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65" r:id="rId3"/>
    <p:sldId id="266" r:id="rId4"/>
    <p:sldId id="257" r:id="rId5"/>
    <p:sldId id="259" r:id="rId6"/>
    <p:sldId id="258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E272A0-6CB5-4705-A588-10B72D8AD544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ECE4C8A6-0925-4104-9AA4-0E98E1B17FD2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Title: Innovation Support Officer</a:t>
          </a:r>
        </a:p>
      </dgm:t>
    </dgm:pt>
    <dgm:pt modelId="{7BF4488C-713D-4BA9-A768-59CF8BD0DADD}" type="parTrans" cxnId="{985D896F-361A-4D35-951E-BE140382AF6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685B3F-B3FB-4BA7-B3A0-86903EC78A68}" type="sibTrans" cxnId="{985D896F-361A-4D35-951E-BE140382AF6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249579-6777-4A40-8B27-55934173D8BE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Department: UWTSD Student Union</a:t>
          </a:r>
        </a:p>
      </dgm:t>
    </dgm:pt>
    <dgm:pt modelId="{BEAF10CC-6495-4602-9E50-387CC2424457}" type="sibTrans" cxnId="{A7827BFA-C3AE-4E77-B57F-26E377B63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B9A74E-093B-4221-97BA-6CF896DB8904}" type="parTrans" cxnId="{A7827BFA-C3AE-4E77-B57F-26E377B63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68A8C5-D976-4F2E-A461-9C7C508FC0F4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Location: University of Wales Trinity Saint David (UWTSD) Campus</a:t>
          </a:r>
        </a:p>
      </dgm:t>
    </dgm:pt>
    <dgm:pt modelId="{93C291D0-89E2-4E8A-AA1F-DB5C8CF4B1A8}" type="sibTrans" cxnId="{3B80DB27-F4C0-43F5-8E0B-264C2D26D2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338C55-AA86-4FD0-8B50-4FBB55B3F631}" type="parTrans" cxnId="{3B80DB27-F4C0-43F5-8E0B-264C2D26D2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741C97-6D62-46E2-B313-5D3532E1ADB5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Reports To: Student Union Leadership Team</a:t>
          </a:r>
        </a:p>
      </dgm:t>
    </dgm:pt>
    <dgm:pt modelId="{98E5B7A6-DE8C-41DB-8743-037F53988DB9}" type="parTrans" cxnId="{0B6142A6-C825-4FED-8D95-EB44B1B02A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1418DF-A072-442E-97B8-E610FC31383B}" type="sibTrans" cxnId="{0B6142A6-C825-4FED-8D95-EB44B1B02A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DF0879-57E8-48B3-93DD-4F4E45EAFF8F}" type="pres">
      <dgm:prSet presAssocID="{F6E272A0-6CB5-4705-A588-10B72D8AD544}" presName="linear" presStyleCnt="0">
        <dgm:presLayoutVars>
          <dgm:dir/>
          <dgm:animLvl val="lvl"/>
          <dgm:resizeHandles val="exact"/>
        </dgm:presLayoutVars>
      </dgm:prSet>
      <dgm:spPr/>
    </dgm:pt>
    <dgm:pt modelId="{EDBD823A-DBF0-49B4-9E56-7E89C4DC2293}" type="pres">
      <dgm:prSet presAssocID="{ECE4C8A6-0925-4104-9AA4-0E98E1B17FD2}" presName="parentLin" presStyleCnt="0"/>
      <dgm:spPr/>
    </dgm:pt>
    <dgm:pt modelId="{67CB5A9E-DF65-4F41-8196-295ECC4466AD}" type="pres">
      <dgm:prSet presAssocID="{ECE4C8A6-0925-4104-9AA4-0E98E1B17FD2}" presName="parentLeftMargin" presStyleLbl="node1" presStyleIdx="0" presStyleCnt="4"/>
      <dgm:spPr/>
    </dgm:pt>
    <dgm:pt modelId="{EDD11ABE-424A-493A-BB58-638B71FBF910}" type="pres">
      <dgm:prSet presAssocID="{ECE4C8A6-0925-4104-9AA4-0E98E1B17F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7AE740-2AE9-44BE-9C51-5B126D0A7D3F}" type="pres">
      <dgm:prSet presAssocID="{ECE4C8A6-0925-4104-9AA4-0E98E1B17FD2}" presName="negativeSpace" presStyleCnt="0"/>
      <dgm:spPr/>
    </dgm:pt>
    <dgm:pt modelId="{4050487A-D72F-4B2E-8CA3-966E331B6E66}" type="pres">
      <dgm:prSet presAssocID="{ECE4C8A6-0925-4104-9AA4-0E98E1B17FD2}" presName="childText" presStyleLbl="conFgAcc1" presStyleIdx="0" presStyleCnt="4">
        <dgm:presLayoutVars>
          <dgm:bulletEnabled val="1"/>
        </dgm:presLayoutVars>
      </dgm:prSet>
      <dgm:spPr/>
    </dgm:pt>
    <dgm:pt modelId="{33ED17C1-0461-4CF6-AF76-85E10E394A9C}" type="pres">
      <dgm:prSet presAssocID="{7F685B3F-B3FB-4BA7-B3A0-86903EC78A68}" presName="spaceBetweenRectangles" presStyleCnt="0"/>
      <dgm:spPr/>
    </dgm:pt>
    <dgm:pt modelId="{AF41B626-9D07-4C9F-914C-79BF6283A2E6}" type="pres">
      <dgm:prSet presAssocID="{B0249579-6777-4A40-8B27-55934173D8BE}" presName="parentLin" presStyleCnt="0"/>
      <dgm:spPr/>
    </dgm:pt>
    <dgm:pt modelId="{DC88C696-713C-4420-80ED-2B2E41871344}" type="pres">
      <dgm:prSet presAssocID="{B0249579-6777-4A40-8B27-55934173D8BE}" presName="parentLeftMargin" presStyleLbl="node1" presStyleIdx="0" presStyleCnt="4"/>
      <dgm:spPr/>
    </dgm:pt>
    <dgm:pt modelId="{E64BB467-AD85-4531-A226-616334F4606C}" type="pres">
      <dgm:prSet presAssocID="{B0249579-6777-4A40-8B27-55934173D8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4518C3-8B41-4E5B-A476-7E1B8616C798}" type="pres">
      <dgm:prSet presAssocID="{B0249579-6777-4A40-8B27-55934173D8BE}" presName="negativeSpace" presStyleCnt="0"/>
      <dgm:spPr/>
    </dgm:pt>
    <dgm:pt modelId="{D383D752-3068-4B50-A540-D21010A9F675}" type="pres">
      <dgm:prSet presAssocID="{B0249579-6777-4A40-8B27-55934173D8BE}" presName="childText" presStyleLbl="conFgAcc1" presStyleIdx="1" presStyleCnt="4">
        <dgm:presLayoutVars>
          <dgm:bulletEnabled val="1"/>
        </dgm:presLayoutVars>
      </dgm:prSet>
      <dgm:spPr/>
    </dgm:pt>
    <dgm:pt modelId="{A14C4BEC-B515-42D9-83C8-714D90D7EAF5}" type="pres">
      <dgm:prSet presAssocID="{BEAF10CC-6495-4602-9E50-387CC2424457}" presName="spaceBetweenRectangles" presStyleCnt="0"/>
      <dgm:spPr/>
    </dgm:pt>
    <dgm:pt modelId="{DB67CABD-6A7F-4EE9-89A3-FF3C71378171}" type="pres">
      <dgm:prSet presAssocID="{2968A8C5-D976-4F2E-A461-9C7C508FC0F4}" presName="parentLin" presStyleCnt="0"/>
      <dgm:spPr/>
    </dgm:pt>
    <dgm:pt modelId="{1BF44302-5639-40E3-8D09-D936B37907AD}" type="pres">
      <dgm:prSet presAssocID="{2968A8C5-D976-4F2E-A461-9C7C508FC0F4}" presName="parentLeftMargin" presStyleLbl="node1" presStyleIdx="1" presStyleCnt="4"/>
      <dgm:spPr/>
    </dgm:pt>
    <dgm:pt modelId="{AF784D71-36C2-4B15-9F02-A02B367B1C55}" type="pres">
      <dgm:prSet presAssocID="{2968A8C5-D976-4F2E-A461-9C7C508FC0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DFB012A-DF8C-4F65-8651-547115BE8828}" type="pres">
      <dgm:prSet presAssocID="{2968A8C5-D976-4F2E-A461-9C7C508FC0F4}" presName="negativeSpace" presStyleCnt="0"/>
      <dgm:spPr/>
    </dgm:pt>
    <dgm:pt modelId="{C44A0D3C-9974-4CDB-AD4A-97D3952F043C}" type="pres">
      <dgm:prSet presAssocID="{2968A8C5-D976-4F2E-A461-9C7C508FC0F4}" presName="childText" presStyleLbl="conFgAcc1" presStyleIdx="2" presStyleCnt="4">
        <dgm:presLayoutVars>
          <dgm:bulletEnabled val="1"/>
        </dgm:presLayoutVars>
      </dgm:prSet>
      <dgm:spPr/>
    </dgm:pt>
    <dgm:pt modelId="{AFFE3D9D-805A-4F43-8C4B-10793990C7AE}" type="pres">
      <dgm:prSet presAssocID="{93C291D0-89E2-4E8A-AA1F-DB5C8CF4B1A8}" presName="spaceBetweenRectangles" presStyleCnt="0"/>
      <dgm:spPr/>
    </dgm:pt>
    <dgm:pt modelId="{A84DE4A3-2197-4C1B-8A60-5B0E528AFDA2}" type="pres">
      <dgm:prSet presAssocID="{12741C97-6D62-46E2-B313-5D3532E1ADB5}" presName="parentLin" presStyleCnt="0"/>
      <dgm:spPr/>
    </dgm:pt>
    <dgm:pt modelId="{C47CFD12-447B-41ED-9E92-1DE601B3AC7D}" type="pres">
      <dgm:prSet presAssocID="{12741C97-6D62-46E2-B313-5D3532E1ADB5}" presName="parentLeftMargin" presStyleLbl="node1" presStyleIdx="2" presStyleCnt="4"/>
      <dgm:spPr/>
    </dgm:pt>
    <dgm:pt modelId="{E205D691-1568-4C3B-9FDE-A2091964483C}" type="pres">
      <dgm:prSet presAssocID="{12741C97-6D62-46E2-B313-5D3532E1ADB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85D162F-3981-47C9-ABF7-AD2B38E2AF76}" type="pres">
      <dgm:prSet presAssocID="{12741C97-6D62-46E2-B313-5D3532E1ADB5}" presName="negativeSpace" presStyleCnt="0"/>
      <dgm:spPr/>
    </dgm:pt>
    <dgm:pt modelId="{C78313F7-2429-4515-A45B-6654F05CAF37}" type="pres">
      <dgm:prSet presAssocID="{12741C97-6D62-46E2-B313-5D3532E1ADB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FA2CB09-47D4-4CD1-BCBF-8C7597935EA0}" type="presOf" srcId="{B0249579-6777-4A40-8B27-55934173D8BE}" destId="{DC88C696-713C-4420-80ED-2B2E41871344}" srcOrd="0" destOrd="0" presId="urn:microsoft.com/office/officeart/2005/8/layout/list1"/>
    <dgm:cxn modelId="{80189510-11FF-4A14-99AA-1C5F3A5B8444}" type="presOf" srcId="{B0249579-6777-4A40-8B27-55934173D8BE}" destId="{E64BB467-AD85-4531-A226-616334F4606C}" srcOrd="1" destOrd="0" presId="urn:microsoft.com/office/officeart/2005/8/layout/list1"/>
    <dgm:cxn modelId="{3B80DB27-F4C0-43F5-8E0B-264C2D26D23E}" srcId="{F6E272A0-6CB5-4705-A588-10B72D8AD544}" destId="{2968A8C5-D976-4F2E-A461-9C7C508FC0F4}" srcOrd="2" destOrd="0" parTransId="{13338C55-AA86-4FD0-8B50-4FBB55B3F631}" sibTransId="{93C291D0-89E2-4E8A-AA1F-DB5C8CF4B1A8}"/>
    <dgm:cxn modelId="{985D896F-361A-4D35-951E-BE140382AF68}" srcId="{F6E272A0-6CB5-4705-A588-10B72D8AD544}" destId="{ECE4C8A6-0925-4104-9AA4-0E98E1B17FD2}" srcOrd="0" destOrd="0" parTransId="{7BF4488C-713D-4BA9-A768-59CF8BD0DADD}" sibTransId="{7F685B3F-B3FB-4BA7-B3A0-86903EC78A68}"/>
    <dgm:cxn modelId="{BEA37457-B859-42F5-934E-E58E57ECCD17}" type="presOf" srcId="{2968A8C5-D976-4F2E-A461-9C7C508FC0F4}" destId="{1BF44302-5639-40E3-8D09-D936B37907AD}" srcOrd="0" destOrd="0" presId="urn:microsoft.com/office/officeart/2005/8/layout/list1"/>
    <dgm:cxn modelId="{84FD5684-A2C9-4D70-A1D0-F00F26C9FB71}" type="presOf" srcId="{12741C97-6D62-46E2-B313-5D3532E1ADB5}" destId="{E205D691-1568-4C3B-9FDE-A2091964483C}" srcOrd="1" destOrd="0" presId="urn:microsoft.com/office/officeart/2005/8/layout/list1"/>
    <dgm:cxn modelId="{0B6142A6-C825-4FED-8D95-EB44B1B02AE3}" srcId="{F6E272A0-6CB5-4705-A588-10B72D8AD544}" destId="{12741C97-6D62-46E2-B313-5D3532E1ADB5}" srcOrd="3" destOrd="0" parTransId="{98E5B7A6-DE8C-41DB-8743-037F53988DB9}" sibTransId="{C81418DF-A072-442E-97B8-E610FC31383B}"/>
    <dgm:cxn modelId="{9A641EAA-DD73-4F5A-A72A-7A4F06C0F9E9}" type="presOf" srcId="{2968A8C5-D976-4F2E-A461-9C7C508FC0F4}" destId="{AF784D71-36C2-4B15-9F02-A02B367B1C55}" srcOrd="1" destOrd="0" presId="urn:microsoft.com/office/officeart/2005/8/layout/list1"/>
    <dgm:cxn modelId="{EDB106B7-D468-474D-B4BC-60B5C39B2F52}" type="presOf" srcId="{ECE4C8A6-0925-4104-9AA4-0E98E1B17FD2}" destId="{67CB5A9E-DF65-4F41-8196-295ECC4466AD}" srcOrd="0" destOrd="0" presId="urn:microsoft.com/office/officeart/2005/8/layout/list1"/>
    <dgm:cxn modelId="{D5972AB8-5C68-4530-875A-B2F8441CE211}" type="presOf" srcId="{ECE4C8A6-0925-4104-9AA4-0E98E1B17FD2}" destId="{EDD11ABE-424A-493A-BB58-638B71FBF910}" srcOrd="1" destOrd="0" presId="urn:microsoft.com/office/officeart/2005/8/layout/list1"/>
    <dgm:cxn modelId="{3CFB01BF-2946-47FA-BB3E-2B71B15C97EB}" type="presOf" srcId="{F6E272A0-6CB5-4705-A588-10B72D8AD544}" destId="{73DF0879-57E8-48B3-93DD-4F4E45EAFF8F}" srcOrd="0" destOrd="0" presId="urn:microsoft.com/office/officeart/2005/8/layout/list1"/>
    <dgm:cxn modelId="{754D7EEE-69BD-4B50-BB0A-44B7951B2D22}" type="presOf" srcId="{12741C97-6D62-46E2-B313-5D3532E1ADB5}" destId="{C47CFD12-447B-41ED-9E92-1DE601B3AC7D}" srcOrd="0" destOrd="0" presId="urn:microsoft.com/office/officeart/2005/8/layout/list1"/>
    <dgm:cxn modelId="{A7827BFA-C3AE-4E77-B57F-26E377B636B3}" srcId="{F6E272A0-6CB5-4705-A588-10B72D8AD544}" destId="{B0249579-6777-4A40-8B27-55934173D8BE}" srcOrd="1" destOrd="0" parTransId="{6DB9A74E-093B-4221-97BA-6CF896DB8904}" sibTransId="{BEAF10CC-6495-4602-9E50-387CC2424457}"/>
    <dgm:cxn modelId="{9B22321C-702D-4092-8A3F-9BC920704725}" type="presParOf" srcId="{73DF0879-57E8-48B3-93DD-4F4E45EAFF8F}" destId="{EDBD823A-DBF0-49B4-9E56-7E89C4DC2293}" srcOrd="0" destOrd="0" presId="urn:microsoft.com/office/officeart/2005/8/layout/list1"/>
    <dgm:cxn modelId="{41E55AAE-EBAE-4080-BFE9-79F7BC3D2D61}" type="presParOf" srcId="{EDBD823A-DBF0-49B4-9E56-7E89C4DC2293}" destId="{67CB5A9E-DF65-4F41-8196-295ECC4466AD}" srcOrd="0" destOrd="0" presId="urn:microsoft.com/office/officeart/2005/8/layout/list1"/>
    <dgm:cxn modelId="{5D1B1B09-0A9A-473D-8E80-3CE220101CE2}" type="presParOf" srcId="{EDBD823A-DBF0-49B4-9E56-7E89C4DC2293}" destId="{EDD11ABE-424A-493A-BB58-638B71FBF910}" srcOrd="1" destOrd="0" presId="urn:microsoft.com/office/officeart/2005/8/layout/list1"/>
    <dgm:cxn modelId="{0A30C4DA-C71D-439F-B5F5-3E9E6B93B375}" type="presParOf" srcId="{73DF0879-57E8-48B3-93DD-4F4E45EAFF8F}" destId="{977AE740-2AE9-44BE-9C51-5B126D0A7D3F}" srcOrd="1" destOrd="0" presId="urn:microsoft.com/office/officeart/2005/8/layout/list1"/>
    <dgm:cxn modelId="{A28E5CEF-FDA4-4C3B-A1F3-996E8E9D3967}" type="presParOf" srcId="{73DF0879-57E8-48B3-93DD-4F4E45EAFF8F}" destId="{4050487A-D72F-4B2E-8CA3-966E331B6E66}" srcOrd="2" destOrd="0" presId="urn:microsoft.com/office/officeart/2005/8/layout/list1"/>
    <dgm:cxn modelId="{4721CC4C-7FC3-4979-98DF-AF9F74FA0396}" type="presParOf" srcId="{73DF0879-57E8-48B3-93DD-4F4E45EAFF8F}" destId="{33ED17C1-0461-4CF6-AF76-85E10E394A9C}" srcOrd="3" destOrd="0" presId="urn:microsoft.com/office/officeart/2005/8/layout/list1"/>
    <dgm:cxn modelId="{043EFE91-A94C-42DF-BEE6-0330238B4EF2}" type="presParOf" srcId="{73DF0879-57E8-48B3-93DD-4F4E45EAFF8F}" destId="{AF41B626-9D07-4C9F-914C-79BF6283A2E6}" srcOrd="4" destOrd="0" presId="urn:microsoft.com/office/officeart/2005/8/layout/list1"/>
    <dgm:cxn modelId="{B09F4408-EE1D-44A9-8B5C-AD64750BC6BD}" type="presParOf" srcId="{AF41B626-9D07-4C9F-914C-79BF6283A2E6}" destId="{DC88C696-713C-4420-80ED-2B2E41871344}" srcOrd="0" destOrd="0" presId="urn:microsoft.com/office/officeart/2005/8/layout/list1"/>
    <dgm:cxn modelId="{6B088E2B-BD1C-4321-BD59-A64578C7083C}" type="presParOf" srcId="{AF41B626-9D07-4C9F-914C-79BF6283A2E6}" destId="{E64BB467-AD85-4531-A226-616334F4606C}" srcOrd="1" destOrd="0" presId="urn:microsoft.com/office/officeart/2005/8/layout/list1"/>
    <dgm:cxn modelId="{FAEC66E8-D26C-40AC-A498-42B80B0FCAED}" type="presParOf" srcId="{73DF0879-57E8-48B3-93DD-4F4E45EAFF8F}" destId="{394518C3-8B41-4E5B-A476-7E1B8616C798}" srcOrd="5" destOrd="0" presId="urn:microsoft.com/office/officeart/2005/8/layout/list1"/>
    <dgm:cxn modelId="{7D2C98AF-70C6-4535-AE65-67E1373D6B40}" type="presParOf" srcId="{73DF0879-57E8-48B3-93DD-4F4E45EAFF8F}" destId="{D383D752-3068-4B50-A540-D21010A9F675}" srcOrd="6" destOrd="0" presId="urn:microsoft.com/office/officeart/2005/8/layout/list1"/>
    <dgm:cxn modelId="{DD42BF03-D8AC-4A16-AB96-82C28FD8D4B6}" type="presParOf" srcId="{73DF0879-57E8-48B3-93DD-4F4E45EAFF8F}" destId="{A14C4BEC-B515-42D9-83C8-714D90D7EAF5}" srcOrd="7" destOrd="0" presId="urn:microsoft.com/office/officeart/2005/8/layout/list1"/>
    <dgm:cxn modelId="{22483EF3-7626-419C-9C6A-350975C41145}" type="presParOf" srcId="{73DF0879-57E8-48B3-93DD-4F4E45EAFF8F}" destId="{DB67CABD-6A7F-4EE9-89A3-FF3C71378171}" srcOrd="8" destOrd="0" presId="urn:microsoft.com/office/officeart/2005/8/layout/list1"/>
    <dgm:cxn modelId="{2F929E3E-4137-4F8E-981C-C89732DDA3F3}" type="presParOf" srcId="{DB67CABD-6A7F-4EE9-89A3-FF3C71378171}" destId="{1BF44302-5639-40E3-8D09-D936B37907AD}" srcOrd="0" destOrd="0" presId="urn:microsoft.com/office/officeart/2005/8/layout/list1"/>
    <dgm:cxn modelId="{796A84C7-DDBF-477F-B202-FC41C9D2AA82}" type="presParOf" srcId="{DB67CABD-6A7F-4EE9-89A3-FF3C71378171}" destId="{AF784D71-36C2-4B15-9F02-A02B367B1C55}" srcOrd="1" destOrd="0" presId="urn:microsoft.com/office/officeart/2005/8/layout/list1"/>
    <dgm:cxn modelId="{FEC097F6-2BD2-47FD-AC80-8F42F518C1C8}" type="presParOf" srcId="{73DF0879-57E8-48B3-93DD-4F4E45EAFF8F}" destId="{2DFB012A-DF8C-4F65-8651-547115BE8828}" srcOrd="9" destOrd="0" presId="urn:microsoft.com/office/officeart/2005/8/layout/list1"/>
    <dgm:cxn modelId="{57875F13-515E-46A4-811F-53955E1E067A}" type="presParOf" srcId="{73DF0879-57E8-48B3-93DD-4F4E45EAFF8F}" destId="{C44A0D3C-9974-4CDB-AD4A-97D3952F043C}" srcOrd="10" destOrd="0" presId="urn:microsoft.com/office/officeart/2005/8/layout/list1"/>
    <dgm:cxn modelId="{94527697-3348-4313-A64A-7BA8EBB5E01C}" type="presParOf" srcId="{73DF0879-57E8-48B3-93DD-4F4E45EAFF8F}" destId="{AFFE3D9D-805A-4F43-8C4B-10793990C7AE}" srcOrd="11" destOrd="0" presId="urn:microsoft.com/office/officeart/2005/8/layout/list1"/>
    <dgm:cxn modelId="{E6D267DE-3AC3-4568-970E-8001C0295091}" type="presParOf" srcId="{73DF0879-57E8-48B3-93DD-4F4E45EAFF8F}" destId="{A84DE4A3-2197-4C1B-8A60-5B0E528AFDA2}" srcOrd="12" destOrd="0" presId="urn:microsoft.com/office/officeart/2005/8/layout/list1"/>
    <dgm:cxn modelId="{75BBE795-EF35-464F-B880-E9133F8B2855}" type="presParOf" srcId="{A84DE4A3-2197-4C1B-8A60-5B0E528AFDA2}" destId="{C47CFD12-447B-41ED-9E92-1DE601B3AC7D}" srcOrd="0" destOrd="0" presId="urn:microsoft.com/office/officeart/2005/8/layout/list1"/>
    <dgm:cxn modelId="{829E205B-00CF-409F-9B31-7F25FCE00E82}" type="presParOf" srcId="{A84DE4A3-2197-4C1B-8A60-5B0E528AFDA2}" destId="{E205D691-1568-4C3B-9FDE-A2091964483C}" srcOrd="1" destOrd="0" presId="urn:microsoft.com/office/officeart/2005/8/layout/list1"/>
    <dgm:cxn modelId="{5EA959F3-C3AB-4F88-A377-44EBA1D3FF4D}" type="presParOf" srcId="{73DF0879-57E8-48B3-93DD-4F4E45EAFF8F}" destId="{985D162F-3981-47C9-ABF7-AD2B38E2AF76}" srcOrd="13" destOrd="0" presId="urn:microsoft.com/office/officeart/2005/8/layout/list1"/>
    <dgm:cxn modelId="{5BC2D30B-EA5E-48E8-9A07-8C172FB88458}" type="presParOf" srcId="{73DF0879-57E8-48B3-93DD-4F4E45EAFF8F}" destId="{C78313F7-2429-4515-A45B-6654F05CAF3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1334E1-BE7A-4AA1-B97B-F6FE6FEEC432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69E9F58-02D2-43CD-B92E-80C2AC1F6093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About UWTSD</a:t>
          </a:r>
        </a:p>
      </dgm:t>
    </dgm:pt>
    <dgm:pt modelId="{DC836602-E512-4A5E-97F7-481272EC83F9}" type="parTrans" cxnId="{4DE71182-61DB-44BA-977A-08E1492095B7}">
      <dgm:prSet/>
      <dgm:spPr/>
      <dgm:t>
        <a:bodyPr/>
        <a:lstStyle/>
        <a:p>
          <a:endParaRPr lang="en-US"/>
        </a:p>
      </dgm:t>
    </dgm:pt>
    <dgm:pt modelId="{3DA6E9E9-F7CC-44AE-A74B-ECF7CC8F7C2D}" type="sibTrans" cxnId="{4DE71182-61DB-44BA-977A-08E1492095B7}">
      <dgm:prSet/>
      <dgm:spPr/>
      <dgm:t>
        <a:bodyPr/>
        <a:lstStyle/>
        <a:p>
          <a:endParaRPr lang="en-US"/>
        </a:p>
      </dgm:t>
    </dgm:pt>
    <dgm:pt modelId="{C17E58DA-4545-4585-9C17-0DC342580B20}">
      <dgm:prSet phldrT="[Text]"/>
      <dgm:spPr/>
      <dgm:t>
        <a:bodyPr/>
        <a:lstStyle/>
        <a:p>
          <a:pPr algn="just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University of Wales Trinity Saint David (UWTSD) is an inclusive, forward-thinking institution, dedicated to providing a supportive academic experience. The Student Union plays a key role in enhancing student well-being, engagement, and ensuring student voices are heard.</a:t>
          </a:r>
        </a:p>
      </dgm:t>
    </dgm:pt>
    <dgm:pt modelId="{E937D0A5-F40C-42E2-8A03-B5B763756DFA}" type="parTrans" cxnId="{1F5FEF92-027D-496D-A519-03DBB586FB02}">
      <dgm:prSet/>
      <dgm:spPr/>
      <dgm:t>
        <a:bodyPr/>
        <a:lstStyle/>
        <a:p>
          <a:endParaRPr lang="en-US"/>
        </a:p>
      </dgm:t>
    </dgm:pt>
    <dgm:pt modelId="{6E846135-7131-4391-A1A6-9B79F2F22948}" type="sibTrans" cxnId="{1F5FEF92-027D-496D-A519-03DBB586FB02}">
      <dgm:prSet/>
      <dgm:spPr/>
      <dgm:t>
        <a:bodyPr/>
        <a:lstStyle/>
        <a:p>
          <a:endParaRPr lang="en-US"/>
        </a:p>
      </dgm:t>
    </dgm:pt>
    <dgm:pt modelId="{17FA7E0B-B809-4B5E-88C9-5F7EAABF07C0}" type="pres">
      <dgm:prSet presAssocID="{AA1334E1-BE7A-4AA1-B97B-F6FE6FEEC432}" presName="Name0" presStyleCnt="0">
        <dgm:presLayoutVars>
          <dgm:dir/>
          <dgm:animLvl val="lvl"/>
          <dgm:resizeHandles val="exact"/>
        </dgm:presLayoutVars>
      </dgm:prSet>
      <dgm:spPr/>
    </dgm:pt>
    <dgm:pt modelId="{3C6399EF-5970-4FF8-8A0A-DBC3A594AB16}" type="pres">
      <dgm:prSet presAssocID="{C69E9F58-02D2-43CD-B92E-80C2AC1F6093}" presName="composite" presStyleCnt="0"/>
      <dgm:spPr/>
    </dgm:pt>
    <dgm:pt modelId="{AFE18A3D-8017-40E7-A08E-4D90244AAC8D}" type="pres">
      <dgm:prSet presAssocID="{C69E9F58-02D2-43CD-B92E-80C2AC1F609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E24B0C00-3B44-47BD-98C0-FACDC73AF939}" type="pres">
      <dgm:prSet presAssocID="{C69E9F58-02D2-43CD-B92E-80C2AC1F609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14DDD39-7A68-4D2E-8252-1F35102DEF50}" type="presOf" srcId="{C17E58DA-4545-4585-9C17-0DC342580B20}" destId="{E24B0C00-3B44-47BD-98C0-FACDC73AF939}" srcOrd="0" destOrd="0" presId="urn:microsoft.com/office/officeart/2005/8/layout/hList1"/>
    <dgm:cxn modelId="{1C62A37C-7B38-452A-8908-F2053AEB990F}" type="presOf" srcId="{AA1334E1-BE7A-4AA1-B97B-F6FE6FEEC432}" destId="{17FA7E0B-B809-4B5E-88C9-5F7EAABF07C0}" srcOrd="0" destOrd="0" presId="urn:microsoft.com/office/officeart/2005/8/layout/hList1"/>
    <dgm:cxn modelId="{4DE71182-61DB-44BA-977A-08E1492095B7}" srcId="{AA1334E1-BE7A-4AA1-B97B-F6FE6FEEC432}" destId="{C69E9F58-02D2-43CD-B92E-80C2AC1F6093}" srcOrd="0" destOrd="0" parTransId="{DC836602-E512-4A5E-97F7-481272EC83F9}" sibTransId="{3DA6E9E9-F7CC-44AE-A74B-ECF7CC8F7C2D}"/>
    <dgm:cxn modelId="{1F5FEF92-027D-496D-A519-03DBB586FB02}" srcId="{C69E9F58-02D2-43CD-B92E-80C2AC1F6093}" destId="{C17E58DA-4545-4585-9C17-0DC342580B20}" srcOrd="0" destOrd="0" parTransId="{E937D0A5-F40C-42E2-8A03-B5B763756DFA}" sibTransId="{6E846135-7131-4391-A1A6-9B79F2F22948}"/>
    <dgm:cxn modelId="{2EB8A9F1-CEB3-4D7B-A58F-E01D38B7395F}" type="presOf" srcId="{C69E9F58-02D2-43CD-B92E-80C2AC1F6093}" destId="{AFE18A3D-8017-40E7-A08E-4D90244AAC8D}" srcOrd="0" destOrd="0" presId="urn:microsoft.com/office/officeart/2005/8/layout/hList1"/>
    <dgm:cxn modelId="{04A0DC3B-1999-439B-B389-46DE2A56AC86}" type="presParOf" srcId="{17FA7E0B-B809-4B5E-88C9-5F7EAABF07C0}" destId="{3C6399EF-5970-4FF8-8A0A-DBC3A594AB16}" srcOrd="0" destOrd="0" presId="urn:microsoft.com/office/officeart/2005/8/layout/hList1"/>
    <dgm:cxn modelId="{1C7DD977-F303-4B36-B183-3331AC038EB0}" type="presParOf" srcId="{3C6399EF-5970-4FF8-8A0A-DBC3A594AB16}" destId="{AFE18A3D-8017-40E7-A08E-4D90244AAC8D}" srcOrd="0" destOrd="0" presId="urn:microsoft.com/office/officeart/2005/8/layout/hList1"/>
    <dgm:cxn modelId="{031E5998-0C9E-4753-A583-AA5C853C8538}" type="presParOf" srcId="{3C6399EF-5970-4FF8-8A0A-DBC3A594AB16}" destId="{E24B0C00-3B44-47BD-98C0-FACDC73AF93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86ADCC-5B60-435D-A137-4CAC6FD29E9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DA238D3-F024-44CF-A3B1-6663D640808E}">
      <dgm:prSet phldrT="[Text]" custT="1"/>
      <dgm:spPr/>
      <dgm:t>
        <a:bodyPr/>
        <a:lstStyle/>
        <a:p>
          <a:r>
            <a: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Summary</a:t>
          </a:r>
        </a:p>
      </dgm:t>
    </dgm:pt>
    <dgm:pt modelId="{71D8B2C9-E63A-403A-B63A-5904758BDA8E}" type="parTrans" cxnId="{0DE346A2-3F7D-4666-A1D9-79927710256F}">
      <dgm:prSet/>
      <dgm:spPr/>
      <dgm:t>
        <a:bodyPr/>
        <a:lstStyle/>
        <a:p>
          <a:endParaRPr lang="en-US"/>
        </a:p>
      </dgm:t>
    </dgm:pt>
    <dgm:pt modelId="{7FB958B1-0280-4ECD-AE3C-363AEAC45D11}" type="sibTrans" cxnId="{0DE346A2-3F7D-4666-A1D9-79927710256F}">
      <dgm:prSet/>
      <dgm:spPr/>
      <dgm:t>
        <a:bodyPr/>
        <a:lstStyle/>
        <a:p>
          <a:endParaRPr lang="en-US"/>
        </a:p>
      </dgm:t>
    </dgm:pt>
    <dgm:pt modelId="{6E0D5D83-09A4-461A-BD5A-4818B50B2189}">
      <dgm:prSet phldrT="[Text]"/>
      <dgm:spPr/>
      <dgm:t>
        <a:bodyPr/>
        <a:lstStyle/>
        <a:p>
          <a:pPr algn="just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Innovation Support Officer will drive creative change, enhance the student experience, and support student-led initiatives at UWTSD Student Union. Responsibilities include promoting entrepreneurship, managing digital content, supporting campaigns, and planning events that foster community, inclusion, and align with sustainability and equality policies.</a:t>
          </a:r>
        </a:p>
      </dgm:t>
    </dgm:pt>
    <dgm:pt modelId="{85A9C243-F9F6-46D4-8DBD-A4B4F75C4FFC}" type="parTrans" cxnId="{4546ADDB-4E29-4E26-A2D0-65C304E7F9D6}">
      <dgm:prSet/>
      <dgm:spPr/>
      <dgm:t>
        <a:bodyPr/>
        <a:lstStyle/>
        <a:p>
          <a:endParaRPr lang="en-US"/>
        </a:p>
      </dgm:t>
    </dgm:pt>
    <dgm:pt modelId="{7322FA72-9CA3-43D7-BD67-27708C4F5714}" type="sibTrans" cxnId="{4546ADDB-4E29-4E26-A2D0-65C304E7F9D6}">
      <dgm:prSet/>
      <dgm:spPr/>
      <dgm:t>
        <a:bodyPr/>
        <a:lstStyle/>
        <a:p>
          <a:endParaRPr lang="en-US"/>
        </a:p>
      </dgm:t>
    </dgm:pt>
    <dgm:pt modelId="{FB3FC500-0E27-4BF1-942F-B86C44B57C9D}">
      <dgm:prSet phldrT="[Text]" custT="1"/>
      <dgm:spPr/>
      <dgm:t>
        <a:bodyPr/>
        <a:lstStyle/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Key Responsibilities</a:t>
          </a:r>
        </a:p>
      </dgm:t>
    </dgm:pt>
    <dgm:pt modelId="{578D5392-FF6C-4DE4-AD52-416FDB3FEE5D}" type="parTrans" cxnId="{0B743C21-A8D4-4A85-BD68-5BA6B3B20E84}">
      <dgm:prSet/>
      <dgm:spPr/>
      <dgm:t>
        <a:bodyPr/>
        <a:lstStyle/>
        <a:p>
          <a:endParaRPr lang="en-US"/>
        </a:p>
      </dgm:t>
    </dgm:pt>
    <dgm:pt modelId="{0E0CB385-ACC7-4383-8BEB-D1984876E977}" type="sibTrans" cxnId="{0B743C21-A8D4-4A85-BD68-5BA6B3B20E84}">
      <dgm:prSet/>
      <dgm:spPr/>
      <dgm:t>
        <a:bodyPr/>
        <a:lstStyle/>
        <a:p>
          <a:endParaRPr lang="en-US"/>
        </a:p>
      </dgm:t>
    </dgm:pt>
    <dgm:pt modelId="{00F51E47-4BB5-42C0-9A73-6BDFD76D646F}">
      <dgm:prSet phldrT="[Text]"/>
      <dgm:spPr/>
      <dgm:t>
        <a:bodyPr/>
        <a:lstStyle/>
        <a:p>
          <a:pPr algn="just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Support Entrepreneurship: Guide students in launching businesses and community projects.
Digital Engagement: Create content and drive engagement on digital platforms.
“You Said, We Did” Campaigns: Collect feedback and implement solutions.
Event Planning: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Organise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inclusive student-led and community events.
Sustainability and Equality: Ensure initiatives align with UWTSD’s sustainability and equality policies.</a:t>
          </a:r>
        </a:p>
      </dgm:t>
    </dgm:pt>
    <dgm:pt modelId="{F7B37CC0-09B3-4CAC-8462-000A9F08D7CB}" type="parTrans" cxnId="{6FFACCAD-E0FB-44B0-A690-CBBB1AF7A603}">
      <dgm:prSet/>
      <dgm:spPr/>
      <dgm:t>
        <a:bodyPr/>
        <a:lstStyle/>
        <a:p>
          <a:endParaRPr lang="en-US"/>
        </a:p>
      </dgm:t>
    </dgm:pt>
    <dgm:pt modelId="{E646EF0D-2309-49D3-AFE2-2DF874147085}" type="sibTrans" cxnId="{6FFACCAD-E0FB-44B0-A690-CBBB1AF7A603}">
      <dgm:prSet/>
      <dgm:spPr/>
      <dgm:t>
        <a:bodyPr/>
        <a:lstStyle/>
        <a:p>
          <a:endParaRPr lang="en-US"/>
        </a:p>
      </dgm:t>
    </dgm:pt>
    <dgm:pt modelId="{E754F409-7EAA-4347-A3E0-4E1743CB7E67}" type="pres">
      <dgm:prSet presAssocID="{D186ADCC-5B60-435D-A137-4CAC6FD29E98}" presName="linear" presStyleCnt="0">
        <dgm:presLayoutVars>
          <dgm:animLvl val="lvl"/>
          <dgm:resizeHandles val="exact"/>
        </dgm:presLayoutVars>
      </dgm:prSet>
      <dgm:spPr/>
    </dgm:pt>
    <dgm:pt modelId="{BA7EE057-5888-42E6-9C78-AD00AA236F79}" type="pres">
      <dgm:prSet presAssocID="{8DA238D3-F024-44CF-A3B1-6663D640808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355C61A-A5BA-4CA1-8CD3-CFF9EB4C0143}" type="pres">
      <dgm:prSet presAssocID="{8DA238D3-F024-44CF-A3B1-6663D640808E}" presName="childText" presStyleLbl="revTx" presStyleIdx="0" presStyleCnt="2">
        <dgm:presLayoutVars>
          <dgm:bulletEnabled val="1"/>
        </dgm:presLayoutVars>
      </dgm:prSet>
      <dgm:spPr/>
    </dgm:pt>
    <dgm:pt modelId="{FCC8F254-F5C6-4087-89CF-9273FCA40669}" type="pres">
      <dgm:prSet presAssocID="{FB3FC500-0E27-4BF1-942F-B86C44B57C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C92E6B0-25F7-4A38-BBEC-86EED18CDD1E}" type="pres">
      <dgm:prSet presAssocID="{FB3FC500-0E27-4BF1-942F-B86C44B57C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30C8511-4259-41AA-A43B-3F468CE2AD9E}" type="presOf" srcId="{8DA238D3-F024-44CF-A3B1-6663D640808E}" destId="{BA7EE057-5888-42E6-9C78-AD00AA236F79}" srcOrd="0" destOrd="0" presId="urn:microsoft.com/office/officeart/2005/8/layout/vList2"/>
    <dgm:cxn modelId="{0B743C21-A8D4-4A85-BD68-5BA6B3B20E84}" srcId="{D186ADCC-5B60-435D-A137-4CAC6FD29E98}" destId="{FB3FC500-0E27-4BF1-942F-B86C44B57C9D}" srcOrd="1" destOrd="0" parTransId="{578D5392-FF6C-4DE4-AD52-416FDB3FEE5D}" sibTransId="{0E0CB385-ACC7-4383-8BEB-D1984876E977}"/>
    <dgm:cxn modelId="{9C13AC66-AA2C-4C39-988B-930ECDB28938}" type="presOf" srcId="{00F51E47-4BB5-42C0-9A73-6BDFD76D646F}" destId="{2C92E6B0-25F7-4A38-BBEC-86EED18CDD1E}" srcOrd="0" destOrd="0" presId="urn:microsoft.com/office/officeart/2005/8/layout/vList2"/>
    <dgm:cxn modelId="{04B18AA1-7781-431F-97BC-45F323361D3B}" type="presOf" srcId="{D186ADCC-5B60-435D-A137-4CAC6FD29E98}" destId="{E754F409-7EAA-4347-A3E0-4E1743CB7E67}" srcOrd="0" destOrd="0" presId="urn:microsoft.com/office/officeart/2005/8/layout/vList2"/>
    <dgm:cxn modelId="{0DE346A2-3F7D-4666-A1D9-79927710256F}" srcId="{D186ADCC-5B60-435D-A137-4CAC6FD29E98}" destId="{8DA238D3-F024-44CF-A3B1-6663D640808E}" srcOrd="0" destOrd="0" parTransId="{71D8B2C9-E63A-403A-B63A-5904758BDA8E}" sibTransId="{7FB958B1-0280-4ECD-AE3C-363AEAC45D11}"/>
    <dgm:cxn modelId="{6FFACCAD-E0FB-44B0-A690-CBBB1AF7A603}" srcId="{FB3FC500-0E27-4BF1-942F-B86C44B57C9D}" destId="{00F51E47-4BB5-42C0-9A73-6BDFD76D646F}" srcOrd="0" destOrd="0" parTransId="{F7B37CC0-09B3-4CAC-8462-000A9F08D7CB}" sibTransId="{E646EF0D-2309-49D3-AFE2-2DF874147085}"/>
    <dgm:cxn modelId="{43B9C8C0-ADED-4B3D-A517-6C244498EA82}" type="presOf" srcId="{FB3FC500-0E27-4BF1-942F-B86C44B57C9D}" destId="{FCC8F254-F5C6-4087-89CF-9273FCA40669}" srcOrd="0" destOrd="0" presId="urn:microsoft.com/office/officeart/2005/8/layout/vList2"/>
    <dgm:cxn modelId="{4546ADDB-4E29-4E26-A2D0-65C304E7F9D6}" srcId="{8DA238D3-F024-44CF-A3B1-6663D640808E}" destId="{6E0D5D83-09A4-461A-BD5A-4818B50B2189}" srcOrd="0" destOrd="0" parTransId="{85A9C243-F9F6-46D4-8DBD-A4B4F75C4FFC}" sibTransId="{7322FA72-9CA3-43D7-BD67-27708C4F5714}"/>
    <dgm:cxn modelId="{C97A9AE5-032C-4BF6-AE04-9935BD21D7A0}" type="presOf" srcId="{6E0D5D83-09A4-461A-BD5A-4818B50B2189}" destId="{F355C61A-A5BA-4CA1-8CD3-CFF9EB4C0143}" srcOrd="0" destOrd="0" presId="urn:microsoft.com/office/officeart/2005/8/layout/vList2"/>
    <dgm:cxn modelId="{9EFE293B-8B02-4C3E-8341-B2E1D1EC37A9}" type="presParOf" srcId="{E754F409-7EAA-4347-A3E0-4E1743CB7E67}" destId="{BA7EE057-5888-42E6-9C78-AD00AA236F79}" srcOrd="0" destOrd="0" presId="urn:microsoft.com/office/officeart/2005/8/layout/vList2"/>
    <dgm:cxn modelId="{5ED71A25-634E-4FEB-8649-83FFDAF86495}" type="presParOf" srcId="{E754F409-7EAA-4347-A3E0-4E1743CB7E67}" destId="{F355C61A-A5BA-4CA1-8CD3-CFF9EB4C0143}" srcOrd="1" destOrd="0" presId="urn:microsoft.com/office/officeart/2005/8/layout/vList2"/>
    <dgm:cxn modelId="{81CB65FC-7D8B-4154-A2BC-BA7B7E7CA3A6}" type="presParOf" srcId="{E754F409-7EAA-4347-A3E0-4E1743CB7E67}" destId="{FCC8F254-F5C6-4087-89CF-9273FCA40669}" srcOrd="2" destOrd="0" presId="urn:microsoft.com/office/officeart/2005/8/layout/vList2"/>
    <dgm:cxn modelId="{2007FC24-1FCC-4EF4-8B67-07E4049A2AA6}" type="presParOf" srcId="{E754F409-7EAA-4347-A3E0-4E1743CB7E67}" destId="{2C92E6B0-25F7-4A38-BBEC-86EED18CDD1E}" srcOrd="3" destOrd="0" presId="urn:microsoft.com/office/officeart/2005/8/layout/vList2"/>
  </dgm:cxnLst>
  <dgm:bg>
    <a:solidFill>
      <a:schemeClr val="accent3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07DF69-F86C-4DB4-ABF2-4E721556CF46}" type="doc">
      <dgm:prSet loTypeId="urn:microsoft.com/office/officeart/2005/8/layout/hList1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02219527-503C-40EE-B30F-9866EB16044E}">
      <dgm:prSet phldrT="[Text]" custT="1"/>
      <dgm:spPr/>
      <dgm:t>
        <a:bodyPr/>
        <a:lstStyle/>
        <a:p>
          <a:pPr algn="ctr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Working Conditions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A5591D-DE2C-4039-B731-0E58A8CF7D2C}" type="parTrans" cxnId="{7450213E-D18B-452E-814E-4831B30F1D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AC170D-DDE7-4328-827A-7070FFB6A771}" type="sibTrans" cxnId="{7450213E-D18B-452E-814E-4831B30F1D8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79C5A3-6C13-49F3-8CE1-84312DF4792D}">
      <dgm:prSet phldrT="[Text]" custT="1"/>
      <dgm:spPr/>
      <dgm:t>
        <a:bodyPr/>
        <a:lstStyle/>
        <a:p>
          <a:pPr algn="just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Salary: £25,000 - £28,000 per year (dependent on experience)
Working Hours: Full-time (37.5 hours per week), with occasional evening and weekend work to support events and campaigns.</a:t>
          </a:r>
        </a:p>
      </dgm:t>
    </dgm:pt>
    <dgm:pt modelId="{3826328E-DEB4-4532-8C8E-60F2EF39E7B7}" type="parTrans" cxnId="{73F845E8-99C3-4D73-907C-ED0C5D33047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F26290-6B7F-46B8-B276-C4948D2B2A88}" type="sibTrans" cxnId="{73F845E8-99C3-4D73-907C-ED0C5D33047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7BE936-952F-48B0-AD14-AF9725B5B38B}">
      <dgm:prSet phldrT="[Text]" custT="1"/>
      <dgm:spPr/>
      <dgm:t>
        <a:bodyPr/>
        <a:lstStyle/>
        <a:p>
          <a:pPr algn="just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Benefits:
25 days annual leave, plus public holidays.
Access to UWTSD's Employee Assistance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(EAP).
Opportunities for professional development and training.
Discounted gym membership at the UWTSD campus fitness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centre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
Pension scheme and other employee benefits.</a:t>
          </a:r>
        </a:p>
      </dgm:t>
    </dgm:pt>
    <dgm:pt modelId="{5365D5D1-2E16-404A-BDB1-EA15623AC120}" type="parTrans" cxnId="{75810267-E685-4D38-BFD7-1D8656EB979D}">
      <dgm:prSet/>
      <dgm:spPr/>
      <dgm:t>
        <a:bodyPr/>
        <a:lstStyle/>
        <a:p>
          <a:endParaRPr lang="en-US"/>
        </a:p>
      </dgm:t>
    </dgm:pt>
    <dgm:pt modelId="{F46269CF-F064-4063-93EE-92EB7586ECAA}" type="sibTrans" cxnId="{75810267-E685-4D38-BFD7-1D8656EB979D}">
      <dgm:prSet/>
      <dgm:spPr/>
      <dgm:t>
        <a:bodyPr/>
        <a:lstStyle/>
        <a:p>
          <a:endParaRPr lang="en-US"/>
        </a:p>
      </dgm:t>
    </dgm:pt>
    <dgm:pt modelId="{BF2DD9FB-F0A4-418F-8843-88D1DED59EB6}" type="pres">
      <dgm:prSet presAssocID="{4B07DF69-F86C-4DB4-ABF2-4E721556CF46}" presName="Name0" presStyleCnt="0">
        <dgm:presLayoutVars>
          <dgm:dir/>
          <dgm:animLvl val="lvl"/>
          <dgm:resizeHandles val="exact"/>
        </dgm:presLayoutVars>
      </dgm:prSet>
      <dgm:spPr/>
    </dgm:pt>
    <dgm:pt modelId="{4BBED6A3-6061-4A56-A51C-3AA858B886E1}" type="pres">
      <dgm:prSet presAssocID="{02219527-503C-40EE-B30F-9866EB16044E}" presName="composite" presStyleCnt="0"/>
      <dgm:spPr/>
    </dgm:pt>
    <dgm:pt modelId="{F1A74859-1FFC-4E3F-8E4C-5A60D86B5B61}" type="pres">
      <dgm:prSet presAssocID="{02219527-503C-40EE-B30F-9866EB16044E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AE3A6753-F627-4560-8361-7FFB277CBE50}" type="pres">
      <dgm:prSet presAssocID="{02219527-503C-40EE-B30F-9866EB16044E}" presName="desTx" presStyleLbl="alignAccFollowNode1" presStyleIdx="0" presStyleCnt="1" custScaleY="112515">
        <dgm:presLayoutVars>
          <dgm:bulletEnabled val="1"/>
        </dgm:presLayoutVars>
      </dgm:prSet>
      <dgm:spPr/>
    </dgm:pt>
  </dgm:ptLst>
  <dgm:cxnLst>
    <dgm:cxn modelId="{7450213E-D18B-452E-814E-4831B30F1D8A}" srcId="{4B07DF69-F86C-4DB4-ABF2-4E721556CF46}" destId="{02219527-503C-40EE-B30F-9866EB16044E}" srcOrd="0" destOrd="0" parTransId="{3CA5591D-DE2C-4039-B731-0E58A8CF7D2C}" sibTransId="{C1AC170D-DDE7-4328-827A-7070FFB6A771}"/>
    <dgm:cxn modelId="{75810267-E685-4D38-BFD7-1D8656EB979D}" srcId="{02219527-503C-40EE-B30F-9866EB16044E}" destId="{C77BE936-952F-48B0-AD14-AF9725B5B38B}" srcOrd="1" destOrd="0" parTransId="{5365D5D1-2E16-404A-BDB1-EA15623AC120}" sibTransId="{F46269CF-F064-4063-93EE-92EB7586ECAA}"/>
    <dgm:cxn modelId="{6BC7A979-77F4-4D81-A7DD-3C965A55F1A1}" type="presOf" srcId="{1A79C5A3-6C13-49F3-8CE1-84312DF4792D}" destId="{AE3A6753-F627-4560-8361-7FFB277CBE50}" srcOrd="0" destOrd="0" presId="urn:microsoft.com/office/officeart/2005/8/layout/hList1"/>
    <dgm:cxn modelId="{9932618D-2AEB-467A-953E-3AA78B289605}" type="presOf" srcId="{C77BE936-952F-48B0-AD14-AF9725B5B38B}" destId="{AE3A6753-F627-4560-8361-7FFB277CBE50}" srcOrd="0" destOrd="1" presId="urn:microsoft.com/office/officeart/2005/8/layout/hList1"/>
    <dgm:cxn modelId="{73F845E8-99C3-4D73-907C-ED0C5D33047C}" srcId="{02219527-503C-40EE-B30F-9866EB16044E}" destId="{1A79C5A3-6C13-49F3-8CE1-84312DF4792D}" srcOrd="0" destOrd="0" parTransId="{3826328E-DEB4-4532-8C8E-60F2EF39E7B7}" sibTransId="{1AF26290-6B7F-46B8-B276-C4948D2B2A88}"/>
    <dgm:cxn modelId="{D735D0EC-3CB0-4440-A236-4BA34F92FDF2}" type="presOf" srcId="{4B07DF69-F86C-4DB4-ABF2-4E721556CF46}" destId="{BF2DD9FB-F0A4-418F-8843-88D1DED59EB6}" srcOrd="0" destOrd="0" presId="urn:microsoft.com/office/officeart/2005/8/layout/hList1"/>
    <dgm:cxn modelId="{DFCA89FE-D9DD-4D38-8144-B248E4BB52B4}" type="presOf" srcId="{02219527-503C-40EE-B30F-9866EB16044E}" destId="{F1A74859-1FFC-4E3F-8E4C-5A60D86B5B61}" srcOrd="0" destOrd="0" presId="urn:microsoft.com/office/officeart/2005/8/layout/hList1"/>
    <dgm:cxn modelId="{EF68C139-ADC8-4339-8D89-7AD4FA036CF0}" type="presParOf" srcId="{BF2DD9FB-F0A4-418F-8843-88D1DED59EB6}" destId="{4BBED6A3-6061-4A56-A51C-3AA858B886E1}" srcOrd="0" destOrd="0" presId="urn:microsoft.com/office/officeart/2005/8/layout/hList1"/>
    <dgm:cxn modelId="{FA2AC5B9-605C-4BEA-B062-55046EBC8A5E}" type="presParOf" srcId="{4BBED6A3-6061-4A56-A51C-3AA858B886E1}" destId="{F1A74859-1FFC-4E3F-8E4C-5A60D86B5B61}" srcOrd="0" destOrd="0" presId="urn:microsoft.com/office/officeart/2005/8/layout/hList1"/>
    <dgm:cxn modelId="{648FE08C-FF09-4C67-B421-9B692FE7A9C8}" type="presParOf" srcId="{4BBED6A3-6061-4A56-A51C-3AA858B886E1}" destId="{AE3A6753-F627-4560-8361-7FFB277CBE50}" srcOrd="1" destOrd="0" presId="urn:microsoft.com/office/officeart/2005/8/layout/hList1"/>
  </dgm:cxnLst>
  <dgm:bg>
    <a:solidFill>
      <a:schemeClr val="accent3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356EA4-A43D-4DE6-9170-2E1D06B667BB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69E5FB9-F1EF-44DA-969B-F29BB119FB9E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Skills and Qualifications</a:t>
          </a:r>
        </a:p>
      </dgm:t>
    </dgm:pt>
    <dgm:pt modelId="{B59161DA-6610-4480-BAE8-B68145221E4F}" type="parTrans" cxnId="{0E2527DA-457A-4963-A1F3-CBC6249B2916}">
      <dgm:prSet/>
      <dgm:spPr/>
      <dgm:t>
        <a:bodyPr/>
        <a:lstStyle/>
        <a:p>
          <a:endParaRPr lang="en-US"/>
        </a:p>
      </dgm:t>
    </dgm:pt>
    <dgm:pt modelId="{C9513EBD-2B4D-4B51-B534-36AA6BF6AE99}" type="sibTrans" cxnId="{0E2527DA-457A-4963-A1F3-CBC6249B2916}">
      <dgm:prSet/>
      <dgm:spPr/>
      <dgm:t>
        <a:bodyPr/>
        <a:lstStyle/>
        <a:p>
          <a:endParaRPr lang="en-US"/>
        </a:p>
      </dgm:t>
    </dgm:pt>
    <dgm:pt modelId="{18C358E0-1921-452E-B38B-710A168799D5}">
      <dgm:prSet phldrT="[Text]"/>
      <dgm:spPr/>
      <dgm:t>
        <a:bodyPr/>
        <a:lstStyle/>
        <a:p>
          <a:pPr algn="just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Education: 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Degree in Business, Marketing, Communications, or similar. Student support experience is beneficial but not required.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Proven experience in student engagement, entrepreneurship, or community projects. Experience in social media, digital content creation, and online campaigns.</a:t>
          </a:r>
        </a:p>
      </dgm:t>
    </dgm:pt>
    <dgm:pt modelId="{6CE321CC-ACD5-418F-A681-5DA207A165E2}" type="parTrans" cxnId="{ADCFED44-9ACA-4677-AA65-F8502200AB60}">
      <dgm:prSet/>
      <dgm:spPr/>
      <dgm:t>
        <a:bodyPr/>
        <a:lstStyle/>
        <a:p>
          <a:endParaRPr lang="en-US"/>
        </a:p>
      </dgm:t>
    </dgm:pt>
    <dgm:pt modelId="{E15A17B2-784B-46B4-89E2-863FC741F94A}" type="sibTrans" cxnId="{ADCFED44-9ACA-4677-AA65-F8502200AB60}">
      <dgm:prSet/>
      <dgm:spPr/>
      <dgm:t>
        <a:bodyPr/>
        <a:lstStyle/>
        <a:p>
          <a:endParaRPr lang="en-US"/>
        </a:p>
      </dgm:t>
    </dgm:pt>
    <dgm:pt modelId="{A82DF6A2-FA7F-4838-8EC6-841782AB8F96}">
      <dgm:prSet phldrT="[Text]"/>
      <dgm:spPr/>
      <dgm:t>
        <a:bodyPr/>
        <a:lstStyle/>
        <a:p>
          <a:pPr algn="just"/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Skills: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
Proactive &amp; Creative Thinking
Digital Literacy in social media and content management
Project Management and budget handling
Strong Communication with stakeholder
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Personal Attributes:</a:t>
          </a:r>
        </a:p>
      </dgm:t>
    </dgm:pt>
    <dgm:pt modelId="{3B8F7F50-37A0-443A-AE58-11F79632593C}" type="parTrans" cxnId="{2DE6B5BC-6AA8-4F2D-8860-FF8C4980BAA6}">
      <dgm:prSet/>
      <dgm:spPr/>
      <dgm:t>
        <a:bodyPr/>
        <a:lstStyle/>
        <a:p>
          <a:endParaRPr lang="en-US"/>
        </a:p>
      </dgm:t>
    </dgm:pt>
    <dgm:pt modelId="{332E055E-3488-4DDE-B673-C6B229B437FF}" type="sibTrans" cxnId="{2DE6B5BC-6AA8-4F2D-8860-FF8C4980BAA6}">
      <dgm:prSet/>
      <dgm:spPr/>
      <dgm:t>
        <a:bodyPr/>
        <a:lstStyle/>
        <a:p>
          <a:endParaRPr lang="en-US"/>
        </a:p>
      </dgm:t>
    </dgm:pt>
    <dgm:pt modelId="{411C09B9-4A14-4EFC-9632-CDA1EA0EF04B}">
      <dgm:prSet phldrT="[Text]"/>
      <dgm:spPr/>
      <dgm:t>
        <a:bodyPr/>
        <a:lstStyle/>
        <a:p>
          <a:pPr algn="just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Collaboration: Ability to work with diverse teams.
Adaptability: Comfortable in a fast-paced environment.
Attention to Detail: Ensuring projects align with university values and meet student needs.</a:t>
          </a:r>
        </a:p>
      </dgm:t>
    </dgm:pt>
    <dgm:pt modelId="{456C83D7-CFB1-47E2-B94B-4BB3CB23D2E7}" type="parTrans" cxnId="{40A08E0C-0B8A-4EB7-8B1D-A7EFD702EDC1}">
      <dgm:prSet/>
      <dgm:spPr/>
      <dgm:t>
        <a:bodyPr/>
        <a:lstStyle/>
        <a:p>
          <a:endParaRPr lang="en-US"/>
        </a:p>
      </dgm:t>
    </dgm:pt>
    <dgm:pt modelId="{5503A8B5-6697-49D5-A0E4-92B91A5863C4}" type="sibTrans" cxnId="{40A08E0C-0B8A-4EB7-8B1D-A7EFD702EDC1}">
      <dgm:prSet/>
      <dgm:spPr/>
      <dgm:t>
        <a:bodyPr/>
        <a:lstStyle/>
        <a:p>
          <a:endParaRPr lang="en-US"/>
        </a:p>
      </dgm:t>
    </dgm:pt>
    <dgm:pt modelId="{B825307D-2FD5-490C-A201-1D6C0773FECC}" type="pres">
      <dgm:prSet presAssocID="{F2356EA4-A43D-4DE6-9170-2E1D06B667BB}" presName="Name0" presStyleCnt="0">
        <dgm:presLayoutVars>
          <dgm:dir/>
          <dgm:animLvl val="lvl"/>
          <dgm:resizeHandles val="exact"/>
        </dgm:presLayoutVars>
      </dgm:prSet>
      <dgm:spPr/>
    </dgm:pt>
    <dgm:pt modelId="{8A46DD79-2A6E-4419-AD20-29321FAB64DF}" type="pres">
      <dgm:prSet presAssocID="{E69E5FB9-F1EF-44DA-969B-F29BB119FB9E}" presName="composite" presStyleCnt="0"/>
      <dgm:spPr/>
    </dgm:pt>
    <dgm:pt modelId="{0003DBA9-B119-47A3-B5EA-86A3946310EC}" type="pres">
      <dgm:prSet presAssocID="{E69E5FB9-F1EF-44DA-969B-F29BB119FB9E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2EB0B51F-8005-4275-AA11-ED9418BCA8FD}" type="pres">
      <dgm:prSet presAssocID="{E69E5FB9-F1EF-44DA-969B-F29BB119FB9E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40A08E0C-0B8A-4EB7-8B1D-A7EFD702EDC1}" srcId="{E69E5FB9-F1EF-44DA-969B-F29BB119FB9E}" destId="{411C09B9-4A14-4EFC-9632-CDA1EA0EF04B}" srcOrd="2" destOrd="0" parTransId="{456C83D7-CFB1-47E2-B94B-4BB3CB23D2E7}" sibTransId="{5503A8B5-6697-49D5-A0E4-92B91A5863C4}"/>
    <dgm:cxn modelId="{2B1DF632-467C-41A9-AC02-A05F42BC3B8D}" type="presOf" srcId="{411C09B9-4A14-4EFC-9632-CDA1EA0EF04B}" destId="{2EB0B51F-8005-4275-AA11-ED9418BCA8FD}" srcOrd="0" destOrd="2" presId="urn:microsoft.com/office/officeart/2005/8/layout/hList1"/>
    <dgm:cxn modelId="{ADCFED44-9ACA-4677-AA65-F8502200AB60}" srcId="{E69E5FB9-F1EF-44DA-969B-F29BB119FB9E}" destId="{18C358E0-1921-452E-B38B-710A168799D5}" srcOrd="0" destOrd="0" parTransId="{6CE321CC-ACD5-418F-A681-5DA207A165E2}" sibTransId="{E15A17B2-784B-46B4-89E2-863FC741F94A}"/>
    <dgm:cxn modelId="{39149588-C8B3-4AD7-BB42-2375284B5A77}" type="presOf" srcId="{E69E5FB9-F1EF-44DA-969B-F29BB119FB9E}" destId="{0003DBA9-B119-47A3-B5EA-86A3946310EC}" srcOrd="0" destOrd="0" presId="urn:microsoft.com/office/officeart/2005/8/layout/hList1"/>
    <dgm:cxn modelId="{B65E66AA-2EC2-4EDD-B303-4D31CA4403D6}" type="presOf" srcId="{A82DF6A2-FA7F-4838-8EC6-841782AB8F96}" destId="{2EB0B51F-8005-4275-AA11-ED9418BCA8FD}" srcOrd="0" destOrd="1" presId="urn:microsoft.com/office/officeart/2005/8/layout/hList1"/>
    <dgm:cxn modelId="{58B06EB2-FE3A-4BCB-BAF8-B25536034327}" type="presOf" srcId="{18C358E0-1921-452E-B38B-710A168799D5}" destId="{2EB0B51F-8005-4275-AA11-ED9418BCA8FD}" srcOrd="0" destOrd="0" presId="urn:microsoft.com/office/officeart/2005/8/layout/hList1"/>
    <dgm:cxn modelId="{2DE6B5BC-6AA8-4F2D-8860-FF8C4980BAA6}" srcId="{E69E5FB9-F1EF-44DA-969B-F29BB119FB9E}" destId="{A82DF6A2-FA7F-4838-8EC6-841782AB8F96}" srcOrd="1" destOrd="0" parTransId="{3B8F7F50-37A0-443A-AE58-11F79632593C}" sibTransId="{332E055E-3488-4DDE-B673-C6B229B437FF}"/>
    <dgm:cxn modelId="{0E2527DA-457A-4963-A1F3-CBC6249B2916}" srcId="{F2356EA4-A43D-4DE6-9170-2E1D06B667BB}" destId="{E69E5FB9-F1EF-44DA-969B-F29BB119FB9E}" srcOrd="0" destOrd="0" parTransId="{B59161DA-6610-4480-BAE8-B68145221E4F}" sibTransId="{C9513EBD-2B4D-4B51-B534-36AA6BF6AE99}"/>
    <dgm:cxn modelId="{745AEEDB-40D0-41D1-8879-ABE93E2CABF4}" type="presOf" srcId="{F2356EA4-A43D-4DE6-9170-2E1D06B667BB}" destId="{B825307D-2FD5-490C-A201-1D6C0773FECC}" srcOrd="0" destOrd="0" presId="urn:microsoft.com/office/officeart/2005/8/layout/hList1"/>
    <dgm:cxn modelId="{907BC8FB-3CC3-4F35-BEDA-7964B97D2655}" type="presParOf" srcId="{B825307D-2FD5-490C-A201-1D6C0773FECC}" destId="{8A46DD79-2A6E-4419-AD20-29321FAB64DF}" srcOrd="0" destOrd="0" presId="urn:microsoft.com/office/officeart/2005/8/layout/hList1"/>
    <dgm:cxn modelId="{9A531E97-B2A3-4F5D-8102-3E603AAE7564}" type="presParOf" srcId="{8A46DD79-2A6E-4419-AD20-29321FAB64DF}" destId="{0003DBA9-B119-47A3-B5EA-86A3946310EC}" srcOrd="0" destOrd="0" presId="urn:microsoft.com/office/officeart/2005/8/layout/hList1"/>
    <dgm:cxn modelId="{9DD8FDC8-EA1D-4577-83B2-3542934BB53C}" type="presParOf" srcId="{8A46DD79-2A6E-4419-AD20-29321FAB64DF}" destId="{2EB0B51F-8005-4275-AA11-ED9418BCA8F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C6DBDD-ED92-4EF6-B751-BE19F55789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6B7F73-E3E1-4052-8EAC-8E7DE2766AA6}">
      <dgm:prSet phldrT="[Text]"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Essential Skills</a:t>
          </a:r>
        </a:p>
      </dgm:t>
    </dgm:pt>
    <dgm:pt modelId="{6BA89B5C-B759-4FD7-B3FE-ED991D21152C}" type="parTrans" cxnId="{22512E57-BCCA-453D-A9EE-250B3411B0D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BE69BA-1A1D-4EC4-977C-73F037F9DF78}" type="sibTrans" cxnId="{22512E57-BCCA-453D-A9EE-250B3411B0D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388CA4-B88B-48CF-B540-8B5003E1D433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Experience in event planning, logistics, promotion, and evaluation.
Knowledge of sustainability practices and ethical marketing strategies.</a:t>
          </a:r>
        </a:p>
      </dgm:t>
    </dgm:pt>
    <dgm:pt modelId="{A87ECF99-6783-4B6B-B0CE-431E1853E3CD}" type="parTrans" cxnId="{7B1F8E5C-5059-4B8E-BD5F-6040F5D1773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F1A528-7856-409F-B865-E9B8878BD0E5}" type="sibTrans" cxnId="{7B1F8E5C-5059-4B8E-BD5F-6040F5D1773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C1A8B2-F655-4FE2-81EA-E81056081E33}">
      <dgm:prSet phldrT="[Text]"/>
      <dgm:spPr/>
      <dgm:t>
        <a:bodyPr/>
        <a:lstStyle/>
        <a:p>
          <a:r>
            <a:rPr lang="en-US" b="1" i="0" dirty="0">
              <a:latin typeface="Arial" panose="020B0604020202020204" pitchFamily="34" charset="0"/>
              <a:cs typeface="Arial" panose="020B0604020202020204" pitchFamily="34" charset="0"/>
            </a:rPr>
            <a:t>Desirable Skills</a:t>
          </a:r>
        </a:p>
      </dgm:t>
    </dgm:pt>
    <dgm:pt modelId="{525E26B5-3D71-4C02-8C8A-C3B1ABDFC215}" type="parTrans" cxnId="{61E53FEB-636E-4C12-89A1-2E54E4BA5ED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F8614C-3517-44A3-B61D-2FEA3EC828B0}" type="sibTrans" cxnId="{61E53FEB-636E-4C12-89A1-2E54E4BA5ED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1D99B0-EC63-4CD0-A558-DA835249784C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Previous involvement in student unions or similar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in higher education settings.</a:t>
          </a:r>
        </a:p>
      </dgm:t>
    </dgm:pt>
    <dgm:pt modelId="{05C55ECC-6B7D-4003-82C6-39A1B782C0B8}" type="parTrans" cxnId="{6FA1938B-AEE0-4C86-800E-EE5E1424AA0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2CF09D-3D0D-4AA3-AB15-1A502E207B54}" type="sibTrans" cxnId="{6FA1938B-AEE0-4C86-800E-EE5E1424AA0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2724D1-547E-441F-B679-B019E5598183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Working in a fast pace environment delivering to Stakeholders. </a:t>
          </a:r>
        </a:p>
      </dgm:t>
    </dgm:pt>
    <dgm:pt modelId="{A15CDC30-BE70-4E3C-9B61-F6EBA3F587B8}" type="parTrans" cxnId="{AD30A5CF-E664-4D77-A4F4-BF00ACBC8E21}">
      <dgm:prSet/>
      <dgm:spPr/>
      <dgm:t>
        <a:bodyPr/>
        <a:lstStyle/>
        <a:p>
          <a:endParaRPr lang="en-GB"/>
        </a:p>
      </dgm:t>
    </dgm:pt>
    <dgm:pt modelId="{E136DB24-3C0C-445F-971E-3A83EFFB0861}" type="sibTrans" cxnId="{AD30A5CF-E664-4D77-A4F4-BF00ACBC8E21}">
      <dgm:prSet/>
      <dgm:spPr/>
      <dgm:t>
        <a:bodyPr/>
        <a:lstStyle/>
        <a:p>
          <a:endParaRPr lang="en-GB"/>
        </a:p>
      </dgm:t>
    </dgm:pt>
    <dgm:pt modelId="{142EFF36-1788-47CA-AB4E-87520A883A8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Competent in modern day technology to include AI applications to create content.</a:t>
          </a:r>
        </a:p>
      </dgm:t>
    </dgm:pt>
    <dgm:pt modelId="{E04F803D-EC89-4CCF-87B8-87C3F4FF6091}" type="parTrans" cxnId="{EBF01012-0E68-4238-BEA0-854F518ACA6F}">
      <dgm:prSet/>
      <dgm:spPr/>
      <dgm:t>
        <a:bodyPr/>
        <a:lstStyle/>
        <a:p>
          <a:endParaRPr lang="en-GB"/>
        </a:p>
      </dgm:t>
    </dgm:pt>
    <dgm:pt modelId="{4389E801-2EA8-452C-BA1C-CF49B24E9D2B}" type="sibTrans" cxnId="{EBF01012-0E68-4238-BEA0-854F518ACA6F}">
      <dgm:prSet/>
      <dgm:spPr/>
      <dgm:t>
        <a:bodyPr/>
        <a:lstStyle/>
        <a:p>
          <a:endParaRPr lang="en-GB"/>
        </a:p>
      </dgm:t>
    </dgm:pt>
    <dgm:pt modelId="{532CEBE8-8878-41AA-812E-7E804D69608B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Student engagement and demonstrating inclusion and equality.</a:t>
          </a:r>
        </a:p>
      </dgm:t>
    </dgm:pt>
    <dgm:pt modelId="{93CA652A-0C5A-4225-B81D-013ABBA33A26}" type="parTrans" cxnId="{0E9B25F7-12D3-4814-BFF6-C2BC913F1DF5}">
      <dgm:prSet/>
      <dgm:spPr/>
      <dgm:t>
        <a:bodyPr/>
        <a:lstStyle/>
        <a:p>
          <a:endParaRPr lang="en-GB"/>
        </a:p>
      </dgm:t>
    </dgm:pt>
    <dgm:pt modelId="{775A4DDB-D154-4F09-A68F-821579AA9F9D}" type="sibTrans" cxnId="{0E9B25F7-12D3-4814-BFF6-C2BC913F1DF5}">
      <dgm:prSet/>
      <dgm:spPr/>
      <dgm:t>
        <a:bodyPr/>
        <a:lstStyle/>
        <a:p>
          <a:endParaRPr lang="en-GB"/>
        </a:p>
      </dgm:t>
    </dgm:pt>
    <dgm:pt modelId="{06F4F03F-DA92-423C-BF81-BD0361A0AE7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Project Management and managing budgets.</a:t>
          </a:r>
        </a:p>
      </dgm:t>
    </dgm:pt>
    <dgm:pt modelId="{3CF21383-BA3A-4287-A8FE-C136583C5DC1}" type="parTrans" cxnId="{2436185E-B6D1-42E8-B11A-E5F3B3EED21F}">
      <dgm:prSet/>
      <dgm:spPr/>
      <dgm:t>
        <a:bodyPr/>
        <a:lstStyle/>
        <a:p>
          <a:endParaRPr lang="en-GB"/>
        </a:p>
      </dgm:t>
    </dgm:pt>
    <dgm:pt modelId="{4952D131-D404-4F33-B12B-D76576FF7F98}" type="sibTrans" cxnId="{2436185E-B6D1-42E8-B11A-E5F3B3EED21F}">
      <dgm:prSet/>
      <dgm:spPr/>
      <dgm:t>
        <a:bodyPr/>
        <a:lstStyle/>
        <a:p>
          <a:endParaRPr lang="en-GB"/>
        </a:p>
      </dgm:t>
    </dgm:pt>
    <dgm:pt modelId="{C81B5133-1FFE-4DD5-83B1-A557E48C15AD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Initiating new ideas and solving problems.</a:t>
          </a:r>
        </a:p>
      </dgm:t>
    </dgm:pt>
    <dgm:pt modelId="{0D3A844F-0E0D-49B1-82E0-363C9D7988A1}" type="parTrans" cxnId="{CBCC9FCA-2885-4583-9F05-D4FC81AFFD66}">
      <dgm:prSet/>
      <dgm:spPr/>
      <dgm:t>
        <a:bodyPr/>
        <a:lstStyle/>
        <a:p>
          <a:endParaRPr lang="en-GB"/>
        </a:p>
      </dgm:t>
    </dgm:pt>
    <dgm:pt modelId="{F8EB1843-0C32-42C2-A9EB-80EB597EE758}" type="sibTrans" cxnId="{CBCC9FCA-2885-4583-9F05-D4FC81AFFD66}">
      <dgm:prSet/>
      <dgm:spPr/>
      <dgm:t>
        <a:bodyPr/>
        <a:lstStyle/>
        <a:p>
          <a:endParaRPr lang="en-GB"/>
        </a:p>
      </dgm:t>
    </dgm:pt>
    <dgm:pt modelId="{8E504A52-A106-4AEF-8133-33618992DE84}" type="pres">
      <dgm:prSet presAssocID="{8AC6DBDD-ED92-4EF6-B751-BE19F55789D0}" presName="linear" presStyleCnt="0">
        <dgm:presLayoutVars>
          <dgm:animLvl val="lvl"/>
          <dgm:resizeHandles val="exact"/>
        </dgm:presLayoutVars>
      </dgm:prSet>
      <dgm:spPr/>
    </dgm:pt>
    <dgm:pt modelId="{64F4073D-0797-47A3-BB60-615110D5808D}" type="pres">
      <dgm:prSet presAssocID="{276B7F73-E3E1-4052-8EAC-8E7DE2766AA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A57CF37-679B-4BD8-9EA7-7BCFEDBB4D5D}" type="pres">
      <dgm:prSet presAssocID="{276B7F73-E3E1-4052-8EAC-8E7DE2766AA6}" presName="childText" presStyleLbl="revTx" presStyleIdx="0" presStyleCnt="2">
        <dgm:presLayoutVars>
          <dgm:bulletEnabled val="1"/>
        </dgm:presLayoutVars>
      </dgm:prSet>
      <dgm:spPr/>
    </dgm:pt>
    <dgm:pt modelId="{9D88A8FD-F393-4DAE-A447-7F47B8898E07}" type="pres">
      <dgm:prSet presAssocID="{49C1A8B2-F655-4FE2-81EA-E81056081E3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CD896CD-7E10-4283-BCDB-9FE39D008843}" type="pres">
      <dgm:prSet presAssocID="{49C1A8B2-F655-4FE2-81EA-E81056081E3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0330502-BCCD-48E9-AEB5-179009F087A1}" type="presOf" srcId="{142EFF36-1788-47CA-AB4E-87520A883A8F}" destId="{EA57CF37-679B-4BD8-9EA7-7BCFEDBB4D5D}" srcOrd="0" destOrd="2" presId="urn:microsoft.com/office/officeart/2005/8/layout/vList2"/>
    <dgm:cxn modelId="{EBF01012-0E68-4238-BEA0-854F518ACA6F}" srcId="{276B7F73-E3E1-4052-8EAC-8E7DE2766AA6}" destId="{142EFF36-1788-47CA-AB4E-87520A883A8F}" srcOrd="2" destOrd="0" parTransId="{E04F803D-EC89-4CCF-87B8-87C3F4FF6091}" sibTransId="{4389E801-2EA8-452C-BA1C-CF49B24E9D2B}"/>
    <dgm:cxn modelId="{7B1F8E5C-5059-4B8E-BD5F-6040F5D17730}" srcId="{276B7F73-E3E1-4052-8EAC-8E7DE2766AA6}" destId="{36388CA4-B88B-48CF-B540-8B5003E1D433}" srcOrd="0" destOrd="0" parTransId="{A87ECF99-6783-4B6B-B0CE-431E1853E3CD}" sibTransId="{83F1A528-7856-409F-B865-E9B8878BD0E5}"/>
    <dgm:cxn modelId="{2436185E-B6D1-42E8-B11A-E5F3B3EED21F}" srcId="{49C1A8B2-F655-4FE2-81EA-E81056081E33}" destId="{06F4F03F-DA92-423C-BF81-BD0361A0AE7F}" srcOrd="1" destOrd="0" parTransId="{3CF21383-BA3A-4287-A8FE-C136583C5DC1}" sibTransId="{4952D131-D404-4F33-B12B-D76576FF7F98}"/>
    <dgm:cxn modelId="{D5B39F69-EBED-400A-8895-AA942D472DD3}" type="presOf" srcId="{C81B5133-1FFE-4DD5-83B1-A557E48C15AD}" destId="{2CD896CD-7E10-4283-BCDB-9FE39D008843}" srcOrd="0" destOrd="2" presId="urn:microsoft.com/office/officeart/2005/8/layout/vList2"/>
    <dgm:cxn modelId="{D0DD366E-8BD5-42F6-ACA2-C8BDB91FC006}" type="presOf" srcId="{276B7F73-E3E1-4052-8EAC-8E7DE2766AA6}" destId="{64F4073D-0797-47A3-BB60-615110D5808D}" srcOrd="0" destOrd="0" presId="urn:microsoft.com/office/officeart/2005/8/layout/vList2"/>
    <dgm:cxn modelId="{C6CBB453-8C7E-4F11-92AF-FDDA1D267BC6}" type="presOf" srcId="{06F4F03F-DA92-423C-BF81-BD0361A0AE7F}" destId="{2CD896CD-7E10-4283-BCDB-9FE39D008843}" srcOrd="0" destOrd="1" presId="urn:microsoft.com/office/officeart/2005/8/layout/vList2"/>
    <dgm:cxn modelId="{22512E57-BCCA-453D-A9EE-250B3411B0D5}" srcId="{8AC6DBDD-ED92-4EF6-B751-BE19F55789D0}" destId="{276B7F73-E3E1-4052-8EAC-8E7DE2766AA6}" srcOrd="0" destOrd="0" parTransId="{6BA89B5C-B759-4FD7-B3FE-ED991D21152C}" sibTransId="{43BE69BA-1A1D-4EC4-977C-73F037F9DF78}"/>
    <dgm:cxn modelId="{D3695C7E-9936-4C40-A980-55FF073976C5}" type="presOf" srcId="{122724D1-547E-441F-B679-B019E5598183}" destId="{EA57CF37-679B-4BD8-9EA7-7BCFEDBB4D5D}" srcOrd="0" destOrd="1" presId="urn:microsoft.com/office/officeart/2005/8/layout/vList2"/>
    <dgm:cxn modelId="{6FA1938B-AEE0-4C86-800E-EE5E1424AA07}" srcId="{49C1A8B2-F655-4FE2-81EA-E81056081E33}" destId="{0E1D99B0-EC63-4CD0-A558-DA835249784C}" srcOrd="0" destOrd="0" parTransId="{05C55ECC-6B7D-4003-82C6-39A1B782C0B8}" sibTransId="{6D2CF09D-3D0D-4AA3-AB15-1A502E207B54}"/>
    <dgm:cxn modelId="{7A575CBF-B66C-4942-8177-540B40B00994}" type="presOf" srcId="{0E1D99B0-EC63-4CD0-A558-DA835249784C}" destId="{2CD896CD-7E10-4283-BCDB-9FE39D008843}" srcOrd="0" destOrd="0" presId="urn:microsoft.com/office/officeart/2005/8/layout/vList2"/>
    <dgm:cxn modelId="{2EA680BF-DC34-4A66-9CCD-F56E5986BCC4}" type="presOf" srcId="{36388CA4-B88B-48CF-B540-8B5003E1D433}" destId="{EA57CF37-679B-4BD8-9EA7-7BCFEDBB4D5D}" srcOrd="0" destOrd="0" presId="urn:microsoft.com/office/officeart/2005/8/layout/vList2"/>
    <dgm:cxn modelId="{B097FCC2-67AD-4042-AB12-2DBDF369EBDF}" type="presOf" srcId="{49C1A8B2-F655-4FE2-81EA-E81056081E33}" destId="{9D88A8FD-F393-4DAE-A447-7F47B8898E07}" srcOrd="0" destOrd="0" presId="urn:microsoft.com/office/officeart/2005/8/layout/vList2"/>
    <dgm:cxn modelId="{CBCC9FCA-2885-4583-9F05-D4FC81AFFD66}" srcId="{49C1A8B2-F655-4FE2-81EA-E81056081E33}" destId="{C81B5133-1FFE-4DD5-83B1-A557E48C15AD}" srcOrd="2" destOrd="0" parTransId="{0D3A844F-0E0D-49B1-82E0-363C9D7988A1}" sibTransId="{F8EB1843-0C32-42C2-A9EB-80EB597EE758}"/>
    <dgm:cxn modelId="{30D00ECF-E91D-4DDD-9C0C-71A7ACC9C386}" type="presOf" srcId="{532CEBE8-8878-41AA-812E-7E804D69608B}" destId="{EA57CF37-679B-4BD8-9EA7-7BCFEDBB4D5D}" srcOrd="0" destOrd="3" presId="urn:microsoft.com/office/officeart/2005/8/layout/vList2"/>
    <dgm:cxn modelId="{AD30A5CF-E664-4D77-A4F4-BF00ACBC8E21}" srcId="{276B7F73-E3E1-4052-8EAC-8E7DE2766AA6}" destId="{122724D1-547E-441F-B679-B019E5598183}" srcOrd="1" destOrd="0" parTransId="{A15CDC30-BE70-4E3C-9B61-F6EBA3F587B8}" sibTransId="{E136DB24-3C0C-445F-971E-3A83EFFB0861}"/>
    <dgm:cxn modelId="{61E53FEB-636E-4C12-89A1-2E54E4BA5EDB}" srcId="{8AC6DBDD-ED92-4EF6-B751-BE19F55789D0}" destId="{49C1A8B2-F655-4FE2-81EA-E81056081E33}" srcOrd="1" destOrd="0" parTransId="{525E26B5-3D71-4C02-8C8A-C3B1ABDFC215}" sibTransId="{C9F8614C-3517-44A3-B61D-2FEA3EC828B0}"/>
    <dgm:cxn modelId="{2CB411F7-007A-4AD3-B30F-2EC6C12BB232}" type="presOf" srcId="{8AC6DBDD-ED92-4EF6-B751-BE19F55789D0}" destId="{8E504A52-A106-4AEF-8133-33618992DE84}" srcOrd="0" destOrd="0" presId="urn:microsoft.com/office/officeart/2005/8/layout/vList2"/>
    <dgm:cxn modelId="{0E9B25F7-12D3-4814-BFF6-C2BC913F1DF5}" srcId="{276B7F73-E3E1-4052-8EAC-8E7DE2766AA6}" destId="{532CEBE8-8878-41AA-812E-7E804D69608B}" srcOrd="3" destOrd="0" parTransId="{93CA652A-0C5A-4225-B81D-013ABBA33A26}" sibTransId="{775A4DDB-D154-4F09-A68F-821579AA9F9D}"/>
    <dgm:cxn modelId="{B2270967-987E-4CA1-AE81-B0CCDACE3C4F}" type="presParOf" srcId="{8E504A52-A106-4AEF-8133-33618992DE84}" destId="{64F4073D-0797-47A3-BB60-615110D5808D}" srcOrd="0" destOrd="0" presId="urn:microsoft.com/office/officeart/2005/8/layout/vList2"/>
    <dgm:cxn modelId="{333FCC0E-155F-4E95-ACEF-09F2CBD3D601}" type="presParOf" srcId="{8E504A52-A106-4AEF-8133-33618992DE84}" destId="{EA57CF37-679B-4BD8-9EA7-7BCFEDBB4D5D}" srcOrd="1" destOrd="0" presId="urn:microsoft.com/office/officeart/2005/8/layout/vList2"/>
    <dgm:cxn modelId="{01D46926-C228-4F41-98DD-03202660CFE6}" type="presParOf" srcId="{8E504A52-A106-4AEF-8133-33618992DE84}" destId="{9D88A8FD-F393-4DAE-A447-7F47B8898E07}" srcOrd="2" destOrd="0" presId="urn:microsoft.com/office/officeart/2005/8/layout/vList2"/>
    <dgm:cxn modelId="{A47BF480-5725-43C4-B33A-1BEB1167D6FC}" type="presParOf" srcId="{8E504A52-A106-4AEF-8133-33618992DE84}" destId="{2CD896CD-7E10-4283-BCDB-9FE39D008843}" srcOrd="3" destOrd="0" presId="urn:microsoft.com/office/officeart/2005/8/layout/vList2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0487A-D72F-4B2E-8CA3-966E331B6E66}">
      <dsp:nvSpPr>
        <dsp:cNvPr id="0" name=""/>
        <dsp:cNvSpPr/>
      </dsp:nvSpPr>
      <dsp:spPr>
        <a:xfrm>
          <a:off x="0" y="389845"/>
          <a:ext cx="8915400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11ABE-424A-493A-BB58-638B71FBF910}">
      <dsp:nvSpPr>
        <dsp:cNvPr id="0" name=""/>
        <dsp:cNvSpPr/>
      </dsp:nvSpPr>
      <dsp:spPr>
        <a:xfrm>
          <a:off x="445770" y="20845"/>
          <a:ext cx="6240780" cy="73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Job Title: Innovation Support Officer</a:t>
          </a:r>
        </a:p>
      </dsp:txBody>
      <dsp:txXfrm>
        <a:off x="481796" y="56871"/>
        <a:ext cx="6168728" cy="665948"/>
      </dsp:txXfrm>
    </dsp:sp>
    <dsp:sp modelId="{D383D752-3068-4B50-A540-D21010A9F675}">
      <dsp:nvSpPr>
        <dsp:cNvPr id="0" name=""/>
        <dsp:cNvSpPr/>
      </dsp:nvSpPr>
      <dsp:spPr>
        <a:xfrm>
          <a:off x="0" y="1523845"/>
          <a:ext cx="8915400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BB467-AD85-4531-A226-616334F4606C}">
      <dsp:nvSpPr>
        <dsp:cNvPr id="0" name=""/>
        <dsp:cNvSpPr/>
      </dsp:nvSpPr>
      <dsp:spPr>
        <a:xfrm>
          <a:off x="445770" y="1154845"/>
          <a:ext cx="6240780" cy="73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Department: UWTSD Student Union</a:t>
          </a:r>
        </a:p>
      </dsp:txBody>
      <dsp:txXfrm>
        <a:off x="481796" y="1190871"/>
        <a:ext cx="6168728" cy="665948"/>
      </dsp:txXfrm>
    </dsp:sp>
    <dsp:sp modelId="{C44A0D3C-9974-4CDB-AD4A-97D3952F043C}">
      <dsp:nvSpPr>
        <dsp:cNvPr id="0" name=""/>
        <dsp:cNvSpPr/>
      </dsp:nvSpPr>
      <dsp:spPr>
        <a:xfrm>
          <a:off x="0" y="2657845"/>
          <a:ext cx="8915400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84D71-36C2-4B15-9F02-A02B367B1C55}">
      <dsp:nvSpPr>
        <dsp:cNvPr id="0" name=""/>
        <dsp:cNvSpPr/>
      </dsp:nvSpPr>
      <dsp:spPr>
        <a:xfrm>
          <a:off x="445770" y="2288845"/>
          <a:ext cx="6240780" cy="73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Location: University of Wales Trinity Saint David (UWTSD) Campus</a:t>
          </a:r>
        </a:p>
      </dsp:txBody>
      <dsp:txXfrm>
        <a:off x="481796" y="2324871"/>
        <a:ext cx="6168728" cy="665948"/>
      </dsp:txXfrm>
    </dsp:sp>
    <dsp:sp modelId="{C78313F7-2429-4515-A45B-6654F05CAF37}">
      <dsp:nvSpPr>
        <dsp:cNvPr id="0" name=""/>
        <dsp:cNvSpPr/>
      </dsp:nvSpPr>
      <dsp:spPr>
        <a:xfrm>
          <a:off x="0" y="3791845"/>
          <a:ext cx="8915400" cy="6300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5D691-1568-4C3B-9FDE-A2091964483C}">
      <dsp:nvSpPr>
        <dsp:cNvPr id="0" name=""/>
        <dsp:cNvSpPr/>
      </dsp:nvSpPr>
      <dsp:spPr>
        <a:xfrm>
          <a:off x="445770" y="3422845"/>
          <a:ext cx="6240780" cy="73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Reports To: Student Union Leadership Team</a:t>
          </a:r>
        </a:p>
      </dsp:txBody>
      <dsp:txXfrm>
        <a:off x="481796" y="3458871"/>
        <a:ext cx="6168728" cy="665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18A3D-8017-40E7-A08E-4D90244AAC8D}">
      <dsp:nvSpPr>
        <dsp:cNvPr id="0" name=""/>
        <dsp:cNvSpPr/>
      </dsp:nvSpPr>
      <dsp:spPr>
        <a:xfrm>
          <a:off x="0" y="179305"/>
          <a:ext cx="8915400" cy="80640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About UWTSD</a:t>
          </a:r>
        </a:p>
      </dsp:txBody>
      <dsp:txXfrm>
        <a:off x="0" y="179305"/>
        <a:ext cx="8915400" cy="806400"/>
      </dsp:txXfrm>
    </dsp:sp>
    <dsp:sp modelId="{E24B0C00-3B44-47BD-98C0-FACDC73AF939}">
      <dsp:nvSpPr>
        <dsp:cNvPr id="0" name=""/>
        <dsp:cNvSpPr/>
      </dsp:nvSpPr>
      <dsp:spPr>
        <a:xfrm>
          <a:off x="0" y="985705"/>
          <a:ext cx="8915400" cy="261323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just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The University of Wales Trinity Saint David (UWTSD) is an inclusive, forward-thinking institution, dedicated to providing a supportive academic experience. The Student Union plays a key role in enhancing student well-being, engagement, and ensuring student voices are heard.</a:t>
          </a:r>
        </a:p>
      </dsp:txBody>
      <dsp:txXfrm>
        <a:off x="0" y="985705"/>
        <a:ext cx="8915400" cy="26132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EE057-5888-42E6-9C78-AD00AA236F79}">
      <dsp:nvSpPr>
        <dsp:cNvPr id="0" name=""/>
        <dsp:cNvSpPr/>
      </dsp:nvSpPr>
      <dsp:spPr>
        <a:xfrm>
          <a:off x="0" y="5613"/>
          <a:ext cx="9501187" cy="645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Summary</a:t>
          </a:r>
        </a:p>
      </dsp:txBody>
      <dsp:txXfrm>
        <a:off x="31527" y="37140"/>
        <a:ext cx="9438133" cy="582786"/>
      </dsp:txXfrm>
    </dsp:sp>
    <dsp:sp modelId="{F355C61A-A5BA-4CA1-8CD3-CFF9EB4C0143}">
      <dsp:nvSpPr>
        <dsp:cNvPr id="0" name=""/>
        <dsp:cNvSpPr/>
      </dsp:nvSpPr>
      <dsp:spPr>
        <a:xfrm>
          <a:off x="0" y="651453"/>
          <a:ext cx="9501187" cy="1261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663" tIns="29210" rIns="163576" bIns="2921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Innovation Support Officer will drive creative change, enhance the student experience, and support student-led initiatives at UWTSD Student Union. Responsibilities include promoting entrepreneurship, managing digital content, supporting campaigns, and planning events that foster community, inclusion, and align with sustainability and equality policies.</a:t>
          </a:r>
        </a:p>
      </dsp:txBody>
      <dsp:txXfrm>
        <a:off x="0" y="651453"/>
        <a:ext cx="9501187" cy="1261664"/>
      </dsp:txXfrm>
    </dsp:sp>
    <dsp:sp modelId="{FCC8F254-F5C6-4087-89CF-9273FCA40669}">
      <dsp:nvSpPr>
        <dsp:cNvPr id="0" name=""/>
        <dsp:cNvSpPr/>
      </dsp:nvSpPr>
      <dsp:spPr>
        <a:xfrm>
          <a:off x="0" y="1913118"/>
          <a:ext cx="9501187" cy="645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Key Responsibilities</a:t>
          </a:r>
        </a:p>
      </dsp:txBody>
      <dsp:txXfrm>
        <a:off x="31527" y="1944645"/>
        <a:ext cx="9438133" cy="582786"/>
      </dsp:txXfrm>
    </dsp:sp>
    <dsp:sp modelId="{2C92E6B0-25F7-4A38-BBEC-86EED18CDD1E}">
      <dsp:nvSpPr>
        <dsp:cNvPr id="0" name=""/>
        <dsp:cNvSpPr/>
      </dsp:nvSpPr>
      <dsp:spPr>
        <a:xfrm>
          <a:off x="0" y="2558958"/>
          <a:ext cx="9501187" cy="1952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663" tIns="29210" rIns="163576" bIns="2921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Support Entrepreneurship: Guide students in launching businesses and community projects.
Digital Engagement: Create content and drive engagement on digital platforms.
“You Said, We Did” Campaigns: Collect feedback and implement solutions.
Event Planning: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Organise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inclusive student-led and community events.
Sustainability and Equality: Ensure initiatives align with UWTSD’s sustainability and equality policies.</a:t>
          </a:r>
        </a:p>
      </dsp:txBody>
      <dsp:txXfrm>
        <a:off x="0" y="2558958"/>
        <a:ext cx="9501187" cy="1952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A74859-1FFC-4E3F-8E4C-5A60D86B5B61}">
      <dsp:nvSpPr>
        <dsp:cNvPr id="0" name=""/>
        <dsp:cNvSpPr/>
      </dsp:nvSpPr>
      <dsp:spPr>
        <a:xfrm>
          <a:off x="0" y="9913"/>
          <a:ext cx="9893104" cy="13248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Working Conditions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913"/>
        <a:ext cx="9893104" cy="1324800"/>
      </dsp:txXfrm>
    </dsp:sp>
    <dsp:sp modelId="{AE3A6753-F627-4560-8361-7FFB277CBE50}">
      <dsp:nvSpPr>
        <dsp:cNvPr id="0" name=""/>
        <dsp:cNvSpPr/>
      </dsp:nvSpPr>
      <dsp:spPr>
        <a:xfrm>
          <a:off x="0" y="1166410"/>
          <a:ext cx="9893104" cy="302622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Salary: £25,000 - £28,000 per year (dependent on experience)
Working Hours: Full-time (37.5 hours per week), with occasional evening and weekend work to support events and campaigns.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Benefits:
25 days annual leave, plus public holidays.
Access to UWTSD's Employee Assistance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(EAP).
Opportunities for professional development and training.
Discounted gym membership at the UWTSD campus fitness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centre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
Pension scheme and other employee benefits.</a:t>
          </a:r>
        </a:p>
      </dsp:txBody>
      <dsp:txXfrm>
        <a:off x="0" y="1166410"/>
        <a:ext cx="9893104" cy="30262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3DBA9-B119-47A3-B5EA-86A3946310EC}">
      <dsp:nvSpPr>
        <dsp:cNvPr id="0" name=""/>
        <dsp:cNvSpPr/>
      </dsp:nvSpPr>
      <dsp:spPr>
        <a:xfrm>
          <a:off x="0" y="144602"/>
          <a:ext cx="9519661" cy="518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Skills and Qualifications</a:t>
          </a:r>
        </a:p>
      </dsp:txBody>
      <dsp:txXfrm>
        <a:off x="0" y="144602"/>
        <a:ext cx="9519661" cy="518400"/>
      </dsp:txXfrm>
    </dsp:sp>
    <dsp:sp modelId="{2EB0B51F-8005-4275-AA11-ED9418BCA8FD}">
      <dsp:nvSpPr>
        <dsp:cNvPr id="0" name=""/>
        <dsp:cNvSpPr/>
      </dsp:nvSpPr>
      <dsp:spPr>
        <a:xfrm>
          <a:off x="0" y="663002"/>
          <a:ext cx="9519661" cy="375515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Education: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Degree in Business, Marketing, Communications, or similar. Student support experience is beneficial but not required.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
</a:t>
          </a: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Proven experience in student engagement, entrepreneurship, or community projects. Experience in social media, digital content creation, and online campaigns.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Skills: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
Proactive &amp; Creative Thinking
Digital Literacy in social media and content management
Project Management and budget handling
Strong Communication with stakeholder
</a:t>
          </a: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Personal Attributes: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Collaboration: Ability to work with diverse teams.
Adaptability: Comfortable in a fast-paced environment.
Attention to Detail: Ensuring projects align with university values and meet student needs.</a:t>
          </a:r>
        </a:p>
      </dsp:txBody>
      <dsp:txXfrm>
        <a:off x="0" y="663002"/>
        <a:ext cx="9519661" cy="37551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4073D-0797-47A3-BB60-615110D5808D}">
      <dsp:nvSpPr>
        <dsp:cNvPr id="0" name=""/>
        <dsp:cNvSpPr/>
      </dsp:nvSpPr>
      <dsp:spPr>
        <a:xfrm>
          <a:off x="0" y="52165"/>
          <a:ext cx="8915400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Arial" panose="020B0604020202020204" pitchFamily="34" charset="0"/>
              <a:cs typeface="Arial" panose="020B0604020202020204" pitchFamily="34" charset="0"/>
            </a:rPr>
            <a:t>Essential Skills</a:t>
          </a:r>
        </a:p>
      </dsp:txBody>
      <dsp:txXfrm>
        <a:off x="29700" y="81865"/>
        <a:ext cx="8856000" cy="549000"/>
      </dsp:txXfrm>
    </dsp:sp>
    <dsp:sp modelId="{EA57CF37-679B-4BD8-9EA7-7BCFEDBB4D5D}">
      <dsp:nvSpPr>
        <dsp:cNvPr id="0" name=""/>
        <dsp:cNvSpPr/>
      </dsp:nvSpPr>
      <dsp:spPr>
        <a:xfrm>
          <a:off x="0" y="660565"/>
          <a:ext cx="8915400" cy="1883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06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Experience in event planning, logistics, promotion, and evaluation.
Knowledge of sustainability practices and ethical marketing strategies.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Working in a fast pace environment delivering to Stakeholders.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Competent in modern day technology to include AI applications to create content.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Student engagement and demonstrating inclusion and equality.</a:t>
          </a:r>
        </a:p>
      </dsp:txBody>
      <dsp:txXfrm>
        <a:off x="0" y="660565"/>
        <a:ext cx="8915400" cy="1883700"/>
      </dsp:txXfrm>
    </dsp:sp>
    <dsp:sp modelId="{9D88A8FD-F393-4DAE-A447-7F47B8898E07}">
      <dsp:nvSpPr>
        <dsp:cNvPr id="0" name=""/>
        <dsp:cNvSpPr/>
      </dsp:nvSpPr>
      <dsp:spPr>
        <a:xfrm>
          <a:off x="0" y="2544265"/>
          <a:ext cx="8915400" cy="608400"/>
        </a:xfrm>
        <a:prstGeom prst="roundRect">
          <a:avLst/>
        </a:prstGeom>
        <a:solidFill>
          <a:schemeClr val="accent2">
            <a:hueOff val="889586"/>
            <a:satOff val="-19883"/>
            <a:lumOff val="-1882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 dirty="0">
              <a:latin typeface="Arial" panose="020B0604020202020204" pitchFamily="34" charset="0"/>
              <a:cs typeface="Arial" panose="020B0604020202020204" pitchFamily="34" charset="0"/>
            </a:rPr>
            <a:t>Desirable Skills</a:t>
          </a:r>
        </a:p>
      </dsp:txBody>
      <dsp:txXfrm>
        <a:off x="29700" y="2573965"/>
        <a:ext cx="8856000" cy="549000"/>
      </dsp:txXfrm>
    </dsp:sp>
    <dsp:sp modelId="{2CD896CD-7E10-4283-BCDB-9FE39D008843}">
      <dsp:nvSpPr>
        <dsp:cNvPr id="0" name=""/>
        <dsp:cNvSpPr/>
      </dsp:nvSpPr>
      <dsp:spPr>
        <a:xfrm>
          <a:off x="0" y="3152665"/>
          <a:ext cx="8915400" cy="1237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06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Previous involvement in student unions or similar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in higher education settings.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Project Management and managing budgets.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Initiating new ideas and solving problems.</a:t>
          </a:r>
        </a:p>
      </dsp:txBody>
      <dsp:txXfrm>
        <a:off x="0" y="3152665"/>
        <a:ext cx="8915400" cy="1237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941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71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428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13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052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729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686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841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65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09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31329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305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2305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778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8129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487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5785F-8C24-43D4-A713-0E92E0F022B0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A7B249B-9CD2-48B4-A987-EF1D8AF587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949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6158" y="467139"/>
            <a:ext cx="8915399" cy="442813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Support Officer role at UWTSD Student Union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Principles of Human Resource Management</a:t>
            </a:r>
            <a:b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LCBB5012</a:t>
            </a:r>
            <a:b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Practical Academic Interview for HR Processes</a:t>
            </a:r>
            <a:b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11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  <a:b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2329070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7014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 Innovation Support Officer Role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4603444"/>
              </p:ext>
            </p:extLst>
          </p:nvPr>
        </p:nvGraphicFramePr>
        <p:xfrm>
          <a:off x="2589213" y="2133599"/>
          <a:ext cx="8915400" cy="4442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1092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 Innovation Support Officer Role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8300714"/>
              </p:ext>
            </p:extLst>
          </p:nvPr>
        </p:nvGraphicFramePr>
        <p:xfrm>
          <a:off x="2592925" y="2447636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040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 Innovation Support Officer Role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568791"/>
              </p:ext>
            </p:extLst>
          </p:nvPr>
        </p:nvGraphicFramePr>
        <p:xfrm>
          <a:off x="2321357" y="2105891"/>
          <a:ext cx="9501187" cy="4516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876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 Innovation Support Officer Role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375170"/>
              </p:ext>
            </p:extLst>
          </p:nvPr>
        </p:nvGraphicFramePr>
        <p:xfrm>
          <a:off x="2021805" y="2290616"/>
          <a:ext cx="9893104" cy="4202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452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Specification: Innovation Support Officer Role (Essential Criteria)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888825"/>
              </p:ext>
            </p:extLst>
          </p:nvPr>
        </p:nvGraphicFramePr>
        <p:xfrm>
          <a:off x="2330593" y="2142836"/>
          <a:ext cx="9519661" cy="4562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3881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Specification: Innovation Support Officer (Desirable Criteria)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693598"/>
              </p:ext>
            </p:extLst>
          </p:nvPr>
        </p:nvGraphicFramePr>
        <p:xfrm>
          <a:off x="2589213" y="2133599"/>
          <a:ext cx="8915400" cy="4442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3482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46072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Questions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139725"/>
              </p:ext>
            </p:extLst>
          </p:nvPr>
        </p:nvGraphicFramePr>
        <p:xfrm>
          <a:off x="2144258" y="2078181"/>
          <a:ext cx="9809019" cy="4044507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320295">
                  <a:extLst>
                    <a:ext uri="{9D8B030D-6E8A-4147-A177-3AD203B41FA5}">
                      <a16:colId xmlns:a16="http://schemas.microsoft.com/office/drawing/2014/main" val="192547492"/>
                    </a:ext>
                  </a:extLst>
                </a:gridCol>
                <a:gridCol w="8488724">
                  <a:extLst>
                    <a:ext uri="{9D8B030D-6E8A-4147-A177-3AD203B41FA5}">
                      <a16:colId xmlns:a16="http://schemas.microsoft.com/office/drawing/2014/main" val="1328759567"/>
                    </a:ext>
                  </a:extLst>
                </a:gridCol>
              </a:tblGrid>
              <a:tr h="248981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Interview Question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3353274283"/>
                  </a:ext>
                </a:extLst>
              </a:tr>
              <a:tr h="594033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you share an example of a time when you supported a student-led project or initiative? What challenges did you face, and how did you overcome them?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3300580591"/>
                  </a:ext>
                </a:extLst>
              </a:tr>
              <a:tr h="498464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would you approach creating digital content that resonates with students and encourages high engagement across platforms like social media and digital screens?</a:t>
                      </a:r>
                      <a:endParaRPr lang="en-US" sz="12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1199183721"/>
                  </a:ext>
                </a:extLst>
              </a:tr>
              <a:tr h="498464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Describe an event you’ve planned or coordinated. How did you ensure it was inclusive and met the needs of diverse student groups?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2733654179"/>
                  </a:ext>
                </a:extLst>
              </a:tr>
              <a:tr h="498464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would you go about collecting and acting on student feedback to improve the student experience? Can you provide an example of how you’ve done this in the past?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1724266650"/>
                  </a:ext>
                </a:extLst>
              </a:tr>
              <a:tr h="498464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do you ensure that initiatives and campaigns are aligned with sustainability, equality, and inclusivity policies? Can you give an example of a project where these values were incorporated?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251579781"/>
                  </a:ext>
                </a:extLst>
              </a:tr>
              <a:tr h="498464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this role, you will be collaborating with various student groups, university staff, and external partners. How do you ensure effective communication and cooperation across such diverse groups?</a:t>
                      </a:r>
                      <a:endParaRPr lang="en-US" sz="12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517333677"/>
                  </a:ext>
                </a:extLst>
              </a:tr>
              <a:tr h="594033">
                <a:tc>
                  <a:txBody>
                    <a:bodyPr/>
                    <a:lstStyle/>
                    <a:p>
                      <a:pPr marL="0" marR="0" indent="4572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</a:t>
                      </a:r>
                      <a:endParaRPr lang="en-US" sz="12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tc>
                  <a:txBody>
                    <a:bodyPr/>
                    <a:lstStyle/>
                    <a:p>
                      <a:pPr marL="0" marR="0" indent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leadership qualities do you believe are important for this role? How have you demonstrated leadership in previous roles or projects?</a:t>
                      </a:r>
                      <a:endParaRPr lang="en-US" sz="12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0184" marR="40184" marT="6697" marB="0"/>
                </a:tc>
                <a:extLst>
                  <a:ext uri="{0D108BD9-81ED-4DB2-BD59-A6C34878D82A}">
                    <a16:rowId xmlns:a16="http://schemas.microsoft.com/office/drawing/2014/main" val="1093035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85588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137</TotalTime>
  <Words>800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Wisp</vt:lpstr>
      <vt:lpstr>Innovation Support Officer role at UWTSD Student Union  Module Name: Principles of Human Resource Management Module Code: LCBB5012 Assignment: Practical Academic Interview for HR Processes Lecturer: Fouziya Farheen Student: 2329070 </vt:lpstr>
      <vt:lpstr>Job Description: Innovation Support Officer Role</vt:lpstr>
      <vt:lpstr>Job Description: Innovation Support Officer Role</vt:lpstr>
      <vt:lpstr>Job Description: Innovation Support Officer Role</vt:lpstr>
      <vt:lpstr>Job Description: Innovation Support Officer Role</vt:lpstr>
      <vt:lpstr>Person Specification: Innovation Support Officer Role (Essential Criteria)</vt:lpstr>
      <vt:lpstr>Person Specification: Innovation Support Officer (Desirable Criteria)</vt:lpstr>
      <vt:lpstr>Interview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Victoria Francis (2329070)</cp:lastModifiedBy>
  <cp:revision>69</cp:revision>
  <dcterms:created xsi:type="dcterms:W3CDTF">2026-02-02T16:50:34Z</dcterms:created>
  <dcterms:modified xsi:type="dcterms:W3CDTF">2026-02-15T16:53:12Z</dcterms:modified>
</cp:coreProperties>
</file>