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4138" r:id="rId1"/>
  </p:sldMasterIdLst>
  <p:notesMasterIdLst>
    <p:notesMasterId r:id="rId82"/>
  </p:notesMasterIdLst>
  <p:sldIdLst>
    <p:sldId id="256" r:id="rId2"/>
    <p:sldId id="257" r:id="rId3"/>
    <p:sldId id="258" r:id="rId4"/>
    <p:sldId id="259" r:id="rId5"/>
    <p:sldId id="262" r:id="rId6"/>
    <p:sldId id="268" r:id="rId7"/>
    <p:sldId id="311" r:id="rId8"/>
    <p:sldId id="312" r:id="rId9"/>
    <p:sldId id="269" r:id="rId10"/>
    <p:sldId id="316" r:id="rId11"/>
    <p:sldId id="314" r:id="rId12"/>
    <p:sldId id="315" r:id="rId13"/>
    <p:sldId id="270" r:id="rId14"/>
    <p:sldId id="320" r:id="rId15"/>
    <p:sldId id="321" r:id="rId16"/>
    <p:sldId id="322" r:id="rId17"/>
    <p:sldId id="323" r:id="rId18"/>
    <p:sldId id="324" r:id="rId19"/>
    <p:sldId id="325" r:id="rId20"/>
    <p:sldId id="326" r:id="rId21"/>
    <p:sldId id="327" r:id="rId22"/>
    <p:sldId id="328" r:id="rId23"/>
    <p:sldId id="330" r:id="rId24"/>
    <p:sldId id="331" r:id="rId25"/>
    <p:sldId id="332" r:id="rId26"/>
    <p:sldId id="272" r:id="rId27"/>
    <p:sldId id="273" r:id="rId28"/>
    <p:sldId id="274" r:id="rId29"/>
    <p:sldId id="275" r:id="rId30"/>
    <p:sldId id="282" r:id="rId31"/>
    <p:sldId id="283" r:id="rId32"/>
    <p:sldId id="284" r:id="rId33"/>
    <p:sldId id="287" r:id="rId34"/>
    <p:sldId id="288" r:id="rId35"/>
    <p:sldId id="289" r:id="rId36"/>
    <p:sldId id="290" r:id="rId37"/>
    <p:sldId id="291" r:id="rId38"/>
    <p:sldId id="292" r:id="rId39"/>
    <p:sldId id="333" r:id="rId40"/>
    <p:sldId id="334" r:id="rId41"/>
    <p:sldId id="335" r:id="rId42"/>
    <p:sldId id="336" r:id="rId43"/>
    <p:sldId id="337" r:id="rId44"/>
    <p:sldId id="338" r:id="rId45"/>
    <p:sldId id="340" r:id="rId46"/>
    <p:sldId id="341" r:id="rId47"/>
    <p:sldId id="342" r:id="rId48"/>
    <p:sldId id="343" r:id="rId49"/>
    <p:sldId id="344" r:id="rId50"/>
    <p:sldId id="345" r:id="rId51"/>
    <p:sldId id="346" r:id="rId52"/>
    <p:sldId id="319" r:id="rId53"/>
    <p:sldId id="276" r:id="rId54"/>
    <p:sldId id="347" r:id="rId55"/>
    <p:sldId id="349" r:id="rId56"/>
    <p:sldId id="350" r:id="rId57"/>
    <p:sldId id="351" r:id="rId58"/>
    <p:sldId id="352" r:id="rId59"/>
    <p:sldId id="353" r:id="rId60"/>
    <p:sldId id="278" r:id="rId61"/>
    <p:sldId id="263" r:id="rId62"/>
    <p:sldId id="294" r:id="rId63"/>
    <p:sldId id="295" r:id="rId64"/>
    <p:sldId id="293" r:id="rId65"/>
    <p:sldId id="265" r:id="rId66"/>
    <p:sldId id="296" r:id="rId67"/>
    <p:sldId id="299" r:id="rId68"/>
    <p:sldId id="306" r:id="rId69"/>
    <p:sldId id="309" r:id="rId70"/>
    <p:sldId id="307" r:id="rId71"/>
    <p:sldId id="300" r:id="rId72"/>
    <p:sldId id="302" r:id="rId73"/>
    <p:sldId id="303" r:id="rId74"/>
    <p:sldId id="304" r:id="rId75"/>
    <p:sldId id="305" r:id="rId76"/>
    <p:sldId id="310" r:id="rId77"/>
    <p:sldId id="280" r:id="rId78"/>
    <p:sldId id="298" r:id="rId79"/>
    <p:sldId id="308" r:id="rId80"/>
    <p:sldId id="297" r:id="rId8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2E7051-A0FD-57D2-7596-C55614A68B78}" v="7113" dt="2025-11-27T15:06:17.7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microsoft.com/office/2015/10/relationships/revisionInfo" Target="revisionInfo.xml"/><Relationship Id="rId61" Type="http://schemas.openxmlformats.org/officeDocument/2006/relationships/slide" Target="slides/slide60.xml"/><Relationship Id="rId8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6BBB18-4DB9-431C-B090-D84034B4864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8EBA42-C83F-4E15-A385-1BC8A2980ECA}">
      <dgm:prSet/>
      <dgm:spPr/>
      <dgm:t>
        <a:bodyPr/>
        <a:lstStyle/>
        <a:p>
          <a:r>
            <a:rPr lang="en-GB"/>
            <a:t>Employee headcount of 103,058</a:t>
          </a:r>
          <a:endParaRPr lang="en-US"/>
        </a:p>
      </dgm:t>
    </dgm:pt>
    <dgm:pt modelId="{BF7D497A-C3F2-49AC-BD9E-06614632528D}" type="parTrans" cxnId="{20E69BDF-7A09-4088-AE90-7BDA62AED9E2}">
      <dgm:prSet/>
      <dgm:spPr/>
      <dgm:t>
        <a:bodyPr/>
        <a:lstStyle/>
        <a:p>
          <a:endParaRPr lang="en-US"/>
        </a:p>
      </dgm:t>
    </dgm:pt>
    <dgm:pt modelId="{0374B03E-79CD-406B-A661-94D7F857ECFC}" type="sibTrans" cxnId="{20E69BDF-7A09-4088-AE90-7BDA62AED9E2}">
      <dgm:prSet/>
      <dgm:spPr/>
      <dgm:t>
        <a:bodyPr/>
        <a:lstStyle/>
        <a:p>
          <a:endParaRPr lang="en-US"/>
        </a:p>
      </dgm:t>
    </dgm:pt>
    <dgm:pt modelId="{34598DE8-5A8D-48B6-A32D-B519AB8919C8}">
      <dgm:prSet/>
      <dgm:spPr/>
      <dgm:t>
        <a:bodyPr/>
        <a:lstStyle/>
        <a:p>
          <a:r>
            <a:rPr lang="en-GB"/>
            <a:t>Total sites worldwide: 286</a:t>
          </a:r>
          <a:endParaRPr lang="en-US"/>
        </a:p>
      </dgm:t>
    </dgm:pt>
    <dgm:pt modelId="{3CD61BB6-715A-43E2-8C9D-F95CC24A9A66}" type="parTrans" cxnId="{45B0E913-FCD6-4934-BDE3-C2140E67C08A}">
      <dgm:prSet/>
      <dgm:spPr/>
      <dgm:t>
        <a:bodyPr/>
        <a:lstStyle/>
        <a:p>
          <a:endParaRPr lang="en-US"/>
        </a:p>
      </dgm:t>
    </dgm:pt>
    <dgm:pt modelId="{9376AC4C-F4A9-43E9-BD4E-A8ACEF49F4DB}" type="sibTrans" cxnId="{45B0E913-FCD6-4934-BDE3-C2140E67C08A}">
      <dgm:prSet/>
      <dgm:spPr/>
      <dgm:t>
        <a:bodyPr/>
        <a:lstStyle/>
        <a:p>
          <a:endParaRPr lang="en-US"/>
        </a:p>
      </dgm:t>
    </dgm:pt>
    <dgm:pt modelId="{D07581A1-0181-4EBB-9762-E168DEB6E383}">
      <dgm:prSet/>
      <dgm:spPr/>
      <dgm:t>
        <a:bodyPr/>
        <a:lstStyle/>
        <a:p>
          <a:r>
            <a:rPr lang="en-GB"/>
            <a:t>Record year financially, hitting €27.3bn of income.</a:t>
          </a:r>
          <a:endParaRPr lang="en-US"/>
        </a:p>
      </dgm:t>
    </dgm:pt>
    <dgm:pt modelId="{47DBE168-2E3A-482A-8896-A2B3A92AD7F8}" type="parTrans" cxnId="{D58E886E-58D6-4322-AE69-72C8C6247AA3}">
      <dgm:prSet/>
      <dgm:spPr/>
      <dgm:t>
        <a:bodyPr/>
        <a:lstStyle/>
        <a:p>
          <a:endParaRPr lang="en-US"/>
        </a:p>
      </dgm:t>
    </dgm:pt>
    <dgm:pt modelId="{59277B5D-3251-4985-A510-58FC681F05E4}" type="sibTrans" cxnId="{D58E886E-58D6-4322-AE69-72C8C6247AA3}">
      <dgm:prSet/>
      <dgm:spPr/>
      <dgm:t>
        <a:bodyPr/>
        <a:lstStyle/>
        <a:p>
          <a:endParaRPr lang="en-US"/>
        </a:p>
      </dgm:t>
    </dgm:pt>
    <dgm:pt modelId="{64FB5111-E4E0-4934-8805-6B4B83646C97}" type="pres">
      <dgm:prSet presAssocID="{536BBB18-4DB9-431C-B090-D84034B48645}" presName="root" presStyleCnt="0">
        <dgm:presLayoutVars>
          <dgm:dir/>
          <dgm:resizeHandles val="exact"/>
        </dgm:presLayoutVars>
      </dgm:prSet>
      <dgm:spPr/>
    </dgm:pt>
    <dgm:pt modelId="{04A79D2B-F474-4B0B-B458-43E52BA3B98E}" type="pres">
      <dgm:prSet presAssocID="{098EBA42-C83F-4E15-A385-1BC8A2980ECA}" presName="compNode" presStyleCnt="0"/>
      <dgm:spPr/>
    </dgm:pt>
    <dgm:pt modelId="{862A3978-F31F-4467-8529-DE938EA2A017}" type="pres">
      <dgm:prSet presAssocID="{098EBA42-C83F-4E15-A385-1BC8A2980ECA}" presName="bgRect" presStyleLbl="bgShp" presStyleIdx="0" presStyleCnt="3"/>
      <dgm:spPr/>
    </dgm:pt>
    <dgm:pt modelId="{5A0DE5B3-967A-4EC0-9F8F-13CFDC84D34C}" type="pres">
      <dgm:prSet presAssocID="{098EBA42-C83F-4E15-A385-1BC8A2980EC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ECD71422-1813-4D15-AEFC-E3E307DBF1C2}" type="pres">
      <dgm:prSet presAssocID="{098EBA42-C83F-4E15-A385-1BC8A2980ECA}" presName="spaceRect" presStyleCnt="0"/>
      <dgm:spPr/>
    </dgm:pt>
    <dgm:pt modelId="{CD27DD30-E36B-43AE-B55D-896877E1AAA8}" type="pres">
      <dgm:prSet presAssocID="{098EBA42-C83F-4E15-A385-1BC8A2980ECA}" presName="parTx" presStyleLbl="revTx" presStyleIdx="0" presStyleCnt="3">
        <dgm:presLayoutVars>
          <dgm:chMax val="0"/>
          <dgm:chPref val="0"/>
        </dgm:presLayoutVars>
      </dgm:prSet>
      <dgm:spPr/>
    </dgm:pt>
    <dgm:pt modelId="{54AD62D5-9D04-4040-9251-53568FA1E1F8}" type="pres">
      <dgm:prSet presAssocID="{0374B03E-79CD-406B-A661-94D7F857ECFC}" presName="sibTrans" presStyleCnt="0"/>
      <dgm:spPr/>
    </dgm:pt>
    <dgm:pt modelId="{75E55896-0B56-424A-AA61-4F7D4AA92D9F}" type="pres">
      <dgm:prSet presAssocID="{34598DE8-5A8D-48B6-A32D-B519AB8919C8}" presName="compNode" presStyleCnt="0"/>
      <dgm:spPr/>
    </dgm:pt>
    <dgm:pt modelId="{2448AACB-8212-4853-BC12-0F47CF76FF66}" type="pres">
      <dgm:prSet presAssocID="{34598DE8-5A8D-48B6-A32D-B519AB8919C8}" presName="bgRect" presStyleLbl="bgShp" presStyleIdx="1" presStyleCnt="3"/>
      <dgm:spPr/>
    </dgm:pt>
    <dgm:pt modelId="{59F979AD-A49B-4F6C-B5B1-F0F8CDFF505C}" type="pres">
      <dgm:prSet presAssocID="{34598DE8-5A8D-48B6-A32D-B519AB8919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ld"/>
        </a:ext>
      </dgm:extLst>
    </dgm:pt>
    <dgm:pt modelId="{88602483-AE05-4897-A5DF-66E36B3CC208}" type="pres">
      <dgm:prSet presAssocID="{34598DE8-5A8D-48B6-A32D-B519AB8919C8}" presName="spaceRect" presStyleCnt="0"/>
      <dgm:spPr/>
    </dgm:pt>
    <dgm:pt modelId="{ADE09E18-FCBE-4C75-8C18-92E7C837F34F}" type="pres">
      <dgm:prSet presAssocID="{34598DE8-5A8D-48B6-A32D-B519AB8919C8}" presName="parTx" presStyleLbl="revTx" presStyleIdx="1" presStyleCnt="3">
        <dgm:presLayoutVars>
          <dgm:chMax val="0"/>
          <dgm:chPref val="0"/>
        </dgm:presLayoutVars>
      </dgm:prSet>
      <dgm:spPr/>
    </dgm:pt>
    <dgm:pt modelId="{ABD5BF85-763E-4217-B4AF-E22361E80CCE}" type="pres">
      <dgm:prSet presAssocID="{9376AC4C-F4A9-43E9-BD4E-A8ACEF49F4DB}" presName="sibTrans" presStyleCnt="0"/>
      <dgm:spPr/>
    </dgm:pt>
    <dgm:pt modelId="{9BF5CC4E-F776-4218-92B9-E4089F883A7F}" type="pres">
      <dgm:prSet presAssocID="{D07581A1-0181-4EBB-9762-E168DEB6E383}" presName="compNode" presStyleCnt="0"/>
      <dgm:spPr/>
    </dgm:pt>
    <dgm:pt modelId="{F8A8EEC6-9767-4CAC-B2FE-7BB2B0C70890}" type="pres">
      <dgm:prSet presAssocID="{D07581A1-0181-4EBB-9762-E168DEB6E383}" presName="bgRect" presStyleLbl="bgShp" presStyleIdx="2" presStyleCnt="3"/>
      <dgm:spPr/>
    </dgm:pt>
    <dgm:pt modelId="{52DBE439-44FC-4F67-9EF5-0CEA597776AA}" type="pres">
      <dgm:prSet presAssocID="{D07581A1-0181-4EBB-9762-E168DEB6E3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B997BA13-259D-4188-9DCE-CF1221EAAFA2}" type="pres">
      <dgm:prSet presAssocID="{D07581A1-0181-4EBB-9762-E168DEB6E383}" presName="spaceRect" presStyleCnt="0"/>
      <dgm:spPr/>
    </dgm:pt>
    <dgm:pt modelId="{9663CF52-23D6-47E7-A37F-8807295898B4}" type="pres">
      <dgm:prSet presAssocID="{D07581A1-0181-4EBB-9762-E168DEB6E383}" presName="parTx" presStyleLbl="revTx" presStyleIdx="2" presStyleCnt="3">
        <dgm:presLayoutVars>
          <dgm:chMax val="0"/>
          <dgm:chPref val="0"/>
        </dgm:presLayoutVars>
      </dgm:prSet>
      <dgm:spPr/>
    </dgm:pt>
  </dgm:ptLst>
  <dgm:cxnLst>
    <dgm:cxn modelId="{45B0E913-FCD6-4934-BDE3-C2140E67C08A}" srcId="{536BBB18-4DB9-431C-B090-D84034B48645}" destId="{34598DE8-5A8D-48B6-A32D-B519AB8919C8}" srcOrd="1" destOrd="0" parTransId="{3CD61BB6-715A-43E2-8C9D-F95CC24A9A66}" sibTransId="{9376AC4C-F4A9-43E9-BD4E-A8ACEF49F4DB}"/>
    <dgm:cxn modelId="{F913E42A-3374-49F8-B30B-791C74022110}" type="presOf" srcId="{098EBA42-C83F-4E15-A385-1BC8A2980ECA}" destId="{CD27DD30-E36B-43AE-B55D-896877E1AAA8}" srcOrd="0" destOrd="0" presId="urn:microsoft.com/office/officeart/2018/2/layout/IconVerticalSolidList"/>
    <dgm:cxn modelId="{D58E886E-58D6-4322-AE69-72C8C6247AA3}" srcId="{536BBB18-4DB9-431C-B090-D84034B48645}" destId="{D07581A1-0181-4EBB-9762-E168DEB6E383}" srcOrd="2" destOrd="0" parTransId="{47DBE168-2E3A-482A-8896-A2B3A92AD7F8}" sibTransId="{59277B5D-3251-4985-A510-58FC681F05E4}"/>
    <dgm:cxn modelId="{4F6639CB-441F-4ECC-BC2E-43A24CAC4E72}" type="presOf" srcId="{D07581A1-0181-4EBB-9762-E168DEB6E383}" destId="{9663CF52-23D6-47E7-A37F-8807295898B4}" srcOrd="0" destOrd="0" presId="urn:microsoft.com/office/officeart/2018/2/layout/IconVerticalSolidList"/>
    <dgm:cxn modelId="{E02413D5-BC3F-4C2A-897C-03A4D38842BE}" type="presOf" srcId="{34598DE8-5A8D-48B6-A32D-B519AB8919C8}" destId="{ADE09E18-FCBE-4C75-8C18-92E7C837F34F}" srcOrd="0" destOrd="0" presId="urn:microsoft.com/office/officeart/2018/2/layout/IconVerticalSolidList"/>
    <dgm:cxn modelId="{20E69BDF-7A09-4088-AE90-7BDA62AED9E2}" srcId="{536BBB18-4DB9-431C-B090-D84034B48645}" destId="{098EBA42-C83F-4E15-A385-1BC8A2980ECA}" srcOrd="0" destOrd="0" parTransId="{BF7D497A-C3F2-49AC-BD9E-06614632528D}" sibTransId="{0374B03E-79CD-406B-A661-94D7F857ECFC}"/>
    <dgm:cxn modelId="{DF77B3F1-27F1-4ACC-9685-6DA22E5F88C8}" type="presOf" srcId="{536BBB18-4DB9-431C-B090-D84034B48645}" destId="{64FB5111-E4E0-4934-8805-6B4B83646C97}" srcOrd="0" destOrd="0" presId="urn:microsoft.com/office/officeart/2018/2/layout/IconVerticalSolidList"/>
    <dgm:cxn modelId="{1808E47F-FAFF-4607-BAE6-5B55FBF96C8C}" type="presParOf" srcId="{64FB5111-E4E0-4934-8805-6B4B83646C97}" destId="{04A79D2B-F474-4B0B-B458-43E52BA3B98E}" srcOrd="0" destOrd="0" presId="urn:microsoft.com/office/officeart/2018/2/layout/IconVerticalSolidList"/>
    <dgm:cxn modelId="{67047908-540E-48E3-8FBE-F7171545B1E5}" type="presParOf" srcId="{04A79D2B-F474-4B0B-B458-43E52BA3B98E}" destId="{862A3978-F31F-4467-8529-DE938EA2A017}" srcOrd="0" destOrd="0" presId="urn:microsoft.com/office/officeart/2018/2/layout/IconVerticalSolidList"/>
    <dgm:cxn modelId="{86BC5FE4-9C3A-4B80-93F5-06315124CDED}" type="presParOf" srcId="{04A79D2B-F474-4B0B-B458-43E52BA3B98E}" destId="{5A0DE5B3-967A-4EC0-9F8F-13CFDC84D34C}" srcOrd="1" destOrd="0" presId="urn:microsoft.com/office/officeart/2018/2/layout/IconVerticalSolidList"/>
    <dgm:cxn modelId="{B2624664-1308-4472-A624-D3A3165C162E}" type="presParOf" srcId="{04A79D2B-F474-4B0B-B458-43E52BA3B98E}" destId="{ECD71422-1813-4D15-AEFC-E3E307DBF1C2}" srcOrd="2" destOrd="0" presId="urn:microsoft.com/office/officeart/2018/2/layout/IconVerticalSolidList"/>
    <dgm:cxn modelId="{983DF2CF-7893-4A43-9919-4F1F446DEE62}" type="presParOf" srcId="{04A79D2B-F474-4B0B-B458-43E52BA3B98E}" destId="{CD27DD30-E36B-43AE-B55D-896877E1AAA8}" srcOrd="3" destOrd="0" presId="urn:microsoft.com/office/officeart/2018/2/layout/IconVerticalSolidList"/>
    <dgm:cxn modelId="{ACD410C6-F51C-4597-A5BA-AB524247C0B9}" type="presParOf" srcId="{64FB5111-E4E0-4934-8805-6B4B83646C97}" destId="{54AD62D5-9D04-4040-9251-53568FA1E1F8}" srcOrd="1" destOrd="0" presId="urn:microsoft.com/office/officeart/2018/2/layout/IconVerticalSolidList"/>
    <dgm:cxn modelId="{9CB9BF33-B830-4708-9320-17835750EBFD}" type="presParOf" srcId="{64FB5111-E4E0-4934-8805-6B4B83646C97}" destId="{75E55896-0B56-424A-AA61-4F7D4AA92D9F}" srcOrd="2" destOrd="0" presId="urn:microsoft.com/office/officeart/2018/2/layout/IconVerticalSolidList"/>
    <dgm:cxn modelId="{19423DCE-8B81-4718-A94A-EEA3FD48A0FE}" type="presParOf" srcId="{75E55896-0B56-424A-AA61-4F7D4AA92D9F}" destId="{2448AACB-8212-4853-BC12-0F47CF76FF66}" srcOrd="0" destOrd="0" presId="urn:microsoft.com/office/officeart/2018/2/layout/IconVerticalSolidList"/>
    <dgm:cxn modelId="{36F96517-57FF-46AA-BB3C-CA3C35B21ABC}" type="presParOf" srcId="{75E55896-0B56-424A-AA61-4F7D4AA92D9F}" destId="{59F979AD-A49B-4F6C-B5B1-F0F8CDFF505C}" srcOrd="1" destOrd="0" presId="urn:microsoft.com/office/officeart/2018/2/layout/IconVerticalSolidList"/>
    <dgm:cxn modelId="{5239E7ED-21F7-418C-8B15-3B5DF797CCB0}" type="presParOf" srcId="{75E55896-0B56-424A-AA61-4F7D4AA92D9F}" destId="{88602483-AE05-4897-A5DF-66E36B3CC208}" srcOrd="2" destOrd="0" presId="urn:microsoft.com/office/officeart/2018/2/layout/IconVerticalSolidList"/>
    <dgm:cxn modelId="{45E50DC1-E93C-4E6A-A06F-775526D613FF}" type="presParOf" srcId="{75E55896-0B56-424A-AA61-4F7D4AA92D9F}" destId="{ADE09E18-FCBE-4C75-8C18-92E7C837F34F}" srcOrd="3" destOrd="0" presId="urn:microsoft.com/office/officeart/2018/2/layout/IconVerticalSolidList"/>
    <dgm:cxn modelId="{C0C11059-7AC5-4D99-B960-D696E1A1A5D5}" type="presParOf" srcId="{64FB5111-E4E0-4934-8805-6B4B83646C97}" destId="{ABD5BF85-763E-4217-B4AF-E22361E80CCE}" srcOrd="3" destOrd="0" presId="urn:microsoft.com/office/officeart/2018/2/layout/IconVerticalSolidList"/>
    <dgm:cxn modelId="{474E3B9F-4043-469B-8CEC-127902705A12}" type="presParOf" srcId="{64FB5111-E4E0-4934-8805-6B4B83646C97}" destId="{9BF5CC4E-F776-4218-92B9-E4089F883A7F}" srcOrd="4" destOrd="0" presId="urn:microsoft.com/office/officeart/2018/2/layout/IconVerticalSolidList"/>
    <dgm:cxn modelId="{4E591A08-0B53-4A17-B8D2-9CEB7550C5B3}" type="presParOf" srcId="{9BF5CC4E-F776-4218-92B9-E4089F883A7F}" destId="{F8A8EEC6-9767-4CAC-B2FE-7BB2B0C70890}" srcOrd="0" destOrd="0" presId="urn:microsoft.com/office/officeart/2018/2/layout/IconVerticalSolidList"/>
    <dgm:cxn modelId="{B1E87F43-8A65-4E50-B651-F1E7F6C44AA9}" type="presParOf" srcId="{9BF5CC4E-F776-4218-92B9-E4089F883A7F}" destId="{52DBE439-44FC-4F67-9EF5-0CEA597776AA}" srcOrd="1" destOrd="0" presId="urn:microsoft.com/office/officeart/2018/2/layout/IconVerticalSolidList"/>
    <dgm:cxn modelId="{216D8446-8839-44F6-B29D-FF3EED5D9FED}" type="presParOf" srcId="{9BF5CC4E-F776-4218-92B9-E4089F883A7F}" destId="{B997BA13-259D-4188-9DCE-CF1221EAAFA2}" srcOrd="2" destOrd="0" presId="urn:microsoft.com/office/officeart/2018/2/layout/IconVerticalSolidList"/>
    <dgm:cxn modelId="{FAD12152-4AE1-4B2C-81E8-8F289E027195}" type="presParOf" srcId="{9BF5CC4E-F776-4218-92B9-E4089F883A7F}" destId="{9663CF52-23D6-47E7-A37F-8807295898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A3978-F31F-4467-8529-DE938EA2A017}">
      <dsp:nvSpPr>
        <dsp:cNvPr id="0" name=""/>
        <dsp:cNvSpPr/>
      </dsp:nvSpPr>
      <dsp:spPr>
        <a:xfrm>
          <a:off x="0" y="558"/>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DE5B3-967A-4EC0-9F8F-13CFDC84D34C}">
      <dsp:nvSpPr>
        <dsp:cNvPr id="0" name=""/>
        <dsp:cNvSpPr/>
      </dsp:nvSpPr>
      <dsp:spPr>
        <a:xfrm>
          <a:off x="395054" y="294400"/>
          <a:ext cx="718281" cy="718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27DD30-E36B-43AE-B55D-896877E1AAA8}">
      <dsp:nvSpPr>
        <dsp:cNvPr id="0" name=""/>
        <dsp:cNvSpPr/>
      </dsp:nvSpPr>
      <dsp:spPr>
        <a:xfrm>
          <a:off x="1508391" y="558"/>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kern="1200"/>
            <a:t>Employee headcount of 103,058</a:t>
          </a:r>
          <a:endParaRPr lang="en-US" sz="2500" kern="1200"/>
        </a:p>
      </dsp:txBody>
      <dsp:txXfrm>
        <a:off x="1508391" y="558"/>
        <a:ext cx="4987658" cy="1305966"/>
      </dsp:txXfrm>
    </dsp:sp>
    <dsp:sp modelId="{2448AACB-8212-4853-BC12-0F47CF76FF66}">
      <dsp:nvSpPr>
        <dsp:cNvPr id="0" name=""/>
        <dsp:cNvSpPr/>
      </dsp:nvSpPr>
      <dsp:spPr>
        <a:xfrm>
          <a:off x="0" y="1633016"/>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979AD-A49B-4F6C-B5B1-F0F8CDFF505C}">
      <dsp:nvSpPr>
        <dsp:cNvPr id="0" name=""/>
        <dsp:cNvSpPr/>
      </dsp:nvSpPr>
      <dsp:spPr>
        <a:xfrm>
          <a:off x="395054" y="1926859"/>
          <a:ext cx="718281" cy="718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E09E18-FCBE-4C75-8C18-92E7C837F34F}">
      <dsp:nvSpPr>
        <dsp:cNvPr id="0" name=""/>
        <dsp:cNvSpPr/>
      </dsp:nvSpPr>
      <dsp:spPr>
        <a:xfrm>
          <a:off x="1508391" y="1633016"/>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kern="1200"/>
            <a:t>Total sites worldwide: 286</a:t>
          </a:r>
          <a:endParaRPr lang="en-US" sz="2500" kern="1200"/>
        </a:p>
      </dsp:txBody>
      <dsp:txXfrm>
        <a:off x="1508391" y="1633016"/>
        <a:ext cx="4987658" cy="1305966"/>
      </dsp:txXfrm>
    </dsp:sp>
    <dsp:sp modelId="{F8A8EEC6-9767-4CAC-B2FE-7BB2B0C70890}">
      <dsp:nvSpPr>
        <dsp:cNvPr id="0" name=""/>
        <dsp:cNvSpPr/>
      </dsp:nvSpPr>
      <dsp:spPr>
        <a:xfrm>
          <a:off x="0" y="3265475"/>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BE439-44FC-4F67-9EF5-0CEA597776AA}">
      <dsp:nvSpPr>
        <dsp:cNvPr id="0" name=""/>
        <dsp:cNvSpPr/>
      </dsp:nvSpPr>
      <dsp:spPr>
        <a:xfrm>
          <a:off x="395054" y="3559317"/>
          <a:ext cx="718281" cy="718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63CF52-23D6-47E7-A37F-8807295898B4}">
      <dsp:nvSpPr>
        <dsp:cNvPr id="0" name=""/>
        <dsp:cNvSpPr/>
      </dsp:nvSpPr>
      <dsp:spPr>
        <a:xfrm>
          <a:off x="1508391" y="3265475"/>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kern="1200"/>
            <a:t>Record year financially, hitting €27.3bn of income.</a:t>
          </a:r>
          <a:endParaRPr lang="en-US" sz="2500" kern="1200"/>
        </a:p>
      </dsp:txBody>
      <dsp:txXfrm>
        <a:off x="1508391" y="3265475"/>
        <a:ext cx="4987658" cy="13059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29T19:43:35.718"/>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0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00:18:23.81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8411 1095 16383 0 0,'1'0'0'0'0,"1"0"0"0"0,2 0 0 0 0,2 0 0 0 0,2 0 0 0 0,1 0 0 0 0,4 0 0 0 0,0 0 0 0 0,0 0 0 0 0,1 0 0 0 0,1 0 0 0 0,0 0 0 0 0,2 0 0 0 0,2 0 0 0 0,2 0 0 0 0,0 0 0 0 0,2 0 0 0 0,1 0 0 0 0,1 0 0 0 0,3 0 0 0 0,1 0 0 0 0,3 0 0 0 0,0 0 0 0 0,-1 0 0 0 0,1 0 0 0 0,2 0 0 0 0,2 0 0 0 0,0 0 0 0 0,1 0 0 0 0,-1 0 0 0 0,-1 0 0 0 0,-1 0 0 0 0,1 1 0 0 0,2 3 0 0 0,2 1 0 0 0,1 4 0 0 0,1 0 0 0 0,-1 2 0 0 0,0 0 0 0 0,0 1 0 0 0,1 0 0 0 0,1 0 0 0 0,1 1 0 0 0,1 0 0 0 0,2-1 0 0 0,1 1 0 0 0,4 0 0 0 0,8-1 0 0 0,8 1 0 0 0,9 1 0 0 0,11 0 0 0 0,6 2 0 0 0,3 2 0 0 0,-2-1 0 0 0,-3-1 0 0 0,-6-2 0 0 0,-4-2 0 0 0,-6-2 0 0 0,-3-1 0 0 0,-6-3 0 0 0,-2-2 0 0 0,-4-2 0 0 0,-2-1 0 0 0,-4 0 0 0 0,-3-2 0 0 0,-4 1 0 0 0,-3-1 0 0 0,-2 1 0 0 0,-3 0 0 0 0,-3 0 0 0 0,-1-1 0 0 0,-1 1 0 0 0,-1 0 0 0 0,0 0 0 0 0,-1 0 0 0 0,1 0 0 0 0,1 0 0 0 0,2 1 0 0 0,1-1 0 0 0,3 0 0 0 0,2 0 0 0 0,2 0 0 0 0,0 0 0 0 0,0 0 0 0 0,0 0 0 0 0,2 0 0 0 0,1 0 0 0 0,5 0 0 0 0,2 0 0 0 0,1 0 0 0 0,-2 0 0 0 0,-2 0 0 0 0,-4 0 0 0 0,-2 0 0 0 0,-1 0 0 0 0,0 0 0 0 0,1 0 0 0 0,1 0 0 0 0,2 0 0 0 0,2 0 0 0 0,2 0 0 0 0,3 0 0 0 0,1 0 0 0 0,0 0 0 0 0,1 0 0 0 0,-1 0 0 0 0,-2 0 0 0 0,-3 0 0 0 0,-2 0 0 0 0,0 0 0 0 0,-1 0 0 0 0,1 0 0 0 0,3 0 0 0 0,5 0 0 0 0,7 0 0 0 0,6 0 0 0 0,7 0 0 0 0,7 0 0 0 0,7 0 0 0 0,5 0 0 0 0,6 0 0 0 0,4 0 0 0 0,4 0 0 0 0,-1 0 0 0 0,-4 0 0 0 0,-7 0 0 0 0,-6 0 0 0 0,-7 0 0 0 0,-5 0 0 0 0,-4 0 0 0 0,-2-1 0 0 0,-1 0 0 0 0,1-3 0 0 0,2-3 0 0 0,0-1 0 0 0,0-1 0 0 0,1 1 0 0 0,2 0 0 0 0,2 1 0 0 0,4 0 0 0 0,6-2 0 0 0,5 0 0 0 0,5 1 0 0 0,6 2 0 0 0,4 2 0 0 0,2 1 0 0 0,-1-1 0 0 0,-4-1 0 0 0,-5-1 0 0 0,-4-2 0 0 0,1-2 0 0 0,4-3 0 0 0,9-1 0 0 0,6-1 0 0 0,5 0 0 0 0,1 0 0 0 0,0 1 0 0 0,-2 2 0 0 0,-1 1 0 0 0,-3 3 0 0 0,-5 3 0 0 0,-7 2 0 0 0,-7 2 0 0 0,-7 0 0 0 0,-8 2 0 0 0,-7-1 0 0 0,-7 1 0 0 0,-7-1 0 0 0,-5 0 0 0 0,-1 1 0 0 0,-2-1 0 0 0,2 0 0 0 0,2 0 0 0 0,4 0 0 0 0,7 0 0 0 0,6 0 0 0 0,4 0 0 0 0,2 0 0 0 0,1 0 0 0 0,0 0 0 0 0,0 0 0 0 0,2 0 0 0 0,0-1 0 0 0,-2-2 0 0 0,-3 0 0 0 0,-7-1 0 0 0,-3 0 0 0 0,-2-1 0 0 0,4 1 0 0 0,3-1 0 0 0,3 0 0 0 0,0 2 0 0 0,-3 1 0 0 0,-3 1 0 0 0,-4 0 0 0 0,-3 1 0 0 0,-5 0 0 0 0,-5 0 0 0 0,-5 1 0 0 0,-3-1 0 0 0,-1 0 0 0 0,1 0 0 0 0,3 0 0 0 0,3 0 0 0 0,3 0 0 0 0,6 0 0 0 0,7 0 0 0 0,9 0 0 0 0,11 0 0 0 0,4 0 0 0 0,1 0 0 0 0,-1 0 0 0 0,-5 0 0 0 0,-5 0 0 0 0,-5 0 0 0 0,-5 0 0 0 0,-7 0 0 0 0,-7 0 0 0 0,-9 0 0 0 0,-10 0 0 0 0,-8 0 0 0 0,-5 0 0 0 0,-5 0 0 0 0,-4 0 0 0 0,-1 0 0 0 0,0 0 0 0 0,1 0 0 0 0,1 0 0 0 0,2 0 0 0 0,4-1 0 0 0,4-1 0 0 0,3-1 0 0 0,3 0 0 0 0,1 2 0 0 0,0-1 0 0 0,-2 2 0 0 0,0-1 0 0 0,0 1 0 0 0,4 0 0 0 0,7 0 0 0 0,7 0 0 0 0,4 1 0 0 0,1-1 0 0 0,-2 0 0 0 0,-5 0 0 0 0,-6 0 0 0 0,-8-12 0 0 0,-10-31 0 0 0,-10-32 0 0 0,-9-7 0 0 0,-6 10 0 0 0,-3 22 0 0 0,-1 20 0 0 0,-1 20 0 0 0,1 12 0 0 0,3 9 0 0 0,6 3 0 0 0,6 2 0 0 0,6 0 0 0 0,6 0 0 0 0,10 2 0 0 0,10 2 0 0 0,4 2 0 0 0,1 1 0 0 0,-2-1 0 0 0,-6-2 0 0 0,-8-5 0 0 0,-7-5 0 0 0,-7-4 0 0 0,-5-3 0 0 0,4-2 0 0 0,14-2 0 0 0,22 1 0 0 0,27-1 0 0 0,22 1 0 0 0,11 1 0 0 0,1 1 0 0 0,-7 2 0 0 0,-8 0 0 0 0,-8 1 0 0 0,-6 2 0 0 0,-3 2 0 0 0,2 2 0 0 0,3 2 0 0 0,3 3 0 0 0,3 1 0 0 0,-2 1 0 0 0,-1 0 0 0 0,-1 0 0 0 0,-1 1 0 0 0,-1-2 0 0 0,1 0 0 0 0,1-2 0 0 0,0 1 0 0 0,1-1 0 0 0,0-3 0 0 0,1-3 0 0 0,1-4 0 0 0,0-2 0 0 0,-2-2 0 0 0,-2-1 0 0 0,-3 0 0 0 0,-1-1 0 0 0,1 1 0 0 0,-1-1 0 0 0,0 1 0 0 0,2 0 0 0 0,3-1 0 0 0,1 1 0 0 0,1 0 0 0 0,-3 0 0 0 0,-3 0 0 0 0,-6 0 0 0 0,-5 0 0 0 0,-5 0 0 0 0,-10 0 0 0 0,-10 0 0 0 0,-11 0 0 0 0,-8 0 0 0 0,-4 0 0 0 0,5 1 0 0 0,16 3 0 0 0,22 6 0 0 0,23 6 0 0 0,17 7 0 0 0,6 2 0 0 0,-2 0 0 0 0,-8-3 0 0 0,-11-5 0 0 0,-10-4 0 0 0,-9-4 0 0 0,-8-3 0 0 0,-11-2 0 0 0,-12-3 0 0 0,-7 0 0 0 0,-1-2 0 0 0,5 1 0 0 0,12-1 0 0 0,10 0 0 0 0,3 1 0 0 0,-3-1 0 0 0,-10-3 0 0 0,-14-1 0 0 0,-12-2 0 0 0,-10-1 0 0 0,-7 1 0 0 0,-4 2 0 0 0,-1 0 0 0 0,4 0 0 0 0,4 2 0 0 0,3 0 0 0 0,-2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00:18:23.81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8914 1768 16383 0 0,'-2'0'0'0'0,"-3"0"0"0"0,-10 0 0 0 0,-14 0 0 0 0,-17 0 0 0 0,-15 0 0 0 0,-10 0 0 0 0,-9-1 0 0 0,-7 0 0 0 0,-8-3 0 0 0,-8-3 0 0 0,-7-3 0 0 0,-2-2 0 0 0,0-2 0 0 0,5 0 0 0 0,8 1 0 0 0,9 0 0 0 0,8 1 0 0 0,6 2 0 0 0,6 0 0 0 0,7 3 0 0 0,5 1 0 0 0,3 2 0 0 0,0 0 0 0 0,-1 1 0 0 0,-3 0 0 0 0,-3 1 0 0 0,-2 1 0 0 0,-2 0 0 0 0,2 1 0 0 0,1 0 0 0 0,2 0 0 0 0,2 0 0 0 0,4 0 0 0 0,1 0 0 0 0,2 1 0 0 0,2-1 0 0 0,-1 0 0 0 0,-1 0 0 0 0,-1 0 0 0 0,2 0 0 0 0,3 0 0 0 0,2 0 0 0 0,1 0 0 0 0,0 0 0 0 0,-2 0 0 0 0,0 0 0 0 0,1 0 0 0 0,2 0 0 0 0,3 0 0 0 0,1 0 0 0 0,0 0 0 0 0,0 0 0 0 0,-1 0 0 0 0,-2 0 0 0 0,0 0 0 0 0,-2 0 0 0 0,-2 0 0 0 0,-5 0 0 0 0,-5 0 0 0 0,-7 1 0 0 0,-8 2 0 0 0,-10 4 0 0 0,-7 1 0 0 0,-4 1 0 0 0,2 0 0 0 0,6-1 0 0 0,10 0 0 0 0,13-3 0 0 0,11-1 0 0 0,11-1 0 0 0,8-2 0 0 0,6-1 0 0 0,3 0 0 0 0,0 0 0 0 0,-2 0 0 0 0,-2-1 0 0 0,-1 1 0 0 0,0 0 0 0 0,0 0 0 0 0,-2 0 0 0 0,-3 0 0 0 0,-3 0 0 0 0,-6 0 0 0 0,-5 0 0 0 0,-5 0 0 0 0,-2 0 0 0 0,-2 0 0 0 0,1 0 0 0 0,0 0 0 0 0,0 0 0 0 0,-1 0 0 0 0,-1 0 0 0 0,-1 0 0 0 0,0 0 0 0 0,0 0 0 0 0,-1 0 0 0 0,-2 0 0 0 0,-4 0 0 0 0,-7 0 0 0 0,-8 0 0 0 0,-8 0 0 0 0,-3 0 0 0 0,2 0 0 0 0,6 0 0 0 0,10 0 0 0 0,11 0 0 0 0,9 0 0 0 0,9 0 0 0 0,7 0 0 0 0,5 0 0 0 0,4 0 0 0 0,1 0 0 0 0,2 0 0 0 0,-1 0 0 0 0,-2 0 0 0 0,-1-1 0 0 0,0-1 0 0 0,2-1 0 0 0,1 1 0 0 0,2-1 0 0 0,0 0 0 0 0,0-1 0 0 0,-2-1 0 0 0,-4-1 0 0 0,-3 0 0 0 0,-3 0 0 0 0,-2 0 0 0 0,-1 1 0 0 0,1 1 0 0 0,0 0 0 0 0,1 0 0 0 0,-1 0 0 0 0,1-1 0 0 0,0 0 0 0 0,1 0 0 0 0,1 0 0 0 0,1 1 0 0 0,1-2 0 0 0,0 1 0 0 0,0-1 0 0 0,0-1 0 0 0,0-2 0 0 0,3 1 0 0 0,1 0 0 0 0,4 2 0 0 0,3 2 0 0 0,1 1 0 0 0,1-1 0 0 0,0 2 0 0 0,-1 0 0 0 0,0 0 0 0 0,-1 1 0 0 0,0 1 0 0 0,-2 0 0 0 0,-2 0 0 0 0,1-1 0 0 0,0-1 0 0 0,1-1 0 0 0,3 1 0 0 0,3 1 0 0 0,3 0 0 0 0,1 0 0 0 0,0 1 0 0 0,3 0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00:18:23.81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20390 969 16383 0 0,'0'0'0'0'0,"7"0"0"0"0,18 0 0 0 0,27 0 0 0 0,27 0 0 0 0,23 0 0 0 0,18 0 0 0 0,11 0 0 0 0,7 0 0 0 0,0 0 0 0 0,-5 0 0 0 0,-10 0 0 0 0,-11 0 0 0 0,-13 0 0 0 0,-10 0 0 0 0,-7 1 0 0 0,-1 3 0 0 0,1 1 0 0 0,5 0 0 0 0,4 1 0 0 0,4 0 0 0 0,5 0 0 0 0,5-1 0 0 0,5 3 0 0 0,4 4 0 0 0,3 4 0 0 0,1 4 0 0 0,1 4 0 0 0,-3 2 0 0 0,-4 0 0 0 0,-3-1 0 0 0,0 0 0 0 0,-1-2 0 0 0,-5-3 0 0 0,-5-1 0 0 0,-9-2 0 0 0,-8 0 0 0 0,-6-3 0 0 0,-5-2 0 0 0,-3-1 0 0 0,3-3 0 0 0,4 0 0 0 0,5-1 0 0 0,5 0 0 0 0,5 0 0 0 0,5-2 0 0 0,2-1 0 0 0,-1-2 0 0 0,-5-1 0 0 0,-6 0 0 0 0,-10-1 0 0 0,-9 0 0 0 0,-9-1 0 0 0,-11 1 0 0 0,-9 0 0 0 0,-10 0 0 0 0,-13-2 0 0 0,-17-4 0 0 0,-15-8 0 0 0,-15-3 0 0 0,-16-4 0 0 0,-18-2 0 0 0,-21-3 0 0 0,-18-3 0 0 0,-13 0 0 0 0,-16-2 0 0 0,-17 0 0 0 0,-12 4 0 0 0,-11 2 0 0 0,0 4 0 0 0,7 5 0 0 0,10 3 0 0 0,9 5 0 0 0,9 2 0 0 0,6 2 0 0 0,6 0 0 0 0,4 1 0 0 0,4 1 0 0 0,1 1 0 0 0,-3 0 0 0 0,-8 1 0 0 0,-7 0 0 0 0,-3 1 0 0 0,3 2 0 0 0,11 1 0 0 0,12-1 0 0 0,12-1 0 0 0,8-1 0 0 0,1 0 0 0 0,-2 0 0 0 0,0-1 0 0 0,-2 0 0 0 0,0 1 0 0 0,-1 1 0 0 0,0 2 0 0 0,0 2 0 0 0,0 4 0 0 0,-2 3 0 0 0,-5 3 0 0 0,-6 2 0 0 0,-6 1 0 0 0,-3 0 0 0 0,2-3 0 0 0,2-3 0 0 0,5-2 0 0 0,4-2 0 0 0,6-3 0 0 0,6-1 0 0 0,8 0 0 0 0,7-1 0 0 0,6-2 0 0 0,1 0 0 0 0,-3-1 0 0 0,-2-1 0 0 0,-6 0 0 0 0,-4 1 0 0 0,-1 0 0 0 0,3 3 0 0 0,3 0 0 0 0,6 1 0 0 0,5-1 0 0 0,2 1 0 0 0,0 0 0 0 0,-3 0 0 0 0,-6 1 0 0 0,-7 2 0 0 0,-7 1 0 0 0,-4-1 0 0 0,2-1 0 0 0,3 0 0 0 0,7-2 0 0 0,6-1 0 0 0,7-2 0 0 0,5-1 0 0 0,5 0 0 0 0,2-1 0 0 0,-2 0 0 0 0,-2-1 0 0 0,-4 1 0 0 0,-4 0 0 0 0,-4 0 0 0 0,-2 0 0 0 0,-3 0 0 0 0,1 0 0 0 0,1 0 0 0 0,1 0 0 0 0,2 0 0 0 0,0 0 0 0 0,-1-2 0 0 0,-3-1 0 0 0,-4-4 0 0 0,-3-1 0 0 0,0 0 0 0 0,1-1 0 0 0,2 1 0 0 0,0-1 0 0 0,3-2 0 0 0,0 0 0 0 0,1-2 0 0 0,3 1 0 0 0,6 0 0 0 0,4 1 0 0 0,2 0 0 0 0,2 2 0 0 0,-1 0 0 0 0,-2 1 0 0 0,-2 1 0 0 0,-2 0 0 0 0,-2 0 0 0 0,-2 0 0 0 0,-1 1 0 0 0,-2-1 0 0 0,-3 2 0 0 0,-2-1 0 0 0,-4 0 0 0 0,0 2 0 0 0,0 0 0 0 0,3-1 0 0 0,3-1 0 0 0,5-1 0 0 0,4 0 0 0 0,3-2 0 0 0,2 0 0 0 0,0-1 0 0 0,0-2 0 0 0,2 0 0 0 0,0 0 0 0 0,2-1 0 0 0,2 0 0 0 0,1-2 0 0 0,2-1 0 0 0,-2 1 0 0 0,1 0 0 0 0,1 2 0 0 0,0 2 0 0 0,-2 1 0 0 0,-4 2 0 0 0,-3 1 0 0 0,-5 1 0 0 0,-3 3 0 0 0,-2 1 0 0 0,0 1 0 0 0,-1 1 0 0 0,-1 0 0 0 0,2 0 0 0 0,0 1 0 0 0,2-1 0 0 0,-1 0 0 0 0,0 0 0 0 0,1 1 0 0 0,3-1 0 0 0,3 0 0 0 0,5 0 0 0 0,5 3 0 0 0,5-1 0 0 0,4 1 0 0 0,0-2 0 0 0,-1 1 0 0 0,-2-2 0 0 0,-2 2 0 0 0,-2 1 0 0 0,-4 0 0 0 0,-2 0 0 0 0,-3 2 0 0 0,-5 1 0 0 0,-3 0 0 0 0,-6 1 0 0 0,-4 2 0 0 0,-2-1 0 0 0,0 1 0 0 0,-2 1 0 0 0,-1 2 0 0 0,-2 0 0 0 0,-4 2 0 0 0,-6 2 0 0 0,-2 0 0 0 0,0-1 0 0 0,4-1 0 0 0,5-2 0 0 0,7-2 0 0 0,8-3 0 0 0,9-1 0 0 0,9-3 0 0 0,7-2 0 0 0,5-1 0 0 0,5 0 0 0 0,3 0 0 0 0,2-2 0 0 0,2-2 0 0 0,0-1 0 0 0,-2-1 0 0 0,-3-2 0 0 0,-4-2 0 0 0,-1-1 0 0 0,-2 0 0 0 0,-1-1 0 0 0,0 1 0 0 0,0 0 0 0 0,1 1 0 0 0,5 2 0 0 0,9 1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00:18:23.81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19505 891 16383 0 0,'-2'-1'0'0'0,"-2"-1"0"0"0,14-1 0 0 0,28 1 0 0 0,39 0 0 0 0,40 1 0 0 0,34 0 0 0 0,28 1 0 0 0,11 0 0 0 0,-3 0 0 0 0,-16 0 0 0 0,-21 0 0 0 0,-24 0 0 0 0,-22 0 0 0 0,-19 0 0 0 0,-14 0 0 0 0,-11 0 0 0 0,-9 0 0 0 0,-5 0 0 0 0,-4 0 0 0 0,-1 0 0 0 0,-1 0 0 0 0,-1 0 0 0 0,-2 0 0 0 0,-1 0 0 0 0,1 0 0 0 0,0 0 0 0 0,2 0 0 0 0,1 0 0 0 0,1 0 0 0 0,0 0 0 0 0,1 0 0 0 0,1 0 0 0 0,4 0 0 0 0,4 0 0 0 0,2 0 0 0 0,-2 0 0 0 0,-2 0 0 0 0,-3 0 0 0 0,-3 1 0 0 0,-3 1 0 0 0,-3 1 0 0 0,-2-1 0 0 0,-4 2 0 0 0,-1 0 0 0 0,-1 1 0 0 0,0 1 0 0 0,1 1 0 0 0,2 0 0 0 0,-2-1 0 0 0,-1 0 0 0 0,-3-1 0 0 0,-5 0 0 0 0,-4-2 0 0 0,-2-1 0 0 0,-3-1 0 0 0,-2 2 0 0 0,-2 1 0 0 0,-3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00:18:23.81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8710 6861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00:18:23.81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13322 6554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00:18:23.82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13033 6555 16383 0 0,'0'0'0'0'0,"-2"0"0"0"0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13:45:07.47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12666 573 16383 0 0,'3'0'0'0'0,"2"0"0"0"0,2 0 0 0 0,2 0 0 0 0,5 0 0 0 0,4 2 0 0 0,5 2 0 0 0,2 2 0 0 0,1 1 0 0 0,5 2 0 0 0,11 2 0 0 0,16 0 0 0 0,16-3 0 0 0,18-3 0 0 0,16-1 0 0 0,12-2 0 0 0,8-2 0 0 0,5 0 0 0 0,-3 0 0 0 0,-5-1 0 0 0,-10 1 0 0 0,-11-1 0 0 0,-13 1 0 0 0,-21 0 0 0 0,-16 0 0 0 0,-13 0 0 0 0,-8 0 0 0 0,-4 0 0 0 0,-1 0 0 0 0,-1 0 0 0 0,-1 0 0 0 0,1 0 0 0 0,-4 0 0 0 0,-2 0 0 0 0,-1 0 0 0 0,0 0 0 0 0,4 0 0 0 0,2 0 0 0 0,3 0 0 0 0,1 0 0 0 0,9 0 0 0 0,11 0 0 0 0,7 0 0 0 0,8 0 0 0 0,-3 0 0 0 0,-9 0 0 0 0,-8 0 0 0 0,-10 0 0 0 0,-1 0 0 0 0,3 0 0 0 0,4 0 0 0 0,1 0 0 0 0,-2 0 0 0 0,-3 0 0 0 0,-3 0 0 0 0,-1 0 0 0 0,-3 0 0 0 0,4 0 0 0 0,1 0 0 0 0,0 0 0 0 0,-2 0 0 0 0,0 0 0 0 0,2 0 0 0 0,5 0 0 0 0,10 0 0 0 0,5 0 0 0 0,-1 0 0 0 0,-5 0 0 0 0,-6 0 0 0 0,-1 0 0 0 0,6 0 0 0 0,9 0 0 0 0,8 0 0 0 0,7 0 0 0 0,14 0 0 0 0,14 0 0 0 0,13 0 0 0 0,14 0 0 0 0,12 0 0 0 0,9 0 0 0 0,3 0 0 0 0,1 0 0 0 0,2 0 0 0 0,7 0 0 0 0,6 0 0 0 0,2 0 0 0 0,-1 0 0 0 0,-2 0 0 0 0,-7 0 0 0 0,-8 0 0 0 0,-8 0 0 0 0,-5 0 0 0 0,1 0 0 0 0,-2 0 0 0 0,4 0 0 0 0,4 0 0 0 0,5 0 0 0 0,2 0 0 0 0,4 0 0 0 0,-3 0 0 0 0,-5 0 0 0 0,-10 0 0 0 0,-10 0 0 0 0,-9 0 0 0 0,-11 0 0 0 0,-10 0 0 0 0,-12 0 0 0 0,-8 0 0 0 0,-7 0 0 0 0,-2 0 0 0 0,5 0 0 0 0,9 0 0 0 0,2 0 0 0 0,7 0 0 0 0,4 0 0 0 0,9 0 0 0 0,9 0 0 0 0,7 0 0 0 0,2 0 0 0 0,-3 0 0 0 0,-3 0 0 0 0,-9 0 0 0 0,-8 0 0 0 0,-16 0 0 0 0,-20 0 0 0 0,-16 0 0 0 0,-11 0 0 0 0,-6 0 0 0 0,-5 0 0 0 0,-3 0 0 0 0,0 0 0 0 0,-3 0 0 0 0,2 0 0 0 0,10 0 0 0 0,13 0 0 0 0,22 0 0 0 0,13 0 0 0 0,11 0 0 0 0,3 0 0 0 0,0 0 0 0 0,-2 0 0 0 0,-4 0 0 0 0,2 0 0 0 0,-1 0 0 0 0,-2 0 0 0 0,-2 0 0 0 0,-2-3 0 0 0,-1-3 0 0 0,8-8 0 0 0,11-7 0 0 0,11-7 0 0 0,4-4 0 0 0,0-3 0 0 0,-1 4 0 0 0,-2 8 0 0 0,2 7 0 0 0,-1 7 0 0 0,-1 5 0 0 0,-2 3 0 0 0,-3 1 0 0 0,-4 2 0 0 0,-8-1 0 0 0,-5 1 0 0 0,-6-1 0 0 0,-2-1 0 0 0,-11 1 0 0 0,-15-1 0 0 0,-12 0 0 0 0,-5 0 0 0 0,-3 0 0 0 0,-7 0 0 0 0,-2 0 0 0 0,3 0 0 0 0,2 0 0 0 0,-1 0 0 0 0,-2 0 0 0 0,-2 0 0 0 0,-3 0 0 0 0,4 0 0 0 0,11 0 0 0 0,16 0 0 0 0,17 0 0 0 0,1 0 0 0 0,-10 0 0 0 0,-10 0 0 0 0,-13 0 0 0 0,-9-4 0 0 0,-9 0 0 0 0,-6 0 0 0 0,-4-1 0 0 0,-2 1 0 0 0,1 0 0 0 0,4 2 0 0 0,9 1 0 0 0,13 0 0 0 0,19 1 0 0 0,17 0 0 0 0,15 0 0 0 0,9 1 0 0 0,-10-1 0 0 0,-17 0 0 0 0,-20-3 0 0 0,-16 0 0 0 0,-4-3 0 0 0,15-3 0 0 0,22-6 0 0 0,21-2 0 0 0,19 4 0 0 0,9 2 0 0 0,-11 5 0 0 0,-22 2 0 0 0,-20 2 0 0 0,-18 3 0 0 0,-13 1 0 0 0,-1 0 0 0 0,-6 1 0 0 0,-4-2 0 0 0,-7 0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13:45:07.48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5215 1246 16383 0 0,'1'0'0'0'0,"3"0"0"0"0,6 0 0 0 0,4 0 0 0 0,5 1 0 0 0,8 1 0 0 0,18 0 0 0 0,18 3 0 0 0,18 3 0 0 0,13 4 0 0 0,12-1 0 0 0,11 1 0 0 0,43 3 0 0 0,31-3 0 0 0,13-2 0 0 0,4-3 0 0 0,16-3 0 0 0,-9-2 0 0 0,-17-2 0 0 0,-21 0 0 0 0,-18 0 0 0 0,-8-1 0 0 0,0 0 0 0 0,6 1 0 0 0,8 0 0 0 0,7 0 0 0 0,5-1 0 0 0,-1 1 0 0 0,-7 0 0 0 0,-10 0 0 0 0,-11 1 0 0 0,-11-1 0 0 0,-7 0 0 0 0,-3 0 0 0 0,3 0 0 0 0,3 0 0 0 0,0 0 0 0 0,1 0 0 0 0,4 0 0 0 0,5 0 0 0 0,10 0 0 0 0,10 0 0 0 0,8 0 0 0 0,7 0 0 0 0,0 0 0 0 0,-4 0 0 0 0,-5 0 0 0 0,1 0 0 0 0,2 0 0 0 0,3 0 0 0 0,-1 0 0 0 0,-4 0 0 0 0,-4 0 0 0 0,-7 0 0 0 0,-9 0 0 0 0,-11 0 0 0 0,-8 0 0 0 0,-3 0 0 0 0,-5 0 0 0 0,-2 0 0 0 0,2 0 0 0 0,2 0 0 0 0,2 0 0 0 0,6 0 0 0 0,8 0 0 0 0,6 0 0 0 0,10 0 0 0 0,0 0 0 0 0,-4 3 0 0 0,-5 1 0 0 0,-6 0 0 0 0,-5 3 0 0 0,-2-1 0 0 0,-7 0 0 0 0,-3-2 0 0 0,0-2 0 0 0,-3 0 0 0 0,0-2 0 0 0,2 0 0 0 0,6 0 0 0 0,8 0 0 0 0,12 0 0 0 0,7-1 0 0 0,8 1 0 0 0,3 0 0 0 0,0 0 0 0 0,-2 0 0 0 0,-3 0 0 0 0,-2 0 0 0 0,-5 0 0 0 0,-8 0 0 0 0,-11 0 0 0 0,-10 0 0 0 0,-4 0 0 0 0,-2 0 0 0 0,-2 0 0 0 0,-4 0 0 0 0,-8 0 0 0 0,-3 0 0 0 0,-7 0 0 0 0,-5 0 0 0 0,-6 0 0 0 0,2 0 0 0 0,3 0 0 0 0,9 0 0 0 0,6 0 0 0 0,10 0 0 0 0,14 0 0 0 0,6 0 0 0 0,8 0 0 0 0,1 0 0 0 0,-6 0 0 0 0,-9 0 0 0 0,-8 0 0 0 0,-7 0 0 0 0,0 0 0 0 0,2 3 0 0 0,8 5 0 0 0,15 4 0 0 0,18 0 0 0 0,14-2 0 0 0,9-2 0 0 0,0-4 0 0 0,-3-1 0 0 0,-6-2 0 0 0,-5-1 0 0 0,-4 0 0 0 0,-7 0 0 0 0,-8-1 0 0 0,-11 1 0 0 0,-7-1 0 0 0,-2 1 0 0 0,-6 0 0 0 0,-5 0 0 0 0,-9 0 0 0 0,-4-3 0 0 0,-3-1 0 0 0,0 0 0 0 0,6 1 0 0 0,2 1 0 0 0,0 1 0 0 0,-4 3 0 0 0,-6 4 0 0 0,-7 3 0 0 0,-5 1 0 0 0,-12-1 0 0 0,-14-3 0 0 0,-8-2 0 0 0,1-2 0 0 0,4-1 0 0 0,11-1 0 0 0,12 0 0 0 0,10 0 0 0 0,11-1 0 0 0,12 1 0 0 0,8 0 0 0 0,2-1 0 0 0,-2 1 0 0 0,-4 0 0 0 0,-5 0 0 0 0,-2 0 0 0 0,10 0 0 0 0,8 0 0 0 0,3 0 0 0 0,-1 0 0 0 0,-2 0 0 0 0,0 4 0 0 0,5 3 0 0 0,11 2 0 0 0,12 2 0 0 0,15 3 0 0 0,13-1 0 0 0,16-3 0 0 0,14-3 0 0 0,5-2 0 0 0,-3-3 0 0 0,-11-1 0 0 0,-24-1 0 0 0,-39-1 0 0 0,-42 1 0 0 0,-36-1 0 0 0,-28 1 0 0 0,-15-5 0 0 0,-6 0 0 0 0,-2 0 0 0 0,-1-2 0 0 0,2 0 0 0 0,1 1 0 0 0,-1 1 0 0 0,0 1 0 0 0,-2-2 0 0 0,0 1 0 0 0,-1 2 0 0 0,3 0 0 0 0,0 1 0 0 0,9 1 0 0 0,12 1 0 0 0,11 0 0 0 0,10-3 0 0 0,14-3 0 0 0,-1-5 0 0 0,-6 0 0 0 0,-10 0 0 0 0,-11 2 0 0 0,-12 3 0 0 0,-8-1 0 0 0,-5-2 0 0 0,-2 1 0 0 0,3 2 0 0 0,0 2 0 0 0,2-2 0 0 0,0 0 0 0 0,1 1 0 0 0,0-1 0 0 0,-3 0 0 0 0,1 2 0 0 0,-1-1 0 0 0,-2 1 0 0 0,1 2 0 0 0,0 0 0 0 0,-1-2 0 0 0,-2 1 0 0 0,-1-1 0 0 0,-1 1 0 0 0,-2 2 0 0 0,1 0 0 0 0,-1 3 0 0 0,1 1 0 0 0,-1 1 0 0 0,3-1 0 0 0,2-1 0 0 0,2-1 0 0 0,5 0 0 0 0,0-1 0 0 0,-3 0 0 0 0,-1 0 0 0 0,-4 0 0 0 0,-3 0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21T13:45:07.48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5389 1998 16383 0 0,'2'0'0'0'0,"7"0"0"0"0,10 0 0 0 0,16 0 0 0 0,16 0 0 0 0,22 0 0 0 0,15 0 0 0 0,21 0 0 0 0,14 0 0 0 0,13 0 0 0 0,10 0 0 0 0,11 0 0 0 0,10 0 0 0 0,4 0 0 0 0,0 0 0 0 0,1 0 0 0 0,3 0 0 0 0,-1 0 0 0 0,-4 0 0 0 0,-8 0 0 0 0,-14 0 0 0 0,-13 0 0 0 0,-13 0 0 0 0,-8 0 0 0 0,-6 0 0 0 0,-7 0 0 0 0,-17 0 0 0 0,-19 0 0 0 0,-16 0 0 0 0,-11 0 0 0 0,-9 0 0 0 0,-5 0 0 0 0,2 0 0 0 0,8-2 0 0 0,10-4 0 0 0,4-4 0 0 0,-3 0 0 0 0,-2 1 0 0 0,-5 1 0 0 0,-3 1 0 0 0,-3 3 0 0 0,-1 1 0 0 0,-2 1 0 0 0,4 2 0 0 0,6 0 0 0 0,10 0 0 0 0,14 1 0 0 0,15-1 0 0 0,13-3 0 0 0,7-1 0 0 0,7 1 0 0 0,6 0 0 0 0,8 1 0 0 0,2 0 0 0 0,2 1 0 0 0,3 1 0 0 0,6 0 0 0 0,0 0 0 0 0,-1 4 0 0 0,-5 3 0 0 0,-5 1 0 0 0,-5-1 0 0 0,-5-1 0 0 0,-3-3 0 0 0,-6 0 0 0 0,-7-2 0 0 0,-10-1 0 0 0,-15 0 0 0 0,-14-1 0 0 0,-11 1 0 0 0,-11 0 0 0 0,-7 0 0 0 0,3-1 0 0 0,0 1 0 0 0,0 0 0 0 0,5 0 0 0 0,5 0 0 0 0,10 0 0 0 0,2 0 0 0 0,-4 0 0 0 0,0 0 0 0 0,1 0 0 0 0,6 0 0 0 0,7 0 0 0 0,11 0 0 0 0,7 0 0 0 0,4 0 0 0 0,-4 0 0 0 0,-1 0 0 0 0,-5 0 0 0 0,-12 0 0 0 0,-12-3 0 0 0,-9-2 0 0 0,-10 0 0 0 0,-7 0 0 0 0,-4-1 0 0 0,0 1 0 0 0,1 1 0 0 0,1 1 0 0 0,0 0 0 0 0,3 0 0 0 0,-1 0 0 0 0,-2 2 0 0 0,-4 0 0 0 0,1 0 0 0 0,0 1 0 0 0,1 0 0 0 0,2 0 0 0 0,-1 0 0 0 0,6 1 0 0 0,6 1 0 0 0,4 1 0 0 0,-2 0 0 0 0,-3 0 0 0 0,0-2 0 0 0,-2 0 0 0 0,-3 0 0 0 0,-1-1 0 0 0,0 0 0 0 0,1 0 0 0 0,-4 0 0 0 0,1 0 0 0 0,0 3 0 0 0,1 1 0 0 0,2 2 0 0 0,1 0 0 0 0,-3-2 0 0 0,-3 0 0 0 0,-4-2 0 0 0,0-1 0 0 0,2-1 0 0 0,0 0 0 0 0,2 0 0 0 0,2 0 0 0 0,2-1 0 0 0,-2 1 0 0 0,-3 0 0 0 0,-3 0 0 0 0,-2 0 0 0 0,-3 0 0 0 0,-1 0 0 0 0,3 0 0 0 0,0 0 0 0 0,2 0 0 0 0,4 0 0 0 0,0 0 0 0 0,3 0 0 0 0,-2 0 0 0 0,0 0 0 0 0,-3 0 0 0 0,2 0 0 0 0,1 0 0 0 0,0 0 0 0 0,2 0 0 0 0,-2 0 0 0 0,-2 3 0 0 0,0 0 0 0 0,-1 1 0 0 0,2-2 0 0 0,1 0 0 0 0,0-1 0 0 0,0 0 0 0 0,-1-1 0 0 0,-2 0 0 0 0,-3 0 0 0 0,-1 1 0 0 0,-2 1 0 0 0,2-1 0 0 0,4 1 0 0 0,4-1 0 0 0,2-1 0 0 0,3 0 0 0 0,1 0 0 0 0,-2 1 0 0 0,0-2 0 0 0,-3 1 0 0 0,-4 0 0 0 0,-3-1 0 0 0,-3-1 0 0 0,2 2 0 0 0,0 1 0 0 0,1 0 0 0 0,4 0 0 0 0,2 0 0 0 0,1 0 0 0 0,1-1 0 0 0,1 0 0 0 0,2 0 0 0 0,-2 0 0 0 0,-4 0 0 0 0,-3 0 0 0 0,-5 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03E4F4-4DC8-B943-95E1-AE472BF8524C}" type="datetimeFigureOut">
              <a:rPr lang="en-US" smtClean="0"/>
              <a:t>11/27/2025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0BAE41-0CD1-E84C-91B9-AEF012B76B40}" type="slidenum">
              <a:rPr lang="en-US" smtClean="0"/>
              <a:t>‹#›</a:t>
            </a:fld>
            <a:endParaRPr lang="en-US"/>
          </a:p>
        </p:txBody>
      </p:sp>
    </p:spTree>
    <p:extLst>
      <p:ext uri="{BB962C8B-B14F-4D97-AF65-F5344CB8AC3E}">
        <p14:creationId xmlns:p14="http://schemas.microsoft.com/office/powerpoint/2010/main" val="2989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90BAE41-0CD1-E84C-91B9-AEF012B76B40}" type="slidenum">
              <a:rPr lang="en-US" smtClean="0"/>
              <a:t>4</a:t>
            </a:fld>
            <a:endParaRPr lang="en-US"/>
          </a:p>
        </p:txBody>
      </p:sp>
    </p:spTree>
    <p:extLst>
      <p:ext uri="{BB962C8B-B14F-4D97-AF65-F5344CB8AC3E}">
        <p14:creationId xmlns:p14="http://schemas.microsoft.com/office/powerpoint/2010/main" val="3258596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90BAE41-0CD1-E84C-91B9-AEF012B76B40}" type="slidenum">
              <a:rPr lang="en-US" smtClean="0"/>
              <a:t>6</a:t>
            </a:fld>
            <a:endParaRPr lang="en-US"/>
          </a:p>
        </p:txBody>
      </p:sp>
    </p:spTree>
    <p:extLst>
      <p:ext uri="{BB962C8B-B14F-4D97-AF65-F5344CB8AC3E}">
        <p14:creationId xmlns:p14="http://schemas.microsoft.com/office/powerpoint/2010/main" val="2745349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NPV After tax depreciation </a:t>
            </a:r>
          </a:p>
        </p:txBody>
      </p:sp>
      <p:sp>
        <p:nvSpPr>
          <p:cNvPr id="4" name="Slide Number Placeholder 3"/>
          <p:cNvSpPr>
            <a:spLocks noGrp="1"/>
          </p:cNvSpPr>
          <p:nvPr>
            <p:ph type="sldNum" sz="quarter" idx="5"/>
          </p:nvPr>
        </p:nvSpPr>
        <p:spPr/>
        <p:txBody>
          <a:bodyPr/>
          <a:lstStyle/>
          <a:p>
            <a:fld id="{390BAE41-0CD1-E84C-91B9-AEF012B76B40}" type="slidenum">
              <a:rPr lang="en-US" smtClean="0"/>
              <a:t>34</a:t>
            </a:fld>
            <a:endParaRPr lang="en-US"/>
          </a:p>
        </p:txBody>
      </p:sp>
    </p:spTree>
    <p:extLst>
      <p:ext uri="{BB962C8B-B14F-4D97-AF65-F5344CB8AC3E}">
        <p14:creationId xmlns:p14="http://schemas.microsoft.com/office/powerpoint/2010/main" val="4012121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90BAE41-0CD1-E84C-91B9-AEF012B76B40}" type="slidenum">
              <a:rPr lang="en-US" smtClean="0"/>
              <a:t>64</a:t>
            </a:fld>
            <a:endParaRPr lang="en-US"/>
          </a:p>
        </p:txBody>
      </p:sp>
    </p:spTree>
    <p:extLst>
      <p:ext uri="{BB962C8B-B14F-4D97-AF65-F5344CB8AC3E}">
        <p14:creationId xmlns:p14="http://schemas.microsoft.com/office/powerpoint/2010/main" val="3588900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135/709 x 100 = 19%</a:t>
            </a:r>
          </a:p>
        </p:txBody>
      </p:sp>
      <p:sp>
        <p:nvSpPr>
          <p:cNvPr id="4" name="Slide Number Placeholder 3"/>
          <p:cNvSpPr>
            <a:spLocks noGrp="1"/>
          </p:cNvSpPr>
          <p:nvPr>
            <p:ph type="sldNum" sz="quarter" idx="5"/>
          </p:nvPr>
        </p:nvSpPr>
        <p:spPr/>
        <p:txBody>
          <a:bodyPr/>
          <a:lstStyle/>
          <a:p>
            <a:fld id="{390BAE41-0CD1-E84C-91B9-AEF012B76B40}" type="slidenum">
              <a:rPr lang="en-US" smtClean="0"/>
              <a:t>76</a:t>
            </a:fld>
            <a:endParaRPr lang="en-US"/>
          </a:p>
        </p:txBody>
      </p:sp>
    </p:spTree>
    <p:extLst>
      <p:ext uri="{BB962C8B-B14F-4D97-AF65-F5344CB8AC3E}">
        <p14:creationId xmlns:p14="http://schemas.microsoft.com/office/powerpoint/2010/main" val="1879666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2619179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20813115"/>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550054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3616322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15407428"/>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4635542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175999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47320289"/>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7758743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207720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7995146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1610464993"/>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327225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11/27/2025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8164530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11/27/2025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62536751"/>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95393498"/>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092000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11/27/2025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46935058"/>
      </p:ext>
    </p:extLst>
  </p:cSld>
  <p:clrMap bg1="dk1" tx1="lt1" bg2="dk2" tx2="lt2" accent1="accent1" accent2="accent2" accent3="accent3" accent4="accent4" accent5="accent5" accent6="accent6" hlink="hlink" folHlink="folHlink"/>
  <p:sldLayoutIdLst>
    <p:sldLayoutId id="2147484139" r:id="rId1"/>
    <p:sldLayoutId id="2147484140" r:id="rId2"/>
    <p:sldLayoutId id="2147484141" r:id="rId3"/>
    <p:sldLayoutId id="2147484142" r:id="rId4"/>
    <p:sldLayoutId id="2147484143" r:id="rId5"/>
    <p:sldLayoutId id="2147484144" r:id="rId6"/>
    <p:sldLayoutId id="2147484145" r:id="rId7"/>
    <p:sldLayoutId id="2147484146" r:id="rId8"/>
    <p:sldLayoutId id="2147484147" r:id="rId9"/>
    <p:sldLayoutId id="2147484148" r:id="rId10"/>
    <p:sldLayoutId id="2147484149" r:id="rId11"/>
    <p:sldLayoutId id="2147484150" r:id="rId12"/>
    <p:sldLayoutId id="2147484151" r:id="rId13"/>
    <p:sldLayoutId id="2147484152" r:id="rId14"/>
    <p:sldLayoutId id="2147484153" r:id="rId15"/>
    <p:sldLayoutId id="2147484154" r:id="rId16"/>
    <p:sldLayoutId id="2147484155"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5.png"/><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5.png"/><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57.png"/><Relationship Id="rId4" Type="http://schemas.openxmlformats.org/officeDocument/2006/relationships/customXml" Target="../ink/ink1.xml"/></Relationships>
</file>

<file path=ppt/slides/_rels/slide66.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customXml" Target="../ink/ink6.xml"/><Relationship Id="rId3" Type="http://schemas.openxmlformats.org/officeDocument/2006/relationships/image" Target="../media/image50.png"/><Relationship Id="rId7" Type="http://schemas.openxmlformats.org/officeDocument/2006/relationships/customXml" Target="../ink/ink3.xml"/><Relationship Id="rId12" Type="http://schemas.openxmlformats.org/officeDocument/2006/relationships/image" Target="../media/image65.png"/><Relationship Id="rId2" Type="http://schemas.openxmlformats.org/officeDocument/2006/relationships/image" Target="../media/image22.png"/><Relationship Id="rId16" Type="http://schemas.openxmlformats.org/officeDocument/2006/relationships/customXml" Target="../ink/ink8.xml"/><Relationship Id="rId1" Type="http://schemas.openxmlformats.org/officeDocument/2006/relationships/slideLayout" Target="../slideLayouts/slideLayout2.xml"/><Relationship Id="rId6" Type="http://schemas.openxmlformats.org/officeDocument/2006/relationships/image" Target="../media/image62.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64.png"/><Relationship Id="rId4" Type="http://schemas.openxmlformats.org/officeDocument/2006/relationships/image" Target="../media/image51.png"/><Relationship Id="rId9" Type="http://schemas.openxmlformats.org/officeDocument/2006/relationships/customXml" Target="../ink/ink4.xml"/><Relationship Id="rId14" Type="http://schemas.openxmlformats.org/officeDocument/2006/relationships/image" Target="../media/image66.png"/></Relationships>
</file>

<file path=ppt/slides/_rels/slide6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6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7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7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76.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81.png"/><Relationship Id="rId7" Type="http://schemas.openxmlformats.org/officeDocument/2006/relationships/customXml" Target="../ink/ink10.xml"/><Relationship Id="rId2" Type="http://schemas.openxmlformats.org/officeDocument/2006/relationships/image" Target="../media/image80.png"/><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customXml" Target="../ink/ink9.xml"/><Relationship Id="rId10" Type="http://schemas.openxmlformats.org/officeDocument/2006/relationships/image" Target="../media/image94.png"/><Relationship Id="rId4" Type="http://schemas.openxmlformats.org/officeDocument/2006/relationships/image" Target="../media/image82.png"/><Relationship Id="rId9" Type="http://schemas.openxmlformats.org/officeDocument/2006/relationships/customXml" Target="../ink/ink11.xml"/></Relationships>
</file>

<file path=ppt/slides/_rels/slide7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20.png"/><Relationship Id="rId4" Type="http://schemas.openxmlformats.org/officeDocument/2006/relationships/image" Target="../media/image83.png"/></Relationships>
</file>

<file path=ppt/slides/_rels/slide7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8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3B3CC-7D96-1D62-FA8D-958E5DF9F180}"/>
              </a:ext>
            </a:extLst>
          </p:cNvPr>
          <p:cNvSpPr>
            <a:spLocks noGrp="1"/>
          </p:cNvSpPr>
          <p:nvPr>
            <p:ph type="ctrTitle"/>
          </p:nvPr>
        </p:nvSpPr>
        <p:spPr>
          <a:xfrm>
            <a:off x="6683829" y="1447800"/>
            <a:ext cx="4397828" cy="3329581"/>
          </a:xfrm>
        </p:spPr>
        <p:txBody>
          <a:bodyPr>
            <a:normAutofit/>
          </a:bodyPr>
          <a:lstStyle/>
          <a:p>
            <a:pPr>
              <a:lnSpc>
                <a:spcPct val="90000"/>
              </a:lnSpc>
            </a:pPr>
            <a:r>
              <a:rPr lang="en-US" sz="4700">
                <a:latin typeface="Times New Roman" panose="02020603050405020304" pitchFamily="18" charset="0"/>
                <a:cs typeface="Times New Roman" panose="02020603050405020304" pitchFamily="18" charset="0"/>
              </a:rPr>
              <a:t>Finance Management</a:t>
            </a:r>
            <a:br>
              <a:rPr lang="en-US" sz="4700">
                <a:latin typeface="Times New Roman" panose="02020603050405020304" pitchFamily="18" charset="0"/>
                <a:cs typeface="Times New Roman" panose="02020603050405020304" pitchFamily="18" charset="0"/>
              </a:rPr>
            </a:br>
            <a:r>
              <a:rPr lang="en-US" sz="4700">
                <a:latin typeface="Times New Roman" panose="02020603050405020304" pitchFamily="18" charset="0"/>
                <a:cs typeface="Times New Roman" panose="02020603050405020304" pitchFamily="18" charset="0"/>
              </a:rPr>
              <a:t>AMCA 4017</a:t>
            </a:r>
          </a:p>
        </p:txBody>
      </p:sp>
      <p:sp>
        <p:nvSpPr>
          <p:cNvPr id="3" name="Subtitle 2">
            <a:extLst>
              <a:ext uri="{FF2B5EF4-FFF2-40B4-BE49-F238E27FC236}">
                <a16:creationId xmlns:a16="http://schemas.microsoft.com/office/drawing/2014/main" id="{E7437AFE-C6BE-9DD5-0E22-460D673110F4}"/>
              </a:ext>
            </a:extLst>
          </p:cNvPr>
          <p:cNvSpPr>
            <a:spLocks noGrp="1"/>
          </p:cNvSpPr>
          <p:nvPr>
            <p:ph type="subTitle" idx="1"/>
          </p:nvPr>
        </p:nvSpPr>
        <p:spPr>
          <a:xfrm>
            <a:off x="6683829" y="4777380"/>
            <a:ext cx="4397828" cy="861420"/>
          </a:xfrm>
        </p:spPr>
        <p:txBody>
          <a:bodyPr>
            <a:normAutofit/>
          </a:bodyPr>
          <a:lstStyle/>
          <a:p>
            <a:r>
              <a:rPr lang="en-US">
                <a:latin typeface="Times New Roman" panose="02020603050405020304" pitchFamily="18" charset="0"/>
                <a:cs typeface="Times New Roman" panose="02020603050405020304" pitchFamily="18" charset="0"/>
              </a:rPr>
              <a:t>BY Lloyd Thomas</a:t>
            </a:r>
          </a:p>
        </p:txBody>
      </p:sp>
      <p:pic>
        <p:nvPicPr>
          <p:cNvPr id="1026" name="Picture 2" descr="An Ultimate Guide On 5 Key Functions Of Financial Management">
            <a:extLst>
              <a:ext uri="{FF2B5EF4-FFF2-40B4-BE49-F238E27FC236}">
                <a16:creationId xmlns:a16="http://schemas.microsoft.com/office/drawing/2014/main" id="{91850F01-29BF-9089-8112-CA1A564978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854" y="1517005"/>
            <a:ext cx="5450557" cy="3823525"/>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419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1324A7B-AF6E-47CE-BBF8-5A8C8DE330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3C7BEFBC-F1F7-45AB-AF64-D082B980DA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0CA4844-0296-471B-9BF0-17E55010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278459C9-AC6C-438D-99D2-A565175AAA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8" name="Picture 17">
            <a:extLst>
              <a:ext uri="{FF2B5EF4-FFF2-40B4-BE49-F238E27FC236}">
                <a16:creationId xmlns:a16="http://schemas.microsoft.com/office/drawing/2014/main" id="{B35D38F3-2985-4151-AA8D-E88DA67208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20" name="Rectangle 19">
            <a:extLst>
              <a:ext uri="{FF2B5EF4-FFF2-40B4-BE49-F238E27FC236}">
                <a16:creationId xmlns:a16="http://schemas.microsoft.com/office/drawing/2014/main" id="{D55808EB-34D0-4AE5-A7BE-EF31133B8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D5F5222-CEB5-077D-E552-D704AA8FAF10}"/>
              </a:ext>
            </a:extLst>
          </p:cNvPr>
          <p:cNvSpPr>
            <a:spLocks noGrp="1"/>
          </p:cNvSpPr>
          <p:nvPr>
            <p:ph type="title"/>
          </p:nvPr>
        </p:nvSpPr>
        <p:spPr>
          <a:xfrm>
            <a:off x="8210623" y="1447800"/>
            <a:ext cx="3333676" cy="3096987"/>
          </a:xfrm>
        </p:spPr>
        <p:txBody>
          <a:bodyPr vert="horz" lIns="91440" tIns="45720" rIns="91440" bIns="45720" rtlCol="0" anchor="b">
            <a:normAutofit/>
          </a:bodyPr>
          <a:lstStyle/>
          <a:p>
            <a:r>
              <a:rPr lang="en-US"/>
              <a:t>AI Declaration</a:t>
            </a:r>
          </a:p>
        </p:txBody>
      </p:sp>
      <p:sp>
        <p:nvSpPr>
          <p:cNvPr id="22" name="Rectangle 21">
            <a:extLst>
              <a:ext uri="{FF2B5EF4-FFF2-40B4-BE49-F238E27FC236}">
                <a16:creationId xmlns:a16="http://schemas.microsoft.com/office/drawing/2014/main" id="{0E67760B-DE3A-4353-82AB-72FE9D853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cover with black text and yellow and black logo&#10;&#10;AI-generated content may be incorrect.">
            <a:extLst>
              <a:ext uri="{FF2B5EF4-FFF2-40B4-BE49-F238E27FC236}">
                <a16:creationId xmlns:a16="http://schemas.microsoft.com/office/drawing/2014/main" id="{75F6412B-FC32-26B9-5D6A-15450B2222D9}"/>
              </a:ext>
            </a:extLst>
          </p:cNvPr>
          <p:cNvPicPr>
            <a:picLocks noChangeAspect="1"/>
          </p:cNvPicPr>
          <p:nvPr/>
        </p:nvPicPr>
        <p:blipFill>
          <a:blip r:embed="rId7"/>
          <a:stretch>
            <a:fillRect/>
          </a:stretch>
        </p:blipFill>
        <p:spPr>
          <a:xfrm>
            <a:off x="643854" y="1227782"/>
            <a:ext cx="3037360" cy="4401971"/>
          </a:xfrm>
          <a:prstGeom prst="rect">
            <a:avLst/>
          </a:prstGeom>
          <a:effectLst/>
        </p:spPr>
      </p:pic>
      <p:sp>
        <p:nvSpPr>
          <p:cNvPr id="24" name="Freeform 5">
            <a:extLst>
              <a:ext uri="{FF2B5EF4-FFF2-40B4-BE49-F238E27FC236}">
                <a16:creationId xmlns:a16="http://schemas.microsoft.com/office/drawing/2014/main" id="{939C5CA6-FA24-45D0-B74C-2B46496F1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6" name="Freeform 31">
            <a:extLst>
              <a:ext uri="{FF2B5EF4-FFF2-40B4-BE49-F238E27FC236}">
                <a16:creationId xmlns:a16="http://schemas.microsoft.com/office/drawing/2014/main" id="{6F59F11F-91AD-4FA1-B072-FE1EB905E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5" name="Slide Number Placeholder 4">
            <a:extLst>
              <a:ext uri="{FF2B5EF4-FFF2-40B4-BE49-F238E27FC236}">
                <a16:creationId xmlns:a16="http://schemas.microsoft.com/office/drawing/2014/main" id="{FD14953A-B4F1-01B2-B5B6-C47D937C6E50}"/>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D57F1E4F-1CFF-5643-939E-02111984F565}" type="slidenum">
              <a:rPr lang="en-US" dirty="0"/>
              <a:pPr defTabSz="914400">
                <a:spcAft>
                  <a:spcPts val="600"/>
                </a:spcAft>
              </a:pPr>
              <a:t>2</a:t>
            </a:fld>
            <a:endParaRPr lang="en-US"/>
          </a:p>
        </p:txBody>
      </p:sp>
      <p:pic>
        <p:nvPicPr>
          <p:cNvPr id="4" name="Content Placeholder 3">
            <a:extLst>
              <a:ext uri="{FF2B5EF4-FFF2-40B4-BE49-F238E27FC236}">
                <a16:creationId xmlns:a16="http://schemas.microsoft.com/office/drawing/2014/main" id="{BEE9FDFF-9B7D-4454-FA47-A37384C3CC37}"/>
              </a:ext>
            </a:extLst>
          </p:cNvPr>
          <p:cNvPicPr>
            <a:picLocks noGrp="1" noChangeAspect="1"/>
          </p:cNvPicPr>
          <p:nvPr>
            <p:ph idx="1"/>
          </p:nvPr>
        </p:nvPicPr>
        <p:blipFill>
          <a:blip r:embed="rId8"/>
          <a:stretch>
            <a:fillRect/>
          </a:stretch>
        </p:blipFill>
        <p:spPr>
          <a:xfrm>
            <a:off x="3874848" y="1530417"/>
            <a:ext cx="3037360" cy="3796701"/>
          </a:xfrm>
          <a:prstGeom prst="rect">
            <a:avLst/>
          </a:prstGeom>
          <a:effectLst/>
        </p:spPr>
      </p:pic>
    </p:spTree>
    <p:extLst>
      <p:ext uri="{BB962C8B-B14F-4D97-AF65-F5344CB8AC3E}">
        <p14:creationId xmlns:p14="http://schemas.microsoft.com/office/powerpoint/2010/main" val="883570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DF245-AC38-B99B-0C67-CC9DB90F8DCD}"/>
              </a:ext>
            </a:extLst>
          </p:cNvPr>
          <p:cNvSpPr>
            <a:spLocks noGrp="1"/>
          </p:cNvSpPr>
          <p:nvPr>
            <p:ph type="title"/>
          </p:nvPr>
        </p:nvSpPr>
        <p:spPr>
          <a:xfrm>
            <a:off x="648930" y="629266"/>
            <a:ext cx="6188190" cy="1622321"/>
          </a:xfrm>
        </p:spPr>
        <p:txBody>
          <a:bodyPr>
            <a:normAutofit/>
          </a:bodyPr>
          <a:lstStyle/>
          <a:p>
            <a:r>
              <a:rPr lang="en-US">
                <a:solidFill>
                  <a:srgbClr val="EBEBEB"/>
                </a:solidFill>
                <a:latin typeface="Times New Roman" panose="02020603050405020304" pitchFamily="18" charset="0"/>
                <a:cs typeface="Times New Roman" panose="02020603050405020304" pitchFamily="18" charset="0"/>
              </a:rPr>
              <a:t>Acknowledgements</a:t>
            </a:r>
          </a:p>
        </p:txBody>
      </p:sp>
      <p:sp>
        <p:nvSpPr>
          <p:cNvPr id="3" name="Content Placeholder 2">
            <a:extLst>
              <a:ext uri="{FF2B5EF4-FFF2-40B4-BE49-F238E27FC236}">
                <a16:creationId xmlns:a16="http://schemas.microsoft.com/office/drawing/2014/main" id="{A1BB54C2-04AB-93F5-750D-690C7C74A509}"/>
              </a:ext>
            </a:extLst>
          </p:cNvPr>
          <p:cNvSpPr>
            <a:spLocks noGrp="1"/>
          </p:cNvSpPr>
          <p:nvPr>
            <p:ph idx="1"/>
          </p:nvPr>
        </p:nvSpPr>
        <p:spPr>
          <a:xfrm>
            <a:off x="648930" y="2438400"/>
            <a:ext cx="6188189" cy="3785419"/>
          </a:xfrm>
        </p:spPr>
        <p:txBody>
          <a:bodyPr vert="horz" lIns="91440" tIns="45720" rIns="91440" bIns="45720" rtlCol="0" anchor="t">
            <a:normAutofit/>
          </a:bodyPr>
          <a:lstStyle/>
          <a:p>
            <a:r>
              <a:rPr lang="en-US">
                <a:solidFill>
                  <a:srgbClr val="FFFFFF"/>
                </a:solidFill>
                <a:latin typeface="Times New Roman"/>
                <a:cs typeface="Times New Roman"/>
              </a:rPr>
              <a:t>Jackson PLC – Use of Data</a:t>
            </a:r>
          </a:p>
          <a:p>
            <a:r>
              <a:rPr lang="en-US">
                <a:solidFill>
                  <a:srgbClr val="FFFFFF"/>
                </a:solidFill>
                <a:latin typeface="Times New Roman"/>
                <a:cs typeface="Times New Roman"/>
              </a:rPr>
              <a:t>Safran Global – Use of Data</a:t>
            </a:r>
          </a:p>
          <a:p>
            <a:r>
              <a:rPr lang="en-GB">
                <a:solidFill>
                  <a:srgbClr val="FFFFFF"/>
                </a:solidFill>
                <a:latin typeface="Times New Roman"/>
                <a:cs typeface="Times New Roman"/>
              </a:rPr>
              <a:t>Moutushi Tanha – Lecturer</a:t>
            </a:r>
            <a:endParaRPr lang="en-US">
              <a:solidFill>
                <a:srgbClr val="FFFFFF"/>
              </a:solidFill>
              <a:latin typeface="Times New Roman" panose="02020603050405020304" pitchFamily="18" charset="0"/>
              <a:cs typeface="Times New Roman" panose="02020603050405020304" pitchFamily="18" charset="0"/>
            </a:endParaRPr>
          </a:p>
          <a:p>
            <a:pPr marL="0" indent="0">
              <a:buClr>
                <a:srgbClr val="8AD0D6"/>
              </a:buClr>
              <a:buNone/>
            </a:pPr>
            <a:endParaRPr lang="en-GB">
              <a:solidFill>
                <a:srgbClr val="FFFFFF"/>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AB88330-DCBB-7F33-4545-C86B1467D534}"/>
              </a:ext>
            </a:extLst>
          </p:cNvPr>
          <p:cNvSpPr>
            <a:spLocks noGrp="1"/>
          </p:cNvSpPr>
          <p:nvPr>
            <p:ph type="sldNum" sz="quarter" idx="12"/>
          </p:nvPr>
        </p:nvSpPr>
        <p:spPr/>
        <p:txBody>
          <a:bodyPr/>
          <a:lstStyle/>
          <a:p>
            <a:fld id="{D57F1E4F-1CFF-5643-939E-02111984F565}" type="slidenum">
              <a:rPr lang="en-US" dirty="0"/>
              <a:t>3</a:t>
            </a:fld>
            <a:endParaRPr lang="en-GB"/>
          </a:p>
        </p:txBody>
      </p:sp>
      <p:pic>
        <p:nvPicPr>
          <p:cNvPr id="1026" name="Picture 2" descr="The Importance of Teaching and Learning in the Classroom | Faculty Focus">
            <a:extLst>
              <a:ext uri="{FF2B5EF4-FFF2-40B4-BE49-F238E27FC236}">
                <a16:creationId xmlns:a16="http://schemas.microsoft.com/office/drawing/2014/main" id="{08327A0F-E6C9-2488-BDB0-1E7D7A0F3A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971" r="2491" b="-1"/>
          <a:stretch>
            <a:fillRect/>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7431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2DCD6-28F0-BE22-61C8-97F52CD34221}"/>
              </a:ext>
            </a:extLst>
          </p:cNvPr>
          <p:cNvSpPr>
            <a:spLocks noGrp="1"/>
          </p:cNvSpPr>
          <p:nvPr>
            <p:ph type="title"/>
          </p:nvPr>
        </p:nvSpPr>
        <p:spPr>
          <a:xfrm>
            <a:off x="5411931" y="452718"/>
            <a:ext cx="4638903" cy="1400530"/>
          </a:xfrm>
        </p:spPr>
        <p:txBody>
          <a:bodyPr>
            <a:normAutofit/>
          </a:bodyPr>
          <a:lstStyle/>
          <a:p>
            <a:r>
              <a:rPr lang="en-US">
                <a:latin typeface="Times New Roman" panose="02020603050405020304" pitchFamily="18" charset="0"/>
                <a:cs typeface="Times New Roman" panose="02020603050405020304" pitchFamily="18" charset="0"/>
              </a:rPr>
              <a:t>Agenda</a:t>
            </a:r>
          </a:p>
        </p:txBody>
      </p:sp>
      <p:sp>
        <p:nvSpPr>
          <p:cNvPr id="3" name="Content Placeholder 2">
            <a:extLst>
              <a:ext uri="{FF2B5EF4-FFF2-40B4-BE49-F238E27FC236}">
                <a16:creationId xmlns:a16="http://schemas.microsoft.com/office/drawing/2014/main" id="{3CF2526B-DD7A-C12A-FEC8-FDD3D16525E6}"/>
              </a:ext>
            </a:extLst>
          </p:cNvPr>
          <p:cNvSpPr>
            <a:spLocks noGrp="1"/>
          </p:cNvSpPr>
          <p:nvPr>
            <p:ph idx="1"/>
          </p:nvPr>
        </p:nvSpPr>
        <p:spPr>
          <a:xfrm>
            <a:off x="5410950" y="2052918"/>
            <a:ext cx="4638903" cy="4195481"/>
          </a:xfrm>
        </p:spPr>
        <p:txBody>
          <a:bodyPr vert="horz" lIns="91440" tIns="45720" rIns="91440" bIns="45720" rtlCol="0" anchor="t">
            <a:normAutofit/>
          </a:bodyPr>
          <a:lstStyle/>
          <a:p>
            <a:r>
              <a:rPr lang="en-US">
                <a:latin typeface="Times New Roman"/>
                <a:cs typeface="Times New Roman"/>
              </a:rPr>
              <a:t>Introduction</a:t>
            </a:r>
          </a:p>
          <a:p>
            <a:r>
              <a:rPr lang="en-US">
                <a:latin typeface="Times New Roman"/>
                <a:cs typeface="Times New Roman"/>
              </a:rPr>
              <a:t>Safran Global Financial Ratios</a:t>
            </a:r>
          </a:p>
          <a:p>
            <a:r>
              <a:rPr lang="en-US">
                <a:latin typeface="Times New Roman"/>
                <a:cs typeface="Times New Roman"/>
              </a:rPr>
              <a:t>Casy Study</a:t>
            </a:r>
          </a:p>
          <a:p>
            <a:r>
              <a:rPr lang="en-US">
                <a:latin typeface="Times New Roman"/>
                <a:cs typeface="Times New Roman"/>
              </a:rPr>
              <a:t>Conclusion </a:t>
            </a:r>
          </a:p>
          <a:p>
            <a:r>
              <a:rPr lang="en-US">
                <a:latin typeface="Times New Roman"/>
                <a:cs typeface="Times New Roman"/>
              </a:rPr>
              <a:t>Q&amp;A</a:t>
            </a:r>
          </a:p>
          <a:p>
            <a:r>
              <a:rPr lang="en-US">
                <a:latin typeface="Times New Roman"/>
                <a:cs typeface="Times New Roman"/>
              </a:rPr>
              <a:t>References </a:t>
            </a:r>
          </a:p>
          <a:p>
            <a:r>
              <a:rPr lang="en-US">
                <a:latin typeface="Times New Roman"/>
                <a:cs typeface="Times New Roman"/>
              </a:rPr>
              <a:t>Appendix</a:t>
            </a:r>
          </a:p>
        </p:txBody>
      </p:sp>
      <p:sp>
        <p:nvSpPr>
          <p:cNvPr id="4" name="Slide Number Placeholder 3">
            <a:extLst>
              <a:ext uri="{FF2B5EF4-FFF2-40B4-BE49-F238E27FC236}">
                <a16:creationId xmlns:a16="http://schemas.microsoft.com/office/drawing/2014/main" id="{4D1937BE-6ED3-A804-7F90-7B67CF9A890E}"/>
              </a:ext>
            </a:extLst>
          </p:cNvPr>
          <p:cNvSpPr>
            <a:spLocks noGrp="1"/>
          </p:cNvSpPr>
          <p:nvPr>
            <p:ph type="sldNum" sz="quarter" idx="12"/>
          </p:nvPr>
        </p:nvSpPr>
        <p:spPr/>
        <p:txBody>
          <a:bodyPr/>
          <a:lstStyle/>
          <a:p>
            <a:fld id="{D57F1E4F-1CFF-5643-939E-02111984F565}" type="slidenum">
              <a:rPr lang="en-US" dirty="0"/>
              <a:t>4</a:t>
            </a:fld>
            <a:endParaRPr lang="en-GB"/>
          </a:p>
        </p:txBody>
      </p:sp>
      <p:pic>
        <p:nvPicPr>
          <p:cNvPr id="2052" name="Picture 4" descr="12 Creative Agenda Templates for Common Team Meetings">
            <a:extLst>
              <a:ext uri="{FF2B5EF4-FFF2-40B4-BE49-F238E27FC236}">
                <a16:creationId xmlns:a16="http://schemas.microsoft.com/office/drawing/2014/main" id="{F82E363F-0A07-7BB7-A90D-42CAAD1A18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9017" r="22639"/>
          <a:stretch>
            <a:fillRect/>
          </a:stretch>
        </p:blipFill>
        <p:spPr bwMode="auto">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113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0D920-5314-F882-1835-1391047DEB20}"/>
              </a:ext>
            </a:extLst>
          </p:cNvPr>
          <p:cNvSpPr>
            <a:spLocks noGrp="1"/>
          </p:cNvSpPr>
          <p:nvPr>
            <p:ph type="title"/>
          </p:nvPr>
        </p:nvSpPr>
        <p:spPr>
          <a:xfrm>
            <a:off x="5282381" y="629266"/>
            <a:ext cx="4767471" cy="1641986"/>
          </a:xfrm>
        </p:spPr>
        <p:txBody>
          <a:bodyPr>
            <a:normAutofit/>
          </a:bodyPr>
          <a:lstStyle/>
          <a:p>
            <a:r>
              <a:rPr lang="en-US" sz="440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44067E33-3B1F-B49E-327F-AF9118FE31E0}"/>
              </a:ext>
            </a:extLst>
          </p:cNvPr>
          <p:cNvSpPr>
            <a:spLocks noGrp="1"/>
          </p:cNvSpPr>
          <p:nvPr>
            <p:ph idx="1"/>
          </p:nvPr>
        </p:nvSpPr>
        <p:spPr>
          <a:xfrm>
            <a:off x="5282381" y="2036618"/>
            <a:ext cx="4767471" cy="3809999"/>
          </a:xfrm>
        </p:spPr>
        <p:txBody>
          <a:bodyPr>
            <a:normAutofit fontScale="92500" lnSpcReduction="10000"/>
          </a:bodyPr>
          <a:lstStyle/>
          <a:p>
            <a:pPr marL="0" indent="0">
              <a:buNone/>
            </a:pPr>
            <a:r>
              <a:rPr lang="en-GB" sz="2800">
                <a:latin typeface="Times New Roman" panose="02020603050405020304" pitchFamily="18" charset="0"/>
                <a:cs typeface="Times New Roman" panose="02020603050405020304" pitchFamily="18" charset="0"/>
              </a:rPr>
              <a:t>“</a:t>
            </a:r>
            <a:r>
              <a:rPr lang="en-GB" sz="2800" b="1">
                <a:latin typeface="Times New Roman" panose="02020603050405020304" pitchFamily="18" charset="0"/>
                <a:cs typeface="Times New Roman" panose="02020603050405020304" pitchFamily="18" charset="0"/>
              </a:rPr>
              <a:t>Financial analysis using financial ratios is the most important and oldest method for analysis [of] company performance.</a:t>
            </a:r>
            <a:r>
              <a:rPr lang="en-GB" sz="2800">
                <a:latin typeface="Times New Roman" panose="02020603050405020304" pitchFamily="18" charset="0"/>
                <a:cs typeface="Times New Roman" panose="02020603050405020304" pitchFamily="18" charset="0"/>
              </a:rPr>
              <a:t> It has long been used to study the financial and credit position of organizations and to judge the results of their work.” (</a:t>
            </a:r>
            <a:r>
              <a:rPr lang="en-GB" sz="2800" err="1">
                <a:latin typeface="Times New Roman" panose="02020603050405020304" pitchFamily="18" charset="0"/>
                <a:cs typeface="Times New Roman" panose="02020603050405020304" pitchFamily="18" charset="0"/>
              </a:rPr>
              <a:t>Oshoke</a:t>
            </a:r>
            <a:r>
              <a:rPr lang="en-GB" sz="2800">
                <a:latin typeface="Times New Roman" panose="02020603050405020304" pitchFamily="18" charset="0"/>
                <a:cs typeface="Times New Roman" panose="02020603050405020304" pitchFamily="18" charset="0"/>
              </a:rPr>
              <a:t> &amp; </a:t>
            </a:r>
            <a:r>
              <a:rPr lang="en-GB" sz="2800" err="1">
                <a:latin typeface="Times New Roman" panose="02020603050405020304" pitchFamily="18" charset="0"/>
                <a:cs typeface="Times New Roman" panose="02020603050405020304" pitchFamily="18" charset="0"/>
              </a:rPr>
              <a:t>Sumaina</a:t>
            </a:r>
            <a:r>
              <a:rPr lang="en-GB" sz="2800">
                <a:latin typeface="Times New Roman" panose="02020603050405020304" pitchFamily="18" charset="0"/>
                <a:cs typeface="Times New Roman" panose="02020603050405020304" pitchFamily="18" charset="0"/>
              </a:rPr>
              <a:t>, </a:t>
            </a:r>
            <a:r>
              <a:rPr lang="en-GB" sz="2800" b="1">
                <a:latin typeface="Times New Roman" panose="02020603050405020304" pitchFamily="18" charset="0"/>
                <a:cs typeface="Times New Roman" panose="02020603050405020304" pitchFamily="18" charset="0"/>
              </a:rPr>
              <a:t>2015</a:t>
            </a:r>
            <a:r>
              <a:rPr lang="en-GB" sz="2800">
                <a:latin typeface="Times New Roman" panose="02020603050405020304" pitchFamily="18" charset="0"/>
                <a:cs typeface="Times New Roman" panose="02020603050405020304" pitchFamily="18" charset="0"/>
              </a:rPr>
              <a:t>, p. 1).</a:t>
            </a:r>
            <a:endParaRPr lang="en-US" sz="280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19E525D-B877-8239-4D92-FC2D7CABDAFE}"/>
              </a:ext>
            </a:extLst>
          </p:cNvPr>
          <p:cNvSpPr>
            <a:spLocks noGrp="1"/>
          </p:cNvSpPr>
          <p:nvPr>
            <p:ph type="sldNum" sz="quarter" idx="12"/>
          </p:nvPr>
        </p:nvSpPr>
        <p:spPr/>
        <p:txBody>
          <a:bodyPr/>
          <a:lstStyle/>
          <a:p>
            <a:fld id="{D57F1E4F-1CFF-5643-939E-02111984F565}" type="slidenum">
              <a:rPr lang="en-US" dirty="0"/>
              <a:t>5</a:t>
            </a:fld>
            <a:endParaRPr lang="en-GB"/>
          </a:p>
        </p:txBody>
      </p:sp>
      <p:pic>
        <p:nvPicPr>
          <p:cNvPr id="5" name="Picture 4" descr="Calculator, pen, compass, money and a paper with graphs printed on it">
            <a:extLst>
              <a:ext uri="{FF2B5EF4-FFF2-40B4-BE49-F238E27FC236}">
                <a16:creationId xmlns:a16="http://schemas.microsoft.com/office/drawing/2014/main" id="{7F68A1A4-D2EA-440D-C050-3FD1BE583DE1}"/>
              </a:ext>
            </a:extLst>
          </p:cNvPr>
          <p:cNvPicPr>
            <a:picLocks noChangeAspect="1"/>
          </p:cNvPicPr>
          <p:nvPr/>
        </p:nvPicPr>
        <p:blipFill>
          <a:blip r:embed="rId3"/>
          <a:srcRect l="31753" r="27529" b="-1"/>
          <a:stretch>
            <a:fillRect/>
          </a:stretch>
        </p:blipFill>
        <p:spPr>
          <a:xfrm>
            <a:off x="-1" y="10"/>
            <a:ext cx="4634680" cy="6857990"/>
          </a:xfrm>
          <a:prstGeom prst="rect">
            <a:avLst/>
          </a:prstGeom>
        </p:spPr>
      </p:pic>
    </p:spTree>
    <p:extLst>
      <p:ext uri="{BB962C8B-B14F-4D97-AF65-F5344CB8AC3E}">
        <p14:creationId xmlns:p14="http://schemas.microsoft.com/office/powerpoint/2010/main" val="1380558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39" name="Picture 38">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41" name="Rectangle 40">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F4FD569B-2089-9E66-71B5-E2E6E2D195BE}"/>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D57F1E4F-1CFF-5643-939E-02111984F565}" type="slidenum">
              <a:rPr lang="en-US" dirty="0"/>
              <a:pPr defTabSz="914400">
                <a:spcAft>
                  <a:spcPts val="600"/>
                </a:spcAft>
              </a:pPr>
              <a:t>6</a:t>
            </a:fld>
            <a:endParaRPr lang="en-US"/>
          </a:p>
        </p:txBody>
      </p:sp>
      <p:pic>
        <p:nvPicPr>
          <p:cNvPr id="29" name="Content Placeholder 28" descr="Safran Logo / Industry / Logonoid.com">
            <a:extLst>
              <a:ext uri="{FF2B5EF4-FFF2-40B4-BE49-F238E27FC236}">
                <a16:creationId xmlns:a16="http://schemas.microsoft.com/office/drawing/2014/main" id="{19E453F0-F913-9283-715C-B9C13AB9AE9B}"/>
              </a:ext>
            </a:extLst>
          </p:cNvPr>
          <p:cNvPicPr>
            <a:picLocks noGrp="1" noChangeAspect="1"/>
          </p:cNvPicPr>
          <p:nvPr>
            <p:ph idx="1"/>
          </p:nvPr>
        </p:nvPicPr>
        <p:blipFill>
          <a:blip r:embed="rId8"/>
          <a:stretch>
            <a:fillRect/>
          </a:stretch>
        </p:blipFill>
        <p:spPr>
          <a:xfrm>
            <a:off x="-182081" y="1491271"/>
            <a:ext cx="12372300" cy="3409645"/>
          </a:xfrm>
          <a:prstGeom prst="rect">
            <a:avLst/>
          </a:prstGeom>
        </p:spPr>
      </p:pic>
    </p:spTree>
    <p:extLst>
      <p:ext uri="{BB962C8B-B14F-4D97-AF65-F5344CB8AC3E}">
        <p14:creationId xmlns:p14="http://schemas.microsoft.com/office/powerpoint/2010/main" val="1443583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4EC82A-4C8C-4C89-84E5-F167F921B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2E4DF-5DE8-26D3-0402-2CAAD2E06125}"/>
              </a:ext>
            </a:extLst>
          </p:cNvPr>
          <p:cNvSpPr>
            <a:spLocks noGrp="1"/>
          </p:cNvSpPr>
          <p:nvPr>
            <p:ph type="title"/>
          </p:nvPr>
        </p:nvSpPr>
        <p:spPr>
          <a:xfrm>
            <a:off x="643855" y="1447800"/>
            <a:ext cx="3108626" cy="4572000"/>
          </a:xfrm>
        </p:spPr>
        <p:txBody>
          <a:bodyPr anchor="ctr">
            <a:normAutofit/>
          </a:bodyPr>
          <a:lstStyle/>
          <a:p>
            <a:r>
              <a:rPr lang="en-GB" sz="3200">
                <a:solidFill>
                  <a:srgbClr val="EBEBEB"/>
                </a:solidFill>
              </a:rPr>
              <a:t>Safran Global</a:t>
            </a:r>
          </a:p>
        </p:txBody>
      </p:sp>
      <p:sp>
        <p:nvSpPr>
          <p:cNvPr id="11" name="Freeform: Shape 10">
            <a:extLst>
              <a:ext uri="{FF2B5EF4-FFF2-40B4-BE49-F238E27FC236}">
                <a16:creationId xmlns:a16="http://schemas.microsoft.com/office/drawing/2014/main" id="{20274AE2-B8C3-42B7-A71C-2E111FA46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1C4F06D-9A48-4DB4-BB8C-E7FD6E58D7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998CBEAC-6AB1-4AD1-AD3D-FF124A71A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4D3CC40-F6CB-61A1-356A-114853B1376D}"/>
              </a:ext>
            </a:extLst>
          </p:cNvPr>
          <p:cNvGraphicFramePr>
            <a:graphicFrameLocks noGrp="1"/>
          </p:cNvGraphicFramePr>
          <p:nvPr>
            <p:ph idx="1"/>
            <p:extLst>
              <p:ext uri="{D42A27DB-BD31-4B8C-83A1-F6EECF244321}">
                <p14:modId xmlns:p14="http://schemas.microsoft.com/office/powerpoint/2010/main" val="3094735822"/>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9" name="Slide Number Placeholder 48">
            <a:extLst>
              <a:ext uri="{FF2B5EF4-FFF2-40B4-BE49-F238E27FC236}">
                <a16:creationId xmlns:a16="http://schemas.microsoft.com/office/drawing/2014/main" id="{D5BD0716-519D-18EE-1A0E-A9160D104444}"/>
              </a:ext>
            </a:extLst>
          </p:cNvPr>
          <p:cNvSpPr>
            <a:spLocks noGrp="1"/>
          </p:cNvSpPr>
          <p:nvPr>
            <p:ph type="sldNum" sz="quarter" idx="12"/>
          </p:nvPr>
        </p:nvSpPr>
        <p:spPr/>
        <p:txBody>
          <a:bodyPr/>
          <a:lstStyle/>
          <a:p>
            <a:fld id="{D57F1E4F-1CFF-5643-939E-02111984F565}" type="slidenum">
              <a:rPr lang="en-US" dirty="0"/>
              <a:t>7</a:t>
            </a:fld>
            <a:endParaRPr lang="en-GB"/>
          </a:p>
        </p:txBody>
      </p:sp>
    </p:spTree>
    <p:extLst>
      <p:ext uri="{BB962C8B-B14F-4D97-AF65-F5344CB8AC3E}">
        <p14:creationId xmlns:p14="http://schemas.microsoft.com/office/powerpoint/2010/main" val="127225561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39" name="Picture 38">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41" name="Rectangle 40">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3" name="Rectangle 42">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afran reveals VUE and Unity, its latest long-haul business class seats |  Safran">
            <a:extLst>
              <a:ext uri="{FF2B5EF4-FFF2-40B4-BE49-F238E27FC236}">
                <a16:creationId xmlns:a16="http://schemas.microsoft.com/office/drawing/2014/main" id="{CB94E132-BF6F-C089-61F3-49221F914942}"/>
              </a:ext>
            </a:extLst>
          </p:cNvPr>
          <p:cNvPicPr>
            <a:picLocks noChangeAspect="1"/>
          </p:cNvPicPr>
          <p:nvPr/>
        </p:nvPicPr>
        <p:blipFill>
          <a:blip r:embed="rId6">
            <a:alphaModFix amt="40000"/>
          </a:blip>
          <a:srcRect t="9091" r="909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C11CE04-CE35-205E-87A6-5038DF0BBA2F}"/>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Safran Seats GB </a:t>
            </a:r>
          </a:p>
        </p:txBody>
      </p:sp>
      <p:sp>
        <p:nvSpPr>
          <p:cNvPr id="45" name="Rectangle 44">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Slide Number Placeholder 8">
            <a:extLst>
              <a:ext uri="{FF2B5EF4-FFF2-40B4-BE49-F238E27FC236}">
                <a16:creationId xmlns:a16="http://schemas.microsoft.com/office/drawing/2014/main" id="{89FDF548-F42A-B6B3-B6F7-C2E177CBE6CF}"/>
              </a:ext>
            </a:extLst>
          </p:cNvPr>
          <p:cNvSpPr>
            <a:spLocks noGrp="1"/>
          </p:cNvSpPr>
          <p:nvPr>
            <p:ph type="sldNum" sz="quarter" idx="12"/>
          </p:nvPr>
        </p:nvSpPr>
        <p:spPr/>
        <p:txBody>
          <a:bodyPr/>
          <a:lstStyle/>
          <a:p>
            <a:fld id="{D57F1E4F-1CFF-5643-939E-02111984F565}" type="slidenum">
              <a:rPr lang="en-US" dirty="0"/>
              <a:t>8</a:t>
            </a:fld>
            <a:endParaRPr lang="en-GB"/>
          </a:p>
        </p:txBody>
      </p:sp>
    </p:spTree>
    <p:extLst>
      <p:ext uri="{BB962C8B-B14F-4D97-AF65-F5344CB8AC3E}">
        <p14:creationId xmlns:p14="http://schemas.microsoft.com/office/powerpoint/2010/main" val="3130962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9F64-8B98-2CB2-7CCD-F581350422C5}"/>
              </a:ext>
            </a:extLst>
          </p:cNvPr>
          <p:cNvSpPr>
            <a:spLocks noGrp="1"/>
          </p:cNvSpPr>
          <p:nvPr>
            <p:ph type="title"/>
          </p:nvPr>
        </p:nvSpPr>
        <p:spPr>
          <a:xfrm>
            <a:off x="1637629" y="443537"/>
            <a:ext cx="9404723" cy="1400530"/>
          </a:xfrm>
        </p:spPr>
        <p:txBody>
          <a:bodyPr/>
          <a:lstStyle/>
          <a:p>
            <a:pPr algn="ctr"/>
            <a:r>
              <a:rPr lang="en-US" sz="4800"/>
              <a:t>Profitability Ratio</a:t>
            </a:r>
            <a:endParaRPr lang="en-US"/>
          </a:p>
        </p:txBody>
      </p:sp>
      <p:graphicFrame>
        <p:nvGraphicFramePr>
          <p:cNvPr id="9" name="Content Placeholder 8">
            <a:extLst>
              <a:ext uri="{FF2B5EF4-FFF2-40B4-BE49-F238E27FC236}">
                <a16:creationId xmlns:a16="http://schemas.microsoft.com/office/drawing/2014/main" id="{28E2F335-8318-E290-F3CC-B9A422951C5E}"/>
              </a:ext>
            </a:extLst>
          </p:cNvPr>
          <p:cNvGraphicFramePr>
            <a:graphicFrameLocks noGrp="1"/>
          </p:cNvGraphicFramePr>
          <p:nvPr>
            <p:ph idx="1"/>
            <p:extLst>
              <p:ext uri="{D42A27DB-BD31-4B8C-83A1-F6EECF244321}">
                <p14:modId xmlns:p14="http://schemas.microsoft.com/office/powerpoint/2010/main" val="657820414"/>
              </p:ext>
            </p:extLst>
          </p:nvPr>
        </p:nvGraphicFramePr>
        <p:xfrm>
          <a:off x="1139952" y="3023616"/>
          <a:ext cx="9916974" cy="2437966"/>
        </p:xfrm>
        <a:graphic>
          <a:graphicData uri="http://schemas.openxmlformats.org/drawingml/2006/table">
            <a:tbl>
              <a:tblPr bandRow="1">
                <a:tableStyleId>{3C2FFA5D-87B4-456A-9821-1D502468CF0F}</a:tableStyleId>
              </a:tblPr>
              <a:tblGrid>
                <a:gridCol w="1652829">
                  <a:extLst>
                    <a:ext uri="{9D8B030D-6E8A-4147-A177-3AD203B41FA5}">
                      <a16:colId xmlns:a16="http://schemas.microsoft.com/office/drawing/2014/main" val="3408143717"/>
                    </a:ext>
                  </a:extLst>
                </a:gridCol>
                <a:gridCol w="1652829">
                  <a:extLst>
                    <a:ext uri="{9D8B030D-6E8A-4147-A177-3AD203B41FA5}">
                      <a16:colId xmlns:a16="http://schemas.microsoft.com/office/drawing/2014/main" val="2877687179"/>
                    </a:ext>
                  </a:extLst>
                </a:gridCol>
                <a:gridCol w="1652829">
                  <a:extLst>
                    <a:ext uri="{9D8B030D-6E8A-4147-A177-3AD203B41FA5}">
                      <a16:colId xmlns:a16="http://schemas.microsoft.com/office/drawing/2014/main" val="2158182357"/>
                    </a:ext>
                  </a:extLst>
                </a:gridCol>
                <a:gridCol w="1652829">
                  <a:extLst>
                    <a:ext uri="{9D8B030D-6E8A-4147-A177-3AD203B41FA5}">
                      <a16:colId xmlns:a16="http://schemas.microsoft.com/office/drawing/2014/main" val="1946108579"/>
                    </a:ext>
                  </a:extLst>
                </a:gridCol>
                <a:gridCol w="1652829">
                  <a:extLst>
                    <a:ext uri="{9D8B030D-6E8A-4147-A177-3AD203B41FA5}">
                      <a16:colId xmlns:a16="http://schemas.microsoft.com/office/drawing/2014/main" val="2062689427"/>
                    </a:ext>
                  </a:extLst>
                </a:gridCol>
                <a:gridCol w="1652829">
                  <a:extLst>
                    <a:ext uri="{9D8B030D-6E8A-4147-A177-3AD203B41FA5}">
                      <a16:colId xmlns:a16="http://schemas.microsoft.com/office/drawing/2014/main" val="3733504764"/>
                    </a:ext>
                  </a:extLst>
                </a:gridCol>
              </a:tblGrid>
              <a:tr h="1567988">
                <a:tc>
                  <a:txBody>
                    <a:bodyPr/>
                    <a:lstStyle/>
                    <a:p>
                      <a:pPr algn="l" rtl="0" fontAlgn="base">
                        <a:lnSpc>
                          <a:spcPts val="1350"/>
                        </a:lnSpc>
                        <a:buNone/>
                      </a:pPr>
                      <a:r>
                        <a:rPr lang="en-GB" sz="2000">
                          <a:solidFill>
                            <a:srgbClr val="000000"/>
                          </a:solidFill>
                          <a:effectLst/>
                        </a:rPr>
                        <a:t>Year</a:t>
                      </a:r>
                    </a:p>
                  </a:txBody>
                  <a:tcPr marL="56579" marR="56579" marT="28289" marB="28289" anchor="ctr"/>
                </a:tc>
                <a:tc>
                  <a:txBody>
                    <a:bodyPr/>
                    <a:lstStyle/>
                    <a:p>
                      <a:pPr algn="r" rtl="0" fontAlgn="base">
                        <a:lnSpc>
                          <a:spcPts val="1350"/>
                        </a:lnSpc>
                        <a:buNone/>
                      </a:pPr>
                      <a:r>
                        <a:rPr lang="en-GB" sz="2000">
                          <a:solidFill>
                            <a:srgbClr val="000000"/>
                          </a:solidFill>
                          <a:effectLst/>
                        </a:rPr>
                        <a:t>Operating profit (€m)</a:t>
                      </a:r>
                    </a:p>
                  </a:txBody>
                  <a:tcPr marL="56579" marR="56579" marT="28289" marB="28289" anchor="ctr"/>
                </a:tc>
                <a:tc>
                  <a:txBody>
                    <a:bodyPr/>
                    <a:lstStyle/>
                    <a:p>
                      <a:pPr algn="r" rtl="0" fontAlgn="base">
                        <a:lnSpc>
                          <a:spcPts val="1350"/>
                        </a:lnSpc>
                        <a:buNone/>
                      </a:pPr>
                      <a:r>
                        <a:rPr lang="en-GB" sz="2000">
                          <a:solidFill>
                            <a:srgbClr val="000000"/>
                          </a:solidFill>
                          <a:effectLst/>
                        </a:rPr>
                        <a:t>Share capital + reserves* (€m)</a:t>
                      </a:r>
                    </a:p>
                  </a:txBody>
                  <a:tcPr marL="56579" marR="56579" marT="28289" marB="28289" anchor="ctr"/>
                </a:tc>
                <a:tc>
                  <a:txBody>
                    <a:bodyPr/>
                    <a:lstStyle/>
                    <a:p>
                      <a:pPr algn="r" rtl="0" fontAlgn="base">
                        <a:lnSpc>
                          <a:spcPts val="1350"/>
                        </a:lnSpc>
                        <a:buNone/>
                      </a:pPr>
                      <a:r>
                        <a:rPr lang="en-GB" sz="2000">
                          <a:solidFill>
                            <a:srgbClr val="000000"/>
                          </a:solidFill>
                          <a:effectLst/>
                        </a:rPr>
                        <a:t>Non-current liabilities (€m)</a:t>
                      </a:r>
                    </a:p>
                  </a:txBody>
                  <a:tcPr marL="56579" marR="56579" marT="28289" marB="28289" anchor="ctr"/>
                </a:tc>
                <a:tc>
                  <a:txBody>
                    <a:bodyPr/>
                    <a:lstStyle/>
                    <a:p>
                      <a:pPr algn="r" rtl="0" fontAlgn="base">
                        <a:lnSpc>
                          <a:spcPts val="1350"/>
                        </a:lnSpc>
                        <a:buNone/>
                      </a:pPr>
                      <a:r>
                        <a:rPr lang="en-GB" sz="2000">
                          <a:solidFill>
                            <a:srgbClr val="000000"/>
                          </a:solidFill>
                          <a:effectLst/>
                        </a:rPr>
                        <a:t>Capital base (€m)</a:t>
                      </a:r>
                    </a:p>
                  </a:txBody>
                  <a:tcPr marL="56579" marR="56579" marT="28289" marB="28289" anchor="ctr"/>
                </a:tc>
                <a:tc>
                  <a:txBody>
                    <a:bodyPr/>
                    <a:lstStyle/>
                    <a:p>
                      <a:pPr algn="r" rtl="0" fontAlgn="base">
                        <a:lnSpc>
                          <a:spcPts val="1350"/>
                        </a:lnSpc>
                        <a:buNone/>
                      </a:pPr>
                      <a:r>
                        <a:rPr lang="en-GB" sz="2000">
                          <a:solidFill>
                            <a:srgbClr val="000000"/>
                          </a:solidFill>
                          <a:effectLst/>
                        </a:rPr>
                        <a:t>Ratio</a:t>
                      </a:r>
                    </a:p>
                  </a:txBody>
                  <a:tcPr marL="56579" marR="56579" marT="28289" marB="28289" anchor="ctr"/>
                </a:tc>
                <a:extLst>
                  <a:ext uri="{0D108BD9-81ED-4DB2-BD59-A6C34878D82A}">
                    <a16:rowId xmlns:a16="http://schemas.microsoft.com/office/drawing/2014/main" val="2842578387"/>
                  </a:ext>
                </a:extLst>
              </a:tr>
              <a:tr h="434989">
                <a:tc>
                  <a:txBody>
                    <a:bodyPr/>
                    <a:lstStyle/>
                    <a:p>
                      <a:pPr algn="l" rtl="0" fontAlgn="base">
                        <a:lnSpc>
                          <a:spcPts val="1350"/>
                        </a:lnSpc>
                        <a:buNone/>
                      </a:pPr>
                      <a:r>
                        <a:rPr lang="en-GB" sz="1800">
                          <a:solidFill>
                            <a:srgbClr val="000000"/>
                          </a:solidFill>
                          <a:effectLst/>
                        </a:rPr>
                        <a:t>2023</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2,798</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11,577</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7,603</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19,180</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14.6%</a:t>
                      </a:r>
                      <a:endParaRPr lang="en-GB">
                        <a:solidFill>
                          <a:srgbClr val="000000"/>
                        </a:solidFill>
                        <a:effectLst/>
                      </a:endParaRPr>
                    </a:p>
                  </a:txBody>
                  <a:tcPr marL="56579" marR="56579" marT="28289" marB="28289" anchor="ctr"/>
                </a:tc>
                <a:extLst>
                  <a:ext uri="{0D108BD9-81ED-4DB2-BD59-A6C34878D82A}">
                    <a16:rowId xmlns:a16="http://schemas.microsoft.com/office/drawing/2014/main" val="2551973364"/>
                  </a:ext>
                </a:extLst>
              </a:tr>
              <a:tr h="434989">
                <a:tc>
                  <a:txBody>
                    <a:bodyPr/>
                    <a:lstStyle/>
                    <a:p>
                      <a:pPr algn="l" rtl="0" fontAlgn="base">
                        <a:lnSpc>
                          <a:spcPts val="1350"/>
                        </a:lnSpc>
                        <a:buNone/>
                      </a:pPr>
                      <a:r>
                        <a:rPr lang="en-GB" sz="1800">
                          <a:solidFill>
                            <a:srgbClr val="000000"/>
                          </a:solidFill>
                          <a:effectLst/>
                        </a:rPr>
                        <a:t>2024</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4,192</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10,176</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6,847</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17,023</a:t>
                      </a:r>
                      <a:endParaRPr lang="en-GB">
                        <a:solidFill>
                          <a:srgbClr val="000000"/>
                        </a:solidFill>
                        <a:effectLst/>
                      </a:endParaRPr>
                    </a:p>
                  </a:txBody>
                  <a:tcPr marL="56579" marR="56579" marT="28289" marB="28289" anchor="ctr"/>
                </a:tc>
                <a:tc>
                  <a:txBody>
                    <a:bodyPr/>
                    <a:lstStyle/>
                    <a:p>
                      <a:pPr algn="r" rtl="0" fontAlgn="base">
                        <a:lnSpc>
                          <a:spcPts val="1350"/>
                        </a:lnSpc>
                        <a:buNone/>
                      </a:pPr>
                      <a:r>
                        <a:rPr lang="en-GB" sz="1800">
                          <a:solidFill>
                            <a:srgbClr val="000000"/>
                          </a:solidFill>
                          <a:effectLst/>
                        </a:rPr>
                        <a:t>24.6%</a:t>
                      </a:r>
                      <a:endParaRPr lang="en-GB">
                        <a:solidFill>
                          <a:srgbClr val="000000"/>
                        </a:solidFill>
                        <a:effectLst/>
                      </a:endParaRPr>
                    </a:p>
                  </a:txBody>
                  <a:tcPr marL="56579" marR="56579" marT="28289" marB="28289" anchor="ctr"/>
                </a:tc>
                <a:extLst>
                  <a:ext uri="{0D108BD9-81ED-4DB2-BD59-A6C34878D82A}">
                    <a16:rowId xmlns:a16="http://schemas.microsoft.com/office/drawing/2014/main" val="2942621597"/>
                  </a:ext>
                </a:extLst>
              </a:tr>
            </a:tbl>
          </a:graphicData>
        </a:graphic>
      </p:graphicFrame>
      <p:sp>
        <p:nvSpPr>
          <p:cNvPr id="5" name="Slide Number Placeholder 4">
            <a:extLst>
              <a:ext uri="{FF2B5EF4-FFF2-40B4-BE49-F238E27FC236}">
                <a16:creationId xmlns:a16="http://schemas.microsoft.com/office/drawing/2014/main" id="{528F40F1-6123-D0DB-7676-32A14B166B32}"/>
              </a:ext>
            </a:extLst>
          </p:cNvPr>
          <p:cNvSpPr>
            <a:spLocks noGrp="1"/>
          </p:cNvSpPr>
          <p:nvPr>
            <p:ph type="sldNum" sz="quarter" idx="12"/>
          </p:nvPr>
        </p:nvSpPr>
        <p:spPr/>
        <p:txBody>
          <a:bodyPr/>
          <a:lstStyle/>
          <a:p>
            <a:fld id="{D57F1E4F-1CFF-5643-939E-02111984F565}" type="slidenum">
              <a:rPr lang="en-US" dirty="0"/>
              <a:t>9</a:t>
            </a:fld>
            <a:endParaRPr lang="en-GB"/>
          </a:p>
        </p:txBody>
      </p:sp>
      <p:pic>
        <p:nvPicPr>
          <p:cNvPr id="12" name="Picture 11" descr="A black text on a yellow background&#10;&#10;AI-generated content may be incorrect.">
            <a:extLst>
              <a:ext uri="{FF2B5EF4-FFF2-40B4-BE49-F238E27FC236}">
                <a16:creationId xmlns:a16="http://schemas.microsoft.com/office/drawing/2014/main" id="{2C0DA428-F759-C3E7-1DAC-BABCE3117CA7}"/>
              </a:ext>
            </a:extLst>
          </p:cNvPr>
          <p:cNvPicPr>
            <a:picLocks noChangeAspect="1"/>
          </p:cNvPicPr>
          <p:nvPr/>
        </p:nvPicPr>
        <p:blipFill>
          <a:blip r:embed="rId2"/>
          <a:stretch>
            <a:fillRect/>
          </a:stretch>
        </p:blipFill>
        <p:spPr>
          <a:xfrm>
            <a:off x="3048401" y="1715880"/>
            <a:ext cx="6578600" cy="901700"/>
          </a:xfrm>
          <a:prstGeom prst="rect">
            <a:avLst/>
          </a:prstGeom>
        </p:spPr>
      </p:pic>
      <p:sp>
        <p:nvSpPr>
          <p:cNvPr id="3" name="TextBox 2">
            <a:extLst>
              <a:ext uri="{FF2B5EF4-FFF2-40B4-BE49-F238E27FC236}">
                <a16:creationId xmlns:a16="http://schemas.microsoft.com/office/drawing/2014/main" id="{8892D6D5-3ABF-4CF9-9820-36A51C31C67B}"/>
              </a:ext>
            </a:extLst>
          </p:cNvPr>
          <p:cNvSpPr txBox="1"/>
          <p:nvPr/>
        </p:nvSpPr>
        <p:spPr>
          <a:xfrm>
            <a:off x="1700784" y="5684520"/>
            <a:ext cx="879043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Safran’s ratio rose sharply from 14.6% (2023) to 24.6% (2024), mainly because operating profit increased strongly in 2024 while the capital base fell</a:t>
            </a:r>
          </a:p>
          <a:p>
            <a:pPr algn="ctr"/>
            <a:endParaRPr lang="en-GB"/>
          </a:p>
        </p:txBody>
      </p:sp>
    </p:spTree>
    <p:extLst>
      <p:ext uri="{BB962C8B-B14F-4D97-AF65-F5344CB8AC3E}">
        <p14:creationId xmlns:p14="http://schemas.microsoft.com/office/powerpoint/2010/main" val="3704967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339D0-5576-0BE4-0414-E33C604CE074}"/>
              </a:ext>
            </a:extLst>
          </p:cNvPr>
          <p:cNvSpPr>
            <a:spLocks noGrp="1"/>
          </p:cNvSpPr>
          <p:nvPr>
            <p:ph type="title"/>
          </p:nvPr>
        </p:nvSpPr>
        <p:spPr>
          <a:xfrm>
            <a:off x="2000709" y="317115"/>
            <a:ext cx="8191576" cy="1400530"/>
          </a:xfrm>
        </p:spPr>
        <p:txBody>
          <a:bodyPr/>
          <a:lstStyle/>
          <a:p>
            <a:pPr algn="ctr"/>
            <a:r>
              <a:rPr lang="en-GB"/>
              <a:t>Return on Ordinary Shareholders Fund Ratio</a:t>
            </a:r>
            <a:endParaRPr lang="en-US"/>
          </a:p>
        </p:txBody>
      </p:sp>
      <p:pic>
        <p:nvPicPr>
          <p:cNvPr id="5" name="Content Placeholder 4" descr="A close up of a sign&#10;&#10;AI-generated content may be incorrect.">
            <a:extLst>
              <a:ext uri="{FF2B5EF4-FFF2-40B4-BE49-F238E27FC236}">
                <a16:creationId xmlns:a16="http://schemas.microsoft.com/office/drawing/2014/main" id="{A9F9D672-9595-3650-1231-307A2463048A}"/>
              </a:ext>
            </a:extLst>
          </p:cNvPr>
          <p:cNvPicPr>
            <a:picLocks noGrp="1" noChangeAspect="1"/>
          </p:cNvPicPr>
          <p:nvPr>
            <p:ph idx="1"/>
          </p:nvPr>
        </p:nvPicPr>
        <p:blipFill>
          <a:blip r:embed="rId2"/>
          <a:stretch>
            <a:fillRect/>
          </a:stretch>
        </p:blipFill>
        <p:spPr>
          <a:xfrm>
            <a:off x="3765689" y="1716068"/>
            <a:ext cx="4975098" cy="1443228"/>
          </a:xfrm>
          <a:prstGeom prst="rect">
            <a:avLst/>
          </a:prstGeom>
        </p:spPr>
      </p:pic>
      <p:sp>
        <p:nvSpPr>
          <p:cNvPr id="4" name="Slide Number Placeholder 3">
            <a:extLst>
              <a:ext uri="{FF2B5EF4-FFF2-40B4-BE49-F238E27FC236}">
                <a16:creationId xmlns:a16="http://schemas.microsoft.com/office/drawing/2014/main" id="{6D348DA0-38F8-1B7F-BA39-2CDBE092FF05}"/>
              </a:ext>
            </a:extLst>
          </p:cNvPr>
          <p:cNvSpPr>
            <a:spLocks noGrp="1"/>
          </p:cNvSpPr>
          <p:nvPr>
            <p:ph type="sldNum" sz="quarter" idx="12"/>
          </p:nvPr>
        </p:nvSpPr>
        <p:spPr/>
        <p:txBody>
          <a:bodyPr/>
          <a:lstStyle/>
          <a:p>
            <a:fld id="{D57F1E4F-1CFF-5643-939E-02111984F565}" type="slidenum">
              <a:rPr lang="en-US" dirty="0"/>
              <a:t>10</a:t>
            </a:fld>
            <a:endParaRPr lang="en-GB"/>
          </a:p>
        </p:txBody>
      </p:sp>
      <p:graphicFrame>
        <p:nvGraphicFramePr>
          <p:cNvPr id="7" name="Table 6">
            <a:extLst>
              <a:ext uri="{FF2B5EF4-FFF2-40B4-BE49-F238E27FC236}">
                <a16:creationId xmlns:a16="http://schemas.microsoft.com/office/drawing/2014/main" id="{4562ABC8-3E55-D47E-FE05-DED01166DF83}"/>
              </a:ext>
            </a:extLst>
          </p:cNvPr>
          <p:cNvGraphicFramePr>
            <a:graphicFrameLocks noGrp="1"/>
          </p:cNvGraphicFramePr>
          <p:nvPr>
            <p:extLst>
              <p:ext uri="{D42A27DB-BD31-4B8C-83A1-F6EECF244321}">
                <p14:modId xmlns:p14="http://schemas.microsoft.com/office/powerpoint/2010/main" val="3801772813"/>
              </p:ext>
            </p:extLst>
          </p:nvPr>
        </p:nvGraphicFramePr>
        <p:xfrm>
          <a:off x="2560320" y="3547872"/>
          <a:ext cx="7071356" cy="1749126"/>
        </p:xfrm>
        <a:graphic>
          <a:graphicData uri="http://schemas.openxmlformats.org/drawingml/2006/table">
            <a:tbl>
              <a:tblPr bandRow="1">
                <a:tableStyleId>{3C2FFA5D-87B4-456A-9821-1D502468CF0F}</a:tableStyleId>
              </a:tblPr>
              <a:tblGrid>
                <a:gridCol w="1767839">
                  <a:extLst>
                    <a:ext uri="{9D8B030D-6E8A-4147-A177-3AD203B41FA5}">
                      <a16:colId xmlns:a16="http://schemas.microsoft.com/office/drawing/2014/main" val="1690013134"/>
                    </a:ext>
                  </a:extLst>
                </a:gridCol>
                <a:gridCol w="1767839">
                  <a:extLst>
                    <a:ext uri="{9D8B030D-6E8A-4147-A177-3AD203B41FA5}">
                      <a16:colId xmlns:a16="http://schemas.microsoft.com/office/drawing/2014/main" val="1906067707"/>
                    </a:ext>
                  </a:extLst>
                </a:gridCol>
                <a:gridCol w="1767839">
                  <a:extLst>
                    <a:ext uri="{9D8B030D-6E8A-4147-A177-3AD203B41FA5}">
                      <a16:colId xmlns:a16="http://schemas.microsoft.com/office/drawing/2014/main" val="3432984382"/>
                    </a:ext>
                  </a:extLst>
                </a:gridCol>
                <a:gridCol w="1767839">
                  <a:extLst>
                    <a:ext uri="{9D8B030D-6E8A-4147-A177-3AD203B41FA5}">
                      <a16:colId xmlns:a16="http://schemas.microsoft.com/office/drawing/2014/main" val="1619126557"/>
                    </a:ext>
                  </a:extLst>
                </a:gridCol>
              </a:tblGrid>
              <a:tr h="727019">
                <a:tc>
                  <a:txBody>
                    <a:bodyPr/>
                    <a:lstStyle/>
                    <a:p>
                      <a:pPr>
                        <a:buNone/>
                      </a:pPr>
                      <a:r>
                        <a:rPr lang="en-GB"/>
                        <a:t>Year</a:t>
                      </a:r>
                    </a:p>
                  </a:txBody>
                  <a:tcPr anchor="ctr"/>
                </a:tc>
                <a:tc>
                  <a:txBody>
                    <a:bodyPr/>
                    <a:lstStyle/>
                    <a:p>
                      <a:pPr algn="r">
                        <a:buNone/>
                      </a:pPr>
                      <a:r>
                        <a:rPr lang="en-GB"/>
                        <a:t>Profit for the year (€m)</a:t>
                      </a:r>
                    </a:p>
                  </a:txBody>
                  <a:tcPr anchor="ctr"/>
                </a:tc>
                <a:tc>
                  <a:txBody>
                    <a:bodyPr/>
                    <a:lstStyle/>
                    <a:p>
                      <a:pPr algn="r">
                        <a:buNone/>
                      </a:pPr>
                      <a:r>
                        <a:rPr lang="en-GB"/>
                        <a:t>Share capital + reserves (€m)</a:t>
                      </a:r>
                    </a:p>
                  </a:txBody>
                  <a:tcPr anchor="ctr"/>
                </a:tc>
                <a:tc>
                  <a:txBody>
                    <a:bodyPr/>
                    <a:lstStyle/>
                    <a:p>
                      <a:pPr algn="r">
                        <a:buNone/>
                      </a:pPr>
                      <a:r>
                        <a:rPr lang="en-GB"/>
                        <a:t>ROSF</a:t>
                      </a:r>
                    </a:p>
                  </a:txBody>
                  <a:tcPr anchor="ctr"/>
                </a:tc>
                <a:extLst>
                  <a:ext uri="{0D108BD9-81ED-4DB2-BD59-A6C34878D82A}">
                    <a16:rowId xmlns:a16="http://schemas.microsoft.com/office/drawing/2014/main" val="3493437372"/>
                  </a:ext>
                </a:extLst>
              </a:tr>
              <a:tr h="417363">
                <a:tc>
                  <a:txBody>
                    <a:bodyPr/>
                    <a:lstStyle/>
                    <a:p>
                      <a:pPr>
                        <a:buNone/>
                      </a:pPr>
                      <a:r>
                        <a:rPr lang="en-GB"/>
                        <a:t>2023</a:t>
                      </a:r>
                    </a:p>
                  </a:txBody>
                  <a:tcPr anchor="ctr"/>
                </a:tc>
                <a:tc>
                  <a:txBody>
                    <a:bodyPr/>
                    <a:lstStyle/>
                    <a:p>
                      <a:pPr algn="r">
                        <a:buNone/>
                      </a:pPr>
                      <a:r>
                        <a:rPr lang="en-GB"/>
                        <a:t>3,444</a:t>
                      </a:r>
                    </a:p>
                  </a:txBody>
                  <a:tcPr anchor="ctr"/>
                </a:tc>
                <a:tc>
                  <a:txBody>
                    <a:bodyPr/>
                    <a:lstStyle/>
                    <a:p>
                      <a:pPr algn="r">
                        <a:buNone/>
                      </a:pPr>
                      <a:r>
                        <a:rPr lang="en-GB"/>
                        <a:t>11,577</a:t>
                      </a:r>
                    </a:p>
                  </a:txBody>
                  <a:tcPr anchor="ctr"/>
                </a:tc>
                <a:tc>
                  <a:txBody>
                    <a:bodyPr/>
                    <a:lstStyle/>
                    <a:p>
                      <a:pPr algn="r">
                        <a:buNone/>
                      </a:pPr>
                      <a:r>
                        <a:rPr lang="en-GB"/>
                        <a:t>29.7%</a:t>
                      </a:r>
                    </a:p>
                  </a:txBody>
                  <a:tcPr anchor="ctr"/>
                </a:tc>
                <a:extLst>
                  <a:ext uri="{0D108BD9-81ED-4DB2-BD59-A6C34878D82A}">
                    <a16:rowId xmlns:a16="http://schemas.microsoft.com/office/drawing/2014/main" val="574726001"/>
                  </a:ext>
                </a:extLst>
              </a:tr>
              <a:tr h="417363">
                <a:tc>
                  <a:txBody>
                    <a:bodyPr/>
                    <a:lstStyle/>
                    <a:p>
                      <a:pPr>
                        <a:buNone/>
                      </a:pPr>
                      <a:r>
                        <a:rPr lang="en-GB"/>
                        <a:t>2024</a:t>
                      </a:r>
                    </a:p>
                  </a:txBody>
                  <a:tcPr anchor="ctr"/>
                </a:tc>
                <a:tc>
                  <a:txBody>
                    <a:bodyPr/>
                    <a:lstStyle/>
                    <a:p>
                      <a:pPr algn="r">
                        <a:buNone/>
                      </a:pPr>
                      <a:r>
                        <a:rPr lang="en-GB"/>
                        <a:t>–667</a:t>
                      </a:r>
                    </a:p>
                  </a:txBody>
                  <a:tcPr anchor="ctr"/>
                </a:tc>
                <a:tc>
                  <a:txBody>
                    <a:bodyPr/>
                    <a:lstStyle/>
                    <a:p>
                      <a:pPr algn="r">
                        <a:buNone/>
                      </a:pPr>
                      <a:r>
                        <a:rPr lang="en-GB"/>
                        <a:t>10,176</a:t>
                      </a:r>
                    </a:p>
                  </a:txBody>
                  <a:tcPr anchor="ctr"/>
                </a:tc>
                <a:tc>
                  <a:txBody>
                    <a:bodyPr/>
                    <a:lstStyle/>
                    <a:p>
                      <a:pPr algn="r">
                        <a:buNone/>
                      </a:pPr>
                      <a:r>
                        <a:rPr lang="en-GB"/>
                        <a:t>–6.6%</a:t>
                      </a:r>
                    </a:p>
                  </a:txBody>
                  <a:tcPr anchor="ctr"/>
                </a:tc>
                <a:extLst>
                  <a:ext uri="{0D108BD9-81ED-4DB2-BD59-A6C34878D82A}">
                    <a16:rowId xmlns:a16="http://schemas.microsoft.com/office/drawing/2014/main" val="2782581172"/>
                  </a:ext>
                </a:extLst>
              </a:tr>
            </a:tbl>
          </a:graphicData>
        </a:graphic>
      </p:graphicFrame>
      <p:sp>
        <p:nvSpPr>
          <p:cNvPr id="8" name="TextBox 7">
            <a:extLst>
              <a:ext uri="{FF2B5EF4-FFF2-40B4-BE49-F238E27FC236}">
                <a16:creationId xmlns:a16="http://schemas.microsoft.com/office/drawing/2014/main" id="{CFD69FC1-9B63-87FE-FF2A-1CFA454BA372}"/>
              </a:ext>
            </a:extLst>
          </p:cNvPr>
          <p:cNvSpPr txBox="1"/>
          <p:nvPr/>
        </p:nvSpPr>
        <p:spPr>
          <a:xfrm>
            <a:off x="1542288" y="5654040"/>
            <a:ext cx="96499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return fell from </a:t>
            </a:r>
            <a:r>
              <a:rPr lang="en-US" b="1"/>
              <a:t>~29.7% in 2023</a:t>
            </a:r>
            <a:r>
              <a:rPr lang="en-US"/>
              <a:t> to </a:t>
            </a:r>
            <a:r>
              <a:rPr lang="en-US" b="1"/>
              <a:t>–6.6% in 2024</a:t>
            </a:r>
            <a:r>
              <a:rPr lang="en-US"/>
              <a:t> because Safran reported a statutory loss in 2024 (mainly hedging fair-value impacts), even though operating performance improved.</a:t>
            </a:r>
          </a:p>
          <a:p>
            <a:pPr algn="ctr"/>
            <a:endParaRPr lang="en-GB"/>
          </a:p>
        </p:txBody>
      </p:sp>
    </p:spTree>
    <p:extLst>
      <p:ext uri="{BB962C8B-B14F-4D97-AF65-F5344CB8AC3E}">
        <p14:creationId xmlns:p14="http://schemas.microsoft.com/office/powerpoint/2010/main" val="2754315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19847-F313-E407-9E2D-72FF2AE6E402}"/>
              </a:ext>
            </a:extLst>
          </p:cNvPr>
          <p:cNvSpPr>
            <a:spLocks noGrp="1"/>
          </p:cNvSpPr>
          <p:nvPr>
            <p:ph type="title"/>
          </p:nvPr>
        </p:nvSpPr>
        <p:spPr>
          <a:xfrm>
            <a:off x="2500617" y="360911"/>
            <a:ext cx="6430169" cy="1400530"/>
          </a:xfrm>
        </p:spPr>
        <p:txBody>
          <a:bodyPr/>
          <a:lstStyle/>
          <a:p>
            <a:r>
              <a:rPr lang="en-GB"/>
              <a:t>Gross Profit Margin Ratio</a:t>
            </a:r>
          </a:p>
        </p:txBody>
      </p:sp>
      <p:graphicFrame>
        <p:nvGraphicFramePr>
          <p:cNvPr id="5" name="Content Placeholder 4">
            <a:extLst>
              <a:ext uri="{FF2B5EF4-FFF2-40B4-BE49-F238E27FC236}">
                <a16:creationId xmlns:a16="http://schemas.microsoft.com/office/drawing/2014/main" id="{120A9E5F-26C3-56B7-B687-9EAC216E2991}"/>
              </a:ext>
            </a:extLst>
          </p:cNvPr>
          <p:cNvGraphicFramePr>
            <a:graphicFrameLocks noGrp="1"/>
          </p:cNvGraphicFramePr>
          <p:nvPr>
            <p:ph idx="1"/>
            <p:extLst>
              <p:ext uri="{D42A27DB-BD31-4B8C-83A1-F6EECF244321}">
                <p14:modId xmlns:p14="http://schemas.microsoft.com/office/powerpoint/2010/main" val="3012838529"/>
              </p:ext>
            </p:extLst>
          </p:nvPr>
        </p:nvGraphicFramePr>
        <p:xfrm>
          <a:off x="1241858" y="2883911"/>
          <a:ext cx="8947150" cy="1920240"/>
        </p:xfrm>
        <a:graphic>
          <a:graphicData uri="http://schemas.openxmlformats.org/drawingml/2006/table">
            <a:tbl>
              <a:tblPr bandRow="1">
                <a:tableStyleId>{3C2FFA5D-87B4-456A-9821-1D502468CF0F}</a:tableStyleId>
              </a:tblPr>
              <a:tblGrid>
                <a:gridCol w="1789430">
                  <a:extLst>
                    <a:ext uri="{9D8B030D-6E8A-4147-A177-3AD203B41FA5}">
                      <a16:colId xmlns:a16="http://schemas.microsoft.com/office/drawing/2014/main" val="505529184"/>
                    </a:ext>
                  </a:extLst>
                </a:gridCol>
                <a:gridCol w="1789430">
                  <a:extLst>
                    <a:ext uri="{9D8B030D-6E8A-4147-A177-3AD203B41FA5}">
                      <a16:colId xmlns:a16="http://schemas.microsoft.com/office/drawing/2014/main" val="2746738817"/>
                    </a:ext>
                  </a:extLst>
                </a:gridCol>
                <a:gridCol w="1789430">
                  <a:extLst>
                    <a:ext uri="{9D8B030D-6E8A-4147-A177-3AD203B41FA5}">
                      <a16:colId xmlns:a16="http://schemas.microsoft.com/office/drawing/2014/main" val="2087325560"/>
                    </a:ext>
                  </a:extLst>
                </a:gridCol>
                <a:gridCol w="1789430">
                  <a:extLst>
                    <a:ext uri="{9D8B030D-6E8A-4147-A177-3AD203B41FA5}">
                      <a16:colId xmlns:a16="http://schemas.microsoft.com/office/drawing/2014/main" val="2890065495"/>
                    </a:ext>
                  </a:extLst>
                </a:gridCol>
                <a:gridCol w="1789430">
                  <a:extLst>
                    <a:ext uri="{9D8B030D-6E8A-4147-A177-3AD203B41FA5}">
                      <a16:colId xmlns:a16="http://schemas.microsoft.com/office/drawing/2014/main" val="2849413578"/>
                    </a:ext>
                  </a:extLst>
                </a:gridCol>
              </a:tblGrid>
              <a:tr h="0">
                <a:tc>
                  <a:txBody>
                    <a:bodyPr/>
                    <a:lstStyle/>
                    <a:p>
                      <a:pPr>
                        <a:buNone/>
                      </a:pPr>
                      <a:r>
                        <a:rPr lang="en-GB"/>
                        <a:t>Year</a:t>
                      </a:r>
                    </a:p>
                  </a:txBody>
                  <a:tcPr anchor="ctr"/>
                </a:tc>
                <a:tc>
                  <a:txBody>
                    <a:bodyPr/>
                    <a:lstStyle/>
                    <a:p>
                      <a:pPr algn="r">
                        <a:buNone/>
                      </a:pPr>
                      <a:r>
                        <a:rPr lang="en-GB"/>
                        <a:t>Sales revenue (€m)</a:t>
                      </a:r>
                    </a:p>
                  </a:txBody>
                  <a:tcPr anchor="ctr"/>
                </a:tc>
                <a:tc>
                  <a:txBody>
                    <a:bodyPr/>
                    <a:lstStyle/>
                    <a:p>
                      <a:pPr algn="r">
                        <a:buNone/>
                      </a:pPr>
                      <a:r>
                        <a:rPr lang="en-GB"/>
                        <a:t>Raw materials &amp; consumables used (€m)</a:t>
                      </a:r>
                    </a:p>
                  </a:txBody>
                  <a:tcPr anchor="ctr"/>
                </a:tc>
                <a:tc>
                  <a:txBody>
                    <a:bodyPr/>
                    <a:lstStyle/>
                    <a:p>
                      <a:pPr algn="r">
                        <a:buNone/>
                      </a:pPr>
                      <a:r>
                        <a:rPr lang="en-GB"/>
                        <a:t>Gross profit (proxy) (€m)</a:t>
                      </a:r>
                    </a:p>
                  </a:txBody>
                  <a:tcPr anchor="ctr"/>
                </a:tc>
                <a:tc>
                  <a:txBody>
                    <a:bodyPr/>
                    <a:lstStyle/>
                    <a:p>
                      <a:pPr algn="r">
                        <a:buNone/>
                      </a:pPr>
                      <a:r>
                        <a:rPr lang="en-GB"/>
                        <a:t>Gross profit margin</a:t>
                      </a:r>
                    </a:p>
                  </a:txBody>
                  <a:tcPr anchor="ctr"/>
                </a:tc>
                <a:extLst>
                  <a:ext uri="{0D108BD9-81ED-4DB2-BD59-A6C34878D82A}">
                    <a16:rowId xmlns:a16="http://schemas.microsoft.com/office/drawing/2014/main" val="564428569"/>
                  </a:ext>
                </a:extLst>
              </a:tr>
              <a:tr h="0">
                <a:tc>
                  <a:txBody>
                    <a:bodyPr/>
                    <a:lstStyle/>
                    <a:p>
                      <a:pPr>
                        <a:buNone/>
                      </a:pPr>
                      <a:r>
                        <a:rPr lang="en-GB"/>
                        <a:t>2023</a:t>
                      </a:r>
                    </a:p>
                  </a:txBody>
                  <a:tcPr anchor="ctr"/>
                </a:tc>
                <a:tc>
                  <a:txBody>
                    <a:bodyPr/>
                    <a:lstStyle/>
                    <a:p>
                      <a:pPr algn="r">
                        <a:buNone/>
                      </a:pPr>
                      <a:r>
                        <a:rPr lang="en-GB"/>
                        <a:t>23,651</a:t>
                      </a:r>
                    </a:p>
                  </a:txBody>
                  <a:tcPr anchor="ctr"/>
                </a:tc>
                <a:tc>
                  <a:txBody>
                    <a:bodyPr/>
                    <a:lstStyle/>
                    <a:p>
                      <a:pPr algn="r">
                        <a:buNone/>
                      </a:pPr>
                      <a:r>
                        <a:rPr lang="en-GB"/>
                        <a:t>14,072</a:t>
                      </a:r>
                    </a:p>
                  </a:txBody>
                  <a:tcPr anchor="ctr"/>
                </a:tc>
                <a:tc>
                  <a:txBody>
                    <a:bodyPr/>
                    <a:lstStyle/>
                    <a:p>
                      <a:pPr algn="r">
                        <a:buNone/>
                      </a:pPr>
                      <a:r>
                        <a:rPr lang="en-GB"/>
                        <a:t>9,579</a:t>
                      </a:r>
                    </a:p>
                  </a:txBody>
                  <a:tcPr anchor="ctr"/>
                </a:tc>
                <a:tc>
                  <a:txBody>
                    <a:bodyPr/>
                    <a:lstStyle/>
                    <a:p>
                      <a:pPr algn="r">
                        <a:buNone/>
                      </a:pPr>
                      <a:r>
                        <a:rPr lang="en-GB"/>
                        <a:t>40.5%</a:t>
                      </a:r>
                    </a:p>
                  </a:txBody>
                  <a:tcPr anchor="ctr"/>
                </a:tc>
                <a:extLst>
                  <a:ext uri="{0D108BD9-81ED-4DB2-BD59-A6C34878D82A}">
                    <a16:rowId xmlns:a16="http://schemas.microsoft.com/office/drawing/2014/main" val="3772069922"/>
                  </a:ext>
                </a:extLst>
              </a:tr>
              <a:tr h="0">
                <a:tc>
                  <a:txBody>
                    <a:bodyPr/>
                    <a:lstStyle/>
                    <a:p>
                      <a:pPr>
                        <a:buNone/>
                      </a:pPr>
                      <a:r>
                        <a:rPr lang="en-GB"/>
                        <a:t>2024</a:t>
                      </a:r>
                    </a:p>
                  </a:txBody>
                  <a:tcPr anchor="ctr"/>
                </a:tc>
                <a:tc>
                  <a:txBody>
                    <a:bodyPr/>
                    <a:lstStyle/>
                    <a:p>
                      <a:pPr algn="r">
                        <a:buNone/>
                      </a:pPr>
                      <a:r>
                        <a:rPr lang="en-GB"/>
                        <a:t>27,716</a:t>
                      </a:r>
                    </a:p>
                  </a:txBody>
                  <a:tcPr anchor="ctr"/>
                </a:tc>
                <a:tc>
                  <a:txBody>
                    <a:bodyPr/>
                    <a:lstStyle/>
                    <a:p>
                      <a:pPr algn="r">
                        <a:buNone/>
                      </a:pPr>
                      <a:r>
                        <a:rPr lang="en-GB"/>
                        <a:t>15,960</a:t>
                      </a:r>
                    </a:p>
                  </a:txBody>
                  <a:tcPr anchor="ctr"/>
                </a:tc>
                <a:tc>
                  <a:txBody>
                    <a:bodyPr/>
                    <a:lstStyle/>
                    <a:p>
                      <a:pPr algn="r">
                        <a:buNone/>
                      </a:pPr>
                      <a:r>
                        <a:rPr lang="en-GB"/>
                        <a:t>11,756</a:t>
                      </a:r>
                    </a:p>
                  </a:txBody>
                  <a:tcPr anchor="ctr"/>
                </a:tc>
                <a:tc>
                  <a:txBody>
                    <a:bodyPr/>
                    <a:lstStyle/>
                    <a:p>
                      <a:pPr algn="r">
                        <a:buNone/>
                      </a:pPr>
                      <a:r>
                        <a:rPr lang="en-GB"/>
                        <a:t>42.4%</a:t>
                      </a:r>
                    </a:p>
                  </a:txBody>
                  <a:tcPr anchor="ctr"/>
                </a:tc>
                <a:extLst>
                  <a:ext uri="{0D108BD9-81ED-4DB2-BD59-A6C34878D82A}">
                    <a16:rowId xmlns:a16="http://schemas.microsoft.com/office/drawing/2014/main" val="3021151242"/>
                  </a:ext>
                </a:extLst>
              </a:tr>
            </a:tbl>
          </a:graphicData>
        </a:graphic>
      </p:graphicFrame>
      <p:pic>
        <p:nvPicPr>
          <p:cNvPr id="7" name="Content Placeholder 3" descr="A close up of words&#10;&#10;AI-generated content may be incorrect.">
            <a:extLst>
              <a:ext uri="{FF2B5EF4-FFF2-40B4-BE49-F238E27FC236}">
                <a16:creationId xmlns:a16="http://schemas.microsoft.com/office/drawing/2014/main" id="{6093DCD5-22A4-35AF-2DC4-A328DD5A1B56}"/>
              </a:ext>
            </a:extLst>
          </p:cNvPr>
          <p:cNvPicPr>
            <a:picLocks noChangeAspect="1"/>
          </p:cNvPicPr>
          <p:nvPr/>
        </p:nvPicPr>
        <p:blipFill>
          <a:blip r:embed="rId2"/>
          <a:stretch>
            <a:fillRect/>
          </a:stretch>
        </p:blipFill>
        <p:spPr>
          <a:xfrm>
            <a:off x="3531559" y="1493375"/>
            <a:ext cx="4724400" cy="1238250"/>
          </a:xfrm>
          <a:prstGeom prst="rect">
            <a:avLst/>
          </a:prstGeom>
        </p:spPr>
      </p:pic>
      <p:sp>
        <p:nvSpPr>
          <p:cNvPr id="8" name="TextBox 7">
            <a:extLst>
              <a:ext uri="{FF2B5EF4-FFF2-40B4-BE49-F238E27FC236}">
                <a16:creationId xmlns:a16="http://schemas.microsoft.com/office/drawing/2014/main" id="{1F030AB9-8110-6820-5FD2-1ADE2F398BB9}"/>
              </a:ext>
            </a:extLst>
          </p:cNvPr>
          <p:cNvSpPr txBox="1"/>
          <p:nvPr/>
        </p:nvSpPr>
        <p:spPr>
          <a:xfrm>
            <a:off x="2947939" y="5122333"/>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Gross margin improved from </a:t>
            </a:r>
            <a:r>
              <a:rPr lang="en-US" b="1"/>
              <a:t>~40.5% to ~42.4%</a:t>
            </a:r>
            <a:r>
              <a:rPr lang="en-US"/>
              <a:t>, meaning revenue grew a bit faster than direct materials/consumables costs in 2024.</a:t>
            </a:r>
          </a:p>
          <a:p>
            <a:pPr algn="ctr"/>
            <a:endParaRPr lang="en-GB"/>
          </a:p>
        </p:txBody>
      </p:sp>
      <p:sp>
        <p:nvSpPr>
          <p:cNvPr id="9" name="Slide Number Placeholder 8">
            <a:extLst>
              <a:ext uri="{FF2B5EF4-FFF2-40B4-BE49-F238E27FC236}">
                <a16:creationId xmlns:a16="http://schemas.microsoft.com/office/drawing/2014/main" id="{78FB4BF2-9F0E-9AD1-4CCC-B2160C9CE24E}"/>
              </a:ext>
            </a:extLst>
          </p:cNvPr>
          <p:cNvSpPr>
            <a:spLocks noGrp="1"/>
          </p:cNvSpPr>
          <p:nvPr>
            <p:ph type="sldNum" sz="quarter" idx="12"/>
          </p:nvPr>
        </p:nvSpPr>
        <p:spPr/>
        <p:txBody>
          <a:bodyPr/>
          <a:lstStyle/>
          <a:p>
            <a:fld id="{D57F1E4F-1CFF-5643-939E-02111984F565}" type="slidenum">
              <a:rPr lang="en-US" dirty="0"/>
              <a:t>11</a:t>
            </a:fld>
            <a:endParaRPr lang="en-GB"/>
          </a:p>
        </p:txBody>
      </p:sp>
    </p:spTree>
    <p:extLst>
      <p:ext uri="{BB962C8B-B14F-4D97-AF65-F5344CB8AC3E}">
        <p14:creationId xmlns:p14="http://schemas.microsoft.com/office/powerpoint/2010/main" val="2509292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5B402-A953-24C6-ACE3-B654494BC8A5}"/>
              </a:ext>
            </a:extLst>
          </p:cNvPr>
          <p:cNvSpPr>
            <a:spLocks noGrp="1"/>
          </p:cNvSpPr>
          <p:nvPr>
            <p:ph type="title"/>
          </p:nvPr>
        </p:nvSpPr>
        <p:spPr>
          <a:xfrm>
            <a:off x="2877027" y="452718"/>
            <a:ext cx="6255736" cy="1400530"/>
          </a:xfrm>
        </p:spPr>
        <p:txBody>
          <a:bodyPr/>
          <a:lstStyle/>
          <a:p>
            <a:r>
              <a:rPr lang="en-GB"/>
              <a:t>Operating Profit Margin</a:t>
            </a:r>
          </a:p>
        </p:txBody>
      </p:sp>
      <p:graphicFrame>
        <p:nvGraphicFramePr>
          <p:cNvPr id="7" name="Content Placeholder 6">
            <a:extLst>
              <a:ext uri="{FF2B5EF4-FFF2-40B4-BE49-F238E27FC236}">
                <a16:creationId xmlns:a16="http://schemas.microsoft.com/office/drawing/2014/main" id="{F2126470-0733-84D5-9783-38822B3ADE06}"/>
              </a:ext>
            </a:extLst>
          </p:cNvPr>
          <p:cNvGraphicFramePr>
            <a:graphicFrameLocks noGrp="1"/>
          </p:cNvGraphicFramePr>
          <p:nvPr>
            <p:ph idx="1"/>
            <p:extLst>
              <p:ext uri="{D42A27DB-BD31-4B8C-83A1-F6EECF244321}">
                <p14:modId xmlns:p14="http://schemas.microsoft.com/office/powerpoint/2010/main" val="405171733"/>
              </p:ext>
            </p:extLst>
          </p:nvPr>
        </p:nvGraphicFramePr>
        <p:xfrm>
          <a:off x="1536129" y="3674174"/>
          <a:ext cx="8947148" cy="1371600"/>
        </p:xfrm>
        <a:graphic>
          <a:graphicData uri="http://schemas.openxmlformats.org/drawingml/2006/table">
            <a:tbl>
              <a:tblPr bandRow="1">
                <a:tableStyleId>{3C2FFA5D-87B4-456A-9821-1D502468CF0F}</a:tableStyleId>
              </a:tblPr>
              <a:tblGrid>
                <a:gridCol w="2236787">
                  <a:extLst>
                    <a:ext uri="{9D8B030D-6E8A-4147-A177-3AD203B41FA5}">
                      <a16:colId xmlns:a16="http://schemas.microsoft.com/office/drawing/2014/main" val="851951376"/>
                    </a:ext>
                  </a:extLst>
                </a:gridCol>
                <a:gridCol w="2236787">
                  <a:extLst>
                    <a:ext uri="{9D8B030D-6E8A-4147-A177-3AD203B41FA5}">
                      <a16:colId xmlns:a16="http://schemas.microsoft.com/office/drawing/2014/main" val="2323253336"/>
                    </a:ext>
                  </a:extLst>
                </a:gridCol>
                <a:gridCol w="2236787">
                  <a:extLst>
                    <a:ext uri="{9D8B030D-6E8A-4147-A177-3AD203B41FA5}">
                      <a16:colId xmlns:a16="http://schemas.microsoft.com/office/drawing/2014/main" val="3040178372"/>
                    </a:ext>
                  </a:extLst>
                </a:gridCol>
                <a:gridCol w="2236787">
                  <a:extLst>
                    <a:ext uri="{9D8B030D-6E8A-4147-A177-3AD203B41FA5}">
                      <a16:colId xmlns:a16="http://schemas.microsoft.com/office/drawing/2014/main" val="3846795851"/>
                    </a:ext>
                  </a:extLst>
                </a:gridCol>
              </a:tblGrid>
              <a:tr h="0">
                <a:tc>
                  <a:txBody>
                    <a:bodyPr/>
                    <a:lstStyle/>
                    <a:p>
                      <a:pPr>
                        <a:buNone/>
                      </a:pPr>
                      <a:r>
                        <a:rPr lang="en-GB"/>
                        <a:t>Year</a:t>
                      </a:r>
                    </a:p>
                  </a:txBody>
                  <a:tcPr anchor="ctr"/>
                </a:tc>
                <a:tc>
                  <a:txBody>
                    <a:bodyPr/>
                    <a:lstStyle/>
                    <a:p>
                      <a:pPr algn="r">
                        <a:buNone/>
                      </a:pPr>
                      <a:r>
                        <a:rPr lang="en-GB"/>
                        <a:t>Operating profit (€m)</a:t>
                      </a:r>
                    </a:p>
                  </a:txBody>
                  <a:tcPr anchor="ctr"/>
                </a:tc>
                <a:tc>
                  <a:txBody>
                    <a:bodyPr/>
                    <a:lstStyle/>
                    <a:p>
                      <a:pPr algn="r">
                        <a:buNone/>
                      </a:pPr>
                      <a:r>
                        <a:rPr lang="en-GB"/>
                        <a:t>Sales revenue (€m)</a:t>
                      </a:r>
                    </a:p>
                  </a:txBody>
                  <a:tcPr anchor="ctr"/>
                </a:tc>
                <a:tc>
                  <a:txBody>
                    <a:bodyPr/>
                    <a:lstStyle/>
                    <a:p>
                      <a:pPr algn="r">
                        <a:buNone/>
                      </a:pPr>
                      <a:r>
                        <a:rPr lang="en-GB"/>
                        <a:t>Operating profit margin</a:t>
                      </a:r>
                    </a:p>
                  </a:txBody>
                  <a:tcPr anchor="ctr"/>
                </a:tc>
                <a:extLst>
                  <a:ext uri="{0D108BD9-81ED-4DB2-BD59-A6C34878D82A}">
                    <a16:rowId xmlns:a16="http://schemas.microsoft.com/office/drawing/2014/main" val="2931064497"/>
                  </a:ext>
                </a:extLst>
              </a:tr>
              <a:tr h="0">
                <a:tc>
                  <a:txBody>
                    <a:bodyPr/>
                    <a:lstStyle/>
                    <a:p>
                      <a:pPr>
                        <a:buNone/>
                      </a:pPr>
                      <a:r>
                        <a:rPr lang="en-GB"/>
                        <a:t>2023</a:t>
                      </a:r>
                    </a:p>
                  </a:txBody>
                  <a:tcPr anchor="ctr"/>
                </a:tc>
                <a:tc>
                  <a:txBody>
                    <a:bodyPr/>
                    <a:lstStyle/>
                    <a:p>
                      <a:pPr algn="r">
                        <a:buNone/>
                      </a:pPr>
                      <a:r>
                        <a:rPr lang="en-GB"/>
                        <a:t>2,798</a:t>
                      </a:r>
                    </a:p>
                  </a:txBody>
                  <a:tcPr anchor="ctr"/>
                </a:tc>
                <a:tc>
                  <a:txBody>
                    <a:bodyPr/>
                    <a:lstStyle/>
                    <a:p>
                      <a:pPr algn="r">
                        <a:buNone/>
                      </a:pPr>
                      <a:r>
                        <a:rPr lang="en-GB"/>
                        <a:t>23,651</a:t>
                      </a:r>
                    </a:p>
                  </a:txBody>
                  <a:tcPr anchor="ctr"/>
                </a:tc>
                <a:tc>
                  <a:txBody>
                    <a:bodyPr/>
                    <a:lstStyle/>
                    <a:p>
                      <a:pPr algn="r">
                        <a:buNone/>
                      </a:pPr>
                      <a:r>
                        <a:rPr lang="en-GB"/>
                        <a:t>11.8%</a:t>
                      </a:r>
                    </a:p>
                  </a:txBody>
                  <a:tcPr anchor="ctr"/>
                </a:tc>
                <a:extLst>
                  <a:ext uri="{0D108BD9-81ED-4DB2-BD59-A6C34878D82A}">
                    <a16:rowId xmlns:a16="http://schemas.microsoft.com/office/drawing/2014/main" val="3749376562"/>
                  </a:ext>
                </a:extLst>
              </a:tr>
              <a:tr h="0">
                <a:tc>
                  <a:txBody>
                    <a:bodyPr/>
                    <a:lstStyle/>
                    <a:p>
                      <a:pPr>
                        <a:buNone/>
                      </a:pPr>
                      <a:r>
                        <a:rPr lang="en-GB"/>
                        <a:t>2024</a:t>
                      </a:r>
                    </a:p>
                  </a:txBody>
                  <a:tcPr anchor="ctr"/>
                </a:tc>
                <a:tc>
                  <a:txBody>
                    <a:bodyPr/>
                    <a:lstStyle/>
                    <a:p>
                      <a:pPr algn="r">
                        <a:buNone/>
                      </a:pPr>
                      <a:r>
                        <a:rPr lang="en-GB"/>
                        <a:t>4,192</a:t>
                      </a:r>
                    </a:p>
                  </a:txBody>
                  <a:tcPr anchor="ctr"/>
                </a:tc>
                <a:tc>
                  <a:txBody>
                    <a:bodyPr/>
                    <a:lstStyle/>
                    <a:p>
                      <a:pPr algn="r">
                        <a:buNone/>
                      </a:pPr>
                      <a:r>
                        <a:rPr lang="en-GB"/>
                        <a:t>27,716</a:t>
                      </a:r>
                    </a:p>
                  </a:txBody>
                  <a:tcPr anchor="ctr"/>
                </a:tc>
                <a:tc>
                  <a:txBody>
                    <a:bodyPr/>
                    <a:lstStyle/>
                    <a:p>
                      <a:pPr algn="r">
                        <a:buNone/>
                      </a:pPr>
                      <a:r>
                        <a:rPr lang="en-GB"/>
                        <a:t>15.1%</a:t>
                      </a:r>
                    </a:p>
                  </a:txBody>
                  <a:tcPr anchor="ctr"/>
                </a:tc>
                <a:extLst>
                  <a:ext uri="{0D108BD9-81ED-4DB2-BD59-A6C34878D82A}">
                    <a16:rowId xmlns:a16="http://schemas.microsoft.com/office/drawing/2014/main" val="1184995936"/>
                  </a:ext>
                </a:extLst>
              </a:tr>
            </a:tbl>
          </a:graphicData>
        </a:graphic>
      </p:graphicFrame>
      <p:pic>
        <p:nvPicPr>
          <p:cNvPr id="8" name="Picture 7" descr="A close up of a sign&#10;&#10;AI-generated content may be incorrect.">
            <a:extLst>
              <a:ext uri="{FF2B5EF4-FFF2-40B4-BE49-F238E27FC236}">
                <a16:creationId xmlns:a16="http://schemas.microsoft.com/office/drawing/2014/main" id="{87F91671-D1FA-6982-622C-96D7B2CD6DE7}"/>
              </a:ext>
            </a:extLst>
          </p:cNvPr>
          <p:cNvPicPr>
            <a:picLocks noChangeAspect="1"/>
          </p:cNvPicPr>
          <p:nvPr/>
        </p:nvPicPr>
        <p:blipFill>
          <a:blip r:embed="rId2"/>
          <a:stretch>
            <a:fillRect/>
          </a:stretch>
        </p:blipFill>
        <p:spPr>
          <a:xfrm>
            <a:off x="3296031" y="1853946"/>
            <a:ext cx="5429250" cy="1333500"/>
          </a:xfrm>
          <a:prstGeom prst="rect">
            <a:avLst/>
          </a:prstGeom>
        </p:spPr>
      </p:pic>
      <p:sp>
        <p:nvSpPr>
          <p:cNvPr id="9" name="TextBox 8">
            <a:extLst>
              <a:ext uri="{FF2B5EF4-FFF2-40B4-BE49-F238E27FC236}">
                <a16:creationId xmlns:a16="http://schemas.microsoft.com/office/drawing/2014/main" id="{7D798205-7B55-BAD3-D11C-F7C6C4D5FE69}"/>
              </a:ext>
            </a:extLst>
          </p:cNvPr>
          <p:cNvSpPr txBox="1"/>
          <p:nvPr/>
        </p:nvSpPr>
        <p:spPr>
          <a:xfrm>
            <a:off x="2499360" y="5501640"/>
            <a:ext cx="71932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Safran’s operating margin improved from </a:t>
            </a:r>
            <a:r>
              <a:rPr lang="en-US" b="1"/>
              <a:t>~11.8% </a:t>
            </a:r>
            <a:r>
              <a:rPr lang="en-US"/>
              <a:t>to </a:t>
            </a:r>
            <a:r>
              <a:rPr lang="en-US" b="1"/>
              <a:t>~15.1%</a:t>
            </a:r>
            <a:r>
              <a:rPr lang="en-US"/>
              <a:t>, showing stronger underlying operating performance in 2024.</a:t>
            </a:r>
          </a:p>
          <a:p>
            <a:pPr algn="ctr"/>
            <a:endParaRPr lang="en-GB"/>
          </a:p>
        </p:txBody>
      </p:sp>
      <p:sp>
        <p:nvSpPr>
          <p:cNvPr id="10" name="Slide Number Placeholder 9">
            <a:extLst>
              <a:ext uri="{FF2B5EF4-FFF2-40B4-BE49-F238E27FC236}">
                <a16:creationId xmlns:a16="http://schemas.microsoft.com/office/drawing/2014/main" id="{FF0423EB-CC67-F7BB-B16F-DB03EE560317}"/>
              </a:ext>
            </a:extLst>
          </p:cNvPr>
          <p:cNvSpPr>
            <a:spLocks noGrp="1"/>
          </p:cNvSpPr>
          <p:nvPr>
            <p:ph type="sldNum" sz="quarter" idx="12"/>
          </p:nvPr>
        </p:nvSpPr>
        <p:spPr/>
        <p:txBody>
          <a:bodyPr/>
          <a:lstStyle/>
          <a:p>
            <a:fld id="{D57F1E4F-1CFF-5643-939E-02111984F565}" type="slidenum">
              <a:rPr lang="en-US" dirty="0"/>
              <a:t>12</a:t>
            </a:fld>
            <a:endParaRPr lang="en-GB"/>
          </a:p>
        </p:txBody>
      </p:sp>
    </p:spTree>
    <p:extLst>
      <p:ext uri="{BB962C8B-B14F-4D97-AF65-F5344CB8AC3E}">
        <p14:creationId xmlns:p14="http://schemas.microsoft.com/office/powerpoint/2010/main" val="1890455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E2FA8-1E75-2CAA-10EC-29E9DD690001}"/>
              </a:ext>
            </a:extLst>
          </p:cNvPr>
          <p:cNvSpPr>
            <a:spLocks noGrp="1"/>
          </p:cNvSpPr>
          <p:nvPr>
            <p:ph type="title"/>
          </p:nvPr>
        </p:nvSpPr>
        <p:spPr>
          <a:xfrm>
            <a:off x="1060639" y="355182"/>
            <a:ext cx="9404723" cy="1400530"/>
          </a:xfrm>
        </p:spPr>
        <p:txBody>
          <a:bodyPr/>
          <a:lstStyle/>
          <a:p>
            <a:pPr algn="ctr"/>
            <a:r>
              <a:rPr lang="en-US" sz="4800"/>
              <a:t>Activity Ratio</a:t>
            </a:r>
            <a:endParaRPr lang="en-US"/>
          </a:p>
        </p:txBody>
      </p:sp>
      <p:graphicFrame>
        <p:nvGraphicFramePr>
          <p:cNvPr id="6" name="Content Placeholder 5">
            <a:extLst>
              <a:ext uri="{FF2B5EF4-FFF2-40B4-BE49-F238E27FC236}">
                <a16:creationId xmlns:a16="http://schemas.microsoft.com/office/drawing/2014/main" id="{89C241FE-94A5-A102-7B43-B721E5B8F1DB}"/>
              </a:ext>
            </a:extLst>
          </p:cNvPr>
          <p:cNvGraphicFramePr>
            <a:graphicFrameLocks noGrp="1"/>
          </p:cNvGraphicFramePr>
          <p:nvPr>
            <p:ph idx="1"/>
            <p:extLst>
              <p:ext uri="{D42A27DB-BD31-4B8C-83A1-F6EECF244321}">
                <p14:modId xmlns:p14="http://schemas.microsoft.com/office/powerpoint/2010/main" val="2563017679"/>
              </p:ext>
            </p:extLst>
          </p:nvPr>
        </p:nvGraphicFramePr>
        <p:xfrm>
          <a:off x="1517841" y="3076766"/>
          <a:ext cx="8947146" cy="1920240"/>
        </p:xfrm>
        <a:graphic>
          <a:graphicData uri="http://schemas.openxmlformats.org/drawingml/2006/table">
            <a:tbl>
              <a:tblPr bandRow="1">
                <a:tableStyleId>{3C2FFA5D-87B4-456A-9821-1D502468CF0F}</a:tableStyleId>
              </a:tblPr>
              <a:tblGrid>
                <a:gridCol w="1491191">
                  <a:extLst>
                    <a:ext uri="{9D8B030D-6E8A-4147-A177-3AD203B41FA5}">
                      <a16:colId xmlns:a16="http://schemas.microsoft.com/office/drawing/2014/main" val="4040903688"/>
                    </a:ext>
                  </a:extLst>
                </a:gridCol>
                <a:gridCol w="1491191">
                  <a:extLst>
                    <a:ext uri="{9D8B030D-6E8A-4147-A177-3AD203B41FA5}">
                      <a16:colId xmlns:a16="http://schemas.microsoft.com/office/drawing/2014/main" val="2290616407"/>
                    </a:ext>
                  </a:extLst>
                </a:gridCol>
                <a:gridCol w="1491191">
                  <a:extLst>
                    <a:ext uri="{9D8B030D-6E8A-4147-A177-3AD203B41FA5}">
                      <a16:colId xmlns:a16="http://schemas.microsoft.com/office/drawing/2014/main" val="3356756350"/>
                    </a:ext>
                  </a:extLst>
                </a:gridCol>
                <a:gridCol w="1491191">
                  <a:extLst>
                    <a:ext uri="{9D8B030D-6E8A-4147-A177-3AD203B41FA5}">
                      <a16:colId xmlns:a16="http://schemas.microsoft.com/office/drawing/2014/main" val="877994024"/>
                    </a:ext>
                  </a:extLst>
                </a:gridCol>
                <a:gridCol w="1491191">
                  <a:extLst>
                    <a:ext uri="{9D8B030D-6E8A-4147-A177-3AD203B41FA5}">
                      <a16:colId xmlns:a16="http://schemas.microsoft.com/office/drawing/2014/main" val="947592759"/>
                    </a:ext>
                  </a:extLst>
                </a:gridCol>
                <a:gridCol w="1491191">
                  <a:extLst>
                    <a:ext uri="{9D8B030D-6E8A-4147-A177-3AD203B41FA5}">
                      <a16:colId xmlns:a16="http://schemas.microsoft.com/office/drawing/2014/main" val="1678819268"/>
                    </a:ext>
                  </a:extLst>
                </a:gridCol>
              </a:tblGrid>
              <a:tr h="0">
                <a:tc>
                  <a:txBody>
                    <a:bodyPr/>
                    <a:lstStyle/>
                    <a:p>
                      <a:pPr>
                        <a:buNone/>
                      </a:pPr>
                      <a:r>
                        <a:rPr lang="en-GB"/>
                        <a:t>Year</a:t>
                      </a:r>
                    </a:p>
                  </a:txBody>
                  <a:tcPr anchor="ctr"/>
                </a:tc>
                <a:tc>
                  <a:txBody>
                    <a:bodyPr/>
                    <a:lstStyle/>
                    <a:p>
                      <a:pPr algn="r">
                        <a:buNone/>
                      </a:pPr>
                      <a:r>
                        <a:rPr lang="en-GB"/>
                        <a:t>Revenue (€m)</a:t>
                      </a:r>
                    </a:p>
                  </a:txBody>
                  <a:tcPr anchor="ctr"/>
                </a:tc>
                <a:tc>
                  <a:txBody>
                    <a:bodyPr/>
                    <a:lstStyle/>
                    <a:p>
                      <a:pPr algn="r">
                        <a:buNone/>
                      </a:pPr>
                      <a:r>
                        <a:rPr lang="en-GB"/>
                        <a:t>Share capital + reserves (€m)</a:t>
                      </a:r>
                    </a:p>
                  </a:txBody>
                  <a:tcPr anchor="ctr"/>
                </a:tc>
                <a:tc>
                  <a:txBody>
                    <a:bodyPr/>
                    <a:lstStyle/>
                    <a:p>
                      <a:pPr algn="r">
                        <a:buNone/>
                      </a:pPr>
                      <a:r>
                        <a:rPr lang="en-GB"/>
                        <a:t>Non-current liabilities (€m)</a:t>
                      </a:r>
                    </a:p>
                  </a:txBody>
                  <a:tcPr anchor="ctr"/>
                </a:tc>
                <a:tc>
                  <a:txBody>
                    <a:bodyPr/>
                    <a:lstStyle/>
                    <a:p>
                      <a:pPr algn="r">
                        <a:buNone/>
                      </a:pPr>
                      <a:r>
                        <a:rPr lang="en-GB"/>
                        <a:t>Capital base (€m)</a:t>
                      </a:r>
                    </a:p>
                  </a:txBody>
                  <a:tcPr anchor="ctr"/>
                </a:tc>
                <a:tc>
                  <a:txBody>
                    <a:bodyPr/>
                    <a:lstStyle/>
                    <a:p>
                      <a:pPr algn="r">
                        <a:buNone/>
                      </a:pPr>
                      <a:r>
                        <a:rPr lang="en-GB"/>
                        <a:t>Activity ratio</a:t>
                      </a:r>
                    </a:p>
                  </a:txBody>
                  <a:tcPr anchor="ctr"/>
                </a:tc>
                <a:extLst>
                  <a:ext uri="{0D108BD9-81ED-4DB2-BD59-A6C34878D82A}">
                    <a16:rowId xmlns:a16="http://schemas.microsoft.com/office/drawing/2014/main" val="2757283508"/>
                  </a:ext>
                </a:extLst>
              </a:tr>
              <a:tr h="0">
                <a:tc>
                  <a:txBody>
                    <a:bodyPr/>
                    <a:lstStyle/>
                    <a:p>
                      <a:pPr>
                        <a:buNone/>
                      </a:pPr>
                      <a:r>
                        <a:rPr lang="en-GB"/>
                        <a:t>2023</a:t>
                      </a:r>
                    </a:p>
                  </a:txBody>
                  <a:tcPr anchor="ctr"/>
                </a:tc>
                <a:tc>
                  <a:txBody>
                    <a:bodyPr/>
                    <a:lstStyle/>
                    <a:p>
                      <a:pPr algn="r">
                        <a:buNone/>
                      </a:pPr>
                      <a:r>
                        <a:rPr lang="en-GB"/>
                        <a:t>23,651</a:t>
                      </a:r>
                    </a:p>
                  </a:txBody>
                  <a:tcPr anchor="ctr"/>
                </a:tc>
                <a:tc>
                  <a:txBody>
                    <a:bodyPr/>
                    <a:lstStyle/>
                    <a:p>
                      <a:pPr algn="r">
                        <a:buNone/>
                      </a:pPr>
                      <a:r>
                        <a:rPr lang="en-GB"/>
                        <a:t>11,577</a:t>
                      </a:r>
                    </a:p>
                  </a:txBody>
                  <a:tcPr anchor="ctr"/>
                </a:tc>
                <a:tc>
                  <a:txBody>
                    <a:bodyPr/>
                    <a:lstStyle/>
                    <a:p>
                      <a:pPr algn="r">
                        <a:buNone/>
                      </a:pPr>
                      <a:r>
                        <a:rPr lang="en-GB"/>
                        <a:t>7,603</a:t>
                      </a:r>
                    </a:p>
                  </a:txBody>
                  <a:tcPr anchor="ctr"/>
                </a:tc>
                <a:tc>
                  <a:txBody>
                    <a:bodyPr/>
                    <a:lstStyle/>
                    <a:p>
                      <a:pPr algn="r">
                        <a:buNone/>
                      </a:pPr>
                      <a:r>
                        <a:rPr lang="en-GB"/>
                        <a:t>19,180</a:t>
                      </a:r>
                    </a:p>
                  </a:txBody>
                  <a:tcPr anchor="ctr"/>
                </a:tc>
                <a:tc>
                  <a:txBody>
                    <a:bodyPr/>
                    <a:lstStyle/>
                    <a:p>
                      <a:pPr algn="r">
                        <a:buNone/>
                      </a:pPr>
                      <a:r>
                        <a:rPr lang="en-GB"/>
                        <a:t>1.23×</a:t>
                      </a:r>
                    </a:p>
                  </a:txBody>
                  <a:tcPr anchor="ctr"/>
                </a:tc>
                <a:extLst>
                  <a:ext uri="{0D108BD9-81ED-4DB2-BD59-A6C34878D82A}">
                    <a16:rowId xmlns:a16="http://schemas.microsoft.com/office/drawing/2014/main" val="3936626268"/>
                  </a:ext>
                </a:extLst>
              </a:tr>
              <a:tr h="0">
                <a:tc>
                  <a:txBody>
                    <a:bodyPr/>
                    <a:lstStyle/>
                    <a:p>
                      <a:pPr>
                        <a:buNone/>
                      </a:pPr>
                      <a:r>
                        <a:rPr lang="en-GB"/>
                        <a:t>2024</a:t>
                      </a:r>
                    </a:p>
                  </a:txBody>
                  <a:tcPr anchor="ctr"/>
                </a:tc>
                <a:tc>
                  <a:txBody>
                    <a:bodyPr/>
                    <a:lstStyle/>
                    <a:p>
                      <a:pPr algn="r">
                        <a:buNone/>
                      </a:pPr>
                      <a:r>
                        <a:rPr lang="en-GB"/>
                        <a:t>27,716</a:t>
                      </a:r>
                    </a:p>
                  </a:txBody>
                  <a:tcPr anchor="ctr"/>
                </a:tc>
                <a:tc>
                  <a:txBody>
                    <a:bodyPr/>
                    <a:lstStyle/>
                    <a:p>
                      <a:pPr algn="r">
                        <a:buNone/>
                      </a:pPr>
                      <a:r>
                        <a:rPr lang="en-GB"/>
                        <a:t>10,176</a:t>
                      </a:r>
                    </a:p>
                  </a:txBody>
                  <a:tcPr anchor="ctr"/>
                </a:tc>
                <a:tc>
                  <a:txBody>
                    <a:bodyPr/>
                    <a:lstStyle/>
                    <a:p>
                      <a:pPr algn="r">
                        <a:buNone/>
                      </a:pPr>
                      <a:r>
                        <a:rPr lang="en-GB"/>
                        <a:t>6,847</a:t>
                      </a:r>
                    </a:p>
                  </a:txBody>
                  <a:tcPr anchor="ctr"/>
                </a:tc>
                <a:tc>
                  <a:txBody>
                    <a:bodyPr/>
                    <a:lstStyle/>
                    <a:p>
                      <a:pPr algn="r">
                        <a:buNone/>
                      </a:pPr>
                      <a:r>
                        <a:rPr lang="en-GB"/>
                        <a:t>17,023</a:t>
                      </a:r>
                    </a:p>
                  </a:txBody>
                  <a:tcPr anchor="ctr"/>
                </a:tc>
                <a:tc>
                  <a:txBody>
                    <a:bodyPr/>
                    <a:lstStyle/>
                    <a:p>
                      <a:pPr algn="r">
                        <a:buNone/>
                      </a:pPr>
                      <a:r>
                        <a:rPr lang="en-GB"/>
                        <a:t>1.63×</a:t>
                      </a:r>
                    </a:p>
                  </a:txBody>
                  <a:tcPr anchor="ctr"/>
                </a:tc>
                <a:extLst>
                  <a:ext uri="{0D108BD9-81ED-4DB2-BD59-A6C34878D82A}">
                    <a16:rowId xmlns:a16="http://schemas.microsoft.com/office/drawing/2014/main" val="967294561"/>
                  </a:ext>
                </a:extLst>
              </a:tr>
            </a:tbl>
          </a:graphicData>
        </a:graphic>
      </p:graphicFrame>
      <p:sp>
        <p:nvSpPr>
          <p:cNvPr id="4" name="Slide Number Placeholder 3">
            <a:extLst>
              <a:ext uri="{FF2B5EF4-FFF2-40B4-BE49-F238E27FC236}">
                <a16:creationId xmlns:a16="http://schemas.microsoft.com/office/drawing/2014/main" id="{673EA632-510E-A623-42E4-C4568727E1FB}"/>
              </a:ext>
            </a:extLst>
          </p:cNvPr>
          <p:cNvSpPr>
            <a:spLocks noGrp="1"/>
          </p:cNvSpPr>
          <p:nvPr>
            <p:ph type="sldNum" sz="quarter" idx="12"/>
          </p:nvPr>
        </p:nvSpPr>
        <p:spPr/>
        <p:txBody>
          <a:bodyPr/>
          <a:lstStyle/>
          <a:p>
            <a:fld id="{D57F1E4F-1CFF-5643-939E-02111984F565}" type="slidenum">
              <a:rPr lang="en-US" dirty="0"/>
              <a:t>13</a:t>
            </a:fld>
            <a:endParaRPr lang="en-GB"/>
          </a:p>
        </p:txBody>
      </p:sp>
      <p:pic>
        <p:nvPicPr>
          <p:cNvPr id="8" name="Content Placeholder 3" descr="A black text on a yellow background&#10;&#10;AI-generated content may be incorrect.">
            <a:extLst>
              <a:ext uri="{FF2B5EF4-FFF2-40B4-BE49-F238E27FC236}">
                <a16:creationId xmlns:a16="http://schemas.microsoft.com/office/drawing/2014/main" id="{2B3372D6-82DE-998F-609B-C38E960294E9}"/>
              </a:ext>
            </a:extLst>
          </p:cNvPr>
          <p:cNvPicPr>
            <a:picLocks noChangeAspect="1"/>
          </p:cNvPicPr>
          <p:nvPr/>
        </p:nvPicPr>
        <p:blipFill>
          <a:blip r:embed="rId2"/>
          <a:stretch>
            <a:fillRect/>
          </a:stretch>
        </p:blipFill>
        <p:spPr>
          <a:xfrm>
            <a:off x="1774164" y="1714677"/>
            <a:ext cx="8439150" cy="1104900"/>
          </a:xfrm>
          <a:prstGeom prst="rect">
            <a:avLst/>
          </a:prstGeom>
        </p:spPr>
      </p:pic>
      <p:sp>
        <p:nvSpPr>
          <p:cNvPr id="3" name="TextBox 2">
            <a:extLst>
              <a:ext uri="{FF2B5EF4-FFF2-40B4-BE49-F238E27FC236}">
                <a16:creationId xmlns:a16="http://schemas.microsoft.com/office/drawing/2014/main" id="{1A947D4E-D894-9B53-214D-0805DE449343}"/>
              </a:ext>
            </a:extLst>
          </p:cNvPr>
          <p:cNvSpPr txBox="1"/>
          <p:nvPr/>
        </p:nvSpPr>
        <p:spPr>
          <a:xfrm>
            <a:off x="2060223" y="5365045"/>
            <a:ext cx="840457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Safran’s ratio rose sharply from </a:t>
            </a:r>
            <a:r>
              <a:rPr lang="en-US" b="1"/>
              <a:t>14.6% (2023)</a:t>
            </a:r>
            <a:r>
              <a:rPr lang="en-US"/>
              <a:t> to </a:t>
            </a:r>
            <a:r>
              <a:rPr lang="en-US" b="1"/>
              <a:t>24.6% (2024)</a:t>
            </a:r>
            <a:r>
              <a:rPr lang="en-US"/>
              <a:t>, mainly because operating profit increased strongly in 2024 while the capital base fell (equity dropped due to the hedging-related net loss).</a:t>
            </a:r>
          </a:p>
          <a:p>
            <a:pPr algn="ctr"/>
            <a:endParaRPr lang="en-GB"/>
          </a:p>
        </p:txBody>
      </p:sp>
    </p:spTree>
    <p:extLst>
      <p:ext uri="{BB962C8B-B14F-4D97-AF65-F5344CB8AC3E}">
        <p14:creationId xmlns:p14="http://schemas.microsoft.com/office/powerpoint/2010/main" val="3995174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DCC32-A5F7-3CAC-3D6D-52EB92F8CE59}"/>
              </a:ext>
            </a:extLst>
          </p:cNvPr>
          <p:cNvSpPr>
            <a:spLocks noGrp="1"/>
          </p:cNvSpPr>
          <p:nvPr>
            <p:ph type="title"/>
          </p:nvPr>
        </p:nvSpPr>
        <p:spPr>
          <a:xfrm>
            <a:off x="646111" y="452718"/>
            <a:ext cx="10804545" cy="1400530"/>
          </a:xfrm>
        </p:spPr>
        <p:txBody>
          <a:bodyPr/>
          <a:lstStyle/>
          <a:p>
            <a:pPr algn="ctr"/>
            <a:r>
              <a:rPr lang="en-GB"/>
              <a:t>Inventories turnover period ratio</a:t>
            </a:r>
            <a:endParaRPr lang="en-US"/>
          </a:p>
        </p:txBody>
      </p:sp>
      <p:pic>
        <p:nvPicPr>
          <p:cNvPr id="5" name="Content Placeholder 4" descr="A black text on a yellow background&#10;&#10;AI-generated content may be incorrect.">
            <a:extLst>
              <a:ext uri="{FF2B5EF4-FFF2-40B4-BE49-F238E27FC236}">
                <a16:creationId xmlns:a16="http://schemas.microsoft.com/office/drawing/2014/main" id="{3C711569-45C1-192B-AC63-B5E218047A60}"/>
              </a:ext>
            </a:extLst>
          </p:cNvPr>
          <p:cNvPicPr>
            <a:picLocks noGrp="1" noChangeAspect="1"/>
          </p:cNvPicPr>
          <p:nvPr>
            <p:ph idx="1"/>
          </p:nvPr>
        </p:nvPicPr>
        <p:blipFill>
          <a:blip r:embed="rId2"/>
          <a:stretch>
            <a:fillRect/>
          </a:stretch>
        </p:blipFill>
        <p:spPr>
          <a:xfrm>
            <a:off x="3758069" y="1514138"/>
            <a:ext cx="5246370" cy="1188720"/>
          </a:xfrm>
          <a:prstGeom prst="rect">
            <a:avLst/>
          </a:prstGeom>
        </p:spPr>
      </p:pic>
      <p:sp>
        <p:nvSpPr>
          <p:cNvPr id="4" name="Slide Number Placeholder 3">
            <a:extLst>
              <a:ext uri="{FF2B5EF4-FFF2-40B4-BE49-F238E27FC236}">
                <a16:creationId xmlns:a16="http://schemas.microsoft.com/office/drawing/2014/main" id="{B7BAB7B1-6E0D-ECBA-EB01-9448EBE87766}"/>
              </a:ext>
            </a:extLst>
          </p:cNvPr>
          <p:cNvSpPr>
            <a:spLocks noGrp="1"/>
          </p:cNvSpPr>
          <p:nvPr>
            <p:ph type="sldNum" sz="quarter" idx="12"/>
          </p:nvPr>
        </p:nvSpPr>
        <p:spPr/>
        <p:txBody>
          <a:bodyPr/>
          <a:lstStyle/>
          <a:p>
            <a:fld id="{D57F1E4F-1CFF-5643-939E-02111984F565}" type="slidenum">
              <a:rPr lang="en-US" dirty="0"/>
              <a:t>14</a:t>
            </a:fld>
            <a:endParaRPr lang="en-US"/>
          </a:p>
        </p:txBody>
      </p:sp>
      <p:graphicFrame>
        <p:nvGraphicFramePr>
          <p:cNvPr id="7" name="Table 6">
            <a:extLst>
              <a:ext uri="{FF2B5EF4-FFF2-40B4-BE49-F238E27FC236}">
                <a16:creationId xmlns:a16="http://schemas.microsoft.com/office/drawing/2014/main" id="{818827CF-4ACB-D502-67FC-33308C1DCD83}"/>
              </a:ext>
            </a:extLst>
          </p:cNvPr>
          <p:cNvGraphicFramePr>
            <a:graphicFrameLocks noGrp="1"/>
          </p:cNvGraphicFramePr>
          <p:nvPr>
            <p:extLst>
              <p:ext uri="{D42A27DB-BD31-4B8C-83A1-F6EECF244321}">
                <p14:modId xmlns:p14="http://schemas.microsoft.com/office/powerpoint/2010/main" val="3999812456"/>
              </p:ext>
            </p:extLst>
          </p:nvPr>
        </p:nvGraphicFramePr>
        <p:xfrm>
          <a:off x="1633728" y="3044952"/>
          <a:ext cx="8924544" cy="1860290"/>
        </p:xfrm>
        <a:graphic>
          <a:graphicData uri="http://schemas.openxmlformats.org/drawingml/2006/table">
            <a:tbl>
              <a:tblPr bandRow="1">
                <a:tableStyleId>{3C2FFA5D-87B4-456A-9821-1D502468CF0F}</a:tableStyleId>
              </a:tblPr>
              <a:tblGrid>
                <a:gridCol w="2231136">
                  <a:extLst>
                    <a:ext uri="{9D8B030D-6E8A-4147-A177-3AD203B41FA5}">
                      <a16:colId xmlns:a16="http://schemas.microsoft.com/office/drawing/2014/main" val="1238730211"/>
                    </a:ext>
                  </a:extLst>
                </a:gridCol>
                <a:gridCol w="2231136">
                  <a:extLst>
                    <a:ext uri="{9D8B030D-6E8A-4147-A177-3AD203B41FA5}">
                      <a16:colId xmlns:a16="http://schemas.microsoft.com/office/drawing/2014/main" val="3803331117"/>
                    </a:ext>
                  </a:extLst>
                </a:gridCol>
                <a:gridCol w="2231136">
                  <a:extLst>
                    <a:ext uri="{9D8B030D-6E8A-4147-A177-3AD203B41FA5}">
                      <a16:colId xmlns:a16="http://schemas.microsoft.com/office/drawing/2014/main" val="1512134490"/>
                    </a:ext>
                  </a:extLst>
                </a:gridCol>
                <a:gridCol w="2231136">
                  <a:extLst>
                    <a:ext uri="{9D8B030D-6E8A-4147-A177-3AD203B41FA5}">
                      <a16:colId xmlns:a16="http://schemas.microsoft.com/office/drawing/2014/main" val="946116880"/>
                    </a:ext>
                  </a:extLst>
                </a:gridCol>
              </a:tblGrid>
              <a:tr h="658368">
                <a:tc>
                  <a:txBody>
                    <a:bodyPr/>
                    <a:lstStyle/>
                    <a:p>
                      <a:pPr>
                        <a:buNone/>
                      </a:pPr>
                      <a:r>
                        <a:rPr lang="en-GB"/>
                        <a:t>Year</a:t>
                      </a:r>
                    </a:p>
                  </a:txBody>
                  <a:tcPr anchor="ctr"/>
                </a:tc>
                <a:tc>
                  <a:txBody>
                    <a:bodyPr/>
                    <a:lstStyle/>
                    <a:p>
                      <a:pPr algn="r">
                        <a:buNone/>
                      </a:pPr>
                      <a:r>
                        <a:rPr lang="en-GB"/>
                        <a:t>Inventories (€m)</a:t>
                      </a:r>
                    </a:p>
                  </a:txBody>
                  <a:tcPr anchor="ctr"/>
                </a:tc>
                <a:tc>
                  <a:txBody>
                    <a:bodyPr/>
                    <a:lstStyle/>
                    <a:p>
                      <a:pPr algn="r">
                        <a:buNone/>
                      </a:pPr>
                      <a:r>
                        <a:rPr lang="en-GB"/>
                        <a:t>Inventories used (€m)</a:t>
                      </a:r>
                    </a:p>
                  </a:txBody>
                  <a:tcPr anchor="ctr"/>
                </a:tc>
                <a:tc>
                  <a:txBody>
                    <a:bodyPr/>
                    <a:lstStyle/>
                    <a:p>
                      <a:pPr algn="r">
                        <a:buNone/>
                      </a:pPr>
                      <a:r>
                        <a:rPr lang="en-GB"/>
                        <a:t>Turnover period (days)</a:t>
                      </a:r>
                    </a:p>
                  </a:txBody>
                  <a:tcPr anchor="ctr"/>
                </a:tc>
                <a:extLst>
                  <a:ext uri="{0D108BD9-81ED-4DB2-BD59-A6C34878D82A}">
                    <a16:rowId xmlns:a16="http://schemas.microsoft.com/office/drawing/2014/main" val="767346382"/>
                  </a:ext>
                </a:extLst>
              </a:tr>
              <a:tr h="600961">
                <a:tc>
                  <a:txBody>
                    <a:bodyPr/>
                    <a:lstStyle/>
                    <a:p>
                      <a:pPr>
                        <a:buNone/>
                      </a:pPr>
                      <a:r>
                        <a:rPr lang="en-GB"/>
                        <a:t>2023</a:t>
                      </a:r>
                    </a:p>
                  </a:txBody>
                  <a:tcPr anchor="ctr"/>
                </a:tc>
                <a:tc>
                  <a:txBody>
                    <a:bodyPr/>
                    <a:lstStyle/>
                    <a:p>
                      <a:pPr algn="r">
                        <a:buNone/>
                      </a:pPr>
                      <a:r>
                        <a:rPr lang="en-GB"/>
                        <a:t>7,903</a:t>
                      </a:r>
                    </a:p>
                  </a:txBody>
                  <a:tcPr anchor="ctr"/>
                </a:tc>
                <a:tc>
                  <a:txBody>
                    <a:bodyPr/>
                    <a:lstStyle/>
                    <a:p>
                      <a:pPr algn="r">
                        <a:buNone/>
                      </a:pPr>
                      <a:r>
                        <a:rPr lang="en-GB"/>
                        <a:t>14,072</a:t>
                      </a:r>
                    </a:p>
                  </a:txBody>
                  <a:tcPr anchor="ctr"/>
                </a:tc>
                <a:tc>
                  <a:txBody>
                    <a:bodyPr/>
                    <a:lstStyle/>
                    <a:p>
                      <a:pPr algn="r">
                        <a:buNone/>
                      </a:pPr>
                      <a:r>
                        <a:rPr lang="en-GB"/>
                        <a:t>205 days</a:t>
                      </a:r>
                    </a:p>
                  </a:txBody>
                  <a:tcPr anchor="ctr"/>
                </a:tc>
                <a:extLst>
                  <a:ext uri="{0D108BD9-81ED-4DB2-BD59-A6C34878D82A}">
                    <a16:rowId xmlns:a16="http://schemas.microsoft.com/office/drawing/2014/main" val="4124607288"/>
                  </a:ext>
                </a:extLst>
              </a:tr>
              <a:tr h="600961">
                <a:tc>
                  <a:txBody>
                    <a:bodyPr/>
                    <a:lstStyle/>
                    <a:p>
                      <a:pPr>
                        <a:buNone/>
                      </a:pPr>
                      <a:r>
                        <a:rPr lang="en-GB"/>
                        <a:t>2024</a:t>
                      </a:r>
                    </a:p>
                  </a:txBody>
                  <a:tcPr anchor="ctr"/>
                </a:tc>
                <a:tc>
                  <a:txBody>
                    <a:bodyPr/>
                    <a:lstStyle/>
                    <a:p>
                      <a:pPr algn="r">
                        <a:buNone/>
                      </a:pPr>
                      <a:r>
                        <a:rPr lang="en-GB"/>
                        <a:t>9,491</a:t>
                      </a:r>
                    </a:p>
                  </a:txBody>
                  <a:tcPr anchor="ctr"/>
                </a:tc>
                <a:tc>
                  <a:txBody>
                    <a:bodyPr/>
                    <a:lstStyle/>
                    <a:p>
                      <a:pPr algn="r">
                        <a:buNone/>
                      </a:pPr>
                      <a:r>
                        <a:rPr lang="en-GB"/>
                        <a:t>15,960</a:t>
                      </a:r>
                    </a:p>
                  </a:txBody>
                  <a:tcPr anchor="ctr"/>
                </a:tc>
                <a:tc>
                  <a:txBody>
                    <a:bodyPr/>
                    <a:lstStyle/>
                    <a:p>
                      <a:pPr algn="r">
                        <a:buNone/>
                      </a:pPr>
                      <a:r>
                        <a:rPr lang="en-GB"/>
                        <a:t> 217 days</a:t>
                      </a:r>
                    </a:p>
                  </a:txBody>
                  <a:tcPr anchor="ctr"/>
                </a:tc>
                <a:extLst>
                  <a:ext uri="{0D108BD9-81ED-4DB2-BD59-A6C34878D82A}">
                    <a16:rowId xmlns:a16="http://schemas.microsoft.com/office/drawing/2014/main" val="1085503022"/>
                  </a:ext>
                </a:extLst>
              </a:tr>
            </a:tbl>
          </a:graphicData>
        </a:graphic>
      </p:graphicFrame>
      <p:sp>
        <p:nvSpPr>
          <p:cNvPr id="8" name="TextBox 7">
            <a:extLst>
              <a:ext uri="{FF2B5EF4-FFF2-40B4-BE49-F238E27FC236}">
                <a16:creationId xmlns:a16="http://schemas.microsoft.com/office/drawing/2014/main" id="{6E670071-E416-9383-D519-C454BA64B8D2}"/>
              </a:ext>
            </a:extLst>
          </p:cNvPr>
          <p:cNvSpPr txBox="1"/>
          <p:nvPr/>
        </p:nvSpPr>
        <p:spPr>
          <a:xfrm>
            <a:off x="2279904" y="5483352"/>
            <a:ext cx="86563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inventories turnover period increased from </a:t>
            </a:r>
            <a:r>
              <a:rPr lang="en-US" b="1"/>
              <a:t>~205 days (2023)</a:t>
            </a:r>
            <a:r>
              <a:rPr lang="en-US"/>
              <a:t> to </a:t>
            </a:r>
            <a:r>
              <a:rPr lang="en-US" b="1"/>
              <a:t>~217 days (2024)</a:t>
            </a:r>
            <a:r>
              <a:rPr lang="en-US"/>
              <a:t>, meaning inventory sat slightly longer in 2024 — consistent with Safran building stock/WIP to support higher production rates.</a:t>
            </a:r>
          </a:p>
          <a:p>
            <a:pPr algn="ctr"/>
            <a:endParaRPr lang="en-GB"/>
          </a:p>
        </p:txBody>
      </p:sp>
    </p:spTree>
    <p:extLst>
      <p:ext uri="{BB962C8B-B14F-4D97-AF65-F5344CB8AC3E}">
        <p14:creationId xmlns:p14="http://schemas.microsoft.com/office/powerpoint/2010/main" val="496578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7911A-3824-C95E-6A54-D0E07AA51899}"/>
              </a:ext>
            </a:extLst>
          </p:cNvPr>
          <p:cNvSpPr>
            <a:spLocks noGrp="1"/>
          </p:cNvSpPr>
          <p:nvPr>
            <p:ph type="title"/>
          </p:nvPr>
        </p:nvSpPr>
        <p:spPr>
          <a:xfrm>
            <a:off x="944815" y="440526"/>
            <a:ext cx="9404723" cy="1400530"/>
          </a:xfrm>
        </p:spPr>
        <p:txBody>
          <a:bodyPr/>
          <a:lstStyle/>
          <a:p>
            <a:pPr algn="ctr"/>
            <a:r>
              <a:rPr lang="en-GB"/>
              <a:t>Settlement Period of Trade Receivables</a:t>
            </a:r>
          </a:p>
        </p:txBody>
      </p:sp>
      <p:pic>
        <p:nvPicPr>
          <p:cNvPr id="5" name="Content Placeholder 4" descr="A close up of a sign&#10;&#10;AI-generated content may be incorrect.">
            <a:extLst>
              <a:ext uri="{FF2B5EF4-FFF2-40B4-BE49-F238E27FC236}">
                <a16:creationId xmlns:a16="http://schemas.microsoft.com/office/drawing/2014/main" id="{21C4E267-D198-895D-6298-560B03A82C2C}"/>
              </a:ext>
            </a:extLst>
          </p:cNvPr>
          <p:cNvPicPr>
            <a:picLocks noGrp="1" noChangeAspect="1"/>
          </p:cNvPicPr>
          <p:nvPr>
            <p:ph idx="1"/>
          </p:nvPr>
        </p:nvPicPr>
        <p:blipFill>
          <a:blip r:embed="rId2"/>
          <a:stretch>
            <a:fillRect/>
          </a:stretch>
        </p:blipFill>
        <p:spPr>
          <a:xfrm>
            <a:off x="3577856" y="2007914"/>
            <a:ext cx="5033772" cy="1420368"/>
          </a:xfrm>
          <a:prstGeom prst="rect">
            <a:avLst/>
          </a:prstGeom>
        </p:spPr>
      </p:pic>
      <p:sp>
        <p:nvSpPr>
          <p:cNvPr id="4" name="Slide Number Placeholder 3">
            <a:extLst>
              <a:ext uri="{FF2B5EF4-FFF2-40B4-BE49-F238E27FC236}">
                <a16:creationId xmlns:a16="http://schemas.microsoft.com/office/drawing/2014/main" id="{72B6C954-DED4-C9DB-A09C-7E341813AA7E}"/>
              </a:ext>
            </a:extLst>
          </p:cNvPr>
          <p:cNvSpPr>
            <a:spLocks noGrp="1"/>
          </p:cNvSpPr>
          <p:nvPr>
            <p:ph type="sldNum" sz="quarter" idx="12"/>
          </p:nvPr>
        </p:nvSpPr>
        <p:spPr/>
        <p:txBody>
          <a:bodyPr/>
          <a:lstStyle/>
          <a:p>
            <a:fld id="{D57F1E4F-1CFF-5643-939E-02111984F565}" type="slidenum">
              <a:rPr lang="en-US" dirty="0"/>
              <a:t>15</a:t>
            </a:fld>
            <a:endParaRPr lang="en-US"/>
          </a:p>
        </p:txBody>
      </p:sp>
      <p:graphicFrame>
        <p:nvGraphicFramePr>
          <p:cNvPr id="7" name="Table 6">
            <a:extLst>
              <a:ext uri="{FF2B5EF4-FFF2-40B4-BE49-F238E27FC236}">
                <a16:creationId xmlns:a16="http://schemas.microsoft.com/office/drawing/2014/main" id="{76921653-08AC-C07A-B714-B1F21557EA0C}"/>
              </a:ext>
            </a:extLst>
          </p:cNvPr>
          <p:cNvGraphicFramePr>
            <a:graphicFrameLocks noGrp="1"/>
          </p:cNvGraphicFramePr>
          <p:nvPr>
            <p:extLst>
              <p:ext uri="{D42A27DB-BD31-4B8C-83A1-F6EECF244321}">
                <p14:modId xmlns:p14="http://schemas.microsoft.com/office/powerpoint/2010/main" val="4293428267"/>
              </p:ext>
            </p:extLst>
          </p:nvPr>
        </p:nvGraphicFramePr>
        <p:xfrm>
          <a:off x="1475232" y="3730752"/>
          <a:ext cx="9241532" cy="2023046"/>
        </p:xfrm>
        <a:graphic>
          <a:graphicData uri="http://schemas.openxmlformats.org/drawingml/2006/table">
            <a:tbl>
              <a:tblPr bandRow="1">
                <a:tableStyleId>{3C2FFA5D-87B4-456A-9821-1D502468CF0F}</a:tableStyleId>
              </a:tblPr>
              <a:tblGrid>
                <a:gridCol w="2310383">
                  <a:extLst>
                    <a:ext uri="{9D8B030D-6E8A-4147-A177-3AD203B41FA5}">
                      <a16:colId xmlns:a16="http://schemas.microsoft.com/office/drawing/2014/main" val="220932762"/>
                    </a:ext>
                  </a:extLst>
                </a:gridCol>
                <a:gridCol w="2310383">
                  <a:extLst>
                    <a:ext uri="{9D8B030D-6E8A-4147-A177-3AD203B41FA5}">
                      <a16:colId xmlns:a16="http://schemas.microsoft.com/office/drawing/2014/main" val="43961848"/>
                    </a:ext>
                  </a:extLst>
                </a:gridCol>
                <a:gridCol w="2310383">
                  <a:extLst>
                    <a:ext uri="{9D8B030D-6E8A-4147-A177-3AD203B41FA5}">
                      <a16:colId xmlns:a16="http://schemas.microsoft.com/office/drawing/2014/main" val="2759450470"/>
                    </a:ext>
                  </a:extLst>
                </a:gridCol>
                <a:gridCol w="2310383">
                  <a:extLst>
                    <a:ext uri="{9D8B030D-6E8A-4147-A177-3AD203B41FA5}">
                      <a16:colId xmlns:a16="http://schemas.microsoft.com/office/drawing/2014/main" val="1872240682"/>
                    </a:ext>
                  </a:extLst>
                </a:gridCol>
              </a:tblGrid>
              <a:tr h="804672">
                <a:tc>
                  <a:txBody>
                    <a:bodyPr/>
                    <a:lstStyle/>
                    <a:p>
                      <a:pPr>
                        <a:buNone/>
                      </a:pPr>
                      <a:r>
                        <a:rPr lang="en-GB"/>
                        <a:t>Year</a:t>
                      </a:r>
                    </a:p>
                  </a:txBody>
                  <a:tcPr anchor="ctr"/>
                </a:tc>
                <a:tc>
                  <a:txBody>
                    <a:bodyPr/>
                    <a:lstStyle/>
                    <a:p>
                      <a:pPr algn="r">
                        <a:buNone/>
                      </a:pPr>
                      <a:r>
                        <a:rPr lang="en-GB"/>
                        <a:t>Trade receivables (€m)</a:t>
                      </a:r>
                    </a:p>
                  </a:txBody>
                  <a:tcPr anchor="ctr"/>
                </a:tc>
                <a:tc>
                  <a:txBody>
                    <a:bodyPr/>
                    <a:lstStyle/>
                    <a:p>
                      <a:pPr algn="r">
                        <a:buNone/>
                      </a:pPr>
                      <a:r>
                        <a:rPr lang="en-GB"/>
                        <a:t>Credit sales revenue (€m)</a:t>
                      </a:r>
                    </a:p>
                  </a:txBody>
                  <a:tcPr anchor="ctr"/>
                </a:tc>
                <a:tc>
                  <a:txBody>
                    <a:bodyPr/>
                    <a:lstStyle/>
                    <a:p>
                      <a:pPr algn="r">
                        <a:buNone/>
                      </a:pPr>
                      <a:r>
                        <a:rPr lang="en-GB"/>
                        <a:t>Settlement period (days)</a:t>
                      </a:r>
                    </a:p>
                  </a:txBody>
                  <a:tcPr anchor="ctr"/>
                </a:tc>
                <a:extLst>
                  <a:ext uri="{0D108BD9-81ED-4DB2-BD59-A6C34878D82A}">
                    <a16:rowId xmlns:a16="http://schemas.microsoft.com/office/drawing/2014/main" val="3893138809"/>
                  </a:ext>
                </a:extLst>
              </a:tr>
              <a:tr h="609187">
                <a:tc>
                  <a:txBody>
                    <a:bodyPr/>
                    <a:lstStyle/>
                    <a:p>
                      <a:pPr>
                        <a:buNone/>
                      </a:pPr>
                      <a:r>
                        <a:rPr lang="en-GB"/>
                        <a:t>2023</a:t>
                      </a:r>
                    </a:p>
                  </a:txBody>
                  <a:tcPr anchor="ctr"/>
                </a:tc>
                <a:tc>
                  <a:txBody>
                    <a:bodyPr/>
                    <a:lstStyle/>
                    <a:p>
                      <a:pPr algn="r">
                        <a:buNone/>
                      </a:pPr>
                      <a:r>
                        <a:rPr lang="en-GB"/>
                        <a:t>6,835</a:t>
                      </a:r>
                    </a:p>
                  </a:txBody>
                  <a:tcPr anchor="ctr"/>
                </a:tc>
                <a:tc>
                  <a:txBody>
                    <a:bodyPr/>
                    <a:lstStyle/>
                    <a:p>
                      <a:pPr algn="r">
                        <a:buNone/>
                      </a:pPr>
                      <a:r>
                        <a:rPr lang="en-GB"/>
                        <a:t>23,651</a:t>
                      </a:r>
                    </a:p>
                  </a:txBody>
                  <a:tcPr anchor="ctr"/>
                </a:tc>
                <a:tc>
                  <a:txBody>
                    <a:bodyPr/>
                    <a:lstStyle/>
                    <a:p>
                      <a:pPr algn="r">
                        <a:buNone/>
                      </a:pPr>
                      <a:r>
                        <a:rPr lang="en-GB"/>
                        <a:t>105 days</a:t>
                      </a:r>
                    </a:p>
                  </a:txBody>
                  <a:tcPr anchor="ctr"/>
                </a:tc>
                <a:extLst>
                  <a:ext uri="{0D108BD9-81ED-4DB2-BD59-A6C34878D82A}">
                    <a16:rowId xmlns:a16="http://schemas.microsoft.com/office/drawing/2014/main" val="3257078138"/>
                  </a:ext>
                </a:extLst>
              </a:tr>
              <a:tr h="609187">
                <a:tc>
                  <a:txBody>
                    <a:bodyPr/>
                    <a:lstStyle/>
                    <a:p>
                      <a:pPr>
                        <a:buNone/>
                      </a:pPr>
                      <a:r>
                        <a:rPr lang="en-GB"/>
                        <a:t>2024</a:t>
                      </a:r>
                    </a:p>
                  </a:txBody>
                  <a:tcPr anchor="ctr"/>
                </a:tc>
                <a:tc>
                  <a:txBody>
                    <a:bodyPr/>
                    <a:lstStyle/>
                    <a:p>
                      <a:pPr algn="r">
                        <a:buNone/>
                      </a:pPr>
                      <a:r>
                        <a:rPr lang="en-GB"/>
                        <a:t>7,256</a:t>
                      </a:r>
                    </a:p>
                  </a:txBody>
                  <a:tcPr anchor="ctr"/>
                </a:tc>
                <a:tc>
                  <a:txBody>
                    <a:bodyPr/>
                    <a:lstStyle/>
                    <a:p>
                      <a:pPr algn="r">
                        <a:buNone/>
                      </a:pPr>
                      <a:r>
                        <a:rPr lang="en-GB"/>
                        <a:t>27,716</a:t>
                      </a:r>
                    </a:p>
                  </a:txBody>
                  <a:tcPr anchor="ctr"/>
                </a:tc>
                <a:tc>
                  <a:txBody>
                    <a:bodyPr/>
                    <a:lstStyle/>
                    <a:p>
                      <a:pPr algn="r">
                        <a:buNone/>
                      </a:pPr>
                      <a:r>
                        <a:rPr lang="en-GB"/>
                        <a:t> 96 days</a:t>
                      </a:r>
                    </a:p>
                  </a:txBody>
                  <a:tcPr anchor="ctr"/>
                </a:tc>
                <a:extLst>
                  <a:ext uri="{0D108BD9-81ED-4DB2-BD59-A6C34878D82A}">
                    <a16:rowId xmlns:a16="http://schemas.microsoft.com/office/drawing/2014/main" val="4004183488"/>
                  </a:ext>
                </a:extLst>
              </a:tr>
            </a:tbl>
          </a:graphicData>
        </a:graphic>
      </p:graphicFrame>
      <p:sp>
        <p:nvSpPr>
          <p:cNvPr id="8" name="TextBox 7">
            <a:extLst>
              <a:ext uri="{FF2B5EF4-FFF2-40B4-BE49-F238E27FC236}">
                <a16:creationId xmlns:a16="http://schemas.microsoft.com/office/drawing/2014/main" id="{0AFA362F-2AE6-84BB-C630-F4A0213E4173}"/>
              </a:ext>
            </a:extLst>
          </p:cNvPr>
          <p:cNvSpPr txBox="1"/>
          <p:nvPr/>
        </p:nvSpPr>
        <p:spPr>
          <a:xfrm>
            <a:off x="2340864" y="5940552"/>
            <a:ext cx="82783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Safran’s receivables period </a:t>
            </a:r>
            <a:r>
              <a:rPr lang="en-US" b="1"/>
              <a:t>improved from ~105 days to ~96 days</a:t>
            </a:r>
            <a:r>
              <a:rPr lang="en-US"/>
              <a:t>, meaning they collected customer payments faster in 2024.</a:t>
            </a:r>
          </a:p>
          <a:p>
            <a:pPr algn="ctr"/>
            <a:endParaRPr lang="en-GB"/>
          </a:p>
        </p:txBody>
      </p:sp>
    </p:spTree>
    <p:extLst>
      <p:ext uri="{BB962C8B-B14F-4D97-AF65-F5344CB8AC3E}">
        <p14:creationId xmlns:p14="http://schemas.microsoft.com/office/powerpoint/2010/main" val="3841397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3DBA2-CD3D-1ABE-4C13-D667EC47556E}"/>
              </a:ext>
            </a:extLst>
          </p:cNvPr>
          <p:cNvSpPr>
            <a:spLocks noGrp="1"/>
          </p:cNvSpPr>
          <p:nvPr>
            <p:ph type="title"/>
          </p:nvPr>
        </p:nvSpPr>
        <p:spPr>
          <a:xfrm>
            <a:off x="1193622" y="452718"/>
            <a:ext cx="8975745" cy="1400530"/>
          </a:xfrm>
        </p:spPr>
        <p:txBody>
          <a:bodyPr/>
          <a:lstStyle/>
          <a:p>
            <a:pPr algn="ctr"/>
            <a:r>
              <a:rPr lang="en-GB"/>
              <a:t>Settlement Period for Trade Payables </a:t>
            </a:r>
            <a:endParaRPr lang="en-US"/>
          </a:p>
        </p:txBody>
      </p:sp>
      <p:pic>
        <p:nvPicPr>
          <p:cNvPr id="5" name="Content Placeholder 4" descr="A black text on a white background&#10;&#10;AI-generated content may be incorrect.">
            <a:extLst>
              <a:ext uri="{FF2B5EF4-FFF2-40B4-BE49-F238E27FC236}">
                <a16:creationId xmlns:a16="http://schemas.microsoft.com/office/drawing/2014/main" id="{EAD7755D-5082-24F9-6F1F-A45152342BCF}"/>
              </a:ext>
            </a:extLst>
          </p:cNvPr>
          <p:cNvPicPr>
            <a:picLocks noGrp="1" noChangeAspect="1"/>
          </p:cNvPicPr>
          <p:nvPr>
            <p:ph idx="1"/>
          </p:nvPr>
        </p:nvPicPr>
        <p:blipFill>
          <a:blip r:embed="rId2"/>
          <a:stretch>
            <a:fillRect/>
          </a:stretch>
        </p:blipFill>
        <p:spPr>
          <a:xfrm>
            <a:off x="4248732" y="2201600"/>
            <a:ext cx="3693007" cy="1089891"/>
          </a:xfrm>
          <a:prstGeom prst="rect">
            <a:avLst/>
          </a:prstGeom>
        </p:spPr>
      </p:pic>
      <p:sp>
        <p:nvSpPr>
          <p:cNvPr id="4" name="Slide Number Placeholder 3">
            <a:extLst>
              <a:ext uri="{FF2B5EF4-FFF2-40B4-BE49-F238E27FC236}">
                <a16:creationId xmlns:a16="http://schemas.microsoft.com/office/drawing/2014/main" id="{B92215BF-851E-CDB6-7C88-AF5EFB3D6EF7}"/>
              </a:ext>
            </a:extLst>
          </p:cNvPr>
          <p:cNvSpPr>
            <a:spLocks noGrp="1"/>
          </p:cNvSpPr>
          <p:nvPr>
            <p:ph type="sldNum" sz="quarter" idx="12"/>
          </p:nvPr>
        </p:nvSpPr>
        <p:spPr/>
        <p:txBody>
          <a:bodyPr/>
          <a:lstStyle/>
          <a:p>
            <a:fld id="{D57F1E4F-1CFF-5643-939E-02111984F565}" type="slidenum">
              <a:rPr lang="en-US" dirty="0"/>
              <a:t>16</a:t>
            </a:fld>
            <a:endParaRPr lang="en-US"/>
          </a:p>
        </p:txBody>
      </p:sp>
      <p:graphicFrame>
        <p:nvGraphicFramePr>
          <p:cNvPr id="7" name="Table 6">
            <a:extLst>
              <a:ext uri="{FF2B5EF4-FFF2-40B4-BE49-F238E27FC236}">
                <a16:creationId xmlns:a16="http://schemas.microsoft.com/office/drawing/2014/main" id="{CD20332C-7279-88C0-F45A-B2F69615D821}"/>
              </a:ext>
            </a:extLst>
          </p:cNvPr>
          <p:cNvGraphicFramePr>
            <a:graphicFrameLocks noGrp="1"/>
          </p:cNvGraphicFramePr>
          <p:nvPr>
            <p:extLst>
              <p:ext uri="{D42A27DB-BD31-4B8C-83A1-F6EECF244321}">
                <p14:modId xmlns:p14="http://schemas.microsoft.com/office/powerpoint/2010/main" val="3374945765"/>
              </p:ext>
            </p:extLst>
          </p:nvPr>
        </p:nvGraphicFramePr>
        <p:xfrm>
          <a:off x="1310640" y="3694176"/>
          <a:ext cx="9570716" cy="1382750"/>
        </p:xfrm>
        <a:graphic>
          <a:graphicData uri="http://schemas.openxmlformats.org/drawingml/2006/table">
            <a:tbl>
              <a:tblPr bandRow="1">
                <a:tableStyleId>{3C2FFA5D-87B4-456A-9821-1D502468CF0F}</a:tableStyleId>
              </a:tblPr>
              <a:tblGrid>
                <a:gridCol w="2392679">
                  <a:extLst>
                    <a:ext uri="{9D8B030D-6E8A-4147-A177-3AD203B41FA5}">
                      <a16:colId xmlns:a16="http://schemas.microsoft.com/office/drawing/2014/main" val="1818837450"/>
                    </a:ext>
                  </a:extLst>
                </a:gridCol>
                <a:gridCol w="2392679">
                  <a:extLst>
                    <a:ext uri="{9D8B030D-6E8A-4147-A177-3AD203B41FA5}">
                      <a16:colId xmlns:a16="http://schemas.microsoft.com/office/drawing/2014/main" val="620381392"/>
                    </a:ext>
                  </a:extLst>
                </a:gridCol>
                <a:gridCol w="2392679">
                  <a:extLst>
                    <a:ext uri="{9D8B030D-6E8A-4147-A177-3AD203B41FA5}">
                      <a16:colId xmlns:a16="http://schemas.microsoft.com/office/drawing/2014/main" val="3085238839"/>
                    </a:ext>
                  </a:extLst>
                </a:gridCol>
                <a:gridCol w="2392679">
                  <a:extLst>
                    <a:ext uri="{9D8B030D-6E8A-4147-A177-3AD203B41FA5}">
                      <a16:colId xmlns:a16="http://schemas.microsoft.com/office/drawing/2014/main" val="3444022064"/>
                    </a:ext>
                  </a:extLst>
                </a:gridCol>
              </a:tblGrid>
              <a:tr h="213173">
                <a:tc>
                  <a:txBody>
                    <a:bodyPr/>
                    <a:lstStyle/>
                    <a:p>
                      <a:pPr>
                        <a:buNone/>
                      </a:pPr>
                      <a:r>
                        <a:rPr lang="en-GB"/>
                        <a:t>Year</a:t>
                      </a:r>
                    </a:p>
                  </a:txBody>
                  <a:tcPr anchor="ctr"/>
                </a:tc>
                <a:tc>
                  <a:txBody>
                    <a:bodyPr/>
                    <a:lstStyle/>
                    <a:p>
                      <a:pPr algn="r">
                        <a:buNone/>
                      </a:pPr>
                      <a:r>
                        <a:rPr lang="en-GB"/>
                        <a:t>Trade payables (€m)</a:t>
                      </a:r>
                    </a:p>
                  </a:txBody>
                  <a:tcPr anchor="ctr"/>
                </a:tc>
                <a:tc>
                  <a:txBody>
                    <a:bodyPr/>
                    <a:lstStyle/>
                    <a:p>
                      <a:pPr algn="r">
                        <a:buNone/>
                      </a:pPr>
                      <a:r>
                        <a:rPr lang="en-GB"/>
                        <a:t>Credit purchases (€m)</a:t>
                      </a:r>
                    </a:p>
                  </a:txBody>
                  <a:tcPr anchor="ctr"/>
                </a:tc>
                <a:tc>
                  <a:txBody>
                    <a:bodyPr/>
                    <a:lstStyle/>
                    <a:p>
                      <a:pPr algn="r">
                        <a:buNone/>
                      </a:pPr>
                      <a:r>
                        <a:rPr lang="en-GB"/>
                        <a:t>Settlement period (days)</a:t>
                      </a:r>
                    </a:p>
                  </a:txBody>
                  <a:tcPr anchor="ctr"/>
                </a:tc>
                <a:extLst>
                  <a:ext uri="{0D108BD9-81ED-4DB2-BD59-A6C34878D82A}">
                    <a16:rowId xmlns:a16="http://schemas.microsoft.com/office/drawing/2014/main" val="3405604701"/>
                  </a:ext>
                </a:extLst>
              </a:tr>
              <a:tr h="371335">
                <a:tc>
                  <a:txBody>
                    <a:bodyPr/>
                    <a:lstStyle/>
                    <a:p>
                      <a:pPr>
                        <a:buNone/>
                      </a:pPr>
                      <a:r>
                        <a:rPr lang="en-GB"/>
                        <a:t>2023</a:t>
                      </a:r>
                    </a:p>
                  </a:txBody>
                  <a:tcPr anchor="ctr"/>
                </a:tc>
                <a:tc>
                  <a:txBody>
                    <a:bodyPr/>
                    <a:lstStyle/>
                    <a:p>
                      <a:pPr algn="r">
                        <a:buNone/>
                      </a:pPr>
                      <a:r>
                        <a:rPr lang="en-GB"/>
                        <a:t>4,288</a:t>
                      </a:r>
                    </a:p>
                  </a:txBody>
                  <a:tcPr anchor="ctr"/>
                </a:tc>
                <a:tc>
                  <a:txBody>
                    <a:bodyPr/>
                    <a:lstStyle/>
                    <a:p>
                      <a:pPr algn="r">
                        <a:buNone/>
                      </a:pPr>
                      <a:r>
                        <a:rPr lang="en-GB"/>
                        <a:t>14,072</a:t>
                      </a:r>
                    </a:p>
                  </a:txBody>
                  <a:tcPr anchor="ctr"/>
                </a:tc>
                <a:tc>
                  <a:txBody>
                    <a:bodyPr/>
                    <a:lstStyle/>
                    <a:p>
                      <a:pPr algn="r">
                        <a:buNone/>
                      </a:pPr>
                      <a:r>
                        <a:rPr lang="en-GB"/>
                        <a:t>111 days</a:t>
                      </a:r>
                    </a:p>
                  </a:txBody>
                  <a:tcPr anchor="ctr"/>
                </a:tc>
                <a:extLst>
                  <a:ext uri="{0D108BD9-81ED-4DB2-BD59-A6C34878D82A}">
                    <a16:rowId xmlns:a16="http://schemas.microsoft.com/office/drawing/2014/main" val="657468035"/>
                  </a:ext>
                </a:extLst>
              </a:tr>
              <a:tr h="371335">
                <a:tc>
                  <a:txBody>
                    <a:bodyPr/>
                    <a:lstStyle/>
                    <a:p>
                      <a:pPr>
                        <a:buNone/>
                      </a:pPr>
                      <a:r>
                        <a:rPr lang="en-GB"/>
                        <a:t>2024</a:t>
                      </a:r>
                    </a:p>
                  </a:txBody>
                  <a:tcPr anchor="ctr"/>
                </a:tc>
                <a:tc>
                  <a:txBody>
                    <a:bodyPr/>
                    <a:lstStyle/>
                    <a:p>
                      <a:pPr algn="r">
                        <a:buNone/>
                      </a:pPr>
                      <a:r>
                        <a:rPr lang="en-GB"/>
                        <a:t>4,943</a:t>
                      </a:r>
                    </a:p>
                  </a:txBody>
                  <a:tcPr anchor="ctr"/>
                </a:tc>
                <a:tc>
                  <a:txBody>
                    <a:bodyPr/>
                    <a:lstStyle/>
                    <a:p>
                      <a:pPr algn="r">
                        <a:buNone/>
                      </a:pPr>
                      <a:r>
                        <a:rPr lang="en-GB"/>
                        <a:t>15,960</a:t>
                      </a:r>
                    </a:p>
                  </a:txBody>
                  <a:tcPr anchor="ctr"/>
                </a:tc>
                <a:tc>
                  <a:txBody>
                    <a:bodyPr/>
                    <a:lstStyle/>
                    <a:p>
                      <a:pPr algn="r">
                        <a:buNone/>
                      </a:pPr>
                      <a:r>
                        <a:rPr lang="en-GB"/>
                        <a:t>113 days</a:t>
                      </a:r>
                    </a:p>
                  </a:txBody>
                  <a:tcPr anchor="ctr"/>
                </a:tc>
                <a:extLst>
                  <a:ext uri="{0D108BD9-81ED-4DB2-BD59-A6C34878D82A}">
                    <a16:rowId xmlns:a16="http://schemas.microsoft.com/office/drawing/2014/main" val="3453499473"/>
                  </a:ext>
                </a:extLst>
              </a:tr>
            </a:tbl>
          </a:graphicData>
        </a:graphic>
      </p:graphicFrame>
      <p:sp>
        <p:nvSpPr>
          <p:cNvPr id="8" name="TextBox 7">
            <a:extLst>
              <a:ext uri="{FF2B5EF4-FFF2-40B4-BE49-F238E27FC236}">
                <a16:creationId xmlns:a16="http://schemas.microsoft.com/office/drawing/2014/main" id="{3CABA45C-87DE-AFFB-F056-A0318B03ED1E}"/>
              </a:ext>
            </a:extLst>
          </p:cNvPr>
          <p:cNvSpPr txBox="1"/>
          <p:nvPr/>
        </p:nvSpPr>
        <p:spPr>
          <a:xfrm>
            <a:off x="2084832" y="5391912"/>
            <a:ext cx="84856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Safran’s payables period is basically stable, edging up from </a:t>
            </a:r>
            <a:r>
              <a:rPr lang="en-US" b="1"/>
              <a:t>~111 to ~113 days</a:t>
            </a:r>
            <a:r>
              <a:rPr lang="en-US"/>
              <a:t>, meaning they’re taking about the same time to pay suppliers year-on-year.</a:t>
            </a:r>
          </a:p>
          <a:p>
            <a:pPr algn="ctr"/>
            <a:endParaRPr lang="en-GB"/>
          </a:p>
        </p:txBody>
      </p:sp>
    </p:spTree>
    <p:extLst>
      <p:ext uri="{BB962C8B-B14F-4D97-AF65-F5344CB8AC3E}">
        <p14:creationId xmlns:p14="http://schemas.microsoft.com/office/powerpoint/2010/main" val="1608586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42F8B-4B4E-88C1-589C-37CF42993D36}"/>
              </a:ext>
            </a:extLst>
          </p:cNvPr>
          <p:cNvSpPr>
            <a:spLocks noGrp="1"/>
          </p:cNvSpPr>
          <p:nvPr>
            <p:ph type="title"/>
          </p:nvPr>
        </p:nvSpPr>
        <p:spPr>
          <a:xfrm>
            <a:off x="1379888" y="452718"/>
            <a:ext cx="8670946" cy="1400530"/>
          </a:xfrm>
        </p:spPr>
        <p:txBody>
          <a:bodyPr/>
          <a:lstStyle/>
          <a:p>
            <a:pPr algn="ctr"/>
            <a:r>
              <a:rPr lang="en-GB"/>
              <a:t>Liquidity Ratio</a:t>
            </a:r>
            <a:endParaRPr lang="en-US"/>
          </a:p>
        </p:txBody>
      </p:sp>
      <p:pic>
        <p:nvPicPr>
          <p:cNvPr id="5" name="Content Placeholder 4" descr="A close up of words&#10;&#10;AI-generated content may be incorrect.">
            <a:extLst>
              <a:ext uri="{FF2B5EF4-FFF2-40B4-BE49-F238E27FC236}">
                <a16:creationId xmlns:a16="http://schemas.microsoft.com/office/drawing/2014/main" id="{CD1517C5-9F44-F8E0-5998-D08549B7046A}"/>
              </a:ext>
            </a:extLst>
          </p:cNvPr>
          <p:cNvPicPr>
            <a:picLocks noGrp="1" noChangeAspect="1"/>
          </p:cNvPicPr>
          <p:nvPr>
            <p:ph idx="1"/>
          </p:nvPr>
        </p:nvPicPr>
        <p:blipFill>
          <a:blip r:embed="rId2"/>
          <a:stretch>
            <a:fillRect/>
          </a:stretch>
        </p:blipFill>
        <p:spPr>
          <a:xfrm>
            <a:off x="4324221" y="1713669"/>
            <a:ext cx="3543300" cy="1295400"/>
          </a:xfrm>
          <a:prstGeom prst="rect">
            <a:avLst/>
          </a:prstGeom>
        </p:spPr>
      </p:pic>
      <p:sp>
        <p:nvSpPr>
          <p:cNvPr id="4" name="Slide Number Placeholder 3">
            <a:extLst>
              <a:ext uri="{FF2B5EF4-FFF2-40B4-BE49-F238E27FC236}">
                <a16:creationId xmlns:a16="http://schemas.microsoft.com/office/drawing/2014/main" id="{C1BF6E77-48BA-B047-F803-34F931810CA5}"/>
              </a:ext>
            </a:extLst>
          </p:cNvPr>
          <p:cNvSpPr>
            <a:spLocks noGrp="1"/>
          </p:cNvSpPr>
          <p:nvPr>
            <p:ph type="sldNum" sz="quarter" idx="12"/>
          </p:nvPr>
        </p:nvSpPr>
        <p:spPr/>
        <p:txBody>
          <a:bodyPr/>
          <a:lstStyle/>
          <a:p>
            <a:fld id="{D57F1E4F-1CFF-5643-939E-02111984F565}" type="slidenum">
              <a:rPr lang="en-US" dirty="0"/>
              <a:t>17</a:t>
            </a:fld>
            <a:endParaRPr lang="en-US"/>
          </a:p>
        </p:txBody>
      </p:sp>
      <p:graphicFrame>
        <p:nvGraphicFramePr>
          <p:cNvPr id="7" name="Table 6">
            <a:extLst>
              <a:ext uri="{FF2B5EF4-FFF2-40B4-BE49-F238E27FC236}">
                <a16:creationId xmlns:a16="http://schemas.microsoft.com/office/drawing/2014/main" id="{4FEFAD36-BAFE-CCD3-B116-70A055BE9FF0}"/>
              </a:ext>
            </a:extLst>
          </p:cNvPr>
          <p:cNvGraphicFramePr>
            <a:graphicFrameLocks noGrp="1"/>
          </p:cNvGraphicFramePr>
          <p:nvPr>
            <p:extLst>
              <p:ext uri="{D42A27DB-BD31-4B8C-83A1-F6EECF244321}">
                <p14:modId xmlns:p14="http://schemas.microsoft.com/office/powerpoint/2010/main" val="3359343341"/>
              </p:ext>
            </p:extLst>
          </p:nvPr>
        </p:nvGraphicFramePr>
        <p:xfrm>
          <a:off x="1377696" y="3191364"/>
          <a:ext cx="9156188" cy="1371600"/>
        </p:xfrm>
        <a:graphic>
          <a:graphicData uri="http://schemas.openxmlformats.org/drawingml/2006/table">
            <a:tbl>
              <a:tblPr bandRow="1">
                <a:tableStyleId>{3C2FFA5D-87B4-456A-9821-1D502468CF0F}</a:tableStyleId>
              </a:tblPr>
              <a:tblGrid>
                <a:gridCol w="2289047">
                  <a:extLst>
                    <a:ext uri="{9D8B030D-6E8A-4147-A177-3AD203B41FA5}">
                      <a16:colId xmlns:a16="http://schemas.microsoft.com/office/drawing/2014/main" val="1057486765"/>
                    </a:ext>
                  </a:extLst>
                </a:gridCol>
                <a:gridCol w="2289047">
                  <a:extLst>
                    <a:ext uri="{9D8B030D-6E8A-4147-A177-3AD203B41FA5}">
                      <a16:colId xmlns:a16="http://schemas.microsoft.com/office/drawing/2014/main" val="84903718"/>
                    </a:ext>
                  </a:extLst>
                </a:gridCol>
                <a:gridCol w="2289047">
                  <a:extLst>
                    <a:ext uri="{9D8B030D-6E8A-4147-A177-3AD203B41FA5}">
                      <a16:colId xmlns:a16="http://schemas.microsoft.com/office/drawing/2014/main" val="1753746719"/>
                    </a:ext>
                  </a:extLst>
                </a:gridCol>
                <a:gridCol w="2289047">
                  <a:extLst>
                    <a:ext uri="{9D8B030D-6E8A-4147-A177-3AD203B41FA5}">
                      <a16:colId xmlns:a16="http://schemas.microsoft.com/office/drawing/2014/main" val="2965996177"/>
                    </a:ext>
                  </a:extLst>
                </a:gridCol>
              </a:tblGrid>
              <a:tr h="353190">
                <a:tc>
                  <a:txBody>
                    <a:bodyPr/>
                    <a:lstStyle/>
                    <a:p>
                      <a:pPr>
                        <a:buNone/>
                      </a:pPr>
                      <a:r>
                        <a:rPr lang="en-GB"/>
                        <a:t>Year</a:t>
                      </a:r>
                    </a:p>
                  </a:txBody>
                  <a:tcPr anchor="ctr"/>
                </a:tc>
                <a:tc>
                  <a:txBody>
                    <a:bodyPr/>
                    <a:lstStyle/>
                    <a:p>
                      <a:pPr algn="r">
                        <a:buNone/>
                      </a:pPr>
                      <a:r>
                        <a:rPr lang="en-GB"/>
                        <a:t>Current assets (€m)</a:t>
                      </a:r>
                    </a:p>
                  </a:txBody>
                  <a:tcPr anchor="ctr"/>
                </a:tc>
                <a:tc>
                  <a:txBody>
                    <a:bodyPr/>
                    <a:lstStyle/>
                    <a:p>
                      <a:pPr algn="r">
                        <a:buNone/>
                      </a:pPr>
                      <a:r>
                        <a:rPr lang="en-GB"/>
                        <a:t>Current liabilities (€m)</a:t>
                      </a:r>
                    </a:p>
                  </a:txBody>
                  <a:tcPr anchor="ctr"/>
                </a:tc>
                <a:tc>
                  <a:txBody>
                    <a:bodyPr/>
                    <a:lstStyle/>
                    <a:p>
                      <a:pPr algn="r">
                        <a:buNone/>
                      </a:pPr>
                      <a:r>
                        <a:rPr lang="en-GB"/>
                        <a:t>Current ratio</a:t>
                      </a:r>
                    </a:p>
                  </a:txBody>
                  <a:tcPr anchor="ctr"/>
                </a:tc>
                <a:extLst>
                  <a:ext uri="{0D108BD9-81ED-4DB2-BD59-A6C34878D82A}">
                    <a16:rowId xmlns:a16="http://schemas.microsoft.com/office/drawing/2014/main" val="2726335775"/>
                  </a:ext>
                </a:extLst>
              </a:tr>
              <a:tr h="353190">
                <a:tc>
                  <a:txBody>
                    <a:bodyPr/>
                    <a:lstStyle/>
                    <a:p>
                      <a:pPr>
                        <a:buNone/>
                      </a:pPr>
                      <a:r>
                        <a:rPr lang="en-GB"/>
                        <a:t>2023</a:t>
                      </a:r>
                    </a:p>
                  </a:txBody>
                  <a:tcPr anchor="ctr"/>
                </a:tc>
                <a:tc>
                  <a:txBody>
                    <a:bodyPr/>
                    <a:lstStyle/>
                    <a:p>
                      <a:pPr algn="r">
                        <a:buNone/>
                      </a:pPr>
                      <a:r>
                        <a:rPr lang="en-GB"/>
                        <a:t>29,175</a:t>
                      </a:r>
                    </a:p>
                  </a:txBody>
                  <a:tcPr anchor="ctr"/>
                </a:tc>
                <a:tc>
                  <a:txBody>
                    <a:bodyPr/>
                    <a:lstStyle/>
                    <a:p>
                      <a:pPr algn="r">
                        <a:buNone/>
                      </a:pPr>
                      <a:r>
                        <a:rPr lang="en-GB"/>
                        <a:t>30,777</a:t>
                      </a:r>
                    </a:p>
                  </a:txBody>
                  <a:tcPr anchor="ctr"/>
                </a:tc>
                <a:tc>
                  <a:txBody>
                    <a:bodyPr/>
                    <a:lstStyle/>
                    <a:p>
                      <a:pPr algn="r">
                        <a:buNone/>
                      </a:pPr>
                      <a:r>
                        <a:rPr lang="en-GB"/>
                        <a:t>0.95 : 1</a:t>
                      </a:r>
                    </a:p>
                  </a:txBody>
                  <a:tcPr anchor="ctr"/>
                </a:tc>
                <a:extLst>
                  <a:ext uri="{0D108BD9-81ED-4DB2-BD59-A6C34878D82A}">
                    <a16:rowId xmlns:a16="http://schemas.microsoft.com/office/drawing/2014/main" val="4255702928"/>
                  </a:ext>
                </a:extLst>
              </a:tr>
              <a:tr h="353190">
                <a:tc>
                  <a:txBody>
                    <a:bodyPr/>
                    <a:lstStyle/>
                    <a:p>
                      <a:pPr>
                        <a:buNone/>
                      </a:pPr>
                      <a:r>
                        <a:rPr lang="en-GB"/>
                        <a:t>2024</a:t>
                      </a:r>
                    </a:p>
                  </a:txBody>
                  <a:tcPr anchor="ctr"/>
                </a:tc>
                <a:tc>
                  <a:txBody>
                    <a:bodyPr/>
                    <a:lstStyle/>
                    <a:p>
                      <a:pPr algn="r">
                        <a:buNone/>
                      </a:pPr>
                      <a:r>
                        <a:rPr lang="en-GB"/>
                        <a:t>31,523</a:t>
                      </a:r>
                    </a:p>
                  </a:txBody>
                  <a:tcPr anchor="ctr"/>
                </a:tc>
                <a:tc>
                  <a:txBody>
                    <a:bodyPr/>
                    <a:lstStyle/>
                    <a:p>
                      <a:pPr algn="r">
                        <a:buNone/>
                      </a:pPr>
                      <a:r>
                        <a:rPr lang="en-GB"/>
                        <a:t>37,440</a:t>
                      </a:r>
                    </a:p>
                  </a:txBody>
                  <a:tcPr anchor="ctr"/>
                </a:tc>
                <a:tc>
                  <a:txBody>
                    <a:bodyPr/>
                    <a:lstStyle/>
                    <a:p>
                      <a:pPr algn="r">
                        <a:buNone/>
                      </a:pPr>
                      <a:r>
                        <a:rPr lang="en-GB"/>
                        <a:t>0.84 : 1</a:t>
                      </a:r>
                    </a:p>
                  </a:txBody>
                  <a:tcPr anchor="ctr"/>
                </a:tc>
                <a:extLst>
                  <a:ext uri="{0D108BD9-81ED-4DB2-BD59-A6C34878D82A}">
                    <a16:rowId xmlns:a16="http://schemas.microsoft.com/office/drawing/2014/main" val="292888783"/>
                  </a:ext>
                </a:extLst>
              </a:tr>
            </a:tbl>
          </a:graphicData>
        </a:graphic>
      </p:graphicFrame>
      <p:sp>
        <p:nvSpPr>
          <p:cNvPr id="8" name="TextBox 7">
            <a:extLst>
              <a:ext uri="{FF2B5EF4-FFF2-40B4-BE49-F238E27FC236}">
                <a16:creationId xmlns:a16="http://schemas.microsoft.com/office/drawing/2014/main" id="{F61E5E12-B64D-C0E3-4978-0438C3EFB2AD}"/>
              </a:ext>
            </a:extLst>
          </p:cNvPr>
          <p:cNvSpPr txBox="1"/>
          <p:nvPr/>
        </p:nvSpPr>
        <p:spPr>
          <a:xfrm>
            <a:off x="1597152" y="5111496"/>
            <a:ext cx="95036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Safran’s current ratio fell from </a:t>
            </a:r>
            <a:r>
              <a:rPr lang="en-US" b="1"/>
              <a:t>~0.95</a:t>
            </a:r>
            <a:r>
              <a:rPr lang="en-US"/>
              <a:t> to </a:t>
            </a:r>
            <a:r>
              <a:rPr lang="en-US" b="1"/>
              <a:t>~0.84</a:t>
            </a:r>
            <a:r>
              <a:rPr lang="en-US"/>
              <a:t>, meaning short-term liabilities grew faster than short-term assets in 2024.</a:t>
            </a:r>
          </a:p>
          <a:p>
            <a:endParaRPr lang="en-US"/>
          </a:p>
          <a:p>
            <a:r>
              <a:rPr lang="en-US"/>
              <a:t>They should aim for 1:1</a:t>
            </a:r>
          </a:p>
          <a:p>
            <a:pPr algn="ctr"/>
            <a:endParaRPr lang="en-GB"/>
          </a:p>
        </p:txBody>
      </p:sp>
    </p:spTree>
    <p:extLst>
      <p:ext uri="{BB962C8B-B14F-4D97-AF65-F5344CB8AC3E}">
        <p14:creationId xmlns:p14="http://schemas.microsoft.com/office/powerpoint/2010/main" val="6818893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385F7-8820-8388-A662-E16470A8E8A2}"/>
              </a:ext>
            </a:extLst>
          </p:cNvPr>
          <p:cNvSpPr>
            <a:spLocks noGrp="1"/>
          </p:cNvSpPr>
          <p:nvPr>
            <p:ph type="title"/>
          </p:nvPr>
        </p:nvSpPr>
        <p:spPr>
          <a:xfrm>
            <a:off x="646111" y="452718"/>
            <a:ext cx="10719878" cy="1400530"/>
          </a:xfrm>
        </p:spPr>
        <p:txBody>
          <a:bodyPr/>
          <a:lstStyle/>
          <a:p>
            <a:pPr algn="ctr"/>
            <a:r>
              <a:rPr lang="en-GB"/>
              <a:t>Acid Test</a:t>
            </a:r>
            <a:endParaRPr lang="en-US"/>
          </a:p>
        </p:txBody>
      </p:sp>
      <p:pic>
        <p:nvPicPr>
          <p:cNvPr id="5" name="Content Placeholder 4" descr="A close up of black text&#10;&#10;AI-generated content may be incorrect.">
            <a:extLst>
              <a:ext uri="{FF2B5EF4-FFF2-40B4-BE49-F238E27FC236}">
                <a16:creationId xmlns:a16="http://schemas.microsoft.com/office/drawing/2014/main" id="{A00ACFD5-AE11-881C-43B0-4E9637B6DC92}"/>
              </a:ext>
            </a:extLst>
          </p:cNvPr>
          <p:cNvPicPr>
            <a:picLocks noGrp="1" noChangeAspect="1"/>
          </p:cNvPicPr>
          <p:nvPr>
            <p:ph idx="1"/>
          </p:nvPr>
        </p:nvPicPr>
        <p:blipFill>
          <a:blip r:embed="rId2"/>
          <a:stretch>
            <a:fillRect/>
          </a:stretch>
        </p:blipFill>
        <p:spPr>
          <a:xfrm>
            <a:off x="3340227" y="1601517"/>
            <a:ext cx="5861243" cy="1434523"/>
          </a:xfrm>
          <a:prstGeom prst="rect">
            <a:avLst/>
          </a:prstGeom>
        </p:spPr>
      </p:pic>
      <p:sp>
        <p:nvSpPr>
          <p:cNvPr id="4" name="Slide Number Placeholder 3">
            <a:extLst>
              <a:ext uri="{FF2B5EF4-FFF2-40B4-BE49-F238E27FC236}">
                <a16:creationId xmlns:a16="http://schemas.microsoft.com/office/drawing/2014/main" id="{2ED9F8C1-8211-6E14-626C-CB7A4A228061}"/>
              </a:ext>
            </a:extLst>
          </p:cNvPr>
          <p:cNvSpPr>
            <a:spLocks noGrp="1"/>
          </p:cNvSpPr>
          <p:nvPr>
            <p:ph type="sldNum" sz="quarter" idx="12"/>
          </p:nvPr>
        </p:nvSpPr>
        <p:spPr/>
        <p:txBody>
          <a:bodyPr/>
          <a:lstStyle/>
          <a:p>
            <a:fld id="{D57F1E4F-1CFF-5643-939E-02111984F565}" type="slidenum">
              <a:rPr lang="en-US" dirty="0"/>
              <a:t>18</a:t>
            </a:fld>
            <a:endParaRPr lang="en-US"/>
          </a:p>
        </p:txBody>
      </p:sp>
      <p:graphicFrame>
        <p:nvGraphicFramePr>
          <p:cNvPr id="7" name="Table 6">
            <a:extLst>
              <a:ext uri="{FF2B5EF4-FFF2-40B4-BE49-F238E27FC236}">
                <a16:creationId xmlns:a16="http://schemas.microsoft.com/office/drawing/2014/main" id="{D9D05323-6E80-73A9-5931-00EA6641ABE5}"/>
              </a:ext>
            </a:extLst>
          </p:cNvPr>
          <p:cNvGraphicFramePr>
            <a:graphicFrameLocks noGrp="1"/>
          </p:cNvGraphicFramePr>
          <p:nvPr>
            <p:extLst>
              <p:ext uri="{D42A27DB-BD31-4B8C-83A1-F6EECF244321}">
                <p14:modId xmlns:p14="http://schemas.microsoft.com/office/powerpoint/2010/main" val="2063308238"/>
              </p:ext>
            </p:extLst>
          </p:nvPr>
        </p:nvGraphicFramePr>
        <p:xfrm>
          <a:off x="1670304" y="3255264"/>
          <a:ext cx="9192720" cy="1645920"/>
        </p:xfrm>
        <a:graphic>
          <a:graphicData uri="http://schemas.openxmlformats.org/drawingml/2006/table">
            <a:tbl>
              <a:tblPr bandRow="1">
                <a:tableStyleId>{3C2FFA5D-87B4-456A-9821-1D502468CF0F}</a:tableStyleId>
              </a:tblPr>
              <a:tblGrid>
                <a:gridCol w="1532120">
                  <a:extLst>
                    <a:ext uri="{9D8B030D-6E8A-4147-A177-3AD203B41FA5}">
                      <a16:colId xmlns:a16="http://schemas.microsoft.com/office/drawing/2014/main" val="300618688"/>
                    </a:ext>
                  </a:extLst>
                </a:gridCol>
                <a:gridCol w="1532120">
                  <a:extLst>
                    <a:ext uri="{9D8B030D-6E8A-4147-A177-3AD203B41FA5}">
                      <a16:colId xmlns:a16="http://schemas.microsoft.com/office/drawing/2014/main" val="2513652847"/>
                    </a:ext>
                  </a:extLst>
                </a:gridCol>
                <a:gridCol w="1532120">
                  <a:extLst>
                    <a:ext uri="{9D8B030D-6E8A-4147-A177-3AD203B41FA5}">
                      <a16:colId xmlns:a16="http://schemas.microsoft.com/office/drawing/2014/main" val="1652395742"/>
                    </a:ext>
                  </a:extLst>
                </a:gridCol>
                <a:gridCol w="1532120">
                  <a:extLst>
                    <a:ext uri="{9D8B030D-6E8A-4147-A177-3AD203B41FA5}">
                      <a16:colId xmlns:a16="http://schemas.microsoft.com/office/drawing/2014/main" val="954454226"/>
                    </a:ext>
                  </a:extLst>
                </a:gridCol>
                <a:gridCol w="1532120">
                  <a:extLst>
                    <a:ext uri="{9D8B030D-6E8A-4147-A177-3AD203B41FA5}">
                      <a16:colId xmlns:a16="http://schemas.microsoft.com/office/drawing/2014/main" val="372280915"/>
                    </a:ext>
                  </a:extLst>
                </a:gridCol>
                <a:gridCol w="1532120">
                  <a:extLst>
                    <a:ext uri="{9D8B030D-6E8A-4147-A177-3AD203B41FA5}">
                      <a16:colId xmlns:a16="http://schemas.microsoft.com/office/drawing/2014/main" val="766489332"/>
                    </a:ext>
                  </a:extLst>
                </a:gridCol>
              </a:tblGrid>
              <a:tr h="566450">
                <a:tc>
                  <a:txBody>
                    <a:bodyPr/>
                    <a:lstStyle/>
                    <a:p>
                      <a:pPr>
                        <a:buNone/>
                      </a:pPr>
                      <a:r>
                        <a:rPr lang="en-GB"/>
                        <a:t>Year</a:t>
                      </a:r>
                    </a:p>
                  </a:txBody>
                  <a:tcPr anchor="ctr"/>
                </a:tc>
                <a:tc>
                  <a:txBody>
                    <a:bodyPr/>
                    <a:lstStyle/>
                    <a:p>
                      <a:pPr algn="r">
                        <a:buNone/>
                      </a:pPr>
                      <a:r>
                        <a:rPr lang="en-GB"/>
                        <a:t>Current assets (€m)</a:t>
                      </a:r>
                    </a:p>
                  </a:txBody>
                  <a:tcPr anchor="ctr"/>
                </a:tc>
                <a:tc>
                  <a:txBody>
                    <a:bodyPr/>
                    <a:lstStyle/>
                    <a:p>
                      <a:pPr algn="r">
                        <a:buNone/>
                      </a:pPr>
                      <a:r>
                        <a:rPr lang="en-GB"/>
                        <a:t>Inventories (€m)</a:t>
                      </a:r>
                    </a:p>
                  </a:txBody>
                  <a:tcPr anchor="ctr"/>
                </a:tc>
                <a:tc>
                  <a:txBody>
                    <a:bodyPr/>
                    <a:lstStyle/>
                    <a:p>
                      <a:pPr algn="r">
                        <a:buNone/>
                      </a:pPr>
                      <a:r>
                        <a:rPr lang="en-GB"/>
                        <a:t>Quick assets (€m)</a:t>
                      </a:r>
                    </a:p>
                  </a:txBody>
                  <a:tcPr anchor="ctr"/>
                </a:tc>
                <a:tc>
                  <a:txBody>
                    <a:bodyPr/>
                    <a:lstStyle/>
                    <a:p>
                      <a:pPr algn="r">
                        <a:buNone/>
                      </a:pPr>
                      <a:r>
                        <a:rPr lang="en-GB"/>
                        <a:t>Current liabilities (€m)</a:t>
                      </a:r>
                    </a:p>
                  </a:txBody>
                  <a:tcPr anchor="ctr"/>
                </a:tc>
                <a:tc>
                  <a:txBody>
                    <a:bodyPr/>
                    <a:lstStyle/>
                    <a:p>
                      <a:pPr algn="r">
                        <a:buNone/>
                      </a:pPr>
                      <a:r>
                        <a:rPr lang="en-GB"/>
                        <a:t>Acid test ratio</a:t>
                      </a:r>
                    </a:p>
                  </a:txBody>
                  <a:tcPr anchor="ctr"/>
                </a:tc>
                <a:extLst>
                  <a:ext uri="{0D108BD9-81ED-4DB2-BD59-A6C34878D82A}">
                    <a16:rowId xmlns:a16="http://schemas.microsoft.com/office/drawing/2014/main" val="196515899"/>
                  </a:ext>
                </a:extLst>
              </a:tr>
              <a:tr h="325185">
                <a:tc>
                  <a:txBody>
                    <a:bodyPr/>
                    <a:lstStyle/>
                    <a:p>
                      <a:pPr>
                        <a:buNone/>
                      </a:pPr>
                      <a:r>
                        <a:rPr lang="en-GB"/>
                        <a:t>2023</a:t>
                      </a:r>
                    </a:p>
                  </a:txBody>
                  <a:tcPr anchor="ctr"/>
                </a:tc>
                <a:tc>
                  <a:txBody>
                    <a:bodyPr/>
                    <a:lstStyle/>
                    <a:p>
                      <a:pPr algn="r">
                        <a:buNone/>
                      </a:pPr>
                      <a:r>
                        <a:rPr lang="en-GB"/>
                        <a:t>29,175</a:t>
                      </a:r>
                    </a:p>
                  </a:txBody>
                  <a:tcPr anchor="ctr"/>
                </a:tc>
                <a:tc>
                  <a:txBody>
                    <a:bodyPr/>
                    <a:lstStyle/>
                    <a:p>
                      <a:pPr algn="r">
                        <a:buNone/>
                      </a:pPr>
                      <a:r>
                        <a:rPr lang="en-GB"/>
                        <a:t>7,903</a:t>
                      </a:r>
                    </a:p>
                  </a:txBody>
                  <a:tcPr anchor="ctr"/>
                </a:tc>
                <a:tc>
                  <a:txBody>
                    <a:bodyPr/>
                    <a:lstStyle/>
                    <a:p>
                      <a:pPr algn="r">
                        <a:buNone/>
                      </a:pPr>
                      <a:r>
                        <a:rPr lang="en-GB"/>
                        <a:t>21,272</a:t>
                      </a:r>
                    </a:p>
                  </a:txBody>
                  <a:tcPr anchor="ctr"/>
                </a:tc>
                <a:tc>
                  <a:txBody>
                    <a:bodyPr/>
                    <a:lstStyle/>
                    <a:p>
                      <a:pPr algn="r">
                        <a:buNone/>
                      </a:pPr>
                      <a:r>
                        <a:rPr lang="en-GB"/>
                        <a:t>30,777</a:t>
                      </a:r>
                    </a:p>
                  </a:txBody>
                  <a:tcPr anchor="ctr"/>
                </a:tc>
                <a:tc>
                  <a:txBody>
                    <a:bodyPr/>
                    <a:lstStyle/>
                    <a:p>
                      <a:pPr algn="r">
                        <a:buNone/>
                      </a:pPr>
                      <a:r>
                        <a:rPr lang="en-GB"/>
                        <a:t>0.69 : 1</a:t>
                      </a:r>
                    </a:p>
                  </a:txBody>
                  <a:tcPr anchor="ctr"/>
                </a:tc>
                <a:extLst>
                  <a:ext uri="{0D108BD9-81ED-4DB2-BD59-A6C34878D82A}">
                    <a16:rowId xmlns:a16="http://schemas.microsoft.com/office/drawing/2014/main" val="1745649771"/>
                  </a:ext>
                </a:extLst>
              </a:tr>
              <a:tr h="325185">
                <a:tc>
                  <a:txBody>
                    <a:bodyPr/>
                    <a:lstStyle/>
                    <a:p>
                      <a:pPr>
                        <a:buNone/>
                      </a:pPr>
                      <a:r>
                        <a:rPr lang="en-GB"/>
                        <a:t>2024</a:t>
                      </a:r>
                    </a:p>
                  </a:txBody>
                  <a:tcPr anchor="ctr"/>
                </a:tc>
                <a:tc>
                  <a:txBody>
                    <a:bodyPr/>
                    <a:lstStyle/>
                    <a:p>
                      <a:pPr algn="r">
                        <a:buNone/>
                      </a:pPr>
                      <a:r>
                        <a:rPr lang="en-GB"/>
                        <a:t>31,523</a:t>
                      </a:r>
                    </a:p>
                  </a:txBody>
                  <a:tcPr anchor="ctr"/>
                </a:tc>
                <a:tc>
                  <a:txBody>
                    <a:bodyPr/>
                    <a:lstStyle/>
                    <a:p>
                      <a:pPr algn="r">
                        <a:buNone/>
                      </a:pPr>
                      <a:r>
                        <a:rPr lang="en-GB"/>
                        <a:t>9,491</a:t>
                      </a:r>
                    </a:p>
                  </a:txBody>
                  <a:tcPr anchor="ctr"/>
                </a:tc>
                <a:tc>
                  <a:txBody>
                    <a:bodyPr/>
                    <a:lstStyle/>
                    <a:p>
                      <a:pPr algn="r">
                        <a:buNone/>
                      </a:pPr>
                      <a:r>
                        <a:rPr lang="en-GB"/>
                        <a:t>22,032</a:t>
                      </a:r>
                    </a:p>
                  </a:txBody>
                  <a:tcPr anchor="ctr"/>
                </a:tc>
                <a:tc>
                  <a:txBody>
                    <a:bodyPr/>
                    <a:lstStyle/>
                    <a:p>
                      <a:pPr algn="r">
                        <a:buNone/>
                      </a:pPr>
                      <a:r>
                        <a:rPr lang="en-GB"/>
                        <a:t>37,440</a:t>
                      </a:r>
                    </a:p>
                  </a:txBody>
                  <a:tcPr anchor="ctr"/>
                </a:tc>
                <a:tc>
                  <a:txBody>
                    <a:bodyPr/>
                    <a:lstStyle/>
                    <a:p>
                      <a:pPr algn="r">
                        <a:buNone/>
                      </a:pPr>
                      <a:r>
                        <a:rPr lang="en-GB"/>
                        <a:t>0.59 : 1</a:t>
                      </a:r>
                    </a:p>
                  </a:txBody>
                  <a:tcPr anchor="ctr"/>
                </a:tc>
                <a:extLst>
                  <a:ext uri="{0D108BD9-81ED-4DB2-BD59-A6C34878D82A}">
                    <a16:rowId xmlns:a16="http://schemas.microsoft.com/office/drawing/2014/main" val="1521944085"/>
                  </a:ext>
                </a:extLst>
              </a:tr>
            </a:tbl>
          </a:graphicData>
        </a:graphic>
      </p:graphicFrame>
      <p:sp>
        <p:nvSpPr>
          <p:cNvPr id="8" name="TextBox 7">
            <a:extLst>
              <a:ext uri="{FF2B5EF4-FFF2-40B4-BE49-F238E27FC236}">
                <a16:creationId xmlns:a16="http://schemas.microsoft.com/office/drawing/2014/main" id="{91B7AF2C-E329-47BB-6A43-89F1E59551F9}"/>
              </a:ext>
            </a:extLst>
          </p:cNvPr>
          <p:cNvSpPr txBox="1"/>
          <p:nvPr/>
        </p:nvSpPr>
        <p:spPr>
          <a:xfrm>
            <a:off x="2298192" y="5245608"/>
            <a:ext cx="84734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Safran’s acid test ratio </a:t>
            </a:r>
            <a:r>
              <a:rPr lang="en-US" b="1"/>
              <a:t>fell from ~0.69 to ~0.59</a:t>
            </a:r>
            <a:r>
              <a:rPr lang="en-US"/>
              <a:t>, meaning that even after stripping out inventories, short-term liabilities grew faster than liquid current assets in 2024.</a:t>
            </a:r>
          </a:p>
          <a:p>
            <a:pPr algn="ctr"/>
            <a:endParaRPr lang="en-GB"/>
          </a:p>
        </p:txBody>
      </p:sp>
    </p:spTree>
    <p:extLst>
      <p:ext uri="{BB962C8B-B14F-4D97-AF65-F5344CB8AC3E}">
        <p14:creationId xmlns:p14="http://schemas.microsoft.com/office/powerpoint/2010/main" val="2855565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D0B5F-7CB2-EB5B-C8BB-FA56D0AC55ED}"/>
              </a:ext>
            </a:extLst>
          </p:cNvPr>
          <p:cNvSpPr>
            <a:spLocks noGrp="1"/>
          </p:cNvSpPr>
          <p:nvPr>
            <p:ph type="title"/>
          </p:nvPr>
        </p:nvSpPr>
        <p:spPr>
          <a:xfrm>
            <a:off x="646111" y="452718"/>
            <a:ext cx="10657789" cy="1400530"/>
          </a:xfrm>
        </p:spPr>
        <p:txBody>
          <a:bodyPr/>
          <a:lstStyle/>
          <a:p>
            <a:pPr algn="ctr"/>
            <a:r>
              <a:rPr lang="en-GB"/>
              <a:t>No Credit Period Ratio</a:t>
            </a:r>
            <a:endParaRPr lang="en-US"/>
          </a:p>
        </p:txBody>
      </p:sp>
      <p:pic>
        <p:nvPicPr>
          <p:cNvPr id="5" name="Content Placeholder 4" descr="A close up of words&#10;&#10;AI-generated content may be incorrect.">
            <a:extLst>
              <a:ext uri="{FF2B5EF4-FFF2-40B4-BE49-F238E27FC236}">
                <a16:creationId xmlns:a16="http://schemas.microsoft.com/office/drawing/2014/main" id="{218434A5-1BF6-EC4A-783E-0BFC92367972}"/>
              </a:ext>
            </a:extLst>
          </p:cNvPr>
          <p:cNvPicPr>
            <a:picLocks noGrp="1" noChangeAspect="1"/>
          </p:cNvPicPr>
          <p:nvPr>
            <p:ph idx="1"/>
          </p:nvPr>
        </p:nvPicPr>
        <p:blipFill>
          <a:blip r:embed="rId2"/>
          <a:stretch>
            <a:fillRect/>
          </a:stretch>
        </p:blipFill>
        <p:spPr>
          <a:xfrm>
            <a:off x="2724360" y="1712879"/>
            <a:ext cx="6505956" cy="1307592"/>
          </a:xfrm>
          <a:prstGeom prst="rect">
            <a:avLst/>
          </a:prstGeom>
        </p:spPr>
      </p:pic>
      <p:sp>
        <p:nvSpPr>
          <p:cNvPr id="4" name="Slide Number Placeholder 3">
            <a:extLst>
              <a:ext uri="{FF2B5EF4-FFF2-40B4-BE49-F238E27FC236}">
                <a16:creationId xmlns:a16="http://schemas.microsoft.com/office/drawing/2014/main" id="{63B60108-0FCA-C7B0-D2B2-64CDF87B9DD8}"/>
              </a:ext>
            </a:extLst>
          </p:cNvPr>
          <p:cNvSpPr>
            <a:spLocks noGrp="1"/>
          </p:cNvSpPr>
          <p:nvPr>
            <p:ph type="sldNum" sz="quarter" idx="12"/>
          </p:nvPr>
        </p:nvSpPr>
        <p:spPr/>
        <p:txBody>
          <a:bodyPr/>
          <a:lstStyle/>
          <a:p>
            <a:fld id="{D57F1E4F-1CFF-5643-939E-02111984F565}" type="slidenum">
              <a:rPr lang="en-US" dirty="0"/>
              <a:t>19</a:t>
            </a:fld>
            <a:endParaRPr lang="en-US"/>
          </a:p>
        </p:txBody>
      </p:sp>
      <p:graphicFrame>
        <p:nvGraphicFramePr>
          <p:cNvPr id="7" name="Table 6">
            <a:extLst>
              <a:ext uri="{FF2B5EF4-FFF2-40B4-BE49-F238E27FC236}">
                <a16:creationId xmlns:a16="http://schemas.microsoft.com/office/drawing/2014/main" id="{464EC3B3-D8B5-0949-6680-0A49ABB6E8DC}"/>
              </a:ext>
            </a:extLst>
          </p:cNvPr>
          <p:cNvGraphicFramePr>
            <a:graphicFrameLocks noGrp="1"/>
          </p:cNvGraphicFramePr>
          <p:nvPr>
            <p:extLst>
              <p:ext uri="{D42A27DB-BD31-4B8C-83A1-F6EECF244321}">
                <p14:modId xmlns:p14="http://schemas.microsoft.com/office/powerpoint/2010/main" val="3545858937"/>
              </p:ext>
            </p:extLst>
          </p:nvPr>
        </p:nvGraphicFramePr>
        <p:xfrm>
          <a:off x="877824" y="3432048"/>
          <a:ext cx="10192510" cy="1694688"/>
        </p:xfrm>
        <a:graphic>
          <a:graphicData uri="http://schemas.openxmlformats.org/drawingml/2006/table">
            <a:tbl>
              <a:tblPr bandRow="1">
                <a:tableStyleId>{3C2FFA5D-87B4-456A-9821-1D502468CF0F}</a:tableStyleId>
              </a:tblPr>
              <a:tblGrid>
                <a:gridCol w="2038502">
                  <a:extLst>
                    <a:ext uri="{9D8B030D-6E8A-4147-A177-3AD203B41FA5}">
                      <a16:colId xmlns:a16="http://schemas.microsoft.com/office/drawing/2014/main" val="2760619888"/>
                    </a:ext>
                  </a:extLst>
                </a:gridCol>
                <a:gridCol w="2038502">
                  <a:extLst>
                    <a:ext uri="{9D8B030D-6E8A-4147-A177-3AD203B41FA5}">
                      <a16:colId xmlns:a16="http://schemas.microsoft.com/office/drawing/2014/main" val="613209830"/>
                    </a:ext>
                  </a:extLst>
                </a:gridCol>
                <a:gridCol w="2038502">
                  <a:extLst>
                    <a:ext uri="{9D8B030D-6E8A-4147-A177-3AD203B41FA5}">
                      <a16:colId xmlns:a16="http://schemas.microsoft.com/office/drawing/2014/main" val="2413206756"/>
                    </a:ext>
                  </a:extLst>
                </a:gridCol>
                <a:gridCol w="2038502">
                  <a:extLst>
                    <a:ext uri="{9D8B030D-6E8A-4147-A177-3AD203B41FA5}">
                      <a16:colId xmlns:a16="http://schemas.microsoft.com/office/drawing/2014/main" val="2021130446"/>
                    </a:ext>
                  </a:extLst>
                </a:gridCol>
                <a:gridCol w="2038502">
                  <a:extLst>
                    <a:ext uri="{9D8B030D-6E8A-4147-A177-3AD203B41FA5}">
                      <a16:colId xmlns:a16="http://schemas.microsoft.com/office/drawing/2014/main" val="2148603756"/>
                    </a:ext>
                  </a:extLst>
                </a:gridCol>
              </a:tblGrid>
              <a:tr h="963168">
                <a:tc>
                  <a:txBody>
                    <a:bodyPr/>
                    <a:lstStyle/>
                    <a:p>
                      <a:pPr>
                        <a:buNone/>
                      </a:pPr>
                      <a:r>
                        <a:rPr lang="en-GB"/>
                        <a:t>Year</a:t>
                      </a:r>
                    </a:p>
                  </a:txBody>
                  <a:tcPr anchor="ctr"/>
                </a:tc>
                <a:tc>
                  <a:txBody>
                    <a:bodyPr/>
                    <a:lstStyle/>
                    <a:p>
                      <a:pPr algn="r">
                        <a:buNone/>
                      </a:pPr>
                      <a:r>
                        <a:rPr lang="en-GB"/>
                        <a:t>Cash &amp; near cash (€m)</a:t>
                      </a:r>
                    </a:p>
                  </a:txBody>
                  <a:tcPr anchor="ctr"/>
                </a:tc>
                <a:tc>
                  <a:txBody>
                    <a:bodyPr/>
                    <a:lstStyle/>
                    <a:p>
                      <a:pPr algn="r">
                        <a:buNone/>
                      </a:pPr>
                      <a:r>
                        <a:rPr lang="en-GB"/>
                        <a:t>Operating costs proxy (€m)</a:t>
                      </a:r>
                    </a:p>
                  </a:txBody>
                  <a:tcPr anchor="ctr"/>
                </a:tc>
                <a:tc>
                  <a:txBody>
                    <a:bodyPr/>
                    <a:lstStyle/>
                    <a:p>
                      <a:pPr algn="r">
                        <a:buNone/>
                      </a:pPr>
                      <a:r>
                        <a:rPr lang="en-GB"/>
                        <a:t>Avg daily running costs (€m/day)</a:t>
                      </a:r>
                    </a:p>
                  </a:txBody>
                  <a:tcPr anchor="ctr"/>
                </a:tc>
                <a:tc>
                  <a:txBody>
                    <a:bodyPr/>
                    <a:lstStyle/>
                    <a:p>
                      <a:pPr algn="r">
                        <a:buNone/>
                      </a:pPr>
                      <a:r>
                        <a:rPr lang="en-GB"/>
                        <a:t>No-credit period (days)</a:t>
                      </a:r>
                    </a:p>
                  </a:txBody>
                  <a:tcPr anchor="ctr"/>
                </a:tc>
                <a:extLst>
                  <a:ext uri="{0D108BD9-81ED-4DB2-BD59-A6C34878D82A}">
                    <a16:rowId xmlns:a16="http://schemas.microsoft.com/office/drawing/2014/main" val="931703972"/>
                  </a:ext>
                </a:extLst>
              </a:tr>
              <a:tr h="331780">
                <a:tc>
                  <a:txBody>
                    <a:bodyPr/>
                    <a:lstStyle/>
                    <a:p>
                      <a:pPr>
                        <a:buNone/>
                      </a:pPr>
                      <a:r>
                        <a:rPr lang="en-GB"/>
                        <a:t>2023</a:t>
                      </a:r>
                    </a:p>
                  </a:txBody>
                  <a:tcPr anchor="ctr"/>
                </a:tc>
                <a:tc>
                  <a:txBody>
                    <a:bodyPr/>
                    <a:lstStyle/>
                    <a:p>
                      <a:pPr algn="r">
                        <a:buNone/>
                      </a:pPr>
                      <a:r>
                        <a:rPr lang="en-GB"/>
                        <a:t>6,676</a:t>
                      </a:r>
                    </a:p>
                  </a:txBody>
                  <a:tcPr anchor="ctr"/>
                </a:tc>
                <a:tc>
                  <a:txBody>
                    <a:bodyPr/>
                    <a:lstStyle/>
                    <a:p>
                      <a:pPr algn="r">
                        <a:buNone/>
                      </a:pPr>
                      <a:r>
                        <a:rPr lang="en-GB"/>
                        <a:t>20,853</a:t>
                      </a:r>
                    </a:p>
                  </a:txBody>
                  <a:tcPr anchor="ctr"/>
                </a:tc>
                <a:tc>
                  <a:txBody>
                    <a:bodyPr/>
                    <a:lstStyle/>
                    <a:p>
                      <a:pPr algn="r">
                        <a:buNone/>
                      </a:pPr>
                      <a:r>
                        <a:rPr lang="en-GB"/>
                        <a:t>57.13</a:t>
                      </a:r>
                    </a:p>
                  </a:txBody>
                  <a:tcPr anchor="ctr"/>
                </a:tc>
                <a:tc>
                  <a:txBody>
                    <a:bodyPr/>
                    <a:lstStyle/>
                    <a:p>
                      <a:pPr algn="r">
                        <a:buNone/>
                      </a:pPr>
                      <a:r>
                        <a:rPr lang="en-GB"/>
                        <a:t>116.85</a:t>
                      </a:r>
                    </a:p>
                  </a:txBody>
                  <a:tcPr anchor="ctr"/>
                </a:tc>
                <a:extLst>
                  <a:ext uri="{0D108BD9-81ED-4DB2-BD59-A6C34878D82A}">
                    <a16:rowId xmlns:a16="http://schemas.microsoft.com/office/drawing/2014/main" val="522895046"/>
                  </a:ext>
                </a:extLst>
              </a:tr>
              <a:tr h="331780">
                <a:tc>
                  <a:txBody>
                    <a:bodyPr/>
                    <a:lstStyle/>
                    <a:p>
                      <a:pPr>
                        <a:buNone/>
                      </a:pPr>
                      <a:r>
                        <a:rPr lang="en-GB"/>
                        <a:t>2024</a:t>
                      </a:r>
                    </a:p>
                  </a:txBody>
                  <a:tcPr anchor="ctr"/>
                </a:tc>
                <a:tc>
                  <a:txBody>
                    <a:bodyPr/>
                    <a:lstStyle/>
                    <a:p>
                      <a:pPr algn="r">
                        <a:buNone/>
                      </a:pPr>
                      <a:r>
                        <a:rPr lang="en-GB"/>
                        <a:t>6,514</a:t>
                      </a:r>
                    </a:p>
                  </a:txBody>
                  <a:tcPr anchor="ctr"/>
                </a:tc>
                <a:tc>
                  <a:txBody>
                    <a:bodyPr/>
                    <a:lstStyle/>
                    <a:p>
                      <a:pPr algn="r">
                        <a:buNone/>
                      </a:pPr>
                      <a:r>
                        <a:rPr lang="en-GB"/>
                        <a:t>23,524</a:t>
                      </a:r>
                    </a:p>
                  </a:txBody>
                  <a:tcPr anchor="ctr"/>
                </a:tc>
                <a:tc>
                  <a:txBody>
                    <a:bodyPr/>
                    <a:lstStyle/>
                    <a:p>
                      <a:pPr algn="r">
                        <a:buNone/>
                      </a:pPr>
                      <a:r>
                        <a:rPr lang="en-GB"/>
                        <a:t>64.45</a:t>
                      </a:r>
                    </a:p>
                  </a:txBody>
                  <a:tcPr anchor="ctr"/>
                </a:tc>
                <a:tc>
                  <a:txBody>
                    <a:bodyPr/>
                    <a:lstStyle/>
                    <a:p>
                      <a:pPr algn="r">
                        <a:buNone/>
                      </a:pPr>
                      <a:r>
                        <a:rPr lang="en-GB"/>
                        <a:t>101.07</a:t>
                      </a:r>
                    </a:p>
                  </a:txBody>
                  <a:tcPr anchor="ctr"/>
                </a:tc>
                <a:extLst>
                  <a:ext uri="{0D108BD9-81ED-4DB2-BD59-A6C34878D82A}">
                    <a16:rowId xmlns:a16="http://schemas.microsoft.com/office/drawing/2014/main" val="1964725353"/>
                  </a:ext>
                </a:extLst>
              </a:tr>
            </a:tbl>
          </a:graphicData>
        </a:graphic>
      </p:graphicFrame>
      <p:sp>
        <p:nvSpPr>
          <p:cNvPr id="8" name="TextBox 7">
            <a:extLst>
              <a:ext uri="{FF2B5EF4-FFF2-40B4-BE49-F238E27FC236}">
                <a16:creationId xmlns:a16="http://schemas.microsoft.com/office/drawing/2014/main" id="{7AC2E40E-BF4F-DF24-CB05-581136DEA973}"/>
              </a:ext>
            </a:extLst>
          </p:cNvPr>
          <p:cNvSpPr txBox="1"/>
          <p:nvPr/>
        </p:nvSpPr>
        <p:spPr>
          <a:xfrm>
            <a:off x="2139696" y="5379720"/>
            <a:ext cx="86319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Safran could cover about </a:t>
            </a:r>
            <a:r>
              <a:rPr lang="en-US" b="1"/>
              <a:t>117 days</a:t>
            </a:r>
            <a:r>
              <a:rPr lang="en-US"/>
              <a:t> of operating spend from cash in 2023, dropping to about </a:t>
            </a:r>
            <a:r>
              <a:rPr lang="en-US" b="1"/>
              <a:t>101 days</a:t>
            </a:r>
            <a:r>
              <a:rPr lang="en-US"/>
              <a:t> in 2024 — mainly because operating costs grew faster than cash holdings.</a:t>
            </a:r>
          </a:p>
          <a:p>
            <a:pPr algn="ctr"/>
            <a:endParaRPr lang="en-GB"/>
          </a:p>
        </p:txBody>
      </p:sp>
    </p:spTree>
    <p:extLst>
      <p:ext uri="{BB962C8B-B14F-4D97-AF65-F5344CB8AC3E}">
        <p14:creationId xmlns:p14="http://schemas.microsoft.com/office/powerpoint/2010/main" val="206654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56412-938A-C705-DE30-68A51225E8BC}"/>
              </a:ext>
            </a:extLst>
          </p:cNvPr>
          <p:cNvSpPr>
            <a:spLocks noGrp="1"/>
          </p:cNvSpPr>
          <p:nvPr>
            <p:ph type="title"/>
          </p:nvPr>
        </p:nvSpPr>
        <p:spPr>
          <a:xfrm>
            <a:off x="646111" y="452718"/>
            <a:ext cx="10917434" cy="1400530"/>
          </a:xfrm>
        </p:spPr>
        <p:txBody>
          <a:bodyPr/>
          <a:lstStyle/>
          <a:p>
            <a:pPr algn="ctr"/>
            <a:r>
              <a:rPr lang="en-GB"/>
              <a:t>Gearing Ratio</a:t>
            </a:r>
            <a:endParaRPr lang="en-US"/>
          </a:p>
        </p:txBody>
      </p:sp>
      <p:pic>
        <p:nvPicPr>
          <p:cNvPr id="5" name="Content Placeholder 4" descr="A black text on a white background&#10;&#10;AI-generated content may be incorrect.">
            <a:extLst>
              <a:ext uri="{FF2B5EF4-FFF2-40B4-BE49-F238E27FC236}">
                <a16:creationId xmlns:a16="http://schemas.microsoft.com/office/drawing/2014/main" id="{D3B9EC9A-D121-4E51-AF33-00783B979100}"/>
              </a:ext>
            </a:extLst>
          </p:cNvPr>
          <p:cNvPicPr>
            <a:picLocks noGrp="1" noChangeAspect="1"/>
          </p:cNvPicPr>
          <p:nvPr>
            <p:ph idx="1"/>
          </p:nvPr>
        </p:nvPicPr>
        <p:blipFill>
          <a:blip r:embed="rId2"/>
          <a:stretch>
            <a:fillRect/>
          </a:stretch>
        </p:blipFill>
        <p:spPr>
          <a:xfrm>
            <a:off x="1621472" y="1609754"/>
            <a:ext cx="8946541" cy="1326673"/>
          </a:xfrm>
          <a:prstGeom prst="rect">
            <a:avLst/>
          </a:prstGeom>
        </p:spPr>
      </p:pic>
      <p:sp>
        <p:nvSpPr>
          <p:cNvPr id="4" name="Slide Number Placeholder 3">
            <a:extLst>
              <a:ext uri="{FF2B5EF4-FFF2-40B4-BE49-F238E27FC236}">
                <a16:creationId xmlns:a16="http://schemas.microsoft.com/office/drawing/2014/main" id="{FC8AC103-3A48-87BB-1741-A0CD5E4B964F}"/>
              </a:ext>
            </a:extLst>
          </p:cNvPr>
          <p:cNvSpPr>
            <a:spLocks noGrp="1"/>
          </p:cNvSpPr>
          <p:nvPr>
            <p:ph type="sldNum" sz="quarter" idx="12"/>
          </p:nvPr>
        </p:nvSpPr>
        <p:spPr/>
        <p:txBody>
          <a:bodyPr/>
          <a:lstStyle/>
          <a:p>
            <a:fld id="{D57F1E4F-1CFF-5643-939E-02111984F565}" type="slidenum">
              <a:rPr lang="en-US" dirty="0"/>
              <a:t>20</a:t>
            </a:fld>
            <a:endParaRPr lang="en-US"/>
          </a:p>
        </p:txBody>
      </p:sp>
      <p:graphicFrame>
        <p:nvGraphicFramePr>
          <p:cNvPr id="7" name="Table 6">
            <a:extLst>
              <a:ext uri="{FF2B5EF4-FFF2-40B4-BE49-F238E27FC236}">
                <a16:creationId xmlns:a16="http://schemas.microsoft.com/office/drawing/2014/main" id="{3BCE342F-8390-4F99-F71D-97DA671C00B7}"/>
              </a:ext>
            </a:extLst>
          </p:cNvPr>
          <p:cNvGraphicFramePr>
            <a:graphicFrameLocks noGrp="1"/>
          </p:cNvGraphicFramePr>
          <p:nvPr>
            <p:extLst>
              <p:ext uri="{D42A27DB-BD31-4B8C-83A1-F6EECF244321}">
                <p14:modId xmlns:p14="http://schemas.microsoft.com/office/powerpoint/2010/main" val="3159176137"/>
              </p:ext>
            </p:extLst>
          </p:nvPr>
        </p:nvGraphicFramePr>
        <p:xfrm>
          <a:off x="908304" y="3425952"/>
          <a:ext cx="10372951" cy="1371600"/>
        </p:xfrm>
        <a:graphic>
          <a:graphicData uri="http://schemas.openxmlformats.org/drawingml/2006/table">
            <a:tbl>
              <a:tblPr bandRow="1">
                <a:tableStyleId>{3C2FFA5D-87B4-456A-9821-1D502468CF0F}</a:tableStyleId>
              </a:tblPr>
              <a:tblGrid>
                <a:gridCol w="1953158">
                  <a:extLst>
                    <a:ext uri="{9D8B030D-6E8A-4147-A177-3AD203B41FA5}">
                      <a16:colId xmlns:a16="http://schemas.microsoft.com/office/drawing/2014/main" val="4026257155"/>
                    </a:ext>
                  </a:extLst>
                </a:gridCol>
                <a:gridCol w="1953158">
                  <a:extLst>
                    <a:ext uri="{9D8B030D-6E8A-4147-A177-3AD203B41FA5}">
                      <a16:colId xmlns:a16="http://schemas.microsoft.com/office/drawing/2014/main" val="1314915328"/>
                    </a:ext>
                  </a:extLst>
                </a:gridCol>
                <a:gridCol w="1953158">
                  <a:extLst>
                    <a:ext uri="{9D8B030D-6E8A-4147-A177-3AD203B41FA5}">
                      <a16:colId xmlns:a16="http://schemas.microsoft.com/office/drawing/2014/main" val="3040814047"/>
                    </a:ext>
                  </a:extLst>
                </a:gridCol>
                <a:gridCol w="1953158">
                  <a:extLst>
                    <a:ext uri="{9D8B030D-6E8A-4147-A177-3AD203B41FA5}">
                      <a16:colId xmlns:a16="http://schemas.microsoft.com/office/drawing/2014/main" val="3052181817"/>
                    </a:ext>
                  </a:extLst>
                </a:gridCol>
                <a:gridCol w="2560319">
                  <a:extLst>
                    <a:ext uri="{9D8B030D-6E8A-4147-A177-3AD203B41FA5}">
                      <a16:colId xmlns:a16="http://schemas.microsoft.com/office/drawing/2014/main" val="3884322541"/>
                    </a:ext>
                  </a:extLst>
                </a:gridCol>
              </a:tblGrid>
              <a:tr h="428574">
                <a:tc>
                  <a:txBody>
                    <a:bodyPr/>
                    <a:lstStyle/>
                    <a:p>
                      <a:pPr>
                        <a:buNone/>
                      </a:pPr>
                      <a:r>
                        <a:rPr lang="en-GB"/>
                        <a:t>Year</a:t>
                      </a:r>
                    </a:p>
                  </a:txBody>
                  <a:tcPr anchor="ctr"/>
                </a:tc>
                <a:tc>
                  <a:txBody>
                    <a:bodyPr/>
                    <a:lstStyle/>
                    <a:p>
                      <a:pPr algn="r">
                        <a:buNone/>
                      </a:pPr>
                      <a:r>
                        <a:rPr lang="en-GB"/>
                        <a:t>Non-current liabilities (€m)</a:t>
                      </a:r>
                    </a:p>
                  </a:txBody>
                  <a:tcPr anchor="ctr"/>
                </a:tc>
                <a:tc>
                  <a:txBody>
                    <a:bodyPr/>
                    <a:lstStyle/>
                    <a:p>
                      <a:pPr algn="r">
                        <a:buNone/>
                      </a:pPr>
                      <a:r>
                        <a:rPr lang="en-GB"/>
                        <a:t>Share capital + reserves (€m)</a:t>
                      </a:r>
                    </a:p>
                  </a:txBody>
                  <a:tcPr anchor="ctr"/>
                </a:tc>
                <a:tc>
                  <a:txBody>
                    <a:bodyPr/>
                    <a:lstStyle/>
                    <a:p>
                      <a:pPr algn="r">
                        <a:buNone/>
                      </a:pPr>
                      <a:r>
                        <a:rPr lang="en-GB"/>
                        <a:t>Capital base (€m)</a:t>
                      </a:r>
                    </a:p>
                  </a:txBody>
                  <a:tcPr anchor="ctr"/>
                </a:tc>
                <a:tc>
                  <a:txBody>
                    <a:bodyPr/>
                    <a:lstStyle/>
                    <a:p>
                      <a:pPr algn="r">
                        <a:buNone/>
                      </a:pPr>
                      <a:r>
                        <a:rPr lang="en-GB"/>
                        <a:t>Gearing ratio</a:t>
                      </a:r>
                    </a:p>
                  </a:txBody>
                  <a:tcPr anchor="ctr"/>
                </a:tc>
                <a:extLst>
                  <a:ext uri="{0D108BD9-81ED-4DB2-BD59-A6C34878D82A}">
                    <a16:rowId xmlns:a16="http://schemas.microsoft.com/office/drawing/2014/main" val="3251017749"/>
                  </a:ext>
                </a:extLst>
              </a:tr>
              <a:tr h="246033">
                <a:tc>
                  <a:txBody>
                    <a:bodyPr/>
                    <a:lstStyle/>
                    <a:p>
                      <a:pPr>
                        <a:buNone/>
                      </a:pPr>
                      <a:r>
                        <a:rPr lang="en-GB"/>
                        <a:t>2023</a:t>
                      </a:r>
                    </a:p>
                  </a:txBody>
                  <a:tcPr anchor="ctr"/>
                </a:tc>
                <a:tc>
                  <a:txBody>
                    <a:bodyPr/>
                    <a:lstStyle/>
                    <a:p>
                      <a:pPr algn="r">
                        <a:buNone/>
                      </a:pPr>
                      <a:r>
                        <a:rPr lang="en-GB"/>
                        <a:t>7,603</a:t>
                      </a:r>
                    </a:p>
                  </a:txBody>
                  <a:tcPr anchor="ctr"/>
                </a:tc>
                <a:tc>
                  <a:txBody>
                    <a:bodyPr/>
                    <a:lstStyle/>
                    <a:p>
                      <a:pPr algn="r">
                        <a:buNone/>
                      </a:pPr>
                      <a:r>
                        <a:rPr lang="en-GB"/>
                        <a:t>11,577</a:t>
                      </a:r>
                    </a:p>
                  </a:txBody>
                  <a:tcPr anchor="ctr"/>
                </a:tc>
                <a:tc>
                  <a:txBody>
                    <a:bodyPr/>
                    <a:lstStyle/>
                    <a:p>
                      <a:pPr algn="r">
                        <a:buNone/>
                      </a:pPr>
                      <a:r>
                        <a:rPr lang="en-GB"/>
                        <a:t>19,180</a:t>
                      </a:r>
                    </a:p>
                  </a:txBody>
                  <a:tcPr anchor="ctr"/>
                </a:tc>
                <a:tc>
                  <a:txBody>
                    <a:bodyPr/>
                    <a:lstStyle/>
                    <a:p>
                      <a:pPr algn="r">
                        <a:buNone/>
                      </a:pPr>
                      <a:r>
                        <a:rPr lang="en-GB"/>
                        <a:t>39.6%</a:t>
                      </a:r>
                    </a:p>
                  </a:txBody>
                  <a:tcPr anchor="ctr"/>
                </a:tc>
                <a:extLst>
                  <a:ext uri="{0D108BD9-81ED-4DB2-BD59-A6C34878D82A}">
                    <a16:rowId xmlns:a16="http://schemas.microsoft.com/office/drawing/2014/main" val="1129666264"/>
                  </a:ext>
                </a:extLst>
              </a:tr>
              <a:tr h="246033">
                <a:tc>
                  <a:txBody>
                    <a:bodyPr/>
                    <a:lstStyle/>
                    <a:p>
                      <a:pPr>
                        <a:buNone/>
                      </a:pPr>
                      <a:r>
                        <a:rPr lang="en-GB"/>
                        <a:t>2024</a:t>
                      </a:r>
                    </a:p>
                  </a:txBody>
                  <a:tcPr anchor="ctr"/>
                </a:tc>
                <a:tc>
                  <a:txBody>
                    <a:bodyPr/>
                    <a:lstStyle/>
                    <a:p>
                      <a:pPr algn="r">
                        <a:buNone/>
                      </a:pPr>
                      <a:r>
                        <a:rPr lang="en-GB"/>
                        <a:t>6,847</a:t>
                      </a:r>
                    </a:p>
                  </a:txBody>
                  <a:tcPr anchor="ctr"/>
                </a:tc>
                <a:tc>
                  <a:txBody>
                    <a:bodyPr/>
                    <a:lstStyle/>
                    <a:p>
                      <a:pPr algn="r">
                        <a:buNone/>
                      </a:pPr>
                      <a:r>
                        <a:rPr lang="en-GB"/>
                        <a:t>10,176</a:t>
                      </a:r>
                    </a:p>
                  </a:txBody>
                  <a:tcPr anchor="ctr"/>
                </a:tc>
                <a:tc>
                  <a:txBody>
                    <a:bodyPr/>
                    <a:lstStyle/>
                    <a:p>
                      <a:pPr algn="r">
                        <a:buNone/>
                      </a:pPr>
                      <a:r>
                        <a:rPr lang="en-GB"/>
                        <a:t>17,023</a:t>
                      </a:r>
                    </a:p>
                  </a:txBody>
                  <a:tcPr anchor="ctr"/>
                </a:tc>
                <a:tc>
                  <a:txBody>
                    <a:bodyPr/>
                    <a:lstStyle/>
                    <a:p>
                      <a:pPr algn="r">
                        <a:buNone/>
                      </a:pPr>
                      <a:r>
                        <a:rPr lang="en-GB"/>
                        <a:t>40.2%</a:t>
                      </a:r>
                    </a:p>
                  </a:txBody>
                  <a:tcPr anchor="ctr"/>
                </a:tc>
                <a:extLst>
                  <a:ext uri="{0D108BD9-81ED-4DB2-BD59-A6C34878D82A}">
                    <a16:rowId xmlns:a16="http://schemas.microsoft.com/office/drawing/2014/main" val="1649112633"/>
                  </a:ext>
                </a:extLst>
              </a:tr>
            </a:tbl>
          </a:graphicData>
        </a:graphic>
      </p:graphicFrame>
      <p:sp>
        <p:nvSpPr>
          <p:cNvPr id="8" name="TextBox 7">
            <a:extLst>
              <a:ext uri="{FF2B5EF4-FFF2-40B4-BE49-F238E27FC236}">
                <a16:creationId xmlns:a16="http://schemas.microsoft.com/office/drawing/2014/main" id="{B860EC98-A6D3-E853-9E9C-03A0C3C9B2A3}"/>
              </a:ext>
            </a:extLst>
          </p:cNvPr>
          <p:cNvSpPr txBox="1"/>
          <p:nvPr/>
        </p:nvSpPr>
        <p:spPr>
          <a:xfrm>
            <a:off x="1694688" y="5343144"/>
            <a:ext cx="880262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Gearing is basically stable, nudging up slightly in 2024 because the capital base fell more than non-current liabilities.</a:t>
            </a:r>
          </a:p>
          <a:p>
            <a:pPr algn="ctr"/>
            <a:endParaRPr lang="en-GB"/>
          </a:p>
        </p:txBody>
      </p:sp>
    </p:spTree>
    <p:extLst>
      <p:ext uri="{BB962C8B-B14F-4D97-AF65-F5344CB8AC3E}">
        <p14:creationId xmlns:p14="http://schemas.microsoft.com/office/powerpoint/2010/main" val="1386342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1C97A-8367-2FF6-3053-F9A0608535CD}"/>
              </a:ext>
            </a:extLst>
          </p:cNvPr>
          <p:cNvSpPr>
            <a:spLocks noGrp="1"/>
          </p:cNvSpPr>
          <p:nvPr>
            <p:ph type="title"/>
          </p:nvPr>
        </p:nvSpPr>
        <p:spPr>
          <a:xfrm>
            <a:off x="646111" y="452718"/>
            <a:ext cx="10793256" cy="1400530"/>
          </a:xfrm>
        </p:spPr>
        <p:txBody>
          <a:bodyPr/>
          <a:lstStyle/>
          <a:p>
            <a:pPr algn="ctr"/>
            <a:r>
              <a:rPr lang="en-GB"/>
              <a:t>Interest cover ratio</a:t>
            </a:r>
            <a:endParaRPr lang="en-US"/>
          </a:p>
        </p:txBody>
      </p:sp>
      <p:pic>
        <p:nvPicPr>
          <p:cNvPr id="5" name="Content Placeholder 4" descr="A close up of a sign&#10;&#10;AI-generated content may be incorrect.">
            <a:extLst>
              <a:ext uri="{FF2B5EF4-FFF2-40B4-BE49-F238E27FC236}">
                <a16:creationId xmlns:a16="http://schemas.microsoft.com/office/drawing/2014/main" id="{3A3B1EE3-9A59-163F-1CA9-69A1C087DB46}"/>
              </a:ext>
            </a:extLst>
          </p:cNvPr>
          <p:cNvPicPr>
            <a:picLocks noGrp="1" noChangeAspect="1"/>
          </p:cNvPicPr>
          <p:nvPr>
            <p:ph idx="1"/>
          </p:nvPr>
        </p:nvPicPr>
        <p:blipFill>
          <a:blip r:embed="rId2"/>
          <a:stretch>
            <a:fillRect/>
          </a:stretch>
        </p:blipFill>
        <p:spPr>
          <a:xfrm>
            <a:off x="3982379" y="1714022"/>
            <a:ext cx="3752850" cy="1543050"/>
          </a:xfrm>
          <a:prstGeom prst="rect">
            <a:avLst/>
          </a:prstGeom>
        </p:spPr>
      </p:pic>
      <p:sp>
        <p:nvSpPr>
          <p:cNvPr id="4" name="Slide Number Placeholder 3">
            <a:extLst>
              <a:ext uri="{FF2B5EF4-FFF2-40B4-BE49-F238E27FC236}">
                <a16:creationId xmlns:a16="http://schemas.microsoft.com/office/drawing/2014/main" id="{E4932195-C49D-2A46-43BA-B32D4313D7A8}"/>
              </a:ext>
            </a:extLst>
          </p:cNvPr>
          <p:cNvSpPr>
            <a:spLocks noGrp="1"/>
          </p:cNvSpPr>
          <p:nvPr>
            <p:ph type="sldNum" sz="quarter" idx="12"/>
          </p:nvPr>
        </p:nvSpPr>
        <p:spPr/>
        <p:txBody>
          <a:bodyPr/>
          <a:lstStyle/>
          <a:p>
            <a:fld id="{D57F1E4F-1CFF-5643-939E-02111984F565}" type="slidenum">
              <a:rPr lang="en-US" dirty="0"/>
              <a:t>21</a:t>
            </a:fld>
            <a:endParaRPr lang="en-US"/>
          </a:p>
        </p:txBody>
      </p:sp>
      <p:graphicFrame>
        <p:nvGraphicFramePr>
          <p:cNvPr id="7" name="Table 6">
            <a:extLst>
              <a:ext uri="{FF2B5EF4-FFF2-40B4-BE49-F238E27FC236}">
                <a16:creationId xmlns:a16="http://schemas.microsoft.com/office/drawing/2014/main" id="{DD5E9386-B92D-2EE2-5771-D563174A1F27}"/>
              </a:ext>
            </a:extLst>
          </p:cNvPr>
          <p:cNvGraphicFramePr>
            <a:graphicFrameLocks noGrp="1"/>
          </p:cNvGraphicFramePr>
          <p:nvPr>
            <p:extLst>
              <p:ext uri="{D42A27DB-BD31-4B8C-83A1-F6EECF244321}">
                <p14:modId xmlns:p14="http://schemas.microsoft.com/office/powerpoint/2010/main" val="670155034"/>
              </p:ext>
            </p:extLst>
          </p:nvPr>
        </p:nvGraphicFramePr>
        <p:xfrm>
          <a:off x="932688" y="3605784"/>
          <a:ext cx="10326620" cy="1270044"/>
        </p:xfrm>
        <a:graphic>
          <a:graphicData uri="http://schemas.openxmlformats.org/drawingml/2006/table">
            <a:tbl>
              <a:tblPr bandRow="1">
                <a:tableStyleId>{3C2FFA5D-87B4-456A-9821-1D502468CF0F}</a:tableStyleId>
              </a:tblPr>
              <a:tblGrid>
                <a:gridCol w="2581655">
                  <a:extLst>
                    <a:ext uri="{9D8B030D-6E8A-4147-A177-3AD203B41FA5}">
                      <a16:colId xmlns:a16="http://schemas.microsoft.com/office/drawing/2014/main" val="3287552810"/>
                    </a:ext>
                  </a:extLst>
                </a:gridCol>
                <a:gridCol w="2581655">
                  <a:extLst>
                    <a:ext uri="{9D8B030D-6E8A-4147-A177-3AD203B41FA5}">
                      <a16:colId xmlns:a16="http://schemas.microsoft.com/office/drawing/2014/main" val="1848267689"/>
                    </a:ext>
                  </a:extLst>
                </a:gridCol>
                <a:gridCol w="2581655">
                  <a:extLst>
                    <a:ext uri="{9D8B030D-6E8A-4147-A177-3AD203B41FA5}">
                      <a16:colId xmlns:a16="http://schemas.microsoft.com/office/drawing/2014/main" val="916398993"/>
                    </a:ext>
                  </a:extLst>
                </a:gridCol>
                <a:gridCol w="2581655">
                  <a:extLst>
                    <a:ext uri="{9D8B030D-6E8A-4147-A177-3AD203B41FA5}">
                      <a16:colId xmlns:a16="http://schemas.microsoft.com/office/drawing/2014/main" val="4239490021"/>
                    </a:ext>
                  </a:extLst>
                </a:gridCol>
              </a:tblGrid>
              <a:tr h="423348">
                <a:tc>
                  <a:txBody>
                    <a:bodyPr/>
                    <a:lstStyle/>
                    <a:p>
                      <a:pPr>
                        <a:buNone/>
                      </a:pPr>
                      <a:r>
                        <a:rPr lang="en-GB"/>
                        <a:t>Year</a:t>
                      </a:r>
                    </a:p>
                  </a:txBody>
                  <a:tcPr anchor="ctr"/>
                </a:tc>
                <a:tc>
                  <a:txBody>
                    <a:bodyPr/>
                    <a:lstStyle/>
                    <a:p>
                      <a:pPr algn="r">
                        <a:buNone/>
                      </a:pPr>
                      <a:r>
                        <a:rPr lang="en-GB"/>
                        <a:t>Operating profit (€m)</a:t>
                      </a:r>
                    </a:p>
                  </a:txBody>
                  <a:tcPr anchor="ctr"/>
                </a:tc>
                <a:tc>
                  <a:txBody>
                    <a:bodyPr/>
                    <a:lstStyle/>
                    <a:p>
                      <a:pPr algn="r">
                        <a:buNone/>
                      </a:pPr>
                      <a:r>
                        <a:rPr lang="en-GB"/>
                        <a:t>Interest charges (€m)</a:t>
                      </a:r>
                    </a:p>
                  </a:txBody>
                  <a:tcPr anchor="ctr"/>
                </a:tc>
                <a:tc>
                  <a:txBody>
                    <a:bodyPr/>
                    <a:lstStyle/>
                    <a:p>
                      <a:pPr algn="r">
                        <a:buNone/>
                      </a:pPr>
                      <a:r>
                        <a:rPr lang="en-GB"/>
                        <a:t>Interest cover (times)</a:t>
                      </a:r>
                    </a:p>
                  </a:txBody>
                  <a:tcPr anchor="ctr"/>
                </a:tc>
                <a:extLst>
                  <a:ext uri="{0D108BD9-81ED-4DB2-BD59-A6C34878D82A}">
                    <a16:rowId xmlns:a16="http://schemas.microsoft.com/office/drawing/2014/main" val="2974660761"/>
                  </a:ext>
                </a:extLst>
              </a:tr>
              <a:tr h="423348">
                <a:tc>
                  <a:txBody>
                    <a:bodyPr/>
                    <a:lstStyle/>
                    <a:p>
                      <a:pPr>
                        <a:buNone/>
                      </a:pPr>
                      <a:r>
                        <a:rPr lang="en-GB"/>
                        <a:t>2023</a:t>
                      </a:r>
                    </a:p>
                  </a:txBody>
                  <a:tcPr anchor="ctr"/>
                </a:tc>
                <a:tc>
                  <a:txBody>
                    <a:bodyPr/>
                    <a:lstStyle/>
                    <a:p>
                      <a:pPr algn="r">
                        <a:buNone/>
                      </a:pPr>
                      <a:r>
                        <a:rPr lang="en-GB"/>
                        <a:t>2,798</a:t>
                      </a:r>
                    </a:p>
                  </a:txBody>
                  <a:tcPr anchor="ctr"/>
                </a:tc>
                <a:tc>
                  <a:txBody>
                    <a:bodyPr/>
                    <a:lstStyle/>
                    <a:p>
                      <a:pPr algn="r">
                        <a:buNone/>
                      </a:pPr>
                      <a:r>
                        <a:rPr lang="en-GB"/>
                        <a:t>118</a:t>
                      </a:r>
                    </a:p>
                  </a:txBody>
                  <a:tcPr anchor="ctr"/>
                </a:tc>
                <a:tc>
                  <a:txBody>
                    <a:bodyPr/>
                    <a:lstStyle/>
                    <a:p>
                      <a:pPr algn="r">
                        <a:buNone/>
                      </a:pPr>
                      <a:r>
                        <a:rPr lang="en-GB"/>
                        <a:t>23.7×</a:t>
                      </a:r>
                    </a:p>
                  </a:txBody>
                  <a:tcPr anchor="ctr"/>
                </a:tc>
                <a:extLst>
                  <a:ext uri="{0D108BD9-81ED-4DB2-BD59-A6C34878D82A}">
                    <a16:rowId xmlns:a16="http://schemas.microsoft.com/office/drawing/2014/main" val="1165977001"/>
                  </a:ext>
                </a:extLst>
              </a:tr>
              <a:tr h="423348">
                <a:tc>
                  <a:txBody>
                    <a:bodyPr/>
                    <a:lstStyle/>
                    <a:p>
                      <a:pPr>
                        <a:buNone/>
                      </a:pPr>
                      <a:r>
                        <a:rPr lang="en-GB"/>
                        <a:t>2024</a:t>
                      </a:r>
                    </a:p>
                  </a:txBody>
                  <a:tcPr anchor="ctr"/>
                </a:tc>
                <a:tc>
                  <a:txBody>
                    <a:bodyPr/>
                    <a:lstStyle/>
                    <a:p>
                      <a:pPr algn="r">
                        <a:buNone/>
                      </a:pPr>
                      <a:r>
                        <a:rPr lang="en-GB"/>
                        <a:t>4,192</a:t>
                      </a:r>
                    </a:p>
                  </a:txBody>
                  <a:tcPr anchor="ctr"/>
                </a:tc>
                <a:tc>
                  <a:txBody>
                    <a:bodyPr/>
                    <a:lstStyle/>
                    <a:p>
                      <a:pPr algn="r">
                        <a:buNone/>
                      </a:pPr>
                      <a:r>
                        <a:rPr lang="en-GB"/>
                        <a:t>92</a:t>
                      </a:r>
                    </a:p>
                  </a:txBody>
                  <a:tcPr anchor="ctr"/>
                </a:tc>
                <a:tc>
                  <a:txBody>
                    <a:bodyPr/>
                    <a:lstStyle/>
                    <a:p>
                      <a:pPr algn="r">
                        <a:buNone/>
                      </a:pPr>
                      <a:r>
                        <a:rPr lang="en-GB"/>
                        <a:t>45.6×</a:t>
                      </a:r>
                    </a:p>
                  </a:txBody>
                  <a:tcPr anchor="ctr"/>
                </a:tc>
                <a:extLst>
                  <a:ext uri="{0D108BD9-81ED-4DB2-BD59-A6C34878D82A}">
                    <a16:rowId xmlns:a16="http://schemas.microsoft.com/office/drawing/2014/main" val="209252998"/>
                  </a:ext>
                </a:extLst>
              </a:tr>
            </a:tbl>
          </a:graphicData>
        </a:graphic>
      </p:graphicFrame>
      <p:sp>
        <p:nvSpPr>
          <p:cNvPr id="8" name="TextBox 7">
            <a:extLst>
              <a:ext uri="{FF2B5EF4-FFF2-40B4-BE49-F238E27FC236}">
                <a16:creationId xmlns:a16="http://schemas.microsoft.com/office/drawing/2014/main" id="{9F42ABBE-3A17-6056-F308-34461C518BE0}"/>
              </a:ext>
            </a:extLst>
          </p:cNvPr>
          <p:cNvSpPr txBox="1"/>
          <p:nvPr/>
        </p:nvSpPr>
        <p:spPr>
          <a:xfrm>
            <a:off x="1883664" y="5245608"/>
            <a:ext cx="88879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afran’s ability to cover interest nearly doubled in 2024 — operating profit rose strongly while interest expense fell, giving a much stronger safety buffer.</a:t>
            </a:r>
          </a:p>
          <a:p>
            <a:pPr algn="ctr"/>
            <a:endParaRPr lang="en-GB"/>
          </a:p>
        </p:txBody>
      </p:sp>
    </p:spTree>
    <p:extLst>
      <p:ext uri="{BB962C8B-B14F-4D97-AF65-F5344CB8AC3E}">
        <p14:creationId xmlns:p14="http://schemas.microsoft.com/office/powerpoint/2010/main" val="1226087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18926-18E0-510B-CEDB-0EAFDC8698F4}"/>
              </a:ext>
            </a:extLst>
          </p:cNvPr>
          <p:cNvSpPr>
            <a:spLocks noGrp="1"/>
          </p:cNvSpPr>
          <p:nvPr>
            <p:ph type="title"/>
          </p:nvPr>
        </p:nvSpPr>
        <p:spPr>
          <a:xfrm>
            <a:off x="646111" y="452718"/>
            <a:ext cx="10759389" cy="1400530"/>
          </a:xfrm>
        </p:spPr>
        <p:txBody>
          <a:bodyPr/>
          <a:lstStyle/>
          <a:p>
            <a:pPr algn="ctr"/>
            <a:r>
              <a:rPr lang="en-GB"/>
              <a:t>Earnings per Share Ratio</a:t>
            </a:r>
            <a:endParaRPr lang="en-US"/>
          </a:p>
        </p:txBody>
      </p:sp>
      <p:pic>
        <p:nvPicPr>
          <p:cNvPr id="5" name="Content Placeholder 4" descr="A close up of a sign&#10;&#10;AI-generated content may be incorrect.">
            <a:extLst>
              <a:ext uri="{FF2B5EF4-FFF2-40B4-BE49-F238E27FC236}">
                <a16:creationId xmlns:a16="http://schemas.microsoft.com/office/drawing/2014/main" id="{DEEAF631-310A-4FF4-C172-F26F4BAA2D4A}"/>
              </a:ext>
            </a:extLst>
          </p:cNvPr>
          <p:cNvPicPr>
            <a:picLocks noGrp="1" noChangeAspect="1"/>
          </p:cNvPicPr>
          <p:nvPr>
            <p:ph idx="1"/>
          </p:nvPr>
        </p:nvPicPr>
        <p:blipFill>
          <a:blip r:embed="rId2"/>
          <a:stretch>
            <a:fillRect/>
          </a:stretch>
        </p:blipFill>
        <p:spPr>
          <a:xfrm>
            <a:off x="3495856" y="1712851"/>
            <a:ext cx="5199126" cy="1367028"/>
          </a:xfrm>
          <a:prstGeom prst="rect">
            <a:avLst/>
          </a:prstGeom>
        </p:spPr>
      </p:pic>
      <p:sp>
        <p:nvSpPr>
          <p:cNvPr id="4" name="Slide Number Placeholder 3">
            <a:extLst>
              <a:ext uri="{FF2B5EF4-FFF2-40B4-BE49-F238E27FC236}">
                <a16:creationId xmlns:a16="http://schemas.microsoft.com/office/drawing/2014/main" id="{C10CFD30-7AFA-FED7-340C-1DCD9423AB54}"/>
              </a:ext>
            </a:extLst>
          </p:cNvPr>
          <p:cNvSpPr>
            <a:spLocks noGrp="1"/>
          </p:cNvSpPr>
          <p:nvPr>
            <p:ph type="sldNum" sz="quarter" idx="12"/>
          </p:nvPr>
        </p:nvSpPr>
        <p:spPr/>
        <p:txBody>
          <a:bodyPr/>
          <a:lstStyle/>
          <a:p>
            <a:fld id="{D57F1E4F-1CFF-5643-939E-02111984F565}" type="slidenum">
              <a:rPr lang="en-US" dirty="0"/>
              <a:t>22</a:t>
            </a:fld>
            <a:endParaRPr lang="en-US"/>
          </a:p>
        </p:txBody>
      </p:sp>
      <p:graphicFrame>
        <p:nvGraphicFramePr>
          <p:cNvPr id="7" name="Table 6">
            <a:extLst>
              <a:ext uri="{FF2B5EF4-FFF2-40B4-BE49-F238E27FC236}">
                <a16:creationId xmlns:a16="http://schemas.microsoft.com/office/drawing/2014/main" id="{2491214E-403F-E410-F9D9-AD90819E5760}"/>
              </a:ext>
            </a:extLst>
          </p:cNvPr>
          <p:cNvGraphicFramePr>
            <a:graphicFrameLocks noGrp="1"/>
          </p:cNvGraphicFramePr>
          <p:nvPr>
            <p:extLst>
              <p:ext uri="{D42A27DB-BD31-4B8C-83A1-F6EECF244321}">
                <p14:modId xmlns:p14="http://schemas.microsoft.com/office/powerpoint/2010/main" val="810011325"/>
              </p:ext>
            </p:extLst>
          </p:nvPr>
        </p:nvGraphicFramePr>
        <p:xfrm>
          <a:off x="925689" y="3298613"/>
          <a:ext cx="10338816" cy="2003072"/>
        </p:xfrm>
        <a:graphic>
          <a:graphicData uri="http://schemas.openxmlformats.org/drawingml/2006/table">
            <a:tbl>
              <a:tblPr bandRow="1">
                <a:tableStyleId>{3C2FFA5D-87B4-456A-9821-1D502468CF0F}</a:tableStyleId>
              </a:tblPr>
              <a:tblGrid>
                <a:gridCol w="2487168">
                  <a:extLst>
                    <a:ext uri="{9D8B030D-6E8A-4147-A177-3AD203B41FA5}">
                      <a16:colId xmlns:a16="http://schemas.microsoft.com/office/drawing/2014/main" val="2812626794"/>
                    </a:ext>
                  </a:extLst>
                </a:gridCol>
                <a:gridCol w="2487168">
                  <a:extLst>
                    <a:ext uri="{9D8B030D-6E8A-4147-A177-3AD203B41FA5}">
                      <a16:colId xmlns:a16="http://schemas.microsoft.com/office/drawing/2014/main" val="3655262045"/>
                    </a:ext>
                  </a:extLst>
                </a:gridCol>
                <a:gridCol w="2487168">
                  <a:extLst>
                    <a:ext uri="{9D8B030D-6E8A-4147-A177-3AD203B41FA5}">
                      <a16:colId xmlns:a16="http://schemas.microsoft.com/office/drawing/2014/main" val="1764746345"/>
                    </a:ext>
                  </a:extLst>
                </a:gridCol>
                <a:gridCol w="2877312">
                  <a:extLst>
                    <a:ext uri="{9D8B030D-6E8A-4147-A177-3AD203B41FA5}">
                      <a16:colId xmlns:a16="http://schemas.microsoft.com/office/drawing/2014/main" val="582812122"/>
                    </a:ext>
                  </a:extLst>
                </a:gridCol>
              </a:tblGrid>
              <a:tr h="743712">
                <a:tc>
                  <a:txBody>
                    <a:bodyPr/>
                    <a:lstStyle/>
                    <a:p>
                      <a:pPr>
                        <a:buNone/>
                      </a:pPr>
                      <a:r>
                        <a:rPr lang="en-GB"/>
                        <a:t>Year</a:t>
                      </a:r>
                    </a:p>
                  </a:txBody>
                  <a:tcPr anchor="ctr"/>
                </a:tc>
                <a:tc>
                  <a:txBody>
                    <a:bodyPr/>
                    <a:lstStyle/>
                    <a:p>
                      <a:pPr algn="r">
                        <a:buNone/>
                      </a:pPr>
                      <a:r>
                        <a:rPr lang="en-GB"/>
                        <a:t>Profit for the year (€m)</a:t>
                      </a:r>
                    </a:p>
                  </a:txBody>
                  <a:tcPr anchor="ctr"/>
                </a:tc>
                <a:tc>
                  <a:txBody>
                    <a:bodyPr/>
                    <a:lstStyle/>
                    <a:p>
                      <a:pPr algn="r">
                        <a:buNone/>
                      </a:pPr>
                      <a:r>
                        <a:rPr lang="en-GB"/>
                        <a:t>Weighted </a:t>
                      </a:r>
                      <a:r>
                        <a:rPr lang="en-GB" err="1"/>
                        <a:t>avg</a:t>
                      </a:r>
                      <a:r>
                        <a:rPr lang="en-GB"/>
                        <a:t> ordinary shares</a:t>
                      </a:r>
                    </a:p>
                  </a:txBody>
                  <a:tcPr anchor="ctr"/>
                </a:tc>
                <a:tc>
                  <a:txBody>
                    <a:bodyPr/>
                    <a:lstStyle/>
                    <a:p>
                      <a:pPr algn="r">
                        <a:buNone/>
                      </a:pPr>
                      <a:r>
                        <a:rPr lang="en-GB"/>
                        <a:t>EPS (€ per share)</a:t>
                      </a:r>
                    </a:p>
                  </a:txBody>
                  <a:tcPr anchor="ctr"/>
                </a:tc>
                <a:extLst>
                  <a:ext uri="{0D108BD9-81ED-4DB2-BD59-A6C34878D82A}">
                    <a16:rowId xmlns:a16="http://schemas.microsoft.com/office/drawing/2014/main" val="372376007"/>
                  </a:ext>
                </a:extLst>
              </a:tr>
              <a:tr h="629680">
                <a:tc>
                  <a:txBody>
                    <a:bodyPr/>
                    <a:lstStyle/>
                    <a:p>
                      <a:pPr>
                        <a:buNone/>
                      </a:pPr>
                      <a:r>
                        <a:rPr lang="en-GB"/>
                        <a:t>2023</a:t>
                      </a:r>
                    </a:p>
                  </a:txBody>
                  <a:tcPr anchor="ctr"/>
                </a:tc>
                <a:tc>
                  <a:txBody>
                    <a:bodyPr/>
                    <a:lstStyle/>
                    <a:p>
                      <a:pPr algn="r">
                        <a:buNone/>
                      </a:pPr>
                      <a:r>
                        <a:rPr lang="en-GB"/>
                        <a:t>3,444</a:t>
                      </a:r>
                    </a:p>
                  </a:txBody>
                  <a:tcPr anchor="ctr"/>
                </a:tc>
                <a:tc>
                  <a:txBody>
                    <a:bodyPr/>
                    <a:lstStyle/>
                    <a:p>
                      <a:pPr algn="r">
                        <a:buNone/>
                      </a:pPr>
                      <a:r>
                        <a:rPr lang="en-GB"/>
                        <a:t>417,795,492</a:t>
                      </a:r>
                    </a:p>
                  </a:txBody>
                  <a:tcPr anchor="ctr"/>
                </a:tc>
                <a:tc>
                  <a:txBody>
                    <a:bodyPr/>
                    <a:lstStyle/>
                    <a:p>
                      <a:pPr algn="r">
                        <a:buNone/>
                      </a:pPr>
                      <a:r>
                        <a:rPr lang="en-GB"/>
                        <a:t> €8.24</a:t>
                      </a:r>
                    </a:p>
                  </a:txBody>
                  <a:tcPr anchor="ctr"/>
                </a:tc>
                <a:extLst>
                  <a:ext uri="{0D108BD9-81ED-4DB2-BD59-A6C34878D82A}">
                    <a16:rowId xmlns:a16="http://schemas.microsoft.com/office/drawing/2014/main" val="1154092179"/>
                  </a:ext>
                </a:extLst>
              </a:tr>
              <a:tr h="629680">
                <a:tc>
                  <a:txBody>
                    <a:bodyPr/>
                    <a:lstStyle/>
                    <a:p>
                      <a:pPr>
                        <a:buNone/>
                      </a:pPr>
                      <a:r>
                        <a:rPr lang="en-GB"/>
                        <a:t>2024</a:t>
                      </a:r>
                    </a:p>
                  </a:txBody>
                  <a:tcPr anchor="ctr"/>
                </a:tc>
                <a:tc>
                  <a:txBody>
                    <a:bodyPr/>
                    <a:lstStyle/>
                    <a:p>
                      <a:pPr algn="r">
                        <a:buNone/>
                      </a:pPr>
                      <a:r>
                        <a:rPr lang="en-GB"/>
                        <a:t>–667</a:t>
                      </a:r>
                    </a:p>
                  </a:txBody>
                  <a:tcPr anchor="ctr"/>
                </a:tc>
                <a:tc>
                  <a:txBody>
                    <a:bodyPr/>
                    <a:lstStyle/>
                    <a:p>
                      <a:pPr algn="r">
                        <a:buNone/>
                      </a:pPr>
                      <a:r>
                        <a:rPr lang="en-GB"/>
                        <a:t>416,149,530</a:t>
                      </a:r>
                    </a:p>
                  </a:txBody>
                  <a:tcPr anchor="ctr"/>
                </a:tc>
                <a:tc>
                  <a:txBody>
                    <a:bodyPr/>
                    <a:lstStyle/>
                    <a:p>
                      <a:pPr algn="r">
                        <a:buNone/>
                      </a:pPr>
                      <a:r>
                        <a:rPr lang="en-GB"/>
                        <a:t>–€1.60</a:t>
                      </a:r>
                    </a:p>
                  </a:txBody>
                  <a:tcPr anchor="ctr"/>
                </a:tc>
                <a:extLst>
                  <a:ext uri="{0D108BD9-81ED-4DB2-BD59-A6C34878D82A}">
                    <a16:rowId xmlns:a16="http://schemas.microsoft.com/office/drawing/2014/main" val="2139261942"/>
                  </a:ext>
                </a:extLst>
              </a:tr>
            </a:tbl>
          </a:graphicData>
        </a:graphic>
      </p:graphicFrame>
    </p:spTree>
    <p:extLst>
      <p:ext uri="{BB962C8B-B14F-4D97-AF65-F5344CB8AC3E}">
        <p14:creationId xmlns:p14="http://schemas.microsoft.com/office/powerpoint/2010/main" val="1362207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26D83-5CB2-3381-00EE-916006C253F6}"/>
              </a:ext>
            </a:extLst>
          </p:cNvPr>
          <p:cNvSpPr>
            <a:spLocks noGrp="1"/>
          </p:cNvSpPr>
          <p:nvPr>
            <p:ph type="title"/>
          </p:nvPr>
        </p:nvSpPr>
        <p:spPr>
          <a:xfrm>
            <a:off x="646111" y="452718"/>
            <a:ext cx="10793256" cy="1400530"/>
          </a:xfrm>
        </p:spPr>
        <p:txBody>
          <a:bodyPr/>
          <a:lstStyle/>
          <a:p>
            <a:pPr algn="ctr"/>
            <a:r>
              <a:rPr lang="en-GB"/>
              <a:t>Dividend Yield per Share</a:t>
            </a:r>
            <a:endParaRPr lang="en-US"/>
          </a:p>
        </p:txBody>
      </p:sp>
      <p:pic>
        <p:nvPicPr>
          <p:cNvPr id="5" name="Content Placeholder 4" descr="A close up of a sign&#10;&#10;AI-generated content may be incorrect.">
            <a:extLst>
              <a:ext uri="{FF2B5EF4-FFF2-40B4-BE49-F238E27FC236}">
                <a16:creationId xmlns:a16="http://schemas.microsoft.com/office/drawing/2014/main" id="{97AFA025-2672-3268-5A77-536292F5885D}"/>
              </a:ext>
            </a:extLst>
          </p:cNvPr>
          <p:cNvPicPr>
            <a:picLocks noGrp="1" noChangeAspect="1"/>
          </p:cNvPicPr>
          <p:nvPr>
            <p:ph idx="1"/>
          </p:nvPr>
        </p:nvPicPr>
        <p:blipFill>
          <a:blip r:embed="rId2"/>
          <a:stretch>
            <a:fillRect/>
          </a:stretch>
        </p:blipFill>
        <p:spPr>
          <a:xfrm>
            <a:off x="2469801" y="1632931"/>
            <a:ext cx="7904125" cy="1201378"/>
          </a:xfrm>
          <a:prstGeom prst="rect">
            <a:avLst/>
          </a:prstGeom>
        </p:spPr>
      </p:pic>
      <p:sp>
        <p:nvSpPr>
          <p:cNvPr id="4" name="Slide Number Placeholder 3">
            <a:extLst>
              <a:ext uri="{FF2B5EF4-FFF2-40B4-BE49-F238E27FC236}">
                <a16:creationId xmlns:a16="http://schemas.microsoft.com/office/drawing/2014/main" id="{3C1F8B08-8678-E4BF-73B7-DFBB7769225E}"/>
              </a:ext>
            </a:extLst>
          </p:cNvPr>
          <p:cNvSpPr>
            <a:spLocks noGrp="1"/>
          </p:cNvSpPr>
          <p:nvPr>
            <p:ph type="sldNum" sz="quarter" idx="12"/>
          </p:nvPr>
        </p:nvSpPr>
        <p:spPr/>
        <p:txBody>
          <a:bodyPr/>
          <a:lstStyle/>
          <a:p>
            <a:fld id="{D57F1E4F-1CFF-5643-939E-02111984F565}" type="slidenum">
              <a:rPr lang="en-US" dirty="0"/>
              <a:t>23</a:t>
            </a:fld>
            <a:endParaRPr lang="en-US"/>
          </a:p>
        </p:txBody>
      </p:sp>
      <p:graphicFrame>
        <p:nvGraphicFramePr>
          <p:cNvPr id="7" name="Table 6">
            <a:extLst>
              <a:ext uri="{FF2B5EF4-FFF2-40B4-BE49-F238E27FC236}">
                <a16:creationId xmlns:a16="http://schemas.microsoft.com/office/drawing/2014/main" id="{F7820523-3476-9A82-E85D-02598AE7FCBF}"/>
              </a:ext>
            </a:extLst>
          </p:cNvPr>
          <p:cNvGraphicFramePr>
            <a:graphicFrameLocks noGrp="1"/>
          </p:cNvGraphicFramePr>
          <p:nvPr>
            <p:extLst>
              <p:ext uri="{D42A27DB-BD31-4B8C-83A1-F6EECF244321}">
                <p14:modId xmlns:p14="http://schemas.microsoft.com/office/powerpoint/2010/main" val="4026485438"/>
              </p:ext>
            </p:extLst>
          </p:nvPr>
        </p:nvGraphicFramePr>
        <p:xfrm>
          <a:off x="1706880" y="3169920"/>
          <a:ext cx="9436636" cy="1589524"/>
        </p:xfrm>
        <a:graphic>
          <a:graphicData uri="http://schemas.openxmlformats.org/drawingml/2006/table">
            <a:tbl>
              <a:tblPr bandRow="1">
                <a:tableStyleId>{3C2FFA5D-87B4-456A-9821-1D502468CF0F}</a:tableStyleId>
              </a:tblPr>
              <a:tblGrid>
                <a:gridCol w="2359159">
                  <a:extLst>
                    <a:ext uri="{9D8B030D-6E8A-4147-A177-3AD203B41FA5}">
                      <a16:colId xmlns:a16="http://schemas.microsoft.com/office/drawing/2014/main" val="2362315196"/>
                    </a:ext>
                  </a:extLst>
                </a:gridCol>
                <a:gridCol w="2359159">
                  <a:extLst>
                    <a:ext uri="{9D8B030D-6E8A-4147-A177-3AD203B41FA5}">
                      <a16:colId xmlns:a16="http://schemas.microsoft.com/office/drawing/2014/main" val="2302137521"/>
                    </a:ext>
                  </a:extLst>
                </a:gridCol>
                <a:gridCol w="2359159">
                  <a:extLst>
                    <a:ext uri="{9D8B030D-6E8A-4147-A177-3AD203B41FA5}">
                      <a16:colId xmlns:a16="http://schemas.microsoft.com/office/drawing/2014/main" val="2051295965"/>
                    </a:ext>
                  </a:extLst>
                </a:gridCol>
                <a:gridCol w="2359159">
                  <a:extLst>
                    <a:ext uri="{9D8B030D-6E8A-4147-A177-3AD203B41FA5}">
                      <a16:colId xmlns:a16="http://schemas.microsoft.com/office/drawing/2014/main" val="3334940008"/>
                    </a:ext>
                  </a:extLst>
                </a:gridCol>
              </a:tblGrid>
              <a:tr h="335078">
                <a:tc>
                  <a:txBody>
                    <a:bodyPr/>
                    <a:lstStyle/>
                    <a:p>
                      <a:pPr>
                        <a:buNone/>
                      </a:pPr>
                      <a:r>
                        <a:rPr lang="en-GB"/>
                        <a:t>Year</a:t>
                      </a:r>
                    </a:p>
                  </a:txBody>
                  <a:tcPr anchor="ctr"/>
                </a:tc>
                <a:tc>
                  <a:txBody>
                    <a:bodyPr/>
                    <a:lstStyle/>
                    <a:p>
                      <a:pPr algn="r">
                        <a:buNone/>
                      </a:pPr>
                      <a:r>
                        <a:rPr lang="en-GB"/>
                        <a:t>Dividend per share (€)</a:t>
                      </a:r>
                    </a:p>
                  </a:txBody>
                  <a:tcPr anchor="ctr"/>
                </a:tc>
                <a:tc>
                  <a:txBody>
                    <a:bodyPr/>
                    <a:lstStyle/>
                    <a:p>
                      <a:pPr algn="r">
                        <a:buNone/>
                      </a:pPr>
                      <a:r>
                        <a:rPr lang="en-GB"/>
                        <a:t>Market price used (€)</a:t>
                      </a:r>
                    </a:p>
                  </a:txBody>
                  <a:tcPr anchor="ctr"/>
                </a:tc>
                <a:tc>
                  <a:txBody>
                    <a:bodyPr/>
                    <a:lstStyle/>
                    <a:p>
                      <a:pPr algn="r">
                        <a:buNone/>
                      </a:pPr>
                      <a:r>
                        <a:rPr lang="en-GB"/>
                        <a:t>Dividend yield</a:t>
                      </a:r>
                    </a:p>
                  </a:txBody>
                  <a:tcPr anchor="ctr"/>
                </a:tc>
                <a:extLst>
                  <a:ext uri="{0D108BD9-81ED-4DB2-BD59-A6C34878D82A}">
                    <a16:rowId xmlns:a16="http://schemas.microsoft.com/office/drawing/2014/main" val="1626966474"/>
                  </a:ext>
                </a:extLst>
              </a:tr>
              <a:tr h="583684">
                <a:tc>
                  <a:txBody>
                    <a:bodyPr/>
                    <a:lstStyle/>
                    <a:p>
                      <a:pPr>
                        <a:buNone/>
                      </a:pPr>
                      <a:r>
                        <a:rPr lang="en-GB"/>
                        <a:t>2023</a:t>
                      </a:r>
                    </a:p>
                  </a:txBody>
                  <a:tcPr anchor="ctr"/>
                </a:tc>
                <a:tc>
                  <a:txBody>
                    <a:bodyPr/>
                    <a:lstStyle/>
                    <a:p>
                      <a:pPr algn="r">
                        <a:buNone/>
                      </a:pPr>
                      <a:r>
                        <a:rPr lang="en-GB"/>
                        <a:t>2.20</a:t>
                      </a:r>
                    </a:p>
                  </a:txBody>
                  <a:tcPr anchor="ctr"/>
                </a:tc>
                <a:tc>
                  <a:txBody>
                    <a:bodyPr/>
                    <a:lstStyle/>
                    <a:p>
                      <a:pPr algn="r">
                        <a:buNone/>
                      </a:pPr>
                      <a:r>
                        <a:rPr lang="en-GB"/>
                        <a:t>159.46</a:t>
                      </a:r>
                    </a:p>
                  </a:txBody>
                  <a:tcPr anchor="ctr"/>
                </a:tc>
                <a:tc>
                  <a:txBody>
                    <a:bodyPr/>
                    <a:lstStyle/>
                    <a:p>
                      <a:pPr algn="r">
                        <a:buNone/>
                      </a:pPr>
                      <a:r>
                        <a:rPr lang="en-GB"/>
                        <a:t> 1.38%</a:t>
                      </a:r>
                    </a:p>
                  </a:txBody>
                  <a:tcPr anchor="ctr"/>
                </a:tc>
                <a:extLst>
                  <a:ext uri="{0D108BD9-81ED-4DB2-BD59-A6C34878D82A}">
                    <a16:rowId xmlns:a16="http://schemas.microsoft.com/office/drawing/2014/main" val="3314907655"/>
                  </a:ext>
                </a:extLst>
              </a:tr>
              <a:tr h="335078">
                <a:tc>
                  <a:txBody>
                    <a:bodyPr/>
                    <a:lstStyle/>
                    <a:p>
                      <a:pPr>
                        <a:buNone/>
                      </a:pPr>
                      <a:r>
                        <a:rPr lang="en-GB"/>
                        <a:t>2024</a:t>
                      </a:r>
                    </a:p>
                  </a:txBody>
                  <a:tcPr anchor="ctr"/>
                </a:tc>
                <a:tc>
                  <a:txBody>
                    <a:bodyPr/>
                    <a:lstStyle/>
                    <a:p>
                      <a:pPr algn="r">
                        <a:buNone/>
                      </a:pPr>
                      <a:r>
                        <a:rPr lang="en-GB"/>
                        <a:t>2.90</a:t>
                      </a:r>
                    </a:p>
                  </a:txBody>
                  <a:tcPr anchor="ctr"/>
                </a:tc>
                <a:tc>
                  <a:txBody>
                    <a:bodyPr/>
                    <a:lstStyle/>
                    <a:p>
                      <a:pPr algn="r">
                        <a:buNone/>
                      </a:pPr>
                      <a:r>
                        <a:rPr lang="en-GB"/>
                        <a:t>212.10</a:t>
                      </a:r>
                    </a:p>
                  </a:txBody>
                  <a:tcPr anchor="ctr"/>
                </a:tc>
                <a:tc>
                  <a:txBody>
                    <a:bodyPr/>
                    <a:lstStyle/>
                    <a:p>
                      <a:pPr algn="r">
                        <a:buNone/>
                      </a:pPr>
                      <a:r>
                        <a:rPr lang="en-GB"/>
                        <a:t> 1.37%</a:t>
                      </a:r>
                    </a:p>
                  </a:txBody>
                  <a:tcPr anchor="ctr"/>
                </a:tc>
                <a:extLst>
                  <a:ext uri="{0D108BD9-81ED-4DB2-BD59-A6C34878D82A}">
                    <a16:rowId xmlns:a16="http://schemas.microsoft.com/office/drawing/2014/main" val="1306842041"/>
                  </a:ext>
                </a:extLst>
              </a:tr>
            </a:tbl>
          </a:graphicData>
        </a:graphic>
      </p:graphicFrame>
      <p:sp>
        <p:nvSpPr>
          <p:cNvPr id="8" name="TextBox 7">
            <a:extLst>
              <a:ext uri="{FF2B5EF4-FFF2-40B4-BE49-F238E27FC236}">
                <a16:creationId xmlns:a16="http://schemas.microsoft.com/office/drawing/2014/main" id="{2C652B50-B0D2-5CC2-32E6-070E7A165916}"/>
              </a:ext>
            </a:extLst>
          </p:cNvPr>
          <p:cNvSpPr txBox="1"/>
          <p:nvPr/>
        </p:nvSpPr>
        <p:spPr>
          <a:xfrm>
            <a:off x="2157984" y="5123688"/>
            <a:ext cx="85344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dividend yield is basically flat (~1.4%) year-to-year because the higher 2024 dividend was offset by a higher share price.</a:t>
            </a:r>
          </a:p>
          <a:p>
            <a:endParaRPr lang="en-US"/>
          </a:p>
          <a:p>
            <a:pPr algn="ctr"/>
            <a:endParaRPr lang="en-GB"/>
          </a:p>
        </p:txBody>
      </p:sp>
    </p:spTree>
    <p:extLst>
      <p:ext uri="{BB962C8B-B14F-4D97-AF65-F5344CB8AC3E}">
        <p14:creationId xmlns:p14="http://schemas.microsoft.com/office/powerpoint/2010/main" val="1852253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2DE5-67C0-E406-1F41-C272D0440B5C}"/>
              </a:ext>
            </a:extLst>
          </p:cNvPr>
          <p:cNvSpPr>
            <a:spLocks noGrp="1"/>
          </p:cNvSpPr>
          <p:nvPr>
            <p:ph type="title"/>
          </p:nvPr>
        </p:nvSpPr>
        <p:spPr>
          <a:xfrm>
            <a:off x="646111" y="452718"/>
            <a:ext cx="10770678" cy="1400530"/>
          </a:xfrm>
        </p:spPr>
        <p:txBody>
          <a:bodyPr/>
          <a:lstStyle/>
          <a:p>
            <a:pPr algn="ctr"/>
            <a:r>
              <a:rPr lang="en-GB"/>
              <a:t>Dividend Cover Ratio</a:t>
            </a:r>
            <a:endParaRPr lang="en-US"/>
          </a:p>
        </p:txBody>
      </p:sp>
      <p:pic>
        <p:nvPicPr>
          <p:cNvPr id="5" name="Content Placeholder 4" descr="A close up of a sign&#10;&#10;AI-generated content may be incorrect.">
            <a:extLst>
              <a:ext uri="{FF2B5EF4-FFF2-40B4-BE49-F238E27FC236}">
                <a16:creationId xmlns:a16="http://schemas.microsoft.com/office/drawing/2014/main" id="{019A84A2-6983-6750-432A-B1A457F754AB}"/>
              </a:ext>
            </a:extLst>
          </p:cNvPr>
          <p:cNvPicPr>
            <a:picLocks noGrp="1" noChangeAspect="1"/>
          </p:cNvPicPr>
          <p:nvPr>
            <p:ph idx="1"/>
          </p:nvPr>
        </p:nvPicPr>
        <p:blipFill>
          <a:blip r:embed="rId2"/>
          <a:stretch>
            <a:fillRect/>
          </a:stretch>
        </p:blipFill>
        <p:spPr>
          <a:xfrm>
            <a:off x="4120781" y="1582902"/>
            <a:ext cx="3947922" cy="1576578"/>
          </a:xfrm>
          <a:prstGeom prst="rect">
            <a:avLst/>
          </a:prstGeom>
        </p:spPr>
      </p:pic>
      <p:sp>
        <p:nvSpPr>
          <p:cNvPr id="4" name="Slide Number Placeholder 3">
            <a:extLst>
              <a:ext uri="{FF2B5EF4-FFF2-40B4-BE49-F238E27FC236}">
                <a16:creationId xmlns:a16="http://schemas.microsoft.com/office/drawing/2014/main" id="{98BE68B6-6D67-6FA3-3D0F-9248809A2708}"/>
              </a:ext>
            </a:extLst>
          </p:cNvPr>
          <p:cNvSpPr>
            <a:spLocks noGrp="1"/>
          </p:cNvSpPr>
          <p:nvPr>
            <p:ph type="sldNum" sz="quarter" idx="12"/>
          </p:nvPr>
        </p:nvSpPr>
        <p:spPr/>
        <p:txBody>
          <a:bodyPr/>
          <a:lstStyle/>
          <a:p>
            <a:fld id="{D57F1E4F-1CFF-5643-939E-02111984F565}" type="slidenum">
              <a:rPr lang="en-US" dirty="0"/>
              <a:t>24</a:t>
            </a:fld>
            <a:endParaRPr lang="en-US"/>
          </a:p>
        </p:txBody>
      </p:sp>
      <p:graphicFrame>
        <p:nvGraphicFramePr>
          <p:cNvPr id="7" name="Table 6">
            <a:extLst>
              <a:ext uri="{FF2B5EF4-FFF2-40B4-BE49-F238E27FC236}">
                <a16:creationId xmlns:a16="http://schemas.microsoft.com/office/drawing/2014/main" id="{0718B4EC-42B9-D72A-59F7-9CBA7AE9CBB5}"/>
              </a:ext>
            </a:extLst>
          </p:cNvPr>
          <p:cNvGraphicFramePr>
            <a:graphicFrameLocks noGrp="1"/>
          </p:cNvGraphicFramePr>
          <p:nvPr>
            <p:extLst>
              <p:ext uri="{D42A27DB-BD31-4B8C-83A1-F6EECF244321}">
                <p14:modId xmlns:p14="http://schemas.microsoft.com/office/powerpoint/2010/main" val="1593956201"/>
              </p:ext>
            </p:extLst>
          </p:nvPr>
        </p:nvGraphicFramePr>
        <p:xfrm>
          <a:off x="1030224" y="3423012"/>
          <a:ext cx="10387580" cy="1715889"/>
        </p:xfrm>
        <a:graphic>
          <a:graphicData uri="http://schemas.openxmlformats.org/drawingml/2006/table">
            <a:tbl>
              <a:tblPr bandRow="1">
                <a:tableStyleId>{3C2FFA5D-87B4-456A-9821-1D502468CF0F}</a:tableStyleId>
              </a:tblPr>
              <a:tblGrid>
                <a:gridCol w="2596895">
                  <a:extLst>
                    <a:ext uri="{9D8B030D-6E8A-4147-A177-3AD203B41FA5}">
                      <a16:colId xmlns:a16="http://schemas.microsoft.com/office/drawing/2014/main" val="3276334209"/>
                    </a:ext>
                  </a:extLst>
                </a:gridCol>
                <a:gridCol w="2596895">
                  <a:extLst>
                    <a:ext uri="{9D8B030D-6E8A-4147-A177-3AD203B41FA5}">
                      <a16:colId xmlns:a16="http://schemas.microsoft.com/office/drawing/2014/main" val="2255456438"/>
                    </a:ext>
                  </a:extLst>
                </a:gridCol>
                <a:gridCol w="2596895">
                  <a:extLst>
                    <a:ext uri="{9D8B030D-6E8A-4147-A177-3AD203B41FA5}">
                      <a16:colId xmlns:a16="http://schemas.microsoft.com/office/drawing/2014/main" val="4167928100"/>
                    </a:ext>
                  </a:extLst>
                </a:gridCol>
                <a:gridCol w="2596895">
                  <a:extLst>
                    <a:ext uri="{9D8B030D-6E8A-4147-A177-3AD203B41FA5}">
                      <a16:colId xmlns:a16="http://schemas.microsoft.com/office/drawing/2014/main" val="1614478888"/>
                    </a:ext>
                  </a:extLst>
                </a:gridCol>
              </a:tblGrid>
              <a:tr h="435729">
                <a:tc>
                  <a:txBody>
                    <a:bodyPr/>
                    <a:lstStyle/>
                    <a:p>
                      <a:pPr>
                        <a:buNone/>
                      </a:pPr>
                      <a:r>
                        <a:rPr lang="en-GB"/>
                        <a:t>Year</a:t>
                      </a:r>
                    </a:p>
                  </a:txBody>
                  <a:tcPr anchor="ctr"/>
                </a:tc>
                <a:tc>
                  <a:txBody>
                    <a:bodyPr/>
                    <a:lstStyle/>
                    <a:p>
                      <a:pPr algn="r">
                        <a:buNone/>
                      </a:pPr>
                      <a:r>
                        <a:rPr lang="en-GB"/>
                        <a:t>Profit for the year (€m)</a:t>
                      </a:r>
                    </a:p>
                  </a:txBody>
                  <a:tcPr anchor="ctr"/>
                </a:tc>
                <a:tc>
                  <a:txBody>
                    <a:bodyPr/>
                    <a:lstStyle/>
                    <a:p>
                      <a:pPr algn="r">
                        <a:buNone/>
                      </a:pPr>
                      <a:r>
                        <a:rPr lang="en-GB"/>
                        <a:t>Total dividend (€m)</a:t>
                      </a:r>
                    </a:p>
                  </a:txBody>
                  <a:tcPr anchor="ctr"/>
                </a:tc>
                <a:tc>
                  <a:txBody>
                    <a:bodyPr/>
                    <a:lstStyle/>
                    <a:p>
                      <a:pPr algn="r">
                        <a:buNone/>
                      </a:pPr>
                      <a:r>
                        <a:rPr lang="en-GB"/>
                        <a:t>Dividend cover (times)</a:t>
                      </a:r>
                    </a:p>
                  </a:txBody>
                  <a:tcPr anchor="ctr"/>
                </a:tc>
                <a:extLst>
                  <a:ext uri="{0D108BD9-81ED-4DB2-BD59-A6C34878D82A}">
                    <a16:rowId xmlns:a16="http://schemas.microsoft.com/office/drawing/2014/main" val="1343993460"/>
                  </a:ext>
                </a:extLst>
              </a:tr>
              <a:tr h="435729">
                <a:tc>
                  <a:txBody>
                    <a:bodyPr/>
                    <a:lstStyle/>
                    <a:p>
                      <a:pPr>
                        <a:buNone/>
                      </a:pPr>
                      <a:r>
                        <a:rPr lang="en-GB"/>
                        <a:t>2023</a:t>
                      </a:r>
                    </a:p>
                  </a:txBody>
                  <a:tcPr anchor="ctr"/>
                </a:tc>
                <a:tc>
                  <a:txBody>
                    <a:bodyPr/>
                    <a:lstStyle/>
                    <a:p>
                      <a:pPr algn="r">
                        <a:buNone/>
                      </a:pPr>
                      <a:r>
                        <a:rPr lang="en-GB"/>
                        <a:t>3,444</a:t>
                      </a:r>
                    </a:p>
                  </a:txBody>
                  <a:tcPr anchor="ctr"/>
                </a:tc>
                <a:tc>
                  <a:txBody>
                    <a:bodyPr/>
                    <a:lstStyle/>
                    <a:p>
                      <a:pPr algn="r">
                        <a:buNone/>
                      </a:pPr>
                      <a:r>
                        <a:rPr lang="en-GB"/>
                        <a:t>910.64</a:t>
                      </a:r>
                    </a:p>
                  </a:txBody>
                  <a:tcPr anchor="ctr"/>
                </a:tc>
                <a:tc>
                  <a:txBody>
                    <a:bodyPr/>
                    <a:lstStyle/>
                    <a:p>
                      <a:pPr algn="r">
                        <a:buNone/>
                      </a:pPr>
                      <a:r>
                        <a:rPr lang="en-GB"/>
                        <a:t>3.78×</a:t>
                      </a:r>
                    </a:p>
                  </a:txBody>
                  <a:tcPr anchor="ctr"/>
                </a:tc>
                <a:extLst>
                  <a:ext uri="{0D108BD9-81ED-4DB2-BD59-A6C34878D82A}">
                    <a16:rowId xmlns:a16="http://schemas.microsoft.com/office/drawing/2014/main" val="407621056"/>
                  </a:ext>
                </a:extLst>
              </a:tr>
              <a:tr h="435729">
                <a:tc>
                  <a:txBody>
                    <a:bodyPr/>
                    <a:lstStyle/>
                    <a:p>
                      <a:pPr>
                        <a:buNone/>
                      </a:pPr>
                      <a:r>
                        <a:rPr lang="en-GB"/>
                        <a:t>2024</a:t>
                      </a:r>
                    </a:p>
                  </a:txBody>
                  <a:tcPr anchor="ctr"/>
                </a:tc>
                <a:tc>
                  <a:txBody>
                    <a:bodyPr/>
                    <a:lstStyle/>
                    <a:p>
                      <a:pPr algn="r">
                        <a:buNone/>
                      </a:pPr>
                      <a:r>
                        <a:rPr lang="en-GB"/>
                        <a:t>–667</a:t>
                      </a:r>
                    </a:p>
                  </a:txBody>
                  <a:tcPr anchor="ctr"/>
                </a:tc>
                <a:tc>
                  <a:txBody>
                    <a:bodyPr/>
                    <a:lstStyle/>
                    <a:p>
                      <a:pPr algn="r">
                        <a:buNone/>
                      </a:pPr>
                      <a:r>
                        <a:rPr lang="en-GB"/>
                        <a:t>1,228.53</a:t>
                      </a:r>
                    </a:p>
                  </a:txBody>
                  <a:tcPr anchor="ctr"/>
                </a:tc>
                <a:tc>
                  <a:txBody>
                    <a:bodyPr/>
                    <a:lstStyle/>
                    <a:p>
                      <a:pPr algn="r">
                        <a:buNone/>
                      </a:pPr>
                      <a:r>
                        <a:rPr lang="en-GB"/>
                        <a:t>–0.54× (not meaningful)</a:t>
                      </a:r>
                    </a:p>
                  </a:txBody>
                  <a:tcPr anchor="ctr"/>
                </a:tc>
                <a:extLst>
                  <a:ext uri="{0D108BD9-81ED-4DB2-BD59-A6C34878D82A}">
                    <a16:rowId xmlns:a16="http://schemas.microsoft.com/office/drawing/2014/main" val="3930960153"/>
                  </a:ext>
                </a:extLst>
              </a:tr>
            </a:tbl>
          </a:graphicData>
        </a:graphic>
      </p:graphicFrame>
      <p:sp>
        <p:nvSpPr>
          <p:cNvPr id="8" name="TextBox 7">
            <a:extLst>
              <a:ext uri="{FF2B5EF4-FFF2-40B4-BE49-F238E27FC236}">
                <a16:creationId xmlns:a16="http://schemas.microsoft.com/office/drawing/2014/main" id="{2E2CAD28-06D9-EE5F-2DFA-9BA644865067}"/>
              </a:ext>
            </a:extLst>
          </p:cNvPr>
          <p:cNvSpPr txBox="1"/>
          <p:nvPr/>
        </p:nvSpPr>
        <p:spPr>
          <a:xfrm>
            <a:off x="1524000" y="5379720"/>
            <a:ext cx="1002182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b="1"/>
              <a:t>2023:</a:t>
            </a:r>
            <a:r>
              <a:rPr lang="en-US"/>
              <a:t> Safran covered its dividend about 3.8 times, so plenty of headroom.</a:t>
            </a:r>
          </a:p>
          <a:p>
            <a:pPr marL="228600" indent="-228600">
              <a:buFont typeface=""/>
              <a:buChar char="•"/>
            </a:pPr>
            <a:r>
              <a:rPr lang="en-US" b="1"/>
              <a:t>2024:</a:t>
            </a:r>
            <a:r>
              <a:rPr lang="en-US"/>
              <a:t> statutory profit was a loss, so dividend cover is not meaningful mathematically — the dividend was supported by underlying cash generation rather than reported net profit.</a:t>
            </a:r>
          </a:p>
          <a:p>
            <a:pPr algn="ctr"/>
            <a:endParaRPr lang="en-GB"/>
          </a:p>
        </p:txBody>
      </p:sp>
    </p:spTree>
    <p:extLst>
      <p:ext uri="{BB962C8B-B14F-4D97-AF65-F5344CB8AC3E}">
        <p14:creationId xmlns:p14="http://schemas.microsoft.com/office/powerpoint/2010/main" val="10790305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8" name="Picture 17">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20" name="Rectangle 19">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4A9280A6-C801-E066-4E72-9BAB539A4F41}"/>
              </a:ext>
            </a:extLst>
          </p:cNvPr>
          <p:cNvPicPr>
            <a:picLocks noChangeAspect="1"/>
          </p:cNvPicPr>
          <p:nvPr/>
        </p:nvPicPr>
        <p:blipFill>
          <a:blip r:embed="rId6">
            <a:alphaModFix amt="40000"/>
          </a:blip>
          <a:srcRect t="6254" r="9085" b="17018"/>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1259C08-4A8E-EA58-1057-17D6AA3E5EA2}"/>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Exercise Questions</a:t>
            </a:r>
          </a:p>
        </p:txBody>
      </p:sp>
      <p:sp>
        <p:nvSpPr>
          <p:cNvPr id="24" name="Rectangle 2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E7C410D4-B900-7C2F-B20D-DB28544AA30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D57F1E4F-1CFF-5643-939E-02111984F565}" type="slidenum">
              <a:rPr lang="en-US">
                <a:solidFill>
                  <a:srgbClr val="FFFFFF"/>
                </a:solidFill>
              </a:rPr>
              <a:pPr defTabSz="914400">
                <a:spcAft>
                  <a:spcPts val="600"/>
                </a:spcAft>
              </a:pPr>
              <a:t>25</a:t>
            </a:fld>
            <a:endParaRPr lang="en-US">
              <a:solidFill>
                <a:srgbClr val="FFFFFF"/>
              </a:solidFill>
            </a:endParaRPr>
          </a:p>
        </p:txBody>
      </p:sp>
    </p:spTree>
    <p:extLst>
      <p:ext uri="{BB962C8B-B14F-4D97-AF65-F5344CB8AC3E}">
        <p14:creationId xmlns:p14="http://schemas.microsoft.com/office/powerpoint/2010/main" val="1959450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5E4DF-4BB9-726E-0D45-9B236726F5B1}"/>
              </a:ext>
            </a:extLst>
          </p:cNvPr>
          <p:cNvSpPr>
            <a:spLocks noGrp="1"/>
          </p:cNvSpPr>
          <p:nvPr>
            <p:ph type="title"/>
          </p:nvPr>
        </p:nvSpPr>
        <p:spPr/>
        <p:txBody>
          <a:bodyPr/>
          <a:lstStyle/>
          <a:p>
            <a:r>
              <a:rPr lang="en-US" dirty="0"/>
              <a:t>Exercise 1 – Payback Period</a:t>
            </a:r>
          </a:p>
        </p:txBody>
      </p:sp>
      <p:sp>
        <p:nvSpPr>
          <p:cNvPr id="3" name="Content Placeholder 2">
            <a:extLst>
              <a:ext uri="{FF2B5EF4-FFF2-40B4-BE49-F238E27FC236}">
                <a16:creationId xmlns:a16="http://schemas.microsoft.com/office/drawing/2014/main" id="{0347DCF1-33EE-E00F-2596-9CD498724543}"/>
              </a:ext>
            </a:extLst>
          </p:cNvPr>
          <p:cNvSpPr>
            <a:spLocks noGrp="1"/>
          </p:cNvSpPr>
          <p:nvPr>
            <p:ph idx="1"/>
          </p:nvPr>
        </p:nvSpPr>
        <p:spPr>
          <a:xfrm>
            <a:off x="1103312" y="1589622"/>
            <a:ext cx="8946541" cy="4280825"/>
          </a:xfrm>
        </p:spPr>
        <p:txBody>
          <a:bodyPr vert="horz" lIns="91440" tIns="45720" rIns="91440" bIns="45720" rtlCol="0" anchor="t">
            <a:normAutofit/>
          </a:bodyPr>
          <a:lstStyle/>
          <a:p>
            <a:pPr marL="0" indent="0">
              <a:buNone/>
            </a:pPr>
            <a:r>
              <a:rPr lang="en-US" dirty="0">
                <a:ea typeface="+mj-lt"/>
                <a:cs typeface="+mj-lt"/>
              </a:rPr>
              <a:t>Project cost is £30,000 and the cash inflows are £10,000, the life of the product is 5 years. Calculate the pay-back period.</a:t>
            </a:r>
            <a:endParaRPr lang="en-US" dirty="0"/>
          </a:p>
          <a:p>
            <a:pPr>
              <a:buClr>
                <a:srgbClr val="8AD0D6"/>
              </a:buClr>
            </a:pPr>
            <a:endParaRPr lang="en-US"/>
          </a:p>
          <a:p>
            <a:pPr>
              <a:buClr>
                <a:srgbClr val="8AD0D6"/>
              </a:buClr>
            </a:pPr>
            <a:r>
              <a:rPr lang="en-US" dirty="0"/>
              <a:t>30,000 / 10,000 = 3</a:t>
            </a:r>
          </a:p>
          <a:p>
            <a:pPr>
              <a:buClr>
                <a:srgbClr val="8AD0D6"/>
              </a:buClr>
            </a:pPr>
            <a:r>
              <a:rPr lang="en-US" dirty="0"/>
              <a:t>Pay-back period = 3 days</a:t>
            </a:r>
          </a:p>
          <a:p>
            <a:pPr>
              <a:buClr>
                <a:srgbClr val="8AD0D6"/>
              </a:buClr>
            </a:pPr>
            <a:endParaRPr lang="en-US"/>
          </a:p>
          <a:p>
            <a:pPr marL="0" indent="0">
              <a:buClr>
                <a:srgbClr val="8AD0D6"/>
              </a:buClr>
              <a:buNone/>
            </a:pPr>
            <a:endParaRPr lang="en-US"/>
          </a:p>
          <a:p>
            <a:pPr>
              <a:buClr>
                <a:srgbClr val="8AD0D6"/>
              </a:buClr>
            </a:pPr>
            <a:endParaRPr lang="en-US"/>
          </a:p>
        </p:txBody>
      </p:sp>
      <p:sp>
        <p:nvSpPr>
          <p:cNvPr id="5" name="Slide Number Placeholder 4">
            <a:extLst>
              <a:ext uri="{FF2B5EF4-FFF2-40B4-BE49-F238E27FC236}">
                <a16:creationId xmlns:a16="http://schemas.microsoft.com/office/drawing/2014/main" id="{11A4E8FF-3970-FEE6-7FA1-4C63D184690B}"/>
              </a:ext>
            </a:extLst>
          </p:cNvPr>
          <p:cNvSpPr>
            <a:spLocks noGrp="1"/>
          </p:cNvSpPr>
          <p:nvPr>
            <p:ph type="sldNum" sz="quarter" idx="12"/>
          </p:nvPr>
        </p:nvSpPr>
        <p:spPr/>
        <p:txBody>
          <a:bodyPr/>
          <a:lstStyle/>
          <a:p>
            <a:fld id="{D57F1E4F-1CFF-5643-939E-02111984F565}" type="slidenum">
              <a:rPr lang="en-US" dirty="0"/>
              <a:t>26</a:t>
            </a:fld>
            <a:endParaRPr lang="en-GB"/>
          </a:p>
        </p:txBody>
      </p:sp>
      <p:pic>
        <p:nvPicPr>
          <p:cNvPr id="4" name="Picture 3" descr="A close-up of a cash flow method&#10;&#10;AI-generated content may be incorrect.">
            <a:extLst>
              <a:ext uri="{FF2B5EF4-FFF2-40B4-BE49-F238E27FC236}">
                <a16:creationId xmlns:a16="http://schemas.microsoft.com/office/drawing/2014/main" id="{47D2599A-3257-ADB1-EF11-FB7A973A24B6}"/>
              </a:ext>
            </a:extLst>
          </p:cNvPr>
          <p:cNvPicPr>
            <a:picLocks noChangeAspect="1"/>
          </p:cNvPicPr>
          <p:nvPr/>
        </p:nvPicPr>
        <p:blipFill>
          <a:blip r:embed="rId2"/>
          <a:stretch>
            <a:fillRect/>
          </a:stretch>
        </p:blipFill>
        <p:spPr>
          <a:xfrm>
            <a:off x="2024241" y="7264999"/>
            <a:ext cx="7741182" cy="1278468"/>
          </a:xfrm>
          <a:prstGeom prst="rect">
            <a:avLst/>
          </a:prstGeom>
        </p:spPr>
      </p:pic>
    </p:spTree>
    <p:extLst>
      <p:ext uri="{BB962C8B-B14F-4D97-AF65-F5344CB8AC3E}">
        <p14:creationId xmlns:p14="http://schemas.microsoft.com/office/powerpoint/2010/main" val="175701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43219-7BF4-4488-58E9-6CEC501140FA}"/>
              </a:ext>
            </a:extLst>
          </p:cNvPr>
          <p:cNvSpPr>
            <a:spLocks noGrp="1"/>
          </p:cNvSpPr>
          <p:nvPr>
            <p:ph type="title"/>
          </p:nvPr>
        </p:nvSpPr>
        <p:spPr/>
        <p:txBody>
          <a:bodyPr/>
          <a:lstStyle/>
          <a:p>
            <a:r>
              <a:rPr lang="en-US" dirty="0"/>
              <a:t>Exercise 2 – Payback period</a:t>
            </a:r>
          </a:p>
        </p:txBody>
      </p:sp>
      <p:sp>
        <p:nvSpPr>
          <p:cNvPr id="3" name="Content Placeholder 2">
            <a:extLst>
              <a:ext uri="{FF2B5EF4-FFF2-40B4-BE49-F238E27FC236}">
                <a16:creationId xmlns:a16="http://schemas.microsoft.com/office/drawing/2014/main" id="{CC9AE307-DE41-2E3F-A013-1674ABFFD679}"/>
              </a:ext>
            </a:extLst>
          </p:cNvPr>
          <p:cNvSpPr>
            <a:spLocks noGrp="1"/>
          </p:cNvSpPr>
          <p:nvPr>
            <p:ph idx="1"/>
          </p:nvPr>
        </p:nvSpPr>
        <p:spPr>
          <a:xfrm>
            <a:off x="646112" y="1494118"/>
            <a:ext cx="5605030" cy="4195481"/>
          </a:xfrm>
        </p:spPr>
        <p:txBody>
          <a:bodyPr vert="horz" lIns="91440" tIns="45720" rIns="91440" bIns="45720" rtlCol="0" anchor="t">
            <a:normAutofit/>
          </a:bodyPr>
          <a:lstStyle/>
          <a:p>
            <a:pPr marL="0" indent="0">
              <a:buNone/>
            </a:pPr>
            <a:r>
              <a:rPr lang="en-US">
                <a:ea typeface="+mj-lt"/>
                <a:cs typeface="+mj-lt"/>
              </a:rPr>
              <a:t>A project costs 20,00,000 and yields annually a profit of GBP 3,00,000 after depreciation @12.5% but before tax at 50%. Calculate the pay-back period. </a:t>
            </a:r>
            <a:endParaRPr lang="en-US"/>
          </a:p>
          <a:p>
            <a:pPr>
              <a:buClr>
                <a:srgbClr val="8AD0D6"/>
              </a:buClr>
            </a:pPr>
            <a:endParaRPr lang="en-US"/>
          </a:p>
          <a:p>
            <a:pPr marL="0" indent="0">
              <a:buClr>
                <a:srgbClr val="8AD0D6"/>
              </a:buClr>
              <a:buNone/>
            </a:pPr>
            <a:r>
              <a:rPr lang="en-US">
                <a:ea typeface="+mj-lt"/>
                <a:cs typeface="+mj-lt"/>
              </a:rPr>
              <a:t>Profit after depreciation 3,00,000 </a:t>
            </a:r>
            <a:endParaRPr lang="en-US"/>
          </a:p>
          <a:p>
            <a:pPr marL="0" indent="0">
              <a:buClr>
                <a:srgbClr val="8AD0D6"/>
              </a:buClr>
              <a:buNone/>
            </a:pPr>
            <a:r>
              <a:rPr lang="en-US">
                <a:ea typeface="+mj-lt"/>
                <a:cs typeface="+mj-lt"/>
              </a:rPr>
              <a:t>Tax 50% 1,50,000 1,50,000 </a:t>
            </a:r>
            <a:endParaRPr lang="en-US"/>
          </a:p>
          <a:p>
            <a:pPr marL="0" indent="0">
              <a:buClr>
                <a:srgbClr val="8AD0D6"/>
              </a:buClr>
              <a:buNone/>
            </a:pPr>
            <a:r>
              <a:rPr lang="en-US">
                <a:ea typeface="+mj-lt"/>
                <a:cs typeface="+mj-lt"/>
              </a:rPr>
              <a:t>Add depreciation </a:t>
            </a:r>
            <a:endParaRPr lang="en-US"/>
          </a:p>
          <a:p>
            <a:pPr marL="0" indent="0">
              <a:buClr>
                <a:srgbClr val="8AD0D6"/>
              </a:buClr>
              <a:buNone/>
            </a:pPr>
            <a:r>
              <a:rPr lang="en-US">
                <a:ea typeface="+mj-lt"/>
                <a:cs typeface="+mj-lt"/>
              </a:rPr>
              <a:t>20,00,000 1 12 %2 2,50,000 </a:t>
            </a:r>
            <a:endParaRPr lang="en-US"/>
          </a:p>
          <a:p>
            <a:pPr marL="0" indent="0">
              <a:buClr>
                <a:srgbClr val="8AD0D6"/>
              </a:buClr>
              <a:buNone/>
            </a:pPr>
            <a:r>
              <a:rPr lang="en-US">
                <a:ea typeface="+mj-lt"/>
                <a:cs typeface="+mj-lt"/>
              </a:rPr>
              <a:t>Cash in flow 4,00,000</a:t>
            </a:r>
            <a:endParaRPr lang="en-US"/>
          </a:p>
          <a:p>
            <a:pPr>
              <a:buClr>
                <a:srgbClr val="8AD0D6"/>
              </a:buClr>
            </a:pPr>
            <a:endParaRPr lang="en-US"/>
          </a:p>
        </p:txBody>
      </p:sp>
      <p:sp>
        <p:nvSpPr>
          <p:cNvPr id="4" name="Slide Number Placeholder 3">
            <a:extLst>
              <a:ext uri="{FF2B5EF4-FFF2-40B4-BE49-F238E27FC236}">
                <a16:creationId xmlns:a16="http://schemas.microsoft.com/office/drawing/2014/main" id="{C19C8C88-13E7-D699-4DB3-B54D28AF24AE}"/>
              </a:ext>
            </a:extLst>
          </p:cNvPr>
          <p:cNvSpPr>
            <a:spLocks noGrp="1"/>
          </p:cNvSpPr>
          <p:nvPr>
            <p:ph type="sldNum" sz="quarter" idx="12"/>
          </p:nvPr>
        </p:nvSpPr>
        <p:spPr/>
        <p:txBody>
          <a:bodyPr/>
          <a:lstStyle/>
          <a:p>
            <a:fld id="{D57F1E4F-1CFF-5643-939E-02111984F565}" type="slidenum">
              <a:rPr lang="en-US" dirty="0"/>
              <a:t>27</a:t>
            </a:fld>
            <a:endParaRPr lang="en-GB"/>
          </a:p>
        </p:txBody>
      </p:sp>
      <p:sp>
        <p:nvSpPr>
          <p:cNvPr id="5" name="TextBox 4">
            <a:extLst>
              <a:ext uri="{FF2B5EF4-FFF2-40B4-BE49-F238E27FC236}">
                <a16:creationId xmlns:a16="http://schemas.microsoft.com/office/drawing/2014/main" id="{30D71D86-B1B7-0900-5120-969EAE692777}"/>
              </a:ext>
            </a:extLst>
          </p:cNvPr>
          <p:cNvSpPr txBox="1"/>
          <p:nvPr/>
        </p:nvSpPr>
        <p:spPr>
          <a:xfrm>
            <a:off x="6642834" y="1495100"/>
            <a:ext cx="34144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2,000,000 / 400,000 = 5</a:t>
            </a:r>
            <a:endParaRPr lang="en-US"/>
          </a:p>
          <a:p>
            <a:endParaRPr lang="en-GB"/>
          </a:p>
          <a:p>
            <a:r>
              <a:rPr lang="en-GB"/>
              <a:t>Pay back return = 5 years</a:t>
            </a:r>
          </a:p>
        </p:txBody>
      </p:sp>
    </p:spTree>
    <p:extLst>
      <p:ext uri="{BB962C8B-B14F-4D97-AF65-F5344CB8AC3E}">
        <p14:creationId xmlns:p14="http://schemas.microsoft.com/office/powerpoint/2010/main" val="36809879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A5538-EAE2-620B-D719-523D4198573D}"/>
              </a:ext>
            </a:extLst>
          </p:cNvPr>
          <p:cNvSpPr>
            <a:spLocks noGrp="1"/>
          </p:cNvSpPr>
          <p:nvPr>
            <p:ph type="title"/>
          </p:nvPr>
        </p:nvSpPr>
        <p:spPr/>
        <p:txBody>
          <a:bodyPr/>
          <a:lstStyle/>
          <a:p>
            <a:r>
              <a:rPr lang="en-US" dirty="0">
                <a:ea typeface="+mj-lt"/>
                <a:cs typeface="+mj-lt"/>
              </a:rPr>
              <a:t>Exercise 3 – Uneven Cash Flows </a:t>
            </a:r>
            <a:endParaRPr lang="en-US" dirty="0"/>
          </a:p>
        </p:txBody>
      </p:sp>
      <p:sp>
        <p:nvSpPr>
          <p:cNvPr id="3" name="Content Placeholder 2">
            <a:extLst>
              <a:ext uri="{FF2B5EF4-FFF2-40B4-BE49-F238E27FC236}">
                <a16:creationId xmlns:a16="http://schemas.microsoft.com/office/drawing/2014/main" id="{B40EF34E-3248-137A-54E0-D258BE4FE849}"/>
              </a:ext>
            </a:extLst>
          </p:cNvPr>
          <p:cNvSpPr>
            <a:spLocks noGrp="1"/>
          </p:cNvSpPr>
          <p:nvPr>
            <p:ph idx="1"/>
          </p:nvPr>
        </p:nvSpPr>
        <p:spPr>
          <a:xfrm>
            <a:off x="1279890" y="1523716"/>
            <a:ext cx="8946541" cy="4195481"/>
          </a:xfrm>
        </p:spPr>
        <p:txBody>
          <a:bodyPr vert="horz" lIns="91440" tIns="45720" rIns="91440" bIns="45720" rtlCol="0" anchor="t">
            <a:noAutofit/>
          </a:bodyPr>
          <a:lstStyle/>
          <a:p>
            <a:pPr marL="0" indent="0">
              <a:buNone/>
            </a:pPr>
            <a:r>
              <a:rPr lang="en-US">
                <a:solidFill>
                  <a:srgbClr val="EBEBEB"/>
                </a:solidFill>
              </a:rPr>
              <a:t>Certain projects requiring initial cash outflow of GBP25,000. The cash inflows for 6 years are GBP 5000, 8000, 10,000, 12,000,7000 and 3,000. Calculate the payback period.</a:t>
            </a:r>
            <a:endParaRPr lang="en-US">
              <a:solidFill>
                <a:srgbClr val="000000"/>
              </a:solidFill>
            </a:endParaRPr>
          </a:p>
          <a:p>
            <a:pPr marL="0" indent="0">
              <a:buClr>
                <a:srgbClr val="8AD0D6"/>
              </a:buClr>
              <a:buNone/>
            </a:pPr>
            <a:endParaRPr lang="en-US"/>
          </a:p>
          <a:p>
            <a:pPr marL="0" indent="0">
              <a:buClr>
                <a:srgbClr val="8AD0D6"/>
              </a:buClr>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r>
              <a:rPr lang="en-US"/>
              <a:t>Pay- back period = 3 (years) +2000 / 12,000 x 12 (months)</a:t>
            </a:r>
          </a:p>
          <a:p>
            <a:pPr marL="0" indent="0">
              <a:buClr>
                <a:srgbClr val="8AD0D6"/>
              </a:buClr>
              <a:buNone/>
            </a:pPr>
            <a:r>
              <a:rPr lang="en-US"/>
              <a:t>Pay-back period = 3 years 2 months</a:t>
            </a:r>
          </a:p>
        </p:txBody>
      </p:sp>
      <p:sp>
        <p:nvSpPr>
          <p:cNvPr id="4" name="Slide Number Placeholder 3">
            <a:extLst>
              <a:ext uri="{FF2B5EF4-FFF2-40B4-BE49-F238E27FC236}">
                <a16:creationId xmlns:a16="http://schemas.microsoft.com/office/drawing/2014/main" id="{851DF752-5603-0965-E457-BC4707117F04}"/>
              </a:ext>
            </a:extLst>
          </p:cNvPr>
          <p:cNvSpPr>
            <a:spLocks noGrp="1"/>
          </p:cNvSpPr>
          <p:nvPr>
            <p:ph type="sldNum" sz="quarter" idx="12"/>
          </p:nvPr>
        </p:nvSpPr>
        <p:spPr/>
        <p:txBody>
          <a:bodyPr/>
          <a:lstStyle/>
          <a:p>
            <a:fld id="{D57F1E4F-1CFF-5643-939E-02111984F565}" type="slidenum">
              <a:rPr lang="en-US" dirty="0"/>
              <a:t>28</a:t>
            </a:fld>
            <a:endParaRPr lang="en-GB"/>
          </a:p>
        </p:txBody>
      </p:sp>
      <p:graphicFrame>
        <p:nvGraphicFramePr>
          <p:cNvPr id="5" name="Table 4">
            <a:extLst>
              <a:ext uri="{FF2B5EF4-FFF2-40B4-BE49-F238E27FC236}">
                <a16:creationId xmlns:a16="http://schemas.microsoft.com/office/drawing/2014/main" id="{D79CE88A-7519-42D6-4A0E-34DAB6552683}"/>
              </a:ext>
            </a:extLst>
          </p:cNvPr>
          <p:cNvGraphicFramePr>
            <a:graphicFrameLocks noGrp="1"/>
          </p:cNvGraphicFramePr>
          <p:nvPr>
            <p:extLst>
              <p:ext uri="{D42A27DB-BD31-4B8C-83A1-F6EECF244321}">
                <p14:modId xmlns:p14="http://schemas.microsoft.com/office/powerpoint/2010/main" val="4173566618"/>
              </p:ext>
            </p:extLst>
          </p:nvPr>
        </p:nvGraphicFramePr>
        <p:xfrm>
          <a:off x="1280160" y="2651760"/>
          <a:ext cx="8522709" cy="2639568"/>
        </p:xfrm>
        <a:graphic>
          <a:graphicData uri="http://schemas.openxmlformats.org/drawingml/2006/table">
            <a:tbl>
              <a:tblPr firstRow="1" bandRow="1">
                <a:tableStyleId>{5C22544A-7EE6-4342-B048-85BDC9FD1C3A}</a:tableStyleId>
              </a:tblPr>
              <a:tblGrid>
                <a:gridCol w="2840903">
                  <a:extLst>
                    <a:ext uri="{9D8B030D-6E8A-4147-A177-3AD203B41FA5}">
                      <a16:colId xmlns:a16="http://schemas.microsoft.com/office/drawing/2014/main" val="2842638386"/>
                    </a:ext>
                  </a:extLst>
                </a:gridCol>
                <a:gridCol w="2840903">
                  <a:extLst>
                    <a:ext uri="{9D8B030D-6E8A-4147-A177-3AD203B41FA5}">
                      <a16:colId xmlns:a16="http://schemas.microsoft.com/office/drawing/2014/main" val="2968509184"/>
                    </a:ext>
                  </a:extLst>
                </a:gridCol>
                <a:gridCol w="2840903">
                  <a:extLst>
                    <a:ext uri="{9D8B030D-6E8A-4147-A177-3AD203B41FA5}">
                      <a16:colId xmlns:a16="http://schemas.microsoft.com/office/drawing/2014/main" val="2960750145"/>
                    </a:ext>
                  </a:extLst>
                </a:gridCol>
              </a:tblGrid>
              <a:tr h="414528">
                <a:tc>
                  <a:txBody>
                    <a:bodyPr/>
                    <a:lstStyle/>
                    <a:p>
                      <a:r>
                        <a:rPr lang="en-GB"/>
                        <a:t>Year </a:t>
                      </a:r>
                    </a:p>
                  </a:txBody>
                  <a:tcPr/>
                </a:tc>
                <a:tc>
                  <a:txBody>
                    <a:bodyPr/>
                    <a:lstStyle/>
                    <a:p>
                      <a:pPr lvl="0">
                        <a:buNone/>
                      </a:pPr>
                      <a:r>
                        <a:rPr lang="en-GB"/>
                        <a:t>Cash inflow</a:t>
                      </a:r>
                      <a:endParaRPr lang="en-US"/>
                    </a:p>
                  </a:txBody>
                  <a:tcPr/>
                </a:tc>
                <a:tc>
                  <a:txBody>
                    <a:bodyPr/>
                    <a:lstStyle/>
                    <a:p>
                      <a:r>
                        <a:rPr lang="en-GB"/>
                        <a:t>Cumulative cash inflow</a:t>
                      </a:r>
                    </a:p>
                  </a:txBody>
                  <a:tcPr/>
                </a:tc>
                <a:extLst>
                  <a:ext uri="{0D108BD9-81ED-4DB2-BD59-A6C34878D82A}">
                    <a16:rowId xmlns:a16="http://schemas.microsoft.com/office/drawing/2014/main" val="126884873"/>
                  </a:ext>
                </a:extLst>
              </a:tr>
              <a:tr h="370840">
                <a:tc>
                  <a:txBody>
                    <a:bodyPr/>
                    <a:lstStyle/>
                    <a:p>
                      <a:r>
                        <a:rPr lang="en-GB"/>
                        <a:t>1</a:t>
                      </a:r>
                    </a:p>
                  </a:txBody>
                  <a:tcPr/>
                </a:tc>
                <a:tc>
                  <a:txBody>
                    <a:bodyPr/>
                    <a:lstStyle/>
                    <a:p>
                      <a:r>
                        <a:rPr lang="en-GB"/>
                        <a:t>5,000</a:t>
                      </a:r>
                    </a:p>
                  </a:txBody>
                  <a:tcPr/>
                </a:tc>
                <a:tc>
                  <a:txBody>
                    <a:bodyPr/>
                    <a:lstStyle/>
                    <a:p>
                      <a:r>
                        <a:rPr lang="en-GB"/>
                        <a:t>5,000</a:t>
                      </a:r>
                    </a:p>
                  </a:txBody>
                  <a:tcPr/>
                </a:tc>
                <a:extLst>
                  <a:ext uri="{0D108BD9-81ED-4DB2-BD59-A6C34878D82A}">
                    <a16:rowId xmlns:a16="http://schemas.microsoft.com/office/drawing/2014/main" val="1576440354"/>
                  </a:ext>
                </a:extLst>
              </a:tr>
              <a:tr h="370840">
                <a:tc>
                  <a:txBody>
                    <a:bodyPr/>
                    <a:lstStyle/>
                    <a:p>
                      <a:r>
                        <a:rPr lang="en-GB"/>
                        <a:t>2</a:t>
                      </a:r>
                    </a:p>
                  </a:txBody>
                  <a:tcPr/>
                </a:tc>
                <a:tc>
                  <a:txBody>
                    <a:bodyPr/>
                    <a:lstStyle/>
                    <a:p>
                      <a:r>
                        <a:rPr lang="en-GB"/>
                        <a:t>8,000</a:t>
                      </a:r>
                    </a:p>
                  </a:txBody>
                  <a:tcPr/>
                </a:tc>
                <a:tc>
                  <a:txBody>
                    <a:bodyPr/>
                    <a:lstStyle/>
                    <a:p>
                      <a:r>
                        <a:rPr lang="en-GB"/>
                        <a:t>13,000</a:t>
                      </a:r>
                    </a:p>
                  </a:txBody>
                  <a:tcPr/>
                </a:tc>
                <a:extLst>
                  <a:ext uri="{0D108BD9-81ED-4DB2-BD59-A6C34878D82A}">
                    <a16:rowId xmlns:a16="http://schemas.microsoft.com/office/drawing/2014/main" val="1004370636"/>
                  </a:ext>
                </a:extLst>
              </a:tr>
              <a:tr h="370840">
                <a:tc>
                  <a:txBody>
                    <a:bodyPr/>
                    <a:lstStyle/>
                    <a:p>
                      <a:r>
                        <a:rPr lang="en-GB"/>
                        <a:t>3</a:t>
                      </a:r>
                    </a:p>
                  </a:txBody>
                  <a:tcPr/>
                </a:tc>
                <a:tc>
                  <a:txBody>
                    <a:bodyPr/>
                    <a:lstStyle/>
                    <a:p>
                      <a:r>
                        <a:rPr lang="en-GB"/>
                        <a:t>10,000</a:t>
                      </a:r>
                    </a:p>
                  </a:txBody>
                  <a:tcPr/>
                </a:tc>
                <a:tc>
                  <a:txBody>
                    <a:bodyPr/>
                    <a:lstStyle/>
                    <a:p>
                      <a:r>
                        <a:rPr lang="en-GB"/>
                        <a:t>23,000</a:t>
                      </a:r>
                    </a:p>
                  </a:txBody>
                  <a:tcPr/>
                </a:tc>
                <a:extLst>
                  <a:ext uri="{0D108BD9-81ED-4DB2-BD59-A6C34878D82A}">
                    <a16:rowId xmlns:a16="http://schemas.microsoft.com/office/drawing/2014/main" val="1017370520"/>
                  </a:ext>
                </a:extLst>
              </a:tr>
              <a:tr h="370840">
                <a:tc>
                  <a:txBody>
                    <a:bodyPr/>
                    <a:lstStyle/>
                    <a:p>
                      <a:r>
                        <a:rPr lang="en-GB"/>
                        <a:t>4</a:t>
                      </a:r>
                    </a:p>
                  </a:txBody>
                  <a:tcPr/>
                </a:tc>
                <a:tc>
                  <a:txBody>
                    <a:bodyPr/>
                    <a:lstStyle/>
                    <a:p>
                      <a:r>
                        <a:rPr lang="en-GB"/>
                        <a:t>12,000</a:t>
                      </a:r>
                    </a:p>
                  </a:txBody>
                  <a:tcPr/>
                </a:tc>
                <a:tc>
                  <a:txBody>
                    <a:bodyPr/>
                    <a:lstStyle/>
                    <a:p>
                      <a:r>
                        <a:rPr lang="en-GB"/>
                        <a:t>35,000</a:t>
                      </a:r>
                    </a:p>
                  </a:txBody>
                  <a:tcPr/>
                </a:tc>
                <a:extLst>
                  <a:ext uri="{0D108BD9-81ED-4DB2-BD59-A6C34878D82A}">
                    <a16:rowId xmlns:a16="http://schemas.microsoft.com/office/drawing/2014/main" val="842054390"/>
                  </a:ext>
                </a:extLst>
              </a:tr>
              <a:tr h="370840">
                <a:tc>
                  <a:txBody>
                    <a:bodyPr/>
                    <a:lstStyle/>
                    <a:p>
                      <a:r>
                        <a:rPr lang="en-GB"/>
                        <a:t>5</a:t>
                      </a:r>
                    </a:p>
                  </a:txBody>
                  <a:tcPr/>
                </a:tc>
                <a:tc>
                  <a:txBody>
                    <a:bodyPr/>
                    <a:lstStyle/>
                    <a:p>
                      <a:r>
                        <a:rPr lang="en-GB"/>
                        <a:t>7,000</a:t>
                      </a:r>
                    </a:p>
                  </a:txBody>
                  <a:tcPr/>
                </a:tc>
                <a:tc>
                  <a:txBody>
                    <a:bodyPr/>
                    <a:lstStyle/>
                    <a:p>
                      <a:r>
                        <a:rPr lang="en-GB"/>
                        <a:t>42,000</a:t>
                      </a:r>
                    </a:p>
                  </a:txBody>
                  <a:tcPr/>
                </a:tc>
                <a:extLst>
                  <a:ext uri="{0D108BD9-81ED-4DB2-BD59-A6C34878D82A}">
                    <a16:rowId xmlns:a16="http://schemas.microsoft.com/office/drawing/2014/main" val="1209923324"/>
                  </a:ext>
                </a:extLst>
              </a:tr>
              <a:tr h="370840">
                <a:tc>
                  <a:txBody>
                    <a:bodyPr/>
                    <a:lstStyle/>
                    <a:p>
                      <a:r>
                        <a:rPr lang="en-GB"/>
                        <a:t>6</a:t>
                      </a:r>
                    </a:p>
                  </a:txBody>
                  <a:tcPr/>
                </a:tc>
                <a:tc>
                  <a:txBody>
                    <a:bodyPr/>
                    <a:lstStyle/>
                    <a:p>
                      <a:r>
                        <a:rPr lang="en-GB"/>
                        <a:t>3,000</a:t>
                      </a:r>
                    </a:p>
                  </a:txBody>
                  <a:tcPr/>
                </a:tc>
                <a:tc>
                  <a:txBody>
                    <a:bodyPr/>
                    <a:lstStyle/>
                    <a:p>
                      <a:r>
                        <a:rPr lang="en-GB"/>
                        <a:t>45,000</a:t>
                      </a:r>
                    </a:p>
                  </a:txBody>
                  <a:tcPr/>
                </a:tc>
                <a:extLst>
                  <a:ext uri="{0D108BD9-81ED-4DB2-BD59-A6C34878D82A}">
                    <a16:rowId xmlns:a16="http://schemas.microsoft.com/office/drawing/2014/main" val="3415084116"/>
                  </a:ext>
                </a:extLst>
              </a:tr>
            </a:tbl>
          </a:graphicData>
        </a:graphic>
      </p:graphicFrame>
    </p:spTree>
    <p:extLst>
      <p:ext uri="{BB962C8B-B14F-4D97-AF65-F5344CB8AC3E}">
        <p14:creationId xmlns:p14="http://schemas.microsoft.com/office/powerpoint/2010/main" val="39405979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5A668-FE9F-F632-DE18-122A2D83F79A}"/>
              </a:ext>
            </a:extLst>
          </p:cNvPr>
          <p:cNvSpPr>
            <a:spLocks noGrp="1"/>
          </p:cNvSpPr>
          <p:nvPr>
            <p:ph type="title"/>
          </p:nvPr>
        </p:nvSpPr>
        <p:spPr>
          <a:xfrm>
            <a:off x="646111" y="452718"/>
            <a:ext cx="9558662" cy="1400530"/>
          </a:xfrm>
        </p:spPr>
        <p:txBody>
          <a:bodyPr/>
          <a:lstStyle/>
          <a:p>
            <a:r>
              <a:rPr lang="en-US" dirty="0"/>
              <a:t>Exercise 4 – Post Pay-back Profitability Method</a:t>
            </a:r>
          </a:p>
        </p:txBody>
      </p:sp>
      <p:sp>
        <p:nvSpPr>
          <p:cNvPr id="6" name="Content Placeholder 5">
            <a:extLst>
              <a:ext uri="{FF2B5EF4-FFF2-40B4-BE49-F238E27FC236}">
                <a16:creationId xmlns:a16="http://schemas.microsoft.com/office/drawing/2014/main" id="{BA8B690C-65D8-B37A-3272-0F1C15BE3459}"/>
              </a:ext>
            </a:extLst>
          </p:cNvPr>
          <p:cNvSpPr>
            <a:spLocks noGrp="1"/>
          </p:cNvSpPr>
          <p:nvPr>
            <p:ph idx="1"/>
          </p:nvPr>
        </p:nvSpPr>
        <p:spPr/>
        <p:txBody>
          <a:bodyPr vert="horz" lIns="91440" tIns="45720" rIns="91440" bIns="45720" rtlCol="0" anchor="t">
            <a:normAutofit lnSpcReduction="10000"/>
          </a:bodyPr>
          <a:lstStyle/>
          <a:p>
            <a:pPr marL="0" indent="0">
              <a:buNone/>
            </a:pPr>
            <a:r>
              <a:rPr lang="en-GB"/>
              <a:t>Payback period </a:t>
            </a:r>
            <a:endParaRPr lang="en-US"/>
          </a:p>
          <a:p>
            <a:pPr marL="0" indent="0">
              <a:buClr>
                <a:srgbClr val="8AD0D6"/>
              </a:buClr>
              <a:buNone/>
            </a:pPr>
            <a:r>
              <a:rPr lang="en-GB"/>
              <a:t>Initial investment 100,000 / Annual cash flows 25,000 = 4 years</a:t>
            </a:r>
          </a:p>
          <a:p>
            <a:pPr marL="0" indent="0">
              <a:buNone/>
            </a:pPr>
            <a:endParaRPr lang="en-GB"/>
          </a:p>
          <a:p>
            <a:pPr marL="0" indent="0">
              <a:buNone/>
            </a:pPr>
            <a:r>
              <a:rPr lang="en-GB"/>
              <a:t>Post pay back profitability </a:t>
            </a:r>
          </a:p>
          <a:p>
            <a:pPr marL="0" indent="0">
              <a:buClr>
                <a:srgbClr val="8AD0D6"/>
              </a:buClr>
              <a:buNone/>
            </a:pPr>
            <a:r>
              <a:rPr lang="en-GB"/>
              <a:t>Cash inflow (estimated life – pay-back period)</a:t>
            </a:r>
          </a:p>
          <a:p>
            <a:pPr marL="0" indent="0">
              <a:buNone/>
            </a:pPr>
            <a:r>
              <a:rPr lang="en-GB"/>
              <a:t>=50,000</a:t>
            </a:r>
          </a:p>
          <a:p>
            <a:pPr marL="0" indent="0">
              <a:buNone/>
            </a:pPr>
            <a:endParaRPr lang="en-GB"/>
          </a:p>
          <a:p>
            <a:pPr marL="0" indent="0">
              <a:buNone/>
            </a:pPr>
            <a:r>
              <a:rPr lang="en-GB"/>
              <a:t>Post pay-back profitability index</a:t>
            </a:r>
          </a:p>
          <a:p>
            <a:pPr marL="0" indent="0">
              <a:buClr>
                <a:srgbClr val="8AD0D6"/>
              </a:buClr>
              <a:buNone/>
            </a:pPr>
            <a:r>
              <a:rPr lang="en-GB"/>
              <a:t>=50,00 / 100,000 x 100 </a:t>
            </a:r>
          </a:p>
          <a:p>
            <a:pPr marL="0" indent="0">
              <a:buNone/>
            </a:pPr>
            <a:r>
              <a:rPr lang="en-GB"/>
              <a:t>= 50%</a:t>
            </a:r>
          </a:p>
          <a:p>
            <a:pPr marL="0" indent="0">
              <a:buClr>
                <a:srgbClr val="8AD0D6"/>
              </a:buClr>
              <a:buNone/>
            </a:pPr>
            <a:endParaRPr lang="en-GB"/>
          </a:p>
        </p:txBody>
      </p:sp>
      <p:sp>
        <p:nvSpPr>
          <p:cNvPr id="3" name="Slide Number Placeholder 2">
            <a:extLst>
              <a:ext uri="{FF2B5EF4-FFF2-40B4-BE49-F238E27FC236}">
                <a16:creationId xmlns:a16="http://schemas.microsoft.com/office/drawing/2014/main" id="{0542C82C-80A6-5187-9943-3D020FC51FDA}"/>
              </a:ext>
            </a:extLst>
          </p:cNvPr>
          <p:cNvSpPr>
            <a:spLocks noGrp="1"/>
          </p:cNvSpPr>
          <p:nvPr>
            <p:ph type="sldNum" sz="quarter" idx="12"/>
          </p:nvPr>
        </p:nvSpPr>
        <p:spPr/>
        <p:txBody>
          <a:bodyPr/>
          <a:lstStyle/>
          <a:p>
            <a:fld id="{D57F1E4F-1CFF-5643-939E-02111984F565}" type="slidenum">
              <a:rPr lang="en-US" dirty="0"/>
              <a:t>29</a:t>
            </a:fld>
            <a:endParaRPr lang="en-GB"/>
          </a:p>
        </p:txBody>
      </p:sp>
    </p:spTree>
    <p:extLst>
      <p:ext uri="{BB962C8B-B14F-4D97-AF65-F5344CB8AC3E}">
        <p14:creationId xmlns:p14="http://schemas.microsoft.com/office/powerpoint/2010/main" val="27179572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a:extLst>
            <a:ext uri="{FF2B5EF4-FFF2-40B4-BE49-F238E27FC236}">
              <a16:creationId xmlns:a16="http://schemas.microsoft.com/office/drawing/2014/main" id="{8FFF1D3B-2855-0F93-BD2B-4D11210B7A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789EA8-0834-0F1B-B93A-143C205F081C}"/>
              </a:ext>
            </a:extLst>
          </p:cNvPr>
          <p:cNvSpPr>
            <a:spLocks noGrp="1"/>
          </p:cNvSpPr>
          <p:nvPr>
            <p:ph type="title"/>
          </p:nvPr>
        </p:nvSpPr>
        <p:spPr>
          <a:xfrm>
            <a:off x="635223" y="629266"/>
            <a:ext cx="3116690" cy="5594554"/>
          </a:xfrm>
        </p:spPr>
        <p:txBody>
          <a:bodyPr anchor="ctr">
            <a:normAutofit/>
          </a:bodyPr>
          <a:lstStyle/>
          <a:p>
            <a:r>
              <a:rPr lang="en-GB" sz="4800" dirty="0"/>
              <a:t>Exercise 5 - Rate of Return </a:t>
            </a:r>
          </a:p>
        </p:txBody>
      </p:sp>
      <p:sp>
        <p:nvSpPr>
          <p:cNvPr id="3" name="Content Placeholder 2">
            <a:extLst>
              <a:ext uri="{FF2B5EF4-FFF2-40B4-BE49-F238E27FC236}">
                <a16:creationId xmlns:a16="http://schemas.microsoft.com/office/drawing/2014/main" id="{C7B91EEB-7964-66D3-8469-B62A9F06300B}"/>
              </a:ext>
            </a:extLst>
          </p:cNvPr>
          <p:cNvSpPr>
            <a:spLocks noGrp="1"/>
          </p:cNvSpPr>
          <p:nvPr>
            <p:ph idx="1"/>
          </p:nvPr>
        </p:nvSpPr>
        <p:spPr>
          <a:xfrm>
            <a:off x="4420564" y="863789"/>
            <a:ext cx="6680574" cy="1700233"/>
          </a:xfrm>
        </p:spPr>
        <p:txBody>
          <a:bodyPr vert="horz" lIns="91440" tIns="45720" rIns="91440" bIns="45720" rtlCol="0" anchor="t">
            <a:noAutofit/>
          </a:bodyPr>
          <a:lstStyle/>
          <a:p>
            <a:pPr marL="0" indent="0">
              <a:lnSpc>
                <a:spcPct val="90000"/>
              </a:lnSpc>
              <a:buNone/>
            </a:pPr>
            <a:r>
              <a:rPr lang="en-GB" dirty="0"/>
              <a:t>Return on investment = Average profit / initial investment x 100</a:t>
            </a:r>
          </a:p>
          <a:p>
            <a:pPr marL="0" indent="0">
              <a:lnSpc>
                <a:spcPct val="90000"/>
              </a:lnSpc>
              <a:buNone/>
            </a:pPr>
            <a:endParaRPr lang="en-GB"/>
          </a:p>
          <a:p>
            <a:pPr marL="0" indent="0">
              <a:lnSpc>
                <a:spcPct val="90000"/>
              </a:lnSpc>
              <a:buNone/>
            </a:pPr>
            <a:r>
              <a:rPr lang="en-GB" dirty="0"/>
              <a:t>Proposal 1 = 24,000 / 22,000 x 100 = 10.9%</a:t>
            </a:r>
          </a:p>
          <a:p>
            <a:pPr marL="0" indent="0">
              <a:lnSpc>
                <a:spcPct val="90000"/>
              </a:lnSpc>
              <a:buNone/>
            </a:pPr>
            <a:endParaRPr lang="en-GB"/>
          </a:p>
          <a:p>
            <a:pPr marL="0" indent="0">
              <a:lnSpc>
                <a:spcPct val="90000"/>
              </a:lnSpc>
              <a:buNone/>
            </a:pPr>
            <a:r>
              <a:rPr lang="en-GB" dirty="0"/>
              <a:t>Proposal 2 = 12,500 / 60,000 x 100 = 20.8%</a:t>
            </a:r>
          </a:p>
          <a:p>
            <a:pPr marL="0" indent="0">
              <a:lnSpc>
                <a:spcPct val="90000"/>
              </a:lnSpc>
              <a:buNone/>
            </a:pPr>
            <a:endParaRPr lang="en-GB">
              <a:solidFill>
                <a:schemeClr val="bg1"/>
              </a:solidFill>
            </a:endParaRPr>
          </a:p>
          <a:p>
            <a:pPr marL="0" indent="0">
              <a:lnSpc>
                <a:spcPct val="90000"/>
              </a:lnSpc>
              <a:buNone/>
            </a:pPr>
            <a:endParaRPr lang="en-GB">
              <a:solidFill>
                <a:schemeClr val="bg1"/>
              </a:solidFill>
            </a:endParaRPr>
          </a:p>
        </p:txBody>
      </p:sp>
      <p:sp>
        <p:nvSpPr>
          <p:cNvPr id="4" name="Slide Number Placeholder 3">
            <a:extLst>
              <a:ext uri="{FF2B5EF4-FFF2-40B4-BE49-F238E27FC236}">
                <a16:creationId xmlns:a16="http://schemas.microsoft.com/office/drawing/2014/main" id="{CCD9BF88-93CA-E855-9986-A014CE2A3C9A}"/>
              </a:ext>
            </a:extLst>
          </p:cNvPr>
          <p:cNvSpPr>
            <a:spLocks noGrp="1"/>
          </p:cNvSpPr>
          <p:nvPr>
            <p:ph type="sldNum" sz="quarter" idx="12"/>
          </p:nvPr>
        </p:nvSpPr>
        <p:spPr/>
        <p:txBody>
          <a:bodyPr/>
          <a:lstStyle/>
          <a:p>
            <a:fld id="{D57F1E4F-1CFF-5643-939E-02111984F565}" type="slidenum">
              <a:rPr lang="en-US" dirty="0"/>
              <a:t>30</a:t>
            </a:fld>
            <a:endParaRPr lang="en-GB"/>
          </a:p>
        </p:txBody>
      </p:sp>
      <p:graphicFrame>
        <p:nvGraphicFramePr>
          <p:cNvPr id="7" name="Table 6">
            <a:extLst>
              <a:ext uri="{FF2B5EF4-FFF2-40B4-BE49-F238E27FC236}">
                <a16:creationId xmlns:a16="http://schemas.microsoft.com/office/drawing/2014/main" id="{D422FE52-1BB9-6780-A872-D1FF7AAE9F26}"/>
              </a:ext>
            </a:extLst>
          </p:cNvPr>
          <p:cNvGraphicFramePr>
            <a:graphicFrameLocks noGrp="1"/>
          </p:cNvGraphicFramePr>
          <p:nvPr>
            <p:extLst>
              <p:ext uri="{D42A27DB-BD31-4B8C-83A1-F6EECF244321}">
                <p14:modId xmlns:p14="http://schemas.microsoft.com/office/powerpoint/2010/main" val="1581678677"/>
              </p:ext>
            </p:extLst>
          </p:nvPr>
        </p:nvGraphicFramePr>
        <p:xfrm>
          <a:off x="4218432" y="3429025"/>
          <a:ext cx="7522449" cy="2973832"/>
        </p:xfrm>
        <a:graphic>
          <a:graphicData uri="http://schemas.openxmlformats.org/drawingml/2006/table">
            <a:tbl>
              <a:tblPr firstRow="1" bandRow="1">
                <a:tableStyleId>{5C22544A-7EE6-4342-B048-85BDC9FD1C3A}</a:tableStyleId>
              </a:tblPr>
              <a:tblGrid>
                <a:gridCol w="2507483">
                  <a:extLst>
                    <a:ext uri="{9D8B030D-6E8A-4147-A177-3AD203B41FA5}">
                      <a16:colId xmlns:a16="http://schemas.microsoft.com/office/drawing/2014/main" val="3359689528"/>
                    </a:ext>
                  </a:extLst>
                </a:gridCol>
                <a:gridCol w="2507483">
                  <a:extLst>
                    <a:ext uri="{9D8B030D-6E8A-4147-A177-3AD203B41FA5}">
                      <a16:colId xmlns:a16="http://schemas.microsoft.com/office/drawing/2014/main" val="88836198"/>
                    </a:ext>
                  </a:extLst>
                </a:gridCol>
                <a:gridCol w="2507483">
                  <a:extLst>
                    <a:ext uri="{9D8B030D-6E8A-4147-A177-3AD203B41FA5}">
                      <a16:colId xmlns:a16="http://schemas.microsoft.com/office/drawing/2014/main" val="4282606967"/>
                    </a:ext>
                  </a:extLst>
                </a:gridCol>
              </a:tblGrid>
              <a:tr h="377952">
                <a:tc>
                  <a:txBody>
                    <a:bodyPr/>
                    <a:lstStyle/>
                    <a:p>
                      <a:endParaRPr lang="en-GB"/>
                    </a:p>
                  </a:txBody>
                  <a:tcPr/>
                </a:tc>
                <a:tc>
                  <a:txBody>
                    <a:bodyPr/>
                    <a:lstStyle/>
                    <a:p>
                      <a:r>
                        <a:rPr lang="en-GB" dirty="0"/>
                        <a:t>Proposal 1</a:t>
                      </a:r>
                    </a:p>
                  </a:txBody>
                  <a:tcPr/>
                </a:tc>
                <a:tc>
                  <a:txBody>
                    <a:bodyPr/>
                    <a:lstStyle/>
                    <a:p>
                      <a:r>
                        <a:rPr lang="en-GB" dirty="0"/>
                        <a:t>Proposal 2</a:t>
                      </a:r>
                    </a:p>
                  </a:txBody>
                  <a:tcPr/>
                </a:tc>
                <a:extLst>
                  <a:ext uri="{0D108BD9-81ED-4DB2-BD59-A6C34878D82A}">
                    <a16:rowId xmlns:a16="http://schemas.microsoft.com/office/drawing/2014/main" val="1463941183"/>
                  </a:ext>
                </a:extLst>
              </a:tr>
              <a:tr h="370840">
                <a:tc>
                  <a:txBody>
                    <a:bodyPr/>
                    <a:lstStyle/>
                    <a:p>
                      <a:endParaRPr lang="en-GB"/>
                    </a:p>
                  </a:txBody>
                  <a:tcPr/>
                </a:tc>
                <a:tc>
                  <a:txBody>
                    <a:bodyPr/>
                    <a:lstStyle/>
                    <a:p>
                      <a:r>
                        <a:rPr lang="en-GB" dirty="0"/>
                        <a:t>Automatic Machine</a:t>
                      </a:r>
                    </a:p>
                  </a:txBody>
                  <a:tcPr/>
                </a:tc>
                <a:tc>
                  <a:txBody>
                    <a:bodyPr/>
                    <a:lstStyle/>
                    <a:p>
                      <a:r>
                        <a:rPr lang="en-GB" dirty="0"/>
                        <a:t>Ordinary Machine</a:t>
                      </a:r>
                    </a:p>
                  </a:txBody>
                  <a:tcPr/>
                </a:tc>
                <a:extLst>
                  <a:ext uri="{0D108BD9-81ED-4DB2-BD59-A6C34878D82A}">
                    <a16:rowId xmlns:a16="http://schemas.microsoft.com/office/drawing/2014/main" val="166368607"/>
                  </a:ext>
                </a:extLst>
              </a:tr>
              <a:tr h="370840">
                <a:tc>
                  <a:txBody>
                    <a:bodyPr/>
                    <a:lstStyle/>
                    <a:p>
                      <a:r>
                        <a:rPr lang="en-GB" dirty="0"/>
                        <a:t>Cost of the Machine</a:t>
                      </a:r>
                    </a:p>
                  </a:txBody>
                  <a:tcPr/>
                </a:tc>
                <a:tc>
                  <a:txBody>
                    <a:bodyPr/>
                    <a:lstStyle/>
                    <a:p>
                      <a:r>
                        <a:rPr lang="en-GB" dirty="0"/>
                        <a:t>£220,000</a:t>
                      </a:r>
                    </a:p>
                  </a:txBody>
                  <a:tcPr/>
                </a:tc>
                <a:tc>
                  <a:txBody>
                    <a:bodyPr/>
                    <a:lstStyle/>
                    <a:p>
                      <a:r>
                        <a:rPr lang="en-GB" dirty="0"/>
                        <a:t>£60,000</a:t>
                      </a:r>
                    </a:p>
                  </a:txBody>
                  <a:tcPr/>
                </a:tc>
                <a:extLst>
                  <a:ext uri="{0D108BD9-81ED-4DB2-BD59-A6C34878D82A}">
                    <a16:rowId xmlns:a16="http://schemas.microsoft.com/office/drawing/2014/main" val="3501982119"/>
                  </a:ext>
                </a:extLst>
              </a:tr>
              <a:tr h="370840">
                <a:tc>
                  <a:txBody>
                    <a:bodyPr/>
                    <a:lstStyle/>
                    <a:p>
                      <a:r>
                        <a:rPr lang="en-GB" dirty="0"/>
                        <a:t>Estimated Life</a:t>
                      </a:r>
                    </a:p>
                  </a:txBody>
                  <a:tcPr/>
                </a:tc>
                <a:tc>
                  <a:txBody>
                    <a:bodyPr/>
                    <a:lstStyle/>
                    <a:p>
                      <a:r>
                        <a:rPr lang="en-GB" dirty="0"/>
                        <a:t>5 ½ years</a:t>
                      </a:r>
                    </a:p>
                  </a:txBody>
                  <a:tcPr/>
                </a:tc>
                <a:tc>
                  <a:txBody>
                    <a:bodyPr/>
                    <a:lstStyle/>
                    <a:p>
                      <a:r>
                        <a:rPr lang="en-GB" dirty="0"/>
                        <a:t>8 years</a:t>
                      </a:r>
                    </a:p>
                  </a:txBody>
                  <a:tcPr/>
                </a:tc>
                <a:extLst>
                  <a:ext uri="{0D108BD9-81ED-4DB2-BD59-A6C34878D82A}">
                    <a16:rowId xmlns:a16="http://schemas.microsoft.com/office/drawing/2014/main" val="460790795"/>
                  </a:ext>
                </a:extLst>
              </a:tr>
              <a:tr h="370840">
                <a:tc>
                  <a:txBody>
                    <a:bodyPr/>
                    <a:lstStyle/>
                    <a:p>
                      <a:r>
                        <a:rPr lang="en-GB" dirty="0"/>
                        <a:t>Estimated Sales</a:t>
                      </a:r>
                    </a:p>
                  </a:txBody>
                  <a:tcPr/>
                </a:tc>
                <a:tc>
                  <a:txBody>
                    <a:bodyPr/>
                    <a:lstStyle/>
                    <a:p>
                      <a:r>
                        <a:rPr lang="en-GB" dirty="0"/>
                        <a:t>£150,000</a:t>
                      </a:r>
                    </a:p>
                  </a:txBody>
                  <a:tcPr/>
                </a:tc>
                <a:tc>
                  <a:txBody>
                    <a:bodyPr/>
                    <a:lstStyle/>
                    <a:p>
                      <a:r>
                        <a:rPr lang="en-GB" dirty="0"/>
                        <a:t>£150,000</a:t>
                      </a:r>
                    </a:p>
                  </a:txBody>
                  <a:tcPr/>
                </a:tc>
                <a:extLst>
                  <a:ext uri="{0D108BD9-81ED-4DB2-BD59-A6C34878D82A}">
                    <a16:rowId xmlns:a16="http://schemas.microsoft.com/office/drawing/2014/main" val="2962175013"/>
                  </a:ext>
                </a:extLst>
              </a:tr>
              <a:tr h="370840">
                <a:tc>
                  <a:txBody>
                    <a:bodyPr/>
                    <a:lstStyle/>
                    <a:p>
                      <a:r>
                        <a:rPr lang="en-GB" dirty="0"/>
                        <a:t>Cost of Material</a:t>
                      </a:r>
                    </a:p>
                  </a:txBody>
                  <a:tcPr/>
                </a:tc>
                <a:tc>
                  <a:txBody>
                    <a:bodyPr/>
                    <a:lstStyle/>
                    <a:p>
                      <a:r>
                        <a:rPr lang="en-GB" dirty="0"/>
                        <a:t>£50,000</a:t>
                      </a:r>
                    </a:p>
                  </a:txBody>
                  <a:tcPr/>
                </a:tc>
                <a:tc>
                  <a:txBody>
                    <a:bodyPr/>
                    <a:lstStyle/>
                    <a:p>
                      <a:r>
                        <a:rPr lang="en-GB" dirty="0"/>
                        <a:t>£50,000</a:t>
                      </a:r>
                    </a:p>
                  </a:txBody>
                  <a:tcPr/>
                </a:tc>
                <a:extLst>
                  <a:ext uri="{0D108BD9-81ED-4DB2-BD59-A6C34878D82A}">
                    <a16:rowId xmlns:a16="http://schemas.microsoft.com/office/drawing/2014/main" val="1606599546"/>
                  </a:ext>
                </a:extLst>
              </a:tr>
              <a:tr h="370840">
                <a:tc>
                  <a:txBody>
                    <a:bodyPr/>
                    <a:lstStyle/>
                    <a:p>
                      <a:r>
                        <a:rPr lang="en-GB" dirty="0"/>
                        <a:t>Labour </a:t>
                      </a:r>
                    </a:p>
                  </a:txBody>
                  <a:tcPr/>
                </a:tc>
                <a:tc>
                  <a:txBody>
                    <a:bodyPr/>
                    <a:lstStyle/>
                    <a:p>
                      <a:r>
                        <a:rPr lang="en-GB" dirty="0"/>
                        <a:t>£12,000</a:t>
                      </a:r>
                    </a:p>
                  </a:txBody>
                  <a:tcPr/>
                </a:tc>
                <a:tc>
                  <a:txBody>
                    <a:bodyPr/>
                    <a:lstStyle/>
                    <a:p>
                      <a:r>
                        <a:rPr lang="en-GB" dirty="0"/>
                        <a:t>£60,000</a:t>
                      </a:r>
                    </a:p>
                  </a:txBody>
                  <a:tcPr/>
                </a:tc>
                <a:extLst>
                  <a:ext uri="{0D108BD9-81ED-4DB2-BD59-A6C34878D82A}">
                    <a16:rowId xmlns:a16="http://schemas.microsoft.com/office/drawing/2014/main" val="2704303921"/>
                  </a:ext>
                </a:extLst>
              </a:tr>
              <a:tr h="370840">
                <a:tc>
                  <a:txBody>
                    <a:bodyPr/>
                    <a:lstStyle/>
                    <a:p>
                      <a:r>
                        <a:rPr lang="en-GB" dirty="0"/>
                        <a:t>Variable Overheads</a:t>
                      </a:r>
                    </a:p>
                  </a:txBody>
                  <a:tcPr/>
                </a:tc>
                <a:tc>
                  <a:txBody>
                    <a:bodyPr/>
                    <a:lstStyle/>
                    <a:p>
                      <a:r>
                        <a:rPr lang="en-GB" dirty="0"/>
                        <a:t>£24,000</a:t>
                      </a:r>
                    </a:p>
                  </a:txBody>
                  <a:tcPr/>
                </a:tc>
                <a:tc>
                  <a:txBody>
                    <a:bodyPr/>
                    <a:lstStyle/>
                    <a:p>
                      <a:r>
                        <a:rPr lang="en-GB" dirty="0"/>
                        <a:t>£20,000</a:t>
                      </a:r>
                    </a:p>
                  </a:txBody>
                  <a:tcPr/>
                </a:tc>
                <a:extLst>
                  <a:ext uri="{0D108BD9-81ED-4DB2-BD59-A6C34878D82A}">
                    <a16:rowId xmlns:a16="http://schemas.microsoft.com/office/drawing/2014/main" val="250933384"/>
                  </a:ext>
                </a:extLst>
              </a:tr>
            </a:tbl>
          </a:graphicData>
        </a:graphic>
      </p:graphicFrame>
      <p:pic>
        <p:nvPicPr>
          <p:cNvPr id="6" name="Picture 5" descr="Tick Symbol PNG, Vector, PSD, and Clipart With Transparent ...">
            <a:extLst>
              <a:ext uri="{FF2B5EF4-FFF2-40B4-BE49-F238E27FC236}">
                <a16:creationId xmlns:a16="http://schemas.microsoft.com/office/drawing/2014/main" id="{FB5AD9FF-1DCA-0A88-97A4-4F47FF26B858}"/>
              </a:ext>
            </a:extLst>
          </p:cNvPr>
          <p:cNvPicPr>
            <a:picLocks noChangeAspect="1"/>
          </p:cNvPicPr>
          <p:nvPr/>
        </p:nvPicPr>
        <p:blipFill>
          <a:blip r:embed="rId3"/>
          <a:stretch>
            <a:fillRect/>
          </a:stretch>
        </p:blipFill>
        <p:spPr>
          <a:xfrm>
            <a:off x="9104396" y="3752570"/>
            <a:ext cx="2638730" cy="2478939"/>
          </a:xfrm>
          <a:prstGeom prst="rect">
            <a:avLst/>
          </a:prstGeom>
        </p:spPr>
      </p:pic>
    </p:spTree>
    <p:extLst>
      <p:ext uri="{BB962C8B-B14F-4D97-AF65-F5344CB8AC3E}">
        <p14:creationId xmlns:p14="http://schemas.microsoft.com/office/powerpoint/2010/main" val="2328068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4AE8D-1AC3-E68D-8B21-7FD395CCBAB2}"/>
              </a:ext>
            </a:extLst>
          </p:cNvPr>
          <p:cNvSpPr>
            <a:spLocks noGrp="1"/>
          </p:cNvSpPr>
          <p:nvPr>
            <p:ph type="title"/>
          </p:nvPr>
        </p:nvSpPr>
        <p:spPr/>
        <p:txBody>
          <a:bodyPr/>
          <a:lstStyle/>
          <a:p>
            <a:r>
              <a:rPr lang="en-GB" dirty="0"/>
              <a:t>Exercise 6 – Net Present Value</a:t>
            </a:r>
          </a:p>
        </p:txBody>
      </p:sp>
      <p:sp>
        <p:nvSpPr>
          <p:cNvPr id="3" name="Content Placeholder 2">
            <a:extLst>
              <a:ext uri="{FF2B5EF4-FFF2-40B4-BE49-F238E27FC236}">
                <a16:creationId xmlns:a16="http://schemas.microsoft.com/office/drawing/2014/main" id="{8AED8BA0-0F8D-2682-ED79-A0DF8DDA687B}"/>
              </a:ext>
            </a:extLst>
          </p:cNvPr>
          <p:cNvSpPr>
            <a:spLocks noGrp="1"/>
          </p:cNvSpPr>
          <p:nvPr>
            <p:ph idx="1"/>
          </p:nvPr>
        </p:nvSpPr>
        <p:spPr>
          <a:xfrm>
            <a:off x="1103312" y="1474706"/>
            <a:ext cx="8946541" cy="4195481"/>
          </a:xfrm>
        </p:spPr>
        <p:txBody>
          <a:bodyPr vert="horz" lIns="91440" tIns="45720" rIns="91440" bIns="45720" rtlCol="0" anchor="t">
            <a:normAutofit/>
          </a:bodyPr>
          <a:lstStyle/>
          <a:p>
            <a:pPr marL="0" indent="0">
              <a:buNone/>
            </a:pPr>
            <a:r>
              <a:rPr lang="en-GB">
                <a:ea typeface="+mj-lt"/>
                <a:cs typeface="+mj-lt"/>
              </a:rPr>
              <a:t>From the following information, calculate the net present value of the two project and suggest which of the two projects should be accepted a discount rate of the two.</a:t>
            </a:r>
            <a:endParaRPr lang="en-GB"/>
          </a:p>
          <a:p>
            <a:pPr marL="0" indent="0">
              <a:buNone/>
            </a:pPr>
            <a:endParaRPr lang="en-GB"/>
          </a:p>
          <a:p>
            <a:pPr marL="0" indent="0">
              <a:buNone/>
            </a:pPr>
            <a:endParaRPr lang="en-GB"/>
          </a:p>
          <a:p>
            <a:endParaRPr lang="en-GB"/>
          </a:p>
        </p:txBody>
      </p:sp>
      <p:sp>
        <p:nvSpPr>
          <p:cNvPr id="4" name="Slide Number Placeholder 3">
            <a:extLst>
              <a:ext uri="{FF2B5EF4-FFF2-40B4-BE49-F238E27FC236}">
                <a16:creationId xmlns:a16="http://schemas.microsoft.com/office/drawing/2014/main" id="{6387F026-F973-71B6-CA5A-CEE72911FB9A}"/>
              </a:ext>
            </a:extLst>
          </p:cNvPr>
          <p:cNvSpPr>
            <a:spLocks noGrp="1"/>
          </p:cNvSpPr>
          <p:nvPr>
            <p:ph type="sldNum" sz="quarter" idx="12"/>
          </p:nvPr>
        </p:nvSpPr>
        <p:spPr/>
        <p:txBody>
          <a:bodyPr/>
          <a:lstStyle/>
          <a:p>
            <a:fld id="{D57F1E4F-1CFF-5643-939E-02111984F565}" type="slidenum">
              <a:rPr lang="en-US" dirty="0"/>
              <a:t>31</a:t>
            </a:fld>
            <a:endParaRPr lang="en-GB"/>
          </a:p>
        </p:txBody>
      </p:sp>
      <p:graphicFrame>
        <p:nvGraphicFramePr>
          <p:cNvPr id="5" name="Table 4">
            <a:extLst>
              <a:ext uri="{FF2B5EF4-FFF2-40B4-BE49-F238E27FC236}">
                <a16:creationId xmlns:a16="http://schemas.microsoft.com/office/drawing/2014/main" id="{A2A02701-0AA2-B788-6E7C-4A30A2FCBA77}"/>
              </a:ext>
            </a:extLst>
          </p:cNvPr>
          <p:cNvGraphicFramePr>
            <a:graphicFrameLocks noGrp="1"/>
          </p:cNvGraphicFramePr>
          <p:nvPr>
            <p:extLst>
              <p:ext uri="{D42A27DB-BD31-4B8C-83A1-F6EECF244321}">
                <p14:modId xmlns:p14="http://schemas.microsoft.com/office/powerpoint/2010/main" val="2119782834"/>
              </p:ext>
            </p:extLst>
          </p:nvPr>
        </p:nvGraphicFramePr>
        <p:xfrm>
          <a:off x="2663952" y="3093745"/>
          <a:ext cx="6608025" cy="1483360"/>
        </p:xfrm>
        <a:graphic>
          <a:graphicData uri="http://schemas.openxmlformats.org/drawingml/2006/table">
            <a:tbl>
              <a:tblPr firstRow="1" bandRow="1">
                <a:tableStyleId>{5C22544A-7EE6-4342-B048-85BDC9FD1C3A}</a:tableStyleId>
              </a:tblPr>
              <a:tblGrid>
                <a:gridCol w="2202675">
                  <a:extLst>
                    <a:ext uri="{9D8B030D-6E8A-4147-A177-3AD203B41FA5}">
                      <a16:colId xmlns:a16="http://schemas.microsoft.com/office/drawing/2014/main" val="79458205"/>
                    </a:ext>
                  </a:extLst>
                </a:gridCol>
                <a:gridCol w="2202675">
                  <a:extLst>
                    <a:ext uri="{9D8B030D-6E8A-4147-A177-3AD203B41FA5}">
                      <a16:colId xmlns:a16="http://schemas.microsoft.com/office/drawing/2014/main" val="3654829130"/>
                    </a:ext>
                  </a:extLst>
                </a:gridCol>
                <a:gridCol w="2202675">
                  <a:extLst>
                    <a:ext uri="{9D8B030D-6E8A-4147-A177-3AD203B41FA5}">
                      <a16:colId xmlns:a16="http://schemas.microsoft.com/office/drawing/2014/main" val="1619291910"/>
                    </a:ext>
                  </a:extLst>
                </a:gridCol>
              </a:tblGrid>
              <a:tr h="370840">
                <a:tc>
                  <a:txBody>
                    <a:bodyPr/>
                    <a:lstStyle/>
                    <a:p>
                      <a:endParaRPr lang="en-GB"/>
                    </a:p>
                  </a:txBody>
                  <a:tcPr/>
                </a:tc>
                <a:tc>
                  <a:txBody>
                    <a:bodyPr/>
                    <a:lstStyle/>
                    <a:p>
                      <a:r>
                        <a:rPr lang="en-GB" dirty="0"/>
                        <a:t>Project X</a:t>
                      </a:r>
                    </a:p>
                  </a:txBody>
                  <a:tcPr/>
                </a:tc>
                <a:tc>
                  <a:txBody>
                    <a:bodyPr/>
                    <a:lstStyle/>
                    <a:p>
                      <a:r>
                        <a:rPr lang="en-GB" dirty="0"/>
                        <a:t>Project Y</a:t>
                      </a:r>
                    </a:p>
                  </a:txBody>
                  <a:tcPr/>
                </a:tc>
                <a:extLst>
                  <a:ext uri="{0D108BD9-81ED-4DB2-BD59-A6C34878D82A}">
                    <a16:rowId xmlns:a16="http://schemas.microsoft.com/office/drawing/2014/main" val="4273933268"/>
                  </a:ext>
                </a:extLst>
              </a:tr>
              <a:tr h="370840">
                <a:tc>
                  <a:txBody>
                    <a:bodyPr/>
                    <a:lstStyle/>
                    <a:p>
                      <a:r>
                        <a:rPr lang="en-GB" dirty="0"/>
                        <a:t>Initial Value</a:t>
                      </a:r>
                    </a:p>
                  </a:txBody>
                  <a:tcPr/>
                </a:tc>
                <a:tc>
                  <a:txBody>
                    <a:bodyPr/>
                    <a:lstStyle/>
                    <a:p>
                      <a:r>
                        <a:rPr lang="en-GB" dirty="0"/>
                        <a:t>£20,000</a:t>
                      </a:r>
                    </a:p>
                  </a:txBody>
                  <a:tcPr/>
                </a:tc>
                <a:tc>
                  <a:txBody>
                    <a:bodyPr/>
                    <a:lstStyle/>
                    <a:p>
                      <a:r>
                        <a:rPr lang="en-GB" dirty="0"/>
                        <a:t>£30,000</a:t>
                      </a:r>
                    </a:p>
                  </a:txBody>
                  <a:tcPr/>
                </a:tc>
                <a:extLst>
                  <a:ext uri="{0D108BD9-81ED-4DB2-BD59-A6C34878D82A}">
                    <a16:rowId xmlns:a16="http://schemas.microsoft.com/office/drawing/2014/main" val="2946551095"/>
                  </a:ext>
                </a:extLst>
              </a:tr>
              <a:tr h="370840">
                <a:tc>
                  <a:txBody>
                    <a:bodyPr/>
                    <a:lstStyle/>
                    <a:p>
                      <a:r>
                        <a:rPr lang="en-GB" dirty="0"/>
                        <a:t>Estimated Life</a:t>
                      </a:r>
                    </a:p>
                  </a:txBody>
                  <a:tcPr/>
                </a:tc>
                <a:tc>
                  <a:txBody>
                    <a:bodyPr/>
                    <a:lstStyle/>
                    <a:p>
                      <a:r>
                        <a:rPr lang="en-GB" dirty="0"/>
                        <a:t>5 Years</a:t>
                      </a:r>
                    </a:p>
                  </a:txBody>
                  <a:tcPr/>
                </a:tc>
                <a:tc>
                  <a:txBody>
                    <a:bodyPr/>
                    <a:lstStyle/>
                    <a:p>
                      <a:r>
                        <a:rPr lang="en-GB" dirty="0"/>
                        <a:t>5 years</a:t>
                      </a:r>
                    </a:p>
                  </a:txBody>
                  <a:tcPr/>
                </a:tc>
                <a:extLst>
                  <a:ext uri="{0D108BD9-81ED-4DB2-BD59-A6C34878D82A}">
                    <a16:rowId xmlns:a16="http://schemas.microsoft.com/office/drawing/2014/main" val="2614418528"/>
                  </a:ext>
                </a:extLst>
              </a:tr>
              <a:tr h="370840">
                <a:tc>
                  <a:txBody>
                    <a:bodyPr/>
                    <a:lstStyle/>
                    <a:p>
                      <a:r>
                        <a:rPr lang="en-GB" dirty="0"/>
                        <a:t>Scrap Value</a:t>
                      </a:r>
                    </a:p>
                  </a:txBody>
                  <a:tcPr/>
                </a:tc>
                <a:tc>
                  <a:txBody>
                    <a:bodyPr/>
                    <a:lstStyle/>
                    <a:p>
                      <a:r>
                        <a:rPr lang="en-GB" dirty="0"/>
                        <a:t>£1,000</a:t>
                      </a:r>
                    </a:p>
                  </a:txBody>
                  <a:tcPr/>
                </a:tc>
                <a:tc>
                  <a:txBody>
                    <a:bodyPr/>
                    <a:lstStyle/>
                    <a:p>
                      <a:r>
                        <a:rPr lang="en-GB" dirty="0"/>
                        <a:t>£2,000</a:t>
                      </a:r>
                    </a:p>
                  </a:txBody>
                  <a:tcPr/>
                </a:tc>
                <a:extLst>
                  <a:ext uri="{0D108BD9-81ED-4DB2-BD59-A6C34878D82A}">
                    <a16:rowId xmlns:a16="http://schemas.microsoft.com/office/drawing/2014/main" val="2187329031"/>
                  </a:ext>
                </a:extLst>
              </a:tr>
            </a:tbl>
          </a:graphicData>
        </a:graphic>
      </p:graphicFrame>
      <p:graphicFrame>
        <p:nvGraphicFramePr>
          <p:cNvPr id="6" name="Table 5">
            <a:extLst>
              <a:ext uri="{FF2B5EF4-FFF2-40B4-BE49-F238E27FC236}">
                <a16:creationId xmlns:a16="http://schemas.microsoft.com/office/drawing/2014/main" id="{213B639E-0145-E0C8-760C-3F7B4DBC0863}"/>
              </a:ext>
            </a:extLst>
          </p:cNvPr>
          <p:cNvGraphicFramePr>
            <a:graphicFrameLocks noGrp="1"/>
          </p:cNvGraphicFramePr>
          <p:nvPr>
            <p:extLst>
              <p:ext uri="{D42A27DB-BD31-4B8C-83A1-F6EECF244321}">
                <p14:modId xmlns:p14="http://schemas.microsoft.com/office/powerpoint/2010/main" val="4167474748"/>
              </p:ext>
            </p:extLst>
          </p:nvPr>
        </p:nvGraphicFramePr>
        <p:xfrm>
          <a:off x="1883664" y="5111529"/>
          <a:ext cx="8168640" cy="1112520"/>
        </p:xfrm>
        <a:graphic>
          <a:graphicData uri="http://schemas.openxmlformats.org/drawingml/2006/table">
            <a:tbl>
              <a:tblPr firstRow="1" bandRow="1">
                <a:tableStyleId>{5C22544A-7EE6-4342-B048-85BDC9FD1C3A}</a:tableStyleId>
              </a:tblPr>
              <a:tblGrid>
                <a:gridCol w="1361440">
                  <a:extLst>
                    <a:ext uri="{9D8B030D-6E8A-4147-A177-3AD203B41FA5}">
                      <a16:colId xmlns:a16="http://schemas.microsoft.com/office/drawing/2014/main" val="884536460"/>
                    </a:ext>
                  </a:extLst>
                </a:gridCol>
                <a:gridCol w="1361440">
                  <a:extLst>
                    <a:ext uri="{9D8B030D-6E8A-4147-A177-3AD203B41FA5}">
                      <a16:colId xmlns:a16="http://schemas.microsoft.com/office/drawing/2014/main" val="2785089818"/>
                    </a:ext>
                  </a:extLst>
                </a:gridCol>
                <a:gridCol w="1361440">
                  <a:extLst>
                    <a:ext uri="{9D8B030D-6E8A-4147-A177-3AD203B41FA5}">
                      <a16:colId xmlns:a16="http://schemas.microsoft.com/office/drawing/2014/main" val="3087027346"/>
                    </a:ext>
                  </a:extLst>
                </a:gridCol>
                <a:gridCol w="1361440">
                  <a:extLst>
                    <a:ext uri="{9D8B030D-6E8A-4147-A177-3AD203B41FA5}">
                      <a16:colId xmlns:a16="http://schemas.microsoft.com/office/drawing/2014/main" val="2464919657"/>
                    </a:ext>
                  </a:extLst>
                </a:gridCol>
                <a:gridCol w="1361440">
                  <a:extLst>
                    <a:ext uri="{9D8B030D-6E8A-4147-A177-3AD203B41FA5}">
                      <a16:colId xmlns:a16="http://schemas.microsoft.com/office/drawing/2014/main" val="3208406870"/>
                    </a:ext>
                  </a:extLst>
                </a:gridCol>
                <a:gridCol w="1361440">
                  <a:extLst>
                    <a:ext uri="{9D8B030D-6E8A-4147-A177-3AD203B41FA5}">
                      <a16:colId xmlns:a16="http://schemas.microsoft.com/office/drawing/2014/main" val="1908902450"/>
                    </a:ext>
                  </a:extLst>
                </a:gridCol>
              </a:tblGrid>
              <a:tr h="370840">
                <a:tc>
                  <a:txBody>
                    <a:bodyPr/>
                    <a:lstStyle/>
                    <a:p>
                      <a:endParaRPr lang="en-GB"/>
                    </a:p>
                  </a:txBody>
                  <a:tcPr/>
                </a:tc>
                <a:tc>
                  <a:txBody>
                    <a:bodyPr/>
                    <a:lstStyle/>
                    <a:p>
                      <a:r>
                        <a:rPr lang="en-GB" dirty="0"/>
                        <a:t>Year 1</a:t>
                      </a:r>
                      <a:endParaRPr lang="en-US" dirty="0"/>
                    </a:p>
                  </a:txBody>
                  <a:tcPr/>
                </a:tc>
                <a:tc>
                  <a:txBody>
                    <a:bodyPr/>
                    <a:lstStyle/>
                    <a:p>
                      <a:r>
                        <a:rPr lang="en-GB" dirty="0"/>
                        <a:t>Year 2</a:t>
                      </a:r>
                    </a:p>
                  </a:txBody>
                  <a:tcPr/>
                </a:tc>
                <a:tc>
                  <a:txBody>
                    <a:bodyPr/>
                    <a:lstStyle/>
                    <a:p>
                      <a:r>
                        <a:rPr lang="en-GB" dirty="0"/>
                        <a:t>Year 3</a:t>
                      </a:r>
                    </a:p>
                  </a:txBody>
                  <a:tcPr/>
                </a:tc>
                <a:tc>
                  <a:txBody>
                    <a:bodyPr/>
                    <a:lstStyle/>
                    <a:p>
                      <a:r>
                        <a:rPr lang="en-GB" dirty="0"/>
                        <a:t>Year 4</a:t>
                      </a:r>
                    </a:p>
                  </a:txBody>
                  <a:tcPr/>
                </a:tc>
                <a:tc>
                  <a:txBody>
                    <a:bodyPr/>
                    <a:lstStyle/>
                    <a:p>
                      <a:r>
                        <a:rPr lang="en-GB" dirty="0"/>
                        <a:t>Year 5</a:t>
                      </a:r>
                    </a:p>
                  </a:txBody>
                  <a:tcPr/>
                </a:tc>
                <a:extLst>
                  <a:ext uri="{0D108BD9-81ED-4DB2-BD59-A6C34878D82A}">
                    <a16:rowId xmlns:a16="http://schemas.microsoft.com/office/drawing/2014/main" val="4135161102"/>
                  </a:ext>
                </a:extLst>
              </a:tr>
              <a:tr h="370840">
                <a:tc>
                  <a:txBody>
                    <a:bodyPr/>
                    <a:lstStyle/>
                    <a:p>
                      <a:r>
                        <a:rPr lang="en-GB" dirty="0"/>
                        <a:t>Project X</a:t>
                      </a:r>
                    </a:p>
                  </a:txBody>
                  <a:tcPr/>
                </a:tc>
                <a:tc>
                  <a:txBody>
                    <a:bodyPr/>
                    <a:lstStyle/>
                    <a:p>
                      <a:r>
                        <a:rPr lang="en-GB" dirty="0"/>
                        <a:t>£5,000</a:t>
                      </a:r>
                    </a:p>
                  </a:txBody>
                  <a:tcPr/>
                </a:tc>
                <a:tc>
                  <a:txBody>
                    <a:bodyPr/>
                    <a:lstStyle/>
                    <a:p>
                      <a:r>
                        <a:rPr lang="en-GB" dirty="0"/>
                        <a:t>£10,000</a:t>
                      </a:r>
                    </a:p>
                  </a:txBody>
                  <a:tcPr/>
                </a:tc>
                <a:tc>
                  <a:txBody>
                    <a:bodyPr/>
                    <a:lstStyle/>
                    <a:p>
                      <a:r>
                        <a:rPr lang="en-GB" dirty="0"/>
                        <a:t>£10,000</a:t>
                      </a:r>
                    </a:p>
                  </a:txBody>
                  <a:tcPr/>
                </a:tc>
                <a:tc>
                  <a:txBody>
                    <a:bodyPr/>
                    <a:lstStyle/>
                    <a:p>
                      <a:r>
                        <a:rPr lang="en-GB" dirty="0"/>
                        <a:t>£3,000</a:t>
                      </a:r>
                    </a:p>
                  </a:txBody>
                  <a:tcPr/>
                </a:tc>
                <a:tc>
                  <a:txBody>
                    <a:bodyPr/>
                    <a:lstStyle/>
                    <a:p>
                      <a:r>
                        <a:rPr lang="en-GB" dirty="0"/>
                        <a:t>£2,000</a:t>
                      </a:r>
                    </a:p>
                  </a:txBody>
                  <a:tcPr/>
                </a:tc>
                <a:extLst>
                  <a:ext uri="{0D108BD9-81ED-4DB2-BD59-A6C34878D82A}">
                    <a16:rowId xmlns:a16="http://schemas.microsoft.com/office/drawing/2014/main" val="2709215311"/>
                  </a:ext>
                </a:extLst>
              </a:tr>
              <a:tr h="370840">
                <a:tc>
                  <a:txBody>
                    <a:bodyPr/>
                    <a:lstStyle/>
                    <a:p>
                      <a:r>
                        <a:rPr lang="en-GB" dirty="0"/>
                        <a:t>Project Y</a:t>
                      </a:r>
                    </a:p>
                  </a:txBody>
                  <a:tcPr/>
                </a:tc>
                <a:tc>
                  <a:txBody>
                    <a:bodyPr/>
                    <a:lstStyle/>
                    <a:p>
                      <a:r>
                        <a:rPr lang="en-GB" dirty="0"/>
                        <a:t>£20,000</a:t>
                      </a:r>
                    </a:p>
                  </a:txBody>
                  <a:tcPr/>
                </a:tc>
                <a:tc>
                  <a:txBody>
                    <a:bodyPr/>
                    <a:lstStyle/>
                    <a:p>
                      <a:r>
                        <a:rPr lang="en-GB" dirty="0"/>
                        <a:t>£10,000</a:t>
                      </a:r>
                    </a:p>
                  </a:txBody>
                  <a:tcPr/>
                </a:tc>
                <a:tc>
                  <a:txBody>
                    <a:bodyPr/>
                    <a:lstStyle/>
                    <a:p>
                      <a:r>
                        <a:rPr lang="en-GB" dirty="0"/>
                        <a:t>£5,000</a:t>
                      </a:r>
                    </a:p>
                  </a:txBody>
                  <a:tcPr/>
                </a:tc>
                <a:tc>
                  <a:txBody>
                    <a:bodyPr/>
                    <a:lstStyle/>
                    <a:p>
                      <a:r>
                        <a:rPr lang="en-GB" dirty="0"/>
                        <a:t>£3,000</a:t>
                      </a:r>
                    </a:p>
                  </a:txBody>
                  <a:tcPr/>
                </a:tc>
                <a:tc>
                  <a:txBody>
                    <a:bodyPr/>
                    <a:lstStyle/>
                    <a:p>
                      <a:r>
                        <a:rPr lang="en-GB" dirty="0"/>
                        <a:t>£2,000</a:t>
                      </a:r>
                    </a:p>
                  </a:txBody>
                  <a:tcPr/>
                </a:tc>
                <a:extLst>
                  <a:ext uri="{0D108BD9-81ED-4DB2-BD59-A6C34878D82A}">
                    <a16:rowId xmlns:a16="http://schemas.microsoft.com/office/drawing/2014/main" val="1247815993"/>
                  </a:ext>
                </a:extLst>
              </a:tr>
            </a:tbl>
          </a:graphicData>
        </a:graphic>
      </p:graphicFrame>
    </p:spTree>
    <p:extLst>
      <p:ext uri="{BB962C8B-B14F-4D97-AF65-F5344CB8AC3E}">
        <p14:creationId xmlns:p14="http://schemas.microsoft.com/office/powerpoint/2010/main" val="19598880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4E83C-9370-C43B-A070-D2E7E8C8C6A2}"/>
              </a:ext>
            </a:extLst>
          </p:cNvPr>
          <p:cNvSpPr>
            <a:spLocks noGrp="1"/>
          </p:cNvSpPr>
          <p:nvPr>
            <p:ph type="title"/>
          </p:nvPr>
        </p:nvSpPr>
        <p:spPr/>
        <p:txBody>
          <a:bodyPr/>
          <a:lstStyle/>
          <a:p>
            <a:r>
              <a:rPr lang="en-GB"/>
              <a:t>Exercise 6</a:t>
            </a:r>
          </a:p>
        </p:txBody>
      </p:sp>
      <p:sp>
        <p:nvSpPr>
          <p:cNvPr id="5" name="Slide Number Placeholder 4">
            <a:extLst>
              <a:ext uri="{FF2B5EF4-FFF2-40B4-BE49-F238E27FC236}">
                <a16:creationId xmlns:a16="http://schemas.microsoft.com/office/drawing/2014/main" id="{430BB54F-822C-1904-76F5-E4247BB80C4E}"/>
              </a:ext>
            </a:extLst>
          </p:cNvPr>
          <p:cNvSpPr>
            <a:spLocks noGrp="1"/>
          </p:cNvSpPr>
          <p:nvPr>
            <p:ph type="sldNum" sz="quarter" idx="12"/>
          </p:nvPr>
        </p:nvSpPr>
        <p:spPr/>
        <p:txBody>
          <a:bodyPr/>
          <a:lstStyle/>
          <a:p>
            <a:fld id="{D57F1E4F-1CFF-5643-939E-02111984F565}" type="slidenum">
              <a:rPr lang="en-US" dirty="0"/>
              <a:t>32</a:t>
            </a:fld>
            <a:endParaRPr lang="en-GB"/>
          </a:p>
        </p:txBody>
      </p:sp>
      <p:graphicFrame>
        <p:nvGraphicFramePr>
          <p:cNvPr id="7" name="Table 6">
            <a:extLst>
              <a:ext uri="{FF2B5EF4-FFF2-40B4-BE49-F238E27FC236}">
                <a16:creationId xmlns:a16="http://schemas.microsoft.com/office/drawing/2014/main" id="{D5F3B1F5-7BFA-D1C9-1E8E-60C887B8E208}"/>
              </a:ext>
            </a:extLst>
          </p:cNvPr>
          <p:cNvGraphicFramePr>
            <a:graphicFrameLocks noGrp="1"/>
          </p:cNvGraphicFramePr>
          <p:nvPr>
            <p:extLst>
              <p:ext uri="{D42A27DB-BD31-4B8C-83A1-F6EECF244321}">
                <p14:modId xmlns:p14="http://schemas.microsoft.com/office/powerpoint/2010/main" val="848917555"/>
              </p:ext>
            </p:extLst>
          </p:nvPr>
        </p:nvGraphicFramePr>
        <p:xfrm>
          <a:off x="1584960" y="1408176"/>
          <a:ext cx="9412254" cy="5258821"/>
        </p:xfrm>
        <a:graphic>
          <a:graphicData uri="http://schemas.openxmlformats.org/drawingml/2006/table">
            <a:tbl>
              <a:tblPr firstRow="1" bandRow="1">
                <a:tableStyleId>{5C22544A-7EE6-4342-B048-85BDC9FD1C3A}</a:tableStyleId>
              </a:tblPr>
              <a:tblGrid>
                <a:gridCol w="1568709">
                  <a:extLst>
                    <a:ext uri="{9D8B030D-6E8A-4147-A177-3AD203B41FA5}">
                      <a16:colId xmlns:a16="http://schemas.microsoft.com/office/drawing/2014/main" val="3966488116"/>
                    </a:ext>
                  </a:extLst>
                </a:gridCol>
                <a:gridCol w="1568709">
                  <a:extLst>
                    <a:ext uri="{9D8B030D-6E8A-4147-A177-3AD203B41FA5}">
                      <a16:colId xmlns:a16="http://schemas.microsoft.com/office/drawing/2014/main" val="647869052"/>
                    </a:ext>
                  </a:extLst>
                </a:gridCol>
                <a:gridCol w="1568709">
                  <a:extLst>
                    <a:ext uri="{9D8B030D-6E8A-4147-A177-3AD203B41FA5}">
                      <a16:colId xmlns:a16="http://schemas.microsoft.com/office/drawing/2014/main" val="3877561031"/>
                    </a:ext>
                  </a:extLst>
                </a:gridCol>
                <a:gridCol w="1568709">
                  <a:extLst>
                    <a:ext uri="{9D8B030D-6E8A-4147-A177-3AD203B41FA5}">
                      <a16:colId xmlns:a16="http://schemas.microsoft.com/office/drawing/2014/main" val="3457248867"/>
                    </a:ext>
                  </a:extLst>
                </a:gridCol>
                <a:gridCol w="1568709">
                  <a:extLst>
                    <a:ext uri="{9D8B030D-6E8A-4147-A177-3AD203B41FA5}">
                      <a16:colId xmlns:a16="http://schemas.microsoft.com/office/drawing/2014/main" val="3230879195"/>
                    </a:ext>
                  </a:extLst>
                </a:gridCol>
                <a:gridCol w="1568709">
                  <a:extLst>
                    <a:ext uri="{9D8B030D-6E8A-4147-A177-3AD203B41FA5}">
                      <a16:colId xmlns:a16="http://schemas.microsoft.com/office/drawing/2014/main" val="2319086466"/>
                    </a:ext>
                  </a:extLst>
                </a:gridCol>
              </a:tblGrid>
              <a:tr h="962310">
                <a:tc rowSpan="2">
                  <a:txBody>
                    <a:bodyPr/>
                    <a:lstStyle/>
                    <a:p>
                      <a:r>
                        <a:rPr lang="en-GB" dirty="0"/>
                        <a:t>Year</a:t>
                      </a:r>
                    </a:p>
                  </a:txBody>
                  <a:tcPr anchor="ctr"/>
                </a:tc>
                <a:tc gridSpan="2">
                  <a:txBody>
                    <a:bodyPr/>
                    <a:lstStyle/>
                    <a:p>
                      <a:r>
                        <a:rPr lang="en-GB" dirty="0"/>
                        <a:t>Cash Inflows </a:t>
                      </a:r>
                    </a:p>
                  </a:txBody>
                  <a:tcPr/>
                </a:tc>
                <a:tc hMerge="1">
                  <a:txBody>
                    <a:bodyPr/>
                    <a:lstStyle/>
                    <a:p>
                      <a:endParaRPr lang="en-US"/>
                    </a:p>
                  </a:txBody>
                  <a:tcPr/>
                </a:tc>
                <a:tc rowSpan="2">
                  <a:txBody>
                    <a:bodyPr/>
                    <a:lstStyle/>
                    <a:p>
                      <a:r>
                        <a:rPr lang="en-GB" dirty="0"/>
                        <a:t>Present Value of £ @10%</a:t>
                      </a:r>
                    </a:p>
                  </a:txBody>
                  <a:tcPr/>
                </a:tc>
                <a:tc gridSpan="2">
                  <a:txBody>
                    <a:bodyPr/>
                    <a:lstStyle/>
                    <a:p>
                      <a:r>
                        <a:rPr lang="en-GB" dirty="0"/>
                        <a:t>Present Value of Net Cash Inflow</a:t>
                      </a:r>
                    </a:p>
                  </a:txBody>
                  <a:tcPr/>
                </a:tc>
                <a:tc hMerge="1">
                  <a:txBody>
                    <a:bodyPr/>
                    <a:lstStyle/>
                    <a:p>
                      <a:endParaRPr lang="en-US"/>
                    </a:p>
                  </a:txBody>
                  <a:tcPr/>
                </a:tc>
                <a:extLst>
                  <a:ext uri="{0D108BD9-81ED-4DB2-BD59-A6C34878D82A}">
                    <a16:rowId xmlns:a16="http://schemas.microsoft.com/office/drawing/2014/main" val="1615928913"/>
                  </a:ext>
                </a:extLst>
              </a:tr>
              <a:tr h="731897">
                <a:tc vMerge="1">
                  <a:txBody>
                    <a:bodyPr/>
                    <a:lstStyle/>
                    <a:p>
                      <a:endParaRPr lang="en-US"/>
                    </a:p>
                  </a:txBody>
                  <a:tcPr>
                    <a:solidFill>
                      <a:srgbClr val="ED7D31"/>
                    </a:solidFill>
                  </a:tcPr>
                </a:tc>
                <a:tc>
                  <a:txBody>
                    <a:bodyPr/>
                    <a:lstStyle/>
                    <a:p>
                      <a:r>
                        <a:rPr lang="en-GB" dirty="0"/>
                        <a:t>Project X (£)</a:t>
                      </a:r>
                    </a:p>
                  </a:txBody>
                  <a:tcPr>
                    <a:solidFill>
                      <a:srgbClr val="FFC000"/>
                    </a:solidFill>
                  </a:tcPr>
                </a:tc>
                <a:tc>
                  <a:txBody>
                    <a:bodyPr/>
                    <a:lstStyle/>
                    <a:p>
                      <a:r>
                        <a:rPr lang="en-GB" dirty="0"/>
                        <a:t>Project Y (£)</a:t>
                      </a:r>
                    </a:p>
                  </a:txBody>
                  <a:tcPr>
                    <a:solidFill>
                      <a:srgbClr val="FFC000"/>
                    </a:solidFill>
                  </a:tcPr>
                </a:tc>
                <a:tc vMerge="1">
                  <a:txBody>
                    <a:bodyPr/>
                    <a:lstStyle/>
                    <a:p>
                      <a:endParaRPr lang="en-US"/>
                    </a:p>
                  </a:txBody>
                  <a:tcPr>
                    <a:solidFill>
                      <a:srgbClr val="ED7D31"/>
                    </a:solidFill>
                  </a:tcPr>
                </a:tc>
                <a:tc>
                  <a:txBody>
                    <a:bodyPr/>
                    <a:lstStyle/>
                    <a:p>
                      <a:r>
                        <a:rPr lang="en-GB" dirty="0"/>
                        <a:t>Project X (£)</a:t>
                      </a:r>
                    </a:p>
                  </a:txBody>
                  <a:tcPr>
                    <a:solidFill>
                      <a:srgbClr val="FFC000"/>
                    </a:solidFill>
                  </a:tcPr>
                </a:tc>
                <a:tc>
                  <a:txBody>
                    <a:bodyPr/>
                    <a:lstStyle/>
                    <a:p>
                      <a:r>
                        <a:rPr lang="en-GB" dirty="0"/>
                        <a:t>Project Y (£)</a:t>
                      </a:r>
                    </a:p>
                  </a:txBody>
                  <a:tcPr>
                    <a:solidFill>
                      <a:srgbClr val="FFC000"/>
                    </a:solidFill>
                  </a:tcPr>
                </a:tc>
                <a:extLst>
                  <a:ext uri="{0D108BD9-81ED-4DB2-BD59-A6C34878D82A}">
                    <a16:rowId xmlns:a16="http://schemas.microsoft.com/office/drawing/2014/main" val="4067748961"/>
                  </a:ext>
                </a:extLst>
              </a:tr>
              <a:tr h="420164">
                <a:tc>
                  <a:txBody>
                    <a:bodyPr/>
                    <a:lstStyle/>
                    <a:p>
                      <a:r>
                        <a:rPr lang="en-GB" dirty="0"/>
                        <a:t>1</a:t>
                      </a:r>
                    </a:p>
                  </a:txBody>
                  <a:tcPr/>
                </a:tc>
                <a:tc>
                  <a:txBody>
                    <a:bodyPr/>
                    <a:lstStyle/>
                    <a:p>
                      <a:r>
                        <a:rPr lang="en-GB" dirty="0"/>
                        <a:t>5,000</a:t>
                      </a:r>
                    </a:p>
                  </a:txBody>
                  <a:tcPr/>
                </a:tc>
                <a:tc>
                  <a:txBody>
                    <a:bodyPr/>
                    <a:lstStyle/>
                    <a:p>
                      <a:r>
                        <a:rPr lang="en-GB" dirty="0"/>
                        <a:t>20,000</a:t>
                      </a:r>
                    </a:p>
                  </a:txBody>
                  <a:tcPr/>
                </a:tc>
                <a:tc>
                  <a:txBody>
                    <a:bodyPr/>
                    <a:lstStyle/>
                    <a:p>
                      <a:r>
                        <a:rPr lang="en-GB" dirty="0"/>
                        <a:t>0.909</a:t>
                      </a:r>
                    </a:p>
                  </a:txBody>
                  <a:tcPr/>
                </a:tc>
                <a:tc>
                  <a:txBody>
                    <a:bodyPr/>
                    <a:lstStyle/>
                    <a:p>
                      <a:r>
                        <a:rPr lang="en-GB" dirty="0"/>
                        <a:t>4,545</a:t>
                      </a:r>
                    </a:p>
                  </a:txBody>
                  <a:tcPr/>
                </a:tc>
                <a:tc>
                  <a:txBody>
                    <a:bodyPr/>
                    <a:lstStyle/>
                    <a:p>
                      <a:r>
                        <a:rPr lang="en-GB" dirty="0"/>
                        <a:t>18,180</a:t>
                      </a:r>
                    </a:p>
                  </a:txBody>
                  <a:tcPr/>
                </a:tc>
                <a:extLst>
                  <a:ext uri="{0D108BD9-81ED-4DB2-BD59-A6C34878D82A}">
                    <a16:rowId xmlns:a16="http://schemas.microsoft.com/office/drawing/2014/main" val="785526658"/>
                  </a:ext>
                </a:extLst>
              </a:tr>
              <a:tr h="420164">
                <a:tc>
                  <a:txBody>
                    <a:bodyPr/>
                    <a:lstStyle/>
                    <a:p>
                      <a:r>
                        <a:rPr lang="en-GB" dirty="0"/>
                        <a:t>2</a:t>
                      </a:r>
                    </a:p>
                  </a:txBody>
                  <a:tcPr/>
                </a:tc>
                <a:tc>
                  <a:txBody>
                    <a:bodyPr/>
                    <a:lstStyle/>
                    <a:p>
                      <a:r>
                        <a:rPr lang="en-GB" dirty="0"/>
                        <a:t>10,000</a:t>
                      </a:r>
                    </a:p>
                  </a:txBody>
                  <a:tcPr/>
                </a:tc>
                <a:tc>
                  <a:txBody>
                    <a:bodyPr/>
                    <a:lstStyle/>
                    <a:p>
                      <a:r>
                        <a:rPr lang="en-GB" dirty="0"/>
                        <a:t>10,000</a:t>
                      </a:r>
                    </a:p>
                  </a:txBody>
                  <a:tcPr/>
                </a:tc>
                <a:tc>
                  <a:txBody>
                    <a:bodyPr/>
                    <a:lstStyle/>
                    <a:p>
                      <a:r>
                        <a:rPr lang="en-GB" dirty="0"/>
                        <a:t>0.826</a:t>
                      </a:r>
                    </a:p>
                  </a:txBody>
                  <a:tcPr/>
                </a:tc>
                <a:tc>
                  <a:txBody>
                    <a:bodyPr/>
                    <a:lstStyle/>
                    <a:p>
                      <a:r>
                        <a:rPr lang="en-GB" dirty="0"/>
                        <a:t>8,260</a:t>
                      </a:r>
                    </a:p>
                  </a:txBody>
                  <a:tcPr/>
                </a:tc>
                <a:tc>
                  <a:txBody>
                    <a:bodyPr/>
                    <a:lstStyle/>
                    <a:p>
                      <a:r>
                        <a:rPr lang="en-GB" dirty="0"/>
                        <a:t>8,260</a:t>
                      </a:r>
                    </a:p>
                  </a:txBody>
                  <a:tcPr/>
                </a:tc>
                <a:extLst>
                  <a:ext uri="{0D108BD9-81ED-4DB2-BD59-A6C34878D82A}">
                    <a16:rowId xmlns:a16="http://schemas.microsoft.com/office/drawing/2014/main" val="1324787506"/>
                  </a:ext>
                </a:extLst>
              </a:tr>
              <a:tr h="420164">
                <a:tc>
                  <a:txBody>
                    <a:bodyPr/>
                    <a:lstStyle/>
                    <a:p>
                      <a:r>
                        <a:rPr lang="en-GB" dirty="0"/>
                        <a:t>3</a:t>
                      </a:r>
                    </a:p>
                  </a:txBody>
                  <a:tcPr/>
                </a:tc>
                <a:tc>
                  <a:txBody>
                    <a:bodyPr/>
                    <a:lstStyle/>
                    <a:p>
                      <a:r>
                        <a:rPr lang="en-GB" dirty="0"/>
                        <a:t>10,000</a:t>
                      </a:r>
                    </a:p>
                  </a:txBody>
                  <a:tcPr/>
                </a:tc>
                <a:tc>
                  <a:txBody>
                    <a:bodyPr/>
                    <a:lstStyle/>
                    <a:p>
                      <a:r>
                        <a:rPr lang="en-GB" dirty="0"/>
                        <a:t>5,000</a:t>
                      </a:r>
                    </a:p>
                  </a:txBody>
                  <a:tcPr/>
                </a:tc>
                <a:tc>
                  <a:txBody>
                    <a:bodyPr/>
                    <a:lstStyle/>
                    <a:p>
                      <a:r>
                        <a:rPr lang="en-GB" dirty="0"/>
                        <a:t>0.751</a:t>
                      </a:r>
                    </a:p>
                  </a:txBody>
                  <a:tcPr/>
                </a:tc>
                <a:tc>
                  <a:txBody>
                    <a:bodyPr/>
                    <a:lstStyle/>
                    <a:p>
                      <a:r>
                        <a:rPr lang="en-GB" dirty="0"/>
                        <a:t>7,510</a:t>
                      </a:r>
                    </a:p>
                  </a:txBody>
                  <a:tcPr/>
                </a:tc>
                <a:tc>
                  <a:txBody>
                    <a:bodyPr/>
                    <a:lstStyle/>
                    <a:p>
                      <a:r>
                        <a:rPr lang="en-GB" dirty="0"/>
                        <a:t>3,755</a:t>
                      </a:r>
                    </a:p>
                  </a:txBody>
                  <a:tcPr/>
                </a:tc>
                <a:extLst>
                  <a:ext uri="{0D108BD9-81ED-4DB2-BD59-A6C34878D82A}">
                    <a16:rowId xmlns:a16="http://schemas.microsoft.com/office/drawing/2014/main" val="2358305198"/>
                  </a:ext>
                </a:extLst>
              </a:tr>
              <a:tr h="420164">
                <a:tc>
                  <a:txBody>
                    <a:bodyPr/>
                    <a:lstStyle/>
                    <a:p>
                      <a:r>
                        <a:rPr lang="en-GB" dirty="0"/>
                        <a:t>4</a:t>
                      </a:r>
                    </a:p>
                  </a:txBody>
                  <a:tcPr/>
                </a:tc>
                <a:tc>
                  <a:txBody>
                    <a:bodyPr/>
                    <a:lstStyle/>
                    <a:p>
                      <a:r>
                        <a:rPr lang="en-GB" dirty="0"/>
                        <a:t>3,000</a:t>
                      </a:r>
                    </a:p>
                  </a:txBody>
                  <a:tcPr/>
                </a:tc>
                <a:tc>
                  <a:txBody>
                    <a:bodyPr/>
                    <a:lstStyle/>
                    <a:p>
                      <a:r>
                        <a:rPr lang="en-GB" dirty="0"/>
                        <a:t>3,000</a:t>
                      </a:r>
                    </a:p>
                  </a:txBody>
                  <a:tcPr/>
                </a:tc>
                <a:tc>
                  <a:txBody>
                    <a:bodyPr/>
                    <a:lstStyle/>
                    <a:p>
                      <a:r>
                        <a:rPr lang="en-GB" dirty="0"/>
                        <a:t>0.683</a:t>
                      </a:r>
                    </a:p>
                  </a:txBody>
                  <a:tcPr/>
                </a:tc>
                <a:tc>
                  <a:txBody>
                    <a:bodyPr/>
                    <a:lstStyle/>
                    <a:p>
                      <a:r>
                        <a:rPr lang="en-GB" dirty="0"/>
                        <a:t>2,049</a:t>
                      </a:r>
                    </a:p>
                  </a:txBody>
                  <a:tcPr/>
                </a:tc>
                <a:tc>
                  <a:txBody>
                    <a:bodyPr/>
                    <a:lstStyle/>
                    <a:p>
                      <a:r>
                        <a:rPr lang="en-GB" dirty="0"/>
                        <a:t>2,049</a:t>
                      </a:r>
                    </a:p>
                  </a:txBody>
                  <a:tcPr/>
                </a:tc>
                <a:extLst>
                  <a:ext uri="{0D108BD9-81ED-4DB2-BD59-A6C34878D82A}">
                    <a16:rowId xmlns:a16="http://schemas.microsoft.com/office/drawing/2014/main" val="1900262978"/>
                  </a:ext>
                </a:extLst>
              </a:tr>
              <a:tr h="420164">
                <a:tc>
                  <a:txBody>
                    <a:bodyPr/>
                    <a:lstStyle/>
                    <a:p>
                      <a:r>
                        <a:rPr lang="en-GB" dirty="0"/>
                        <a:t>5</a:t>
                      </a:r>
                    </a:p>
                  </a:txBody>
                  <a:tcPr/>
                </a:tc>
                <a:tc>
                  <a:txBody>
                    <a:bodyPr/>
                    <a:lstStyle/>
                    <a:p>
                      <a:r>
                        <a:rPr lang="en-GB" dirty="0"/>
                        <a:t>2,000</a:t>
                      </a:r>
                    </a:p>
                  </a:txBody>
                  <a:tcPr/>
                </a:tc>
                <a:tc>
                  <a:txBody>
                    <a:bodyPr/>
                    <a:lstStyle/>
                    <a:p>
                      <a:r>
                        <a:rPr lang="en-GB" dirty="0"/>
                        <a:t>2,000</a:t>
                      </a:r>
                    </a:p>
                  </a:txBody>
                  <a:tcPr/>
                </a:tc>
                <a:tc>
                  <a:txBody>
                    <a:bodyPr/>
                    <a:lstStyle/>
                    <a:p>
                      <a:r>
                        <a:rPr lang="en-GB" dirty="0"/>
                        <a:t>0.621</a:t>
                      </a:r>
                    </a:p>
                  </a:txBody>
                  <a:tcPr/>
                </a:tc>
                <a:tc>
                  <a:txBody>
                    <a:bodyPr/>
                    <a:lstStyle/>
                    <a:p>
                      <a:r>
                        <a:rPr lang="en-GB" dirty="0"/>
                        <a:t>1,242</a:t>
                      </a:r>
                    </a:p>
                  </a:txBody>
                  <a:tcPr/>
                </a:tc>
                <a:tc>
                  <a:txBody>
                    <a:bodyPr/>
                    <a:lstStyle/>
                    <a:p>
                      <a:r>
                        <a:rPr lang="en-GB" dirty="0"/>
                        <a:t>1,242</a:t>
                      </a:r>
                    </a:p>
                  </a:txBody>
                  <a:tcPr/>
                </a:tc>
                <a:extLst>
                  <a:ext uri="{0D108BD9-81ED-4DB2-BD59-A6C34878D82A}">
                    <a16:rowId xmlns:a16="http://schemas.microsoft.com/office/drawing/2014/main" val="3598211799"/>
                  </a:ext>
                </a:extLst>
              </a:tr>
              <a:tr h="731897">
                <a:tc>
                  <a:txBody>
                    <a:bodyPr/>
                    <a:lstStyle/>
                    <a:p>
                      <a:r>
                        <a:rPr lang="en-GB" dirty="0"/>
                        <a:t>Scrap Value</a:t>
                      </a:r>
                    </a:p>
                  </a:txBody>
                  <a:tcPr/>
                </a:tc>
                <a:tc>
                  <a:txBody>
                    <a:bodyPr/>
                    <a:lstStyle/>
                    <a:p>
                      <a:r>
                        <a:rPr lang="en-GB" dirty="0"/>
                        <a:t>1,000</a:t>
                      </a:r>
                    </a:p>
                  </a:txBody>
                  <a:tcPr/>
                </a:tc>
                <a:tc>
                  <a:txBody>
                    <a:bodyPr/>
                    <a:lstStyle/>
                    <a:p>
                      <a:r>
                        <a:rPr lang="en-GB" dirty="0"/>
                        <a:t>2,000</a:t>
                      </a:r>
                    </a:p>
                  </a:txBody>
                  <a:tcPr/>
                </a:tc>
                <a:tc>
                  <a:txBody>
                    <a:bodyPr/>
                    <a:lstStyle/>
                    <a:p>
                      <a:r>
                        <a:rPr lang="en-GB" dirty="0"/>
                        <a:t>0.621</a:t>
                      </a:r>
                    </a:p>
                  </a:txBody>
                  <a:tcPr/>
                </a:tc>
                <a:tc>
                  <a:txBody>
                    <a:bodyPr/>
                    <a:lstStyle/>
                    <a:p>
                      <a:r>
                        <a:rPr lang="en-GB" dirty="0"/>
                        <a:t>621</a:t>
                      </a:r>
                    </a:p>
                  </a:txBody>
                  <a:tcPr/>
                </a:tc>
                <a:tc>
                  <a:txBody>
                    <a:bodyPr/>
                    <a:lstStyle/>
                    <a:p>
                      <a:r>
                        <a:rPr lang="en-GB" dirty="0"/>
                        <a:t>1,245</a:t>
                      </a:r>
                    </a:p>
                  </a:txBody>
                  <a:tcPr/>
                </a:tc>
                <a:extLst>
                  <a:ext uri="{0D108BD9-81ED-4DB2-BD59-A6C34878D82A}">
                    <a16:rowId xmlns:a16="http://schemas.microsoft.com/office/drawing/2014/main" val="4073392219"/>
                  </a:ext>
                </a:extLst>
              </a:tr>
              <a:tr h="731897">
                <a:tc gridSpan="4">
                  <a:txBody>
                    <a:bodyPr/>
                    <a:lstStyle/>
                    <a:p>
                      <a:pPr lvl="0">
                        <a:buNone/>
                      </a:pPr>
                      <a:r>
                        <a:rPr lang="en-GB" dirty="0"/>
                        <a:t>Total Income </a:t>
                      </a:r>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lvl="0">
                        <a:buNone/>
                      </a:pPr>
                      <a:r>
                        <a:rPr lang="en-GB" dirty="0"/>
                        <a:t>24,227</a:t>
                      </a:r>
                    </a:p>
                  </a:txBody>
                  <a:tcPr/>
                </a:tc>
                <a:tc>
                  <a:txBody>
                    <a:bodyPr/>
                    <a:lstStyle/>
                    <a:p>
                      <a:pPr lvl="0">
                        <a:buNone/>
                      </a:pPr>
                      <a:r>
                        <a:rPr lang="en-GB" dirty="0"/>
                        <a:t>34,731</a:t>
                      </a:r>
                    </a:p>
                  </a:txBody>
                  <a:tcPr/>
                </a:tc>
                <a:extLst>
                  <a:ext uri="{0D108BD9-81ED-4DB2-BD59-A6C34878D82A}">
                    <a16:rowId xmlns:a16="http://schemas.microsoft.com/office/drawing/2014/main" val="3852275484"/>
                  </a:ext>
                </a:extLst>
              </a:tr>
            </a:tbl>
          </a:graphicData>
        </a:graphic>
      </p:graphicFrame>
      <p:pic>
        <p:nvPicPr>
          <p:cNvPr id="6" name="Picture 5" descr="Tick Symbol PNG, Vector, PSD, and Clipart With Transparent ...">
            <a:extLst>
              <a:ext uri="{FF2B5EF4-FFF2-40B4-BE49-F238E27FC236}">
                <a16:creationId xmlns:a16="http://schemas.microsoft.com/office/drawing/2014/main" id="{D2D9B7F3-6297-C334-B600-1D1213B0C07F}"/>
              </a:ext>
            </a:extLst>
          </p:cNvPr>
          <p:cNvPicPr>
            <a:picLocks noChangeAspect="1"/>
          </p:cNvPicPr>
          <p:nvPr/>
        </p:nvPicPr>
        <p:blipFill>
          <a:blip r:embed="rId2"/>
          <a:stretch>
            <a:fillRect/>
          </a:stretch>
        </p:blipFill>
        <p:spPr>
          <a:xfrm>
            <a:off x="9048629" y="3519116"/>
            <a:ext cx="2144954" cy="2015643"/>
          </a:xfrm>
          <a:prstGeom prst="rect">
            <a:avLst/>
          </a:prstGeom>
        </p:spPr>
      </p:pic>
    </p:spTree>
    <p:extLst>
      <p:ext uri="{BB962C8B-B14F-4D97-AF65-F5344CB8AC3E}">
        <p14:creationId xmlns:p14="http://schemas.microsoft.com/office/powerpoint/2010/main" val="2565292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A712B-1A0A-9806-07CC-74AEDB752EEC}"/>
              </a:ext>
            </a:extLst>
          </p:cNvPr>
          <p:cNvSpPr>
            <a:spLocks noGrp="1"/>
          </p:cNvSpPr>
          <p:nvPr>
            <p:ph type="title"/>
          </p:nvPr>
        </p:nvSpPr>
        <p:spPr/>
        <p:txBody>
          <a:bodyPr/>
          <a:lstStyle/>
          <a:p>
            <a:r>
              <a:rPr lang="en-GB"/>
              <a:t>Exercise 7 – Net Present Value</a:t>
            </a:r>
          </a:p>
        </p:txBody>
      </p:sp>
      <p:sp>
        <p:nvSpPr>
          <p:cNvPr id="3" name="Slide Number Placeholder 2">
            <a:extLst>
              <a:ext uri="{FF2B5EF4-FFF2-40B4-BE49-F238E27FC236}">
                <a16:creationId xmlns:a16="http://schemas.microsoft.com/office/drawing/2014/main" id="{A375A207-0F1D-18ED-B2B0-0BA92E7F7E3D}"/>
              </a:ext>
            </a:extLst>
          </p:cNvPr>
          <p:cNvSpPr>
            <a:spLocks noGrp="1"/>
          </p:cNvSpPr>
          <p:nvPr>
            <p:ph type="sldNum" sz="quarter" idx="12"/>
          </p:nvPr>
        </p:nvSpPr>
        <p:spPr/>
        <p:txBody>
          <a:bodyPr/>
          <a:lstStyle/>
          <a:p>
            <a:fld id="{D57F1E4F-1CFF-5643-939E-02111984F565}" type="slidenum">
              <a:rPr lang="en-US" dirty="0"/>
              <a:t>33</a:t>
            </a:fld>
            <a:endParaRPr lang="en-GB"/>
          </a:p>
        </p:txBody>
      </p:sp>
      <p:graphicFrame>
        <p:nvGraphicFramePr>
          <p:cNvPr id="6" name="Table 5">
            <a:extLst>
              <a:ext uri="{FF2B5EF4-FFF2-40B4-BE49-F238E27FC236}">
                <a16:creationId xmlns:a16="http://schemas.microsoft.com/office/drawing/2014/main" id="{C0962182-AC75-79BB-1867-54F4B5464A50}"/>
              </a:ext>
            </a:extLst>
          </p:cNvPr>
          <p:cNvGraphicFramePr>
            <a:graphicFrameLocks noGrp="1"/>
          </p:cNvGraphicFramePr>
          <p:nvPr>
            <p:extLst>
              <p:ext uri="{D42A27DB-BD31-4B8C-83A1-F6EECF244321}">
                <p14:modId xmlns:p14="http://schemas.microsoft.com/office/powerpoint/2010/main" val="4088679340"/>
              </p:ext>
            </p:extLst>
          </p:nvPr>
        </p:nvGraphicFramePr>
        <p:xfrm>
          <a:off x="1664208" y="1533154"/>
          <a:ext cx="8168640" cy="377952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157707096"/>
                    </a:ext>
                  </a:extLst>
                </a:gridCol>
                <a:gridCol w="2042160">
                  <a:extLst>
                    <a:ext uri="{9D8B030D-6E8A-4147-A177-3AD203B41FA5}">
                      <a16:colId xmlns:a16="http://schemas.microsoft.com/office/drawing/2014/main" val="607077497"/>
                    </a:ext>
                  </a:extLst>
                </a:gridCol>
                <a:gridCol w="2042160">
                  <a:extLst>
                    <a:ext uri="{9D8B030D-6E8A-4147-A177-3AD203B41FA5}">
                      <a16:colId xmlns:a16="http://schemas.microsoft.com/office/drawing/2014/main" val="915679844"/>
                    </a:ext>
                  </a:extLst>
                </a:gridCol>
                <a:gridCol w="2042160">
                  <a:extLst>
                    <a:ext uri="{9D8B030D-6E8A-4147-A177-3AD203B41FA5}">
                      <a16:colId xmlns:a16="http://schemas.microsoft.com/office/drawing/2014/main" val="1721816891"/>
                    </a:ext>
                  </a:extLst>
                </a:gridCol>
              </a:tblGrid>
              <a:tr h="370840">
                <a:tc>
                  <a:txBody>
                    <a:bodyPr/>
                    <a:lstStyle/>
                    <a:p>
                      <a:pPr lvl="0">
                        <a:lnSpc>
                          <a:spcPts val="2400"/>
                        </a:lnSpc>
                        <a:buNone/>
                      </a:pPr>
                      <a:r>
                        <a:rPr lang="en-GB" sz="2000">
                          <a:solidFill>
                            <a:srgbClr val="FFFFFF"/>
                          </a:solidFill>
                          <a:effectLst/>
                        </a:rPr>
                        <a:t>Year</a:t>
                      </a:r>
                      <a:endParaRPr lang="en-GB">
                        <a:solidFill>
                          <a:srgbClr val="FFFFFF"/>
                        </a:solidFill>
                        <a:effectLst/>
                      </a:endParaRPr>
                    </a:p>
                  </a:txBody>
                  <a:tcPr/>
                </a:tc>
                <a:tc>
                  <a:txBody>
                    <a:bodyPr/>
                    <a:lstStyle/>
                    <a:p>
                      <a:pPr lvl="0">
                        <a:lnSpc>
                          <a:spcPts val="2400"/>
                        </a:lnSpc>
                        <a:buNone/>
                      </a:pPr>
                      <a:r>
                        <a:rPr lang="en-GB" sz="2000">
                          <a:solidFill>
                            <a:srgbClr val="FFFFFF"/>
                          </a:solidFill>
                          <a:effectLst/>
                        </a:rPr>
                        <a:t>Inflows</a:t>
                      </a:r>
                      <a:endParaRPr lang="en-GB">
                        <a:solidFill>
                          <a:srgbClr val="FFFFFF"/>
                        </a:solidFill>
                        <a:effectLst/>
                      </a:endParaRPr>
                    </a:p>
                  </a:txBody>
                  <a:tcPr/>
                </a:tc>
                <a:tc>
                  <a:txBody>
                    <a:bodyPr/>
                    <a:lstStyle/>
                    <a:p>
                      <a:pPr lvl="0">
                        <a:lnSpc>
                          <a:spcPts val="2400"/>
                        </a:lnSpc>
                        <a:buNone/>
                      </a:pPr>
                      <a:r>
                        <a:rPr lang="en-GB" sz="2000">
                          <a:solidFill>
                            <a:srgbClr val="FFFFFF"/>
                          </a:solidFill>
                          <a:effectLst/>
                        </a:rPr>
                        <a:t>Present Value Factor</a:t>
                      </a:r>
                      <a:endParaRPr lang="en-GB">
                        <a:solidFill>
                          <a:srgbClr val="FFFFFF"/>
                        </a:solidFill>
                        <a:effectLst/>
                      </a:endParaRPr>
                    </a:p>
                  </a:txBody>
                  <a:tcPr/>
                </a:tc>
                <a:tc>
                  <a:txBody>
                    <a:bodyPr/>
                    <a:lstStyle/>
                    <a:p>
                      <a:pPr lvl="0">
                        <a:lnSpc>
                          <a:spcPts val="2400"/>
                        </a:lnSpc>
                        <a:buNone/>
                      </a:pPr>
                      <a:r>
                        <a:rPr lang="en-GB" sz="2000">
                          <a:solidFill>
                            <a:srgbClr val="FFFFFF"/>
                          </a:solidFill>
                          <a:effectLst/>
                        </a:rPr>
                        <a:t>Present Value (Cash Inflows)</a:t>
                      </a:r>
                      <a:endParaRPr lang="en-GB">
                        <a:solidFill>
                          <a:srgbClr val="FFFFFF"/>
                        </a:solidFill>
                        <a:effectLst/>
                      </a:endParaRPr>
                    </a:p>
                  </a:txBody>
                  <a:tcPr/>
                </a:tc>
                <a:extLst>
                  <a:ext uri="{0D108BD9-81ED-4DB2-BD59-A6C34878D82A}">
                    <a16:rowId xmlns:a16="http://schemas.microsoft.com/office/drawing/2014/main" val="1049071516"/>
                  </a:ext>
                </a:extLst>
              </a:tr>
              <a:tr h="370840">
                <a:tc>
                  <a:txBody>
                    <a:bodyPr/>
                    <a:lstStyle/>
                    <a:p>
                      <a:pPr lvl="0">
                        <a:lnSpc>
                          <a:spcPts val="2400"/>
                        </a:lnSpc>
                        <a:buNone/>
                      </a:pPr>
                      <a:r>
                        <a:rPr lang="en-GB" sz="2000">
                          <a:effectLst/>
                        </a:rPr>
                        <a:t>1</a:t>
                      </a:r>
                      <a:endParaRPr lang="en-GB">
                        <a:effectLst/>
                      </a:endParaRPr>
                    </a:p>
                  </a:txBody>
                  <a:tcPr/>
                </a:tc>
                <a:tc>
                  <a:txBody>
                    <a:bodyPr/>
                    <a:lstStyle/>
                    <a:p>
                      <a:pPr lvl="0">
                        <a:lnSpc>
                          <a:spcPts val="2400"/>
                        </a:lnSpc>
                        <a:buNone/>
                      </a:pPr>
                      <a:r>
                        <a:rPr lang="en-GB" sz="2000">
                          <a:effectLst/>
                        </a:rPr>
                        <a:t>35000</a:t>
                      </a:r>
                      <a:endParaRPr lang="en-GB">
                        <a:effectLst/>
                      </a:endParaRPr>
                    </a:p>
                  </a:txBody>
                  <a:tcPr/>
                </a:tc>
                <a:tc>
                  <a:txBody>
                    <a:bodyPr/>
                    <a:lstStyle/>
                    <a:p>
                      <a:pPr lvl="0">
                        <a:lnSpc>
                          <a:spcPts val="2400"/>
                        </a:lnSpc>
                        <a:buNone/>
                      </a:pPr>
                      <a:r>
                        <a:rPr lang="en-GB" sz="2000">
                          <a:effectLst/>
                        </a:rPr>
                        <a:t>0.909</a:t>
                      </a:r>
                      <a:endParaRPr lang="en-GB">
                        <a:effectLst/>
                      </a:endParaRPr>
                    </a:p>
                  </a:txBody>
                  <a:tcPr/>
                </a:tc>
                <a:tc>
                  <a:txBody>
                    <a:bodyPr/>
                    <a:lstStyle/>
                    <a:p>
                      <a:pPr lvl="0">
                        <a:lnSpc>
                          <a:spcPts val="2400"/>
                        </a:lnSpc>
                        <a:buNone/>
                      </a:pPr>
                      <a:r>
                        <a:rPr lang="en-GB" sz="2000">
                          <a:effectLst/>
                        </a:rPr>
                        <a:t>31815</a:t>
                      </a:r>
                      <a:endParaRPr lang="en-GB">
                        <a:effectLst/>
                      </a:endParaRPr>
                    </a:p>
                  </a:txBody>
                  <a:tcPr/>
                </a:tc>
                <a:extLst>
                  <a:ext uri="{0D108BD9-81ED-4DB2-BD59-A6C34878D82A}">
                    <a16:rowId xmlns:a16="http://schemas.microsoft.com/office/drawing/2014/main" val="3889228408"/>
                  </a:ext>
                </a:extLst>
              </a:tr>
              <a:tr h="370840">
                <a:tc>
                  <a:txBody>
                    <a:bodyPr/>
                    <a:lstStyle/>
                    <a:p>
                      <a:pPr lvl="0">
                        <a:lnSpc>
                          <a:spcPts val="2400"/>
                        </a:lnSpc>
                        <a:buNone/>
                      </a:pPr>
                      <a:r>
                        <a:rPr lang="en-GB" sz="2000">
                          <a:effectLst/>
                        </a:rPr>
                        <a:t>2</a:t>
                      </a:r>
                      <a:endParaRPr lang="en-GB">
                        <a:effectLst/>
                      </a:endParaRPr>
                    </a:p>
                  </a:txBody>
                  <a:tcPr/>
                </a:tc>
                <a:tc>
                  <a:txBody>
                    <a:bodyPr/>
                    <a:lstStyle/>
                    <a:p>
                      <a:pPr lvl="0">
                        <a:lnSpc>
                          <a:spcPts val="2400"/>
                        </a:lnSpc>
                        <a:buNone/>
                      </a:pPr>
                      <a:r>
                        <a:rPr lang="en-GB" sz="2000">
                          <a:effectLst/>
                        </a:rPr>
                        <a:t>45000</a:t>
                      </a:r>
                      <a:endParaRPr lang="en-GB">
                        <a:effectLst/>
                      </a:endParaRPr>
                    </a:p>
                  </a:txBody>
                  <a:tcPr/>
                </a:tc>
                <a:tc>
                  <a:txBody>
                    <a:bodyPr/>
                    <a:lstStyle/>
                    <a:p>
                      <a:pPr lvl="0">
                        <a:lnSpc>
                          <a:spcPts val="2400"/>
                        </a:lnSpc>
                        <a:buNone/>
                      </a:pPr>
                      <a:r>
                        <a:rPr lang="en-GB" sz="2000">
                          <a:effectLst/>
                        </a:rPr>
                        <a:t>0.826</a:t>
                      </a:r>
                      <a:endParaRPr lang="en-GB">
                        <a:effectLst/>
                      </a:endParaRPr>
                    </a:p>
                  </a:txBody>
                  <a:tcPr/>
                </a:tc>
                <a:tc>
                  <a:txBody>
                    <a:bodyPr/>
                    <a:lstStyle/>
                    <a:p>
                      <a:pPr lvl="0">
                        <a:lnSpc>
                          <a:spcPts val="2400"/>
                        </a:lnSpc>
                        <a:buNone/>
                      </a:pPr>
                      <a:r>
                        <a:rPr lang="en-GB" sz="2000">
                          <a:effectLst/>
                        </a:rPr>
                        <a:t>37170</a:t>
                      </a:r>
                      <a:endParaRPr lang="en-GB">
                        <a:effectLst/>
                      </a:endParaRPr>
                    </a:p>
                  </a:txBody>
                  <a:tcPr/>
                </a:tc>
                <a:extLst>
                  <a:ext uri="{0D108BD9-81ED-4DB2-BD59-A6C34878D82A}">
                    <a16:rowId xmlns:a16="http://schemas.microsoft.com/office/drawing/2014/main" val="3412807483"/>
                  </a:ext>
                </a:extLst>
              </a:tr>
              <a:tr h="370840">
                <a:tc>
                  <a:txBody>
                    <a:bodyPr/>
                    <a:lstStyle/>
                    <a:p>
                      <a:pPr lvl="0">
                        <a:lnSpc>
                          <a:spcPts val="2400"/>
                        </a:lnSpc>
                        <a:buNone/>
                      </a:pPr>
                      <a:r>
                        <a:rPr lang="en-GB" sz="2000">
                          <a:effectLst/>
                        </a:rPr>
                        <a:t>3</a:t>
                      </a:r>
                      <a:endParaRPr lang="en-GB">
                        <a:effectLst/>
                      </a:endParaRPr>
                    </a:p>
                  </a:txBody>
                  <a:tcPr/>
                </a:tc>
                <a:tc>
                  <a:txBody>
                    <a:bodyPr/>
                    <a:lstStyle/>
                    <a:p>
                      <a:pPr lvl="0">
                        <a:lnSpc>
                          <a:spcPts val="2400"/>
                        </a:lnSpc>
                        <a:buNone/>
                      </a:pPr>
                      <a:r>
                        <a:rPr lang="en-GB" sz="2000">
                          <a:effectLst/>
                        </a:rPr>
                        <a:t>65000</a:t>
                      </a:r>
                      <a:endParaRPr lang="en-GB">
                        <a:effectLst/>
                      </a:endParaRPr>
                    </a:p>
                  </a:txBody>
                  <a:tcPr/>
                </a:tc>
                <a:tc>
                  <a:txBody>
                    <a:bodyPr/>
                    <a:lstStyle/>
                    <a:p>
                      <a:pPr lvl="0">
                        <a:lnSpc>
                          <a:spcPts val="2400"/>
                        </a:lnSpc>
                        <a:buNone/>
                      </a:pPr>
                      <a:r>
                        <a:rPr lang="en-GB" sz="2000">
                          <a:effectLst/>
                        </a:rPr>
                        <a:t>0.751</a:t>
                      </a:r>
                      <a:endParaRPr lang="en-GB">
                        <a:effectLst/>
                      </a:endParaRPr>
                    </a:p>
                  </a:txBody>
                  <a:tcPr/>
                </a:tc>
                <a:tc>
                  <a:txBody>
                    <a:bodyPr/>
                    <a:lstStyle/>
                    <a:p>
                      <a:pPr lvl="0">
                        <a:lnSpc>
                          <a:spcPts val="2400"/>
                        </a:lnSpc>
                        <a:buNone/>
                      </a:pPr>
                      <a:r>
                        <a:rPr lang="en-GB" sz="2000">
                          <a:effectLst/>
                        </a:rPr>
                        <a:t>48815</a:t>
                      </a:r>
                      <a:endParaRPr lang="en-GB">
                        <a:effectLst/>
                      </a:endParaRPr>
                    </a:p>
                  </a:txBody>
                  <a:tcPr/>
                </a:tc>
                <a:extLst>
                  <a:ext uri="{0D108BD9-81ED-4DB2-BD59-A6C34878D82A}">
                    <a16:rowId xmlns:a16="http://schemas.microsoft.com/office/drawing/2014/main" val="2641543385"/>
                  </a:ext>
                </a:extLst>
              </a:tr>
              <a:tr h="370840">
                <a:tc>
                  <a:txBody>
                    <a:bodyPr/>
                    <a:lstStyle/>
                    <a:p>
                      <a:pPr lvl="0">
                        <a:lnSpc>
                          <a:spcPts val="2400"/>
                        </a:lnSpc>
                        <a:buNone/>
                      </a:pPr>
                      <a:r>
                        <a:rPr lang="en-GB" sz="2000">
                          <a:effectLst/>
                        </a:rPr>
                        <a:t>4</a:t>
                      </a:r>
                      <a:endParaRPr lang="en-GB">
                        <a:effectLst/>
                      </a:endParaRPr>
                    </a:p>
                  </a:txBody>
                  <a:tcPr/>
                </a:tc>
                <a:tc>
                  <a:txBody>
                    <a:bodyPr/>
                    <a:lstStyle/>
                    <a:p>
                      <a:pPr lvl="0">
                        <a:lnSpc>
                          <a:spcPts val="2400"/>
                        </a:lnSpc>
                        <a:buNone/>
                      </a:pPr>
                      <a:r>
                        <a:rPr lang="en-GB" sz="2000">
                          <a:effectLst/>
                        </a:rPr>
                        <a:t>85000</a:t>
                      </a:r>
                      <a:endParaRPr lang="en-GB">
                        <a:effectLst/>
                      </a:endParaRPr>
                    </a:p>
                  </a:txBody>
                  <a:tcPr/>
                </a:tc>
                <a:tc>
                  <a:txBody>
                    <a:bodyPr/>
                    <a:lstStyle/>
                    <a:p>
                      <a:pPr lvl="0">
                        <a:lnSpc>
                          <a:spcPts val="2400"/>
                        </a:lnSpc>
                        <a:buNone/>
                      </a:pPr>
                      <a:r>
                        <a:rPr lang="en-GB" sz="2000">
                          <a:effectLst/>
                        </a:rPr>
                        <a:t>0.683</a:t>
                      </a:r>
                      <a:endParaRPr lang="en-GB">
                        <a:effectLst/>
                      </a:endParaRPr>
                    </a:p>
                  </a:txBody>
                  <a:tcPr/>
                </a:tc>
                <a:tc>
                  <a:txBody>
                    <a:bodyPr/>
                    <a:lstStyle/>
                    <a:p>
                      <a:pPr lvl="0">
                        <a:lnSpc>
                          <a:spcPts val="2400"/>
                        </a:lnSpc>
                        <a:buNone/>
                      </a:pPr>
                      <a:r>
                        <a:rPr lang="en-GB" sz="2000">
                          <a:effectLst/>
                        </a:rPr>
                        <a:t>58055</a:t>
                      </a:r>
                      <a:endParaRPr lang="en-GB">
                        <a:effectLst/>
                      </a:endParaRPr>
                    </a:p>
                  </a:txBody>
                  <a:tcPr/>
                </a:tc>
                <a:extLst>
                  <a:ext uri="{0D108BD9-81ED-4DB2-BD59-A6C34878D82A}">
                    <a16:rowId xmlns:a16="http://schemas.microsoft.com/office/drawing/2014/main" val="672394812"/>
                  </a:ext>
                </a:extLst>
              </a:tr>
              <a:tr h="370840">
                <a:tc>
                  <a:txBody>
                    <a:bodyPr/>
                    <a:lstStyle/>
                    <a:p>
                      <a:pPr lvl="0">
                        <a:lnSpc>
                          <a:spcPts val="2400"/>
                        </a:lnSpc>
                        <a:buNone/>
                      </a:pPr>
                      <a:r>
                        <a:rPr lang="en-GB" sz="2000">
                          <a:effectLst/>
                        </a:rPr>
                        <a:t>5</a:t>
                      </a:r>
                      <a:endParaRPr lang="en-GB">
                        <a:effectLst/>
                      </a:endParaRPr>
                    </a:p>
                  </a:txBody>
                  <a:tcPr/>
                </a:tc>
                <a:tc>
                  <a:txBody>
                    <a:bodyPr/>
                    <a:lstStyle/>
                    <a:p>
                      <a:pPr lvl="0">
                        <a:lnSpc>
                          <a:spcPts val="2400"/>
                        </a:lnSpc>
                        <a:buNone/>
                      </a:pPr>
                      <a:r>
                        <a:rPr lang="en-GB" sz="2000">
                          <a:effectLst/>
                        </a:rPr>
                        <a:t>50000</a:t>
                      </a:r>
                      <a:endParaRPr lang="en-GB">
                        <a:effectLst/>
                      </a:endParaRPr>
                    </a:p>
                  </a:txBody>
                  <a:tcPr/>
                </a:tc>
                <a:tc>
                  <a:txBody>
                    <a:bodyPr/>
                    <a:lstStyle/>
                    <a:p>
                      <a:pPr lvl="0">
                        <a:lnSpc>
                          <a:spcPts val="2400"/>
                        </a:lnSpc>
                        <a:buNone/>
                      </a:pPr>
                      <a:r>
                        <a:rPr lang="en-GB" sz="2000">
                          <a:effectLst/>
                        </a:rPr>
                        <a:t>0.621</a:t>
                      </a:r>
                      <a:endParaRPr lang="en-GB">
                        <a:effectLst/>
                      </a:endParaRPr>
                    </a:p>
                  </a:txBody>
                  <a:tcPr/>
                </a:tc>
                <a:tc>
                  <a:txBody>
                    <a:bodyPr/>
                    <a:lstStyle/>
                    <a:p>
                      <a:pPr lvl="0">
                        <a:lnSpc>
                          <a:spcPts val="2400"/>
                        </a:lnSpc>
                        <a:buNone/>
                      </a:pPr>
                      <a:r>
                        <a:rPr lang="en-GB" sz="2000">
                          <a:effectLst/>
                        </a:rPr>
                        <a:t>31050</a:t>
                      </a:r>
                      <a:endParaRPr lang="en-GB">
                        <a:effectLst/>
                      </a:endParaRPr>
                    </a:p>
                  </a:txBody>
                  <a:tcPr/>
                </a:tc>
                <a:extLst>
                  <a:ext uri="{0D108BD9-81ED-4DB2-BD59-A6C34878D82A}">
                    <a16:rowId xmlns:a16="http://schemas.microsoft.com/office/drawing/2014/main" val="3899907676"/>
                  </a:ext>
                </a:extLst>
              </a:tr>
              <a:tr h="370840">
                <a:tc>
                  <a:txBody>
                    <a:bodyPr/>
                    <a:lstStyle/>
                    <a:p>
                      <a:pPr lvl="0">
                        <a:lnSpc>
                          <a:spcPts val="2400"/>
                        </a:lnSpc>
                        <a:buNone/>
                      </a:pPr>
                      <a:r>
                        <a:rPr lang="en-GB" sz="2000">
                          <a:effectLst/>
                        </a:rPr>
                        <a:t>5</a:t>
                      </a:r>
                      <a:endParaRPr lang="en-GB">
                        <a:effectLst/>
                      </a:endParaRPr>
                    </a:p>
                  </a:txBody>
                  <a:tcPr/>
                </a:tc>
                <a:tc>
                  <a:txBody>
                    <a:bodyPr/>
                    <a:lstStyle/>
                    <a:p>
                      <a:pPr lvl="0">
                        <a:lnSpc>
                          <a:spcPts val="2400"/>
                        </a:lnSpc>
                        <a:buNone/>
                      </a:pPr>
                      <a:r>
                        <a:rPr lang="en-GB" sz="2000">
                          <a:effectLst/>
                        </a:rPr>
                        <a:t>50000</a:t>
                      </a:r>
                      <a:endParaRPr lang="en-GB">
                        <a:effectLst/>
                      </a:endParaRPr>
                    </a:p>
                  </a:txBody>
                  <a:tcPr/>
                </a:tc>
                <a:tc>
                  <a:txBody>
                    <a:bodyPr/>
                    <a:lstStyle/>
                    <a:p>
                      <a:pPr lvl="0">
                        <a:lnSpc>
                          <a:spcPts val="2400"/>
                        </a:lnSpc>
                        <a:buNone/>
                      </a:pPr>
                      <a:r>
                        <a:rPr lang="en-GB" sz="2000">
                          <a:effectLst/>
                        </a:rPr>
                        <a:t>0.621</a:t>
                      </a:r>
                      <a:endParaRPr lang="en-GB">
                        <a:effectLst/>
                      </a:endParaRPr>
                    </a:p>
                  </a:txBody>
                  <a:tcPr/>
                </a:tc>
                <a:tc>
                  <a:txBody>
                    <a:bodyPr/>
                    <a:lstStyle/>
                    <a:p>
                      <a:pPr lvl="0">
                        <a:lnSpc>
                          <a:spcPts val="2400"/>
                        </a:lnSpc>
                        <a:buNone/>
                      </a:pPr>
                      <a:r>
                        <a:rPr lang="en-GB" sz="2000">
                          <a:effectLst/>
                        </a:rPr>
                        <a:t>31050</a:t>
                      </a:r>
                      <a:endParaRPr lang="en-GB">
                        <a:effectLst/>
                      </a:endParaRPr>
                    </a:p>
                  </a:txBody>
                  <a:tcPr/>
                </a:tc>
                <a:extLst>
                  <a:ext uri="{0D108BD9-81ED-4DB2-BD59-A6C34878D82A}">
                    <a16:rowId xmlns:a16="http://schemas.microsoft.com/office/drawing/2014/main" val="2031018358"/>
                  </a:ext>
                </a:extLst>
              </a:tr>
              <a:tr h="370839">
                <a:tc>
                  <a:txBody>
                    <a:bodyPr/>
                    <a:lstStyle/>
                    <a:p>
                      <a:pPr lvl="0">
                        <a:lnSpc>
                          <a:spcPts val="2400"/>
                        </a:lnSpc>
                        <a:buNone/>
                      </a:pPr>
                      <a:r>
                        <a:rPr lang="en-GB" sz="2000">
                          <a:effectLst/>
                        </a:rPr>
                        <a:t>Total</a:t>
                      </a:r>
                      <a:endParaRPr lang="en-GB">
                        <a:effectLst/>
                      </a:endParaRPr>
                    </a:p>
                  </a:txBody>
                  <a:tcPr/>
                </a:tc>
                <a:tc>
                  <a:txBody>
                    <a:bodyPr/>
                    <a:lstStyle/>
                    <a:p>
                      <a:pPr lvl="0">
                        <a:lnSpc>
                          <a:spcPts val="2400"/>
                        </a:lnSpc>
                        <a:buNone/>
                      </a:pPr>
                      <a:r>
                        <a:rPr lang="en-GB" sz="2000">
                          <a:effectLst/>
                        </a:rPr>
                        <a:t>330000</a:t>
                      </a:r>
                      <a:endParaRPr lang="en-GB">
                        <a:effectLst/>
                      </a:endParaRPr>
                    </a:p>
                  </a:txBody>
                  <a:tcPr/>
                </a:tc>
                <a:tc>
                  <a:txBody>
                    <a:bodyPr/>
                    <a:lstStyle/>
                    <a:p>
                      <a:pPr lvl="0">
                        <a:buNone/>
                      </a:pPr>
                      <a:endParaRPr lang="en-GB">
                        <a:effectLst/>
                      </a:endParaRPr>
                    </a:p>
                  </a:txBody>
                  <a:tcPr/>
                </a:tc>
                <a:tc>
                  <a:txBody>
                    <a:bodyPr/>
                    <a:lstStyle/>
                    <a:p>
                      <a:pPr lvl="0">
                        <a:lnSpc>
                          <a:spcPts val="2400"/>
                        </a:lnSpc>
                        <a:buNone/>
                      </a:pPr>
                      <a:r>
                        <a:rPr lang="en-GB" sz="2000">
                          <a:effectLst/>
                        </a:rPr>
                        <a:t>237955</a:t>
                      </a:r>
                      <a:endParaRPr lang="en-GB">
                        <a:effectLst/>
                      </a:endParaRPr>
                    </a:p>
                  </a:txBody>
                  <a:tcPr/>
                </a:tc>
                <a:extLst>
                  <a:ext uri="{0D108BD9-81ED-4DB2-BD59-A6C34878D82A}">
                    <a16:rowId xmlns:a16="http://schemas.microsoft.com/office/drawing/2014/main" val="2673440890"/>
                  </a:ext>
                </a:extLst>
              </a:tr>
            </a:tbl>
          </a:graphicData>
        </a:graphic>
      </p:graphicFrame>
      <p:sp>
        <p:nvSpPr>
          <p:cNvPr id="10" name="TextBox 9">
            <a:extLst>
              <a:ext uri="{FF2B5EF4-FFF2-40B4-BE49-F238E27FC236}">
                <a16:creationId xmlns:a16="http://schemas.microsoft.com/office/drawing/2014/main" id="{587C091B-5842-903A-0862-28774FB5C9F3}"/>
              </a:ext>
            </a:extLst>
          </p:cNvPr>
          <p:cNvSpPr txBox="1"/>
          <p:nvPr/>
        </p:nvSpPr>
        <p:spPr>
          <a:xfrm>
            <a:off x="2072640" y="5669279"/>
            <a:ext cx="31516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175,000 + 45,450 = 220,450</a:t>
            </a:r>
          </a:p>
          <a:p>
            <a:r>
              <a:rPr lang="en-GB"/>
              <a:t>237,955 – 220,450 = 17,505</a:t>
            </a:r>
          </a:p>
        </p:txBody>
      </p:sp>
      <p:sp>
        <p:nvSpPr>
          <p:cNvPr id="11" name="TextBox 10">
            <a:extLst>
              <a:ext uri="{FF2B5EF4-FFF2-40B4-BE49-F238E27FC236}">
                <a16:creationId xmlns:a16="http://schemas.microsoft.com/office/drawing/2014/main" id="{4274F25B-292E-C61A-D059-0A58916CB516}"/>
              </a:ext>
            </a:extLst>
          </p:cNvPr>
          <p:cNvSpPr txBox="1"/>
          <p:nvPr/>
        </p:nvSpPr>
        <p:spPr>
          <a:xfrm>
            <a:off x="5779008" y="5791200"/>
            <a:ext cx="37551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Net present Value = £17,505</a:t>
            </a:r>
          </a:p>
        </p:txBody>
      </p:sp>
    </p:spTree>
    <p:extLst>
      <p:ext uri="{BB962C8B-B14F-4D97-AF65-F5344CB8AC3E}">
        <p14:creationId xmlns:p14="http://schemas.microsoft.com/office/powerpoint/2010/main" val="33155781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A623F-54AC-B18C-752E-A60F99B707AF}"/>
              </a:ext>
            </a:extLst>
          </p:cNvPr>
          <p:cNvSpPr>
            <a:spLocks noGrp="1"/>
          </p:cNvSpPr>
          <p:nvPr>
            <p:ph type="title"/>
          </p:nvPr>
        </p:nvSpPr>
        <p:spPr/>
        <p:txBody>
          <a:bodyPr/>
          <a:lstStyle/>
          <a:p>
            <a:r>
              <a:rPr lang="en-GB" dirty="0"/>
              <a:t>Exercise 8 – Net Present Value</a:t>
            </a:r>
          </a:p>
        </p:txBody>
      </p:sp>
      <p:graphicFrame>
        <p:nvGraphicFramePr>
          <p:cNvPr id="4" name="Content Placeholder 3">
            <a:extLst>
              <a:ext uri="{FF2B5EF4-FFF2-40B4-BE49-F238E27FC236}">
                <a16:creationId xmlns:a16="http://schemas.microsoft.com/office/drawing/2014/main" id="{A1A4C1E5-C4E9-D687-F783-9456D7B6BF72}"/>
              </a:ext>
            </a:extLst>
          </p:cNvPr>
          <p:cNvGraphicFramePr>
            <a:graphicFrameLocks noGrp="1"/>
          </p:cNvGraphicFramePr>
          <p:nvPr>
            <p:ph idx="1"/>
            <p:extLst>
              <p:ext uri="{D42A27DB-BD31-4B8C-83A1-F6EECF244321}">
                <p14:modId xmlns:p14="http://schemas.microsoft.com/office/powerpoint/2010/main" val="1215712283"/>
              </p:ext>
            </p:extLst>
          </p:nvPr>
        </p:nvGraphicFramePr>
        <p:xfrm>
          <a:off x="5641074" y="1398895"/>
          <a:ext cx="6001435" cy="2490688"/>
        </p:xfrm>
        <a:graphic>
          <a:graphicData uri="http://schemas.openxmlformats.org/drawingml/2006/table">
            <a:tbl>
              <a:tblPr firstRow="1" bandRow="1">
                <a:tableStyleId>{5C22544A-7EE6-4342-B048-85BDC9FD1C3A}</a:tableStyleId>
              </a:tblPr>
              <a:tblGrid>
                <a:gridCol w="797169">
                  <a:extLst>
                    <a:ext uri="{9D8B030D-6E8A-4147-A177-3AD203B41FA5}">
                      <a16:colId xmlns:a16="http://schemas.microsoft.com/office/drawing/2014/main" val="459522801"/>
                    </a:ext>
                  </a:extLst>
                </a:gridCol>
                <a:gridCol w="1569492">
                  <a:extLst>
                    <a:ext uri="{9D8B030D-6E8A-4147-A177-3AD203B41FA5}">
                      <a16:colId xmlns:a16="http://schemas.microsoft.com/office/drawing/2014/main" val="423000948"/>
                    </a:ext>
                  </a:extLst>
                </a:gridCol>
                <a:gridCol w="1864953">
                  <a:extLst>
                    <a:ext uri="{9D8B030D-6E8A-4147-A177-3AD203B41FA5}">
                      <a16:colId xmlns:a16="http://schemas.microsoft.com/office/drawing/2014/main" val="2178527268"/>
                    </a:ext>
                  </a:extLst>
                </a:gridCol>
                <a:gridCol w="1769821">
                  <a:extLst>
                    <a:ext uri="{9D8B030D-6E8A-4147-A177-3AD203B41FA5}">
                      <a16:colId xmlns:a16="http://schemas.microsoft.com/office/drawing/2014/main" val="4233106200"/>
                    </a:ext>
                  </a:extLst>
                </a:gridCol>
              </a:tblGrid>
              <a:tr h="645733">
                <a:tc>
                  <a:txBody>
                    <a:bodyPr/>
                    <a:lstStyle/>
                    <a:p>
                      <a:pPr lvl="0">
                        <a:buNone/>
                      </a:pPr>
                      <a:r>
                        <a:rPr lang="en-GB"/>
                        <a:t>Year</a:t>
                      </a:r>
                      <a:endParaRPr lang="en-US"/>
                    </a:p>
                  </a:txBody>
                  <a:tcPr/>
                </a:tc>
                <a:tc>
                  <a:txBody>
                    <a:bodyPr/>
                    <a:lstStyle/>
                    <a:p>
                      <a:pPr lvl="0">
                        <a:buNone/>
                      </a:pPr>
                      <a:r>
                        <a:rPr lang="en-GB"/>
                        <a:t>Profit after Tax</a:t>
                      </a:r>
                      <a:endParaRPr lang="en-US"/>
                    </a:p>
                  </a:txBody>
                  <a:tcPr/>
                </a:tc>
                <a:tc>
                  <a:txBody>
                    <a:bodyPr/>
                    <a:lstStyle/>
                    <a:p>
                      <a:pPr lvl="0">
                        <a:buNone/>
                      </a:pPr>
                      <a:r>
                        <a:rPr lang="en-GB"/>
                        <a:t>Depreciation</a:t>
                      </a:r>
                      <a:endParaRPr lang="en-US"/>
                    </a:p>
                  </a:txBody>
                  <a:tcPr/>
                </a:tc>
                <a:tc>
                  <a:txBody>
                    <a:bodyPr/>
                    <a:lstStyle/>
                    <a:p>
                      <a:r>
                        <a:rPr lang="en-GB"/>
                        <a:t>Cash Inflow</a:t>
                      </a:r>
                    </a:p>
                  </a:txBody>
                  <a:tcPr/>
                </a:tc>
                <a:extLst>
                  <a:ext uri="{0D108BD9-81ED-4DB2-BD59-A6C34878D82A}">
                    <a16:rowId xmlns:a16="http://schemas.microsoft.com/office/drawing/2014/main" val="3145900103"/>
                  </a:ext>
                </a:extLst>
              </a:tr>
              <a:tr h="368991">
                <a:tc>
                  <a:txBody>
                    <a:bodyPr/>
                    <a:lstStyle/>
                    <a:p>
                      <a:r>
                        <a:rPr lang="en-GB"/>
                        <a:t>1</a:t>
                      </a:r>
                    </a:p>
                  </a:txBody>
                  <a:tcPr/>
                </a:tc>
                <a:tc>
                  <a:txBody>
                    <a:bodyPr/>
                    <a:lstStyle/>
                    <a:p>
                      <a:r>
                        <a:rPr lang="en-GB"/>
                        <a:t>6,000</a:t>
                      </a:r>
                    </a:p>
                  </a:txBody>
                  <a:tcPr/>
                </a:tc>
                <a:tc>
                  <a:txBody>
                    <a:bodyPr/>
                    <a:lstStyle/>
                    <a:p>
                      <a:r>
                        <a:rPr lang="en-GB"/>
                        <a:t>18,000</a:t>
                      </a:r>
                    </a:p>
                  </a:txBody>
                  <a:tcPr/>
                </a:tc>
                <a:tc>
                  <a:txBody>
                    <a:bodyPr/>
                    <a:lstStyle/>
                    <a:p>
                      <a:r>
                        <a:rPr lang="en-GB"/>
                        <a:t>24,000</a:t>
                      </a:r>
                    </a:p>
                  </a:txBody>
                  <a:tcPr/>
                </a:tc>
                <a:extLst>
                  <a:ext uri="{0D108BD9-81ED-4DB2-BD59-A6C34878D82A}">
                    <a16:rowId xmlns:a16="http://schemas.microsoft.com/office/drawing/2014/main" val="176692597"/>
                  </a:ext>
                </a:extLst>
              </a:tr>
              <a:tr h="368991">
                <a:tc>
                  <a:txBody>
                    <a:bodyPr/>
                    <a:lstStyle/>
                    <a:p>
                      <a:r>
                        <a:rPr lang="en-GB"/>
                        <a:t>2</a:t>
                      </a:r>
                    </a:p>
                  </a:txBody>
                  <a:tcPr/>
                </a:tc>
                <a:tc>
                  <a:txBody>
                    <a:bodyPr/>
                    <a:lstStyle/>
                    <a:p>
                      <a:r>
                        <a:rPr lang="en-GB"/>
                        <a:t>14,000</a:t>
                      </a:r>
                    </a:p>
                  </a:txBody>
                  <a:tcPr/>
                </a:tc>
                <a:tc>
                  <a:txBody>
                    <a:bodyPr/>
                    <a:lstStyle/>
                    <a:p>
                      <a:pPr lvl="0">
                        <a:buNone/>
                      </a:pPr>
                      <a:r>
                        <a:rPr lang="en-GB" sz="1800" b="0" i="0" u="none" strike="noStrike" noProof="0">
                          <a:solidFill>
                            <a:srgbClr val="000000"/>
                          </a:solidFill>
                          <a:latin typeface="Century Gothic"/>
                        </a:rPr>
                        <a:t>18,000</a:t>
                      </a:r>
                      <a:endParaRPr lang="en-US"/>
                    </a:p>
                  </a:txBody>
                  <a:tcPr/>
                </a:tc>
                <a:tc>
                  <a:txBody>
                    <a:bodyPr/>
                    <a:lstStyle/>
                    <a:p>
                      <a:r>
                        <a:rPr lang="en-GB"/>
                        <a:t>32,000</a:t>
                      </a:r>
                    </a:p>
                  </a:txBody>
                  <a:tcPr/>
                </a:tc>
                <a:extLst>
                  <a:ext uri="{0D108BD9-81ED-4DB2-BD59-A6C34878D82A}">
                    <a16:rowId xmlns:a16="http://schemas.microsoft.com/office/drawing/2014/main" val="2658662754"/>
                  </a:ext>
                </a:extLst>
              </a:tr>
              <a:tr h="368991">
                <a:tc>
                  <a:txBody>
                    <a:bodyPr/>
                    <a:lstStyle/>
                    <a:p>
                      <a:r>
                        <a:rPr lang="en-GB"/>
                        <a:t>3</a:t>
                      </a:r>
                    </a:p>
                  </a:txBody>
                  <a:tcPr/>
                </a:tc>
                <a:tc>
                  <a:txBody>
                    <a:bodyPr/>
                    <a:lstStyle/>
                    <a:p>
                      <a:r>
                        <a:rPr lang="en-GB"/>
                        <a:t>24,000</a:t>
                      </a:r>
                    </a:p>
                  </a:txBody>
                  <a:tcPr/>
                </a:tc>
                <a:tc>
                  <a:txBody>
                    <a:bodyPr/>
                    <a:lstStyle/>
                    <a:p>
                      <a:pPr lvl="0">
                        <a:buNone/>
                      </a:pPr>
                      <a:r>
                        <a:rPr lang="en-GB" sz="1800" b="0" i="0" u="none" strike="noStrike" noProof="0">
                          <a:solidFill>
                            <a:srgbClr val="000000"/>
                          </a:solidFill>
                          <a:latin typeface="Century Gothic"/>
                        </a:rPr>
                        <a:t>18,000</a:t>
                      </a:r>
                      <a:endParaRPr lang="en-US"/>
                    </a:p>
                  </a:txBody>
                  <a:tcPr/>
                </a:tc>
                <a:tc>
                  <a:txBody>
                    <a:bodyPr/>
                    <a:lstStyle/>
                    <a:p>
                      <a:r>
                        <a:rPr lang="en-GB"/>
                        <a:t>42,000</a:t>
                      </a:r>
                    </a:p>
                  </a:txBody>
                  <a:tcPr/>
                </a:tc>
                <a:extLst>
                  <a:ext uri="{0D108BD9-81ED-4DB2-BD59-A6C34878D82A}">
                    <a16:rowId xmlns:a16="http://schemas.microsoft.com/office/drawing/2014/main" val="54281406"/>
                  </a:ext>
                </a:extLst>
              </a:tr>
              <a:tr h="368991">
                <a:tc>
                  <a:txBody>
                    <a:bodyPr/>
                    <a:lstStyle/>
                    <a:p>
                      <a:r>
                        <a:rPr lang="en-GB"/>
                        <a:t>4</a:t>
                      </a:r>
                    </a:p>
                  </a:txBody>
                  <a:tcPr/>
                </a:tc>
                <a:tc>
                  <a:txBody>
                    <a:bodyPr/>
                    <a:lstStyle/>
                    <a:p>
                      <a:r>
                        <a:rPr lang="en-GB"/>
                        <a:t>16,000</a:t>
                      </a:r>
                    </a:p>
                  </a:txBody>
                  <a:tcPr/>
                </a:tc>
                <a:tc>
                  <a:txBody>
                    <a:bodyPr/>
                    <a:lstStyle/>
                    <a:p>
                      <a:pPr lvl="0">
                        <a:buNone/>
                      </a:pPr>
                      <a:r>
                        <a:rPr lang="en-GB" sz="1800" b="0" i="0" u="none" strike="noStrike" noProof="0">
                          <a:solidFill>
                            <a:srgbClr val="000000"/>
                          </a:solidFill>
                          <a:latin typeface="Century Gothic"/>
                        </a:rPr>
                        <a:t>18,000</a:t>
                      </a:r>
                      <a:endParaRPr lang="en-US"/>
                    </a:p>
                  </a:txBody>
                  <a:tcPr/>
                </a:tc>
                <a:tc>
                  <a:txBody>
                    <a:bodyPr/>
                    <a:lstStyle/>
                    <a:p>
                      <a:r>
                        <a:rPr lang="en-GB"/>
                        <a:t>34,000</a:t>
                      </a:r>
                    </a:p>
                  </a:txBody>
                  <a:tcPr/>
                </a:tc>
                <a:extLst>
                  <a:ext uri="{0D108BD9-81ED-4DB2-BD59-A6C34878D82A}">
                    <a16:rowId xmlns:a16="http://schemas.microsoft.com/office/drawing/2014/main" val="4071760084"/>
                  </a:ext>
                </a:extLst>
              </a:tr>
              <a:tr h="368991">
                <a:tc>
                  <a:txBody>
                    <a:bodyPr/>
                    <a:lstStyle/>
                    <a:p>
                      <a:r>
                        <a:rPr lang="en-GB"/>
                        <a:t>5</a:t>
                      </a:r>
                    </a:p>
                  </a:txBody>
                  <a:tcPr/>
                </a:tc>
                <a:tc>
                  <a:txBody>
                    <a:bodyPr/>
                    <a:lstStyle/>
                    <a:p>
                      <a:r>
                        <a:rPr lang="en-GB"/>
                        <a:t>0</a:t>
                      </a:r>
                    </a:p>
                  </a:txBody>
                  <a:tcPr/>
                </a:tc>
                <a:tc>
                  <a:txBody>
                    <a:bodyPr/>
                    <a:lstStyle/>
                    <a:p>
                      <a:pPr lvl="0">
                        <a:buNone/>
                      </a:pPr>
                      <a:r>
                        <a:rPr lang="en-GB" sz="1800" b="0" i="0" u="none" strike="noStrike" noProof="0">
                          <a:solidFill>
                            <a:srgbClr val="000000"/>
                          </a:solidFill>
                          <a:latin typeface="Century Gothic"/>
                        </a:rPr>
                        <a:t>18,000</a:t>
                      </a:r>
                      <a:endParaRPr lang="en-US"/>
                    </a:p>
                  </a:txBody>
                  <a:tcPr/>
                </a:tc>
                <a:tc>
                  <a:txBody>
                    <a:bodyPr/>
                    <a:lstStyle/>
                    <a:p>
                      <a:r>
                        <a:rPr lang="en-GB"/>
                        <a:t>18,000</a:t>
                      </a:r>
                    </a:p>
                  </a:txBody>
                  <a:tcPr/>
                </a:tc>
                <a:extLst>
                  <a:ext uri="{0D108BD9-81ED-4DB2-BD59-A6C34878D82A}">
                    <a16:rowId xmlns:a16="http://schemas.microsoft.com/office/drawing/2014/main" val="2391909349"/>
                  </a:ext>
                </a:extLst>
              </a:tr>
            </a:tbl>
          </a:graphicData>
        </a:graphic>
      </p:graphicFrame>
      <p:sp>
        <p:nvSpPr>
          <p:cNvPr id="3" name="Slide Number Placeholder 2">
            <a:extLst>
              <a:ext uri="{FF2B5EF4-FFF2-40B4-BE49-F238E27FC236}">
                <a16:creationId xmlns:a16="http://schemas.microsoft.com/office/drawing/2014/main" id="{D0983BE5-6EA3-0D72-18A2-C8C657CE2536}"/>
              </a:ext>
            </a:extLst>
          </p:cNvPr>
          <p:cNvSpPr>
            <a:spLocks noGrp="1"/>
          </p:cNvSpPr>
          <p:nvPr>
            <p:ph type="sldNum" sz="quarter" idx="12"/>
          </p:nvPr>
        </p:nvSpPr>
        <p:spPr/>
        <p:txBody>
          <a:bodyPr/>
          <a:lstStyle/>
          <a:p>
            <a:fld id="{D57F1E4F-1CFF-5643-939E-02111984F565}" type="slidenum">
              <a:rPr lang="en-US" dirty="0"/>
              <a:t>34</a:t>
            </a:fld>
            <a:endParaRPr lang="en-GB"/>
          </a:p>
        </p:txBody>
      </p:sp>
      <p:graphicFrame>
        <p:nvGraphicFramePr>
          <p:cNvPr id="7" name="Table 6">
            <a:extLst>
              <a:ext uri="{FF2B5EF4-FFF2-40B4-BE49-F238E27FC236}">
                <a16:creationId xmlns:a16="http://schemas.microsoft.com/office/drawing/2014/main" id="{164CC8A4-91DA-034B-0BA6-31DC39248F52}"/>
              </a:ext>
            </a:extLst>
          </p:cNvPr>
          <p:cNvGraphicFramePr>
            <a:graphicFrameLocks noGrp="1"/>
          </p:cNvGraphicFramePr>
          <p:nvPr>
            <p:extLst>
              <p:ext uri="{D42A27DB-BD31-4B8C-83A1-F6EECF244321}">
                <p14:modId xmlns:p14="http://schemas.microsoft.com/office/powerpoint/2010/main" val="3341247343"/>
              </p:ext>
            </p:extLst>
          </p:nvPr>
        </p:nvGraphicFramePr>
        <p:xfrm>
          <a:off x="5635387" y="4060208"/>
          <a:ext cx="6007674" cy="2579550"/>
        </p:xfrm>
        <a:graphic>
          <a:graphicData uri="http://schemas.openxmlformats.org/drawingml/2006/table">
            <a:tbl>
              <a:tblPr firstRow="1" bandRow="1">
                <a:tableStyleId>{5C22544A-7EE6-4342-B048-85BDC9FD1C3A}</a:tableStyleId>
              </a:tblPr>
              <a:tblGrid>
                <a:gridCol w="803725">
                  <a:extLst>
                    <a:ext uri="{9D8B030D-6E8A-4147-A177-3AD203B41FA5}">
                      <a16:colId xmlns:a16="http://schemas.microsoft.com/office/drawing/2014/main" val="289245216"/>
                    </a:ext>
                  </a:extLst>
                </a:gridCol>
                <a:gridCol w="1637730">
                  <a:extLst>
                    <a:ext uri="{9D8B030D-6E8A-4147-A177-3AD203B41FA5}">
                      <a16:colId xmlns:a16="http://schemas.microsoft.com/office/drawing/2014/main" val="2534055115"/>
                    </a:ext>
                  </a:extLst>
                </a:gridCol>
                <a:gridCol w="1842447">
                  <a:extLst>
                    <a:ext uri="{9D8B030D-6E8A-4147-A177-3AD203B41FA5}">
                      <a16:colId xmlns:a16="http://schemas.microsoft.com/office/drawing/2014/main" val="2183555942"/>
                    </a:ext>
                  </a:extLst>
                </a:gridCol>
                <a:gridCol w="1723772">
                  <a:extLst>
                    <a:ext uri="{9D8B030D-6E8A-4147-A177-3AD203B41FA5}">
                      <a16:colId xmlns:a16="http://schemas.microsoft.com/office/drawing/2014/main" val="2235018964"/>
                    </a:ext>
                  </a:extLst>
                </a:gridCol>
              </a:tblGrid>
              <a:tr h="750750">
                <a:tc>
                  <a:txBody>
                    <a:bodyPr/>
                    <a:lstStyle/>
                    <a:p>
                      <a:r>
                        <a:rPr lang="en-GB"/>
                        <a:t>Year</a:t>
                      </a:r>
                    </a:p>
                  </a:txBody>
                  <a:tcPr/>
                </a:tc>
                <a:tc>
                  <a:txBody>
                    <a:bodyPr/>
                    <a:lstStyle/>
                    <a:p>
                      <a:r>
                        <a:rPr lang="en-GB"/>
                        <a:t>Cash Inflow</a:t>
                      </a:r>
                    </a:p>
                  </a:txBody>
                  <a:tcPr/>
                </a:tc>
                <a:tc>
                  <a:txBody>
                    <a:bodyPr/>
                    <a:lstStyle/>
                    <a:p>
                      <a:pPr lvl="0">
                        <a:buNone/>
                      </a:pPr>
                      <a:r>
                        <a:rPr lang="en-GB"/>
                        <a:t>Discount Factor (10%)</a:t>
                      </a:r>
                      <a:endParaRPr lang="en-US"/>
                    </a:p>
                  </a:txBody>
                  <a:tcPr/>
                </a:tc>
                <a:tc>
                  <a:txBody>
                    <a:bodyPr/>
                    <a:lstStyle/>
                    <a:p>
                      <a:r>
                        <a:rPr lang="en-GB"/>
                        <a:t>Present Value</a:t>
                      </a:r>
                    </a:p>
                  </a:txBody>
                  <a:tcPr/>
                </a:tc>
                <a:extLst>
                  <a:ext uri="{0D108BD9-81ED-4DB2-BD59-A6C34878D82A}">
                    <a16:rowId xmlns:a16="http://schemas.microsoft.com/office/drawing/2014/main" val="373720360"/>
                  </a:ext>
                </a:extLst>
              </a:tr>
              <a:tr h="300300">
                <a:tc>
                  <a:txBody>
                    <a:bodyPr/>
                    <a:lstStyle/>
                    <a:p>
                      <a:r>
                        <a:rPr lang="en-GB"/>
                        <a:t>1</a:t>
                      </a:r>
                    </a:p>
                  </a:txBody>
                  <a:tcPr/>
                </a:tc>
                <a:tc>
                  <a:txBody>
                    <a:bodyPr/>
                    <a:lstStyle/>
                    <a:p>
                      <a:r>
                        <a:rPr lang="en-GB"/>
                        <a:t>24,000</a:t>
                      </a:r>
                    </a:p>
                  </a:txBody>
                  <a:tcPr/>
                </a:tc>
                <a:tc>
                  <a:txBody>
                    <a:bodyPr/>
                    <a:lstStyle/>
                    <a:p>
                      <a:r>
                        <a:rPr lang="en-GB"/>
                        <a:t>0.909</a:t>
                      </a:r>
                    </a:p>
                  </a:txBody>
                  <a:tcPr/>
                </a:tc>
                <a:tc>
                  <a:txBody>
                    <a:bodyPr/>
                    <a:lstStyle/>
                    <a:p>
                      <a:r>
                        <a:rPr lang="en-GB"/>
                        <a:t>21,816</a:t>
                      </a:r>
                    </a:p>
                  </a:txBody>
                  <a:tcPr/>
                </a:tc>
                <a:extLst>
                  <a:ext uri="{0D108BD9-81ED-4DB2-BD59-A6C34878D82A}">
                    <a16:rowId xmlns:a16="http://schemas.microsoft.com/office/drawing/2014/main" val="3765343648"/>
                  </a:ext>
                </a:extLst>
              </a:tr>
              <a:tr h="300300">
                <a:tc>
                  <a:txBody>
                    <a:bodyPr/>
                    <a:lstStyle/>
                    <a:p>
                      <a:r>
                        <a:rPr lang="en-GB"/>
                        <a:t>2</a:t>
                      </a:r>
                    </a:p>
                  </a:txBody>
                  <a:tcPr/>
                </a:tc>
                <a:tc>
                  <a:txBody>
                    <a:bodyPr/>
                    <a:lstStyle/>
                    <a:p>
                      <a:r>
                        <a:rPr lang="en-GB"/>
                        <a:t>32,000</a:t>
                      </a:r>
                    </a:p>
                  </a:txBody>
                  <a:tcPr/>
                </a:tc>
                <a:tc>
                  <a:txBody>
                    <a:bodyPr/>
                    <a:lstStyle/>
                    <a:p>
                      <a:r>
                        <a:rPr lang="en-GB"/>
                        <a:t>0.826</a:t>
                      </a:r>
                    </a:p>
                  </a:txBody>
                  <a:tcPr/>
                </a:tc>
                <a:tc>
                  <a:txBody>
                    <a:bodyPr/>
                    <a:lstStyle/>
                    <a:p>
                      <a:r>
                        <a:rPr lang="en-GB"/>
                        <a:t>26,432</a:t>
                      </a:r>
                    </a:p>
                  </a:txBody>
                  <a:tcPr/>
                </a:tc>
                <a:extLst>
                  <a:ext uri="{0D108BD9-81ED-4DB2-BD59-A6C34878D82A}">
                    <a16:rowId xmlns:a16="http://schemas.microsoft.com/office/drawing/2014/main" val="3217549246"/>
                  </a:ext>
                </a:extLst>
              </a:tr>
              <a:tr h="300300">
                <a:tc>
                  <a:txBody>
                    <a:bodyPr/>
                    <a:lstStyle/>
                    <a:p>
                      <a:r>
                        <a:rPr lang="en-GB"/>
                        <a:t>3</a:t>
                      </a:r>
                    </a:p>
                  </a:txBody>
                  <a:tcPr/>
                </a:tc>
                <a:tc>
                  <a:txBody>
                    <a:bodyPr/>
                    <a:lstStyle/>
                    <a:p>
                      <a:r>
                        <a:rPr lang="en-GB"/>
                        <a:t>42,000</a:t>
                      </a:r>
                    </a:p>
                  </a:txBody>
                  <a:tcPr/>
                </a:tc>
                <a:tc>
                  <a:txBody>
                    <a:bodyPr/>
                    <a:lstStyle/>
                    <a:p>
                      <a:r>
                        <a:rPr lang="en-GB"/>
                        <a:t>0.751</a:t>
                      </a:r>
                    </a:p>
                  </a:txBody>
                  <a:tcPr/>
                </a:tc>
                <a:tc>
                  <a:txBody>
                    <a:bodyPr/>
                    <a:lstStyle/>
                    <a:p>
                      <a:r>
                        <a:rPr lang="en-GB"/>
                        <a:t>31,542</a:t>
                      </a:r>
                    </a:p>
                  </a:txBody>
                  <a:tcPr/>
                </a:tc>
                <a:extLst>
                  <a:ext uri="{0D108BD9-81ED-4DB2-BD59-A6C34878D82A}">
                    <a16:rowId xmlns:a16="http://schemas.microsoft.com/office/drawing/2014/main" val="609252614"/>
                  </a:ext>
                </a:extLst>
              </a:tr>
              <a:tr h="300300">
                <a:tc>
                  <a:txBody>
                    <a:bodyPr/>
                    <a:lstStyle/>
                    <a:p>
                      <a:r>
                        <a:rPr lang="en-GB"/>
                        <a:t>4</a:t>
                      </a:r>
                    </a:p>
                  </a:txBody>
                  <a:tcPr/>
                </a:tc>
                <a:tc>
                  <a:txBody>
                    <a:bodyPr/>
                    <a:lstStyle/>
                    <a:p>
                      <a:r>
                        <a:rPr lang="en-GB"/>
                        <a:t>34,000</a:t>
                      </a:r>
                    </a:p>
                  </a:txBody>
                  <a:tcPr/>
                </a:tc>
                <a:tc>
                  <a:txBody>
                    <a:bodyPr/>
                    <a:lstStyle/>
                    <a:p>
                      <a:r>
                        <a:rPr lang="en-GB"/>
                        <a:t>0.683</a:t>
                      </a:r>
                    </a:p>
                  </a:txBody>
                  <a:tcPr/>
                </a:tc>
                <a:tc>
                  <a:txBody>
                    <a:bodyPr/>
                    <a:lstStyle/>
                    <a:p>
                      <a:r>
                        <a:rPr lang="en-GB"/>
                        <a:t>23,222</a:t>
                      </a:r>
                    </a:p>
                  </a:txBody>
                  <a:tcPr/>
                </a:tc>
                <a:extLst>
                  <a:ext uri="{0D108BD9-81ED-4DB2-BD59-A6C34878D82A}">
                    <a16:rowId xmlns:a16="http://schemas.microsoft.com/office/drawing/2014/main" val="1117301521"/>
                  </a:ext>
                </a:extLst>
              </a:tr>
              <a:tr h="300300">
                <a:tc>
                  <a:txBody>
                    <a:bodyPr/>
                    <a:lstStyle/>
                    <a:p>
                      <a:r>
                        <a:rPr lang="en-GB"/>
                        <a:t>5</a:t>
                      </a:r>
                    </a:p>
                  </a:txBody>
                  <a:tcPr/>
                </a:tc>
                <a:tc>
                  <a:txBody>
                    <a:bodyPr/>
                    <a:lstStyle/>
                    <a:p>
                      <a:r>
                        <a:rPr lang="en-GB"/>
                        <a:t>18,000</a:t>
                      </a:r>
                    </a:p>
                  </a:txBody>
                  <a:tcPr/>
                </a:tc>
                <a:tc>
                  <a:txBody>
                    <a:bodyPr/>
                    <a:lstStyle/>
                    <a:p>
                      <a:r>
                        <a:rPr lang="en-GB"/>
                        <a:t>0.621</a:t>
                      </a:r>
                    </a:p>
                  </a:txBody>
                  <a:tcPr/>
                </a:tc>
                <a:tc>
                  <a:txBody>
                    <a:bodyPr/>
                    <a:lstStyle/>
                    <a:p>
                      <a:r>
                        <a:rPr lang="en-GB"/>
                        <a:t>11,178</a:t>
                      </a:r>
                    </a:p>
                  </a:txBody>
                  <a:tcPr/>
                </a:tc>
                <a:extLst>
                  <a:ext uri="{0D108BD9-81ED-4DB2-BD59-A6C34878D82A}">
                    <a16:rowId xmlns:a16="http://schemas.microsoft.com/office/drawing/2014/main" val="2881060932"/>
                  </a:ext>
                </a:extLst>
              </a:tr>
            </a:tbl>
          </a:graphicData>
        </a:graphic>
      </p:graphicFrame>
      <p:sp>
        <p:nvSpPr>
          <p:cNvPr id="9" name="TextBox 8">
            <a:extLst>
              <a:ext uri="{FF2B5EF4-FFF2-40B4-BE49-F238E27FC236}">
                <a16:creationId xmlns:a16="http://schemas.microsoft.com/office/drawing/2014/main" id="{1F391F24-F2D1-0379-6104-9E05EE778272}"/>
              </a:ext>
            </a:extLst>
          </p:cNvPr>
          <p:cNvSpPr txBox="1"/>
          <p:nvPr/>
        </p:nvSpPr>
        <p:spPr>
          <a:xfrm>
            <a:off x="1182806" y="1853821"/>
            <a:ext cx="310486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100,000 – 10,000 / 5</a:t>
            </a:r>
          </a:p>
          <a:p>
            <a:endParaRPr lang="en-GB"/>
          </a:p>
          <a:p>
            <a:r>
              <a:rPr lang="en-GB"/>
              <a:t>90,000 / 5 </a:t>
            </a:r>
          </a:p>
          <a:p>
            <a:r>
              <a:rPr lang="en-GB"/>
              <a:t>= 18,000</a:t>
            </a:r>
          </a:p>
          <a:p>
            <a:endParaRPr lang="en-GB"/>
          </a:p>
          <a:p>
            <a:endParaRPr lang="en-GB"/>
          </a:p>
          <a:p>
            <a:endParaRPr lang="en-GB"/>
          </a:p>
          <a:p>
            <a:r>
              <a:rPr lang="en-GB"/>
              <a:t>114,190</a:t>
            </a:r>
          </a:p>
          <a:p>
            <a:r>
              <a:rPr lang="en-GB"/>
              <a:t>100,000</a:t>
            </a:r>
          </a:p>
          <a:p>
            <a:r>
              <a:rPr lang="en-GB"/>
              <a:t>-----------</a:t>
            </a:r>
          </a:p>
          <a:p>
            <a:r>
              <a:rPr lang="en-GB"/>
              <a:t>14,190</a:t>
            </a:r>
          </a:p>
          <a:p>
            <a:r>
              <a:rPr lang="en-GB"/>
              <a:t>-----------</a:t>
            </a:r>
          </a:p>
          <a:p>
            <a:endParaRPr lang="en-GB"/>
          </a:p>
          <a:p>
            <a:r>
              <a:rPr lang="en-GB"/>
              <a:t>NPV = 14,190</a:t>
            </a:r>
          </a:p>
        </p:txBody>
      </p:sp>
    </p:spTree>
    <p:extLst>
      <p:ext uri="{BB962C8B-B14F-4D97-AF65-F5344CB8AC3E}">
        <p14:creationId xmlns:p14="http://schemas.microsoft.com/office/powerpoint/2010/main" val="30650174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17F8D-42FA-AB5B-7C78-8AADEDDAAFA3}"/>
              </a:ext>
            </a:extLst>
          </p:cNvPr>
          <p:cNvSpPr>
            <a:spLocks noGrp="1"/>
          </p:cNvSpPr>
          <p:nvPr>
            <p:ph type="title"/>
          </p:nvPr>
        </p:nvSpPr>
        <p:spPr/>
        <p:txBody>
          <a:bodyPr/>
          <a:lstStyle/>
          <a:p>
            <a:r>
              <a:rPr lang="en-GB"/>
              <a:t>Exercise 9 – Internal Rate of Return</a:t>
            </a:r>
          </a:p>
        </p:txBody>
      </p:sp>
      <p:sp>
        <p:nvSpPr>
          <p:cNvPr id="3" name="Slide Number Placeholder 2">
            <a:extLst>
              <a:ext uri="{FF2B5EF4-FFF2-40B4-BE49-F238E27FC236}">
                <a16:creationId xmlns:a16="http://schemas.microsoft.com/office/drawing/2014/main" id="{7F1BB3DA-DEFC-C74A-4C9B-89B9FFEEFB52}"/>
              </a:ext>
            </a:extLst>
          </p:cNvPr>
          <p:cNvSpPr>
            <a:spLocks noGrp="1"/>
          </p:cNvSpPr>
          <p:nvPr>
            <p:ph type="sldNum" sz="quarter" idx="12"/>
          </p:nvPr>
        </p:nvSpPr>
        <p:spPr/>
        <p:txBody>
          <a:bodyPr/>
          <a:lstStyle/>
          <a:p>
            <a:fld id="{D57F1E4F-1CFF-5643-939E-02111984F565}" type="slidenum">
              <a:rPr lang="en-US" dirty="0"/>
              <a:t>35</a:t>
            </a:fld>
            <a:endParaRPr lang="en-GB"/>
          </a:p>
        </p:txBody>
      </p:sp>
      <p:sp>
        <p:nvSpPr>
          <p:cNvPr id="8" name="TextBox 7">
            <a:extLst>
              <a:ext uri="{FF2B5EF4-FFF2-40B4-BE49-F238E27FC236}">
                <a16:creationId xmlns:a16="http://schemas.microsoft.com/office/drawing/2014/main" id="{F885D40B-C8DA-ACF3-58C4-866B2BE3C235}"/>
              </a:ext>
            </a:extLst>
          </p:cNvPr>
          <p:cNvSpPr txBox="1"/>
          <p:nvPr/>
        </p:nvSpPr>
        <p:spPr>
          <a:xfrm>
            <a:off x="437063" y="1847668"/>
            <a:ext cx="3838221"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Project A</a:t>
            </a:r>
          </a:p>
          <a:p>
            <a:endParaRPr lang="en-GB"/>
          </a:p>
          <a:p>
            <a:endParaRPr lang="en-GB"/>
          </a:p>
          <a:p>
            <a:r>
              <a:rPr lang="en-GB"/>
              <a:t>10% + 544 / 544 - (-312) x 2%</a:t>
            </a:r>
            <a:endParaRPr lang="en-US"/>
          </a:p>
          <a:p>
            <a:endParaRPr lang="en-GB"/>
          </a:p>
          <a:p>
            <a:r>
              <a:rPr lang="en-GB"/>
              <a:t>10% + 544 / 856 x 2</a:t>
            </a:r>
          </a:p>
          <a:p>
            <a:endParaRPr lang="en-GB"/>
          </a:p>
          <a:p>
            <a:r>
              <a:rPr lang="en-GB"/>
              <a:t>10 + 1.27</a:t>
            </a:r>
          </a:p>
          <a:p>
            <a:endParaRPr lang="en-GB"/>
          </a:p>
          <a:p>
            <a:r>
              <a:rPr lang="en-GB"/>
              <a:t>IRR = 11.27%</a:t>
            </a:r>
          </a:p>
        </p:txBody>
      </p:sp>
      <p:graphicFrame>
        <p:nvGraphicFramePr>
          <p:cNvPr id="5" name="Table 4">
            <a:extLst>
              <a:ext uri="{FF2B5EF4-FFF2-40B4-BE49-F238E27FC236}">
                <a16:creationId xmlns:a16="http://schemas.microsoft.com/office/drawing/2014/main" id="{98D73516-8EF8-9331-C1CB-BABBA7A2B5EF}"/>
              </a:ext>
            </a:extLst>
          </p:cNvPr>
          <p:cNvGraphicFramePr>
            <a:graphicFrameLocks noGrp="1"/>
          </p:cNvGraphicFramePr>
          <p:nvPr>
            <p:extLst>
              <p:ext uri="{D42A27DB-BD31-4B8C-83A1-F6EECF244321}">
                <p14:modId xmlns:p14="http://schemas.microsoft.com/office/powerpoint/2010/main" val="1924790966"/>
              </p:ext>
            </p:extLst>
          </p:nvPr>
        </p:nvGraphicFramePr>
        <p:xfrm>
          <a:off x="4559808" y="2361423"/>
          <a:ext cx="6632427" cy="2123440"/>
        </p:xfrm>
        <a:graphic>
          <a:graphicData uri="http://schemas.openxmlformats.org/drawingml/2006/table">
            <a:tbl>
              <a:tblPr firstRow="1" bandRow="1">
                <a:tableStyleId>{5C22544A-7EE6-4342-B048-85BDC9FD1C3A}</a:tableStyleId>
              </a:tblPr>
              <a:tblGrid>
                <a:gridCol w="1658107">
                  <a:extLst>
                    <a:ext uri="{9D8B030D-6E8A-4147-A177-3AD203B41FA5}">
                      <a16:colId xmlns:a16="http://schemas.microsoft.com/office/drawing/2014/main" val="21739575"/>
                    </a:ext>
                  </a:extLst>
                </a:gridCol>
                <a:gridCol w="1643258">
                  <a:extLst>
                    <a:ext uri="{9D8B030D-6E8A-4147-A177-3AD203B41FA5}">
                      <a16:colId xmlns:a16="http://schemas.microsoft.com/office/drawing/2014/main" val="1640285986"/>
                    </a:ext>
                  </a:extLst>
                </a:gridCol>
                <a:gridCol w="1672955">
                  <a:extLst>
                    <a:ext uri="{9D8B030D-6E8A-4147-A177-3AD203B41FA5}">
                      <a16:colId xmlns:a16="http://schemas.microsoft.com/office/drawing/2014/main" val="361454190"/>
                    </a:ext>
                  </a:extLst>
                </a:gridCol>
                <a:gridCol w="1658107">
                  <a:extLst>
                    <a:ext uri="{9D8B030D-6E8A-4147-A177-3AD203B41FA5}">
                      <a16:colId xmlns:a16="http://schemas.microsoft.com/office/drawing/2014/main" val="53167346"/>
                    </a:ext>
                  </a:extLst>
                </a:gridCol>
              </a:tblGrid>
              <a:tr h="370840">
                <a:tc>
                  <a:txBody>
                    <a:bodyPr/>
                    <a:lstStyle/>
                    <a:p>
                      <a:r>
                        <a:rPr lang="en-GB" dirty="0"/>
                        <a:t>Year</a:t>
                      </a:r>
                    </a:p>
                  </a:txBody>
                  <a:tcPr/>
                </a:tc>
                <a:tc>
                  <a:txBody>
                    <a:bodyPr/>
                    <a:lstStyle/>
                    <a:p>
                      <a:r>
                        <a:rPr lang="en-GB" dirty="0"/>
                        <a:t>Cash inflow £</a:t>
                      </a:r>
                    </a:p>
                  </a:txBody>
                  <a:tcPr/>
                </a:tc>
                <a:tc>
                  <a:txBody>
                    <a:bodyPr/>
                    <a:lstStyle/>
                    <a:p>
                      <a:r>
                        <a:rPr lang="en-GB" dirty="0"/>
                        <a:t>Discounting Factor</a:t>
                      </a:r>
                    </a:p>
                  </a:txBody>
                  <a:tcPr/>
                </a:tc>
                <a:tc>
                  <a:txBody>
                    <a:bodyPr/>
                    <a:lstStyle/>
                    <a:p>
                      <a:r>
                        <a:rPr lang="en-GB" dirty="0"/>
                        <a:t>Present Value £</a:t>
                      </a:r>
                    </a:p>
                  </a:txBody>
                  <a:tcPr/>
                </a:tc>
                <a:extLst>
                  <a:ext uri="{0D108BD9-81ED-4DB2-BD59-A6C34878D82A}">
                    <a16:rowId xmlns:a16="http://schemas.microsoft.com/office/drawing/2014/main" val="3021515448"/>
                  </a:ext>
                </a:extLst>
              </a:tr>
              <a:tr h="370840">
                <a:tc>
                  <a:txBody>
                    <a:bodyPr/>
                    <a:lstStyle/>
                    <a:p>
                      <a:r>
                        <a:rPr lang="en-GB" dirty="0"/>
                        <a:t>1</a:t>
                      </a:r>
                    </a:p>
                  </a:txBody>
                  <a:tcPr/>
                </a:tc>
                <a:tc>
                  <a:txBody>
                    <a:bodyPr/>
                    <a:lstStyle/>
                    <a:p>
                      <a:r>
                        <a:rPr lang="en-GB" dirty="0"/>
                        <a:t>12,000</a:t>
                      </a:r>
                    </a:p>
                  </a:txBody>
                  <a:tcPr/>
                </a:tc>
                <a:tc>
                  <a:txBody>
                    <a:bodyPr/>
                    <a:lstStyle/>
                    <a:p>
                      <a:r>
                        <a:rPr lang="en-GB" dirty="0"/>
                        <a:t>0.909</a:t>
                      </a:r>
                    </a:p>
                  </a:txBody>
                  <a:tcPr/>
                </a:tc>
                <a:tc>
                  <a:txBody>
                    <a:bodyPr/>
                    <a:lstStyle/>
                    <a:p>
                      <a:r>
                        <a:rPr lang="en-GB" dirty="0"/>
                        <a:t>10,908</a:t>
                      </a:r>
                    </a:p>
                  </a:txBody>
                  <a:tcPr/>
                </a:tc>
                <a:extLst>
                  <a:ext uri="{0D108BD9-81ED-4DB2-BD59-A6C34878D82A}">
                    <a16:rowId xmlns:a16="http://schemas.microsoft.com/office/drawing/2014/main" val="2239217145"/>
                  </a:ext>
                </a:extLst>
              </a:tr>
              <a:tr h="370840">
                <a:tc>
                  <a:txBody>
                    <a:bodyPr/>
                    <a:lstStyle/>
                    <a:p>
                      <a:r>
                        <a:rPr lang="en-GB" dirty="0"/>
                        <a:t>2</a:t>
                      </a:r>
                    </a:p>
                  </a:txBody>
                  <a:tcPr/>
                </a:tc>
                <a:tc>
                  <a:txBody>
                    <a:bodyPr/>
                    <a:lstStyle/>
                    <a:p>
                      <a:r>
                        <a:rPr lang="en-GB" dirty="0"/>
                        <a:t>4,000</a:t>
                      </a:r>
                    </a:p>
                  </a:txBody>
                  <a:tcPr/>
                </a:tc>
                <a:tc>
                  <a:txBody>
                    <a:bodyPr/>
                    <a:lstStyle/>
                    <a:p>
                      <a:r>
                        <a:rPr lang="en-GB" dirty="0"/>
                        <a:t>0.826</a:t>
                      </a:r>
                    </a:p>
                  </a:txBody>
                  <a:tcPr/>
                </a:tc>
                <a:tc>
                  <a:txBody>
                    <a:bodyPr/>
                    <a:lstStyle/>
                    <a:p>
                      <a:r>
                        <a:rPr lang="en-GB" dirty="0"/>
                        <a:t>3,304</a:t>
                      </a:r>
                    </a:p>
                  </a:txBody>
                  <a:tcPr/>
                </a:tc>
                <a:extLst>
                  <a:ext uri="{0D108BD9-81ED-4DB2-BD59-A6C34878D82A}">
                    <a16:rowId xmlns:a16="http://schemas.microsoft.com/office/drawing/2014/main" val="3731973879"/>
                  </a:ext>
                </a:extLst>
              </a:tr>
              <a:tr h="370840">
                <a:tc>
                  <a:txBody>
                    <a:bodyPr/>
                    <a:lstStyle/>
                    <a:p>
                      <a:r>
                        <a:rPr lang="en-GB" dirty="0"/>
                        <a:t>3</a:t>
                      </a:r>
                    </a:p>
                  </a:txBody>
                  <a:tcPr/>
                </a:tc>
                <a:tc>
                  <a:txBody>
                    <a:bodyPr/>
                    <a:lstStyle/>
                    <a:p>
                      <a:r>
                        <a:rPr lang="en-GB" dirty="0"/>
                        <a:t>2,000</a:t>
                      </a:r>
                    </a:p>
                  </a:txBody>
                  <a:tcPr/>
                </a:tc>
                <a:tc>
                  <a:txBody>
                    <a:bodyPr/>
                    <a:lstStyle/>
                    <a:p>
                      <a:r>
                        <a:rPr lang="en-GB" dirty="0"/>
                        <a:t>0.751</a:t>
                      </a:r>
                    </a:p>
                  </a:txBody>
                  <a:tcPr/>
                </a:tc>
                <a:tc>
                  <a:txBody>
                    <a:bodyPr/>
                    <a:lstStyle/>
                    <a:p>
                      <a:r>
                        <a:rPr lang="en-GB" dirty="0"/>
                        <a:t>1,502</a:t>
                      </a:r>
                    </a:p>
                  </a:txBody>
                  <a:tcPr/>
                </a:tc>
                <a:extLst>
                  <a:ext uri="{0D108BD9-81ED-4DB2-BD59-A6C34878D82A}">
                    <a16:rowId xmlns:a16="http://schemas.microsoft.com/office/drawing/2014/main" val="1558362617"/>
                  </a:ext>
                </a:extLst>
              </a:tr>
              <a:tr h="370840">
                <a:tc>
                  <a:txBody>
                    <a:bodyPr/>
                    <a:lstStyle/>
                    <a:p>
                      <a:r>
                        <a:rPr lang="en-GB" dirty="0"/>
                        <a:t>4</a:t>
                      </a:r>
                    </a:p>
                  </a:txBody>
                  <a:tcPr/>
                </a:tc>
                <a:tc>
                  <a:txBody>
                    <a:bodyPr/>
                    <a:lstStyle/>
                    <a:p>
                      <a:r>
                        <a:rPr lang="en-GB" dirty="0"/>
                        <a:t>10,000</a:t>
                      </a:r>
                    </a:p>
                  </a:txBody>
                  <a:tcPr/>
                </a:tc>
                <a:tc>
                  <a:txBody>
                    <a:bodyPr/>
                    <a:lstStyle/>
                    <a:p>
                      <a:r>
                        <a:rPr lang="en-GB" dirty="0"/>
                        <a:t>0.683</a:t>
                      </a:r>
                    </a:p>
                  </a:txBody>
                  <a:tcPr/>
                </a:tc>
                <a:tc>
                  <a:txBody>
                    <a:bodyPr/>
                    <a:lstStyle/>
                    <a:p>
                      <a:r>
                        <a:rPr lang="en-GB" dirty="0"/>
                        <a:t>6,830</a:t>
                      </a:r>
                    </a:p>
                  </a:txBody>
                  <a:tcPr/>
                </a:tc>
                <a:extLst>
                  <a:ext uri="{0D108BD9-81ED-4DB2-BD59-A6C34878D82A}">
                    <a16:rowId xmlns:a16="http://schemas.microsoft.com/office/drawing/2014/main" val="3527974673"/>
                  </a:ext>
                </a:extLst>
              </a:tr>
            </a:tbl>
          </a:graphicData>
        </a:graphic>
      </p:graphicFrame>
      <p:sp>
        <p:nvSpPr>
          <p:cNvPr id="11" name="TextBox 10">
            <a:extLst>
              <a:ext uri="{FF2B5EF4-FFF2-40B4-BE49-F238E27FC236}">
                <a16:creationId xmlns:a16="http://schemas.microsoft.com/office/drawing/2014/main" id="{5B876AA2-587D-D832-8E58-B046AD528B6D}"/>
              </a:ext>
            </a:extLst>
          </p:cNvPr>
          <p:cNvSpPr txBox="1"/>
          <p:nvPr/>
        </p:nvSpPr>
        <p:spPr>
          <a:xfrm>
            <a:off x="4986528" y="4888992"/>
            <a:ext cx="64495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Total present Value = 22,544</a:t>
            </a:r>
          </a:p>
          <a:p>
            <a:r>
              <a:rPr lang="en-GB" dirty="0"/>
              <a:t>Initial investment = 22,000</a:t>
            </a:r>
          </a:p>
          <a:p>
            <a:r>
              <a:rPr lang="en-GB" dirty="0"/>
              <a:t>Net present Value 544</a:t>
            </a:r>
          </a:p>
        </p:txBody>
      </p:sp>
    </p:spTree>
    <p:extLst>
      <p:ext uri="{BB962C8B-B14F-4D97-AF65-F5344CB8AC3E}">
        <p14:creationId xmlns:p14="http://schemas.microsoft.com/office/powerpoint/2010/main" val="16113428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70631-2CEA-39A3-D3C4-4740D85E3235}"/>
              </a:ext>
            </a:extLst>
          </p:cNvPr>
          <p:cNvSpPr>
            <a:spLocks noGrp="1"/>
          </p:cNvSpPr>
          <p:nvPr>
            <p:ph type="title"/>
          </p:nvPr>
        </p:nvSpPr>
        <p:spPr/>
        <p:txBody>
          <a:bodyPr/>
          <a:lstStyle/>
          <a:p>
            <a:r>
              <a:rPr lang="en-GB"/>
              <a:t>Exercise 9 – Internal Rate of Return </a:t>
            </a:r>
          </a:p>
        </p:txBody>
      </p:sp>
      <p:sp>
        <p:nvSpPr>
          <p:cNvPr id="3" name="Slide Number Placeholder 2">
            <a:extLst>
              <a:ext uri="{FF2B5EF4-FFF2-40B4-BE49-F238E27FC236}">
                <a16:creationId xmlns:a16="http://schemas.microsoft.com/office/drawing/2014/main" id="{E97401DE-0443-B3A8-647D-6D4E95D5E6FA}"/>
              </a:ext>
            </a:extLst>
          </p:cNvPr>
          <p:cNvSpPr>
            <a:spLocks noGrp="1"/>
          </p:cNvSpPr>
          <p:nvPr>
            <p:ph type="sldNum" sz="quarter" idx="12"/>
          </p:nvPr>
        </p:nvSpPr>
        <p:spPr/>
        <p:txBody>
          <a:bodyPr/>
          <a:lstStyle/>
          <a:p>
            <a:fld id="{D57F1E4F-1CFF-5643-939E-02111984F565}" type="slidenum">
              <a:rPr lang="en-US" dirty="0"/>
              <a:t>36</a:t>
            </a:fld>
            <a:endParaRPr lang="en-GB"/>
          </a:p>
        </p:txBody>
      </p:sp>
      <p:sp>
        <p:nvSpPr>
          <p:cNvPr id="5" name="TextBox 4">
            <a:extLst>
              <a:ext uri="{FF2B5EF4-FFF2-40B4-BE49-F238E27FC236}">
                <a16:creationId xmlns:a16="http://schemas.microsoft.com/office/drawing/2014/main" id="{3341631B-09A2-C0AF-D79F-ADF8DE446A12}"/>
              </a:ext>
            </a:extLst>
          </p:cNvPr>
          <p:cNvSpPr txBox="1"/>
          <p:nvPr/>
        </p:nvSpPr>
        <p:spPr>
          <a:xfrm>
            <a:off x="538787" y="2093575"/>
            <a:ext cx="360218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Project B</a:t>
            </a:r>
          </a:p>
          <a:p>
            <a:endParaRPr lang="en-GB" sz="2400" b="1" u="sng"/>
          </a:p>
          <a:p>
            <a:r>
              <a:rPr lang="en-GB"/>
              <a:t>10% 134 / 134 - (2676) x 5%</a:t>
            </a:r>
          </a:p>
          <a:p>
            <a:endParaRPr lang="en-GB"/>
          </a:p>
          <a:p>
            <a:r>
              <a:rPr lang="en-GB"/>
              <a:t>10% + 0.24%</a:t>
            </a:r>
          </a:p>
          <a:p>
            <a:endParaRPr lang="en-GB"/>
          </a:p>
          <a:p>
            <a:r>
              <a:rPr lang="en-GB"/>
              <a:t>IRR = 10.24%</a:t>
            </a:r>
          </a:p>
        </p:txBody>
      </p:sp>
      <p:sp>
        <p:nvSpPr>
          <p:cNvPr id="6" name="TextBox 5">
            <a:extLst>
              <a:ext uri="{FF2B5EF4-FFF2-40B4-BE49-F238E27FC236}">
                <a16:creationId xmlns:a16="http://schemas.microsoft.com/office/drawing/2014/main" id="{31A71BC3-8600-EAE6-25C9-CD4346908260}"/>
              </a:ext>
            </a:extLst>
          </p:cNvPr>
          <p:cNvSpPr txBox="1"/>
          <p:nvPr/>
        </p:nvSpPr>
        <p:spPr>
          <a:xfrm>
            <a:off x="5443728" y="4547615"/>
            <a:ext cx="43098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Total present value = £20,134</a:t>
            </a:r>
          </a:p>
          <a:p>
            <a:r>
              <a:rPr lang="en-GB" dirty="0"/>
              <a:t>Initial investment = £20,000</a:t>
            </a:r>
          </a:p>
          <a:p>
            <a:r>
              <a:rPr lang="en-GB" dirty="0"/>
              <a:t>Net Present Value = £134</a:t>
            </a:r>
          </a:p>
        </p:txBody>
      </p:sp>
      <p:graphicFrame>
        <p:nvGraphicFramePr>
          <p:cNvPr id="7" name="Table 6">
            <a:extLst>
              <a:ext uri="{FF2B5EF4-FFF2-40B4-BE49-F238E27FC236}">
                <a16:creationId xmlns:a16="http://schemas.microsoft.com/office/drawing/2014/main" id="{4D5A9088-E139-F87C-523B-8455756A183D}"/>
              </a:ext>
            </a:extLst>
          </p:cNvPr>
          <p:cNvGraphicFramePr>
            <a:graphicFrameLocks noGrp="1"/>
          </p:cNvGraphicFramePr>
          <p:nvPr>
            <p:extLst>
              <p:ext uri="{D42A27DB-BD31-4B8C-83A1-F6EECF244321}">
                <p14:modId xmlns:p14="http://schemas.microsoft.com/office/powerpoint/2010/main" val="3558014773"/>
              </p:ext>
            </p:extLst>
          </p:nvPr>
        </p:nvGraphicFramePr>
        <p:xfrm>
          <a:off x="4230624" y="1853184"/>
          <a:ext cx="7802880" cy="2123440"/>
        </p:xfrm>
        <a:graphic>
          <a:graphicData uri="http://schemas.openxmlformats.org/drawingml/2006/table">
            <a:tbl>
              <a:tblPr firstRow="1" bandRow="1">
                <a:tableStyleId>{5C22544A-7EE6-4342-B048-85BDC9FD1C3A}</a:tableStyleId>
              </a:tblPr>
              <a:tblGrid>
                <a:gridCol w="1950720">
                  <a:extLst>
                    <a:ext uri="{9D8B030D-6E8A-4147-A177-3AD203B41FA5}">
                      <a16:colId xmlns:a16="http://schemas.microsoft.com/office/drawing/2014/main" val="654604082"/>
                    </a:ext>
                  </a:extLst>
                </a:gridCol>
                <a:gridCol w="1950720">
                  <a:extLst>
                    <a:ext uri="{9D8B030D-6E8A-4147-A177-3AD203B41FA5}">
                      <a16:colId xmlns:a16="http://schemas.microsoft.com/office/drawing/2014/main" val="2525847878"/>
                    </a:ext>
                  </a:extLst>
                </a:gridCol>
                <a:gridCol w="1950720">
                  <a:extLst>
                    <a:ext uri="{9D8B030D-6E8A-4147-A177-3AD203B41FA5}">
                      <a16:colId xmlns:a16="http://schemas.microsoft.com/office/drawing/2014/main" val="1116938597"/>
                    </a:ext>
                  </a:extLst>
                </a:gridCol>
                <a:gridCol w="1950720">
                  <a:extLst>
                    <a:ext uri="{9D8B030D-6E8A-4147-A177-3AD203B41FA5}">
                      <a16:colId xmlns:a16="http://schemas.microsoft.com/office/drawing/2014/main" val="4193248723"/>
                    </a:ext>
                  </a:extLst>
                </a:gridCol>
              </a:tblGrid>
              <a:tr h="370840">
                <a:tc>
                  <a:txBody>
                    <a:bodyPr/>
                    <a:lstStyle/>
                    <a:p>
                      <a:r>
                        <a:rPr lang="en-GB" dirty="0"/>
                        <a:t>Year </a:t>
                      </a:r>
                    </a:p>
                  </a:txBody>
                  <a:tcPr/>
                </a:tc>
                <a:tc>
                  <a:txBody>
                    <a:bodyPr/>
                    <a:lstStyle/>
                    <a:p>
                      <a:r>
                        <a:rPr lang="en-GB" dirty="0"/>
                        <a:t>Cash inflow (£)</a:t>
                      </a:r>
                    </a:p>
                  </a:txBody>
                  <a:tcPr/>
                </a:tc>
                <a:tc>
                  <a:txBody>
                    <a:bodyPr/>
                    <a:lstStyle/>
                    <a:p>
                      <a:r>
                        <a:rPr lang="en-GB" dirty="0"/>
                        <a:t>Discount factor (15%)</a:t>
                      </a:r>
                    </a:p>
                  </a:txBody>
                  <a:tcPr/>
                </a:tc>
                <a:tc>
                  <a:txBody>
                    <a:bodyPr/>
                    <a:lstStyle/>
                    <a:p>
                      <a:r>
                        <a:rPr lang="en-GB" dirty="0"/>
                        <a:t>Present Value (£)</a:t>
                      </a:r>
                    </a:p>
                  </a:txBody>
                  <a:tcPr/>
                </a:tc>
                <a:extLst>
                  <a:ext uri="{0D108BD9-81ED-4DB2-BD59-A6C34878D82A}">
                    <a16:rowId xmlns:a16="http://schemas.microsoft.com/office/drawing/2014/main" val="3258963910"/>
                  </a:ext>
                </a:extLst>
              </a:tr>
              <a:tr h="370840">
                <a:tc>
                  <a:txBody>
                    <a:bodyPr/>
                    <a:lstStyle/>
                    <a:p>
                      <a:r>
                        <a:rPr lang="en-GB" dirty="0"/>
                        <a:t>1</a:t>
                      </a:r>
                    </a:p>
                  </a:txBody>
                  <a:tcPr/>
                </a:tc>
                <a:tc>
                  <a:txBody>
                    <a:bodyPr/>
                    <a:lstStyle/>
                    <a:p>
                      <a:r>
                        <a:rPr lang="en-GB" dirty="0"/>
                        <a:t>2,000</a:t>
                      </a:r>
                    </a:p>
                  </a:txBody>
                  <a:tcPr/>
                </a:tc>
                <a:tc>
                  <a:txBody>
                    <a:bodyPr/>
                    <a:lstStyle/>
                    <a:p>
                      <a:r>
                        <a:rPr lang="en-GB" dirty="0"/>
                        <a:t>0.909</a:t>
                      </a:r>
                    </a:p>
                  </a:txBody>
                  <a:tcPr/>
                </a:tc>
                <a:tc>
                  <a:txBody>
                    <a:bodyPr/>
                    <a:lstStyle/>
                    <a:p>
                      <a:r>
                        <a:rPr lang="en-GB" dirty="0"/>
                        <a:t>1,818</a:t>
                      </a:r>
                    </a:p>
                  </a:txBody>
                  <a:tcPr/>
                </a:tc>
                <a:extLst>
                  <a:ext uri="{0D108BD9-81ED-4DB2-BD59-A6C34878D82A}">
                    <a16:rowId xmlns:a16="http://schemas.microsoft.com/office/drawing/2014/main" val="3054200575"/>
                  </a:ext>
                </a:extLst>
              </a:tr>
              <a:tr h="370840">
                <a:tc>
                  <a:txBody>
                    <a:bodyPr/>
                    <a:lstStyle/>
                    <a:p>
                      <a:r>
                        <a:rPr lang="en-GB" dirty="0"/>
                        <a:t>2</a:t>
                      </a:r>
                    </a:p>
                  </a:txBody>
                  <a:tcPr/>
                </a:tc>
                <a:tc>
                  <a:txBody>
                    <a:bodyPr/>
                    <a:lstStyle/>
                    <a:p>
                      <a:r>
                        <a:rPr lang="en-GB" dirty="0"/>
                        <a:t>2,000</a:t>
                      </a:r>
                    </a:p>
                  </a:txBody>
                  <a:tcPr/>
                </a:tc>
                <a:tc>
                  <a:txBody>
                    <a:bodyPr/>
                    <a:lstStyle/>
                    <a:p>
                      <a:r>
                        <a:rPr lang="en-GB"/>
                        <a:t>0.826</a:t>
                      </a:r>
                    </a:p>
                  </a:txBody>
                  <a:tcPr/>
                </a:tc>
                <a:tc>
                  <a:txBody>
                    <a:bodyPr/>
                    <a:lstStyle/>
                    <a:p>
                      <a:r>
                        <a:rPr lang="en-GB"/>
                        <a:t>1,652</a:t>
                      </a:r>
                    </a:p>
                  </a:txBody>
                  <a:tcPr/>
                </a:tc>
                <a:extLst>
                  <a:ext uri="{0D108BD9-81ED-4DB2-BD59-A6C34878D82A}">
                    <a16:rowId xmlns:a16="http://schemas.microsoft.com/office/drawing/2014/main" val="8999887"/>
                  </a:ext>
                </a:extLst>
              </a:tr>
              <a:tr h="370840">
                <a:tc>
                  <a:txBody>
                    <a:bodyPr/>
                    <a:lstStyle/>
                    <a:p>
                      <a:r>
                        <a:rPr lang="en-GB" dirty="0"/>
                        <a:t>3</a:t>
                      </a:r>
                    </a:p>
                  </a:txBody>
                  <a:tcPr/>
                </a:tc>
                <a:tc>
                  <a:txBody>
                    <a:bodyPr/>
                    <a:lstStyle/>
                    <a:p>
                      <a:r>
                        <a:rPr lang="en-GB" dirty="0"/>
                        <a:t>4,000</a:t>
                      </a:r>
                    </a:p>
                  </a:txBody>
                  <a:tcPr/>
                </a:tc>
                <a:tc>
                  <a:txBody>
                    <a:bodyPr/>
                    <a:lstStyle/>
                    <a:p>
                      <a:r>
                        <a:rPr lang="en-GB" dirty="0"/>
                        <a:t>0.751</a:t>
                      </a:r>
                    </a:p>
                  </a:txBody>
                  <a:tcPr/>
                </a:tc>
                <a:tc>
                  <a:txBody>
                    <a:bodyPr/>
                    <a:lstStyle/>
                    <a:p>
                      <a:r>
                        <a:rPr lang="en-GB" dirty="0"/>
                        <a:t>3,004</a:t>
                      </a:r>
                    </a:p>
                  </a:txBody>
                  <a:tcPr/>
                </a:tc>
                <a:extLst>
                  <a:ext uri="{0D108BD9-81ED-4DB2-BD59-A6C34878D82A}">
                    <a16:rowId xmlns:a16="http://schemas.microsoft.com/office/drawing/2014/main" val="1965361498"/>
                  </a:ext>
                </a:extLst>
              </a:tr>
              <a:tr h="370840">
                <a:tc>
                  <a:txBody>
                    <a:bodyPr/>
                    <a:lstStyle/>
                    <a:p>
                      <a:r>
                        <a:rPr lang="en-GB" dirty="0"/>
                        <a:t>4</a:t>
                      </a:r>
                    </a:p>
                  </a:txBody>
                  <a:tcPr/>
                </a:tc>
                <a:tc>
                  <a:txBody>
                    <a:bodyPr/>
                    <a:lstStyle/>
                    <a:p>
                      <a:r>
                        <a:rPr lang="en-GB" dirty="0"/>
                        <a:t>20,000</a:t>
                      </a:r>
                    </a:p>
                  </a:txBody>
                  <a:tcPr/>
                </a:tc>
                <a:tc>
                  <a:txBody>
                    <a:bodyPr/>
                    <a:lstStyle/>
                    <a:p>
                      <a:r>
                        <a:rPr lang="en-GB" dirty="0"/>
                        <a:t>0.683</a:t>
                      </a:r>
                    </a:p>
                  </a:txBody>
                  <a:tcPr/>
                </a:tc>
                <a:tc>
                  <a:txBody>
                    <a:bodyPr/>
                    <a:lstStyle/>
                    <a:p>
                      <a:r>
                        <a:rPr lang="en-GB" dirty="0"/>
                        <a:t>13,660</a:t>
                      </a:r>
                    </a:p>
                  </a:txBody>
                  <a:tcPr/>
                </a:tc>
                <a:extLst>
                  <a:ext uri="{0D108BD9-81ED-4DB2-BD59-A6C34878D82A}">
                    <a16:rowId xmlns:a16="http://schemas.microsoft.com/office/drawing/2014/main" val="3818303528"/>
                  </a:ext>
                </a:extLst>
              </a:tr>
            </a:tbl>
          </a:graphicData>
        </a:graphic>
      </p:graphicFrame>
    </p:spTree>
    <p:extLst>
      <p:ext uri="{BB962C8B-B14F-4D97-AF65-F5344CB8AC3E}">
        <p14:creationId xmlns:p14="http://schemas.microsoft.com/office/powerpoint/2010/main" val="36935742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D1BF-7AB3-B900-4BD4-1E2436C1B024}"/>
              </a:ext>
            </a:extLst>
          </p:cNvPr>
          <p:cNvSpPr>
            <a:spLocks noGrp="1"/>
          </p:cNvSpPr>
          <p:nvPr>
            <p:ph type="title"/>
          </p:nvPr>
        </p:nvSpPr>
        <p:spPr/>
        <p:txBody>
          <a:bodyPr/>
          <a:lstStyle/>
          <a:p>
            <a:r>
              <a:rPr lang="en-GB"/>
              <a:t>Exercise 9 – Internal Rate of Return</a:t>
            </a:r>
          </a:p>
        </p:txBody>
      </p:sp>
      <p:sp>
        <p:nvSpPr>
          <p:cNvPr id="3" name="Slide Number Placeholder 2">
            <a:extLst>
              <a:ext uri="{FF2B5EF4-FFF2-40B4-BE49-F238E27FC236}">
                <a16:creationId xmlns:a16="http://schemas.microsoft.com/office/drawing/2014/main" id="{C60CD405-5496-6221-BF27-75C0D9031A71}"/>
              </a:ext>
            </a:extLst>
          </p:cNvPr>
          <p:cNvSpPr>
            <a:spLocks noGrp="1"/>
          </p:cNvSpPr>
          <p:nvPr>
            <p:ph type="sldNum" sz="quarter" idx="12"/>
          </p:nvPr>
        </p:nvSpPr>
        <p:spPr/>
        <p:txBody>
          <a:bodyPr/>
          <a:lstStyle/>
          <a:p>
            <a:fld id="{D57F1E4F-1CFF-5643-939E-02111984F565}" type="slidenum">
              <a:rPr lang="en-US" dirty="0"/>
              <a:t>37</a:t>
            </a:fld>
            <a:endParaRPr lang="en-GB"/>
          </a:p>
        </p:txBody>
      </p:sp>
      <p:sp>
        <p:nvSpPr>
          <p:cNvPr id="8" name="TextBox 7">
            <a:extLst>
              <a:ext uri="{FF2B5EF4-FFF2-40B4-BE49-F238E27FC236}">
                <a16:creationId xmlns:a16="http://schemas.microsoft.com/office/drawing/2014/main" id="{E9166651-7752-8B42-4C16-C51EE3A46014}"/>
              </a:ext>
            </a:extLst>
          </p:cNvPr>
          <p:cNvSpPr txBox="1"/>
          <p:nvPr/>
        </p:nvSpPr>
        <p:spPr>
          <a:xfrm>
            <a:off x="8029109" y="1855831"/>
            <a:ext cx="312496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Project A</a:t>
            </a:r>
          </a:p>
          <a:p>
            <a:endParaRPr lang="en-GB" sz="2400" b="1"/>
          </a:p>
          <a:p>
            <a:r>
              <a:rPr lang="en-GB" sz="2400" b="1"/>
              <a:t>IRR = 11.27%</a:t>
            </a:r>
          </a:p>
        </p:txBody>
      </p:sp>
      <p:sp>
        <p:nvSpPr>
          <p:cNvPr id="9" name="TextBox 8">
            <a:extLst>
              <a:ext uri="{FF2B5EF4-FFF2-40B4-BE49-F238E27FC236}">
                <a16:creationId xmlns:a16="http://schemas.microsoft.com/office/drawing/2014/main" id="{1B0EF1A9-EB48-70F8-4389-FBDEAE5DF840}"/>
              </a:ext>
            </a:extLst>
          </p:cNvPr>
          <p:cNvSpPr txBox="1"/>
          <p:nvPr/>
        </p:nvSpPr>
        <p:spPr>
          <a:xfrm>
            <a:off x="2707855" y="4710853"/>
            <a:ext cx="226290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400" b="1"/>
              <a:t>Project B</a:t>
            </a:r>
            <a:endParaRPr lang="en-US"/>
          </a:p>
          <a:p>
            <a:pPr algn="r"/>
            <a:endParaRPr lang="en-GB" sz="2400" b="1"/>
          </a:p>
          <a:p>
            <a:pPr algn="r"/>
            <a:r>
              <a:rPr lang="en-GB" sz="2400" b="1"/>
              <a:t>IRR = 10.24%</a:t>
            </a:r>
          </a:p>
        </p:txBody>
      </p:sp>
      <p:graphicFrame>
        <p:nvGraphicFramePr>
          <p:cNvPr id="6" name="Table 5">
            <a:extLst>
              <a:ext uri="{FF2B5EF4-FFF2-40B4-BE49-F238E27FC236}">
                <a16:creationId xmlns:a16="http://schemas.microsoft.com/office/drawing/2014/main" id="{868C4056-0882-6AB1-D5D8-12416E219153}"/>
              </a:ext>
            </a:extLst>
          </p:cNvPr>
          <p:cNvGraphicFramePr>
            <a:graphicFrameLocks noGrp="1"/>
          </p:cNvGraphicFramePr>
          <p:nvPr>
            <p:extLst>
              <p:ext uri="{D42A27DB-BD31-4B8C-83A1-F6EECF244321}">
                <p14:modId xmlns:p14="http://schemas.microsoft.com/office/powerpoint/2010/main" val="710309513"/>
              </p:ext>
            </p:extLst>
          </p:nvPr>
        </p:nvGraphicFramePr>
        <p:xfrm>
          <a:off x="1267968" y="1550655"/>
          <a:ext cx="6632427" cy="2123440"/>
        </p:xfrm>
        <a:graphic>
          <a:graphicData uri="http://schemas.openxmlformats.org/drawingml/2006/table">
            <a:tbl>
              <a:tblPr firstRow="1" bandRow="1">
                <a:tableStyleId>{5C22544A-7EE6-4342-B048-85BDC9FD1C3A}</a:tableStyleId>
              </a:tblPr>
              <a:tblGrid>
                <a:gridCol w="1658107">
                  <a:extLst>
                    <a:ext uri="{9D8B030D-6E8A-4147-A177-3AD203B41FA5}">
                      <a16:colId xmlns:a16="http://schemas.microsoft.com/office/drawing/2014/main" val="21739575"/>
                    </a:ext>
                  </a:extLst>
                </a:gridCol>
                <a:gridCol w="1643258">
                  <a:extLst>
                    <a:ext uri="{9D8B030D-6E8A-4147-A177-3AD203B41FA5}">
                      <a16:colId xmlns:a16="http://schemas.microsoft.com/office/drawing/2014/main" val="1640285986"/>
                    </a:ext>
                  </a:extLst>
                </a:gridCol>
                <a:gridCol w="1672955">
                  <a:extLst>
                    <a:ext uri="{9D8B030D-6E8A-4147-A177-3AD203B41FA5}">
                      <a16:colId xmlns:a16="http://schemas.microsoft.com/office/drawing/2014/main" val="361454190"/>
                    </a:ext>
                  </a:extLst>
                </a:gridCol>
                <a:gridCol w="1658107">
                  <a:extLst>
                    <a:ext uri="{9D8B030D-6E8A-4147-A177-3AD203B41FA5}">
                      <a16:colId xmlns:a16="http://schemas.microsoft.com/office/drawing/2014/main" val="53167346"/>
                    </a:ext>
                  </a:extLst>
                </a:gridCol>
              </a:tblGrid>
              <a:tr h="370840">
                <a:tc>
                  <a:txBody>
                    <a:bodyPr/>
                    <a:lstStyle/>
                    <a:p>
                      <a:r>
                        <a:rPr lang="en-GB" dirty="0"/>
                        <a:t>Year</a:t>
                      </a:r>
                    </a:p>
                  </a:txBody>
                  <a:tcPr/>
                </a:tc>
                <a:tc>
                  <a:txBody>
                    <a:bodyPr/>
                    <a:lstStyle/>
                    <a:p>
                      <a:r>
                        <a:rPr lang="en-GB" dirty="0"/>
                        <a:t>Cash inflow £</a:t>
                      </a:r>
                    </a:p>
                  </a:txBody>
                  <a:tcPr/>
                </a:tc>
                <a:tc>
                  <a:txBody>
                    <a:bodyPr/>
                    <a:lstStyle/>
                    <a:p>
                      <a:r>
                        <a:rPr lang="en-GB" dirty="0"/>
                        <a:t>Discounting Factor</a:t>
                      </a:r>
                    </a:p>
                  </a:txBody>
                  <a:tcPr/>
                </a:tc>
                <a:tc>
                  <a:txBody>
                    <a:bodyPr/>
                    <a:lstStyle/>
                    <a:p>
                      <a:r>
                        <a:rPr lang="en-GB" dirty="0"/>
                        <a:t>Present Value £</a:t>
                      </a:r>
                    </a:p>
                  </a:txBody>
                  <a:tcPr/>
                </a:tc>
                <a:extLst>
                  <a:ext uri="{0D108BD9-81ED-4DB2-BD59-A6C34878D82A}">
                    <a16:rowId xmlns:a16="http://schemas.microsoft.com/office/drawing/2014/main" val="3021515448"/>
                  </a:ext>
                </a:extLst>
              </a:tr>
              <a:tr h="370840">
                <a:tc>
                  <a:txBody>
                    <a:bodyPr/>
                    <a:lstStyle/>
                    <a:p>
                      <a:r>
                        <a:rPr lang="en-GB" dirty="0"/>
                        <a:t>1</a:t>
                      </a:r>
                    </a:p>
                  </a:txBody>
                  <a:tcPr/>
                </a:tc>
                <a:tc>
                  <a:txBody>
                    <a:bodyPr/>
                    <a:lstStyle/>
                    <a:p>
                      <a:r>
                        <a:rPr lang="en-GB" dirty="0"/>
                        <a:t>12,000</a:t>
                      </a:r>
                    </a:p>
                  </a:txBody>
                  <a:tcPr/>
                </a:tc>
                <a:tc>
                  <a:txBody>
                    <a:bodyPr/>
                    <a:lstStyle/>
                    <a:p>
                      <a:r>
                        <a:rPr lang="en-GB" dirty="0"/>
                        <a:t>0.909</a:t>
                      </a:r>
                    </a:p>
                  </a:txBody>
                  <a:tcPr/>
                </a:tc>
                <a:tc>
                  <a:txBody>
                    <a:bodyPr/>
                    <a:lstStyle/>
                    <a:p>
                      <a:r>
                        <a:rPr lang="en-GB" dirty="0"/>
                        <a:t>10,908</a:t>
                      </a:r>
                    </a:p>
                  </a:txBody>
                  <a:tcPr/>
                </a:tc>
                <a:extLst>
                  <a:ext uri="{0D108BD9-81ED-4DB2-BD59-A6C34878D82A}">
                    <a16:rowId xmlns:a16="http://schemas.microsoft.com/office/drawing/2014/main" val="2239217145"/>
                  </a:ext>
                </a:extLst>
              </a:tr>
              <a:tr h="370840">
                <a:tc>
                  <a:txBody>
                    <a:bodyPr/>
                    <a:lstStyle/>
                    <a:p>
                      <a:r>
                        <a:rPr lang="en-GB" dirty="0"/>
                        <a:t>2</a:t>
                      </a:r>
                    </a:p>
                  </a:txBody>
                  <a:tcPr/>
                </a:tc>
                <a:tc>
                  <a:txBody>
                    <a:bodyPr/>
                    <a:lstStyle/>
                    <a:p>
                      <a:r>
                        <a:rPr lang="en-GB" dirty="0"/>
                        <a:t>4,000</a:t>
                      </a:r>
                    </a:p>
                  </a:txBody>
                  <a:tcPr/>
                </a:tc>
                <a:tc>
                  <a:txBody>
                    <a:bodyPr/>
                    <a:lstStyle/>
                    <a:p>
                      <a:r>
                        <a:rPr lang="en-GB" dirty="0"/>
                        <a:t>0.826</a:t>
                      </a:r>
                    </a:p>
                  </a:txBody>
                  <a:tcPr/>
                </a:tc>
                <a:tc>
                  <a:txBody>
                    <a:bodyPr/>
                    <a:lstStyle/>
                    <a:p>
                      <a:r>
                        <a:rPr lang="en-GB" dirty="0"/>
                        <a:t>3,304</a:t>
                      </a:r>
                    </a:p>
                  </a:txBody>
                  <a:tcPr/>
                </a:tc>
                <a:extLst>
                  <a:ext uri="{0D108BD9-81ED-4DB2-BD59-A6C34878D82A}">
                    <a16:rowId xmlns:a16="http://schemas.microsoft.com/office/drawing/2014/main" val="3731973879"/>
                  </a:ext>
                </a:extLst>
              </a:tr>
              <a:tr h="370840">
                <a:tc>
                  <a:txBody>
                    <a:bodyPr/>
                    <a:lstStyle/>
                    <a:p>
                      <a:r>
                        <a:rPr lang="en-GB" dirty="0"/>
                        <a:t>3</a:t>
                      </a:r>
                    </a:p>
                  </a:txBody>
                  <a:tcPr/>
                </a:tc>
                <a:tc>
                  <a:txBody>
                    <a:bodyPr/>
                    <a:lstStyle/>
                    <a:p>
                      <a:r>
                        <a:rPr lang="en-GB" dirty="0"/>
                        <a:t>2,000</a:t>
                      </a:r>
                    </a:p>
                  </a:txBody>
                  <a:tcPr/>
                </a:tc>
                <a:tc>
                  <a:txBody>
                    <a:bodyPr/>
                    <a:lstStyle/>
                    <a:p>
                      <a:r>
                        <a:rPr lang="en-GB" dirty="0"/>
                        <a:t>0.751</a:t>
                      </a:r>
                    </a:p>
                  </a:txBody>
                  <a:tcPr/>
                </a:tc>
                <a:tc>
                  <a:txBody>
                    <a:bodyPr/>
                    <a:lstStyle/>
                    <a:p>
                      <a:r>
                        <a:rPr lang="en-GB" dirty="0"/>
                        <a:t>1,502</a:t>
                      </a:r>
                    </a:p>
                  </a:txBody>
                  <a:tcPr/>
                </a:tc>
                <a:extLst>
                  <a:ext uri="{0D108BD9-81ED-4DB2-BD59-A6C34878D82A}">
                    <a16:rowId xmlns:a16="http://schemas.microsoft.com/office/drawing/2014/main" val="1558362617"/>
                  </a:ext>
                </a:extLst>
              </a:tr>
              <a:tr h="370840">
                <a:tc>
                  <a:txBody>
                    <a:bodyPr/>
                    <a:lstStyle/>
                    <a:p>
                      <a:r>
                        <a:rPr lang="en-GB" dirty="0"/>
                        <a:t>4</a:t>
                      </a:r>
                    </a:p>
                  </a:txBody>
                  <a:tcPr/>
                </a:tc>
                <a:tc>
                  <a:txBody>
                    <a:bodyPr/>
                    <a:lstStyle/>
                    <a:p>
                      <a:r>
                        <a:rPr lang="en-GB" dirty="0"/>
                        <a:t>10,000</a:t>
                      </a:r>
                    </a:p>
                  </a:txBody>
                  <a:tcPr/>
                </a:tc>
                <a:tc>
                  <a:txBody>
                    <a:bodyPr/>
                    <a:lstStyle/>
                    <a:p>
                      <a:r>
                        <a:rPr lang="en-GB" dirty="0"/>
                        <a:t>0.683</a:t>
                      </a:r>
                    </a:p>
                  </a:txBody>
                  <a:tcPr/>
                </a:tc>
                <a:tc>
                  <a:txBody>
                    <a:bodyPr/>
                    <a:lstStyle/>
                    <a:p>
                      <a:r>
                        <a:rPr lang="en-GB" dirty="0"/>
                        <a:t>6,830</a:t>
                      </a:r>
                    </a:p>
                  </a:txBody>
                  <a:tcPr/>
                </a:tc>
                <a:extLst>
                  <a:ext uri="{0D108BD9-81ED-4DB2-BD59-A6C34878D82A}">
                    <a16:rowId xmlns:a16="http://schemas.microsoft.com/office/drawing/2014/main" val="3527974673"/>
                  </a:ext>
                </a:extLst>
              </a:tr>
            </a:tbl>
          </a:graphicData>
        </a:graphic>
      </p:graphicFrame>
      <p:pic>
        <p:nvPicPr>
          <p:cNvPr id="11" name="Picture 10" descr="Tick Symbol PNG, Vector, PSD, and Clipart With Transparent ...">
            <a:extLst>
              <a:ext uri="{FF2B5EF4-FFF2-40B4-BE49-F238E27FC236}">
                <a16:creationId xmlns:a16="http://schemas.microsoft.com/office/drawing/2014/main" id="{44F9C7C7-4A0B-5265-EB9A-5A24EF6DB476}"/>
              </a:ext>
            </a:extLst>
          </p:cNvPr>
          <p:cNvPicPr>
            <a:picLocks noChangeAspect="1"/>
          </p:cNvPicPr>
          <p:nvPr/>
        </p:nvPicPr>
        <p:blipFill>
          <a:blip r:embed="rId2"/>
          <a:stretch>
            <a:fillRect/>
          </a:stretch>
        </p:blipFill>
        <p:spPr>
          <a:xfrm>
            <a:off x="2324741" y="1062428"/>
            <a:ext cx="3315386" cy="3119019"/>
          </a:xfrm>
          <a:prstGeom prst="rect">
            <a:avLst/>
          </a:prstGeom>
        </p:spPr>
      </p:pic>
      <p:graphicFrame>
        <p:nvGraphicFramePr>
          <p:cNvPr id="12" name="Table 11">
            <a:extLst>
              <a:ext uri="{FF2B5EF4-FFF2-40B4-BE49-F238E27FC236}">
                <a16:creationId xmlns:a16="http://schemas.microsoft.com/office/drawing/2014/main" id="{59D76C03-3EF2-7DF8-5C5F-4A982D9E786B}"/>
              </a:ext>
            </a:extLst>
          </p:cNvPr>
          <p:cNvGraphicFramePr>
            <a:graphicFrameLocks noGrp="1"/>
          </p:cNvGraphicFramePr>
          <p:nvPr>
            <p:extLst>
              <p:ext uri="{D42A27DB-BD31-4B8C-83A1-F6EECF244321}">
                <p14:modId xmlns:p14="http://schemas.microsoft.com/office/powerpoint/2010/main" val="2084649430"/>
              </p:ext>
            </p:extLst>
          </p:nvPr>
        </p:nvGraphicFramePr>
        <p:xfrm>
          <a:off x="5230558" y="3968845"/>
          <a:ext cx="6640376" cy="2078038"/>
        </p:xfrm>
        <a:graphic>
          <a:graphicData uri="http://schemas.openxmlformats.org/drawingml/2006/table">
            <a:tbl>
              <a:tblPr bandRow="1">
                <a:tableStyleId>{5C22544A-7EE6-4342-B048-85BDC9FD1C3A}</a:tableStyleId>
              </a:tblPr>
              <a:tblGrid>
                <a:gridCol w="1469354">
                  <a:extLst>
                    <a:ext uri="{9D8B030D-6E8A-4147-A177-3AD203B41FA5}">
                      <a16:colId xmlns:a16="http://schemas.microsoft.com/office/drawing/2014/main" val="125420558"/>
                    </a:ext>
                  </a:extLst>
                </a:gridCol>
                <a:gridCol w="1452463">
                  <a:extLst>
                    <a:ext uri="{9D8B030D-6E8A-4147-A177-3AD203B41FA5}">
                      <a16:colId xmlns:a16="http://schemas.microsoft.com/office/drawing/2014/main" val="1402437772"/>
                    </a:ext>
                  </a:extLst>
                </a:gridCol>
                <a:gridCol w="1572768">
                  <a:extLst>
                    <a:ext uri="{9D8B030D-6E8A-4147-A177-3AD203B41FA5}">
                      <a16:colId xmlns:a16="http://schemas.microsoft.com/office/drawing/2014/main" val="43274980"/>
                    </a:ext>
                  </a:extLst>
                </a:gridCol>
                <a:gridCol w="2145791">
                  <a:extLst>
                    <a:ext uri="{9D8B030D-6E8A-4147-A177-3AD203B41FA5}">
                      <a16:colId xmlns:a16="http://schemas.microsoft.com/office/drawing/2014/main" val="562059"/>
                    </a:ext>
                  </a:extLst>
                </a:gridCol>
              </a:tblGrid>
              <a:tr h="361950">
                <a:tc>
                  <a:txBody>
                    <a:bodyPr/>
                    <a:lstStyle/>
                    <a:p>
                      <a:pPr fontAlgn="base">
                        <a:lnSpc>
                          <a:spcPts val="2175"/>
                        </a:lnSpc>
                        <a:buNone/>
                      </a:pPr>
                      <a:r>
                        <a:rPr lang="en-GB" sz="1800" b="1" dirty="0">
                          <a:solidFill>
                            <a:srgbClr val="FFFFFF"/>
                          </a:solidFill>
                          <a:effectLst/>
                          <a:latin typeface="Century Gothic"/>
                        </a:rPr>
                        <a:t>Year</a:t>
                      </a:r>
                      <a:endParaRPr lang="en-GB" b="1" dirty="0">
                        <a:solidFill>
                          <a:srgbClr val="FFFFFF"/>
                        </a:solidFill>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29766" cap="flat" cmpd="sng" algn="ctr">
                      <a:solidFill>
                        <a:srgbClr val="FFFFFF"/>
                      </a:solidFill>
                      <a:prstDash val="solid"/>
                      <a:round/>
                      <a:headEnd type="none" w="med" len="med"/>
                      <a:tailEnd type="none" w="med" len="med"/>
                    </a:lnB>
                    <a:solidFill>
                      <a:srgbClr val="F5A408"/>
                    </a:solidFill>
                  </a:tcPr>
                </a:tc>
                <a:tc>
                  <a:txBody>
                    <a:bodyPr/>
                    <a:lstStyle/>
                    <a:p>
                      <a:pPr fontAlgn="base">
                        <a:lnSpc>
                          <a:spcPts val="2175"/>
                        </a:lnSpc>
                        <a:buNone/>
                      </a:pPr>
                      <a:r>
                        <a:rPr lang="en-GB" sz="1800" b="1" dirty="0">
                          <a:solidFill>
                            <a:srgbClr val="FFFFFF"/>
                          </a:solidFill>
                          <a:effectLst/>
                          <a:latin typeface="Century Gothic"/>
                        </a:rPr>
                        <a:t>Cash inflow £</a:t>
                      </a:r>
                      <a:endParaRPr lang="en-GB" b="1" dirty="0">
                        <a:solidFill>
                          <a:srgbClr val="FFFFFF"/>
                        </a:solidFill>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29766" cap="flat" cmpd="sng" algn="ctr">
                      <a:solidFill>
                        <a:srgbClr val="FFFFFF"/>
                      </a:solidFill>
                      <a:prstDash val="solid"/>
                      <a:round/>
                      <a:headEnd type="none" w="med" len="med"/>
                      <a:tailEnd type="none" w="med" len="med"/>
                    </a:lnB>
                    <a:solidFill>
                      <a:srgbClr val="F5A408"/>
                    </a:solidFill>
                  </a:tcPr>
                </a:tc>
                <a:tc>
                  <a:txBody>
                    <a:bodyPr/>
                    <a:lstStyle/>
                    <a:p>
                      <a:pPr fontAlgn="base">
                        <a:lnSpc>
                          <a:spcPts val="2175"/>
                        </a:lnSpc>
                        <a:buNone/>
                      </a:pPr>
                      <a:r>
                        <a:rPr lang="en-GB" sz="1800" b="1" dirty="0">
                          <a:solidFill>
                            <a:srgbClr val="FFFFFF"/>
                          </a:solidFill>
                          <a:effectLst/>
                          <a:latin typeface="Century Gothic"/>
                        </a:rPr>
                        <a:t>Discounting Factor</a:t>
                      </a:r>
                      <a:endParaRPr lang="en-GB" b="1" dirty="0">
                        <a:solidFill>
                          <a:srgbClr val="FFFFFF"/>
                        </a:solidFill>
                        <a:effectLst/>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29766" cap="flat" cmpd="sng" algn="ctr">
                      <a:solidFill>
                        <a:srgbClr val="FFFFFF"/>
                      </a:solidFill>
                      <a:prstDash val="solid"/>
                      <a:round/>
                      <a:headEnd type="none" w="med" len="med"/>
                      <a:tailEnd type="none" w="med" len="med"/>
                    </a:lnB>
                    <a:solidFill>
                      <a:srgbClr val="F5A408"/>
                    </a:solidFill>
                  </a:tcPr>
                </a:tc>
                <a:tc>
                  <a:txBody>
                    <a:bodyPr/>
                    <a:lstStyle/>
                    <a:p>
                      <a:pPr fontAlgn="base">
                        <a:lnSpc>
                          <a:spcPts val="2175"/>
                        </a:lnSpc>
                        <a:buNone/>
                      </a:pPr>
                      <a:r>
                        <a:rPr lang="en-GB" sz="1800" b="1" dirty="0">
                          <a:solidFill>
                            <a:srgbClr val="FFFFFF"/>
                          </a:solidFill>
                          <a:effectLst/>
                          <a:latin typeface="Century Gothic"/>
                        </a:rPr>
                        <a:t>Present Value £</a:t>
                      </a:r>
                      <a:endParaRPr lang="en-GB" b="1" dirty="0">
                        <a:solidFill>
                          <a:srgbClr val="FFFFFF"/>
                        </a:solidFill>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29766" cap="flat" cmpd="sng" algn="ctr">
                      <a:solidFill>
                        <a:srgbClr val="FFFFFF"/>
                      </a:solidFill>
                      <a:prstDash val="solid"/>
                      <a:round/>
                      <a:headEnd type="none" w="med" len="med"/>
                      <a:tailEnd type="none" w="med" len="med"/>
                    </a:lnB>
                    <a:solidFill>
                      <a:srgbClr val="F5A408"/>
                    </a:solidFill>
                  </a:tcPr>
                </a:tc>
                <a:extLst>
                  <a:ext uri="{0D108BD9-81ED-4DB2-BD59-A6C34878D82A}">
                    <a16:rowId xmlns:a16="http://schemas.microsoft.com/office/drawing/2014/main" val="2851561300"/>
                  </a:ext>
                </a:extLst>
              </a:tr>
              <a:tr h="361950">
                <a:tc>
                  <a:txBody>
                    <a:bodyPr/>
                    <a:lstStyle/>
                    <a:p>
                      <a:pPr fontAlgn="base">
                        <a:lnSpc>
                          <a:spcPts val="2175"/>
                        </a:lnSpc>
                        <a:buNone/>
                      </a:pPr>
                      <a:r>
                        <a:rPr lang="en-GB" sz="1800" dirty="0">
                          <a:effectLst/>
                          <a:latin typeface="Century Gothic"/>
                        </a:rPr>
                        <a:t>1</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2976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tc>
                  <a:txBody>
                    <a:bodyPr/>
                    <a:lstStyle/>
                    <a:p>
                      <a:pPr fontAlgn="base">
                        <a:lnSpc>
                          <a:spcPts val="2175"/>
                        </a:lnSpc>
                        <a:buNone/>
                      </a:pPr>
                      <a:r>
                        <a:rPr lang="en-GB" sz="1800" dirty="0">
                          <a:effectLst/>
                          <a:latin typeface="Century Gothic"/>
                        </a:rPr>
                        <a:t>12,000</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2976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tc>
                  <a:txBody>
                    <a:bodyPr/>
                    <a:lstStyle/>
                    <a:p>
                      <a:pPr fontAlgn="base">
                        <a:lnSpc>
                          <a:spcPts val="2175"/>
                        </a:lnSpc>
                        <a:buNone/>
                      </a:pPr>
                      <a:r>
                        <a:rPr lang="en-GB" sz="1800" dirty="0">
                          <a:effectLst/>
                          <a:latin typeface="Century Gothic"/>
                        </a:rPr>
                        <a:t>0.909</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2976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tc>
                  <a:txBody>
                    <a:bodyPr/>
                    <a:lstStyle/>
                    <a:p>
                      <a:pPr fontAlgn="base">
                        <a:lnSpc>
                          <a:spcPts val="2175"/>
                        </a:lnSpc>
                        <a:buNone/>
                      </a:pPr>
                      <a:r>
                        <a:rPr lang="en-GB" sz="1800" dirty="0">
                          <a:effectLst/>
                          <a:latin typeface="Century Gothic"/>
                        </a:rPr>
                        <a:t>10,908</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2976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extLst>
                  <a:ext uri="{0D108BD9-81ED-4DB2-BD59-A6C34878D82A}">
                    <a16:rowId xmlns:a16="http://schemas.microsoft.com/office/drawing/2014/main" val="3292111885"/>
                  </a:ext>
                </a:extLst>
              </a:tr>
              <a:tr h="361950">
                <a:tc>
                  <a:txBody>
                    <a:bodyPr/>
                    <a:lstStyle/>
                    <a:p>
                      <a:pPr fontAlgn="base">
                        <a:lnSpc>
                          <a:spcPts val="2175"/>
                        </a:lnSpc>
                        <a:buNone/>
                      </a:pPr>
                      <a:r>
                        <a:rPr lang="en-GB" sz="1800" dirty="0">
                          <a:effectLst/>
                          <a:latin typeface="Century Gothic"/>
                        </a:rPr>
                        <a:t>2</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tc>
                  <a:txBody>
                    <a:bodyPr/>
                    <a:lstStyle/>
                    <a:p>
                      <a:pPr fontAlgn="base">
                        <a:lnSpc>
                          <a:spcPts val="2175"/>
                        </a:lnSpc>
                        <a:buNone/>
                      </a:pPr>
                      <a:r>
                        <a:rPr lang="en-GB" sz="1800" dirty="0">
                          <a:effectLst/>
                          <a:latin typeface="Century Gothic"/>
                        </a:rPr>
                        <a:t>4,000</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tc>
                  <a:txBody>
                    <a:bodyPr/>
                    <a:lstStyle/>
                    <a:p>
                      <a:pPr fontAlgn="base">
                        <a:lnSpc>
                          <a:spcPts val="2175"/>
                        </a:lnSpc>
                        <a:buNone/>
                      </a:pPr>
                      <a:r>
                        <a:rPr lang="en-GB" sz="1800" dirty="0">
                          <a:effectLst/>
                          <a:latin typeface="Century Gothic"/>
                        </a:rPr>
                        <a:t>0.826</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tc>
                  <a:txBody>
                    <a:bodyPr/>
                    <a:lstStyle/>
                    <a:p>
                      <a:pPr fontAlgn="base">
                        <a:lnSpc>
                          <a:spcPts val="2175"/>
                        </a:lnSpc>
                        <a:buNone/>
                      </a:pPr>
                      <a:r>
                        <a:rPr lang="en-GB" sz="1800" dirty="0">
                          <a:effectLst/>
                          <a:latin typeface="Century Gothic"/>
                        </a:rPr>
                        <a:t>3,304</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extLst>
                  <a:ext uri="{0D108BD9-81ED-4DB2-BD59-A6C34878D82A}">
                    <a16:rowId xmlns:a16="http://schemas.microsoft.com/office/drawing/2014/main" val="3884137896"/>
                  </a:ext>
                </a:extLst>
              </a:tr>
              <a:tr h="361950">
                <a:tc>
                  <a:txBody>
                    <a:bodyPr/>
                    <a:lstStyle/>
                    <a:p>
                      <a:pPr fontAlgn="base">
                        <a:lnSpc>
                          <a:spcPts val="2175"/>
                        </a:lnSpc>
                        <a:buNone/>
                      </a:pPr>
                      <a:r>
                        <a:rPr lang="en-GB" sz="1800" dirty="0">
                          <a:effectLst/>
                          <a:latin typeface="Century Gothic"/>
                        </a:rPr>
                        <a:t>3</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tc>
                  <a:txBody>
                    <a:bodyPr/>
                    <a:lstStyle/>
                    <a:p>
                      <a:pPr fontAlgn="base">
                        <a:lnSpc>
                          <a:spcPts val="2175"/>
                        </a:lnSpc>
                        <a:buNone/>
                      </a:pPr>
                      <a:r>
                        <a:rPr lang="en-GB" sz="1800" dirty="0">
                          <a:effectLst/>
                          <a:latin typeface="Century Gothic"/>
                        </a:rPr>
                        <a:t>2,000</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tc>
                  <a:txBody>
                    <a:bodyPr/>
                    <a:lstStyle/>
                    <a:p>
                      <a:pPr fontAlgn="base">
                        <a:lnSpc>
                          <a:spcPts val="2175"/>
                        </a:lnSpc>
                        <a:buNone/>
                      </a:pPr>
                      <a:r>
                        <a:rPr lang="en-GB" sz="1800" dirty="0">
                          <a:effectLst/>
                          <a:latin typeface="Century Gothic"/>
                        </a:rPr>
                        <a:t>0.751</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tc>
                  <a:txBody>
                    <a:bodyPr/>
                    <a:lstStyle/>
                    <a:p>
                      <a:pPr fontAlgn="base">
                        <a:lnSpc>
                          <a:spcPts val="2175"/>
                        </a:lnSpc>
                        <a:buNone/>
                      </a:pPr>
                      <a:r>
                        <a:rPr lang="en-GB" sz="1800" dirty="0">
                          <a:effectLst/>
                          <a:latin typeface="Century Gothic"/>
                        </a:rPr>
                        <a:t>1,502</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BE0CC"/>
                    </a:solidFill>
                  </a:tcPr>
                </a:tc>
                <a:extLst>
                  <a:ext uri="{0D108BD9-81ED-4DB2-BD59-A6C34878D82A}">
                    <a16:rowId xmlns:a16="http://schemas.microsoft.com/office/drawing/2014/main" val="45122839"/>
                  </a:ext>
                </a:extLst>
              </a:tr>
              <a:tr h="361950">
                <a:tc>
                  <a:txBody>
                    <a:bodyPr/>
                    <a:lstStyle/>
                    <a:p>
                      <a:pPr fontAlgn="base">
                        <a:lnSpc>
                          <a:spcPts val="2175"/>
                        </a:lnSpc>
                        <a:buNone/>
                      </a:pPr>
                      <a:r>
                        <a:rPr lang="en-GB" sz="1800" dirty="0">
                          <a:effectLst/>
                          <a:latin typeface="Century Gothic"/>
                        </a:rPr>
                        <a:t>4</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tc>
                  <a:txBody>
                    <a:bodyPr/>
                    <a:lstStyle/>
                    <a:p>
                      <a:pPr fontAlgn="base">
                        <a:lnSpc>
                          <a:spcPts val="2175"/>
                        </a:lnSpc>
                        <a:buNone/>
                      </a:pPr>
                      <a:r>
                        <a:rPr lang="en-GB" sz="1800" dirty="0">
                          <a:effectLst/>
                          <a:latin typeface="Century Gothic"/>
                        </a:rPr>
                        <a:t>10,000</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tc>
                  <a:txBody>
                    <a:bodyPr/>
                    <a:lstStyle/>
                    <a:p>
                      <a:pPr fontAlgn="base">
                        <a:lnSpc>
                          <a:spcPts val="2175"/>
                        </a:lnSpc>
                        <a:buNone/>
                      </a:pPr>
                      <a:r>
                        <a:rPr lang="en-GB" sz="1800" dirty="0">
                          <a:effectLst/>
                          <a:latin typeface="Century Gothic"/>
                        </a:rPr>
                        <a:t>0.683</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tc>
                  <a:txBody>
                    <a:bodyPr/>
                    <a:lstStyle/>
                    <a:p>
                      <a:pPr fontAlgn="base">
                        <a:lnSpc>
                          <a:spcPts val="2175"/>
                        </a:lnSpc>
                        <a:buNone/>
                      </a:pPr>
                      <a:r>
                        <a:rPr lang="en-GB" sz="1800" dirty="0">
                          <a:effectLst/>
                          <a:latin typeface="Century Gothic"/>
                        </a:rPr>
                        <a:t>6,830</a:t>
                      </a:r>
                      <a:endParaRPr lang="en-GB" dirty="0">
                        <a:effectLst/>
                        <a:latin typeface="Century Gothic"/>
                      </a:endParaRPr>
                    </a:p>
                  </a:txBody>
                  <a:tcPr>
                    <a:lnL w="9916" cap="flat" cmpd="sng" algn="ctr">
                      <a:solidFill>
                        <a:srgbClr val="FFFFFF"/>
                      </a:solidFill>
                      <a:prstDash val="solid"/>
                      <a:round/>
                      <a:headEnd type="none" w="med" len="med"/>
                      <a:tailEnd type="none" w="med" len="med"/>
                    </a:lnL>
                    <a:lnR w="9916" cap="flat" cmpd="sng" algn="ctr">
                      <a:solidFill>
                        <a:srgbClr val="FFFFFF"/>
                      </a:solidFill>
                      <a:prstDash val="solid"/>
                      <a:round/>
                      <a:headEnd type="none" w="med" len="med"/>
                      <a:tailEnd type="none" w="med" len="med"/>
                    </a:lnR>
                    <a:lnT w="9916" cap="flat" cmpd="sng" algn="ctr">
                      <a:solidFill>
                        <a:srgbClr val="FFFFFF"/>
                      </a:solidFill>
                      <a:prstDash val="solid"/>
                      <a:round/>
                      <a:headEnd type="none" w="med" len="med"/>
                      <a:tailEnd type="none" w="med" len="med"/>
                    </a:lnT>
                    <a:lnB w="9916" cap="flat" cmpd="sng" algn="ctr">
                      <a:solidFill>
                        <a:srgbClr val="FFFFFF"/>
                      </a:solidFill>
                      <a:prstDash val="solid"/>
                      <a:round/>
                      <a:headEnd type="none" w="med" len="med"/>
                      <a:tailEnd type="none" w="med" len="med"/>
                    </a:lnB>
                    <a:solidFill>
                      <a:srgbClr val="FDF0E7"/>
                    </a:solidFill>
                  </a:tcPr>
                </a:tc>
                <a:extLst>
                  <a:ext uri="{0D108BD9-81ED-4DB2-BD59-A6C34878D82A}">
                    <a16:rowId xmlns:a16="http://schemas.microsoft.com/office/drawing/2014/main" val="3359061718"/>
                  </a:ext>
                </a:extLst>
              </a:tr>
            </a:tbl>
          </a:graphicData>
        </a:graphic>
      </p:graphicFrame>
    </p:spTree>
    <p:extLst>
      <p:ext uri="{BB962C8B-B14F-4D97-AF65-F5344CB8AC3E}">
        <p14:creationId xmlns:p14="http://schemas.microsoft.com/office/powerpoint/2010/main" val="99813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0A10E-6415-F100-8E6D-D1A19413BE44}"/>
              </a:ext>
            </a:extLst>
          </p:cNvPr>
          <p:cNvSpPr>
            <a:spLocks noGrp="1"/>
          </p:cNvSpPr>
          <p:nvPr>
            <p:ph type="title"/>
          </p:nvPr>
        </p:nvSpPr>
        <p:spPr/>
        <p:txBody>
          <a:bodyPr/>
          <a:lstStyle/>
          <a:p>
            <a:r>
              <a:rPr lang="en-GB"/>
              <a:t>Exercise 10 – Interest Rate of Return </a:t>
            </a:r>
          </a:p>
        </p:txBody>
      </p:sp>
      <p:sp>
        <p:nvSpPr>
          <p:cNvPr id="4" name="Slide Number Placeholder 3">
            <a:extLst>
              <a:ext uri="{FF2B5EF4-FFF2-40B4-BE49-F238E27FC236}">
                <a16:creationId xmlns:a16="http://schemas.microsoft.com/office/drawing/2014/main" id="{0147A97E-20A8-E774-3814-CF66A7F063EF}"/>
              </a:ext>
            </a:extLst>
          </p:cNvPr>
          <p:cNvSpPr>
            <a:spLocks noGrp="1"/>
          </p:cNvSpPr>
          <p:nvPr>
            <p:ph type="sldNum" sz="quarter" idx="12"/>
          </p:nvPr>
        </p:nvSpPr>
        <p:spPr/>
        <p:txBody>
          <a:bodyPr/>
          <a:lstStyle/>
          <a:p>
            <a:fld id="{D57F1E4F-1CFF-5643-939E-02111984F565}" type="slidenum">
              <a:rPr lang="en-US" dirty="0"/>
              <a:t>38</a:t>
            </a:fld>
            <a:endParaRPr lang="en-GB"/>
          </a:p>
        </p:txBody>
      </p:sp>
      <p:sp>
        <p:nvSpPr>
          <p:cNvPr id="7" name="TextBox 6">
            <a:extLst>
              <a:ext uri="{FF2B5EF4-FFF2-40B4-BE49-F238E27FC236}">
                <a16:creationId xmlns:a16="http://schemas.microsoft.com/office/drawing/2014/main" id="{D234A48C-2670-8849-E4B8-F0CA0C12F03D}"/>
              </a:ext>
            </a:extLst>
          </p:cNvPr>
          <p:cNvSpPr txBox="1"/>
          <p:nvPr/>
        </p:nvSpPr>
        <p:spPr>
          <a:xfrm>
            <a:off x="182880" y="1395984"/>
            <a:ext cx="5730240" cy="5318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F = 16,000 / 4,000 =4</a:t>
            </a:r>
          </a:p>
          <a:p>
            <a:endParaRPr lang="en-GB" sz="2000"/>
          </a:p>
          <a:p>
            <a:r>
              <a:rPr lang="en-GB" sz="2000"/>
              <a:t>4.221 for 6%</a:t>
            </a:r>
          </a:p>
          <a:p>
            <a:r>
              <a:rPr lang="en-GB" sz="2000"/>
              <a:t>3.993 for 8%</a:t>
            </a:r>
          </a:p>
          <a:p>
            <a:r>
              <a:rPr lang="en-GB" sz="2000"/>
              <a:t>4,000 x 4.21 =                 16,840</a:t>
            </a:r>
          </a:p>
          <a:p>
            <a:r>
              <a:rPr lang="en-GB" sz="2000"/>
              <a:t>4,000 x 3.99 =                 15,960</a:t>
            </a:r>
          </a:p>
          <a:p>
            <a:r>
              <a:rPr lang="en-GB" sz="2000"/>
              <a:t>6% present value          16,840</a:t>
            </a:r>
          </a:p>
          <a:p>
            <a:r>
              <a:rPr lang="en-GB" sz="2000"/>
              <a:t>Less Investment.            16,000</a:t>
            </a:r>
          </a:p>
          <a:p>
            <a:r>
              <a:rPr lang="en-GB" sz="2000"/>
              <a:t>                                     ---------------</a:t>
            </a:r>
          </a:p>
          <a:p>
            <a:r>
              <a:rPr lang="en-GB" sz="2000"/>
              <a:t>Net present Value             840</a:t>
            </a:r>
          </a:p>
          <a:p>
            <a:r>
              <a:rPr lang="en-GB" sz="2000"/>
              <a:t>                                     ---------------</a:t>
            </a:r>
          </a:p>
          <a:p>
            <a:endParaRPr lang="en-GB" sz="2000"/>
          </a:p>
          <a:p>
            <a:r>
              <a:rPr lang="en-GB" sz="2000"/>
              <a:t>8% present </a:t>
            </a:r>
            <a:r>
              <a:rPr lang="en-GB" sz="2000" err="1"/>
              <a:t>vaule</a:t>
            </a:r>
            <a:r>
              <a:rPr lang="en-GB" sz="2000"/>
              <a:t>           15,960</a:t>
            </a:r>
          </a:p>
          <a:p>
            <a:r>
              <a:rPr lang="en-GB" sz="2000"/>
              <a:t>Less investment              16,000</a:t>
            </a:r>
          </a:p>
          <a:p>
            <a:r>
              <a:rPr lang="en-GB" sz="2000"/>
              <a:t>                                     ----------------</a:t>
            </a:r>
          </a:p>
          <a:p>
            <a:r>
              <a:rPr lang="en-GB" sz="2000"/>
              <a:t>                                              -40</a:t>
            </a:r>
          </a:p>
          <a:p>
            <a:r>
              <a:rPr lang="en-GB" sz="2000"/>
              <a:t>                                     ----------------</a:t>
            </a:r>
          </a:p>
        </p:txBody>
      </p:sp>
      <p:sp>
        <p:nvSpPr>
          <p:cNvPr id="8" name="TextBox 7">
            <a:extLst>
              <a:ext uri="{FF2B5EF4-FFF2-40B4-BE49-F238E27FC236}">
                <a16:creationId xmlns:a16="http://schemas.microsoft.com/office/drawing/2014/main" id="{8F88EA16-0B77-63D1-6DE0-5CE0A69FA469}"/>
              </a:ext>
            </a:extLst>
          </p:cNvPr>
          <p:cNvSpPr txBox="1"/>
          <p:nvPr/>
        </p:nvSpPr>
        <p:spPr>
          <a:xfrm>
            <a:off x="6906768" y="3425952"/>
            <a:ext cx="386486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IRR = 6% +       840</a:t>
            </a:r>
          </a:p>
          <a:p>
            <a:r>
              <a:rPr lang="en-GB"/>
              <a:t>                   ---------------  x 2%</a:t>
            </a:r>
          </a:p>
          <a:p>
            <a:r>
              <a:rPr lang="en-GB"/>
              <a:t>                    840-(-40)</a:t>
            </a:r>
          </a:p>
          <a:p>
            <a:endParaRPr lang="en-GB"/>
          </a:p>
          <a:p>
            <a:endParaRPr lang="en-GB"/>
          </a:p>
          <a:p>
            <a:r>
              <a:rPr lang="en-GB"/>
              <a:t>= 6% + 1.91%</a:t>
            </a:r>
          </a:p>
          <a:p>
            <a:r>
              <a:rPr lang="en-GB"/>
              <a:t>= 7.91%</a:t>
            </a:r>
          </a:p>
        </p:txBody>
      </p:sp>
      <p:sp>
        <p:nvSpPr>
          <p:cNvPr id="3" name="TextBox 2">
            <a:extLst>
              <a:ext uri="{FF2B5EF4-FFF2-40B4-BE49-F238E27FC236}">
                <a16:creationId xmlns:a16="http://schemas.microsoft.com/office/drawing/2014/main" id="{632263B1-C1A0-A82C-9DB9-7C3781971F6B}"/>
              </a:ext>
            </a:extLst>
          </p:cNvPr>
          <p:cNvSpPr txBox="1"/>
          <p:nvPr/>
        </p:nvSpPr>
        <p:spPr>
          <a:xfrm>
            <a:off x="4114800" y="1502664"/>
            <a:ext cx="730300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dirty="0">
                <a:latin typeface="Century Gothic"/>
                <a:ea typeface="Times"/>
                <a:cs typeface="Times"/>
              </a:rPr>
              <a:t>A project costs </a:t>
            </a:r>
            <a:r>
              <a:rPr lang="en-US" dirty="0">
                <a:latin typeface="Century Gothic"/>
                <a:ea typeface="Times"/>
                <a:cs typeface="Times"/>
              </a:rPr>
              <a:t>£</a:t>
            </a:r>
            <a:r>
              <a:rPr lang="en-US" b="0" i="0" dirty="0">
                <a:latin typeface="Century Gothic"/>
                <a:ea typeface="Times"/>
                <a:cs typeface="Times"/>
              </a:rPr>
              <a:t>16,000 and is expected to generate cash inflows of Rs. 4,000 each 5 years. Calculate the Interest Rate of Return</a:t>
            </a:r>
            <a:r>
              <a:rPr lang="en-US" dirty="0">
                <a:latin typeface="Century Gothic"/>
                <a:ea typeface="Times"/>
                <a:cs typeface="Times"/>
              </a:rPr>
              <a:t>?</a:t>
            </a:r>
            <a:endParaRPr lang="en-US" dirty="0">
              <a:latin typeface="Century Gothic"/>
            </a:endParaRPr>
          </a:p>
          <a:p>
            <a:pPr algn="ctr"/>
            <a:endParaRPr lang="en-GB"/>
          </a:p>
        </p:txBody>
      </p:sp>
    </p:spTree>
    <p:extLst>
      <p:ext uri="{BB962C8B-B14F-4D97-AF65-F5344CB8AC3E}">
        <p14:creationId xmlns:p14="http://schemas.microsoft.com/office/powerpoint/2010/main" val="33981302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25681-F2FD-268D-0495-535984B9E883}"/>
              </a:ext>
            </a:extLst>
          </p:cNvPr>
          <p:cNvSpPr>
            <a:spLocks noGrp="1"/>
          </p:cNvSpPr>
          <p:nvPr>
            <p:ph type="title"/>
          </p:nvPr>
        </p:nvSpPr>
        <p:spPr/>
        <p:txBody>
          <a:bodyPr/>
          <a:lstStyle/>
          <a:p>
            <a:r>
              <a:rPr lang="en-GB" dirty="0"/>
              <a:t>Exercise 11 – Excess Present Value Index</a:t>
            </a:r>
          </a:p>
        </p:txBody>
      </p:sp>
      <p:sp>
        <p:nvSpPr>
          <p:cNvPr id="3" name="Content Placeholder 2">
            <a:extLst>
              <a:ext uri="{FF2B5EF4-FFF2-40B4-BE49-F238E27FC236}">
                <a16:creationId xmlns:a16="http://schemas.microsoft.com/office/drawing/2014/main" id="{85A9BF8F-0CAE-2873-3C36-9C95AA6B4A97}"/>
              </a:ext>
            </a:extLst>
          </p:cNvPr>
          <p:cNvSpPr>
            <a:spLocks noGrp="1"/>
          </p:cNvSpPr>
          <p:nvPr>
            <p:ph idx="1"/>
          </p:nvPr>
        </p:nvSpPr>
        <p:spPr/>
        <p:txBody>
          <a:bodyPr vert="horz" lIns="91440" tIns="45720" rIns="91440" bIns="45720" rtlCol="0" anchor="t">
            <a:normAutofit/>
          </a:bodyPr>
          <a:lstStyle/>
          <a:p>
            <a:r>
              <a:rPr lang="en-GB"/>
              <a:t>The initial cost of the equipment is £10,000. Cash inflows for the next 5 years are estimated to be £3,500 per year. The Management is desired minimum rate of excess present value index.</a:t>
            </a:r>
          </a:p>
          <a:p>
            <a:endParaRPr lang="en-GB"/>
          </a:p>
          <a:p>
            <a:pPr marL="0" indent="0">
              <a:buNone/>
            </a:pPr>
            <a:r>
              <a:rPr lang="en-GB"/>
              <a:t>Excess present value index = Total present value of cash inflow / total present value of cash outflow</a:t>
            </a:r>
          </a:p>
          <a:p>
            <a:pPr marL="0" indent="0">
              <a:buNone/>
            </a:pPr>
            <a:endParaRPr lang="en-GB"/>
          </a:p>
          <a:p>
            <a:pPr marL="0" indent="0">
              <a:buNone/>
            </a:pPr>
            <a:r>
              <a:rPr lang="en-GB"/>
              <a:t>11,732 / 100,000 x 100</a:t>
            </a:r>
          </a:p>
          <a:p>
            <a:pPr marL="0" indent="0">
              <a:buNone/>
            </a:pPr>
            <a:r>
              <a:rPr lang="en-GB"/>
              <a:t>=117.32%</a:t>
            </a:r>
          </a:p>
        </p:txBody>
      </p:sp>
      <p:sp>
        <p:nvSpPr>
          <p:cNvPr id="4" name="Slide Number Placeholder 3">
            <a:extLst>
              <a:ext uri="{FF2B5EF4-FFF2-40B4-BE49-F238E27FC236}">
                <a16:creationId xmlns:a16="http://schemas.microsoft.com/office/drawing/2014/main" id="{B0C8DFDD-E44D-F6C2-056D-92EFBC04B3F0}"/>
              </a:ext>
            </a:extLst>
          </p:cNvPr>
          <p:cNvSpPr>
            <a:spLocks noGrp="1"/>
          </p:cNvSpPr>
          <p:nvPr>
            <p:ph type="sldNum" sz="quarter" idx="12"/>
          </p:nvPr>
        </p:nvSpPr>
        <p:spPr/>
        <p:txBody>
          <a:bodyPr/>
          <a:lstStyle/>
          <a:p>
            <a:fld id="{D57F1E4F-1CFF-5643-939E-02111984F565}" type="slidenum">
              <a:rPr lang="en-US" dirty="0"/>
              <a:t>39</a:t>
            </a:fld>
            <a:endParaRPr lang="en-US"/>
          </a:p>
        </p:txBody>
      </p:sp>
    </p:spTree>
    <p:extLst>
      <p:ext uri="{BB962C8B-B14F-4D97-AF65-F5344CB8AC3E}">
        <p14:creationId xmlns:p14="http://schemas.microsoft.com/office/powerpoint/2010/main" val="33702942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73B62-C226-8819-11FE-75A8221D6C41}"/>
              </a:ext>
            </a:extLst>
          </p:cNvPr>
          <p:cNvSpPr>
            <a:spLocks noGrp="1"/>
          </p:cNvSpPr>
          <p:nvPr>
            <p:ph type="title"/>
          </p:nvPr>
        </p:nvSpPr>
        <p:spPr/>
        <p:txBody>
          <a:bodyPr/>
          <a:lstStyle/>
          <a:p>
            <a:r>
              <a:rPr lang="en-GB" dirty="0"/>
              <a:t>Exercise 12  </a:t>
            </a:r>
          </a:p>
        </p:txBody>
      </p:sp>
      <p:sp>
        <p:nvSpPr>
          <p:cNvPr id="4" name="Slide Number Placeholder 3">
            <a:extLst>
              <a:ext uri="{FF2B5EF4-FFF2-40B4-BE49-F238E27FC236}">
                <a16:creationId xmlns:a16="http://schemas.microsoft.com/office/drawing/2014/main" id="{0C0321D1-36C9-677A-4031-F2DB4D356AF6}"/>
              </a:ext>
            </a:extLst>
          </p:cNvPr>
          <p:cNvSpPr>
            <a:spLocks noGrp="1"/>
          </p:cNvSpPr>
          <p:nvPr>
            <p:ph type="sldNum" sz="quarter" idx="12"/>
          </p:nvPr>
        </p:nvSpPr>
        <p:spPr/>
        <p:txBody>
          <a:bodyPr/>
          <a:lstStyle/>
          <a:p>
            <a:fld id="{D57F1E4F-1CFF-5643-939E-02111984F565}" type="slidenum">
              <a:rPr lang="en-US" dirty="0"/>
              <a:t>40</a:t>
            </a:fld>
            <a:endParaRPr lang="en-US"/>
          </a:p>
        </p:txBody>
      </p:sp>
      <p:sp>
        <p:nvSpPr>
          <p:cNvPr id="6" name="TextBox 5">
            <a:extLst>
              <a:ext uri="{FF2B5EF4-FFF2-40B4-BE49-F238E27FC236}">
                <a16:creationId xmlns:a16="http://schemas.microsoft.com/office/drawing/2014/main" id="{A8195FE9-A477-4CC9-3B10-17C8086A824E}"/>
              </a:ext>
            </a:extLst>
          </p:cNvPr>
          <p:cNvSpPr txBox="1"/>
          <p:nvPr/>
        </p:nvSpPr>
        <p:spPr>
          <a:xfrm>
            <a:off x="1731264" y="5108448"/>
            <a:ext cx="864412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t>Project 2 should not be selected as it has a negative profitability index </a:t>
            </a:r>
          </a:p>
          <a:p>
            <a:pPr marL="285750" indent="-285750">
              <a:buFont typeface="Arial"/>
              <a:buChar char="•"/>
            </a:pPr>
            <a:r>
              <a:rPr lang="en-GB" sz="2000"/>
              <a:t>Meanwhile, project 3 has the highest profitability index so it should be selected. </a:t>
            </a:r>
          </a:p>
        </p:txBody>
      </p:sp>
      <p:graphicFrame>
        <p:nvGraphicFramePr>
          <p:cNvPr id="3" name="Table 2">
            <a:extLst>
              <a:ext uri="{FF2B5EF4-FFF2-40B4-BE49-F238E27FC236}">
                <a16:creationId xmlns:a16="http://schemas.microsoft.com/office/drawing/2014/main" id="{C414AF5F-696D-CE15-143F-6FEF7FD75FE5}"/>
              </a:ext>
            </a:extLst>
          </p:cNvPr>
          <p:cNvGraphicFramePr>
            <a:graphicFrameLocks noGrp="1"/>
          </p:cNvGraphicFramePr>
          <p:nvPr>
            <p:extLst>
              <p:ext uri="{D42A27DB-BD31-4B8C-83A1-F6EECF244321}">
                <p14:modId xmlns:p14="http://schemas.microsoft.com/office/powerpoint/2010/main" val="3863907224"/>
              </p:ext>
            </p:extLst>
          </p:nvPr>
        </p:nvGraphicFramePr>
        <p:xfrm>
          <a:off x="1889760" y="2051321"/>
          <a:ext cx="8485638" cy="2651514"/>
        </p:xfrm>
        <a:graphic>
          <a:graphicData uri="http://schemas.openxmlformats.org/drawingml/2006/table">
            <a:tbl>
              <a:tblPr firstRow="1" bandRow="1">
                <a:tableStyleId>{5C22544A-7EE6-4342-B048-85BDC9FD1C3A}</a:tableStyleId>
              </a:tblPr>
              <a:tblGrid>
                <a:gridCol w="2828546">
                  <a:extLst>
                    <a:ext uri="{9D8B030D-6E8A-4147-A177-3AD203B41FA5}">
                      <a16:colId xmlns:a16="http://schemas.microsoft.com/office/drawing/2014/main" val="2186544429"/>
                    </a:ext>
                  </a:extLst>
                </a:gridCol>
                <a:gridCol w="2828546">
                  <a:extLst>
                    <a:ext uri="{9D8B030D-6E8A-4147-A177-3AD203B41FA5}">
                      <a16:colId xmlns:a16="http://schemas.microsoft.com/office/drawing/2014/main" val="452818748"/>
                    </a:ext>
                  </a:extLst>
                </a:gridCol>
                <a:gridCol w="2828546">
                  <a:extLst>
                    <a:ext uri="{9D8B030D-6E8A-4147-A177-3AD203B41FA5}">
                      <a16:colId xmlns:a16="http://schemas.microsoft.com/office/drawing/2014/main" val="4157733073"/>
                    </a:ext>
                  </a:extLst>
                </a:gridCol>
              </a:tblGrid>
              <a:tr h="441919">
                <a:tc>
                  <a:txBody>
                    <a:bodyPr/>
                    <a:lstStyle/>
                    <a:p>
                      <a:r>
                        <a:rPr lang="en-GB" dirty="0"/>
                        <a:t>Proposal </a:t>
                      </a:r>
                    </a:p>
                  </a:txBody>
                  <a:tcPr/>
                </a:tc>
                <a:tc>
                  <a:txBody>
                    <a:bodyPr/>
                    <a:lstStyle/>
                    <a:p>
                      <a:r>
                        <a:rPr lang="en-GB" dirty="0"/>
                        <a:t>Pool of the Project (£)</a:t>
                      </a:r>
                    </a:p>
                  </a:txBody>
                  <a:tcPr/>
                </a:tc>
                <a:tc>
                  <a:txBody>
                    <a:bodyPr/>
                    <a:lstStyle/>
                    <a:p>
                      <a:r>
                        <a:rPr lang="en-GB" dirty="0"/>
                        <a:t>Profitability Index</a:t>
                      </a:r>
                    </a:p>
                  </a:txBody>
                  <a:tcPr/>
                </a:tc>
                <a:extLst>
                  <a:ext uri="{0D108BD9-81ED-4DB2-BD59-A6C34878D82A}">
                    <a16:rowId xmlns:a16="http://schemas.microsoft.com/office/drawing/2014/main" val="2251900314"/>
                  </a:ext>
                </a:extLst>
              </a:tr>
              <a:tr h="441919">
                <a:tc>
                  <a:txBody>
                    <a:bodyPr/>
                    <a:lstStyle/>
                    <a:p>
                      <a:r>
                        <a:rPr lang="en-GB" dirty="0"/>
                        <a:t>1</a:t>
                      </a:r>
                    </a:p>
                  </a:txBody>
                  <a:tcPr/>
                </a:tc>
                <a:tc>
                  <a:txBody>
                    <a:bodyPr/>
                    <a:lstStyle/>
                    <a:p>
                      <a:r>
                        <a:rPr lang="en-GB"/>
                        <a:t>600,000</a:t>
                      </a:r>
                    </a:p>
                  </a:txBody>
                  <a:tcPr/>
                </a:tc>
                <a:tc>
                  <a:txBody>
                    <a:bodyPr/>
                    <a:lstStyle/>
                    <a:p>
                      <a:r>
                        <a:rPr lang="en-GB" dirty="0"/>
                        <a:t>1.46</a:t>
                      </a:r>
                    </a:p>
                  </a:txBody>
                  <a:tcPr/>
                </a:tc>
                <a:extLst>
                  <a:ext uri="{0D108BD9-81ED-4DB2-BD59-A6C34878D82A}">
                    <a16:rowId xmlns:a16="http://schemas.microsoft.com/office/drawing/2014/main" val="370180863"/>
                  </a:ext>
                </a:extLst>
              </a:tr>
              <a:tr h="441919">
                <a:tc>
                  <a:txBody>
                    <a:bodyPr/>
                    <a:lstStyle/>
                    <a:p>
                      <a:r>
                        <a:rPr lang="en-GB" dirty="0"/>
                        <a:t>2</a:t>
                      </a:r>
                    </a:p>
                  </a:txBody>
                  <a:tcPr/>
                </a:tc>
                <a:tc>
                  <a:txBody>
                    <a:bodyPr/>
                    <a:lstStyle/>
                    <a:p>
                      <a:r>
                        <a:rPr lang="en-GB" dirty="0"/>
                        <a:t>200,000</a:t>
                      </a:r>
                    </a:p>
                  </a:txBody>
                  <a:tcPr/>
                </a:tc>
                <a:tc>
                  <a:txBody>
                    <a:bodyPr/>
                    <a:lstStyle/>
                    <a:p>
                      <a:r>
                        <a:rPr lang="en-GB"/>
                        <a:t>0.098</a:t>
                      </a:r>
                    </a:p>
                  </a:txBody>
                  <a:tcPr/>
                </a:tc>
                <a:extLst>
                  <a:ext uri="{0D108BD9-81ED-4DB2-BD59-A6C34878D82A}">
                    <a16:rowId xmlns:a16="http://schemas.microsoft.com/office/drawing/2014/main" val="507639862"/>
                  </a:ext>
                </a:extLst>
              </a:tr>
              <a:tr h="441919">
                <a:tc>
                  <a:txBody>
                    <a:bodyPr/>
                    <a:lstStyle/>
                    <a:p>
                      <a:r>
                        <a:rPr lang="en-GB" dirty="0"/>
                        <a:t>3</a:t>
                      </a:r>
                    </a:p>
                  </a:txBody>
                  <a:tcPr/>
                </a:tc>
                <a:tc>
                  <a:txBody>
                    <a:bodyPr/>
                    <a:lstStyle/>
                    <a:p>
                      <a:r>
                        <a:rPr lang="en-GB" dirty="0"/>
                        <a:t>1,000,000</a:t>
                      </a:r>
                    </a:p>
                  </a:txBody>
                  <a:tcPr/>
                </a:tc>
                <a:tc>
                  <a:txBody>
                    <a:bodyPr/>
                    <a:lstStyle/>
                    <a:p>
                      <a:r>
                        <a:rPr lang="en-GB" dirty="0"/>
                        <a:t>2.31</a:t>
                      </a:r>
                    </a:p>
                  </a:txBody>
                  <a:tcPr/>
                </a:tc>
                <a:extLst>
                  <a:ext uri="{0D108BD9-81ED-4DB2-BD59-A6C34878D82A}">
                    <a16:rowId xmlns:a16="http://schemas.microsoft.com/office/drawing/2014/main" val="1676093176"/>
                  </a:ext>
                </a:extLst>
              </a:tr>
              <a:tr h="441919">
                <a:tc>
                  <a:txBody>
                    <a:bodyPr/>
                    <a:lstStyle/>
                    <a:p>
                      <a:r>
                        <a:rPr lang="en-GB" dirty="0"/>
                        <a:t>4</a:t>
                      </a:r>
                    </a:p>
                  </a:txBody>
                  <a:tcPr/>
                </a:tc>
                <a:tc>
                  <a:txBody>
                    <a:bodyPr/>
                    <a:lstStyle/>
                    <a:p>
                      <a:r>
                        <a:rPr lang="en-GB" dirty="0"/>
                        <a:t>400,000</a:t>
                      </a:r>
                    </a:p>
                  </a:txBody>
                  <a:tcPr/>
                </a:tc>
                <a:tc>
                  <a:txBody>
                    <a:bodyPr/>
                    <a:lstStyle/>
                    <a:p>
                      <a:r>
                        <a:rPr lang="en-GB" dirty="0"/>
                        <a:t>1.32</a:t>
                      </a:r>
                    </a:p>
                  </a:txBody>
                  <a:tcPr/>
                </a:tc>
                <a:extLst>
                  <a:ext uri="{0D108BD9-81ED-4DB2-BD59-A6C34878D82A}">
                    <a16:rowId xmlns:a16="http://schemas.microsoft.com/office/drawing/2014/main" val="780274082"/>
                  </a:ext>
                </a:extLst>
              </a:tr>
              <a:tr h="441919">
                <a:tc>
                  <a:txBody>
                    <a:bodyPr/>
                    <a:lstStyle/>
                    <a:p>
                      <a:r>
                        <a:rPr lang="en-GB" dirty="0"/>
                        <a:t>5</a:t>
                      </a:r>
                    </a:p>
                  </a:txBody>
                  <a:tcPr/>
                </a:tc>
                <a:tc>
                  <a:txBody>
                    <a:bodyPr/>
                    <a:lstStyle/>
                    <a:p>
                      <a:r>
                        <a:rPr lang="en-GB"/>
                        <a:t>300,000</a:t>
                      </a:r>
                    </a:p>
                  </a:txBody>
                  <a:tcPr/>
                </a:tc>
                <a:tc>
                  <a:txBody>
                    <a:bodyPr/>
                    <a:lstStyle/>
                    <a:p>
                      <a:r>
                        <a:rPr lang="en-GB" dirty="0"/>
                        <a:t>1.25</a:t>
                      </a:r>
                    </a:p>
                  </a:txBody>
                  <a:tcPr/>
                </a:tc>
                <a:extLst>
                  <a:ext uri="{0D108BD9-81ED-4DB2-BD59-A6C34878D82A}">
                    <a16:rowId xmlns:a16="http://schemas.microsoft.com/office/drawing/2014/main" val="203725400"/>
                  </a:ext>
                </a:extLst>
              </a:tr>
            </a:tbl>
          </a:graphicData>
        </a:graphic>
      </p:graphicFrame>
    </p:spTree>
    <p:extLst>
      <p:ext uri="{BB962C8B-B14F-4D97-AF65-F5344CB8AC3E}">
        <p14:creationId xmlns:p14="http://schemas.microsoft.com/office/powerpoint/2010/main" val="42844623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48096-5C15-FE52-2DD6-14BE3871E716}"/>
              </a:ext>
            </a:extLst>
          </p:cNvPr>
          <p:cNvSpPr>
            <a:spLocks noGrp="1"/>
          </p:cNvSpPr>
          <p:nvPr>
            <p:ph type="title"/>
          </p:nvPr>
        </p:nvSpPr>
        <p:spPr/>
        <p:txBody>
          <a:bodyPr/>
          <a:lstStyle/>
          <a:p>
            <a:r>
              <a:rPr lang="en-GB"/>
              <a:t>Exercise 13 – Risk adjust cut-off rate</a:t>
            </a:r>
          </a:p>
        </p:txBody>
      </p:sp>
      <p:sp>
        <p:nvSpPr>
          <p:cNvPr id="3" name="Content Placeholder 2">
            <a:extLst>
              <a:ext uri="{FF2B5EF4-FFF2-40B4-BE49-F238E27FC236}">
                <a16:creationId xmlns:a16="http://schemas.microsoft.com/office/drawing/2014/main" id="{FCC5E921-D709-995B-343D-6625FF80F310}"/>
              </a:ext>
            </a:extLst>
          </p:cNvPr>
          <p:cNvSpPr>
            <a:spLocks noGrp="1"/>
          </p:cNvSpPr>
          <p:nvPr>
            <p:ph idx="1"/>
          </p:nvPr>
        </p:nvSpPr>
        <p:spPr>
          <a:xfrm>
            <a:off x="475424" y="1711542"/>
            <a:ext cx="10507424" cy="1488857"/>
          </a:xfrm>
        </p:spPr>
        <p:txBody>
          <a:bodyPr vert="horz" lIns="91440" tIns="45720" rIns="91440" bIns="45720" rtlCol="0" anchor="t">
            <a:normAutofit/>
          </a:bodyPr>
          <a:lstStyle/>
          <a:p>
            <a:pPr marL="0" indent="0">
              <a:buNone/>
            </a:pPr>
            <a:r>
              <a:rPr lang="en-GB"/>
              <a:t>Investment 'X'</a:t>
            </a:r>
            <a:endParaRPr lang="en-US"/>
          </a:p>
          <a:p>
            <a:pPr marL="0" indent="0">
              <a:buNone/>
            </a:pPr>
            <a:r>
              <a:rPr lang="en-GB"/>
              <a:t>Net present value = 133,415 – 150,000</a:t>
            </a:r>
          </a:p>
          <a:p>
            <a:pPr marL="0" indent="0">
              <a:buNone/>
            </a:pPr>
            <a:r>
              <a:rPr lang="en-GB"/>
              <a:t>=£16,585</a:t>
            </a:r>
          </a:p>
          <a:p>
            <a:pPr marL="0" indent="0">
              <a:buNone/>
            </a:pPr>
            <a:endParaRPr lang="en-GB"/>
          </a:p>
          <a:p>
            <a:pPr marL="0" indent="0">
              <a:buNone/>
            </a:pPr>
            <a:endParaRPr lang="en-GB"/>
          </a:p>
          <a:p>
            <a:pPr marL="0" indent="0">
              <a:buNone/>
            </a:pPr>
            <a:endParaRPr lang="en-GB"/>
          </a:p>
        </p:txBody>
      </p:sp>
      <p:sp>
        <p:nvSpPr>
          <p:cNvPr id="4" name="Slide Number Placeholder 3">
            <a:extLst>
              <a:ext uri="{FF2B5EF4-FFF2-40B4-BE49-F238E27FC236}">
                <a16:creationId xmlns:a16="http://schemas.microsoft.com/office/drawing/2014/main" id="{6295CDA7-3D99-FD24-75DB-735B72FCF469}"/>
              </a:ext>
            </a:extLst>
          </p:cNvPr>
          <p:cNvSpPr>
            <a:spLocks noGrp="1"/>
          </p:cNvSpPr>
          <p:nvPr>
            <p:ph type="sldNum" sz="quarter" idx="12"/>
          </p:nvPr>
        </p:nvSpPr>
        <p:spPr/>
        <p:txBody>
          <a:bodyPr/>
          <a:lstStyle/>
          <a:p>
            <a:fld id="{D57F1E4F-1CFF-5643-939E-02111984F565}" type="slidenum">
              <a:rPr lang="en-US" dirty="0"/>
              <a:t>41</a:t>
            </a:fld>
            <a:endParaRPr lang="en-US"/>
          </a:p>
        </p:txBody>
      </p:sp>
      <p:sp>
        <p:nvSpPr>
          <p:cNvPr id="9" name="TextBox 8">
            <a:extLst>
              <a:ext uri="{FF2B5EF4-FFF2-40B4-BE49-F238E27FC236}">
                <a16:creationId xmlns:a16="http://schemas.microsoft.com/office/drawing/2014/main" id="{D7A5DBE0-9393-4E02-A04D-E494B4AD6C56}"/>
              </a:ext>
            </a:extLst>
          </p:cNvPr>
          <p:cNvSpPr txBox="1"/>
          <p:nvPr/>
        </p:nvSpPr>
        <p:spPr>
          <a:xfrm>
            <a:off x="6035040" y="1889760"/>
            <a:ext cx="5559551" cy="12721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sz="2000"/>
              <a:t>Investment 'Y'</a:t>
            </a:r>
            <a:endParaRPr lang="en-US" sz="2000"/>
          </a:p>
          <a:p>
            <a:pPr>
              <a:spcBef>
                <a:spcPts val="1000"/>
              </a:spcBef>
            </a:pPr>
            <a:r>
              <a:rPr lang="en-GB" sz="2000"/>
              <a:t>Net present value = 156,485 – 150,000</a:t>
            </a:r>
            <a:endParaRPr lang="en-US" sz="2000"/>
          </a:p>
          <a:p>
            <a:pPr algn="l">
              <a:spcBef>
                <a:spcPts val="1000"/>
              </a:spcBef>
            </a:pPr>
            <a:r>
              <a:rPr lang="en-GB" sz="2000"/>
              <a:t>=£6,485</a:t>
            </a:r>
            <a:endParaRPr lang="en-GB"/>
          </a:p>
        </p:txBody>
      </p:sp>
      <p:graphicFrame>
        <p:nvGraphicFramePr>
          <p:cNvPr id="5" name="Table 4">
            <a:extLst>
              <a:ext uri="{FF2B5EF4-FFF2-40B4-BE49-F238E27FC236}">
                <a16:creationId xmlns:a16="http://schemas.microsoft.com/office/drawing/2014/main" id="{425AF35B-8F61-2ACF-BE69-8A801B10A980}"/>
              </a:ext>
            </a:extLst>
          </p:cNvPr>
          <p:cNvGraphicFramePr>
            <a:graphicFrameLocks noGrp="1"/>
          </p:cNvGraphicFramePr>
          <p:nvPr>
            <p:extLst>
              <p:ext uri="{D42A27DB-BD31-4B8C-83A1-F6EECF244321}">
                <p14:modId xmlns:p14="http://schemas.microsoft.com/office/powerpoint/2010/main" val="120984169"/>
              </p:ext>
            </p:extLst>
          </p:nvPr>
        </p:nvGraphicFramePr>
        <p:xfrm>
          <a:off x="1883664" y="4355612"/>
          <a:ext cx="8168640" cy="185420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530104870"/>
                    </a:ext>
                  </a:extLst>
                </a:gridCol>
                <a:gridCol w="2722880">
                  <a:extLst>
                    <a:ext uri="{9D8B030D-6E8A-4147-A177-3AD203B41FA5}">
                      <a16:colId xmlns:a16="http://schemas.microsoft.com/office/drawing/2014/main" val="1017196728"/>
                    </a:ext>
                  </a:extLst>
                </a:gridCol>
                <a:gridCol w="2722880">
                  <a:extLst>
                    <a:ext uri="{9D8B030D-6E8A-4147-A177-3AD203B41FA5}">
                      <a16:colId xmlns:a16="http://schemas.microsoft.com/office/drawing/2014/main" val="2919416314"/>
                    </a:ext>
                  </a:extLst>
                </a:gridCol>
              </a:tblGrid>
              <a:tr h="370840">
                <a:tc>
                  <a:txBody>
                    <a:bodyPr/>
                    <a:lstStyle/>
                    <a:p>
                      <a:r>
                        <a:rPr lang="en-GB" dirty="0"/>
                        <a:t>Year</a:t>
                      </a:r>
                    </a:p>
                  </a:txBody>
                  <a:tcPr/>
                </a:tc>
                <a:tc>
                  <a:txBody>
                    <a:bodyPr/>
                    <a:lstStyle/>
                    <a:p>
                      <a:r>
                        <a:rPr lang="en-GB" dirty="0"/>
                        <a:t>Investment X (£)</a:t>
                      </a:r>
                    </a:p>
                  </a:txBody>
                  <a:tcPr/>
                </a:tc>
                <a:tc>
                  <a:txBody>
                    <a:bodyPr/>
                    <a:lstStyle/>
                    <a:p>
                      <a:r>
                        <a:rPr lang="en-GB" dirty="0"/>
                        <a:t>Investment Y (£)</a:t>
                      </a:r>
                    </a:p>
                  </a:txBody>
                  <a:tcPr/>
                </a:tc>
                <a:extLst>
                  <a:ext uri="{0D108BD9-81ED-4DB2-BD59-A6C34878D82A}">
                    <a16:rowId xmlns:a16="http://schemas.microsoft.com/office/drawing/2014/main" val="2673581481"/>
                  </a:ext>
                </a:extLst>
              </a:tr>
              <a:tr h="370840">
                <a:tc>
                  <a:txBody>
                    <a:bodyPr/>
                    <a:lstStyle/>
                    <a:p>
                      <a:r>
                        <a:rPr lang="en-GB"/>
                        <a:t>1</a:t>
                      </a:r>
                    </a:p>
                  </a:txBody>
                  <a:tcPr/>
                </a:tc>
                <a:tc>
                  <a:txBody>
                    <a:bodyPr/>
                    <a:lstStyle/>
                    <a:p>
                      <a:r>
                        <a:rPr lang="en-GB" dirty="0"/>
                        <a:t>60,000</a:t>
                      </a:r>
                    </a:p>
                  </a:txBody>
                  <a:tcPr/>
                </a:tc>
                <a:tc>
                  <a:txBody>
                    <a:bodyPr/>
                    <a:lstStyle/>
                    <a:p>
                      <a:r>
                        <a:rPr lang="en-GB" dirty="0"/>
                        <a:t>65,000</a:t>
                      </a:r>
                    </a:p>
                  </a:txBody>
                  <a:tcPr/>
                </a:tc>
                <a:extLst>
                  <a:ext uri="{0D108BD9-81ED-4DB2-BD59-A6C34878D82A}">
                    <a16:rowId xmlns:a16="http://schemas.microsoft.com/office/drawing/2014/main" val="1959614959"/>
                  </a:ext>
                </a:extLst>
              </a:tr>
              <a:tr h="370840">
                <a:tc>
                  <a:txBody>
                    <a:bodyPr/>
                    <a:lstStyle/>
                    <a:p>
                      <a:r>
                        <a:rPr lang="en-GB"/>
                        <a:t>2</a:t>
                      </a:r>
                    </a:p>
                  </a:txBody>
                  <a:tcPr/>
                </a:tc>
                <a:tc>
                  <a:txBody>
                    <a:bodyPr/>
                    <a:lstStyle/>
                    <a:p>
                      <a:r>
                        <a:rPr lang="en-GB" dirty="0"/>
                        <a:t>45,000</a:t>
                      </a:r>
                    </a:p>
                  </a:txBody>
                  <a:tcPr/>
                </a:tc>
                <a:tc>
                  <a:txBody>
                    <a:bodyPr/>
                    <a:lstStyle/>
                    <a:p>
                      <a:r>
                        <a:rPr lang="en-GB" dirty="0"/>
                        <a:t>5,000</a:t>
                      </a:r>
                    </a:p>
                  </a:txBody>
                  <a:tcPr/>
                </a:tc>
                <a:extLst>
                  <a:ext uri="{0D108BD9-81ED-4DB2-BD59-A6C34878D82A}">
                    <a16:rowId xmlns:a16="http://schemas.microsoft.com/office/drawing/2014/main" val="2934103713"/>
                  </a:ext>
                </a:extLst>
              </a:tr>
              <a:tr h="370840">
                <a:tc>
                  <a:txBody>
                    <a:bodyPr/>
                    <a:lstStyle/>
                    <a:p>
                      <a:r>
                        <a:rPr lang="en-GB"/>
                        <a:t>3</a:t>
                      </a:r>
                    </a:p>
                  </a:txBody>
                  <a:tcPr/>
                </a:tc>
                <a:tc>
                  <a:txBody>
                    <a:bodyPr/>
                    <a:lstStyle/>
                    <a:p>
                      <a:r>
                        <a:rPr lang="en-GB" dirty="0"/>
                        <a:t>35,000</a:t>
                      </a:r>
                    </a:p>
                  </a:txBody>
                  <a:tcPr/>
                </a:tc>
                <a:tc>
                  <a:txBody>
                    <a:bodyPr/>
                    <a:lstStyle/>
                    <a:p>
                      <a:r>
                        <a:rPr lang="en-GB" dirty="0"/>
                        <a:t>40,000</a:t>
                      </a:r>
                    </a:p>
                  </a:txBody>
                  <a:tcPr/>
                </a:tc>
                <a:extLst>
                  <a:ext uri="{0D108BD9-81ED-4DB2-BD59-A6C34878D82A}">
                    <a16:rowId xmlns:a16="http://schemas.microsoft.com/office/drawing/2014/main" val="3512200186"/>
                  </a:ext>
                </a:extLst>
              </a:tr>
              <a:tr h="370840">
                <a:tc>
                  <a:txBody>
                    <a:bodyPr/>
                    <a:lstStyle/>
                    <a:p>
                      <a:r>
                        <a:rPr lang="en-GB"/>
                        <a:t>4</a:t>
                      </a:r>
                    </a:p>
                  </a:txBody>
                  <a:tcPr/>
                </a:tc>
                <a:tc>
                  <a:txBody>
                    <a:bodyPr/>
                    <a:lstStyle/>
                    <a:p>
                      <a:r>
                        <a:rPr lang="en-GB" dirty="0"/>
                        <a:t>30,000</a:t>
                      </a:r>
                    </a:p>
                  </a:txBody>
                  <a:tcPr/>
                </a:tc>
                <a:tc>
                  <a:txBody>
                    <a:bodyPr/>
                    <a:lstStyle/>
                    <a:p>
                      <a:r>
                        <a:rPr lang="en-GB" dirty="0"/>
                        <a:t>40,000</a:t>
                      </a:r>
                    </a:p>
                  </a:txBody>
                  <a:tcPr/>
                </a:tc>
                <a:extLst>
                  <a:ext uri="{0D108BD9-81ED-4DB2-BD59-A6C34878D82A}">
                    <a16:rowId xmlns:a16="http://schemas.microsoft.com/office/drawing/2014/main" val="4107334610"/>
                  </a:ext>
                </a:extLst>
              </a:tr>
            </a:tbl>
          </a:graphicData>
        </a:graphic>
      </p:graphicFrame>
      <p:pic>
        <p:nvPicPr>
          <p:cNvPr id="11" name="Picture 10" descr="Tick Symbol PNG, Vector, PSD, and Clipart With Transparent ...">
            <a:extLst>
              <a:ext uri="{FF2B5EF4-FFF2-40B4-BE49-F238E27FC236}">
                <a16:creationId xmlns:a16="http://schemas.microsoft.com/office/drawing/2014/main" id="{0EC4115D-B2E5-244A-5219-22959162506A}"/>
              </a:ext>
            </a:extLst>
          </p:cNvPr>
          <p:cNvPicPr>
            <a:picLocks noChangeAspect="1"/>
          </p:cNvPicPr>
          <p:nvPr/>
        </p:nvPicPr>
        <p:blipFill>
          <a:blip r:embed="rId2"/>
          <a:stretch>
            <a:fillRect/>
          </a:stretch>
        </p:blipFill>
        <p:spPr>
          <a:xfrm>
            <a:off x="6915029" y="3738572"/>
            <a:ext cx="3315386" cy="3119019"/>
          </a:xfrm>
          <a:prstGeom prst="rect">
            <a:avLst/>
          </a:prstGeom>
        </p:spPr>
      </p:pic>
    </p:spTree>
    <p:extLst>
      <p:ext uri="{BB962C8B-B14F-4D97-AF65-F5344CB8AC3E}">
        <p14:creationId xmlns:p14="http://schemas.microsoft.com/office/powerpoint/2010/main" val="23807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53ADB-833B-4204-FBB0-99E7C94CFA5A}"/>
              </a:ext>
            </a:extLst>
          </p:cNvPr>
          <p:cNvSpPr>
            <a:spLocks noGrp="1"/>
          </p:cNvSpPr>
          <p:nvPr>
            <p:ph type="title"/>
          </p:nvPr>
        </p:nvSpPr>
        <p:spPr>
          <a:xfrm>
            <a:off x="646111" y="452718"/>
            <a:ext cx="10928723" cy="1400530"/>
          </a:xfrm>
        </p:spPr>
        <p:txBody>
          <a:bodyPr/>
          <a:lstStyle/>
          <a:p>
            <a:r>
              <a:rPr lang="en-GB" dirty="0"/>
              <a:t>Exercise 14 – Certainly, equivalent method </a:t>
            </a:r>
          </a:p>
        </p:txBody>
      </p:sp>
      <p:sp>
        <p:nvSpPr>
          <p:cNvPr id="4" name="Slide Number Placeholder 3">
            <a:extLst>
              <a:ext uri="{FF2B5EF4-FFF2-40B4-BE49-F238E27FC236}">
                <a16:creationId xmlns:a16="http://schemas.microsoft.com/office/drawing/2014/main" id="{75819876-26E0-7768-4F3B-561102D122C1}"/>
              </a:ext>
            </a:extLst>
          </p:cNvPr>
          <p:cNvSpPr>
            <a:spLocks noGrp="1"/>
          </p:cNvSpPr>
          <p:nvPr>
            <p:ph type="sldNum" sz="quarter" idx="12"/>
          </p:nvPr>
        </p:nvSpPr>
        <p:spPr/>
        <p:txBody>
          <a:bodyPr/>
          <a:lstStyle/>
          <a:p>
            <a:fld id="{D57F1E4F-1CFF-5643-939E-02111984F565}" type="slidenum">
              <a:rPr lang="en-US" dirty="0"/>
              <a:t>42</a:t>
            </a:fld>
            <a:endParaRPr lang="en-US"/>
          </a:p>
        </p:txBody>
      </p:sp>
      <p:sp>
        <p:nvSpPr>
          <p:cNvPr id="6" name="TextBox 5">
            <a:extLst>
              <a:ext uri="{FF2B5EF4-FFF2-40B4-BE49-F238E27FC236}">
                <a16:creationId xmlns:a16="http://schemas.microsoft.com/office/drawing/2014/main" id="{4728515B-7C8B-8E31-ACEE-9B0618CEFE8D}"/>
              </a:ext>
            </a:extLst>
          </p:cNvPr>
          <p:cNvSpPr txBox="1"/>
          <p:nvPr/>
        </p:nvSpPr>
        <p:spPr>
          <a:xfrm>
            <a:off x="1511807" y="4645152"/>
            <a:ext cx="44622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Project A </a:t>
            </a:r>
          </a:p>
          <a:p>
            <a:endParaRPr lang="en-GB"/>
          </a:p>
          <a:p>
            <a:r>
              <a:rPr lang="en-GB"/>
              <a:t>£56,316 - £50,000</a:t>
            </a:r>
          </a:p>
          <a:p>
            <a:r>
              <a:rPr lang="en-GB"/>
              <a:t>=£6,316</a:t>
            </a:r>
          </a:p>
        </p:txBody>
      </p:sp>
      <p:sp>
        <p:nvSpPr>
          <p:cNvPr id="7" name="TextBox 6">
            <a:extLst>
              <a:ext uri="{FF2B5EF4-FFF2-40B4-BE49-F238E27FC236}">
                <a16:creationId xmlns:a16="http://schemas.microsoft.com/office/drawing/2014/main" id="{C33F2093-9A1A-AD60-4814-48C111291412}"/>
              </a:ext>
            </a:extLst>
          </p:cNvPr>
          <p:cNvSpPr txBox="1"/>
          <p:nvPr/>
        </p:nvSpPr>
        <p:spPr>
          <a:xfrm>
            <a:off x="6583680" y="4645152"/>
            <a:ext cx="474268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Project B</a:t>
            </a:r>
          </a:p>
          <a:p>
            <a:endParaRPr lang="en-GB"/>
          </a:p>
          <a:p>
            <a:r>
              <a:rPr lang="en-GB" dirty="0"/>
              <a:t>£54,095 - £50,000</a:t>
            </a:r>
          </a:p>
          <a:p>
            <a:r>
              <a:rPr lang="en-GB" dirty="0"/>
              <a:t>=£4,095</a:t>
            </a:r>
          </a:p>
          <a:p>
            <a:endParaRPr lang="en-GB" dirty="0"/>
          </a:p>
        </p:txBody>
      </p:sp>
      <p:graphicFrame>
        <p:nvGraphicFramePr>
          <p:cNvPr id="3" name="Table 2">
            <a:extLst>
              <a:ext uri="{FF2B5EF4-FFF2-40B4-BE49-F238E27FC236}">
                <a16:creationId xmlns:a16="http://schemas.microsoft.com/office/drawing/2014/main" id="{1FEEA1B9-DA43-5833-53DB-DD90E4E52879}"/>
              </a:ext>
            </a:extLst>
          </p:cNvPr>
          <p:cNvGraphicFramePr>
            <a:graphicFrameLocks noGrp="1"/>
          </p:cNvGraphicFramePr>
          <p:nvPr>
            <p:extLst>
              <p:ext uri="{D42A27DB-BD31-4B8C-83A1-F6EECF244321}">
                <p14:modId xmlns:p14="http://schemas.microsoft.com/office/powerpoint/2010/main" val="3222918317"/>
              </p:ext>
            </p:extLst>
          </p:nvPr>
        </p:nvGraphicFramePr>
        <p:xfrm>
          <a:off x="2023872" y="2033086"/>
          <a:ext cx="8168640" cy="2118360"/>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2576959914"/>
                    </a:ext>
                  </a:extLst>
                </a:gridCol>
                <a:gridCol w="1633728">
                  <a:extLst>
                    <a:ext uri="{9D8B030D-6E8A-4147-A177-3AD203B41FA5}">
                      <a16:colId xmlns:a16="http://schemas.microsoft.com/office/drawing/2014/main" val="382888923"/>
                    </a:ext>
                  </a:extLst>
                </a:gridCol>
                <a:gridCol w="1633728">
                  <a:extLst>
                    <a:ext uri="{9D8B030D-6E8A-4147-A177-3AD203B41FA5}">
                      <a16:colId xmlns:a16="http://schemas.microsoft.com/office/drawing/2014/main" val="4012106794"/>
                    </a:ext>
                  </a:extLst>
                </a:gridCol>
                <a:gridCol w="1633728">
                  <a:extLst>
                    <a:ext uri="{9D8B030D-6E8A-4147-A177-3AD203B41FA5}">
                      <a16:colId xmlns:a16="http://schemas.microsoft.com/office/drawing/2014/main" val="4136819002"/>
                    </a:ext>
                  </a:extLst>
                </a:gridCol>
                <a:gridCol w="1633728">
                  <a:extLst>
                    <a:ext uri="{9D8B030D-6E8A-4147-A177-3AD203B41FA5}">
                      <a16:colId xmlns:a16="http://schemas.microsoft.com/office/drawing/2014/main" val="922605648"/>
                    </a:ext>
                  </a:extLst>
                </a:gridCol>
              </a:tblGrid>
              <a:tr h="286511">
                <a:tc rowSpan="2">
                  <a:txBody>
                    <a:bodyPr/>
                    <a:lstStyle/>
                    <a:p>
                      <a:r>
                        <a:rPr lang="en-GB" dirty="0"/>
                        <a:t>Year</a:t>
                      </a:r>
                    </a:p>
                  </a:txBody>
                  <a:tcPr/>
                </a:tc>
                <a:tc gridSpan="2">
                  <a:txBody>
                    <a:bodyPr/>
                    <a:lstStyle/>
                    <a:p>
                      <a:pPr algn="ctr"/>
                      <a:r>
                        <a:rPr lang="en-GB" dirty="0"/>
                        <a:t>Project A</a:t>
                      </a:r>
                    </a:p>
                  </a:txBody>
                  <a:tcPr anchor="ctr"/>
                </a:tc>
                <a:tc hMerge="1">
                  <a:txBody>
                    <a:bodyPr/>
                    <a:lstStyle/>
                    <a:p>
                      <a:endParaRPr lang="en-US"/>
                    </a:p>
                  </a:txBody>
                  <a:tcPr/>
                </a:tc>
                <a:tc gridSpan="2">
                  <a:txBody>
                    <a:bodyPr/>
                    <a:lstStyle/>
                    <a:p>
                      <a:pPr algn="ctr"/>
                      <a:r>
                        <a:rPr lang="en-GB" dirty="0"/>
                        <a:t>Project B</a:t>
                      </a:r>
                    </a:p>
                  </a:txBody>
                  <a:tcPr/>
                </a:tc>
                <a:tc hMerge="1">
                  <a:txBody>
                    <a:bodyPr/>
                    <a:lstStyle/>
                    <a:p>
                      <a:endParaRPr lang="en-US"/>
                    </a:p>
                  </a:txBody>
                  <a:tcPr/>
                </a:tc>
                <a:extLst>
                  <a:ext uri="{0D108BD9-81ED-4DB2-BD59-A6C34878D82A}">
                    <a16:rowId xmlns:a16="http://schemas.microsoft.com/office/drawing/2014/main" val="3149161889"/>
                  </a:ext>
                </a:extLst>
              </a:tr>
              <a:tr h="518160">
                <a:tc vMerge="1">
                  <a:txBody>
                    <a:bodyPr/>
                    <a:lstStyle/>
                    <a:p>
                      <a:endParaRPr lang="en-GB"/>
                    </a:p>
                  </a:txBody>
                  <a:tcPr/>
                </a:tc>
                <a:tc>
                  <a:txBody>
                    <a:bodyPr/>
                    <a:lstStyle/>
                    <a:p>
                      <a:pPr lvl="0">
                        <a:buNone/>
                      </a:pPr>
                      <a:r>
                        <a:rPr lang="en-GB" dirty="0"/>
                        <a:t>Cash inflows (£)</a:t>
                      </a:r>
                    </a:p>
                  </a:txBody>
                  <a:tcPr>
                    <a:solidFill>
                      <a:srgbClr val="FFC000"/>
                    </a:solidFill>
                  </a:tcPr>
                </a:tc>
                <a:tc>
                  <a:txBody>
                    <a:bodyPr/>
                    <a:lstStyle/>
                    <a:p>
                      <a:pPr lvl="0">
                        <a:buNone/>
                      </a:pPr>
                      <a:r>
                        <a:rPr lang="en-GB" dirty="0"/>
                        <a:t>Certainly, </a:t>
                      </a:r>
                      <a:r>
                        <a:rPr lang="en-GB"/>
                        <a:t>co-efficient </a:t>
                      </a:r>
                    </a:p>
                  </a:txBody>
                  <a:tcPr>
                    <a:solidFill>
                      <a:srgbClr val="FFC000"/>
                    </a:solidFill>
                  </a:tcPr>
                </a:tc>
                <a:tc>
                  <a:txBody>
                    <a:bodyPr/>
                    <a:lstStyle/>
                    <a:p>
                      <a:pPr lvl="0">
                        <a:buNone/>
                      </a:pPr>
                      <a:r>
                        <a:rPr lang="en-GB" dirty="0"/>
                        <a:t>Cash inflows </a:t>
                      </a:r>
                      <a:r>
                        <a:rPr lang="en-GB"/>
                        <a:t>(£)</a:t>
                      </a:r>
                      <a:endParaRPr lang="en-GB" dirty="0"/>
                    </a:p>
                  </a:txBody>
                  <a:tcPr>
                    <a:solidFill>
                      <a:srgbClr val="FFC000"/>
                    </a:solidFill>
                  </a:tcPr>
                </a:tc>
                <a:tc>
                  <a:txBody>
                    <a:bodyPr/>
                    <a:lstStyle/>
                    <a:p>
                      <a:pPr lvl="0">
                        <a:buNone/>
                      </a:pPr>
                      <a:r>
                        <a:rPr lang="en-GB" sz="1800" b="0" i="0" u="none" strike="noStrike" noProof="0" dirty="0">
                          <a:solidFill>
                            <a:srgbClr val="000000"/>
                          </a:solidFill>
                          <a:latin typeface="Century Gothic"/>
                        </a:rPr>
                        <a:t>Certainly, co-efficient </a:t>
                      </a:r>
                      <a:endParaRPr lang="en-US" dirty="0"/>
                    </a:p>
                  </a:txBody>
                  <a:tcPr>
                    <a:solidFill>
                      <a:srgbClr val="FFC000"/>
                    </a:solidFill>
                  </a:tcPr>
                </a:tc>
                <a:extLst>
                  <a:ext uri="{0D108BD9-81ED-4DB2-BD59-A6C34878D82A}">
                    <a16:rowId xmlns:a16="http://schemas.microsoft.com/office/drawing/2014/main" val="3644853525"/>
                  </a:ext>
                </a:extLst>
              </a:tr>
              <a:tr h="370840">
                <a:tc>
                  <a:txBody>
                    <a:bodyPr/>
                    <a:lstStyle/>
                    <a:p>
                      <a:r>
                        <a:rPr lang="en-GB" dirty="0"/>
                        <a:t>1</a:t>
                      </a:r>
                    </a:p>
                  </a:txBody>
                  <a:tcPr/>
                </a:tc>
                <a:tc>
                  <a:txBody>
                    <a:bodyPr/>
                    <a:lstStyle/>
                    <a:p>
                      <a:r>
                        <a:rPr lang="en-GB"/>
                        <a:t>35,000</a:t>
                      </a:r>
                    </a:p>
                  </a:txBody>
                  <a:tcPr/>
                </a:tc>
                <a:tc>
                  <a:txBody>
                    <a:bodyPr/>
                    <a:lstStyle/>
                    <a:p>
                      <a:r>
                        <a:rPr lang="en-GB"/>
                        <a:t>0.8</a:t>
                      </a:r>
                      <a:endParaRPr lang="en-GB" dirty="0"/>
                    </a:p>
                  </a:txBody>
                  <a:tcPr/>
                </a:tc>
                <a:tc>
                  <a:txBody>
                    <a:bodyPr/>
                    <a:lstStyle/>
                    <a:p>
                      <a:r>
                        <a:rPr lang="en-GB" dirty="0"/>
                        <a:t>25,000</a:t>
                      </a:r>
                    </a:p>
                  </a:txBody>
                  <a:tcPr/>
                </a:tc>
                <a:tc>
                  <a:txBody>
                    <a:bodyPr/>
                    <a:lstStyle/>
                    <a:p>
                      <a:r>
                        <a:rPr lang="en-GB" dirty="0"/>
                        <a:t>0.9</a:t>
                      </a:r>
                    </a:p>
                  </a:txBody>
                  <a:tcPr/>
                </a:tc>
                <a:extLst>
                  <a:ext uri="{0D108BD9-81ED-4DB2-BD59-A6C34878D82A}">
                    <a16:rowId xmlns:a16="http://schemas.microsoft.com/office/drawing/2014/main" val="2014514649"/>
                  </a:ext>
                </a:extLst>
              </a:tr>
              <a:tr h="370840">
                <a:tc>
                  <a:txBody>
                    <a:bodyPr/>
                    <a:lstStyle/>
                    <a:p>
                      <a:r>
                        <a:rPr lang="en-GB" dirty="0"/>
                        <a:t>2</a:t>
                      </a:r>
                    </a:p>
                  </a:txBody>
                  <a:tcPr/>
                </a:tc>
                <a:tc>
                  <a:txBody>
                    <a:bodyPr/>
                    <a:lstStyle/>
                    <a:p>
                      <a:r>
                        <a:rPr lang="en-GB" dirty="0"/>
                        <a:t>30,000</a:t>
                      </a:r>
                    </a:p>
                  </a:txBody>
                  <a:tcPr/>
                </a:tc>
                <a:tc>
                  <a:txBody>
                    <a:bodyPr/>
                    <a:lstStyle/>
                    <a:p>
                      <a:r>
                        <a:rPr lang="en-GB" dirty="0"/>
                        <a:t>0.7</a:t>
                      </a:r>
                    </a:p>
                  </a:txBody>
                  <a:tcPr/>
                </a:tc>
                <a:tc>
                  <a:txBody>
                    <a:bodyPr/>
                    <a:lstStyle/>
                    <a:p>
                      <a:r>
                        <a:rPr lang="en-GB" dirty="0"/>
                        <a:t>35,000</a:t>
                      </a:r>
                    </a:p>
                  </a:txBody>
                  <a:tcPr/>
                </a:tc>
                <a:tc>
                  <a:txBody>
                    <a:bodyPr/>
                    <a:lstStyle/>
                    <a:p>
                      <a:r>
                        <a:rPr lang="en-GB" dirty="0"/>
                        <a:t>0.8</a:t>
                      </a:r>
                    </a:p>
                  </a:txBody>
                  <a:tcPr/>
                </a:tc>
                <a:extLst>
                  <a:ext uri="{0D108BD9-81ED-4DB2-BD59-A6C34878D82A}">
                    <a16:rowId xmlns:a16="http://schemas.microsoft.com/office/drawing/2014/main" val="1710940187"/>
                  </a:ext>
                </a:extLst>
              </a:tr>
              <a:tr h="370840">
                <a:tc>
                  <a:txBody>
                    <a:bodyPr/>
                    <a:lstStyle/>
                    <a:p>
                      <a:r>
                        <a:rPr lang="en-GB" dirty="0"/>
                        <a:t>3</a:t>
                      </a:r>
                    </a:p>
                  </a:txBody>
                  <a:tcPr/>
                </a:tc>
                <a:tc>
                  <a:txBody>
                    <a:bodyPr/>
                    <a:lstStyle/>
                    <a:p>
                      <a:r>
                        <a:rPr lang="en-GB" dirty="0"/>
                        <a:t>20,000</a:t>
                      </a:r>
                    </a:p>
                  </a:txBody>
                  <a:tcPr/>
                </a:tc>
                <a:tc>
                  <a:txBody>
                    <a:bodyPr/>
                    <a:lstStyle/>
                    <a:p>
                      <a:r>
                        <a:rPr lang="en-GB"/>
                        <a:t>0.9</a:t>
                      </a:r>
                    </a:p>
                  </a:txBody>
                  <a:tcPr/>
                </a:tc>
                <a:tc>
                  <a:txBody>
                    <a:bodyPr/>
                    <a:lstStyle/>
                    <a:p>
                      <a:r>
                        <a:rPr lang="en-GB" dirty="0"/>
                        <a:t>20,000</a:t>
                      </a:r>
                    </a:p>
                  </a:txBody>
                  <a:tcPr/>
                </a:tc>
                <a:tc>
                  <a:txBody>
                    <a:bodyPr/>
                    <a:lstStyle/>
                    <a:p>
                      <a:r>
                        <a:rPr lang="en-GB" dirty="0"/>
                        <a:t>0.7</a:t>
                      </a:r>
                    </a:p>
                  </a:txBody>
                  <a:tcPr/>
                </a:tc>
                <a:extLst>
                  <a:ext uri="{0D108BD9-81ED-4DB2-BD59-A6C34878D82A}">
                    <a16:rowId xmlns:a16="http://schemas.microsoft.com/office/drawing/2014/main" val="72083243"/>
                  </a:ext>
                </a:extLst>
              </a:tr>
            </a:tbl>
          </a:graphicData>
        </a:graphic>
      </p:graphicFrame>
      <p:pic>
        <p:nvPicPr>
          <p:cNvPr id="9" name="Picture 8" descr="Tick Symbol PNG, Vector, PSD, and Clipart With Transparent ...">
            <a:extLst>
              <a:ext uri="{FF2B5EF4-FFF2-40B4-BE49-F238E27FC236}">
                <a16:creationId xmlns:a16="http://schemas.microsoft.com/office/drawing/2014/main" id="{EDB61876-4811-4F05-A5BB-FF54B5961D26}"/>
              </a:ext>
            </a:extLst>
          </p:cNvPr>
          <p:cNvPicPr>
            <a:picLocks noChangeAspect="1"/>
          </p:cNvPicPr>
          <p:nvPr/>
        </p:nvPicPr>
        <p:blipFill>
          <a:blip r:embed="rId2"/>
          <a:stretch>
            <a:fillRect/>
          </a:stretch>
        </p:blipFill>
        <p:spPr>
          <a:xfrm>
            <a:off x="3939955" y="2035079"/>
            <a:ext cx="2364410" cy="2222907"/>
          </a:xfrm>
          <a:prstGeom prst="rect">
            <a:avLst/>
          </a:prstGeom>
        </p:spPr>
      </p:pic>
    </p:spTree>
    <p:extLst>
      <p:ext uri="{BB962C8B-B14F-4D97-AF65-F5344CB8AC3E}">
        <p14:creationId xmlns:p14="http://schemas.microsoft.com/office/powerpoint/2010/main" val="331239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000-2991-85D6-52D8-3DD9516FBA43}"/>
              </a:ext>
            </a:extLst>
          </p:cNvPr>
          <p:cNvSpPr>
            <a:spLocks noGrp="1"/>
          </p:cNvSpPr>
          <p:nvPr>
            <p:ph type="title"/>
          </p:nvPr>
        </p:nvSpPr>
        <p:spPr>
          <a:xfrm>
            <a:off x="646111" y="452718"/>
            <a:ext cx="10793256" cy="1400530"/>
          </a:xfrm>
        </p:spPr>
        <p:txBody>
          <a:bodyPr/>
          <a:lstStyle/>
          <a:p>
            <a:r>
              <a:rPr lang="en-GB"/>
              <a:t>Exercise 15 – Sensitivity Techniques</a:t>
            </a:r>
          </a:p>
        </p:txBody>
      </p:sp>
      <p:sp>
        <p:nvSpPr>
          <p:cNvPr id="4" name="Slide Number Placeholder 3">
            <a:extLst>
              <a:ext uri="{FF2B5EF4-FFF2-40B4-BE49-F238E27FC236}">
                <a16:creationId xmlns:a16="http://schemas.microsoft.com/office/drawing/2014/main" id="{7CE3609E-45D6-2884-20A5-202BCF68902F}"/>
              </a:ext>
            </a:extLst>
          </p:cNvPr>
          <p:cNvSpPr>
            <a:spLocks noGrp="1"/>
          </p:cNvSpPr>
          <p:nvPr>
            <p:ph type="sldNum" sz="quarter" idx="12"/>
          </p:nvPr>
        </p:nvSpPr>
        <p:spPr/>
        <p:txBody>
          <a:bodyPr/>
          <a:lstStyle/>
          <a:p>
            <a:fld id="{D57F1E4F-1CFF-5643-939E-02111984F565}" type="slidenum">
              <a:rPr lang="en-US" dirty="0"/>
              <a:t>43</a:t>
            </a:fld>
            <a:endParaRPr lang="en-US"/>
          </a:p>
        </p:txBody>
      </p:sp>
      <p:graphicFrame>
        <p:nvGraphicFramePr>
          <p:cNvPr id="7" name="Table 6">
            <a:extLst>
              <a:ext uri="{FF2B5EF4-FFF2-40B4-BE49-F238E27FC236}">
                <a16:creationId xmlns:a16="http://schemas.microsoft.com/office/drawing/2014/main" id="{C20692B9-CAC2-DBD5-6618-170286F0BE6D}"/>
              </a:ext>
            </a:extLst>
          </p:cNvPr>
          <p:cNvGraphicFramePr>
            <a:graphicFrameLocks noGrp="1"/>
          </p:cNvGraphicFramePr>
          <p:nvPr>
            <p:extLst>
              <p:ext uri="{D42A27DB-BD31-4B8C-83A1-F6EECF244321}">
                <p14:modId xmlns:p14="http://schemas.microsoft.com/office/powerpoint/2010/main" val="802969347"/>
              </p:ext>
            </p:extLst>
          </p:nvPr>
        </p:nvGraphicFramePr>
        <p:xfrm>
          <a:off x="2014451" y="1534252"/>
          <a:ext cx="8168640" cy="2026920"/>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2249535931"/>
                    </a:ext>
                  </a:extLst>
                </a:gridCol>
                <a:gridCol w="1633728">
                  <a:extLst>
                    <a:ext uri="{9D8B030D-6E8A-4147-A177-3AD203B41FA5}">
                      <a16:colId xmlns:a16="http://schemas.microsoft.com/office/drawing/2014/main" val="996601287"/>
                    </a:ext>
                  </a:extLst>
                </a:gridCol>
                <a:gridCol w="1633728">
                  <a:extLst>
                    <a:ext uri="{9D8B030D-6E8A-4147-A177-3AD203B41FA5}">
                      <a16:colId xmlns:a16="http://schemas.microsoft.com/office/drawing/2014/main" val="2577644536"/>
                    </a:ext>
                  </a:extLst>
                </a:gridCol>
                <a:gridCol w="1633728">
                  <a:extLst>
                    <a:ext uri="{9D8B030D-6E8A-4147-A177-3AD203B41FA5}">
                      <a16:colId xmlns:a16="http://schemas.microsoft.com/office/drawing/2014/main" val="1667866134"/>
                    </a:ext>
                  </a:extLst>
                </a:gridCol>
                <a:gridCol w="1633728">
                  <a:extLst>
                    <a:ext uri="{9D8B030D-6E8A-4147-A177-3AD203B41FA5}">
                      <a16:colId xmlns:a16="http://schemas.microsoft.com/office/drawing/2014/main" val="3937363099"/>
                    </a:ext>
                  </a:extLst>
                </a:gridCol>
              </a:tblGrid>
              <a:tr h="370840">
                <a:tc>
                  <a:txBody>
                    <a:bodyPr/>
                    <a:lstStyle/>
                    <a:p>
                      <a:r>
                        <a:rPr lang="en-GB"/>
                        <a:t>Event</a:t>
                      </a:r>
                    </a:p>
                  </a:txBody>
                  <a:tcPr/>
                </a:tc>
                <a:tc>
                  <a:txBody>
                    <a:bodyPr/>
                    <a:lstStyle/>
                    <a:p>
                      <a:r>
                        <a:rPr lang="en-GB"/>
                        <a:t>Annual Cash Inflow (£)</a:t>
                      </a:r>
                    </a:p>
                  </a:txBody>
                  <a:tcPr/>
                </a:tc>
                <a:tc>
                  <a:txBody>
                    <a:bodyPr/>
                    <a:lstStyle/>
                    <a:p>
                      <a:r>
                        <a:rPr lang="en-GB"/>
                        <a:t>Discount factor</a:t>
                      </a:r>
                    </a:p>
                    <a:p>
                      <a:pPr lvl="0">
                        <a:buNone/>
                      </a:pPr>
                      <a:r>
                        <a:rPr lang="en-GB"/>
                        <a:t>(15%)</a:t>
                      </a:r>
                    </a:p>
                  </a:txBody>
                  <a:tcPr/>
                </a:tc>
                <a:tc>
                  <a:txBody>
                    <a:bodyPr/>
                    <a:lstStyle/>
                    <a:p>
                      <a:r>
                        <a:rPr lang="en-GB"/>
                        <a:t>Present value (£)</a:t>
                      </a:r>
                    </a:p>
                  </a:txBody>
                  <a:tcPr/>
                </a:tc>
                <a:tc>
                  <a:txBody>
                    <a:bodyPr/>
                    <a:lstStyle/>
                    <a:p>
                      <a:r>
                        <a:rPr lang="en-GB"/>
                        <a:t>Net present value (£)</a:t>
                      </a:r>
                    </a:p>
                  </a:txBody>
                  <a:tcPr/>
                </a:tc>
                <a:extLst>
                  <a:ext uri="{0D108BD9-81ED-4DB2-BD59-A6C34878D82A}">
                    <a16:rowId xmlns:a16="http://schemas.microsoft.com/office/drawing/2014/main" val="398375645"/>
                  </a:ext>
                </a:extLst>
              </a:tr>
              <a:tr h="370840">
                <a:tc>
                  <a:txBody>
                    <a:bodyPr/>
                    <a:lstStyle/>
                    <a:p>
                      <a:r>
                        <a:rPr lang="en-GB"/>
                        <a:t>Optimistic </a:t>
                      </a:r>
                    </a:p>
                  </a:txBody>
                  <a:tcPr/>
                </a:tc>
                <a:tc>
                  <a:txBody>
                    <a:bodyPr/>
                    <a:lstStyle/>
                    <a:p>
                      <a:r>
                        <a:rPr lang="en-GB"/>
                        <a:t>£60,000</a:t>
                      </a:r>
                    </a:p>
                  </a:txBody>
                  <a:tcPr/>
                </a:tc>
                <a:tc>
                  <a:txBody>
                    <a:bodyPr/>
                    <a:lstStyle/>
                    <a:p>
                      <a:r>
                        <a:rPr lang="en-GB"/>
                        <a:t>3.3522</a:t>
                      </a:r>
                    </a:p>
                  </a:txBody>
                  <a:tcPr/>
                </a:tc>
                <a:tc>
                  <a:txBody>
                    <a:bodyPr/>
                    <a:lstStyle/>
                    <a:p>
                      <a:r>
                        <a:rPr lang="en-GB"/>
                        <a:t>201,132</a:t>
                      </a:r>
                    </a:p>
                  </a:txBody>
                  <a:tcPr/>
                </a:tc>
                <a:tc>
                  <a:txBody>
                    <a:bodyPr/>
                    <a:lstStyle/>
                    <a:p>
                      <a:r>
                        <a:rPr lang="en-GB"/>
                        <a:t>101,132</a:t>
                      </a:r>
                    </a:p>
                  </a:txBody>
                  <a:tcPr/>
                </a:tc>
                <a:extLst>
                  <a:ext uri="{0D108BD9-81ED-4DB2-BD59-A6C34878D82A}">
                    <a16:rowId xmlns:a16="http://schemas.microsoft.com/office/drawing/2014/main" val="3133092001"/>
                  </a:ext>
                </a:extLst>
              </a:tr>
              <a:tr h="370840">
                <a:tc>
                  <a:txBody>
                    <a:bodyPr/>
                    <a:lstStyle/>
                    <a:p>
                      <a:r>
                        <a:rPr lang="en-GB"/>
                        <a:t>Most likely</a:t>
                      </a:r>
                    </a:p>
                  </a:txBody>
                  <a:tcPr/>
                </a:tc>
                <a:tc>
                  <a:txBody>
                    <a:bodyPr/>
                    <a:lstStyle/>
                    <a:p>
                      <a:r>
                        <a:rPr lang="en-GB"/>
                        <a:t>£35,000</a:t>
                      </a:r>
                    </a:p>
                  </a:txBody>
                  <a:tcPr/>
                </a:tc>
                <a:tc>
                  <a:txBody>
                    <a:bodyPr/>
                    <a:lstStyle/>
                    <a:p>
                      <a:pPr lvl="0">
                        <a:buNone/>
                      </a:pPr>
                      <a:r>
                        <a:rPr lang="en-GB" sz="1800" b="0" i="0" u="none" strike="noStrike" noProof="0">
                          <a:solidFill>
                            <a:srgbClr val="000000"/>
                          </a:solidFill>
                          <a:latin typeface="Century Gothic"/>
                        </a:rPr>
                        <a:t>3.3522</a:t>
                      </a:r>
                      <a:endParaRPr lang="en-US"/>
                    </a:p>
                  </a:txBody>
                  <a:tcPr/>
                </a:tc>
                <a:tc>
                  <a:txBody>
                    <a:bodyPr/>
                    <a:lstStyle/>
                    <a:p>
                      <a:r>
                        <a:rPr lang="en-GB"/>
                        <a:t>117,327</a:t>
                      </a:r>
                    </a:p>
                  </a:txBody>
                  <a:tcPr/>
                </a:tc>
                <a:tc>
                  <a:txBody>
                    <a:bodyPr/>
                    <a:lstStyle/>
                    <a:p>
                      <a:r>
                        <a:rPr lang="en-GB"/>
                        <a:t>17,327</a:t>
                      </a:r>
                    </a:p>
                  </a:txBody>
                  <a:tcPr/>
                </a:tc>
                <a:extLst>
                  <a:ext uri="{0D108BD9-81ED-4DB2-BD59-A6C34878D82A}">
                    <a16:rowId xmlns:a16="http://schemas.microsoft.com/office/drawing/2014/main" val="4245183163"/>
                  </a:ext>
                </a:extLst>
              </a:tr>
              <a:tr h="370840">
                <a:tc>
                  <a:txBody>
                    <a:bodyPr/>
                    <a:lstStyle/>
                    <a:p>
                      <a:r>
                        <a:rPr lang="en-GB"/>
                        <a:t>Pessimistic</a:t>
                      </a:r>
                    </a:p>
                  </a:txBody>
                  <a:tcPr/>
                </a:tc>
                <a:tc>
                  <a:txBody>
                    <a:bodyPr/>
                    <a:lstStyle/>
                    <a:p>
                      <a:r>
                        <a:rPr lang="en-GB"/>
                        <a:t>£20,000</a:t>
                      </a:r>
                    </a:p>
                  </a:txBody>
                  <a:tcPr/>
                </a:tc>
                <a:tc>
                  <a:txBody>
                    <a:bodyPr/>
                    <a:lstStyle/>
                    <a:p>
                      <a:pPr lvl="0">
                        <a:buNone/>
                      </a:pPr>
                      <a:r>
                        <a:rPr lang="en-GB" sz="1800" b="0" i="0" u="none" strike="noStrike" noProof="0">
                          <a:solidFill>
                            <a:srgbClr val="000000"/>
                          </a:solidFill>
                          <a:latin typeface="Century Gothic"/>
                        </a:rPr>
                        <a:t>3.3522</a:t>
                      </a:r>
                      <a:endParaRPr lang="en-US"/>
                    </a:p>
                  </a:txBody>
                  <a:tcPr/>
                </a:tc>
                <a:tc>
                  <a:txBody>
                    <a:bodyPr/>
                    <a:lstStyle/>
                    <a:p>
                      <a:r>
                        <a:rPr lang="en-GB"/>
                        <a:t>67,105</a:t>
                      </a:r>
                    </a:p>
                  </a:txBody>
                  <a:tcPr/>
                </a:tc>
                <a:tc>
                  <a:txBody>
                    <a:bodyPr/>
                    <a:lstStyle/>
                    <a:p>
                      <a:r>
                        <a:rPr lang="en-GB"/>
                        <a:t>(32,895)</a:t>
                      </a:r>
                    </a:p>
                  </a:txBody>
                  <a:tcPr/>
                </a:tc>
                <a:extLst>
                  <a:ext uri="{0D108BD9-81ED-4DB2-BD59-A6C34878D82A}">
                    <a16:rowId xmlns:a16="http://schemas.microsoft.com/office/drawing/2014/main" val="2816365692"/>
                  </a:ext>
                </a:extLst>
              </a:tr>
            </a:tbl>
          </a:graphicData>
        </a:graphic>
      </p:graphicFrame>
      <p:graphicFrame>
        <p:nvGraphicFramePr>
          <p:cNvPr id="8" name="Table 7">
            <a:extLst>
              <a:ext uri="{FF2B5EF4-FFF2-40B4-BE49-F238E27FC236}">
                <a16:creationId xmlns:a16="http://schemas.microsoft.com/office/drawing/2014/main" id="{83D854F9-A7B0-D36A-D2EE-B45F7480B596}"/>
              </a:ext>
            </a:extLst>
          </p:cNvPr>
          <p:cNvGraphicFramePr>
            <a:graphicFrameLocks noGrp="1"/>
          </p:cNvGraphicFramePr>
          <p:nvPr>
            <p:extLst>
              <p:ext uri="{D42A27DB-BD31-4B8C-83A1-F6EECF244321}">
                <p14:modId xmlns:p14="http://schemas.microsoft.com/office/powerpoint/2010/main" val="1856726059"/>
              </p:ext>
            </p:extLst>
          </p:nvPr>
        </p:nvGraphicFramePr>
        <p:xfrm>
          <a:off x="2010140" y="3920374"/>
          <a:ext cx="8168640" cy="2026920"/>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2249535931"/>
                    </a:ext>
                  </a:extLst>
                </a:gridCol>
                <a:gridCol w="1633728">
                  <a:extLst>
                    <a:ext uri="{9D8B030D-6E8A-4147-A177-3AD203B41FA5}">
                      <a16:colId xmlns:a16="http://schemas.microsoft.com/office/drawing/2014/main" val="996601287"/>
                    </a:ext>
                  </a:extLst>
                </a:gridCol>
                <a:gridCol w="1633728">
                  <a:extLst>
                    <a:ext uri="{9D8B030D-6E8A-4147-A177-3AD203B41FA5}">
                      <a16:colId xmlns:a16="http://schemas.microsoft.com/office/drawing/2014/main" val="2577644536"/>
                    </a:ext>
                  </a:extLst>
                </a:gridCol>
                <a:gridCol w="1633728">
                  <a:extLst>
                    <a:ext uri="{9D8B030D-6E8A-4147-A177-3AD203B41FA5}">
                      <a16:colId xmlns:a16="http://schemas.microsoft.com/office/drawing/2014/main" val="1667866134"/>
                    </a:ext>
                  </a:extLst>
                </a:gridCol>
                <a:gridCol w="1633728">
                  <a:extLst>
                    <a:ext uri="{9D8B030D-6E8A-4147-A177-3AD203B41FA5}">
                      <a16:colId xmlns:a16="http://schemas.microsoft.com/office/drawing/2014/main" val="3937363099"/>
                    </a:ext>
                  </a:extLst>
                </a:gridCol>
              </a:tblGrid>
              <a:tr h="370840">
                <a:tc>
                  <a:txBody>
                    <a:bodyPr/>
                    <a:lstStyle/>
                    <a:p>
                      <a:r>
                        <a:rPr lang="en-GB"/>
                        <a:t>Event</a:t>
                      </a:r>
                    </a:p>
                  </a:txBody>
                  <a:tcPr/>
                </a:tc>
                <a:tc>
                  <a:txBody>
                    <a:bodyPr/>
                    <a:lstStyle/>
                    <a:p>
                      <a:r>
                        <a:rPr lang="en-GB"/>
                        <a:t>Annual Cash Inflow (£)</a:t>
                      </a:r>
                    </a:p>
                  </a:txBody>
                  <a:tcPr/>
                </a:tc>
                <a:tc>
                  <a:txBody>
                    <a:bodyPr/>
                    <a:lstStyle/>
                    <a:p>
                      <a:r>
                        <a:rPr lang="en-GB"/>
                        <a:t>Discount factor</a:t>
                      </a:r>
                    </a:p>
                    <a:p>
                      <a:pPr lvl="0">
                        <a:buNone/>
                      </a:pPr>
                      <a:r>
                        <a:rPr lang="en-GB"/>
                        <a:t>(15%)</a:t>
                      </a:r>
                    </a:p>
                  </a:txBody>
                  <a:tcPr/>
                </a:tc>
                <a:tc>
                  <a:txBody>
                    <a:bodyPr/>
                    <a:lstStyle/>
                    <a:p>
                      <a:r>
                        <a:rPr lang="en-GB"/>
                        <a:t>Present value (£)</a:t>
                      </a:r>
                    </a:p>
                  </a:txBody>
                  <a:tcPr/>
                </a:tc>
                <a:tc>
                  <a:txBody>
                    <a:bodyPr/>
                    <a:lstStyle/>
                    <a:p>
                      <a:r>
                        <a:rPr lang="en-GB"/>
                        <a:t>Net present value (£)</a:t>
                      </a:r>
                    </a:p>
                  </a:txBody>
                  <a:tcPr/>
                </a:tc>
                <a:extLst>
                  <a:ext uri="{0D108BD9-81ED-4DB2-BD59-A6C34878D82A}">
                    <a16:rowId xmlns:a16="http://schemas.microsoft.com/office/drawing/2014/main" val="398375645"/>
                  </a:ext>
                </a:extLst>
              </a:tr>
              <a:tr h="370840">
                <a:tc>
                  <a:txBody>
                    <a:bodyPr/>
                    <a:lstStyle/>
                    <a:p>
                      <a:r>
                        <a:rPr lang="en-GB"/>
                        <a:t>Optimistic </a:t>
                      </a:r>
                    </a:p>
                  </a:txBody>
                  <a:tcPr/>
                </a:tc>
                <a:tc>
                  <a:txBody>
                    <a:bodyPr/>
                    <a:lstStyle/>
                    <a:p>
                      <a:r>
                        <a:rPr lang="en-GB"/>
                        <a:t>£55,000</a:t>
                      </a:r>
                      <a:endParaRPr lang="en-US"/>
                    </a:p>
                  </a:txBody>
                  <a:tcPr/>
                </a:tc>
                <a:tc>
                  <a:txBody>
                    <a:bodyPr/>
                    <a:lstStyle/>
                    <a:p>
                      <a:r>
                        <a:rPr lang="en-GB"/>
                        <a:t>3.3522</a:t>
                      </a:r>
                    </a:p>
                  </a:txBody>
                  <a:tcPr/>
                </a:tc>
                <a:tc>
                  <a:txBody>
                    <a:bodyPr/>
                    <a:lstStyle/>
                    <a:p>
                      <a:r>
                        <a:rPr lang="en-GB"/>
                        <a:t>184,371</a:t>
                      </a:r>
                    </a:p>
                  </a:txBody>
                  <a:tcPr/>
                </a:tc>
                <a:tc>
                  <a:txBody>
                    <a:bodyPr/>
                    <a:lstStyle/>
                    <a:p>
                      <a:r>
                        <a:rPr lang="en-GB"/>
                        <a:t>84,371</a:t>
                      </a:r>
                    </a:p>
                  </a:txBody>
                  <a:tcPr/>
                </a:tc>
                <a:extLst>
                  <a:ext uri="{0D108BD9-81ED-4DB2-BD59-A6C34878D82A}">
                    <a16:rowId xmlns:a16="http://schemas.microsoft.com/office/drawing/2014/main" val="3133092001"/>
                  </a:ext>
                </a:extLst>
              </a:tr>
              <a:tr h="370840">
                <a:tc>
                  <a:txBody>
                    <a:bodyPr/>
                    <a:lstStyle/>
                    <a:p>
                      <a:r>
                        <a:rPr lang="en-GB"/>
                        <a:t>Most likely</a:t>
                      </a:r>
                    </a:p>
                  </a:txBody>
                  <a:tcPr/>
                </a:tc>
                <a:tc>
                  <a:txBody>
                    <a:bodyPr/>
                    <a:lstStyle/>
                    <a:p>
                      <a:r>
                        <a:rPr lang="en-GB"/>
                        <a:t>£30,000</a:t>
                      </a:r>
                    </a:p>
                  </a:txBody>
                  <a:tcPr/>
                </a:tc>
                <a:tc>
                  <a:txBody>
                    <a:bodyPr/>
                    <a:lstStyle/>
                    <a:p>
                      <a:pPr lvl="0">
                        <a:buNone/>
                      </a:pPr>
                      <a:r>
                        <a:rPr lang="en-GB" sz="1800" b="0" i="0" u="none" strike="noStrike" noProof="0">
                          <a:solidFill>
                            <a:srgbClr val="000000"/>
                          </a:solidFill>
                          <a:latin typeface="Century Gothic"/>
                        </a:rPr>
                        <a:t>3.3522</a:t>
                      </a:r>
                      <a:endParaRPr lang="en-US"/>
                    </a:p>
                  </a:txBody>
                  <a:tcPr/>
                </a:tc>
                <a:tc>
                  <a:txBody>
                    <a:bodyPr/>
                    <a:lstStyle/>
                    <a:p>
                      <a:r>
                        <a:rPr lang="en-GB"/>
                        <a:t>100,566</a:t>
                      </a:r>
                    </a:p>
                  </a:txBody>
                  <a:tcPr/>
                </a:tc>
                <a:tc>
                  <a:txBody>
                    <a:bodyPr/>
                    <a:lstStyle/>
                    <a:p>
                      <a:r>
                        <a:rPr lang="en-GB"/>
                        <a:t>566</a:t>
                      </a:r>
                    </a:p>
                  </a:txBody>
                  <a:tcPr/>
                </a:tc>
                <a:extLst>
                  <a:ext uri="{0D108BD9-81ED-4DB2-BD59-A6C34878D82A}">
                    <a16:rowId xmlns:a16="http://schemas.microsoft.com/office/drawing/2014/main" val="4245183163"/>
                  </a:ext>
                </a:extLst>
              </a:tr>
              <a:tr h="370840">
                <a:tc>
                  <a:txBody>
                    <a:bodyPr/>
                    <a:lstStyle/>
                    <a:p>
                      <a:r>
                        <a:rPr lang="en-GB"/>
                        <a:t>Pessimistic</a:t>
                      </a:r>
                    </a:p>
                  </a:txBody>
                  <a:tcPr/>
                </a:tc>
                <a:tc>
                  <a:txBody>
                    <a:bodyPr/>
                    <a:lstStyle/>
                    <a:p>
                      <a:r>
                        <a:rPr lang="en-GB"/>
                        <a:t>£20,000</a:t>
                      </a:r>
                    </a:p>
                  </a:txBody>
                  <a:tcPr/>
                </a:tc>
                <a:tc>
                  <a:txBody>
                    <a:bodyPr/>
                    <a:lstStyle/>
                    <a:p>
                      <a:pPr lvl="0">
                        <a:buNone/>
                      </a:pPr>
                      <a:r>
                        <a:rPr lang="en-GB" sz="1800" b="0" i="0" u="none" strike="noStrike" noProof="0">
                          <a:solidFill>
                            <a:srgbClr val="000000"/>
                          </a:solidFill>
                          <a:latin typeface="Century Gothic"/>
                        </a:rPr>
                        <a:t>3.3522</a:t>
                      </a:r>
                      <a:endParaRPr lang="en-US"/>
                    </a:p>
                  </a:txBody>
                  <a:tcPr/>
                </a:tc>
                <a:tc>
                  <a:txBody>
                    <a:bodyPr/>
                    <a:lstStyle/>
                    <a:p>
                      <a:r>
                        <a:rPr lang="en-GB"/>
                        <a:t>67,105</a:t>
                      </a:r>
                    </a:p>
                  </a:txBody>
                  <a:tcPr/>
                </a:tc>
                <a:tc>
                  <a:txBody>
                    <a:bodyPr/>
                    <a:lstStyle/>
                    <a:p>
                      <a:r>
                        <a:rPr lang="en-GB"/>
                        <a:t>(32,895)</a:t>
                      </a:r>
                    </a:p>
                  </a:txBody>
                  <a:tcPr/>
                </a:tc>
                <a:extLst>
                  <a:ext uri="{0D108BD9-81ED-4DB2-BD59-A6C34878D82A}">
                    <a16:rowId xmlns:a16="http://schemas.microsoft.com/office/drawing/2014/main" val="2816365692"/>
                  </a:ext>
                </a:extLst>
              </a:tr>
            </a:tbl>
          </a:graphicData>
        </a:graphic>
      </p:graphicFrame>
      <p:sp>
        <p:nvSpPr>
          <p:cNvPr id="11" name="TextBox 10">
            <a:extLst>
              <a:ext uri="{FF2B5EF4-FFF2-40B4-BE49-F238E27FC236}">
                <a16:creationId xmlns:a16="http://schemas.microsoft.com/office/drawing/2014/main" id="{D77E3BB6-732D-F3F2-6AA6-31FEC6CE6BB4}"/>
              </a:ext>
            </a:extLst>
          </p:cNvPr>
          <p:cNvSpPr txBox="1"/>
          <p:nvPr/>
        </p:nvSpPr>
        <p:spPr>
          <a:xfrm>
            <a:off x="1164336" y="6120384"/>
            <a:ext cx="98633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X is riskier than Y. Both NPVs are equal, the decision is down to the owner / Managers' views on risk</a:t>
            </a:r>
          </a:p>
        </p:txBody>
      </p:sp>
    </p:spTree>
    <p:extLst>
      <p:ext uri="{BB962C8B-B14F-4D97-AF65-F5344CB8AC3E}">
        <p14:creationId xmlns:p14="http://schemas.microsoft.com/office/powerpoint/2010/main" val="26230362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7BB86-6F90-22C5-D1EA-CCFF0632D9C1}"/>
              </a:ext>
            </a:extLst>
          </p:cNvPr>
          <p:cNvSpPr>
            <a:spLocks noGrp="1"/>
          </p:cNvSpPr>
          <p:nvPr>
            <p:ph type="title"/>
          </p:nvPr>
        </p:nvSpPr>
        <p:spPr/>
        <p:txBody>
          <a:bodyPr/>
          <a:lstStyle/>
          <a:p>
            <a:r>
              <a:rPr lang="en-GB"/>
              <a:t>Exercise 16 – Probability Technique</a:t>
            </a:r>
            <a:endParaRPr lang="en-US"/>
          </a:p>
        </p:txBody>
      </p:sp>
      <p:sp>
        <p:nvSpPr>
          <p:cNvPr id="4" name="Slide Number Placeholder 3">
            <a:extLst>
              <a:ext uri="{FF2B5EF4-FFF2-40B4-BE49-F238E27FC236}">
                <a16:creationId xmlns:a16="http://schemas.microsoft.com/office/drawing/2014/main" id="{8708BB6B-49F9-90D3-31B5-0D5156273C48}"/>
              </a:ext>
            </a:extLst>
          </p:cNvPr>
          <p:cNvSpPr>
            <a:spLocks noGrp="1"/>
          </p:cNvSpPr>
          <p:nvPr>
            <p:ph type="sldNum" sz="quarter" idx="12"/>
          </p:nvPr>
        </p:nvSpPr>
        <p:spPr/>
        <p:txBody>
          <a:bodyPr/>
          <a:lstStyle/>
          <a:p>
            <a:fld id="{D57F1E4F-1CFF-5643-939E-02111984F565}" type="slidenum">
              <a:rPr lang="en-US" dirty="0"/>
              <a:t>44</a:t>
            </a:fld>
            <a:endParaRPr lang="en-US"/>
          </a:p>
        </p:txBody>
      </p:sp>
      <p:graphicFrame>
        <p:nvGraphicFramePr>
          <p:cNvPr id="6" name="Table 5">
            <a:extLst>
              <a:ext uri="{FF2B5EF4-FFF2-40B4-BE49-F238E27FC236}">
                <a16:creationId xmlns:a16="http://schemas.microsoft.com/office/drawing/2014/main" id="{9DCBA20D-3110-BBCE-E660-1CFE491C3ED0}"/>
              </a:ext>
            </a:extLst>
          </p:cNvPr>
          <p:cNvGraphicFramePr>
            <a:graphicFrameLocks noGrp="1"/>
          </p:cNvGraphicFramePr>
          <p:nvPr>
            <p:extLst>
              <p:ext uri="{D42A27DB-BD31-4B8C-83A1-F6EECF244321}">
                <p14:modId xmlns:p14="http://schemas.microsoft.com/office/powerpoint/2010/main" val="632946188"/>
              </p:ext>
            </p:extLst>
          </p:nvPr>
        </p:nvGraphicFramePr>
        <p:xfrm>
          <a:off x="329184" y="1661185"/>
          <a:ext cx="8168640" cy="1752600"/>
        </p:xfrm>
        <a:graphic>
          <a:graphicData uri="http://schemas.openxmlformats.org/drawingml/2006/table">
            <a:tbl>
              <a:tblPr firstRow="1" bandRow="1">
                <a:tableStyleId>{5C22544A-7EE6-4342-B048-85BDC9FD1C3A}</a:tableStyleId>
              </a:tblPr>
              <a:tblGrid>
                <a:gridCol w="1361440">
                  <a:extLst>
                    <a:ext uri="{9D8B030D-6E8A-4147-A177-3AD203B41FA5}">
                      <a16:colId xmlns:a16="http://schemas.microsoft.com/office/drawing/2014/main" val="2879942892"/>
                    </a:ext>
                  </a:extLst>
                </a:gridCol>
                <a:gridCol w="1361440">
                  <a:extLst>
                    <a:ext uri="{9D8B030D-6E8A-4147-A177-3AD203B41FA5}">
                      <a16:colId xmlns:a16="http://schemas.microsoft.com/office/drawing/2014/main" val="1516308499"/>
                    </a:ext>
                  </a:extLst>
                </a:gridCol>
                <a:gridCol w="1361440">
                  <a:extLst>
                    <a:ext uri="{9D8B030D-6E8A-4147-A177-3AD203B41FA5}">
                      <a16:colId xmlns:a16="http://schemas.microsoft.com/office/drawing/2014/main" val="3859185442"/>
                    </a:ext>
                  </a:extLst>
                </a:gridCol>
                <a:gridCol w="1361440">
                  <a:extLst>
                    <a:ext uri="{9D8B030D-6E8A-4147-A177-3AD203B41FA5}">
                      <a16:colId xmlns:a16="http://schemas.microsoft.com/office/drawing/2014/main" val="637618177"/>
                    </a:ext>
                  </a:extLst>
                </a:gridCol>
                <a:gridCol w="1361440">
                  <a:extLst>
                    <a:ext uri="{9D8B030D-6E8A-4147-A177-3AD203B41FA5}">
                      <a16:colId xmlns:a16="http://schemas.microsoft.com/office/drawing/2014/main" val="1355172212"/>
                    </a:ext>
                  </a:extLst>
                </a:gridCol>
                <a:gridCol w="1361440">
                  <a:extLst>
                    <a:ext uri="{9D8B030D-6E8A-4147-A177-3AD203B41FA5}">
                      <a16:colId xmlns:a16="http://schemas.microsoft.com/office/drawing/2014/main" val="4228197448"/>
                    </a:ext>
                  </a:extLst>
                </a:gridCol>
              </a:tblGrid>
              <a:tr h="370840">
                <a:tc>
                  <a:txBody>
                    <a:bodyPr/>
                    <a:lstStyle/>
                    <a:p>
                      <a:r>
                        <a:rPr lang="en-GB"/>
                        <a:t>Year </a:t>
                      </a:r>
                    </a:p>
                  </a:txBody>
                  <a:tcPr/>
                </a:tc>
                <a:tc>
                  <a:txBody>
                    <a:bodyPr/>
                    <a:lstStyle/>
                    <a:p>
                      <a:r>
                        <a:rPr lang="en-GB"/>
                        <a:t>P.V. Factor (10%)</a:t>
                      </a:r>
                    </a:p>
                  </a:txBody>
                  <a:tcPr/>
                </a:tc>
                <a:tc>
                  <a:txBody>
                    <a:bodyPr/>
                    <a:lstStyle/>
                    <a:p>
                      <a:r>
                        <a:rPr lang="en-GB"/>
                        <a:t>Cash Inflow</a:t>
                      </a:r>
                    </a:p>
                  </a:txBody>
                  <a:tcPr/>
                </a:tc>
                <a:tc>
                  <a:txBody>
                    <a:bodyPr/>
                    <a:lstStyle/>
                    <a:p>
                      <a:r>
                        <a:rPr lang="en-GB"/>
                        <a:t>Probability</a:t>
                      </a:r>
                    </a:p>
                  </a:txBody>
                  <a:tcPr/>
                </a:tc>
                <a:tc>
                  <a:txBody>
                    <a:bodyPr/>
                    <a:lstStyle/>
                    <a:p>
                      <a:r>
                        <a:rPr lang="en-GB"/>
                        <a:t>Monetary Value</a:t>
                      </a:r>
                    </a:p>
                  </a:txBody>
                  <a:tcPr/>
                </a:tc>
                <a:tc>
                  <a:txBody>
                    <a:bodyPr/>
                    <a:lstStyle/>
                    <a:p>
                      <a:r>
                        <a:rPr lang="en-GB"/>
                        <a:t>Present Value (£)</a:t>
                      </a:r>
                    </a:p>
                  </a:txBody>
                  <a:tcPr/>
                </a:tc>
                <a:extLst>
                  <a:ext uri="{0D108BD9-81ED-4DB2-BD59-A6C34878D82A}">
                    <a16:rowId xmlns:a16="http://schemas.microsoft.com/office/drawing/2014/main" val="1419150574"/>
                  </a:ext>
                </a:extLst>
              </a:tr>
              <a:tr h="370840">
                <a:tc>
                  <a:txBody>
                    <a:bodyPr/>
                    <a:lstStyle/>
                    <a:p>
                      <a:r>
                        <a:rPr lang="en-GB"/>
                        <a:t>1</a:t>
                      </a:r>
                    </a:p>
                  </a:txBody>
                  <a:tcPr/>
                </a:tc>
                <a:tc>
                  <a:txBody>
                    <a:bodyPr/>
                    <a:lstStyle/>
                    <a:p>
                      <a:r>
                        <a:rPr lang="en-GB"/>
                        <a:t>0.909</a:t>
                      </a:r>
                    </a:p>
                  </a:txBody>
                  <a:tcPr/>
                </a:tc>
                <a:tc>
                  <a:txBody>
                    <a:bodyPr/>
                    <a:lstStyle/>
                    <a:p>
                      <a:r>
                        <a:rPr lang="en-GB"/>
                        <a:t>10,000</a:t>
                      </a:r>
                    </a:p>
                  </a:txBody>
                  <a:tcPr/>
                </a:tc>
                <a:tc>
                  <a:txBody>
                    <a:bodyPr/>
                    <a:lstStyle/>
                    <a:p>
                      <a:r>
                        <a:rPr lang="en-GB"/>
                        <a:t>.2</a:t>
                      </a:r>
                    </a:p>
                  </a:txBody>
                  <a:tcPr/>
                </a:tc>
                <a:tc>
                  <a:txBody>
                    <a:bodyPr/>
                    <a:lstStyle/>
                    <a:p>
                      <a:r>
                        <a:rPr lang="en-GB"/>
                        <a:t>2,000</a:t>
                      </a:r>
                    </a:p>
                  </a:txBody>
                  <a:tcPr/>
                </a:tc>
                <a:tc>
                  <a:txBody>
                    <a:bodyPr/>
                    <a:lstStyle/>
                    <a:p>
                      <a:r>
                        <a:rPr lang="en-GB"/>
                        <a:t>1,818</a:t>
                      </a:r>
                    </a:p>
                  </a:txBody>
                  <a:tcPr/>
                </a:tc>
                <a:extLst>
                  <a:ext uri="{0D108BD9-81ED-4DB2-BD59-A6C34878D82A}">
                    <a16:rowId xmlns:a16="http://schemas.microsoft.com/office/drawing/2014/main" val="2186489572"/>
                  </a:ext>
                </a:extLst>
              </a:tr>
              <a:tr h="370840">
                <a:tc>
                  <a:txBody>
                    <a:bodyPr/>
                    <a:lstStyle/>
                    <a:p>
                      <a:r>
                        <a:rPr lang="en-GB"/>
                        <a:t>2</a:t>
                      </a:r>
                    </a:p>
                  </a:txBody>
                  <a:tcPr/>
                </a:tc>
                <a:tc>
                  <a:txBody>
                    <a:bodyPr/>
                    <a:lstStyle/>
                    <a:p>
                      <a:r>
                        <a:rPr lang="en-GB"/>
                        <a:t>0.826</a:t>
                      </a:r>
                    </a:p>
                  </a:txBody>
                  <a:tcPr/>
                </a:tc>
                <a:tc>
                  <a:txBody>
                    <a:bodyPr/>
                    <a:lstStyle/>
                    <a:p>
                      <a:r>
                        <a:rPr lang="en-GB"/>
                        <a:t>18,000</a:t>
                      </a:r>
                    </a:p>
                  </a:txBody>
                  <a:tcPr/>
                </a:tc>
                <a:tc>
                  <a:txBody>
                    <a:bodyPr/>
                    <a:lstStyle/>
                    <a:p>
                      <a:r>
                        <a:rPr lang="en-GB"/>
                        <a:t>.6</a:t>
                      </a:r>
                    </a:p>
                  </a:txBody>
                  <a:tcPr/>
                </a:tc>
                <a:tc>
                  <a:txBody>
                    <a:bodyPr/>
                    <a:lstStyle/>
                    <a:p>
                      <a:r>
                        <a:rPr lang="en-GB"/>
                        <a:t>10,800</a:t>
                      </a:r>
                    </a:p>
                  </a:txBody>
                  <a:tcPr/>
                </a:tc>
                <a:tc>
                  <a:txBody>
                    <a:bodyPr/>
                    <a:lstStyle/>
                    <a:p>
                      <a:r>
                        <a:rPr lang="en-GB"/>
                        <a:t>8,921</a:t>
                      </a:r>
                    </a:p>
                  </a:txBody>
                  <a:tcPr/>
                </a:tc>
                <a:extLst>
                  <a:ext uri="{0D108BD9-81ED-4DB2-BD59-A6C34878D82A}">
                    <a16:rowId xmlns:a16="http://schemas.microsoft.com/office/drawing/2014/main" val="2488909884"/>
                  </a:ext>
                </a:extLst>
              </a:tr>
              <a:tr h="370840">
                <a:tc>
                  <a:txBody>
                    <a:bodyPr/>
                    <a:lstStyle/>
                    <a:p>
                      <a:r>
                        <a:rPr lang="en-GB"/>
                        <a:t>3</a:t>
                      </a:r>
                    </a:p>
                  </a:txBody>
                  <a:tcPr/>
                </a:tc>
                <a:tc>
                  <a:txBody>
                    <a:bodyPr/>
                    <a:lstStyle/>
                    <a:p>
                      <a:r>
                        <a:rPr lang="en-GB"/>
                        <a:t>0.751</a:t>
                      </a:r>
                    </a:p>
                  </a:txBody>
                  <a:tcPr/>
                </a:tc>
                <a:tc>
                  <a:txBody>
                    <a:bodyPr/>
                    <a:lstStyle/>
                    <a:p>
                      <a:r>
                        <a:rPr lang="en-GB"/>
                        <a:t>8,000</a:t>
                      </a:r>
                    </a:p>
                  </a:txBody>
                  <a:tcPr/>
                </a:tc>
                <a:tc>
                  <a:txBody>
                    <a:bodyPr/>
                    <a:lstStyle/>
                    <a:p>
                      <a:r>
                        <a:rPr lang="en-GB"/>
                        <a:t>.2</a:t>
                      </a:r>
                    </a:p>
                  </a:txBody>
                  <a:tcPr/>
                </a:tc>
                <a:tc>
                  <a:txBody>
                    <a:bodyPr/>
                    <a:lstStyle/>
                    <a:p>
                      <a:r>
                        <a:rPr lang="en-GB"/>
                        <a:t>1,600</a:t>
                      </a:r>
                    </a:p>
                  </a:txBody>
                  <a:tcPr/>
                </a:tc>
                <a:tc>
                  <a:txBody>
                    <a:bodyPr/>
                    <a:lstStyle/>
                    <a:p>
                      <a:r>
                        <a:rPr lang="en-GB"/>
                        <a:t>1,202</a:t>
                      </a:r>
                    </a:p>
                  </a:txBody>
                  <a:tcPr/>
                </a:tc>
                <a:extLst>
                  <a:ext uri="{0D108BD9-81ED-4DB2-BD59-A6C34878D82A}">
                    <a16:rowId xmlns:a16="http://schemas.microsoft.com/office/drawing/2014/main" val="3867141767"/>
                  </a:ext>
                </a:extLst>
              </a:tr>
            </a:tbl>
          </a:graphicData>
        </a:graphic>
      </p:graphicFrame>
      <p:sp>
        <p:nvSpPr>
          <p:cNvPr id="7" name="TextBox 6">
            <a:extLst>
              <a:ext uri="{FF2B5EF4-FFF2-40B4-BE49-F238E27FC236}">
                <a16:creationId xmlns:a16="http://schemas.microsoft.com/office/drawing/2014/main" id="{4D9FAAC0-1654-8C2B-76C7-86A2D28E6D19}"/>
              </a:ext>
            </a:extLst>
          </p:cNvPr>
          <p:cNvSpPr txBox="1"/>
          <p:nvPr/>
        </p:nvSpPr>
        <p:spPr>
          <a:xfrm>
            <a:off x="8692896" y="1664208"/>
            <a:ext cx="815644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Total Present Value = £11,941</a:t>
            </a:r>
          </a:p>
          <a:p>
            <a:r>
              <a:rPr lang="en-GB" dirty="0"/>
              <a:t>Cost of investment = £10,000</a:t>
            </a:r>
          </a:p>
          <a:p>
            <a:endParaRPr lang="en-GB"/>
          </a:p>
          <a:p>
            <a:r>
              <a:rPr lang="en-GB" dirty="0"/>
              <a:t>11,941 – 10,000 = </a:t>
            </a:r>
            <a:r>
              <a:rPr lang="en-GB" dirty="0">
                <a:solidFill>
                  <a:srgbClr val="FFFFFF"/>
                </a:solidFill>
              </a:rPr>
              <a:t>1,941</a:t>
            </a:r>
            <a:endParaRPr lang="en-GB" dirty="0"/>
          </a:p>
          <a:p>
            <a:endParaRPr lang="en-GB"/>
          </a:p>
          <a:p>
            <a:r>
              <a:rPr lang="en-GB" dirty="0"/>
              <a:t>Net Present Value = £1,941</a:t>
            </a:r>
          </a:p>
        </p:txBody>
      </p:sp>
      <p:sp>
        <p:nvSpPr>
          <p:cNvPr id="10" name="TextBox 9">
            <a:extLst>
              <a:ext uri="{FF2B5EF4-FFF2-40B4-BE49-F238E27FC236}">
                <a16:creationId xmlns:a16="http://schemas.microsoft.com/office/drawing/2014/main" id="{A78DE015-879B-7EE2-6508-512F3B62C1D7}"/>
              </a:ext>
            </a:extLst>
          </p:cNvPr>
          <p:cNvSpPr txBox="1"/>
          <p:nvPr/>
        </p:nvSpPr>
        <p:spPr>
          <a:xfrm>
            <a:off x="560832" y="1152143"/>
            <a:ext cx="26822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Project A</a:t>
            </a:r>
          </a:p>
        </p:txBody>
      </p:sp>
      <p:graphicFrame>
        <p:nvGraphicFramePr>
          <p:cNvPr id="12" name="Table 11">
            <a:extLst>
              <a:ext uri="{FF2B5EF4-FFF2-40B4-BE49-F238E27FC236}">
                <a16:creationId xmlns:a16="http://schemas.microsoft.com/office/drawing/2014/main" id="{22FF4B17-8F52-BAF9-9631-F98B24D0C2FE}"/>
              </a:ext>
            </a:extLst>
          </p:cNvPr>
          <p:cNvGraphicFramePr>
            <a:graphicFrameLocks noGrp="1"/>
          </p:cNvGraphicFramePr>
          <p:nvPr>
            <p:extLst>
              <p:ext uri="{D42A27DB-BD31-4B8C-83A1-F6EECF244321}">
                <p14:modId xmlns:p14="http://schemas.microsoft.com/office/powerpoint/2010/main" val="2514688781"/>
              </p:ext>
            </p:extLst>
          </p:nvPr>
        </p:nvGraphicFramePr>
        <p:xfrm>
          <a:off x="329184" y="4325136"/>
          <a:ext cx="8168640" cy="1752600"/>
        </p:xfrm>
        <a:graphic>
          <a:graphicData uri="http://schemas.openxmlformats.org/drawingml/2006/table">
            <a:tbl>
              <a:tblPr firstRow="1" bandRow="1">
                <a:tableStyleId>{5C22544A-7EE6-4342-B048-85BDC9FD1C3A}</a:tableStyleId>
              </a:tblPr>
              <a:tblGrid>
                <a:gridCol w="1361440">
                  <a:extLst>
                    <a:ext uri="{9D8B030D-6E8A-4147-A177-3AD203B41FA5}">
                      <a16:colId xmlns:a16="http://schemas.microsoft.com/office/drawing/2014/main" val="2879942892"/>
                    </a:ext>
                  </a:extLst>
                </a:gridCol>
                <a:gridCol w="1361440">
                  <a:extLst>
                    <a:ext uri="{9D8B030D-6E8A-4147-A177-3AD203B41FA5}">
                      <a16:colId xmlns:a16="http://schemas.microsoft.com/office/drawing/2014/main" val="1516308499"/>
                    </a:ext>
                  </a:extLst>
                </a:gridCol>
                <a:gridCol w="1361440">
                  <a:extLst>
                    <a:ext uri="{9D8B030D-6E8A-4147-A177-3AD203B41FA5}">
                      <a16:colId xmlns:a16="http://schemas.microsoft.com/office/drawing/2014/main" val="3859185442"/>
                    </a:ext>
                  </a:extLst>
                </a:gridCol>
                <a:gridCol w="1361440">
                  <a:extLst>
                    <a:ext uri="{9D8B030D-6E8A-4147-A177-3AD203B41FA5}">
                      <a16:colId xmlns:a16="http://schemas.microsoft.com/office/drawing/2014/main" val="637618177"/>
                    </a:ext>
                  </a:extLst>
                </a:gridCol>
                <a:gridCol w="1361440">
                  <a:extLst>
                    <a:ext uri="{9D8B030D-6E8A-4147-A177-3AD203B41FA5}">
                      <a16:colId xmlns:a16="http://schemas.microsoft.com/office/drawing/2014/main" val="1355172212"/>
                    </a:ext>
                  </a:extLst>
                </a:gridCol>
                <a:gridCol w="1361440">
                  <a:extLst>
                    <a:ext uri="{9D8B030D-6E8A-4147-A177-3AD203B41FA5}">
                      <a16:colId xmlns:a16="http://schemas.microsoft.com/office/drawing/2014/main" val="4228197448"/>
                    </a:ext>
                  </a:extLst>
                </a:gridCol>
              </a:tblGrid>
              <a:tr h="370840">
                <a:tc>
                  <a:txBody>
                    <a:bodyPr/>
                    <a:lstStyle/>
                    <a:p>
                      <a:r>
                        <a:rPr lang="en-GB"/>
                        <a:t>Year </a:t>
                      </a:r>
                    </a:p>
                  </a:txBody>
                  <a:tcPr/>
                </a:tc>
                <a:tc>
                  <a:txBody>
                    <a:bodyPr/>
                    <a:lstStyle/>
                    <a:p>
                      <a:r>
                        <a:rPr lang="en-GB"/>
                        <a:t>P.V. Factor (10%)</a:t>
                      </a:r>
                    </a:p>
                  </a:txBody>
                  <a:tcPr/>
                </a:tc>
                <a:tc>
                  <a:txBody>
                    <a:bodyPr/>
                    <a:lstStyle/>
                    <a:p>
                      <a:r>
                        <a:rPr lang="en-GB"/>
                        <a:t>Cash Inflow</a:t>
                      </a:r>
                    </a:p>
                  </a:txBody>
                  <a:tcPr/>
                </a:tc>
                <a:tc>
                  <a:txBody>
                    <a:bodyPr/>
                    <a:lstStyle/>
                    <a:p>
                      <a:r>
                        <a:rPr lang="en-GB"/>
                        <a:t>Probability</a:t>
                      </a:r>
                    </a:p>
                  </a:txBody>
                  <a:tcPr/>
                </a:tc>
                <a:tc>
                  <a:txBody>
                    <a:bodyPr/>
                    <a:lstStyle/>
                    <a:p>
                      <a:r>
                        <a:rPr lang="en-GB"/>
                        <a:t>Monetary Value</a:t>
                      </a:r>
                    </a:p>
                  </a:txBody>
                  <a:tcPr/>
                </a:tc>
                <a:tc>
                  <a:txBody>
                    <a:bodyPr/>
                    <a:lstStyle/>
                    <a:p>
                      <a:r>
                        <a:rPr lang="en-GB"/>
                        <a:t>Present Value (£)</a:t>
                      </a:r>
                    </a:p>
                  </a:txBody>
                  <a:tcPr/>
                </a:tc>
                <a:extLst>
                  <a:ext uri="{0D108BD9-81ED-4DB2-BD59-A6C34878D82A}">
                    <a16:rowId xmlns:a16="http://schemas.microsoft.com/office/drawing/2014/main" val="1419150574"/>
                  </a:ext>
                </a:extLst>
              </a:tr>
              <a:tr h="370840">
                <a:tc>
                  <a:txBody>
                    <a:bodyPr/>
                    <a:lstStyle/>
                    <a:p>
                      <a:r>
                        <a:rPr lang="en-GB"/>
                        <a:t>1</a:t>
                      </a:r>
                    </a:p>
                  </a:txBody>
                  <a:tcPr/>
                </a:tc>
                <a:tc>
                  <a:txBody>
                    <a:bodyPr/>
                    <a:lstStyle/>
                    <a:p>
                      <a:r>
                        <a:rPr lang="en-GB"/>
                        <a:t>0.909</a:t>
                      </a:r>
                    </a:p>
                  </a:txBody>
                  <a:tcPr/>
                </a:tc>
                <a:tc>
                  <a:txBody>
                    <a:bodyPr/>
                    <a:lstStyle/>
                    <a:p>
                      <a:r>
                        <a:rPr lang="en-GB"/>
                        <a:t>12,000</a:t>
                      </a:r>
                    </a:p>
                  </a:txBody>
                  <a:tcPr/>
                </a:tc>
                <a:tc>
                  <a:txBody>
                    <a:bodyPr/>
                    <a:lstStyle/>
                    <a:p>
                      <a:r>
                        <a:rPr lang="en-GB"/>
                        <a:t>.2</a:t>
                      </a:r>
                    </a:p>
                  </a:txBody>
                  <a:tcPr/>
                </a:tc>
                <a:tc>
                  <a:txBody>
                    <a:bodyPr/>
                    <a:lstStyle/>
                    <a:p>
                      <a:r>
                        <a:rPr lang="en-GB"/>
                        <a:t>2,400</a:t>
                      </a:r>
                    </a:p>
                  </a:txBody>
                  <a:tcPr/>
                </a:tc>
                <a:tc>
                  <a:txBody>
                    <a:bodyPr/>
                    <a:lstStyle/>
                    <a:p>
                      <a:r>
                        <a:rPr lang="en-GB"/>
                        <a:t>2,182</a:t>
                      </a:r>
                    </a:p>
                  </a:txBody>
                  <a:tcPr/>
                </a:tc>
                <a:extLst>
                  <a:ext uri="{0D108BD9-81ED-4DB2-BD59-A6C34878D82A}">
                    <a16:rowId xmlns:a16="http://schemas.microsoft.com/office/drawing/2014/main" val="2186489572"/>
                  </a:ext>
                </a:extLst>
              </a:tr>
              <a:tr h="370840">
                <a:tc>
                  <a:txBody>
                    <a:bodyPr/>
                    <a:lstStyle/>
                    <a:p>
                      <a:r>
                        <a:rPr lang="en-GB"/>
                        <a:t>2</a:t>
                      </a:r>
                    </a:p>
                  </a:txBody>
                  <a:tcPr/>
                </a:tc>
                <a:tc>
                  <a:txBody>
                    <a:bodyPr/>
                    <a:lstStyle/>
                    <a:p>
                      <a:r>
                        <a:rPr lang="en-GB"/>
                        <a:t>0.826</a:t>
                      </a:r>
                    </a:p>
                  </a:txBody>
                  <a:tcPr/>
                </a:tc>
                <a:tc>
                  <a:txBody>
                    <a:bodyPr/>
                    <a:lstStyle/>
                    <a:p>
                      <a:r>
                        <a:rPr lang="en-GB"/>
                        <a:t>14,000</a:t>
                      </a:r>
                    </a:p>
                  </a:txBody>
                  <a:tcPr/>
                </a:tc>
                <a:tc>
                  <a:txBody>
                    <a:bodyPr/>
                    <a:lstStyle/>
                    <a:p>
                      <a:r>
                        <a:rPr lang="en-GB"/>
                        <a:t>.6</a:t>
                      </a:r>
                    </a:p>
                  </a:txBody>
                  <a:tcPr/>
                </a:tc>
                <a:tc>
                  <a:txBody>
                    <a:bodyPr/>
                    <a:lstStyle/>
                    <a:p>
                      <a:r>
                        <a:rPr lang="en-GB"/>
                        <a:t>8,400</a:t>
                      </a:r>
                    </a:p>
                  </a:txBody>
                  <a:tcPr/>
                </a:tc>
                <a:tc>
                  <a:txBody>
                    <a:bodyPr/>
                    <a:lstStyle/>
                    <a:p>
                      <a:r>
                        <a:rPr lang="en-GB"/>
                        <a:t>6,938</a:t>
                      </a:r>
                    </a:p>
                  </a:txBody>
                  <a:tcPr/>
                </a:tc>
                <a:extLst>
                  <a:ext uri="{0D108BD9-81ED-4DB2-BD59-A6C34878D82A}">
                    <a16:rowId xmlns:a16="http://schemas.microsoft.com/office/drawing/2014/main" val="2488909884"/>
                  </a:ext>
                </a:extLst>
              </a:tr>
              <a:tr h="370840">
                <a:tc>
                  <a:txBody>
                    <a:bodyPr/>
                    <a:lstStyle/>
                    <a:p>
                      <a:r>
                        <a:rPr lang="en-GB"/>
                        <a:t>3</a:t>
                      </a:r>
                    </a:p>
                  </a:txBody>
                  <a:tcPr/>
                </a:tc>
                <a:tc>
                  <a:txBody>
                    <a:bodyPr/>
                    <a:lstStyle/>
                    <a:p>
                      <a:r>
                        <a:rPr lang="en-GB"/>
                        <a:t>0.751</a:t>
                      </a:r>
                    </a:p>
                  </a:txBody>
                  <a:tcPr/>
                </a:tc>
                <a:tc>
                  <a:txBody>
                    <a:bodyPr/>
                    <a:lstStyle/>
                    <a:p>
                      <a:r>
                        <a:rPr lang="en-GB"/>
                        <a:t>14,000</a:t>
                      </a:r>
                    </a:p>
                  </a:txBody>
                  <a:tcPr/>
                </a:tc>
                <a:tc>
                  <a:txBody>
                    <a:bodyPr/>
                    <a:lstStyle/>
                    <a:p>
                      <a:r>
                        <a:rPr lang="en-GB"/>
                        <a:t>.2</a:t>
                      </a:r>
                    </a:p>
                  </a:txBody>
                  <a:tcPr/>
                </a:tc>
                <a:tc>
                  <a:txBody>
                    <a:bodyPr/>
                    <a:lstStyle/>
                    <a:p>
                      <a:r>
                        <a:rPr lang="en-GB"/>
                        <a:t>2,800</a:t>
                      </a:r>
                    </a:p>
                  </a:txBody>
                  <a:tcPr/>
                </a:tc>
                <a:tc>
                  <a:txBody>
                    <a:bodyPr/>
                    <a:lstStyle/>
                    <a:p>
                      <a:r>
                        <a:rPr lang="en-GB"/>
                        <a:t>2,103</a:t>
                      </a:r>
                    </a:p>
                  </a:txBody>
                  <a:tcPr/>
                </a:tc>
                <a:extLst>
                  <a:ext uri="{0D108BD9-81ED-4DB2-BD59-A6C34878D82A}">
                    <a16:rowId xmlns:a16="http://schemas.microsoft.com/office/drawing/2014/main" val="3867141767"/>
                  </a:ext>
                </a:extLst>
              </a:tr>
            </a:tbl>
          </a:graphicData>
        </a:graphic>
      </p:graphicFrame>
      <p:sp>
        <p:nvSpPr>
          <p:cNvPr id="13" name="TextBox 12">
            <a:extLst>
              <a:ext uri="{FF2B5EF4-FFF2-40B4-BE49-F238E27FC236}">
                <a16:creationId xmlns:a16="http://schemas.microsoft.com/office/drawing/2014/main" id="{E09FCE24-A6D6-5189-D0C7-A9BED80926A4}"/>
              </a:ext>
            </a:extLst>
          </p:cNvPr>
          <p:cNvSpPr txBox="1"/>
          <p:nvPr/>
        </p:nvSpPr>
        <p:spPr>
          <a:xfrm>
            <a:off x="8729472" y="4328159"/>
            <a:ext cx="345033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Total present value = £11,223</a:t>
            </a:r>
          </a:p>
          <a:p>
            <a:r>
              <a:rPr lang="en-GB"/>
              <a:t>Cost of investment = £10,000</a:t>
            </a:r>
          </a:p>
          <a:p>
            <a:endParaRPr lang="en-GB"/>
          </a:p>
          <a:p>
            <a:r>
              <a:rPr lang="en-GB"/>
              <a:t>11,223 – 10,000 = 1,223</a:t>
            </a:r>
          </a:p>
          <a:p>
            <a:endParaRPr lang="en-GB"/>
          </a:p>
          <a:p>
            <a:r>
              <a:rPr lang="en-GB"/>
              <a:t>Net Present Value = £1,223</a:t>
            </a:r>
          </a:p>
        </p:txBody>
      </p:sp>
      <p:pic>
        <p:nvPicPr>
          <p:cNvPr id="15" name="Picture 14" descr="Tick Symbol PNG, Vector, PSD, and Clipart With Transparent ...">
            <a:extLst>
              <a:ext uri="{FF2B5EF4-FFF2-40B4-BE49-F238E27FC236}">
                <a16:creationId xmlns:a16="http://schemas.microsoft.com/office/drawing/2014/main" id="{F7E1AB1B-2FD4-DF4B-E25E-67439B74290B}"/>
              </a:ext>
            </a:extLst>
          </p:cNvPr>
          <p:cNvPicPr>
            <a:picLocks noChangeAspect="1"/>
          </p:cNvPicPr>
          <p:nvPr/>
        </p:nvPicPr>
        <p:blipFill>
          <a:blip r:embed="rId2"/>
          <a:stretch>
            <a:fillRect/>
          </a:stretch>
        </p:blipFill>
        <p:spPr>
          <a:xfrm>
            <a:off x="3050165" y="1434284"/>
            <a:ext cx="2364410" cy="2222907"/>
          </a:xfrm>
          <a:prstGeom prst="rect">
            <a:avLst/>
          </a:prstGeom>
        </p:spPr>
      </p:pic>
      <p:sp>
        <p:nvSpPr>
          <p:cNvPr id="16" name="TextBox 15">
            <a:extLst>
              <a:ext uri="{FF2B5EF4-FFF2-40B4-BE49-F238E27FC236}">
                <a16:creationId xmlns:a16="http://schemas.microsoft.com/office/drawing/2014/main" id="{D3047674-9407-2968-93B5-068A5B52056B}"/>
              </a:ext>
            </a:extLst>
          </p:cNvPr>
          <p:cNvSpPr txBox="1"/>
          <p:nvPr/>
        </p:nvSpPr>
        <p:spPr>
          <a:xfrm>
            <a:off x="402336" y="3681983"/>
            <a:ext cx="2609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Project B</a:t>
            </a:r>
          </a:p>
        </p:txBody>
      </p:sp>
    </p:spTree>
    <p:extLst>
      <p:ext uri="{BB962C8B-B14F-4D97-AF65-F5344CB8AC3E}">
        <p14:creationId xmlns:p14="http://schemas.microsoft.com/office/powerpoint/2010/main" val="104922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BE905-3C4D-E6B5-B40C-3646B306EBAB}"/>
              </a:ext>
            </a:extLst>
          </p:cNvPr>
          <p:cNvSpPr>
            <a:spLocks noGrp="1"/>
          </p:cNvSpPr>
          <p:nvPr>
            <p:ph type="title"/>
          </p:nvPr>
        </p:nvSpPr>
        <p:spPr/>
        <p:txBody>
          <a:bodyPr/>
          <a:lstStyle/>
          <a:p>
            <a:r>
              <a:rPr lang="en-GB"/>
              <a:t>Exercise 17 – Standard Deviation Method – Project A</a:t>
            </a:r>
            <a:endParaRPr lang="en-US"/>
          </a:p>
        </p:txBody>
      </p:sp>
      <p:sp>
        <p:nvSpPr>
          <p:cNvPr id="4" name="Slide Number Placeholder 3">
            <a:extLst>
              <a:ext uri="{FF2B5EF4-FFF2-40B4-BE49-F238E27FC236}">
                <a16:creationId xmlns:a16="http://schemas.microsoft.com/office/drawing/2014/main" id="{E3193C39-236E-DA17-515A-3BFB1013A2FF}"/>
              </a:ext>
            </a:extLst>
          </p:cNvPr>
          <p:cNvSpPr>
            <a:spLocks noGrp="1"/>
          </p:cNvSpPr>
          <p:nvPr>
            <p:ph type="sldNum" sz="quarter" idx="12"/>
          </p:nvPr>
        </p:nvSpPr>
        <p:spPr/>
        <p:txBody>
          <a:bodyPr/>
          <a:lstStyle/>
          <a:p>
            <a:fld id="{D57F1E4F-1CFF-5643-939E-02111984F565}" type="slidenum">
              <a:rPr lang="en-US" dirty="0"/>
              <a:t>45</a:t>
            </a:fld>
            <a:endParaRPr lang="en-US"/>
          </a:p>
        </p:txBody>
      </p:sp>
      <p:graphicFrame>
        <p:nvGraphicFramePr>
          <p:cNvPr id="22" name="Table 21">
            <a:extLst>
              <a:ext uri="{FF2B5EF4-FFF2-40B4-BE49-F238E27FC236}">
                <a16:creationId xmlns:a16="http://schemas.microsoft.com/office/drawing/2014/main" id="{8D557FB1-9CCC-947B-8AEA-ED62041501C5}"/>
              </a:ext>
            </a:extLst>
          </p:cNvPr>
          <p:cNvGraphicFramePr>
            <a:graphicFrameLocks noGrp="1"/>
          </p:cNvGraphicFramePr>
          <p:nvPr>
            <p:extLst>
              <p:ext uri="{D42A27DB-BD31-4B8C-83A1-F6EECF244321}">
                <p14:modId xmlns:p14="http://schemas.microsoft.com/office/powerpoint/2010/main" val="1498936993"/>
              </p:ext>
            </p:extLst>
          </p:nvPr>
        </p:nvGraphicFramePr>
        <p:xfrm>
          <a:off x="105663" y="2427470"/>
          <a:ext cx="8140205" cy="3383280"/>
        </p:xfrm>
        <a:graphic>
          <a:graphicData uri="http://schemas.openxmlformats.org/drawingml/2006/table">
            <a:tbl>
              <a:tblPr firstRow="1" bandRow="1">
                <a:tableStyleId>{69CF1AB2-1976-4502-BF36-3FF5EA218861}</a:tableStyleId>
              </a:tblPr>
              <a:tblGrid>
                <a:gridCol w="1628041">
                  <a:extLst>
                    <a:ext uri="{9D8B030D-6E8A-4147-A177-3AD203B41FA5}">
                      <a16:colId xmlns:a16="http://schemas.microsoft.com/office/drawing/2014/main" val="1741050436"/>
                    </a:ext>
                  </a:extLst>
                </a:gridCol>
                <a:gridCol w="1628041">
                  <a:extLst>
                    <a:ext uri="{9D8B030D-6E8A-4147-A177-3AD203B41FA5}">
                      <a16:colId xmlns:a16="http://schemas.microsoft.com/office/drawing/2014/main" val="1778306982"/>
                    </a:ext>
                  </a:extLst>
                </a:gridCol>
                <a:gridCol w="1628041">
                  <a:extLst>
                    <a:ext uri="{9D8B030D-6E8A-4147-A177-3AD203B41FA5}">
                      <a16:colId xmlns:a16="http://schemas.microsoft.com/office/drawing/2014/main" val="3169568714"/>
                    </a:ext>
                  </a:extLst>
                </a:gridCol>
                <a:gridCol w="1628041">
                  <a:extLst>
                    <a:ext uri="{9D8B030D-6E8A-4147-A177-3AD203B41FA5}">
                      <a16:colId xmlns:a16="http://schemas.microsoft.com/office/drawing/2014/main" val="3140659476"/>
                    </a:ext>
                  </a:extLst>
                </a:gridCol>
                <a:gridCol w="1628041">
                  <a:extLst>
                    <a:ext uri="{9D8B030D-6E8A-4147-A177-3AD203B41FA5}">
                      <a16:colId xmlns:a16="http://schemas.microsoft.com/office/drawing/2014/main" val="1187093107"/>
                    </a:ext>
                  </a:extLst>
                </a:gridCol>
              </a:tblGrid>
              <a:tr h="902261">
                <a:tc>
                  <a:txBody>
                    <a:bodyPr/>
                    <a:lstStyle/>
                    <a:p>
                      <a:pPr lvl="0">
                        <a:buNone/>
                      </a:pPr>
                      <a:r>
                        <a:rPr lang="en-GB"/>
                        <a:t>Cash Inflow</a:t>
                      </a:r>
                    </a:p>
                    <a:p>
                      <a:pPr lvl="0">
                        <a:buNone/>
                      </a:pPr>
                      <a:r>
                        <a:rPr lang="en-GB"/>
                        <a:t>(£)</a:t>
                      </a:r>
                    </a:p>
                  </a:txBody>
                  <a:tcPr/>
                </a:tc>
                <a:tc>
                  <a:txBody>
                    <a:bodyPr/>
                    <a:lstStyle/>
                    <a:p>
                      <a:pPr lvl="0">
                        <a:buNone/>
                      </a:pPr>
                      <a:r>
                        <a:rPr lang="en-GB"/>
                        <a:t>Deviation from mean (d)</a:t>
                      </a:r>
                    </a:p>
                  </a:txBody>
                  <a:tcPr/>
                </a:tc>
                <a:tc>
                  <a:txBody>
                    <a:bodyPr/>
                    <a:lstStyle/>
                    <a:p>
                      <a:pPr lvl="0">
                        <a:buNone/>
                      </a:pPr>
                      <a:r>
                        <a:rPr lang="en-GB"/>
                        <a:t>Square Deviations </a:t>
                      </a:r>
                    </a:p>
                    <a:p>
                      <a:pPr lvl="0">
                        <a:buNone/>
                      </a:pPr>
                      <a:r>
                        <a:rPr lang="en-GB" sz="1800" b="1"/>
                        <a:t>D</a:t>
                      </a:r>
                      <a:r>
                        <a:rPr lang="en-GB" sz="1800" b="1" i="0" u="none" strike="noStrike" noProof="0">
                          <a:solidFill>
                            <a:srgbClr val="040C28"/>
                          </a:solidFill>
                          <a:latin typeface="Century Gothic"/>
                        </a:rPr>
                        <a:t>²</a:t>
                      </a:r>
                      <a:endParaRPr lang="en-GB" sz="1800" b="1"/>
                    </a:p>
                  </a:txBody>
                  <a:tcPr/>
                </a:tc>
                <a:tc>
                  <a:txBody>
                    <a:bodyPr/>
                    <a:lstStyle/>
                    <a:p>
                      <a:pPr lvl="0">
                        <a:buNone/>
                      </a:pPr>
                      <a:r>
                        <a:rPr lang="en-GB"/>
                        <a:t>Probability </a:t>
                      </a:r>
                    </a:p>
                  </a:txBody>
                  <a:tcPr/>
                </a:tc>
                <a:tc>
                  <a:txBody>
                    <a:bodyPr/>
                    <a:lstStyle/>
                    <a:p>
                      <a:pPr lvl="0">
                        <a:buNone/>
                      </a:pPr>
                      <a:r>
                        <a:rPr lang="en-GB"/>
                        <a:t>Weighted Deviations </a:t>
                      </a:r>
                      <a:r>
                        <a:rPr lang="en-GB" sz="1800" b="1"/>
                        <a:t>(td</a:t>
                      </a:r>
                      <a:r>
                        <a:rPr lang="en-GB" sz="1800" b="1" i="0" u="none" strike="noStrike" noProof="0">
                          <a:solidFill>
                            <a:srgbClr val="040C28"/>
                          </a:solidFill>
                          <a:latin typeface="Century Gothic"/>
                        </a:rPr>
                        <a:t>²)</a:t>
                      </a:r>
                      <a:endParaRPr lang="en-GB" sz="1800" b="1"/>
                    </a:p>
                  </a:txBody>
                  <a:tcPr/>
                </a:tc>
                <a:extLst>
                  <a:ext uri="{0D108BD9-81ED-4DB2-BD59-A6C34878D82A}">
                    <a16:rowId xmlns:a16="http://schemas.microsoft.com/office/drawing/2014/main" val="1870139286"/>
                  </a:ext>
                </a:extLst>
              </a:tr>
              <a:tr h="363248">
                <a:tc>
                  <a:txBody>
                    <a:bodyPr/>
                    <a:lstStyle/>
                    <a:p>
                      <a:pPr lvl="0">
                        <a:buNone/>
                      </a:pPr>
                      <a:r>
                        <a:rPr lang="en-GB"/>
                        <a:t>1</a:t>
                      </a:r>
                    </a:p>
                  </a:txBody>
                  <a:tcPr/>
                </a:tc>
                <a:tc>
                  <a:txBody>
                    <a:bodyPr/>
                    <a:lstStyle/>
                    <a:p>
                      <a:r>
                        <a:rPr lang="en-GB"/>
                        <a:t>2</a:t>
                      </a:r>
                    </a:p>
                  </a:txBody>
                  <a:tcPr/>
                </a:tc>
                <a:tc>
                  <a:txBody>
                    <a:bodyPr/>
                    <a:lstStyle/>
                    <a:p>
                      <a:r>
                        <a:rPr lang="en-GB"/>
                        <a:t>3</a:t>
                      </a:r>
                    </a:p>
                  </a:txBody>
                  <a:tcPr/>
                </a:tc>
                <a:tc>
                  <a:txBody>
                    <a:bodyPr/>
                    <a:lstStyle/>
                    <a:p>
                      <a:r>
                        <a:rPr lang="en-GB"/>
                        <a:t>4</a:t>
                      </a:r>
                    </a:p>
                  </a:txBody>
                  <a:tcPr/>
                </a:tc>
                <a:tc>
                  <a:txBody>
                    <a:bodyPr/>
                    <a:lstStyle/>
                    <a:p>
                      <a:pPr lvl="0">
                        <a:buNone/>
                      </a:pPr>
                      <a:r>
                        <a:rPr lang="en-GB"/>
                        <a:t>5</a:t>
                      </a:r>
                    </a:p>
                  </a:txBody>
                  <a:tcPr/>
                </a:tc>
                <a:extLst>
                  <a:ext uri="{0D108BD9-81ED-4DB2-BD59-A6C34878D82A}">
                    <a16:rowId xmlns:a16="http://schemas.microsoft.com/office/drawing/2014/main" val="2404707468"/>
                  </a:ext>
                </a:extLst>
              </a:tr>
              <a:tr h="363248">
                <a:tc>
                  <a:txBody>
                    <a:bodyPr/>
                    <a:lstStyle/>
                    <a:p>
                      <a:pPr lvl="0">
                        <a:buNone/>
                      </a:pPr>
                      <a:r>
                        <a:rPr lang="en-GB"/>
                        <a:t>3,2000</a:t>
                      </a:r>
                    </a:p>
                  </a:txBody>
                  <a:tcPr/>
                </a:tc>
                <a:tc>
                  <a:txBody>
                    <a:bodyPr/>
                    <a:lstStyle/>
                    <a:p>
                      <a:r>
                        <a:rPr lang="en-GB"/>
                        <a:t>(-) 6,250</a:t>
                      </a:r>
                    </a:p>
                  </a:txBody>
                  <a:tcPr/>
                </a:tc>
                <a:tc>
                  <a:txBody>
                    <a:bodyPr/>
                    <a:lstStyle/>
                    <a:p>
                      <a:r>
                        <a:rPr lang="en-GB"/>
                        <a:t>93,025,000</a:t>
                      </a:r>
                    </a:p>
                  </a:txBody>
                  <a:tcPr/>
                </a:tc>
                <a:tc>
                  <a:txBody>
                    <a:bodyPr/>
                    <a:lstStyle/>
                    <a:p>
                      <a:r>
                        <a:rPr lang="en-GB"/>
                        <a:t>.2</a:t>
                      </a:r>
                    </a:p>
                  </a:txBody>
                  <a:tcPr/>
                </a:tc>
                <a:tc>
                  <a:txBody>
                    <a:bodyPr/>
                    <a:lstStyle/>
                    <a:p>
                      <a:pPr lvl="0">
                        <a:buNone/>
                      </a:pPr>
                      <a:r>
                        <a:rPr lang="en-GB"/>
                        <a:t>1,860,500</a:t>
                      </a:r>
                    </a:p>
                  </a:txBody>
                  <a:tcPr/>
                </a:tc>
                <a:extLst>
                  <a:ext uri="{0D108BD9-81ED-4DB2-BD59-A6C34878D82A}">
                    <a16:rowId xmlns:a16="http://schemas.microsoft.com/office/drawing/2014/main" val="1675041279"/>
                  </a:ext>
                </a:extLst>
              </a:tr>
              <a:tr h="363248">
                <a:tc>
                  <a:txBody>
                    <a:bodyPr/>
                    <a:lstStyle/>
                    <a:p>
                      <a:pPr lvl="0">
                        <a:buNone/>
                      </a:pPr>
                      <a:r>
                        <a:rPr lang="en-GB"/>
                        <a:t>5,500</a:t>
                      </a:r>
                    </a:p>
                  </a:txBody>
                  <a:tcPr/>
                </a:tc>
                <a:tc>
                  <a:txBody>
                    <a:bodyPr/>
                    <a:lstStyle/>
                    <a:p>
                      <a:r>
                        <a:rPr lang="en-GB"/>
                        <a:t>(-) 750</a:t>
                      </a:r>
                    </a:p>
                  </a:txBody>
                  <a:tcPr/>
                </a:tc>
                <a:tc>
                  <a:txBody>
                    <a:bodyPr/>
                    <a:lstStyle/>
                    <a:p>
                      <a:r>
                        <a:rPr lang="en-GB"/>
                        <a:t>562,500</a:t>
                      </a:r>
                    </a:p>
                  </a:txBody>
                  <a:tcPr/>
                </a:tc>
                <a:tc>
                  <a:txBody>
                    <a:bodyPr/>
                    <a:lstStyle/>
                    <a:p>
                      <a:r>
                        <a:rPr lang="en-GB"/>
                        <a:t>.3</a:t>
                      </a:r>
                    </a:p>
                  </a:txBody>
                  <a:tcPr/>
                </a:tc>
                <a:tc>
                  <a:txBody>
                    <a:bodyPr/>
                    <a:lstStyle/>
                    <a:p>
                      <a:pPr lvl="0">
                        <a:buNone/>
                      </a:pPr>
                      <a:r>
                        <a:rPr lang="en-GB"/>
                        <a:t>168,750</a:t>
                      </a:r>
                    </a:p>
                  </a:txBody>
                  <a:tcPr/>
                </a:tc>
                <a:extLst>
                  <a:ext uri="{0D108BD9-81ED-4DB2-BD59-A6C34878D82A}">
                    <a16:rowId xmlns:a16="http://schemas.microsoft.com/office/drawing/2014/main" val="1315592909"/>
                  </a:ext>
                </a:extLst>
              </a:tr>
              <a:tr h="363248">
                <a:tc>
                  <a:txBody>
                    <a:bodyPr/>
                    <a:lstStyle/>
                    <a:p>
                      <a:pPr lvl="0">
                        <a:buNone/>
                      </a:pPr>
                      <a:r>
                        <a:rPr lang="en-GB"/>
                        <a:t>7,400</a:t>
                      </a:r>
                    </a:p>
                  </a:txBody>
                  <a:tcPr/>
                </a:tc>
                <a:tc>
                  <a:txBody>
                    <a:bodyPr/>
                    <a:lstStyle/>
                    <a:p>
                      <a:r>
                        <a:rPr lang="en-GB"/>
                        <a:t>(+) 1,150</a:t>
                      </a:r>
                    </a:p>
                  </a:txBody>
                  <a:tcPr/>
                </a:tc>
                <a:tc>
                  <a:txBody>
                    <a:bodyPr/>
                    <a:lstStyle/>
                    <a:p>
                      <a:r>
                        <a:rPr lang="en-GB"/>
                        <a:t>1,322,500</a:t>
                      </a:r>
                    </a:p>
                  </a:txBody>
                  <a:tcPr/>
                </a:tc>
                <a:tc>
                  <a:txBody>
                    <a:bodyPr/>
                    <a:lstStyle/>
                    <a:p>
                      <a:r>
                        <a:rPr lang="en-GB"/>
                        <a:t>.3</a:t>
                      </a:r>
                    </a:p>
                  </a:txBody>
                  <a:tcPr/>
                </a:tc>
                <a:tc>
                  <a:txBody>
                    <a:bodyPr/>
                    <a:lstStyle/>
                    <a:p>
                      <a:pPr lvl="0">
                        <a:buNone/>
                      </a:pPr>
                      <a:r>
                        <a:rPr lang="en-GB"/>
                        <a:t>396,750</a:t>
                      </a:r>
                    </a:p>
                  </a:txBody>
                  <a:tcPr/>
                </a:tc>
                <a:extLst>
                  <a:ext uri="{0D108BD9-81ED-4DB2-BD59-A6C34878D82A}">
                    <a16:rowId xmlns:a16="http://schemas.microsoft.com/office/drawing/2014/main" val="3070623270"/>
                  </a:ext>
                </a:extLst>
              </a:tr>
              <a:tr h="363248">
                <a:tc>
                  <a:txBody>
                    <a:bodyPr/>
                    <a:lstStyle/>
                    <a:p>
                      <a:pPr lvl="0">
                        <a:buNone/>
                      </a:pPr>
                      <a:r>
                        <a:rPr lang="en-GB"/>
                        <a:t>8,900</a:t>
                      </a:r>
                    </a:p>
                  </a:txBody>
                  <a:tcPr/>
                </a:tc>
                <a:tc>
                  <a:txBody>
                    <a:bodyPr/>
                    <a:lstStyle/>
                    <a:p>
                      <a:r>
                        <a:rPr lang="en-GB"/>
                        <a:t>(+) 2,650</a:t>
                      </a:r>
                    </a:p>
                  </a:txBody>
                  <a:tcPr/>
                </a:tc>
                <a:tc>
                  <a:txBody>
                    <a:bodyPr/>
                    <a:lstStyle/>
                    <a:p>
                      <a:r>
                        <a:rPr lang="en-GB"/>
                        <a:t>7,022,500</a:t>
                      </a:r>
                    </a:p>
                  </a:txBody>
                  <a:tcPr/>
                </a:tc>
                <a:tc>
                  <a:txBody>
                    <a:bodyPr/>
                    <a:lstStyle/>
                    <a:p>
                      <a:r>
                        <a:rPr lang="en-GB"/>
                        <a:t>.2</a:t>
                      </a:r>
                    </a:p>
                  </a:txBody>
                  <a:tcPr/>
                </a:tc>
                <a:tc>
                  <a:txBody>
                    <a:bodyPr/>
                    <a:lstStyle/>
                    <a:p>
                      <a:pPr lvl="0">
                        <a:buNone/>
                      </a:pPr>
                      <a:r>
                        <a:rPr lang="en-GB"/>
                        <a:t>1,404,500</a:t>
                      </a:r>
                    </a:p>
                  </a:txBody>
                  <a:tcPr/>
                </a:tc>
                <a:extLst>
                  <a:ext uri="{0D108BD9-81ED-4DB2-BD59-A6C34878D82A}">
                    <a16:rowId xmlns:a16="http://schemas.microsoft.com/office/drawing/2014/main" val="2074409041"/>
                  </a:ext>
                </a:extLst>
              </a:tr>
              <a:tr h="632755">
                <a:tc gridSpan="3">
                  <a:txBody>
                    <a:bodyPr/>
                    <a:lstStyle/>
                    <a:p>
                      <a:pPr lvl="0">
                        <a:buNone/>
                      </a:pPr>
                      <a:endParaRPr lang="en-GB"/>
                    </a:p>
                  </a:txBody>
                  <a:tcPr>
                    <a:solidFill>
                      <a:srgbClr val="ED7D31"/>
                    </a:solidFill>
                  </a:tcPr>
                </a:tc>
                <a:tc hMerge="1">
                  <a:txBody>
                    <a:bodyPr/>
                    <a:lstStyle/>
                    <a:p>
                      <a:endParaRPr lang="en-US"/>
                    </a:p>
                  </a:txBody>
                  <a:tcPr/>
                </a:tc>
                <a:tc hMerge="1">
                  <a:txBody>
                    <a:bodyPr/>
                    <a:lstStyle/>
                    <a:p>
                      <a:endParaRPr lang="en-US"/>
                    </a:p>
                  </a:txBody>
                  <a:tcPr/>
                </a:tc>
                <a:tc>
                  <a:txBody>
                    <a:bodyPr/>
                    <a:lstStyle/>
                    <a:p>
                      <a:pPr lvl="0">
                        <a:buNone/>
                      </a:pPr>
                      <a:r>
                        <a:rPr lang="en-GB"/>
                        <a:t>N = 1</a:t>
                      </a:r>
                    </a:p>
                  </a:txBody>
                  <a:tcPr/>
                </a:tc>
                <a:tc>
                  <a:txBody>
                    <a:bodyPr/>
                    <a:lstStyle/>
                    <a:p>
                      <a:pPr lvl="0">
                        <a:buNone/>
                      </a:pPr>
                      <a:r>
                        <a:rPr lang="en-GB" sz="1800" b="0" i="0" u="none" strike="noStrike" noProof="0">
                          <a:latin typeface="Century Gothic"/>
                        </a:rPr>
                        <a:t>Σ</a:t>
                      </a:r>
                      <a:r>
                        <a:rPr lang="en-GB" sz="1800"/>
                        <a:t>fd</a:t>
                      </a:r>
                      <a:r>
                        <a:rPr lang="en-GB" sz="1800" b="0" i="0" u="none" strike="noStrike" noProof="0">
                          <a:solidFill>
                            <a:srgbClr val="040C28"/>
                          </a:solidFill>
                          <a:latin typeface="Century Gothic"/>
                        </a:rPr>
                        <a:t>² = 3,830,500</a:t>
                      </a:r>
                      <a:endParaRPr lang="en-GB" sz="1800"/>
                    </a:p>
                  </a:txBody>
                  <a:tcPr/>
                </a:tc>
                <a:extLst>
                  <a:ext uri="{0D108BD9-81ED-4DB2-BD59-A6C34878D82A}">
                    <a16:rowId xmlns:a16="http://schemas.microsoft.com/office/drawing/2014/main" val="2024609993"/>
                  </a:ext>
                </a:extLst>
              </a:tr>
            </a:tbl>
          </a:graphicData>
        </a:graphic>
      </p:graphicFrame>
      <p:sp>
        <p:nvSpPr>
          <p:cNvPr id="23" name="TextBox 22">
            <a:extLst>
              <a:ext uri="{FF2B5EF4-FFF2-40B4-BE49-F238E27FC236}">
                <a16:creationId xmlns:a16="http://schemas.microsoft.com/office/drawing/2014/main" id="{ED8DEB93-1636-3DFF-0455-A61A491ED960}"/>
              </a:ext>
            </a:extLst>
          </p:cNvPr>
          <p:cNvSpPr txBox="1"/>
          <p:nvPr/>
        </p:nvSpPr>
        <p:spPr>
          <a:xfrm>
            <a:off x="8348359" y="3024745"/>
            <a:ext cx="384318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Standard deviation  (6) = </a:t>
            </a:r>
            <a:r>
              <a:rPr lang="en-GB">
                <a:ea typeface="+mn-lt"/>
                <a:cs typeface="+mn-lt"/>
              </a:rPr>
              <a:t>√</a:t>
            </a:r>
            <a:r>
              <a:rPr lang="en-GB" err="1">
                <a:ea typeface="+mn-lt"/>
                <a:cs typeface="+mn-lt"/>
              </a:rPr>
              <a:t>Σfd</a:t>
            </a:r>
            <a:r>
              <a:rPr lang="en-GB">
                <a:ea typeface="+mn-lt"/>
                <a:cs typeface="+mn-lt"/>
              </a:rPr>
              <a:t>/n</a:t>
            </a:r>
          </a:p>
          <a:p>
            <a:endParaRPr lang="en-GB"/>
          </a:p>
          <a:p>
            <a:r>
              <a:rPr lang="en-GB"/>
              <a:t>= </a:t>
            </a:r>
            <a:r>
              <a:rPr lang="en-GB">
                <a:ea typeface="+mn-lt"/>
                <a:cs typeface="+mn-lt"/>
              </a:rPr>
              <a:t>√3830500 / 1</a:t>
            </a:r>
          </a:p>
          <a:p>
            <a:endParaRPr lang="en-GB"/>
          </a:p>
          <a:p>
            <a:r>
              <a:rPr lang="en-GB"/>
              <a:t>=1,957.2</a:t>
            </a:r>
          </a:p>
        </p:txBody>
      </p:sp>
    </p:spTree>
    <p:extLst>
      <p:ext uri="{BB962C8B-B14F-4D97-AF65-F5344CB8AC3E}">
        <p14:creationId xmlns:p14="http://schemas.microsoft.com/office/powerpoint/2010/main" val="20771643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CEE06-E9B2-E3C6-EF19-6EB563E7D546}"/>
              </a:ext>
            </a:extLst>
          </p:cNvPr>
          <p:cNvSpPr>
            <a:spLocks noGrp="1"/>
          </p:cNvSpPr>
          <p:nvPr>
            <p:ph type="title"/>
          </p:nvPr>
        </p:nvSpPr>
        <p:spPr/>
        <p:txBody>
          <a:bodyPr/>
          <a:lstStyle/>
          <a:p>
            <a:r>
              <a:rPr lang="en-GB"/>
              <a:t>Exercise 17 – Standard Deviation Method – Project B</a:t>
            </a:r>
            <a:endParaRPr lang="en-US"/>
          </a:p>
        </p:txBody>
      </p:sp>
      <p:sp>
        <p:nvSpPr>
          <p:cNvPr id="4" name="Slide Number Placeholder 3">
            <a:extLst>
              <a:ext uri="{FF2B5EF4-FFF2-40B4-BE49-F238E27FC236}">
                <a16:creationId xmlns:a16="http://schemas.microsoft.com/office/drawing/2014/main" id="{186F3D66-068B-511D-C687-1B6DE825419A}"/>
              </a:ext>
            </a:extLst>
          </p:cNvPr>
          <p:cNvSpPr>
            <a:spLocks noGrp="1"/>
          </p:cNvSpPr>
          <p:nvPr>
            <p:ph type="sldNum" sz="quarter" idx="12"/>
          </p:nvPr>
        </p:nvSpPr>
        <p:spPr/>
        <p:txBody>
          <a:bodyPr/>
          <a:lstStyle/>
          <a:p>
            <a:fld id="{D57F1E4F-1CFF-5643-939E-02111984F565}" type="slidenum">
              <a:rPr lang="en-US" dirty="0"/>
              <a:t>46</a:t>
            </a:fld>
            <a:endParaRPr lang="en-US"/>
          </a:p>
        </p:txBody>
      </p:sp>
      <p:graphicFrame>
        <p:nvGraphicFramePr>
          <p:cNvPr id="7" name="Table 6">
            <a:extLst>
              <a:ext uri="{FF2B5EF4-FFF2-40B4-BE49-F238E27FC236}">
                <a16:creationId xmlns:a16="http://schemas.microsoft.com/office/drawing/2014/main" id="{AF511E7D-555D-D22B-C6DA-1ECE0203CA46}"/>
              </a:ext>
            </a:extLst>
          </p:cNvPr>
          <p:cNvGraphicFramePr>
            <a:graphicFrameLocks noGrp="1"/>
          </p:cNvGraphicFramePr>
          <p:nvPr>
            <p:extLst>
              <p:ext uri="{D42A27DB-BD31-4B8C-83A1-F6EECF244321}">
                <p14:modId xmlns:p14="http://schemas.microsoft.com/office/powerpoint/2010/main" val="2430886276"/>
              </p:ext>
            </p:extLst>
          </p:nvPr>
        </p:nvGraphicFramePr>
        <p:xfrm>
          <a:off x="87375" y="2396990"/>
          <a:ext cx="8140205" cy="3383280"/>
        </p:xfrm>
        <a:graphic>
          <a:graphicData uri="http://schemas.openxmlformats.org/drawingml/2006/table">
            <a:tbl>
              <a:tblPr firstRow="1" bandRow="1">
                <a:tableStyleId>{69CF1AB2-1976-4502-BF36-3FF5EA218861}</a:tableStyleId>
              </a:tblPr>
              <a:tblGrid>
                <a:gridCol w="1628041">
                  <a:extLst>
                    <a:ext uri="{9D8B030D-6E8A-4147-A177-3AD203B41FA5}">
                      <a16:colId xmlns:a16="http://schemas.microsoft.com/office/drawing/2014/main" val="1741050436"/>
                    </a:ext>
                  </a:extLst>
                </a:gridCol>
                <a:gridCol w="1628041">
                  <a:extLst>
                    <a:ext uri="{9D8B030D-6E8A-4147-A177-3AD203B41FA5}">
                      <a16:colId xmlns:a16="http://schemas.microsoft.com/office/drawing/2014/main" val="1778306982"/>
                    </a:ext>
                  </a:extLst>
                </a:gridCol>
                <a:gridCol w="1628041">
                  <a:extLst>
                    <a:ext uri="{9D8B030D-6E8A-4147-A177-3AD203B41FA5}">
                      <a16:colId xmlns:a16="http://schemas.microsoft.com/office/drawing/2014/main" val="3169568714"/>
                    </a:ext>
                  </a:extLst>
                </a:gridCol>
                <a:gridCol w="1628041">
                  <a:extLst>
                    <a:ext uri="{9D8B030D-6E8A-4147-A177-3AD203B41FA5}">
                      <a16:colId xmlns:a16="http://schemas.microsoft.com/office/drawing/2014/main" val="3140659476"/>
                    </a:ext>
                  </a:extLst>
                </a:gridCol>
                <a:gridCol w="1628041">
                  <a:extLst>
                    <a:ext uri="{9D8B030D-6E8A-4147-A177-3AD203B41FA5}">
                      <a16:colId xmlns:a16="http://schemas.microsoft.com/office/drawing/2014/main" val="1187093107"/>
                    </a:ext>
                  </a:extLst>
                </a:gridCol>
              </a:tblGrid>
              <a:tr h="902261">
                <a:tc>
                  <a:txBody>
                    <a:bodyPr/>
                    <a:lstStyle/>
                    <a:p>
                      <a:pPr lvl="0">
                        <a:buNone/>
                      </a:pPr>
                      <a:r>
                        <a:rPr lang="en-GB"/>
                        <a:t>Cash Inflow</a:t>
                      </a:r>
                    </a:p>
                    <a:p>
                      <a:pPr lvl="0">
                        <a:buNone/>
                      </a:pPr>
                      <a:r>
                        <a:rPr lang="en-GB"/>
                        <a:t>(£)</a:t>
                      </a:r>
                    </a:p>
                  </a:txBody>
                  <a:tcPr/>
                </a:tc>
                <a:tc>
                  <a:txBody>
                    <a:bodyPr/>
                    <a:lstStyle/>
                    <a:p>
                      <a:pPr lvl="0">
                        <a:buNone/>
                      </a:pPr>
                      <a:r>
                        <a:rPr lang="en-GB"/>
                        <a:t>Deviation from mean (d)</a:t>
                      </a:r>
                    </a:p>
                  </a:txBody>
                  <a:tcPr/>
                </a:tc>
                <a:tc>
                  <a:txBody>
                    <a:bodyPr/>
                    <a:lstStyle/>
                    <a:p>
                      <a:pPr lvl="0">
                        <a:buNone/>
                      </a:pPr>
                      <a:r>
                        <a:rPr lang="en-GB"/>
                        <a:t>Square Deviations </a:t>
                      </a:r>
                    </a:p>
                    <a:p>
                      <a:pPr lvl="0">
                        <a:buNone/>
                      </a:pPr>
                      <a:r>
                        <a:rPr lang="en-GB" sz="1800" b="1"/>
                        <a:t>D</a:t>
                      </a:r>
                      <a:r>
                        <a:rPr lang="en-GB" sz="1800" b="1" i="0" u="none" strike="noStrike" noProof="0">
                          <a:solidFill>
                            <a:srgbClr val="040C28"/>
                          </a:solidFill>
                          <a:latin typeface="Century Gothic"/>
                        </a:rPr>
                        <a:t>²</a:t>
                      </a:r>
                      <a:endParaRPr lang="en-GB" sz="1800" b="1"/>
                    </a:p>
                  </a:txBody>
                  <a:tcPr/>
                </a:tc>
                <a:tc>
                  <a:txBody>
                    <a:bodyPr/>
                    <a:lstStyle/>
                    <a:p>
                      <a:pPr lvl="0">
                        <a:buNone/>
                      </a:pPr>
                      <a:r>
                        <a:rPr lang="en-GB"/>
                        <a:t>Probability </a:t>
                      </a:r>
                    </a:p>
                  </a:txBody>
                  <a:tcPr/>
                </a:tc>
                <a:tc>
                  <a:txBody>
                    <a:bodyPr/>
                    <a:lstStyle/>
                    <a:p>
                      <a:pPr lvl="0">
                        <a:buNone/>
                      </a:pPr>
                      <a:r>
                        <a:rPr lang="en-GB"/>
                        <a:t>Weighted Deviations </a:t>
                      </a:r>
                      <a:r>
                        <a:rPr lang="en-GB" sz="1800" b="1"/>
                        <a:t>(td</a:t>
                      </a:r>
                      <a:r>
                        <a:rPr lang="en-GB" sz="1800" b="1" i="0" u="none" strike="noStrike" noProof="0">
                          <a:solidFill>
                            <a:srgbClr val="040C28"/>
                          </a:solidFill>
                          <a:latin typeface="Century Gothic"/>
                        </a:rPr>
                        <a:t>²)</a:t>
                      </a:r>
                      <a:endParaRPr lang="en-GB" sz="1800" b="1"/>
                    </a:p>
                  </a:txBody>
                  <a:tcPr/>
                </a:tc>
                <a:extLst>
                  <a:ext uri="{0D108BD9-81ED-4DB2-BD59-A6C34878D82A}">
                    <a16:rowId xmlns:a16="http://schemas.microsoft.com/office/drawing/2014/main" val="1870139286"/>
                  </a:ext>
                </a:extLst>
              </a:tr>
              <a:tr h="363248">
                <a:tc>
                  <a:txBody>
                    <a:bodyPr/>
                    <a:lstStyle/>
                    <a:p>
                      <a:pPr lvl="0">
                        <a:buNone/>
                      </a:pPr>
                      <a:r>
                        <a:rPr lang="en-GB"/>
                        <a:t>1</a:t>
                      </a:r>
                    </a:p>
                  </a:txBody>
                  <a:tcPr/>
                </a:tc>
                <a:tc>
                  <a:txBody>
                    <a:bodyPr/>
                    <a:lstStyle/>
                    <a:p>
                      <a:r>
                        <a:rPr lang="en-GB"/>
                        <a:t>2</a:t>
                      </a:r>
                    </a:p>
                  </a:txBody>
                  <a:tcPr/>
                </a:tc>
                <a:tc>
                  <a:txBody>
                    <a:bodyPr/>
                    <a:lstStyle/>
                    <a:p>
                      <a:r>
                        <a:rPr lang="en-GB"/>
                        <a:t>3</a:t>
                      </a:r>
                    </a:p>
                  </a:txBody>
                  <a:tcPr/>
                </a:tc>
                <a:tc>
                  <a:txBody>
                    <a:bodyPr/>
                    <a:lstStyle/>
                    <a:p>
                      <a:r>
                        <a:rPr lang="en-GB"/>
                        <a:t>4</a:t>
                      </a:r>
                    </a:p>
                  </a:txBody>
                  <a:tcPr/>
                </a:tc>
                <a:tc>
                  <a:txBody>
                    <a:bodyPr/>
                    <a:lstStyle/>
                    <a:p>
                      <a:pPr lvl="0">
                        <a:buNone/>
                      </a:pPr>
                      <a:r>
                        <a:rPr lang="en-GB"/>
                        <a:t>5</a:t>
                      </a:r>
                    </a:p>
                  </a:txBody>
                  <a:tcPr/>
                </a:tc>
                <a:extLst>
                  <a:ext uri="{0D108BD9-81ED-4DB2-BD59-A6C34878D82A}">
                    <a16:rowId xmlns:a16="http://schemas.microsoft.com/office/drawing/2014/main" val="2404707468"/>
                  </a:ext>
                </a:extLst>
              </a:tr>
              <a:tr h="363248">
                <a:tc>
                  <a:txBody>
                    <a:bodyPr/>
                    <a:lstStyle/>
                    <a:p>
                      <a:pPr lvl="0">
                        <a:buNone/>
                      </a:pPr>
                      <a:r>
                        <a:rPr lang="en-GB"/>
                        <a:t>3,2000</a:t>
                      </a:r>
                    </a:p>
                  </a:txBody>
                  <a:tcPr/>
                </a:tc>
                <a:tc>
                  <a:txBody>
                    <a:bodyPr/>
                    <a:lstStyle/>
                    <a:p>
                      <a:r>
                        <a:rPr lang="en-GB"/>
                        <a:t>(-) 3,050</a:t>
                      </a:r>
                    </a:p>
                  </a:txBody>
                  <a:tcPr/>
                </a:tc>
                <a:tc>
                  <a:txBody>
                    <a:bodyPr/>
                    <a:lstStyle/>
                    <a:p>
                      <a:r>
                        <a:rPr lang="en-GB"/>
                        <a:t>93,025,000</a:t>
                      </a:r>
                    </a:p>
                  </a:txBody>
                  <a:tcPr/>
                </a:tc>
                <a:tc>
                  <a:txBody>
                    <a:bodyPr/>
                    <a:lstStyle/>
                    <a:p>
                      <a:r>
                        <a:rPr lang="en-GB"/>
                        <a:t>.1</a:t>
                      </a:r>
                    </a:p>
                  </a:txBody>
                  <a:tcPr/>
                </a:tc>
                <a:tc>
                  <a:txBody>
                    <a:bodyPr/>
                    <a:lstStyle/>
                    <a:p>
                      <a:pPr lvl="0">
                        <a:buNone/>
                      </a:pPr>
                      <a:r>
                        <a:rPr lang="en-GB"/>
                        <a:t>930,000</a:t>
                      </a:r>
                    </a:p>
                  </a:txBody>
                  <a:tcPr/>
                </a:tc>
                <a:extLst>
                  <a:ext uri="{0D108BD9-81ED-4DB2-BD59-A6C34878D82A}">
                    <a16:rowId xmlns:a16="http://schemas.microsoft.com/office/drawing/2014/main" val="1675041279"/>
                  </a:ext>
                </a:extLst>
              </a:tr>
              <a:tr h="363248">
                <a:tc>
                  <a:txBody>
                    <a:bodyPr/>
                    <a:lstStyle/>
                    <a:p>
                      <a:pPr lvl="0">
                        <a:buNone/>
                      </a:pPr>
                      <a:r>
                        <a:rPr lang="en-GB"/>
                        <a:t>5,500</a:t>
                      </a:r>
                    </a:p>
                  </a:txBody>
                  <a:tcPr/>
                </a:tc>
                <a:tc>
                  <a:txBody>
                    <a:bodyPr/>
                    <a:lstStyle/>
                    <a:p>
                      <a:r>
                        <a:rPr lang="en-GB"/>
                        <a:t>(-) 750</a:t>
                      </a:r>
                    </a:p>
                  </a:txBody>
                  <a:tcPr/>
                </a:tc>
                <a:tc>
                  <a:txBody>
                    <a:bodyPr/>
                    <a:lstStyle/>
                    <a:p>
                      <a:r>
                        <a:rPr lang="en-GB"/>
                        <a:t>562,500</a:t>
                      </a:r>
                    </a:p>
                  </a:txBody>
                  <a:tcPr/>
                </a:tc>
                <a:tc>
                  <a:txBody>
                    <a:bodyPr/>
                    <a:lstStyle/>
                    <a:p>
                      <a:r>
                        <a:rPr lang="en-GB"/>
                        <a:t>.4</a:t>
                      </a:r>
                    </a:p>
                  </a:txBody>
                  <a:tcPr/>
                </a:tc>
                <a:tc>
                  <a:txBody>
                    <a:bodyPr/>
                    <a:lstStyle/>
                    <a:p>
                      <a:pPr lvl="0">
                        <a:buNone/>
                      </a:pPr>
                      <a:r>
                        <a:rPr lang="en-GB"/>
                        <a:t>125,000</a:t>
                      </a:r>
                    </a:p>
                  </a:txBody>
                  <a:tcPr/>
                </a:tc>
                <a:extLst>
                  <a:ext uri="{0D108BD9-81ED-4DB2-BD59-A6C34878D82A}">
                    <a16:rowId xmlns:a16="http://schemas.microsoft.com/office/drawing/2014/main" val="1315592909"/>
                  </a:ext>
                </a:extLst>
              </a:tr>
              <a:tr h="363248">
                <a:tc>
                  <a:txBody>
                    <a:bodyPr/>
                    <a:lstStyle/>
                    <a:p>
                      <a:pPr lvl="0">
                        <a:buNone/>
                      </a:pPr>
                      <a:r>
                        <a:rPr lang="en-GB"/>
                        <a:t>7,400</a:t>
                      </a:r>
                    </a:p>
                  </a:txBody>
                  <a:tcPr/>
                </a:tc>
                <a:tc>
                  <a:txBody>
                    <a:bodyPr/>
                    <a:lstStyle/>
                    <a:p>
                      <a:r>
                        <a:rPr lang="en-GB"/>
                        <a:t>(+) 1,150</a:t>
                      </a:r>
                    </a:p>
                  </a:txBody>
                  <a:tcPr/>
                </a:tc>
                <a:tc>
                  <a:txBody>
                    <a:bodyPr/>
                    <a:lstStyle/>
                    <a:p>
                      <a:r>
                        <a:rPr lang="en-GB"/>
                        <a:t>1,322,500</a:t>
                      </a:r>
                    </a:p>
                  </a:txBody>
                  <a:tcPr/>
                </a:tc>
                <a:tc>
                  <a:txBody>
                    <a:bodyPr/>
                    <a:lstStyle/>
                    <a:p>
                      <a:r>
                        <a:rPr lang="en-GB"/>
                        <a:t>.4</a:t>
                      </a:r>
                    </a:p>
                  </a:txBody>
                  <a:tcPr/>
                </a:tc>
                <a:tc>
                  <a:txBody>
                    <a:bodyPr/>
                    <a:lstStyle/>
                    <a:p>
                      <a:pPr lvl="0">
                        <a:buNone/>
                      </a:pPr>
                      <a:r>
                        <a:rPr lang="en-GB"/>
                        <a:t>529,000</a:t>
                      </a:r>
                    </a:p>
                  </a:txBody>
                  <a:tcPr/>
                </a:tc>
                <a:extLst>
                  <a:ext uri="{0D108BD9-81ED-4DB2-BD59-A6C34878D82A}">
                    <a16:rowId xmlns:a16="http://schemas.microsoft.com/office/drawing/2014/main" val="3070623270"/>
                  </a:ext>
                </a:extLst>
              </a:tr>
              <a:tr h="363248">
                <a:tc>
                  <a:txBody>
                    <a:bodyPr/>
                    <a:lstStyle/>
                    <a:p>
                      <a:pPr lvl="0">
                        <a:buNone/>
                      </a:pPr>
                      <a:r>
                        <a:rPr lang="en-GB"/>
                        <a:t>8,900</a:t>
                      </a:r>
                    </a:p>
                  </a:txBody>
                  <a:tcPr/>
                </a:tc>
                <a:tc>
                  <a:txBody>
                    <a:bodyPr/>
                    <a:lstStyle/>
                    <a:p>
                      <a:r>
                        <a:rPr lang="en-GB"/>
                        <a:t>(+) 2,650</a:t>
                      </a:r>
                    </a:p>
                  </a:txBody>
                  <a:tcPr/>
                </a:tc>
                <a:tc>
                  <a:txBody>
                    <a:bodyPr/>
                    <a:lstStyle/>
                    <a:p>
                      <a:r>
                        <a:rPr lang="en-GB"/>
                        <a:t>7,022,500</a:t>
                      </a:r>
                    </a:p>
                  </a:txBody>
                  <a:tcPr/>
                </a:tc>
                <a:tc>
                  <a:txBody>
                    <a:bodyPr/>
                    <a:lstStyle/>
                    <a:p>
                      <a:r>
                        <a:rPr lang="en-GB"/>
                        <a:t>.1</a:t>
                      </a:r>
                    </a:p>
                  </a:txBody>
                  <a:tcPr/>
                </a:tc>
                <a:tc>
                  <a:txBody>
                    <a:bodyPr/>
                    <a:lstStyle/>
                    <a:p>
                      <a:pPr lvl="0">
                        <a:buNone/>
                      </a:pPr>
                      <a:r>
                        <a:rPr lang="en-GB"/>
                        <a:t>702,250</a:t>
                      </a:r>
                    </a:p>
                  </a:txBody>
                  <a:tcPr/>
                </a:tc>
                <a:extLst>
                  <a:ext uri="{0D108BD9-81ED-4DB2-BD59-A6C34878D82A}">
                    <a16:rowId xmlns:a16="http://schemas.microsoft.com/office/drawing/2014/main" val="2074409041"/>
                  </a:ext>
                </a:extLst>
              </a:tr>
              <a:tr h="632755">
                <a:tc gridSpan="3">
                  <a:txBody>
                    <a:bodyPr/>
                    <a:lstStyle/>
                    <a:p>
                      <a:pPr lvl="0">
                        <a:buNone/>
                      </a:pPr>
                      <a:endParaRPr lang="en-GB"/>
                    </a:p>
                  </a:txBody>
                  <a:tcPr>
                    <a:solidFill>
                      <a:schemeClr val="bg2">
                        <a:lumMod val="90000"/>
                      </a:schemeClr>
                    </a:solidFill>
                  </a:tcPr>
                </a:tc>
                <a:tc hMerge="1">
                  <a:txBody>
                    <a:bodyPr/>
                    <a:lstStyle/>
                    <a:p>
                      <a:endParaRPr lang="en-US"/>
                    </a:p>
                  </a:txBody>
                  <a:tcPr/>
                </a:tc>
                <a:tc hMerge="1">
                  <a:txBody>
                    <a:bodyPr/>
                    <a:lstStyle/>
                    <a:p>
                      <a:endParaRPr lang="en-US"/>
                    </a:p>
                  </a:txBody>
                  <a:tcPr/>
                </a:tc>
                <a:tc>
                  <a:txBody>
                    <a:bodyPr/>
                    <a:lstStyle/>
                    <a:p>
                      <a:pPr lvl="0">
                        <a:buNone/>
                      </a:pPr>
                      <a:r>
                        <a:rPr lang="en-GB"/>
                        <a:t>N = 1</a:t>
                      </a:r>
                    </a:p>
                  </a:txBody>
                  <a:tcPr/>
                </a:tc>
                <a:tc>
                  <a:txBody>
                    <a:bodyPr/>
                    <a:lstStyle/>
                    <a:p>
                      <a:pPr lvl="0">
                        <a:buNone/>
                      </a:pPr>
                      <a:r>
                        <a:rPr lang="en-GB" sz="1800" b="0" i="0" u="none" strike="noStrike" noProof="0">
                          <a:latin typeface="Century Gothic"/>
                        </a:rPr>
                        <a:t>Σ</a:t>
                      </a:r>
                      <a:r>
                        <a:rPr lang="en-GB" sz="1800"/>
                        <a:t>fd</a:t>
                      </a:r>
                      <a:r>
                        <a:rPr lang="en-GB" sz="1800" b="0" i="0" u="none" strike="noStrike" noProof="0">
                          <a:solidFill>
                            <a:srgbClr val="040C28"/>
                          </a:solidFill>
                          <a:latin typeface="Century Gothic"/>
                        </a:rPr>
                        <a:t>² = 3,830,500</a:t>
                      </a:r>
                      <a:endParaRPr lang="en-GB" sz="1800"/>
                    </a:p>
                  </a:txBody>
                  <a:tcPr/>
                </a:tc>
                <a:extLst>
                  <a:ext uri="{0D108BD9-81ED-4DB2-BD59-A6C34878D82A}">
                    <a16:rowId xmlns:a16="http://schemas.microsoft.com/office/drawing/2014/main" val="2024609993"/>
                  </a:ext>
                </a:extLst>
              </a:tr>
            </a:tbl>
          </a:graphicData>
        </a:graphic>
      </p:graphicFrame>
      <p:sp>
        <p:nvSpPr>
          <p:cNvPr id="9" name="TextBox 8">
            <a:extLst>
              <a:ext uri="{FF2B5EF4-FFF2-40B4-BE49-F238E27FC236}">
                <a16:creationId xmlns:a16="http://schemas.microsoft.com/office/drawing/2014/main" id="{E66181AB-9CB0-BF77-AB75-B291AEDE63E8}"/>
              </a:ext>
            </a:extLst>
          </p:cNvPr>
          <p:cNvSpPr txBox="1"/>
          <p:nvPr/>
        </p:nvSpPr>
        <p:spPr>
          <a:xfrm>
            <a:off x="8467344" y="2816352"/>
            <a:ext cx="438302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Standard Deviation  =</a:t>
            </a:r>
            <a:r>
              <a:rPr lang="en-GB">
                <a:ea typeface="+mn-lt"/>
                <a:cs typeface="+mn-lt"/>
              </a:rPr>
              <a:t> √Σfd² / n</a:t>
            </a:r>
            <a:endParaRPr lang="en-US"/>
          </a:p>
          <a:p>
            <a:endParaRPr lang="en-GB"/>
          </a:p>
          <a:p>
            <a:r>
              <a:rPr lang="en-GB"/>
              <a:t>=</a:t>
            </a:r>
            <a:r>
              <a:rPr lang="en-GB">
                <a:ea typeface="+mn-lt"/>
                <a:cs typeface="+mn-lt"/>
              </a:rPr>
              <a:t>√2,386,500 / 1</a:t>
            </a:r>
            <a:endParaRPr lang="en-GB" sz="1500">
              <a:solidFill>
                <a:srgbClr val="040C28"/>
              </a:solidFill>
            </a:endParaRPr>
          </a:p>
          <a:p>
            <a:endParaRPr lang="en-GB"/>
          </a:p>
          <a:p>
            <a:r>
              <a:rPr lang="en-GB"/>
              <a:t>=1544.8</a:t>
            </a:r>
          </a:p>
          <a:p>
            <a:endParaRPr lang="en-GB"/>
          </a:p>
        </p:txBody>
      </p:sp>
    </p:spTree>
    <p:extLst>
      <p:ext uri="{BB962C8B-B14F-4D97-AF65-F5344CB8AC3E}">
        <p14:creationId xmlns:p14="http://schemas.microsoft.com/office/powerpoint/2010/main" val="39370353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A8C7-3900-7B0A-B96F-BC4610DD2BBB}"/>
              </a:ext>
            </a:extLst>
          </p:cNvPr>
          <p:cNvSpPr>
            <a:spLocks noGrp="1"/>
          </p:cNvSpPr>
          <p:nvPr>
            <p:ph type="title"/>
          </p:nvPr>
        </p:nvSpPr>
        <p:spPr/>
        <p:txBody>
          <a:bodyPr/>
          <a:lstStyle/>
          <a:p>
            <a:r>
              <a:rPr lang="en-GB"/>
              <a:t>Exercise 17 – Standard Deviation Method</a:t>
            </a:r>
            <a:endParaRPr lang="en-US"/>
          </a:p>
        </p:txBody>
      </p:sp>
      <p:sp>
        <p:nvSpPr>
          <p:cNvPr id="4" name="Slide Number Placeholder 3">
            <a:extLst>
              <a:ext uri="{FF2B5EF4-FFF2-40B4-BE49-F238E27FC236}">
                <a16:creationId xmlns:a16="http://schemas.microsoft.com/office/drawing/2014/main" id="{33EC15C4-ADE1-6BA3-3A16-23F1B14E7DC7}"/>
              </a:ext>
            </a:extLst>
          </p:cNvPr>
          <p:cNvSpPr>
            <a:spLocks noGrp="1"/>
          </p:cNvSpPr>
          <p:nvPr>
            <p:ph type="sldNum" sz="quarter" idx="12"/>
          </p:nvPr>
        </p:nvSpPr>
        <p:spPr/>
        <p:txBody>
          <a:bodyPr/>
          <a:lstStyle/>
          <a:p>
            <a:fld id="{D57F1E4F-1CFF-5643-939E-02111984F565}" type="slidenum">
              <a:rPr lang="en-US" dirty="0"/>
              <a:t>47</a:t>
            </a:fld>
            <a:endParaRPr lang="en-US"/>
          </a:p>
        </p:txBody>
      </p:sp>
      <p:graphicFrame>
        <p:nvGraphicFramePr>
          <p:cNvPr id="6" name="Table 5">
            <a:extLst>
              <a:ext uri="{FF2B5EF4-FFF2-40B4-BE49-F238E27FC236}">
                <a16:creationId xmlns:a16="http://schemas.microsoft.com/office/drawing/2014/main" id="{D6D778FB-3962-814E-DF2C-CE56D9252606}"/>
              </a:ext>
            </a:extLst>
          </p:cNvPr>
          <p:cNvGraphicFramePr>
            <a:graphicFrameLocks noGrp="1"/>
          </p:cNvGraphicFramePr>
          <p:nvPr>
            <p:extLst>
              <p:ext uri="{D42A27DB-BD31-4B8C-83A1-F6EECF244321}">
                <p14:modId xmlns:p14="http://schemas.microsoft.com/office/powerpoint/2010/main" val="600125769"/>
              </p:ext>
            </p:extLst>
          </p:nvPr>
        </p:nvGraphicFramePr>
        <p:xfrm>
          <a:off x="1652242" y="2275070"/>
          <a:ext cx="8888000" cy="2906523"/>
        </p:xfrm>
        <a:graphic>
          <a:graphicData uri="http://schemas.openxmlformats.org/drawingml/2006/table">
            <a:tbl>
              <a:tblPr firstRow="1" bandRow="1">
                <a:tableStyleId>{69CF1AB2-1976-4502-BF36-3FF5EA218861}</a:tableStyleId>
              </a:tblPr>
              <a:tblGrid>
                <a:gridCol w="1777600">
                  <a:extLst>
                    <a:ext uri="{9D8B030D-6E8A-4147-A177-3AD203B41FA5}">
                      <a16:colId xmlns:a16="http://schemas.microsoft.com/office/drawing/2014/main" val="1741050436"/>
                    </a:ext>
                  </a:extLst>
                </a:gridCol>
                <a:gridCol w="1777600">
                  <a:extLst>
                    <a:ext uri="{9D8B030D-6E8A-4147-A177-3AD203B41FA5}">
                      <a16:colId xmlns:a16="http://schemas.microsoft.com/office/drawing/2014/main" val="1778306982"/>
                    </a:ext>
                  </a:extLst>
                </a:gridCol>
                <a:gridCol w="1777600">
                  <a:extLst>
                    <a:ext uri="{9D8B030D-6E8A-4147-A177-3AD203B41FA5}">
                      <a16:colId xmlns:a16="http://schemas.microsoft.com/office/drawing/2014/main" val="3363907736"/>
                    </a:ext>
                  </a:extLst>
                </a:gridCol>
                <a:gridCol w="1777600">
                  <a:extLst>
                    <a:ext uri="{9D8B030D-6E8A-4147-A177-3AD203B41FA5}">
                      <a16:colId xmlns:a16="http://schemas.microsoft.com/office/drawing/2014/main" val="3169568714"/>
                    </a:ext>
                  </a:extLst>
                </a:gridCol>
                <a:gridCol w="1777600">
                  <a:extLst>
                    <a:ext uri="{9D8B030D-6E8A-4147-A177-3AD203B41FA5}">
                      <a16:colId xmlns:a16="http://schemas.microsoft.com/office/drawing/2014/main" val="3140659476"/>
                    </a:ext>
                  </a:extLst>
                </a:gridCol>
              </a:tblGrid>
              <a:tr h="431111">
                <a:tc>
                  <a:txBody>
                    <a:bodyPr/>
                    <a:lstStyle/>
                    <a:p>
                      <a:pPr lvl="0">
                        <a:buNone/>
                      </a:pPr>
                      <a:endParaRPr lang="en-GB"/>
                    </a:p>
                  </a:txBody>
                  <a:tcPr/>
                </a:tc>
                <a:tc>
                  <a:txBody>
                    <a:bodyPr/>
                    <a:lstStyle/>
                    <a:p>
                      <a:pPr lvl="0">
                        <a:buNone/>
                      </a:pPr>
                      <a:r>
                        <a:rPr lang="en-GB"/>
                        <a:t>Project A</a:t>
                      </a:r>
                    </a:p>
                  </a:txBody>
                  <a:tcPr/>
                </a:tc>
                <a:tc>
                  <a:txBody>
                    <a:bodyPr/>
                    <a:lstStyle/>
                    <a:p>
                      <a:pPr lvl="0">
                        <a:buNone/>
                      </a:pPr>
                      <a:endParaRPr lang="en-GB"/>
                    </a:p>
                  </a:txBody>
                  <a:tcPr/>
                </a:tc>
                <a:tc>
                  <a:txBody>
                    <a:bodyPr/>
                    <a:lstStyle/>
                    <a:p>
                      <a:pPr lvl="0">
                        <a:buNone/>
                      </a:pPr>
                      <a:r>
                        <a:rPr lang="en-GB"/>
                        <a:t>Project B</a:t>
                      </a:r>
                    </a:p>
                  </a:txBody>
                  <a:tcPr/>
                </a:tc>
                <a:tc>
                  <a:txBody>
                    <a:bodyPr/>
                    <a:lstStyle/>
                    <a:p>
                      <a:pPr lvl="0">
                        <a:buNone/>
                      </a:pPr>
                      <a:endParaRPr lang="en-GB"/>
                    </a:p>
                  </a:txBody>
                  <a:tcPr/>
                </a:tc>
                <a:extLst>
                  <a:ext uri="{0D108BD9-81ED-4DB2-BD59-A6C34878D82A}">
                    <a16:rowId xmlns:a16="http://schemas.microsoft.com/office/drawing/2014/main" val="1870139286"/>
                  </a:ext>
                </a:extLst>
              </a:tr>
              <a:tr h="750968">
                <a:tc>
                  <a:txBody>
                    <a:bodyPr/>
                    <a:lstStyle/>
                    <a:p>
                      <a:pPr lvl="0">
                        <a:buNone/>
                      </a:pPr>
                      <a:r>
                        <a:rPr lang="en-GB"/>
                        <a:t>Year</a:t>
                      </a:r>
                    </a:p>
                  </a:txBody>
                  <a:tcPr/>
                </a:tc>
                <a:tc>
                  <a:txBody>
                    <a:bodyPr/>
                    <a:lstStyle/>
                    <a:p>
                      <a:r>
                        <a:rPr lang="en-GB"/>
                        <a:t>Cash Inflow (£)</a:t>
                      </a:r>
                    </a:p>
                  </a:txBody>
                  <a:tcPr/>
                </a:tc>
                <a:tc>
                  <a:txBody>
                    <a:bodyPr/>
                    <a:lstStyle/>
                    <a:p>
                      <a:r>
                        <a:rPr lang="en-GB"/>
                        <a:t>Probability </a:t>
                      </a:r>
                    </a:p>
                  </a:txBody>
                  <a:tcPr/>
                </a:tc>
                <a:tc>
                  <a:txBody>
                    <a:bodyPr/>
                    <a:lstStyle/>
                    <a:p>
                      <a:r>
                        <a:rPr lang="en-GB"/>
                        <a:t>Cash Inflow (£)</a:t>
                      </a:r>
                    </a:p>
                  </a:txBody>
                  <a:tcPr/>
                </a:tc>
                <a:tc>
                  <a:txBody>
                    <a:bodyPr/>
                    <a:lstStyle/>
                    <a:p>
                      <a:r>
                        <a:rPr lang="en-GB"/>
                        <a:t>Probability</a:t>
                      </a:r>
                    </a:p>
                  </a:txBody>
                  <a:tcPr/>
                </a:tc>
                <a:extLst>
                  <a:ext uri="{0D108BD9-81ED-4DB2-BD59-A6C34878D82A}">
                    <a16:rowId xmlns:a16="http://schemas.microsoft.com/office/drawing/2014/main" val="2404707468"/>
                  </a:ext>
                </a:extLst>
              </a:tr>
              <a:tr h="431111">
                <a:tc>
                  <a:txBody>
                    <a:bodyPr/>
                    <a:lstStyle/>
                    <a:p>
                      <a:pPr lvl="0">
                        <a:buNone/>
                      </a:pPr>
                      <a:r>
                        <a:rPr lang="en-GB"/>
                        <a:t>1</a:t>
                      </a:r>
                    </a:p>
                  </a:txBody>
                  <a:tcPr/>
                </a:tc>
                <a:tc>
                  <a:txBody>
                    <a:bodyPr/>
                    <a:lstStyle/>
                    <a:p>
                      <a:r>
                        <a:rPr lang="en-GB"/>
                        <a:t>3,200</a:t>
                      </a:r>
                    </a:p>
                  </a:txBody>
                  <a:tcPr/>
                </a:tc>
                <a:tc>
                  <a:txBody>
                    <a:bodyPr/>
                    <a:lstStyle/>
                    <a:p>
                      <a:r>
                        <a:rPr lang="en-GB"/>
                        <a:t>.2</a:t>
                      </a:r>
                    </a:p>
                  </a:txBody>
                  <a:tcPr/>
                </a:tc>
                <a:tc>
                  <a:txBody>
                    <a:bodyPr/>
                    <a:lstStyle/>
                    <a:p>
                      <a:r>
                        <a:rPr lang="en-GB"/>
                        <a:t>32,000</a:t>
                      </a:r>
                    </a:p>
                  </a:txBody>
                  <a:tcPr/>
                </a:tc>
                <a:tc>
                  <a:txBody>
                    <a:bodyPr/>
                    <a:lstStyle/>
                    <a:p>
                      <a:r>
                        <a:rPr lang="en-GB"/>
                        <a:t>.1</a:t>
                      </a:r>
                    </a:p>
                  </a:txBody>
                  <a:tcPr/>
                </a:tc>
                <a:extLst>
                  <a:ext uri="{0D108BD9-81ED-4DB2-BD59-A6C34878D82A}">
                    <a16:rowId xmlns:a16="http://schemas.microsoft.com/office/drawing/2014/main" val="1675041279"/>
                  </a:ext>
                </a:extLst>
              </a:tr>
              <a:tr h="431111">
                <a:tc>
                  <a:txBody>
                    <a:bodyPr/>
                    <a:lstStyle/>
                    <a:p>
                      <a:pPr lvl="0">
                        <a:buNone/>
                      </a:pPr>
                      <a:r>
                        <a:rPr lang="en-GB"/>
                        <a:t>2</a:t>
                      </a:r>
                    </a:p>
                  </a:txBody>
                  <a:tcPr/>
                </a:tc>
                <a:tc>
                  <a:txBody>
                    <a:bodyPr/>
                    <a:lstStyle/>
                    <a:p>
                      <a:r>
                        <a:rPr lang="en-GB"/>
                        <a:t>5,500</a:t>
                      </a:r>
                    </a:p>
                  </a:txBody>
                  <a:tcPr/>
                </a:tc>
                <a:tc>
                  <a:txBody>
                    <a:bodyPr/>
                    <a:lstStyle/>
                    <a:p>
                      <a:r>
                        <a:rPr lang="en-GB"/>
                        <a:t>.3</a:t>
                      </a:r>
                    </a:p>
                  </a:txBody>
                  <a:tcPr/>
                </a:tc>
                <a:tc>
                  <a:txBody>
                    <a:bodyPr/>
                    <a:lstStyle/>
                    <a:p>
                      <a:r>
                        <a:rPr lang="en-GB"/>
                        <a:t>5,500</a:t>
                      </a:r>
                    </a:p>
                  </a:txBody>
                  <a:tcPr/>
                </a:tc>
                <a:tc>
                  <a:txBody>
                    <a:bodyPr/>
                    <a:lstStyle/>
                    <a:p>
                      <a:r>
                        <a:rPr lang="en-GB"/>
                        <a:t>.4</a:t>
                      </a:r>
                    </a:p>
                  </a:txBody>
                  <a:tcPr/>
                </a:tc>
                <a:extLst>
                  <a:ext uri="{0D108BD9-81ED-4DB2-BD59-A6C34878D82A}">
                    <a16:rowId xmlns:a16="http://schemas.microsoft.com/office/drawing/2014/main" val="1315592909"/>
                  </a:ext>
                </a:extLst>
              </a:tr>
              <a:tr h="431111">
                <a:tc>
                  <a:txBody>
                    <a:bodyPr/>
                    <a:lstStyle/>
                    <a:p>
                      <a:pPr lvl="0">
                        <a:buNone/>
                      </a:pPr>
                      <a:r>
                        <a:rPr lang="en-GB"/>
                        <a:t>3</a:t>
                      </a:r>
                    </a:p>
                  </a:txBody>
                  <a:tcPr/>
                </a:tc>
                <a:tc>
                  <a:txBody>
                    <a:bodyPr/>
                    <a:lstStyle/>
                    <a:p>
                      <a:r>
                        <a:rPr lang="en-GB"/>
                        <a:t>7,400</a:t>
                      </a:r>
                    </a:p>
                  </a:txBody>
                  <a:tcPr/>
                </a:tc>
                <a:tc>
                  <a:txBody>
                    <a:bodyPr/>
                    <a:lstStyle/>
                    <a:p>
                      <a:r>
                        <a:rPr lang="en-GB"/>
                        <a:t>.3</a:t>
                      </a:r>
                    </a:p>
                  </a:txBody>
                  <a:tcPr/>
                </a:tc>
                <a:tc>
                  <a:txBody>
                    <a:bodyPr/>
                    <a:lstStyle/>
                    <a:p>
                      <a:r>
                        <a:rPr lang="en-GB"/>
                        <a:t>7,400</a:t>
                      </a:r>
                    </a:p>
                  </a:txBody>
                  <a:tcPr/>
                </a:tc>
                <a:tc>
                  <a:txBody>
                    <a:bodyPr/>
                    <a:lstStyle/>
                    <a:p>
                      <a:r>
                        <a:rPr lang="en-GB"/>
                        <a:t>.4</a:t>
                      </a:r>
                    </a:p>
                  </a:txBody>
                  <a:tcPr/>
                </a:tc>
                <a:extLst>
                  <a:ext uri="{0D108BD9-81ED-4DB2-BD59-A6C34878D82A}">
                    <a16:rowId xmlns:a16="http://schemas.microsoft.com/office/drawing/2014/main" val="3070623270"/>
                  </a:ext>
                </a:extLst>
              </a:tr>
              <a:tr h="431111">
                <a:tc>
                  <a:txBody>
                    <a:bodyPr/>
                    <a:lstStyle/>
                    <a:p>
                      <a:pPr lvl="0">
                        <a:buNone/>
                      </a:pPr>
                      <a:r>
                        <a:rPr lang="en-GB"/>
                        <a:t>4</a:t>
                      </a:r>
                    </a:p>
                  </a:txBody>
                  <a:tcPr/>
                </a:tc>
                <a:tc>
                  <a:txBody>
                    <a:bodyPr/>
                    <a:lstStyle/>
                    <a:p>
                      <a:r>
                        <a:rPr lang="en-GB"/>
                        <a:t>8,900</a:t>
                      </a:r>
                    </a:p>
                  </a:txBody>
                  <a:tcPr/>
                </a:tc>
                <a:tc>
                  <a:txBody>
                    <a:bodyPr/>
                    <a:lstStyle/>
                    <a:p>
                      <a:r>
                        <a:rPr lang="en-GB"/>
                        <a:t>.2</a:t>
                      </a:r>
                    </a:p>
                  </a:txBody>
                  <a:tcPr/>
                </a:tc>
                <a:tc>
                  <a:txBody>
                    <a:bodyPr/>
                    <a:lstStyle/>
                    <a:p>
                      <a:r>
                        <a:rPr lang="en-GB"/>
                        <a:t>8,900</a:t>
                      </a:r>
                    </a:p>
                  </a:txBody>
                  <a:tcPr/>
                </a:tc>
                <a:tc>
                  <a:txBody>
                    <a:bodyPr/>
                    <a:lstStyle/>
                    <a:p>
                      <a:r>
                        <a:rPr lang="en-GB"/>
                        <a:t>.1</a:t>
                      </a:r>
                    </a:p>
                  </a:txBody>
                  <a:tcPr/>
                </a:tc>
                <a:extLst>
                  <a:ext uri="{0D108BD9-81ED-4DB2-BD59-A6C34878D82A}">
                    <a16:rowId xmlns:a16="http://schemas.microsoft.com/office/drawing/2014/main" val="2074409041"/>
                  </a:ext>
                </a:extLst>
              </a:tr>
            </a:tbl>
          </a:graphicData>
        </a:graphic>
      </p:graphicFrame>
      <p:pic>
        <p:nvPicPr>
          <p:cNvPr id="12" name="Picture 11" descr="Tick Symbol PNG, Vector, PSD, and Clipart With Transparent ...">
            <a:extLst>
              <a:ext uri="{FF2B5EF4-FFF2-40B4-BE49-F238E27FC236}">
                <a16:creationId xmlns:a16="http://schemas.microsoft.com/office/drawing/2014/main" id="{6689D20E-80CA-5F12-5177-83EE438087A1}"/>
              </a:ext>
            </a:extLst>
          </p:cNvPr>
          <p:cNvPicPr>
            <a:picLocks noChangeAspect="1"/>
          </p:cNvPicPr>
          <p:nvPr/>
        </p:nvPicPr>
        <p:blipFill>
          <a:blip r:embed="rId2"/>
          <a:stretch>
            <a:fillRect/>
          </a:stretch>
        </p:blipFill>
        <p:spPr>
          <a:xfrm>
            <a:off x="3699727" y="2316623"/>
            <a:ext cx="3007876" cy="2866373"/>
          </a:xfrm>
          <a:prstGeom prst="rect">
            <a:avLst/>
          </a:prstGeom>
        </p:spPr>
      </p:pic>
      <p:sp>
        <p:nvSpPr>
          <p:cNvPr id="13" name="TextBox 12">
            <a:extLst>
              <a:ext uri="{FF2B5EF4-FFF2-40B4-BE49-F238E27FC236}">
                <a16:creationId xmlns:a16="http://schemas.microsoft.com/office/drawing/2014/main" id="{0AD3D26C-B709-2A8E-9825-E91075D9A6AB}"/>
              </a:ext>
            </a:extLst>
          </p:cNvPr>
          <p:cNvSpPr txBox="1"/>
          <p:nvPr/>
        </p:nvSpPr>
        <p:spPr>
          <a:xfrm>
            <a:off x="2353507" y="5597707"/>
            <a:ext cx="100705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Project A is riskier as the standard deviation is higher</a:t>
            </a:r>
          </a:p>
        </p:txBody>
      </p:sp>
    </p:spTree>
    <p:extLst>
      <p:ext uri="{BB962C8B-B14F-4D97-AF65-F5344CB8AC3E}">
        <p14:creationId xmlns:p14="http://schemas.microsoft.com/office/powerpoint/2010/main" val="288386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55400-F65C-5E73-4195-506EE0A69F09}"/>
              </a:ext>
            </a:extLst>
          </p:cNvPr>
          <p:cNvSpPr>
            <a:spLocks noGrp="1"/>
          </p:cNvSpPr>
          <p:nvPr>
            <p:ph type="title"/>
          </p:nvPr>
        </p:nvSpPr>
        <p:spPr/>
        <p:txBody>
          <a:bodyPr/>
          <a:lstStyle/>
          <a:p>
            <a:r>
              <a:rPr lang="en-GB"/>
              <a:t>Exercise 18 – Co-efficient of Variation Method </a:t>
            </a:r>
          </a:p>
        </p:txBody>
      </p:sp>
      <p:sp>
        <p:nvSpPr>
          <p:cNvPr id="4" name="Slide Number Placeholder 3">
            <a:extLst>
              <a:ext uri="{FF2B5EF4-FFF2-40B4-BE49-F238E27FC236}">
                <a16:creationId xmlns:a16="http://schemas.microsoft.com/office/drawing/2014/main" id="{50992E15-7A54-51A4-3F24-971C10F1D299}"/>
              </a:ext>
            </a:extLst>
          </p:cNvPr>
          <p:cNvSpPr>
            <a:spLocks noGrp="1"/>
          </p:cNvSpPr>
          <p:nvPr>
            <p:ph type="sldNum" sz="quarter" idx="12"/>
          </p:nvPr>
        </p:nvSpPr>
        <p:spPr/>
        <p:txBody>
          <a:bodyPr/>
          <a:lstStyle/>
          <a:p>
            <a:fld id="{D57F1E4F-1CFF-5643-939E-02111984F565}" type="slidenum">
              <a:rPr lang="en-US" dirty="0"/>
              <a:t>48</a:t>
            </a:fld>
            <a:endParaRPr lang="en-US"/>
          </a:p>
        </p:txBody>
      </p:sp>
      <p:sp>
        <p:nvSpPr>
          <p:cNvPr id="5" name="TextBox 4">
            <a:extLst>
              <a:ext uri="{FF2B5EF4-FFF2-40B4-BE49-F238E27FC236}">
                <a16:creationId xmlns:a16="http://schemas.microsoft.com/office/drawing/2014/main" id="{750AA700-3B53-E31B-07D7-5BE87F00AD90}"/>
              </a:ext>
            </a:extLst>
          </p:cNvPr>
          <p:cNvSpPr txBox="1"/>
          <p:nvPr/>
        </p:nvSpPr>
        <p:spPr>
          <a:xfrm>
            <a:off x="2044192" y="2513132"/>
            <a:ext cx="94366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CO-efficient of variation = Standard deviation / mean x 100</a:t>
            </a:r>
          </a:p>
        </p:txBody>
      </p:sp>
      <p:sp>
        <p:nvSpPr>
          <p:cNvPr id="6" name="TextBox 5">
            <a:extLst>
              <a:ext uri="{FF2B5EF4-FFF2-40B4-BE49-F238E27FC236}">
                <a16:creationId xmlns:a16="http://schemas.microsoft.com/office/drawing/2014/main" id="{CB637626-FA2B-090B-7460-11D159450F4C}"/>
              </a:ext>
            </a:extLst>
          </p:cNvPr>
          <p:cNvSpPr txBox="1"/>
          <p:nvPr/>
        </p:nvSpPr>
        <p:spPr>
          <a:xfrm>
            <a:off x="1292351" y="3304032"/>
            <a:ext cx="652271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Project A</a:t>
            </a:r>
            <a:endParaRPr lang="en-US"/>
          </a:p>
          <a:p>
            <a:r>
              <a:rPr lang="en-GB"/>
              <a:t>= 1,957.2 / 6,250 x 100</a:t>
            </a:r>
          </a:p>
          <a:p>
            <a:r>
              <a:rPr lang="en-GB"/>
              <a:t>= 31.31%</a:t>
            </a:r>
          </a:p>
          <a:p>
            <a:endParaRPr lang="en-GB"/>
          </a:p>
          <a:p>
            <a:r>
              <a:rPr lang="en-GB"/>
              <a:t>Project B</a:t>
            </a:r>
          </a:p>
          <a:p>
            <a:r>
              <a:rPr lang="en-GB"/>
              <a:t>=1,544.8 / 6,250 x 100</a:t>
            </a:r>
          </a:p>
          <a:p>
            <a:r>
              <a:rPr lang="en-GB"/>
              <a:t>= 29.52</a:t>
            </a:r>
          </a:p>
        </p:txBody>
      </p:sp>
      <p:sp>
        <p:nvSpPr>
          <p:cNvPr id="7" name="TextBox 6">
            <a:extLst>
              <a:ext uri="{FF2B5EF4-FFF2-40B4-BE49-F238E27FC236}">
                <a16:creationId xmlns:a16="http://schemas.microsoft.com/office/drawing/2014/main" id="{A485A637-27E3-F695-4728-8CD9B6E79844}"/>
              </a:ext>
            </a:extLst>
          </p:cNvPr>
          <p:cNvSpPr txBox="1"/>
          <p:nvPr/>
        </p:nvSpPr>
        <p:spPr>
          <a:xfrm>
            <a:off x="5413248" y="3547872"/>
            <a:ext cx="503529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Prtoject</a:t>
            </a:r>
            <a:r>
              <a:rPr lang="en-GB"/>
              <a:t> A has more co-</a:t>
            </a:r>
            <a:r>
              <a:rPr lang="en-GB" err="1"/>
              <a:t>efficeint</a:t>
            </a:r>
            <a:r>
              <a:rPr lang="en-GB"/>
              <a:t> of </a:t>
            </a:r>
            <a:r>
              <a:rPr lang="en-GB" err="1"/>
              <a:t>varaition</a:t>
            </a:r>
            <a:r>
              <a:rPr lang="en-GB"/>
              <a:t> meaning it is riskier than project B.</a:t>
            </a:r>
          </a:p>
          <a:p>
            <a:endParaRPr lang="en-GB"/>
          </a:p>
          <a:p>
            <a:r>
              <a:rPr lang="en-GB"/>
              <a:t>Project B should be selected.</a:t>
            </a:r>
          </a:p>
        </p:txBody>
      </p:sp>
    </p:spTree>
    <p:extLst>
      <p:ext uri="{BB962C8B-B14F-4D97-AF65-F5344CB8AC3E}">
        <p14:creationId xmlns:p14="http://schemas.microsoft.com/office/powerpoint/2010/main" val="13280589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5FA-C9AF-C347-89CD-948432D99B09}"/>
              </a:ext>
            </a:extLst>
          </p:cNvPr>
          <p:cNvSpPr>
            <a:spLocks noGrp="1"/>
          </p:cNvSpPr>
          <p:nvPr>
            <p:ph type="title"/>
          </p:nvPr>
        </p:nvSpPr>
        <p:spPr/>
        <p:txBody>
          <a:bodyPr/>
          <a:lstStyle/>
          <a:p>
            <a:r>
              <a:rPr lang="en-GB"/>
              <a:t>Exercise 19 – Decision Tree</a:t>
            </a:r>
          </a:p>
        </p:txBody>
      </p:sp>
      <p:graphicFrame>
        <p:nvGraphicFramePr>
          <p:cNvPr id="5" name="Content Placeholder 4">
            <a:extLst>
              <a:ext uri="{FF2B5EF4-FFF2-40B4-BE49-F238E27FC236}">
                <a16:creationId xmlns:a16="http://schemas.microsoft.com/office/drawing/2014/main" id="{62CE0A84-7801-222D-3510-94BB224B5931}"/>
              </a:ext>
            </a:extLst>
          </p:cNvPr>
          <p:cNvGraphicFramePr>
            <a:graphicFrameLocks noGrp="1"/>
          </p:cNvGraphicFramePr>
          <p:nvPr>
            <p:ph idx="1"/>
            <p:extLst>
              <p:ext uri="{D42A27DB-BD31-4B8C-83A1-F6EECF244321}">
                <p14:modId xmlns:p14="http://schemas.microsoft.com/office/powerpoint/2010/main" val="3602967132"/>
              </p:ext>
            </p:extLst>
          </p:nvPr>
        </p:nvGraphicFramePr>
        <p:xfrm>
          <a:off x="643466" y="1224844"/>
          <a:ext cx="10861392" cy="5326176"/>
        </p:xfrm>
        <a:graphic>
          <a:graphicData uri="http://schemas.openxmlformats.org/drawingml/2006/table">
            <a:tbl>
              <a:tblPr firstRow="1" bandRow="1">
                <a:tableStyleId>{69CF1AB2-1976-4502-BF36-3FF5EA218861}</a:tableStyleId>
              </a:tblPr>
              <a:tblGrid>
                <a:gridCol w="1357674">
                  <a:extLst>
                    <a:ext uri="{9D8B030D-6E8A-4147-A177-3AD203B41FA5}">
                      <a16:colId xmlns:a16="http://schemas.microsoft.com/office/drawing/2014/main" val="1155225708"/>
                    </a:ext>
                  </a:extLst>
                </a:gridCol>
                <a:gridCol w="1357674">
                  <a:extLst>
                    <a:ext uri="{9D8B030D-6E8A-4147-A177-3AD203B41FA5}">
                      <a16:colId xmlns:a16="http://schemas.microsoft.com/office/drawing/2014/main" val="3092785074"/>
                    </a:ext>
                  </a:extLst>
                </a:gridCol>
                <a:gridCol w="1357674">
                  <a:extLst>
                    <a:ext uri="{9D8B030D-6E8A-4147-A177-3AD203B41FA5}">
                      <a16:colId xmlns:a16="http://schemas.microsoft.com/office/drawing/2014/main" val="65416322"/>
                    </a:ext>
                  </a:extLst>
                </a:gridCol>
                <a:gridCol w="1357674">
                  <a:extLst>
                    <a:ext uri="{9D8B030D-6E8A-4147-A177-3AD203B41FA5}">
                      <a16:colId xmlns:a16="http://schemas.microsoft.com/office/drawing/2014/main" val="3899003511"/>
                    </a:ext>
                  </a:extLst>
                </a:gridCol>
                <a:gridCol w="1357674">
                  <a:extLst>
                    <a:ext uri="{9D8B030D-6E8A-4147-A177-3AD203B41FA5}">
                      <a16:colId xmlns:a16="http://schemas.microsoft.com/office/drawing/2014/main" val="1969313137"/>
                    </a:ext>
                  </a:extLst>
                </a:gridCol>
                <a:gridCol w="1357674">
                  <a:extLst>
                    <a:ext uri="{9D8B030D-6E8A-4147-A177-3AD203B41FA5}">
                      <a16:colId xmlns:a16="http://schemas.microsoft.com/office/drawing/2014/main" val="3342739616"/>
                    </a:ext>
                  </a:extLst>
                </a:gridCol>
                <a:gridCol w="1357674">
                  <a:extLst>
                    <a:ext uri="{9D8B030D-6E8A-4147-A177-3AD203B41FA5}">
                      <a16:colId xmlns:a16="http://schemas.microsoft.com/office/drawing/2014/main" val="34985872"/>
                    </a:ext>
                  </a:extLst>
                </a:gridCol>
                <a:gridCol w="1357674">
                  <a:extLst>
                    <a:ext uri="{9D8B030D-6E8A-4147-A177-3AD203B41FA5}">
                      <a16:colId xmlns:a16="http://schemas.microsoft.com/office/drawing/2014/main" val="4238890797"/>
                    </a:ext>
                  </a:extLst>
                </a:gridCol>
              </a:tblGrid>
              <a:tr h="658368">
                <a:tc>
                  <a:txBody>
                    <a:bodyPr/>
                    <a:lstStyle/>
                    <a:p>
                      <a:r>
                        <a:rPr lang="en-GB"/>
                        <a:t>Year</a:t>
                      </a:r>
                    </a:p>
                  </a:txBody>
                  <a:tcPr/>
                </a:tc>
                <a:tc gridSpan="2">
                  <a:txBody>
                    <a:bodyPr/>
                    <a:lstStyle/>
                    <a:p>
                      <a:r>
                        <a:rPr lang="en-GB"/>
                        <a:t>1</a:t>
                      </a:r>
                    </a:p>
                    <a:p>
                      <a:pPr lvl="0">
                        <a:buNone/>
                      </a:pPr>
                      <a:endParaRPr lang="en-GB"/>
                    </a:p>
                  </a:txBody>
                  <a:tcPr/>
                </a:tc>
                <a:tc hMerge="1">
                  <a:txBody>
                    <a:bodyPr/>
                    <a:lstStyle/>
                    <a:p>
                      <a:endParaRPr lang="en-GB"/>
                    </a:p>
                  </a:txBody>
                  <a:tcPr/>
                </a:tc>
                <a:tc gridSpan="2">
                  <a:txBody>
                    <a:bodyPr/>
                    <a:lstStyle/>
                    <a:p>
                      <a:r>
                        <a:rPr lang="en-GB"/>
                        <a:t>2</a:t>
                      </a:r>
                    </a:p>
                  </a:txBody>
                  <a:tcPr/>
                </a:tc>
                <a:tc hMerge="1">
                  <a:txBody>
                    <a:bodyPr/>
                    <a:lstStyle/>
                    <a:p>
                      <a:endParaRPr lang="en-GB"/>
                    </a:p>
                  </a:txBody>
                  <a:tcPr/>
                </a:tc>
                <a:tc gridSpan="3">
                  <a:txBody>
                    <a:bodyPr/>
                    <a:lstStyle/>
                    <a:p>
                      <a:endParaRPr lang="en-GB"/>
                    </a:p>
                  </a:txBody>
                  <a:tcPr>
                    <a:solidFill>
                      <a:srgbClr val="ED7D3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9578952"/>
                  </a:ext>
                </a:extLst>
              </a:tr>
              <a:tr h="1098340">
                <a:tc rowSpan="4">
                  <a:txBody>
                    <a:bodyPr/>
                    <a:lstStyle/>
                    <a:p>
                      <a:pPr lvl="0">
                        <a:buNone/>
                      </a:pPr>
                      <a:r>
                        <a:rPr lang="en-GB"/>
                        <a:t>Cash outflow £40,000</a:t>
                      </a:r>
                      <a:endParaRPr lang="en-US"/>
                    </a:p>
                  </a:txBody>
                  <a:tcPr anchor="ctr"/>
                </a:tc>
                <a:tc>
                  <a:txBody>
                    <a:bodyPr/>
                    <a:lstStyle/>
                    <a:p>
                      <a:r>
                        <a:rPr lang="en-GB"/>
                        <a:t>Probability</a:t>
                      </a:r>
                      <a:endParaRPr lang="en-GB" err="1"/>
                    </a:p>
                  </a:txBody>
                  <a:tcPr/>
                </a:tc>
                <a:tc>
                  <a:txBody>
                    <a:bodyPr/>
                    <a:lstStyle/>
                    <a:p>
                      <a:r>
                        <a:rPr lang="en-GB"/>
                        <a:t>Cash inflow</a:t>
                      </a:r>
                    </a:p>
                  </a:txBody>
                  <a:tcPr/>
                </a:tc>
                <a:tc>
                  <a:txBody>
                    <a:bodyPr/>
                    <a:lstStyle/>
                    <a:p>
                      <a:r>
                        <a:rPr lang="en-GB"/>
                        <a:t>Probability </a:t>
                      </a:r>
                    </a:p>
                  </a:txBody>
                  <a:tcPr/>
                </a:tc>
                <a:tc>
                  <a:txBody>
                    <a:bodyPr/>
                    <a:lstStyle/>
                    <a:p>
                      <a:r>
                        <a:rPr lang="en-GB"/>
                        <a:t>Cash inflow (£)</a:t>
                      </a:r>
                    </a:p>
                  </a:txBody>
                  <a:tcPr/>
                </a:tc>
                <a:tc>
                  <a:txBody>
                    <a:bodyPr/>
                    <a:lstStyle/>
                    <a:p>
                      <a:r>
                        <a:rPr lang="en-GB"/>
                        <a:t>Net present Value of Inflow</a:t>
                      </a:r>
                    </a:p>
                  </a:txBody>
                  <a:tcPr/>
                </a:tc>
                <a:tc>
                  <a:txBody>
                    <a:bodyPr/>
                    <a:lstStyle/>
                    <a:p>
                      <a:r>
                        <a:rPr lang="en-GB"/>
                        <a:t>Joint Probability</a:t>
                      </a:r>
                      <a:endParaRPr lang="en-GB" err="1"/>
                    </a:p>
                  </a:txBody>
                  <a:tcPr/>
                </a:tc>
                <a:tc>
                  <a:txBody>
                    <a:bodyPr/>
                    <a:lstStyle/>
                    <a:p>
                      <a:r>
                        <a:rPr lang="en-GB"/>
                        <a:t>Expected Net Present Value (£)</a:t>
                      </a:r>
                    </a:p>
                  </a:txBody>
                  <a:tcPr/>
                </a:tc>
                <a:extLst>
                  <a:ext uri="{0D108BD9-81ED-4DB2-BD59-A6C34878D82A}">
                    <a16:rowId xmlns:a16="http://schemas.microsoft.com/office/drawing/2014/main" val="489111803"/>
                  </a:ext>
                </a:extLst>
              </a:tr>
              <a:tr h="845722">
                <a:tc vMerge="1">
                  <a:txBody>
                    <a:bodyPr/>
                    <a:lstStyle/>
                    <a:p>
                      <a:endParaRPr lang="en-US"/>
                    </a:p>
                  </a:txBody>
                  <a:tcPr/>
                </a:tc>
                <a:tc>
                  <a:txBody>
                    <a:bodyPr/>
                    <a:lstStyle/>
                    <a:p>
                      <a:r>
                        <a:rPr lang="en-GB"/>
                        <a:t>0.3</a:t>
                      </a:r>
                    </a:p>
                  </a:txBody>
                  <a:tcPr/>
                </a:tc>
                <a:tc>
                  <a:txBody>
                    <a:bodyPr/>
                    <a:lstStyle/>
                    <a:p>
                      <a:r>
                        <a:rPr lang="en-GB"/>
                        <a:t>16,000</a:t>
                      </a:r>
                    </a:p>
                  </a:txBody>
                  <a:tcPr/>
                </a:tc>
                <a:tc>
                  <a:txBody>
                    <a:bodyPr/>
                    <a:lstStyle/>
                    <a:p>
                      <a:r>
                        <a:rPr lang="en-GB"/>
                        <a:t>0.2</a:t>
                      </a:r>
                    </a:p>
                    <a:p>
                      <a:pPr lvl="0">
                        <a:buNone/>
                      </a:pPr>
                      <a:r>
                        <a:rPr lang="en-GB"/>
                        <a:t>0.6</a:t>
                      </a:r>
                    </a:p>
                    <a:p>
                      <a:pPr lvl="0">
                        <a:buNone/>
                      </a:pPr>
                      <a:r>
                        <a:rPr lang="en-GB"/>
                        <a:t>0.2</a:t>
                      </a:r>
                    </a:p>
                  </a:txBody>
                  <a:tcPr/>
                </a:tc>
                <a:tc>
                  <a:txBody>
                    <a:bodyPr/>
                    <a:lstStyle/>
                    <a:p>
                      <a:r>
                        <a:rPr lang="en-GB"/>
                        <a:t>30,000</a:t>
                      </a:r>
                    </a:p>
                    <a:p>
                      <a:pPr lvl="0">
                        <a:buNone/>
                      </a:pPr>
                      <a:r>
                        <a:rPr lang="en-GB"/>
                        <a:t>40,000</a:t>
                      </a:r>
                    </a:p>
                    <a:p>
                      <a:pPr lvl="0">
                        <a:buNone/>
                      </a:pPr>
                      <a:r>
                        <a:rPr lang="en-GB"/>
                        <a:t>50,000</a:t>
                      </a:r>
                    </a:p>
                  </a:txBody>
                  <a:tcPr/>
                </a:tc>
                <a:tc>
                  <a:txBody>
                    <a:bodyPr/>
                    <a:lstStyle/>
                    <a:p>
                      <a:r>
                        <a:rPr lang="en-GB"/>
                        <a:t>-676</a:t>
                      </a:r>
                    </a:p>
                    <a:p>
                      <a:pPr lvl="0">
                        <a:buNone/>
                      </a:pPr>
                      <a:r>
                        <a:rPr lang="en-GB"/>
                        <a:t>7,584</a:t>
                      </a:r>
                    </a:p>
                    <a:p>
                      <a:pPr lvl="0">
                        <a:buNone/>
                      </a:pPr>
                      <a:r>
                        <a:rPr lang="en-GB"/>
                        <a:t>15,844</a:t>
                      </a:r>
                    </a:p>
                  </a:txBody>
                  <a:tcPr/>
                </a:tc>
                <a:tc>
                  <a:txBody>
                    <a:bodyPr/>
                    <a:lstStyle/>
                    <a:p>
                      <a:r>
                        <a:rPr lang="en-GB"/>
                        <a:t>0.06</a:t>
                      </a:r>
                    </a:p>
                    <a:p>
                      <a:pPr lvl="0">
                        <a:buNone/>
                      </a:pPr>
                      <a:r>
                        <a:rPr lang="en-GB"/>
                        <a:t>0.18</a:t>
                      </a:r>
                    </a:p>
                    <a:p>
                      <a:pPr lvl="0">
                        <a:buNone/>
                      </a:pPr>
                      <a:r>
                        <a:rPr lang="en-GB"/>
                        <a:t>0.06</a:t>
                      </a:r>
                    </a:p>
                  </a:txBody>
                  <a:tcPr/>
                </a:tc>
                <a:tc>
                  <a:txBody>
                    <a:bodyPr/>
                    <a:lstStyle/>
                    <a:p>
                      <a:r>
                        <a:rPr lang="en-GB"/>
                        <a:t>-40.56</a:t>
                      </a:r>
                    </a:p>
                    <a:p>
                      <a:pPr lvl="0">
                        <a:buNone/>
                      </a:pPr>
                      <a:r>
                        <a:rPr lang="en-GB"/>
                        <a:t>1,365.12</a:t>
                      </a:r>
                    </a:p>
                    <a:p>
                      <a:pPr lvl="0">
                        <a:buNone/>
                      </a:pPr>
                      <a:r>
                        <a:rPr lang="en-GB"/>
                        <a:t>950.64</a:t>
                      </a:r>
                    </a:p>
                  </a:txBody>
                  <a:tcPr/>
                </a:tc>
                <a:extLst>
                  <a:ext uri="{0D108BD9-81ED-4DB2-BD59-A6C34878D82A}">
                    <a16:rowId xmlns:a16="http://schemas.microsoft.com/office/drawing/2014/main" val="1913111718"/>
                  </a:ext>
                </a:extLst>
              </a:tr>
              <a:tr h="845722">
                <a:tc vMerge="1">
                  <a:txBody>
                    <a:bodyPr/>
                    <a:lstStyle/>
                    <a:p>
                      <a:endParaRPr lang="en-US"/>
                    </a:p>
                  </a:txBody>
                  <a:tcPr/>
                </a:tc>
                <a:tc>
                  <a:txBody>
                    <a:bodyPr/>
                    <a:lstStyle/>
                    <a:p>
                      <a:r>
                        <a:rPr lang="en-GB"/>
                        <a:t>0.5</a:t>
                      </a:r>
                    </a:p>
                  </a:txBody>
                  <a:tcPr/>
                </a:tc>
                <a:tc>
                  <a:txBody>
                    <a:bodyPr/>
                    <a:lstStyle/>
                    <a:p>
                      <a:r>
                        <a:rPr lang="en-GB"/>
                        <a:t>24,000</a:t>
                      </a:r>
                    </a:p>
                  </a:txBody>
                  <a:tcPr/>
                </a:tc>
                <a:tc>
                  <a:txBody>
                    <a:bodyPr/>
                    <a:lstStyle/>
                    <a:p>
                      <a:r>
                        <a:rPr lang="en-GB"/>
                        <a:t>0.1</a:t>
                      </a:r>
                    </a:p>
                    <a:p>
                      <a:pPr lvl="0">
                        <a:buNone/>
                      </a:pPr>
                      <a:r>
                        <a:rPr lang="en-GB"/>
                        <a:t>0.8</a:t>
                      </a:r>
                    </a:p>
                    <a:p>
                      <a:pPr lvl="0">
                        <a:buNone/>
                      </a:pPr>
                      <a:r>
                        <a:rPr lang="en-GB"/>
                        <a:t>0.1</a:t>
                      </a:r>
                    </a:p>
                  </a:txBody>
                  <a:tcPr/>
                </a:tc>
                <a:tc>
                  <a:txBody>
                    <a:bodyPr/>
                    <a:lstStyle/>
                    <a:p>
                      <a:r>
                        <a:rPr lang="en-GB"/>
                        <a:t>20,000</a:t>
                      </a:r>
                    </a:p>
                    <a:p>
                      <a:pPr lvl="0">
                        <a:buNone/>
                      </a:pPr>
                      <a:r>
                        <a:rPr lang="en-GB"/>
                        <a:t>60,000</a:t>
                      </a:r>
                    </a:p>
                    <a:p>
                      <a:pPr lvl="0">
                        <a:buNone/>
                      </a:pPr>
                      <a:r>
                        <a:rPr lang="en-GB"/>
                        <a:t>80,000</a:t>
                      </a:r>
                    </a:p>
                  </a:txBody>
                  <a:tcPr/>
                </a:tc>
                <a:tc>
                  <a:txBody>
                    <a:bodyPr/>
                    <a:lstStyle/>
                    <a:p>
                      <a:r>
                        <a:rPr lang="en-GB"/>
                        <a:t>14,856</a:t>
                      </a:r>
                      <a:endParaRPr lang="en-US"/>
                    </a:p>
                    <a:p>
                      <a:pPr lvl="0">
                        <a:buNone/>
                      </a:pPr>
                      <a:r>
                        <a:rPr lang="en-GB"/>
                        <a:t>31,376</a:t>
                      </a:r>
                    </a:p>
                    <a:p>
                      <a:pPr lvl="0">
                        <a:buNone/>
                      </a:pPr>
                      <a:r>
                        <a:rPr lang="en-GB"/>
                        <a:t>47,896</a:t>
                      </a:r>
                    </a:p>
                  </a:txBody>
                  <a:tcPr/>
                </a:tc>
                <a:tc>
                  <a:txBody>
                    <a:bodyPr/>
                    <a:lstStyle/>
                    <a:p>
                      <a:r>
                        <a:rPr lang="en-GB"/>
                        <a:t>0.04</a:t>
                      </a:r>
                    </a:p>
                    <a:p>
                      <a:pPr lvl="0">
                        <a:buNone/>
                      </a:pPr>
                      <a:r>
                        <a:rPr lang="en-GB"/>
                        <a:t>0.1</a:t>
                      </a:r>
                    </a:p>
                    <a:p>
                      <a:pPr lvl="0">
                        <a:buNone/>
                      </a:pPr>
                      <a:r>
                        <a:rPr lang="en-GB"/>
                        <a:t>0.06</a:t>
                      </a:r>
                    </a:p>
                  </a:txBody>
                  <a:tcPr/>
                </a:tc>
                <a:tc>
                  <a:txBody>
                    <a:bodyPr/>
                    <a:lstStyle/>
                    <a:p>
                      <a:r>
                        <a:rPr lang="en-GB"/>
                        <a:t>742.80</a:t>
                      </a:r>
                    </a:p>
                    <a:p>
                      <a:pPr lvl="0">
                        <a:buNone/>
                      </a:pPr>
                      <a:r>
                        <a:rPr lang="en-GB"/>
                        <a:t>2,550.40</a:t>
                      </a:r>
                    </a:p>
                    <a:p>
                      <a:pPr lvl="0">
                        <a:buNone/>
                      </a:pPr>
                      <a:r>
                        <a:rPr lang="en-GB"/>
                        <a:t>2,394.80</a:t>
                      </a:r>
                    </a:p>
                  </a:txBody>
                  <a:tcPr/>
                </a:tc>
                <a:extLst>
                  <a:ext uri="{0D108BD9-81ED-4DB2-BD59-A6C34878D82A}">
                    <a16:rowId xmlns:a16="http://schemas.microsoft.com/office/drawing/2014/main" val="1215326149"/>
                  </a:ext>
                </a:extLst>
              </a:tr>
              <a:tr h="845722">
                <a:tc vMerge="1">
                  <a:txBody>
                    <a:bodyPr/>
                    <a:lstStyle/>
                    <a:p>
                      <a:endParaRPr lang="en-US"/>
                    </a:p>
                  </a:txBody>
                  <a:tcPr/>
                </a:tc>
                <a:tc>
                  <a:txBody>
                    <a:bodyPr/>
                    <a:lstStyle/>
                    <a:p>
                      <a:pPr lvl="0">
                        <a:buNone/>
                      </a:pPr>
                      <a:r>
                        <a:rPr lang="en-GB"/>
                        <a:t>0.2</a:t>
                      </a:r>
                    </a:p>
                  </a:txBody>
                  <a:tcPr/>
                </a:tc>
                <a:tc>
                  <a:txBody>
                    <a:bodyPr/>
                    <a:lstStyle/>
                    <a:p>
                      <a:pPr lvl="0">
                        <a:buNone/>
                      </a:pPr>
                      <a:r>
                        <a:rPr lang="en-GB"/>
                        <a:t>20,000</a:t>
                      </a:r>
                    </a:p>
                  </a:txBody>
                  <a:tcPr/>
                </a:tc>
                <a:tc>
                  <a:txBody>
                    <a:bodyPr/>
                    <a:lstStyle/>
                    <a:p>
                      <a:pPr lvl="0">
                        <a:buNone/>
                      </a:pPr>
                      <a:r>
                        <a:rPr lang="en-GB"/>
                        <a:t>0.2</a:t>
                      </a:r>
                    </a:p>
                    <a:p>
                      <a:pPr lvl="0">
                        <a:buNone/>
                      </a:pPr>
                      <a:r>
                        <a:rPr lang="en-GB"/>
                        <a:t>0.5</a:t>
                      </a:r>
                    </a:p>
                    <a:p>
                      <a:pPr lvl="0">
                        <a:buNone/>
                      </a:pPr>
                      <a:r>
                        <a:rPr lang="en-GB"/>
                        <a:t>0.3</a:t>
                      </a:r>
                    </a:p>
                  </a:txBody>
                  <a:tcPr/>
                </a:tc>
                <a:tc>
                  <a:txBody>
                    <a:bodyPr/>
                    <a:lstStyle/>
                    <a:p>
                      <a:pPr lvl="0">
                        <a:buNone/>
                      </a:pPr>
                      <a:r>
                        <a:rPr lang="en-GB"/>
                        <a:t>50,000</a:t>
                      </a:r>
                    </a:p>
                    <a:p>
                      <a:pPr lvl="0">
                        <a:buNone/>
                      </a:pPr>
                      <a:r>
                        <a:rPr lang="en-GB"/>
                        <a:t>80,000</a:t>
                      </a:r>
                    </a:p>
                    <a:p>
                      <a:pPr lvl="0">
                        <a:buNone/>
                      </a:pPr>
                      <a:r>
                        <a:rPr lang="en-GB"/>
                        <a:t>120,000</a:t>
                      </a:r>
                    </a:p>
                  </a:txBody>
                  <a:tcPr/>
                </a:tc>
                <a:tc>
                  <a:txBody>
                    <a:bodyPr/>
                    <a:lstStyle/>
                    <a:p>
                      <a:pPr lvl="0">
                        <a:buNone/>
                      </a:pPr>
                      <a:r>
                        <a:rPr lang="en-GB"/>
                        <a:t>19,480</a:t>
                      </a:r>
                    </a:p>
                    <a:p>
                      <a:pPr lvl="0">
                        <a:buNone/>
                      </a:pPr>
                      <a:r>
                        <a:rPr lang="en-GB"/>
                        <a:t>44,260</a:t>
                      </a:r>
                    </a:p>
                    <a:p>
                      <a:pPr lvl="0">
                        <a:buNone/>
                      </a:pPr>
                      <a:r>
                        <a:rPr lang="en-GB"/>
                        <a:t>77,300</a:t>
                      </a:r>
                    </a:p>
                  </a:txBody>
                  <a:tcPr/>
                </a:tc>
                <a:tc>
                  <a:txBody>
                    <a:bodyPr/>
                    <a:lstStyle/>
                    <a:p>
                      <a:pPr lvl="0">
                        <a:buNone/>
                      </a:pPr>
                      <a:r>
                        <a:rPr lang="en-GB"/>
                        <a:t>0.04</a:t>
                      </a:r>
                    </a:p>
                    <a:p>
                      <a:pPr lvl="0">
                        <a:buNone/>
                      </a:pPr>
                      <a:r>
                        <a:rPr lang="en-GB"/>
                        <a:t>0.1</a:t>
                      </a:r>
                    </a:p>
                    <a:p>
                      <a:pPr lvl="0">
                        <a:buNone/>
                      </a:pPr>
                      <a:r>
                        <a:rPr lang="en-GB"/>
                        <a:t>0.06</a:t>
                      </a:r>
                    </a:p>
                  </a:txBody>
                  <a:tcPr/>
                </a:tc>
                <a:tc>
                  <a:txBody>
                    <a:bodyPr/>
                    <a:lstStyle/>
                    <a:p>
                      <a:pPr lvl="0">
                        <a:buNone/>
                      </a:pPr>
                      <a:r>
                        <a:rPr lang="en-GB"/>
                        <a:t>779.20</a:t>
                      </a:r>
                    </a:p>
                    <a:p>
                      <a:pPr lvl="0">
                        <a:buNone/>
                      </a:pPr>
                      <a:r>
                        <a:rPr lang="en-GB"/>
                        <a:t>4,426</a:t>
                      </a:r>
                    </a:p>
                    <a:p>
                      <a:pPr lvl="0">
                        <a:buNone/>
                      </a:pPr>
                      <a:r>
                        <a:rPr lang="en-GB"/>
                        <a:t>4,638</a:t>
                      </a:r>
                    </a:p>
                  </a:txBody>
                  <a:tcPr/>
                </a:tc>
                <a:extLst>
                  <a:ext uri="{0D108BD9-81ED-4DB2-BD59-A6C34878D82A}">
                    <a16:rowId xmlns:a16="http://schemas.microsoft.com/office/drawing/2014/main" val="1302087546"/>
                  </a:ext>
                </a:extLst>
              </a:tr>
              <a:tr h="735888">
                <a:tc gridSpan="6">
                  <a:txBody>
                    <a:bodyPr/>
                    <a:lstStyle/>
                    <a:p>
                      <a:pPr lvl="0">
                        <a:buNone/>
                      </a:pPr>
                      <a:r>
                        <a:rPr lang="en-GB"/>
                        <a:t>Calculation</a:t>
                      </a: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lvl="0">
                        <a:buNone/>
                      </a:pPr>
                      <a:r>
                        <a:rPr lang="en-GB"/>
                        <a:t>1.00</a:t>
                      </a:r>
                    </a:p>
                  </a:txBody>
                  <a:tcPr/>
                </a:tc>
                <a:tc>
                  <a:txBody>
                    <a:bodyPr/>
                    <a:lstStyle/>
                    <a:p>
                      <a:pPr lvl="0">
                        <a:buNone/>
                      </a:pPr>
                      <a:r>
                        <a:rPr lang="en-GB"/>
                        <a:t>27,806.40</a:t>
                      </a:r>
                    </a:p>
                  </a:txBody>
                  <a:tcPr/>
                </a:tc>
                <a:extLst>
                  <a:ext uri="{0D108BD9-81ED-4DB2-BD59-A6C34878D82A}">
                    <a16:rowId xmlns:a16="http://schemas.microsoft.com/office/drawing/2014/main" val="792150053"/>
                  </a:ext>
                </a:extLst>
              </a:tr>
            </a:tbl>
          </a:graphicData>
        </a:graphic>
      </p:graphicFrame>
      <p:sp>
        <p:nvSpPr>
          <p:cNvPr id="4" name="Slide Number Placeholder 3">
            <a:extLst>
              <a:ext uri="{FF2B5EF4-FFF2-40B4-BE49-F238E27FC236}">
                <a16:creationId xmlns:a16="http://schemas.microsoft.com/office/drawing/2014/main" id="{F11DD309-8F48-8E0C-0EED-F9B7DEF59CE7}"/>
              </a:ext>
            </a:extLst>
          </p:cNvPr>
          <p:cNvSpPr>
            <a:spLocks noGrp="1"/>
          </p:cNvSpPr>
          <p:nvPr>
            <p:ph type="sldNum" sz="quarter" idx="12"/>
          </p:nvPr>
        </p:nvSpPr>
        <p:spPr/>
        <p:txBody>
          <a:bodyPr/>
          <a:lstStyle/>
          <a:p>
            <a:fld id="{D57F1E4F-1CFF-5643-939E-02111984F565}" type="slidenum">
              <a:rPr lang="en-US" dirty="0"/>
              <a:t>49</a:t>
            </a:fld>
            <a:endParaRPr lang="en-US"/>
          </a:p>
        </p:txBody>
      </p:sp>
      <p:pic>
        <p:nvPicPr>
          <p:cNvPr id="3" name="Graphic 2" descr="Deciduous tree with solid fill">
            <a:extLst>
              <a:ext uri="{FF2B5EF4-FFF2-40B4-BE49-F238E27FC236}">
                <a16:creationId xmlns:a16="http://schemas.microsoft.com/office/drawing/2014/main" id="{E43EF38F-B32E-DED3-9F2E-A1E02BCFB3B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92256" y="143256"/>
            <a:ext cx="914400" cy="914400"/>
          </a:xfrm>
          <a:prstGeom prst="rect">
            <a:avLst/>
          </a:prstGeom>
        </p:spPr>
      </p:pic>
    </p:spTree>
    <p:extLst>
      <p:ext uri="{BB962C8B-B14F-4D97-AF65-F5344CB8AC3E}">
        <p14:creationId xmlns:p14="http://schemas.microsoft.com/office/powerpoint/2010/main" val="42373786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F25-27D2-BE65-4199-CA2194AA1643}"/>
              </a:ext>
            </a:extLst>
          </p:cNvPr>
          <p:cNvSpPr>
            <a:spLocks noGrp="1"/>
          </p:cNvSpPr>
          <p:nvPr>
            <p:ph type="title"/>
          </p:nvPr>
        </p:nvSpPr>
        <p:spPr/>
        <p:txBody>
          <a:bodyPr/>
          <a:lstStyle/>
          <a:p>
            <a:r>
              <a:rPr lang="en-GB" dirty="0"/>
              <a:t>Exercise 20 – Working Capital Management issues </a:t>
            </a:r>
          </a:p>
        </p:txBody>
      </p:sp>
      <p:graphicFrame>
        <p:nvGraphicFramePr>
          <p:cNvPr id="5" name="Content Placeholder 4">
            <a:extLst>
              <a:ext uri="{FF2B5EF4-FFF2-40B4-BE49-F238E27FC236}">
                <a16:creationId xmlns:a16="http://schemas.microsoft.com/office/drawing/2014/main" id="{8652B23D-DFCC-1E21-9E18-96F0388441B2}"/>
              </a:ext>
            </a:extLst>
          </p:cNvPr>
          <p:cNvGraphicFramePr>
            <a:graphicFrameLocks noGrp="1"/>
          </p:cNvGraphicFramePr>
          <p:nvPr>
            <p:ph idx="1"/>
            <p:extLst>
              <p:ext uri="{D42A27DB-BD31-4B8C-83A1-F6EECF244321}">
                <p14:modId xmlns:p14="http://schemas.microsoft.com/office/powerpoint/2010/main" val="3623716140"/>
              </p:ext>
            </p:extLst>
          </p:nvPr>
        </p:nvGraphicFramePr>
        <p:xfrm>
          <a:off x="4541520" y="1712976"/>
          <a:ext cx="7539454" cy="5004816"/>
        </p:xfrm>
        <a:graphic>
          <a:graphicData uri="http://schemas.openxmlformats.org/drawingml/2006/table">
            <a:tbl>
              <a:tblPr firstRow="1" bandRow="1">
                <a:tableStyleId>{5C22544A-7EE6-4342-B048-85BDC9FD1C3A}</a:tableStyleId>
              </a:tblPr>
              <a:tblGrid>
                <a:gridCol w="4479371">
                  <a:extLst>
                    <a:ext uri="{9D8B030D-6E8A-4147-A177-3AD203B41FA5}">
                      <a16:colId xmlns:a16="http://schemas.microsoft.com/office/drawing/2014/main" val="3574804281"/>
                    </a:ext>
                  </a:extLst>
                </a:gridCol>
                <a:gridCol w="1520516">
                  <a:extLst>
                    <a:ext uri="{9D8B030D-6E8A-4147-A177-3AD203B41FA5}">
                      <a16:colId xmlns:a16="http://schemas.microsoft.com/office/drawing/2014/main" val="1073708800"/>
                    </a:ext>
                  </a:extLst>
                </a:gridCol>
                <a:gridCol w="1539567">
                  <a:extLst>
                    <a:ext uri="{9D8B030D-6E8A-4147-A177-3AD203B41FA5}">
                      <a16:colId xmlns:a16="http://schemas.microsoft.com/office/drawing/2014/main" val="1159802679"/>
                    </a:ext>
                  </a:extLst>
                </a:gridCol>
              </a:tblGrid>
              <a:tr h="524256">
                <a:tc>
                  <a:txBody>
                    <a:bodyPr/>
                    <a:lstStyle/>
                    <a:p>
                      <a:r>
                        <a:rPr lang="en-GB" dirty="0"/>
                        <a:t>Particulars</a:t>
                      </a:r>
                    </a:p>
                  </a:txBody>
                  <a:tcPr/>
                </a:tc>
                <a:tc>
                  <a:txBody>
                    <a:bodyPr/>
                    <a:lstStyle/>
                    <a:p>
                      <a:pPr algn="ctr"/>
                      <a:r>
                        <a:rPr lang="en-GB" sz="2800" dirty="0"/>
                        <a:t>£</a:t>
                      </a:r>
                    </a:p>
                  </a:txBody>
                  <a:tcPr/>
                </a:tc>
                <a:tc>
                  <a:txBody>
                    <a:bodyPr/>
                    <a:lstStyle/>
                    <a:p>
                      <a:pPr algn="ctr"/>
                      <a:r>
                        <a:rPr lang="en-GB" sz="2800" dirty="0"/>
                        <a:t>£</a:t>
                      </a:r>
                    </a:p>
                  </a:txBody>
                  <a:tcPr/>
                </a:tc>
                <a:extLst>
                  <a:ext uri="{0D108BD9-81ED-4DB2-BD59-A6C34878D82A}">
                    <a16:rowId xmlns:a16="http://schemas.microsoft.com/office/drawing/2014/main" val="538447222"/>
                  </a:ext>
                </a:extLst>
              </a:tr>
              <a:tr h="3412321">
                <a:tc rowSpan="2">
                  <a:txBody>
                    <a:bodyPr/>
                    <a:lstStyle/>
                    <a:p>
                      <a:r>
                        <a:rPr lang="en-GB" dirty="0"/>
                        <a:t>Current </a:t>
                      </a:r>
                      <a:r>
                        <a:rPr lang="en-GB" dirty="0" err="1"/>
                        <a:t>assests</a:t>
                      </a:r>
                    </a:p>
                    <a:p>
                      <a:pPr lvl="0">
                        <a:buNone/>
                      </a:pPr>
                      <a:r>
                        <a:rPr lang="en-GB" dirty="0"/>
                        <a:t>Stock of raw materials (2 months) 50,000 x 2 </a:t>
                      </a:r>
                    </a:p>
                    <a:p>
                      <a:pPr lvl="0">
                        <a:buNone/>
                      </a:pPr>
                      <a:r>
                        <a:rPr lang="en-GB" dirty="0"/>
                        <a:t>Work in progress = (½ a month)</a:t>
                      </a:r>
                    </a:p>
                    <a:p>
                      <a:pPr lvl="0">
                        <a:buNone/>
                      </a:pPr>
                      <a:r>
                        <a:rPr lang="en-GB" dirty="0"/>
                        <a:t>Raw materials = 50,000 x 0.5</a:t>
                      </a:r>
                    </a:p>
                    <a:p>
                      <a:pPr lvl="0">
                        <a:buNone/>
                      </a:pPr>
                      <a:r>
                        <a:rPr lang="en-GB" dirty="0"/>
                        <a:t>Labour = 12,500 x 0.5 x 50 /100</a:t>
                      </a:r>
                    </a:p>
                    <a:p>
                      <a:pPr lvl="0">
                        <a:buNone/>
                      </a:pPr>
                      <a:r>
                        <a:rPr lang="en-GB" dirty="0"/>
                        <a:t>Overheads = 37,500 x 0.5 x 50 / 100</a:t>
                      </a:r>
                    </a:p>
                    <a:p>
                      <a:pPr lvl="0">
                        <a:buNone/>
                      </a:pPr>
                      <a:endParaRPr lang="en-GB"/>
                    </a:p>
                    <a:p>
                      <a:pPr lvl="0">
                        <a:buNone/>
                      </a:pPr>
                      <a:r>
                        <a:rPr lang="en-GB" dirty="0"/>
                        <a:t>Stock of finished goods (1 month) 100,000 x 1</a:t>
                      </a:r>
                    </a:p>
                    <a:p>
                      <a:pPr lvl="0">
                        <a:buNone/>
                      </a:pPr>
                      <a:r>
                        <a:rPr lang="en-GB" dirty="0"/>
                        <a:t>Debtors ( 2 months) 100,000 x 2</a:t>
                      </a:r>
                    </a:p>
                    <a:p>
                      <a:pPr lvl="0">
                        <a:buNone/>
                      </a:pPr>
                      <a:r>
                        <a:rPr lang="en-GB" dirty="0"/>
                        <a:t>Cash balance required</a:t>
                      </a:r>
                    </a:p>
                    <a:p>
                      <a:pPr lvl="0">
                        <a:buNone/>
                      </a:pPr>
                      <a:endParaRPr lang="en-GB"/>
                    </a:p>
                    <a:p>
                      <a:pPr lvl="0">
                        <a:buNone/>
                      </a:pPr>
                      <a:r>
                        <a:rPr lang="en-GB" dirty="0"/>
                        <a:t>Less: current liabilities</a:t>
                      </a:r>
                    </a:p>
                    <a:p>
                      <a:pPr lvl="0">
                        <a:buNone/>
                      </a:pPr>
                      <a:r>
                        <a:rPr lang="en-GB" dirty="0"/>
                        <a:t>Creditors (1 month) 50,000 x 1</a:t>
                      </a:r>
                    </a:p>
                    <a:p>
                      <a:pPr lvl="0">
                        <a:buNone/>
                      </a:pPr>
                      <a:r>
                        <a:rPr lang="en-GB" dirty="0"/>
                        <a:t>(working capital required)</a:t>
                      </a:r>
                    </a:p>
                  </a:txBody>
                  <a:tcPr/>
                </a:tc>
                <a:tc rowSpan="2">
                  <a:txBody>
                    <a:bodyPr/>
                    <a:lstStyle/>
                    <a:p>
                      <a:endParaRPr lang="en-GB"/>
                    </a:p>
                    <a:p>
                      <a:pPr lvl="0">
                        <a:buNone/>
                      </a:pPr>
                      <a:endParaRPr lang="en-GB"/>
                    </a:p>
                    <a:p>
                      <a:pPr lvl="0">
                        <a:buNone/>
                      </a:pPr>
                      <a:endParaRPr lang="en-GB"/>
                    </a:p>
                    <a:p>
                      <a:pPr lvl="0">
                        <a:buNone/>
                      </a:pPr>
                      <a:r>
                        <a:rPr lang="en-GB" dirty="0"/>
                        <a:t>25,000</a:t>
                      </a:r>
                    </a:p>
                    <a:p>
                      <a:pPr lvl="0">
                        <a:buNone/>
                      </a:pPr>
                      <a:r>
                        <a:rPr lang="en-GB" dirty="0"/>
                        <a:t>3,125</a:t>
                      </a:r>
                    </a:p>
                    <a:p>
                      <a:pPr lvl="0">
                        <a:buNone/>
                      </a:pPr>
                      <a:r>
                        <a:rPr lang="en-GB" dirty="0"/>
                        <a:t>9,375</a:t>
                      </a:r>
                    </a:p>
                  </a:txBody>
                  <a:tcPr/>
                </a:tc>
                <a:tc>
                  <a:txBody>
                    <a:bodyPr/>
                    <a:lstStyle/>
                    <a:p>
                      <a:endParaRPr lang="en-GB"/>
                    </a:p>
                    <a:p>
                      <a:pPr lvl="0">
                        <a:buNone/>
                      </a:pPr>
                      <a:r>
                        <a:rPr lang="en-GB" dirty="0"/>
                        <a:t>100,000</a:t>
                      </a:r>
                    </a:p>
                    <a:p>
                      <a:pPr lvl="0">
                        <a:buNone/>
                      </a:pPr>
                      <a:endParaRPr lang="en-GB"/>
                    </a:p>
                    <a:p>
                      <a:pPr lvl="0">
                        <a:buNone/>
                      </a:pPr>
                      <a:endParaRPr lang="en-GB"/>
                    </a:p>
                    <a:p>
                      <a:pPr lvl="0">
                        <a:buNone/>
                      </a:pPr>
                      <a:endParaRPr lang="en-GB"/>
                    </a:p>
                    <a:p>
                      <a:pPr lvl="0">
                        <a:buNone/>
                      </a:pPr>
                      <a:endParaRPr lang="en-GB"/>
                    </a:p>
                    <a:p>
                      <a:pPr lvl="0">
                        <a:buNone/>
                      </a:pPr>
                      <a:r>
                        <a:rPr lang="en-GB" dirty="0"/>
                        <a:t>37,000</a:t>
                      </a:r>
                    </a:p>
                    <a:p>
                      <a:pPr lvl="0">
                        <a:buNone/>
                      </a:pPr>
                      <a:r>
                        <a:rPr lang="en-GB" dirty="0"/>
                        <a:t>100,000</a:t>
                      </a:r>
                    </a:p>
                    <a:p>
                      <a:pPr lvl="0">
                        <a:buNone/>
                      </a:pPr>
                      <a:r>
                        <a:rPr lang="en-GB" dirty="0"/>
                        <a:t>200,000</a:t>
                      </a:r>
                    </a:p>
                    <a:p>
                      <a:pPr lvl="0">
                        <a:buNone/>
                      </a:pPr>
                      <a:r>
                        <a:rPr lang="en-GB" dirty="0"/>
                        <a:t>25,000</a:t>
                      </a:r>
                    </a:p>
                    <a:p>
                      <a:pPr lvl="0">
                        <a:buNone/>
                      </a:pPr>
                      <a:r>
                        <a:rPr lang="en-GB" dirty="0"/>
                        <a:t>462,500</a:t>
                      </a:r>
                    </a:p>
                    <a:p>
                      <a:pPr lvl="0">
                        <a:buNone/>
                      </a:pPr>
                      <a:endParaRPr lang="en-GB"/>
                    </a:p>
                    <a:p>
                      <a:pPr lvl="0">
                        <a:buNone/>
                      </a:pPr>
                      <a:r>
                        <a:rPr lang="en-GB" dirty="0"/>
                        <a:t>50,000</a:t>
                      </a:r>
                    </a:p>
                  </a:txBody>
                  <a:tcPr/>
                </a:tc>
                <a:extLst>
                  <a:ext uri="{0D108BD9-81ED-4DB2-BD59-A6C34878D82A}">
                    <a16:rowId xmlns:a16="http://schemas.microsoft.com/office/drawing/2014/main" val="3318806817"/>
                  </a:ext>
                </a:extLst>
              </a:tr>
              <a:tr h="766938">
                <a:tc vMerge="1">
                  <a:txBody>
                    <a:bodyPr/>
                    <a:lstStyle/>
                    <a:p>
                      <a:endParaRPr lang="en-US"/>
                    </a:p>
                  </a:txBody>
                  <a:tcPr/>
                </a:tc>
                <a:tc vMerge="1">
                  <a:txBody>
                    <a:bodyPr/>
                    <a:lstStyle/>
                    <a:p>
                      <a:endParaRPr lang="en-US"/>
                    </a:p>
                  </a:txBody>
                  <a:tcPr/>
                </a:tc>
                <a:tc>
                  <a:txBody>
                    <a:bodyPr/>
                    <a:lstStyle/>
                    <a:p>
                      <a:pPr lvl="0">
                        <a:buNone/>
                      </a:pPr>
                      <a:r>
                        <a:rPr lang="en-GB" dirty="0">
                          <a:solidFill>
                            <a:schemeClr val="bg1"/>
                          </a:solidFill>
                        </a:rPr>
                        <a:t>412,500</a:t>
                      </a:r>
                    </a:p>
                  </a:txBody>
                  <a:tcPr>
                    <a:solidFill>
                      <a:schemeClr val="accent2"/>
                    </a:solidFill>
                  </a:tcPr>
                </a:tc>
                <a:extLst>
                  <a:ext uri="{0D108BD9-81ED-4DB2-BD59-A6C34878D82A}">
                    <a16:rowId xmlns:a16="http://schemas.microsoft.com/office/drawing/2014/main" val="1995115320"/>
                  </a:ext>
                </a:extLst>
              </a:tr>
            </a:tbl>
          </a:graphicData>
        </a:graphic>
      </p:graphicFrame>
      <p:sp>
        <p:nvSpPr>
          <p:cNvPr id="4" name="Slide Number Placeholder 3">
            <a:extLst>
              <a:ext uri="{FF2B5EF4-FFF2-40B4-BE49-F238E27FC236}">
                <a16:creationId xmlns:a16="http://schemas.microsoft.com/office/drawing/2014/main" id="{2DA8BB5A-F8E1-3758-ECCA-AD7114077F91}"/>
              </a:ext>
            </a:extLst>
          </p:cNvPr>
          <p:cNvSpPr>
            <a:spLocks noGrp="1"/>
          </p:cNvSpPr>
          <p:nvPr>
            <p:ph type="sldNum" sz="quarter" idx="12"/>
          </p:nvPr>
        </p:nvSpPr>
        <p:spPr/>
        <p:txBody>
          <a:bodyPr/>
          <a:lstStyle/>
          <a:p>
            <a:fld id="{D57F1E4F-1CFF-5643-939E-02111984F565}" type="slidenum">
              <a:rPr lang="en-US" dirty="0"/>
              <a:t>50</a:t>
            </a:fld>
            <a:endParaRPr lang="en-US"/>
          </a:p>
        </p:txBody>
      </p:sp>
      <p:sp>
        <p:nvSpPr>
          <p:cNvPr id="3" name="TextBox 2">
            <a:extLst>
              <a:ext uri="{FF2B5EF4-FFF2-40B4-BE49-F238E27FC236}">
                <a16:creationId xmlns:a16="http://schemas.microsoft.com/office/drawing/2014/main" id="{05DD8050-02C6-B136-80F0-568B6E6DB53D}"/>
              </a:ext>
            </a:extLst>
          </p:cNvPr>
          <p:cNvSpPr txBox="1"/>
          <p:nvPr/>
        </p:nvSpPr>
        <p:spPr>
          <a:xfrm>
            <a:off x="646176" y="2575560"/>
            <a:ext cx="332841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dirty="0">
                <a:latin typeface="Century Gothic"/>
                <a:ea typeface="Times"/>
                <a:cs typeface="Times"/>
              </a:rPr>
              <a:t>You are required to prepare a statement </a:t>
            </a:r>
            <a:r>
              <a:rPr lang="en-US" b="0" i="0" err="1">
                <a:latin typeface="Century Gothic"/>
                <a:ea typeface="Times"/>
                <a:cs typeface="Times"/>
              </a:rPr>
              <a:t>fo</a:t>
            </a:r>
            <a:r>
              <a:rPr lang="en-US" b="0" i="0" dirty="0">
                <a:latin typeface="Century Gothic"/>
                <a:ea typeface="Times"/>
                <a:cs typeface="Times"/>
              </a:rPr>
              <a:t> working capital requirements, a forecast of profit and loss account and balance sheet of the company assuring that</a:t>
            </a:r>
            <a:r>
              <a:rPr lang="en-US" dirty="0">
                <a:latin typeface="Century Gothic"/>
                <a:ea typeface="Times"/>
                <a:cs typeface="Times"/>
              </a:rPr>
              <a:t> -</a:t>
            </a:r>
            <a:r>
              <a:rPr lang="en-US" dirty="0">
                <a:latin typeface="Century Gothic"/>
                <a:cs typeface="Times"/>
              </a:rPr>
              <a:t> </a:t>
            </a:r>
          </a:p>
          <a:p>
            <a:r>
              <a:rPr lang="en-US" dirty="0">
                <a:latin typeface="Century Gothic"/>
                <a:cs typeface="Times"/>
              </a:rPr>
              <a:t>Share capital £12,00,000</a:t>
            </a:r>
            <a:endParaRPr lang="en-US">
              <a:latin typeface="Century Gothic"/>
            </a:endParaRPr>
          </a:p>
          <a:p>
            <a:r>
              <a:rPr lang="en-US" dirty="0">
                <a:latin typeface="Century Gothic"/>
                <a:cs typeface="Times"/>
              </a:rPr>
              <a:t>10% Debentures £3,00,000</a:t>
            </a:r>
            <a:endParaRPr lang="en-US" dirty="0">
              <a:latin typeface="Century Gothic"/>
            </a:endParaRPr>
          </a:p>
          <a:p>
            <a:r>
              <a:rPr lang="en-US" dirty="0">
                <a:latin typeface="Century Gothic"/>
                <a:cs typeface="Times"/>
              </a:rPr>
              <a:t>Fixed Assets £11,00, 000</a:t>
            </a:r>
            <a:endParaRPr lang="en-US" dirty="0">
              <a:latin typeface="Century Gothic"/>
            </a:endParaRPr>
          </a:p>
          <a:p>
            <a:endParaRPr lang="en-US" dirty="0">
              <a:cs typeface="Times"/>
            </a:endParaRPr>
          </a:p>
          <a:p>
            <a:pPr algn="ctr"/>
            <a:endParaRPr lang="en-GB"/>
          </a:p>
        </p:txBody>
      </p:sp>
    </p:spTree>
    <p:extLst>
      <p:ext uri="{BB962C8B-B14F-4D97-AF65-F5344CB8AC3E}">
        <p14:creationId xmlns:p14="http://schemas.microsoft.com/office/powerpoint/2010/main" val="5853626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D71F7-57A6-0E46-4E94-F576BDE6ED33}"/>
              </a:ext>
            </a:extLst>
          </p:cNvPr>
          <p:cNvSpPr>
            <a:spLocks noGrp="1"/>
          </p:cNvSpPr>
          <p:nvPr>
            <p:ph type="title"/>
          </p:nvPr>
        </p:nvSpPr>
        <p:spPr/>
        <p:txBody>
          <a:bodyPr/>
          <a:lstStyle/>
          <a:p>
            <a:r>
              <a:rPr lang="en-GB" dirty="0"/>
              <a:t>Exercise 21 – Working Capital Required</a:t>
            </a:r>
          </a:p>
        </p:txBody>
      </p:sp>
      <p:sp>
        <p:nvSpPr>
          <p:cNvPr id="4" name="Slide Number Placeholder 3">
            <a:extLst>
              <a:ext uri="{FF2B5EF4-FFF2-40B4-BE49-F238E27FC236}">
                <a16:creationId xmlns:a16="http://schemas.microsoft.com/office/drawing/2014/main" id="{1BC97D90-79B1-46B4-40B2-288B6F169BAC}"/>
              </a:ext>
            </a:extLst>
          </p:cNvPr>
          <p:cNvSpPr>
            <a:spLocks noGrp="1"/>
          </p:cNvSpPr>
          <p:nvPr>
            <p:ph type="sldNum" sz="quarter" idx="12"/>
          </p:nvPr>
        </p:nvSpPr>
        <p:spPr/>
        <p:txBody>
          <a:bodyPr/>
          <a:lstStyle/>
          <a:p>
            <a:fld id="{D57F1E4F-1CFF-5643-939E-02111984F565}" type="slidenum">
              <a:rPr lang="en-US" dirty="0"/>
              <a:t>51</a:t>
            </a:fld>
            <a:endParaRPr lang="en-US"/>
          </a:p>
        </p:txBody>
      </p:sp>
      <p:graphicFrame>
        <p:nvGraphicFramePr>
          <p:cNvPr id="6" name="Table 5">
            <a:extLst>
              <a:ext uri="{FF2B5EF4-FFF2-40B4-BE49-F238E27FC236}">
                <a16:creationId xmlns:a16="http://schemas.microsoft.com/office/drawing/2014/main" id="{88A59255-56ED-B6D0-8EC9-40DE4B663ECF}"/>
              </a:ext>
            </a:extLst>
          </p:cNvPr>
          <p:cNvGraphicFramePr>
            <a:graphicFrameLocks noGrp="1"/>
          </p:cNvGraphicFramePr>
          <p:nvPr>
            <p:extLst>
              <p:ext uri="{D42A27DB-BD31-4B8C-83A1-F6EECF244321}">
                <p14:modId xmlns:p14="http://schemas.microsoft.com/office/powerpoint/2010/main" val="2709507438"/>
              </p:ext>
            </p:extLst>
          </p:nvPr>
        </p:nvGraphicFramePr>
        <p:xfrm>
          <a:off x="1800577" y="2003777"/>
          <a:ext cx="8168640" cy="3206495"/>
        </p:xfrm>
        <a:graphic>
          <a:graphicData uri="http://schemas.openxmlformats.org/drawingml/2006/table">
            <a:tbl>
              <a:tblPr firstRow="1" bandRow="1">
                <a:tableStyleId>{69CF1AB2-1976-4502-BF36-3FF5EA218861}</a:tableStyleId>
              </a:tblPr>
              <a:tblGrid>
                <a:gridCol w="4084320">
                  <a:extLst>
                    <a:ext uri="{9D8B030D-6E8A-4147-A177-3AD203B41FA5}">
                      <a16:colId xmlns:a16="http://schemas.microsoft.com/office/drawing/2014/main" val="3384191115"/>
                    </a:ext>
                  </a:extLst>
                </a:gridCol>
                <a:gridCol w="4084320">
                  <a:extLst>
                    <a:ext uri="{9D8B030D-6E8A-4147-A177-3AD203B41FA5}">
                      <a16:colId xmlns:a16="http://schemas.microsoft.com/office/drawing/2014/main" val="2510136748"/>
                    </a:ext>
                  </a:extLst>
                </a:gridCol>
              </a:tblGrid>
              <a:tr h="3206495">
                <a:tc>
                  <a:txBody>
                    <a:bodyPr/>
                    <a:lstStyle/>
                    <a:p>
                      <a:r>
                        <a:rPr lang="en-GB" b="0"/>
                        <a:t>Current Assets</a:t>
                      </a:r>
                    </a:p>
                    <a:p>
                      <a:pPr lvl="0">
                        <a:buNone/>
                      </a:pPr>
                      <a:r>
                        <a:rPr lang="en-GB" b="0"/>
                        <a:t>Debtors (8 weeks) 80,000 x 2 / 52</a:t>
                      </a:r>
                    </a:p>
                    <a:p>
                      <a:pPr lvl="0">
                        <a:buNone/>
                      </a:pPr>
                      <a:endParaRPr lang="en-GB" b="0"/>
                    </a:p>
                    <a:p>
                      <a:pPr lvl="0">
                        <a:buNone/>
                      </a:pPr>
                      <a:r>
                        <a:rPr lang="en-GB" b="0"/>
                        <a:t>Stock (12 weeks) 80,000 x 12 / 52</a:t>
                      </a:r>
                    </a:p>
                    <a:p>
                      <a:pPr lvl="0">
                        <a:buNone/>
                      </a:pPr>
                      <a:endParaRPr lang="en-GB" b="0"/>
                    </a:p>
                    <a:p>
                      <a:pPr lvl="0">
                        <a:buNone/>
                      </a:pPr>
                      <a:endParaRPr lang="en-GB" b="0"/>
                    </a:p>
                    <a:p>
                      <a:pPr lvl="0">
                        <a:buNone/>
                      </a:pPr>
                      <a:r>
                        <a:rPr lang="en-GB" b="0"/>
                        <a:t>Current liability </a:t>
                      </a:r>
                    </a:p>
                    <a:p>
                      <a:pPr lvl="0">
                        <a:buNone/>
                      </a:pPr>
                      <a:r>
                        <a:rPr lang="en-GB" b="0"/>
                        <a:t>Credits (4 weeks) 80,000 x 4 / 52</a:t>
                      </a:r>
                    </a:p>
                    <a:p>
                      <a:pPr lvl="0">
                        <a:buNone/>
                      </a:pPr>
                      <a:endParaRPr lang="en-GB" b="0"/>
                    </a:p>
                    <a:p>
                      <a:pPr lvl="0">
                        <a:buNone/>
                      </a:pPr>
                      <a:r>
                        <a:rPr lang="en-GB" b="0"/>
                        <a:t>Add 10% for contingencies </a:t>
                      </a:r>
                    </a:p>
                    <a:p>
                      <a:pPr lvl="0">
                        <a:buNone/>
                      </a:pPr>
                      <a:r>
                        <a:rPr lang="en-GB"/>
                        <a:t>Working Capital Required </a:t>
                      </a:r>
                    </a:p>
                  </a:txBody>
                  <a:tcPr/>
                </a:tc>
                <a:tc>
                  <a:txBody>
                    <a:bodyPr/>
                    <a:lstStyle/>
                    <a:p>
                      <a:r>
                        <a:rPr lang="en-GB" b="0"/>
                        <a:t>£</a:t>
                      </a:r>
                    </a:p>
                    <a:p>
                      <a:pPr lvl="0">
                        <a:buNone/>
                      </a:pPr>
                      <a:r>
                        <a:rPr lang="en-GB" b="0"/>
                        <a:t>12,307</a:t>
                      </a:r>
                    </a:p>
                    <a:p>
                      <a:pPr lvl="0">
                        <a:buNone/>
                      </a:pPr>
                      <a:r>
                        <a:rPr lang="en-GB" b="0"/>
                        <a:t>18,462</a:t>
                      </a:r>
                    </a:p>
                    <a:p>
                      <a:pPr lvl="0">
                        <a:buNone/>
                      </a:pPr>
                      <a:endParaRPr lang="en-GB" b="0"/>
                    </a:p>
                    <a:p>
                      <a:pPr lvl="0">
                        <a:buNone/>
                      </a:pPr>
                      <a:r>
                        <a:rPr lang="en-GB" b="0"/>
                        <a:t>30,770</a:t>
                      </a:r>
                    </a:p>
                    <a:p>
                      <a:pPr lvl="0">
                        <a:buNone/>
                      </a:pPr>
                      <a:endParaRPr lang="en-GB" b="0"/>
                    </a:p>
                    <a:p>
                      <a:pPr lvl="0">
                        <a:buNone/>
                      </a:pPr>
                      <a:r>
                        <a:rPr lang="en-GB" b="0"/>
                        <a:t>6,616</a:t>
                      </a:r>
                    </a:p>
                    <a:p>
                      <a:pPr lvl="0">
                        <a:buNone/>
                      </a:pPr>
                      <a:r>
                        <a:rPr lang="en-GB" b="0"/>
                        <a:t>24,616</a:t>
                      </a:r>
                    </a:p>
                    <a:p>
                      <a:pPr lvl="0">
                        <a:buNone/>
                      </a:pPr>
                      <a:endParaRPr lang="en-GB" b="0"/>
                    </a:p>
                    <a:p>
                      <a:pPr lvl="0">
                        <a:buNone/>
                      </a:pPr>
                      <a:r>
                        <a:rPr lang="en-GB" b="0"/>
                        <a:t>2,462</a:t>
                      </a:r>
                    </a:p>
                    <a:p>
                      <a:pPr lvl="0">
                        <a:buNone/>
                      </a:pPr>
                      <a:r>
                        <a:rPr lang="en-GB" b="1"/>
                        <a:t>27,078</a:t>
                      </a:r>
                    </a:p>
                  </a:txBody>
                  <a:tcPr/>
                </a:tc>
                <a:extLst>
                  <a:ext uri="{0D108BD9-81ED-4DB2-BD59-A6C34878D82A}">
                    <a16:rowId xmlns:a16="http://schemas.microsoft.com/office/drawing/2014/main" val="3799376515"/>
                  </a:ext>
                </a:extLst>
              </a:tr>
            </a:tbl>
          </a:graphicData>
        </a:graphic>
      </p:graphicFrame>
      <p:sp>
        <p:nvSpPr>
          <p:cNvPr id="7" name="TextBox 6">
            <a:extLst>
              <a:ext uri="{FF2B5EF4-FFF2-40B4-BE49-F238E27FC236}">
                <a16:creationId xmlns:a16="http://schemas.microsoft.com/office/drawing/2014/main" id="{5F38CD17-B01B-1B5B-83CA-8C466BA25208}"/>
              </a:ext>
            </a:extLst>
          </p:cNvPr>
          <p:cNvSpPr txBox="1"/>
          <p:nvPr/>
        </p:nvSpPr>
        <p:spPr>
          <a:xfrm>
            <a:off x="3049129" y="5504913"/>
            <a:ext cx="5195599" cy="951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Sales = 10,000 x 10 = £100,000</a:t>
            </a:r>
          </a:p>
          <a:p>
            <a:r>
              <a:rPr lang="en-GB"/>
              <a:t>Profit 20% of £100,000 = £20,000</a:t>
            </a:r>
          </a:p>
          <a:p>
            <a:r>
              <a:rPr lang="en-GB"/>
              <a:t>Cost of sales = £100,000 - £20,000 = £80,000</a:t>
            </a:r>
          </a:p>
        </p:txBody>
      </p:sp>
    </p:spTree>
    <p:extLst>
      <p:ext uri="{BB962C8B-B14F-4D97-AF65-F5344CB8AC3E}">
        <p14:creationId xmlns:p14="http://schemas.microsoft.com/office/powerpoint/2010/main" val="4880405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6" name="Picture 25">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 name="Oval 26">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8" name="Picture 27">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29" name="Picture 28">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30" name="Rectangle 29">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1" name="Rectangle 3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Yellow question mark">
            <a:extLst>
              <a:ext uri="{FF2B5EF4-FFF2-40B4-BE49-F238E27FC236}">
                <a16:creationId xmlns:a16="http://schemas.microsoft.com/office/drawing/2014/main" id="{A2FA1906-C374-A625-A9CD-C9A33E8C4FE9}"/>
              </a:ext>
            </a:extLst>
          </p:cNvPr>
          <p:cNvPicPr>
            <a:picLocks noChangeAspect="1"/>
          </p:cNvPicPr>
          <p:nvPr/>
        </p:nvPicPr>
        <p:blipFill>
          <a:blip r:embed="rId6">
            <a:alphaModFix amt="40000"/>
          </a:blip>
          <a:srcRect l="9092" t="14788" r="-7" b="-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80EDF79-D688-0CD7-4036-B44140900804}"/>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Any Questions?</a:t>
            </a:r>
          </a:p>
        </p:txBody>
      </p:sp>
      <p:sp>
        <p:nvSpPr>
          <p:cNvPr id="24" name="Rectangle 2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7EE0989A-E202-EA75-BFAC-4578373FBF3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D57F1E4F-1CFF-5643-939E-02111984F565}" type="slidenum">
              <a:rPr lang="en-US">
                <a:solidFill>
                  <a:srgbClr val="FFFFFF"/>
                </a:solidFill>
              </a:rPr>
              <a:pPr defTabSz="914400">
                <a:spcAft>
                  <a:spcPts val="600"/>
                </a:spcAft>
              </a:pPr>
              <a:t>52</a:t>
            </a:fld>
            <a:endParaRPr lang="en-US">
              <a:solidFill>
                <a:srgbClr val="FFFFFF"/>
              </a:solidFill>
            </a:endParaRPr>
          </a:p>
        </p:txBody>
      </p:sp>
    </p:spTree>
    <p:extLst>
      <p:ext uri="{BB962C8B-B14F-4D97-AF65-F5344CB8AC3E}">
        <p14:creationId xmlns:p14="http://schemas.microsoft.com/office/powerpoint/2010/main" val="1077468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8048-F07C-B98A-0CC4-60833260FB6B}"/>
              </a:ext>
            </a:extLst>
          </p:cNvPr>
          <p:cNvSpPr>
            <a:spLocks noGrp="1"/>
          </p:cNvSpPr>
          <p:nvPr>
            <p:ph type="title"/>
          </p:nvPr>
        </p:nvSpPr>
        <p:spPr/>
        <p:txBody>
          <a:bodyPr/>
          <a:lstStyle/>
          <a:p>
            <a:r>
              <a:rPr lang="en-US" dirty="0"/>
              <a:t>Appendix Pg1 (Safran)</a:t>
            </a:r>
          </a:p>
        </p:txBody>
      </p:sp>
      <p:sp>
        <p:nvSpPr>
          <p:cNvPr id="3" name="Content Placeholder 2">
            <a:extLst>
              <a:ext uri="{FF2B5EF4-FFF2-40B4-BE49-F238E27FC236}">
                <a16:creationId xmlns:a16="http://schemas.microsoft.com/office/drawing/2014/main" id="{5508F2D4-2DE6-33B8-02D8-CD9CC6E06A8A}"/>
              </a:ext>
            </a:extLst>
          </p:cNvPr>
          <p:cNvSpPr>
            <a:spLocks noGrp="1"/>
          </p:cNvSpPr>
          <p:nvPr>
            <p:ph idx="1"/>
          </p:nvPr>
        </p:nvSpPr>
        <p:spPr>
          <a:xfrm>
            <a:off x="731456" y="1711542"/>
            <a:ext cx="4917085" cy="4195481"/>
          </a:xfrm>
        </p:spPr>
        <p:txBody>
          <a:bodyPr vert="horz" lIns="91440" tIns="45720" rIns="91440" bIns="45720" rtlCol="0" anchor="t">
            <a:normAutofit fontScale="92500" lnSpcReduction="20000"/>
          </a:bodyPr>
          <a:lstStyle/>
          <a:p>
            <a:pPr>
              <a:buFont typeface="Wingdings" charset="2"/>
              <a:buChar char="Ø"/>
            </a:pPr>
            <a:r>
              <a:rPr lang="en-US"/>
              <a:t>Profitability ratio</a:t>
            </a:r>
          </a:p>
          <a:p>
            <a:pPr marL="0" indent="0">
              <a:buNone/>
            </a:pPr>
            <a:r>
              <a:rPr lang="en-US"/>
              <a:t>2023 </a:t>
            </a:r>
          </a:p>
          <a:p>
            <a:pPr marL="0" indent="0">
              <a:buNone/>
            </a:pPr>
            <a:r>
              <a:rPr lang="en-US"/>
              <a:t>2,789 / 11,577 + 7,603 +19,180 x 100</a:t>
            </a:r>
          </a:p>
          <a:p>
            <a:pPr marL="0" indent="0">
              <a:buNone/>
            </a:pPr>
            <a:r>
              <a:rPr lang="en-US"/>
              <a:t>2024</a:t>
            </a:r>
          </a:p>
          <a:p>
            <a:pPr marL="0" indent="0">
              <a:buNone/>
            </a:pPr>
            <a:r>
              <a:rPr lang="en-US"/>
              <a:t>4,192 / 4192 + 10,176 + 6,847 + 17,023 x 100</a:t>
            </a:r>
          </a:p>
          <a:p>
            <a:pPr marL="0" indent="0">
              <a:buNone/>
            </a:pPr>
            <a:endParaRPr lang="en-US"/>
          </a:p>
          <a:p>
            <a:pPr>
              <a:buFont typeface="Wingdings" charset="2"/>
              <a:buChar char="Ø"/>
            </a:pPr>
            <a:r>
              <a:rPr lang="en-US"/>
              <a:t>Return on ordinary shareholder's fund</a:t>
            </a:r>
          </a:p>
          <a:p>
            <a:pPr marL="0" indent="0">
              <a:buNone/>
            </a:pPr>
            <a:r>
              <a:rPr lang="en-US"/>
              <a:t>2023</a:t>
            </a:r>
          </a:p>
          <a:p>
            <a:pPr marL="0" indent="0">
              <a:buNone/>
            </a:pPr>
            <a:r>
              <a:rPr lang="en-US"/>
              <a:t>3,444 / 11,577 x 100</a:t>
            </a:r>
          </a:p>
          <a:p>
            <a:pPr marL="0" indent="0">
              <a:buNone/>
            </a:pPr>
            <a:r>
              <a:rPr lang="en-US"/>
              <a:t>2024</a:t>
            </a:r>
          </a:p>
          <a:p>
            <a:pPr marL="0" indent="0">
              <a:buNone/>
            </a:pPr>
            <a:r>
              <a:rPr lang="en-US"/>
              <a:t>-677 / 10,176 x 100</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a:buFont typeface="Wingdings" charset="2"/>
              <a:buChar char="Ø"/>
            </a:pPr>
            <a:endParaRPr lang="en-US"/>
          </a:p>
        </p:txBody>
      </p:sp>
      <p:sp>
        <p:nvSpPr>
          <p:cNvPr id="4" name="Slide Number Placeholder 3">
            <a:extLst>
              <a:ext uri="{FF2B5EF4-FFF2-40B4-BE49-F238E27FC236}">
                <a16:creationId xmlns:a16="http://schemas.microsoft.com/office/drawing/2014/main" id="{3D189EAA-2075-484D-BA4F-DCF20E1F1671}"/>
              </a:ext>
            </a:extLst>
          </p:cNvPr>
          <p:cNvSpPr>
            <a:spLocks noGrp="1"/>
          </p:cNvSpPr>
          <p:nvPr>
            <p:ph type="sldNum" sz="quarter" idx="12"/>
          </p:nvPr>
        </p:nvSpPr>
        <p:spPr/>
        <p:txBody>
          <a:bodyPr/>
          <a:lstStyle/>
          <a:p>
            <a:fld id="{D57F1E4F-1CFF-5643-939E-02111984F565}" type="slidenum">
              <a:rPr lang="en-US" dirty="0"/>
              <a:t>53</a:t>
            </a:fld>
            <a:endParaRPr lang="en-GB"/>
          </a:p>
        </p:txBody>
      </p:sp>
      <p:sp>
        <p:nvSpPr>
          <p:cNvPr id="5" name="TextBox 4">
            <a:extLst>
              <a:ext uri="{FF2B5EF4-FFF2-40B4-BE49-F238E27FC236}">
                <a16:creationId xmlns:a16="http://schemas.microsoft.com/office/drawing/2014/main" id="{2476C6A7-F3C9-DC6F-2AC8-00DB68CEB80C}"/>
              </a:ext>
            </a:extLst>
          </p:cNvPr>
          <p:cNvSpPr txBox="1"/>
          <p:nvPr/>
        </p:nvSpPr>
        <p:spPr>
          <a:xfrm>
            <a:off x="6096000" y="1389888"/>
            <a:ext cx="5413248" cy="50629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900"/>
              <a:t>Gross profit margin</a:t>
            </a:r>
            <a:endParaRPr lang="en-US" sz="1900"/>
          </a:p>
          <a:p>
            <a:r>
              <a:rPr lang="en-GB" sz="1900"/>
              <a:t>2023</a:t>
            </a:r>
          </a:p>
          <a:p>
            <a:r>
              <a:rPr lang="en-GB" sz="1900"/>
              <a:t>9,579 / 23,651 +14, 072 x100</a:t>
            </a:r>
          </a:p>
          <a:p>
            <a:r>
              <a:rPr lang="en-GB" sz="1900"/>
              <a:t>2024</a:t>
            </a:r>
          </a:p>
          <a:p>
            <a:r>
              <a:rPr lang="en-GB" sz="1900"/>
              <a:t>11,756 / 27,716 + 15,960 x 100 </a:t>
            </a:r>
          </a:p>
          <a:p>
            <a:endParaRPr lang="en-GB" sz="1900"/>
          </a:p>
          <a:p>
            <a:pPr marL="285750" indent="-285750">
              <a:buFont typeface="Wingdings"/>
              <a:buChar char="Ø"/>
            </a:pPr>
            <a:r>
              <a:rPr lang="en-GB" sz="1900"/>
              <a:t>Operating profit</a:t>
            </a:r>
          </a:p>
          <a:p>
            <a:r>
              <a:rPr lang="en-GB" sz="1900"/>
              <a:t>2023</a:t>
            </a:r>
          </a:p>
          <a:p>
            <a:r>
              <a:rPr lang="en-GB" sz="1900"/>
              <a:t>2,798 / 23,651 x 100</a:t>
            </a:r>
          </a:p>
          <a:p>
            <a:r>
              <a:rPr lang="en-GB" sz="1900"/>
              <a:t>2024</a:t>
            </a:r>
          </a:p>
          <a:p>
            <a:r>
              <a:rPr lang="en-GB" sz="1900"/>
              <a:t>4,192 / 27,716 x 100</a:t>
            </a:r>
          </a:p>
          <a:p>
            <a:endParaRPr lang="en-GB" sz="1900"/>
          </a:p>
          <a:p>
            <a:pPr marL="285750" indent="-285750">
              <a:buFont typeface="Wingdings"/>
              <a:buChar char="Ø"/>
            </a:pPr>
            <a:r>
              <a:rPr lang="en-GB" sz="1900"/>
              <a:t>Activity ratio</a:t>
            </a:r>
          </a:p>
          <a:p>
            <a:r>
              <a:rPr lang="en-GB" sz="1900"/>
              <a:t>2023</a:t>
            </a:r>
          </a:p>
          <a:p>
            <a:r>
              <a:rPr lang="en-GB" sz="1900"/>
              <a:t>23,651 / 11,577 + 7,603 + 19,180</a:t>
            </a:r>
          </a:p>
          <a:p>
            <a:r>
              <a:rPr lang="en-GB" sz="1900"/>
              <a:t>2024</a:t>
            </a:r>
          </a:p>
          <a:p>
            <a:r>
              <a:rPr lang="en-GB" sz="1900"/>
              <a:t>27,716 / 10,176 + 6,847 + 17,023</a:t>
            </a:r>
          </a:p>
        </p:txBody>
      </p:sp>
    </p:spTree>
    <p:extLst>
      <p:ext uri="{BB962C8B-B14F-4D97-AF65-F5344CB8AC3E}">
        <p14:creationId xmlns:p14="http://schemas.microsoft.com/office/powerpoint/2010/main" val="4439386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C877-3657-D75E-3D02-35D70139D9FA}"/>
              </a:ext>
            </a:extLst>
          </p:cNvPr>
          <p:cNvSpPr>
            <a:spLocks noGrp="1"/>
          </p:cNvSpPr>
          <p:nvPr>
            <p:ph type="title"/>
          </p:nvPr>
        </p:nvSpPr>
        <p:spPr/>
        <p:txBody>
          <a:bodyPr/>
          <a:lstStyle/>
          <a:p>
            <a:r>
              <a:rPr lang="en-GB" dirty="0"/>
              <a:t>Appendix Pg2 (Safran)</a:t>
            </a:r>
          </a:p>
        </p:txBody>
      </p:sp>
      <p:sp>
        <p:nvSpPr>
          <p:cNvPr id="3" name="Content Placeholder 2">
            <a:extLst>
              <a:ext uri="{FF2B5EF4-FFF2-40B4-BE49-F238E27FC236}">
                <a16:creationId xmlns:a16="http://schemas.microsoft.com/office/drawing/2014/main" id="{94EBF89C-51FA-BD91-CB8C-7E25726609B6}"/>
              </a:ext>
            </a:extLst>
          </p:cNvPr>
          <p:cNvSpPr>
            <a:spLocks noGrp="1"/>
          </p:cNvSpPr>
          <p:nvPr>
            <p:ph idx="1"/>
          </p:nvPr>
        </p:nvSpPr>
        <p:spPr>
          <a:xfrm>
            <a:off x="877534" y="1527985"/>
            <a:ext cx="8946541" cy="4195481"/>
          </a:xfrm>
        </p:spPr>
        <p:txBody>
          <a:bodyPr vert="horz" lIns="91440" tIns="45720" rIns="91440" bIns="45720" rtlCol="0" anchor="t">
            <a:normAutofit/>
          </a:bodyPr>
          <a:lstStyle/>
          <a:p>
            <a:pPr>
              <a:buFont typeface="Wingdings" charset="2"/>
              <a:buChar char="Ø"/>
            </a:pPr>
            <a:endParaRPr lang="en-GB"/>
          </a:p>
          <a:p>
            <a:pPr marL="0" indent="0">
              <a:lnSpc>
                <a:spcPct val="90000"/>
              </a:lnSpc>
              <a:buNone/>
            </a:pPr>
            <a:endParaRPr lang="en-GB"/>
          </a:p>
          <a:p>
            <a:pPr marL="0" indent="0">
              <a:lnSpc>
                <a:spcPct val="90000"/>
              </a:lnSpc>
              <a:buNone/>
            </a:pPr>
            <a:endParaRPr lang="en-GB"/>
          </a:p>
        </p:txBody>
      </p:sp>
      <p:sp>
        <p:nvSpPr>
          <p:cNvPr id="4" name="Slide Number Placeholder 3">
            <a:extLst>
              <a:ext uri="{FF2B5EF4-FFF2-40B4-BE49-F238E27FC236}">
                <a16:creationId xmlns:a16="http://schemas.microsoft.com/office/drawing/2014/main" id="{4831F11E-4638-2909-CA3E-B15955E98FC8}"/>
              </a:ext>
            </a:extLst>
          </p:cNvPr>
          <p:cNvSpPr>
            <a:spLocks noGrp="1"/>
          </p:cNvSpPr>
          <p:nvPr>
            <p:ph type="sldNum" sz="quarter" idx="12"/>
          </p:nvPr>
        </p:nvSpPr>
        <p:spPr/>
        <p:txBody>
          <a:bodyPr/>
          <a:lstStyle/>
          <a:p>
            <a:fld id="{D57F1E4F-1CFF-5643-939E-02111984F565}" type="slidenum">
              <a:rPr lang="en-US" dirty="0"/>
              <a:t>54</a:t>
            </a:fld>
            <a:endParaRPr lang="en-US"/>
          </a:p>
        </p:txBody>
      </p:sp>
      <p:sp>
        <p:nvSpPr>
          <p:cNvPr id="5" name="TextBox 4">
            <a:extLst>
              <a:ext uri="{FF2B5EF4-FFF2-40B4-BE49-F238E27FC236}">
                <a16:creationId xmlns:a16="http://schemas.microsoft.com/office/drawing/2014/main" id="{C6ED14E8-CCB3-EBD8-72AB-27C9DEA4F9F9}"/>
              </a:ext>
            </a:extLst>
          </p:cNvPr>
          <p:cNvSpPr txBox="1"/>
          <p:nvPr/>
        </p:nvSpPr>
        <p:spPr>
          <a:xfrm>
            <a:off x="341376" y="1584959"/>
            <a:ext cx="591311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Inventory turnover period</a:t>
            </a:r>
            <a:endParaRPr lang="en-US"/>
          </a:p>
          <a:p>
            <a:r>
              <a:rPr lang="en-GB"/>
              <a:t>2023</a:t>
            </a:r>
          </a:p>
          <a:p>
            <a:r>
              <a:rPr lang="en-GB"/>
              <a:t>7,903 / 14,072 x 365</a:t>
            </a:r>
          </a:p>
          <a:p>
            <a:r>
              <a:rPr lang="en-GB"/>
              <a:t>2024</a:t>
            </a:r>
          </a:p>
          <a:p>
            <a:r>
              <a:rPr lang="en-GB"/>
              <a:t>9,491 / 15,960 x 365</a:t>
            </a:r>
          </a:p>
          <a:p>
            <a:endParaRPr lang="en-GB"/>
          </a:p>
          <a:p>
            <a:r>
              <a:rPr lang="en-GB"/>
              <a:t>Settlement period of trade </a:t>
            </a:r>
            <a:r>
              <a:rPr lang="en-GB" err="1"/>
              <a:t>recivables</a:t>
            </a:r>
            <a:r>
              <a:rPr lang="en-GB"/>
              <a:t> </a:t>
            </a:r>
          </a:p>
          <a:p>
            <a:r>
              <a:rPr lang="en-GB"/>
              <a:t>2023</a:t>
            </a:r>
          </a:p>
          <a:p>
            <a:r>
              <a:rPr lang="en-GB"/>
              <a:t>6,835 / 23,651 x 365</a:t>
            </a:r>
          </a:p>
          <a:p>
            <a:r>
              <a:rPr lang="en-GB"/>
              <a:t>2024</a:t>
            </a:r>
          </a:p>
          <a:p>
            <a:r>
              <a:rPr lang="en-GB"/>
              <a:t>7,256 / 27,716 x 365</a:t>
            </a:r>
          </a:p>
          <a:p>
            <a:endParaRPr lang="en-GB"/>
          </a:p>
          <a:p>
            <a:r>
              <a:rPr lang="en-GB"/>
              <a:t>Settlement period for trade payables</a:t>
            </a:r>
          </a:p>
          <a:p>
            <a:r>
              <a:rPr lang="en-GB"/>
              <a:t>2023</a:t>
            </a:r>
          </a:p>
          <a:p>
            <a:r>
              <a:rPr lang="en-GB"/>
              <a:t>4,288 / 14,072 x 365</a:t>
            </a:r>
          </a:p>
          <a:p>
            <a:r>
              <a:rPr lang="en-GB"/>
              <a:t>2024</a:t>
            </a:r>
          </a:p>
          <a:p>
            <a:r>
              <a:rPr lang="en-GB"/>
              <a:t>4,943 / 15,960 x365</a:t>
            </a:r>
          </a:p>
        </p:txBody>
      </p:sp>
      <p:sp>
        <p:nvSpPr>
          <p:cNvPr id="7" name="TextBox 6">
            <a:extLst>
              <a:ext uri="{FF2B5EF4-FFF2-40B4-BE49-F238E27FC236}">
                <a16:creationId xmlns:a16="http://schemas.microsoft.com/office/drawing/2014/main" id="{E6DCFCD9-B47C-591C-7388-B9023464915B}"/>
              </a:ext>
            </a:extLst>
          </p:cNvPr>
          <p:cNvSpPr txBox="1"/>
          <p:nvPr/>
        </p:nvSpPr>
        <p:spPr>
          <a:xfrm>
            <a:off x="5681471" y="1463040"/>
            <a:ext cx="621791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Liquidity ratio</a:t>
            </a:r>
          </a:p>
          <a:p>
            <a:r>
              <a:rPr lang="en-GB"/>
              <a:t>2023</a:t>
            </a:r>
          </a:p>
          <a:p>
            <a:r>
              <a:rPr lang="en-GB"/>
              <a:t>29,175 / 30,777</a:t>
            </a:r>
          </a:p>
          <a:p>
            <a:r>
              <a:rPr lang="en-GB"/>
              <a:t>2024</a:t>
            </a:r>
          </a:p>
          <a:p>
            <a:r>
              <a:rPr lang="en-GB"/>
              <a:t>31,523 / 37,440</a:t>
            </a:r>
          </a:p>
          <a:p>
            <a:endParaRPr lang="en-GB"/>
          </a:p>
          <a:p>
            <a:r>
              <a:rPr lang="en-GB"/>
              <a:t>Acid Test</a:t>
            </a:r>
          </a:p>
          <a:p>
            <a:r>
              <a:rPr lang="en-GB"/>
              <a:t>2023</a:t>
            </a:r>
          </a:p>
          <a:p>
            <a:r>
              <a:rPr lang="en-GB"/>
              <a:t>29,175 + 7,903 + 21,272 / 30,777</a:t>
            </a:r>
          </a:p>
          <a:p>
            <a:r>
              <a:rPr lang="en-GB"/>
              <a:t>2024</a:t>
            </a:r>
          </a:p>
          <a:p>
            <a:r>
              <a:rPr lang="en-GB"/>
              <a:t>31,523 + 9,491 + 22,032 / 37,440</a:t>
            </a:r>
          </a:p>
          <a:p>
            <a:endParaRPr lang="en-GB"/>
          </a:p>
          <a:p>
            <a:r>
              <a:rPr lang="en-GB"/>
              <a:t>No credit period</a:t>
            </a:r>
          </a:p>
          <a:p>
            <a:r>
              <a:rPr lang="en-GB"/>
              <a:t>2023</a:t>
            </a:r>
          </a:p>
          <a:p>
            <a:r>
              <a:rPr lang="en-GB"/>
              <a:t>6,676 + 20,853 / 57.13</a:t>
            </a:r>
          </a:p>
          <a:p>
            <a:r>
              <a:rPr lang="en-GB"/>
              <a:t>2024</a:t>
            </a:r>
          </a:p>
          <a:p>
            <a:r>
              <a:rPr lang="en-GB"/>
              <a:t>6,514 + 23,524 / 64.45</a:t>
            </a:r>
          </a:p>
        </p:txBody>
      </p:sp>
    </p:spTree>
    <p:extLst>
      <p:ext uri="{BB962C8B-B14F-4D97-AF65-F5344CB8AC3E}">
        <p14:creationId xmlns:p14="http://schemas.microsoft.com/office/powerpoint/2010/main" val="21955218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E108A-8D18-580D-7944-1AE8CD98E65D}"/>
              </a:ext>
            </a:extLst>
          </p:cNvPr>
          <p:cNvSpPr>
            <a:spLocks noGrp="1"/>
          </p:cNvSpPr>
          <p:nvPr>
            <p:ph type="title"/>
          </p:nvPr>
        </p:nvSpPr>
        <p:spPr/>
        <p:txBody>
          <a:bodyPr/>
          <a:lstStyle/>
          <a:p>
            <a:r>
              <a:rPr lang="en-GB" dirty="0"/>
              <a:t>Appendix Pg3 (Safran)</a:t>
            </a:r>
          </a:p>
        </p:txBody>
      </p:sp>
      <p:sp>
        <p:nvSpPr>
          <p:cNvPr id="4" name="Slide Number Placeholder 3">
            <a:extLst>
              <a:ext uri="{FF2B5EF4-FFF2-40B4-BE49-F238E27FC236}">
                <a16:creationId xmlns:a16="http://schemas.microsoft.com/office/drawing/2014/main" id="{122B14B6-72EA-13E5-4FB7-DCAAA58ACA76}"/>
              </a:ext>
            </a:extLst>
          </p:cNvPr>
          <p:cNvSpPr>
            <a:spLocks noGrp="1"/>
          </p:cNvSpPr>
          <p:nvPr>
            <p:ph type="sldNum" sz="quarter" idx="12"/>
          </p:nvPr>
        </p:nvSpPr>
        <p:spPr/>
        <p:txBody>
          <a:bodyPr/>
          <a:lstStyle/>
          <a:p>
            <a:fld id="{D57F1E4F-1CFF-5643-939E-02111984F565}" type="slidenum">
              <a:rPr lang="en-US" dirty="0"/>
              <a:t>55</a:t>
            </a:fld>
            <a:endParaRPr lang="en-US"/>
          </a:p>
        </p:txBody>
      </p:sp>
      <p:sp>
        <p:nvSpPr>
          <p:cNvPr id="7" name="TextBox 6">
            <a:extLst>
              <a:ext uri="{FF2B5EF4-FFF2-40B4-BE49-F238E27FC236}">
                <a16:creationId xmlns:a16="http://schemas.microsoft.com/office/drawing/2014/main" id="{B4CB771A-2952-C262-8549-081727ACF568}"/>
              </a:ext>
            </a:extLst>
          </p:cNvPr>
          <p:cNvSpPr txBox="1"/>
          <p:nvPr/>
        </p:nvSpPr>
        <p:spPr>
          <a:xfrm>
            <a:off x="652724" y="1499616"/>
            <a:ext cx="372307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Gearing Ratio</a:t>
            </a:r>
          </a:p>
          <a:p>
            <a:r>
              <a:rPr lang="en-GB"/>
              <a:t>2023</a:t>
            </a:r>
          </a:p>
          <a:p>
            <a:r>
              <a:rPr lang="en-GB"/>
              <a:t>7,603 / 11,577 + 19,180 + 7,603</a:t>
            </a:r>
          </a:p>
          <a:p>
            <a:r>
              <a:rPr lang="en-GB"/>
              <a:t>2024 </a:t>
            </a:r>
          </a:p>
          <a:p>
            <a:r>
              <a:rPr lang="en-GB"/>
              <a:t>6,847 / 6,847 + 10,176 + 17,023</a:t>
            </a:r>
          </a:p>
          <a:p>
            <a:endParaRPr lang="en-GB"/>
          </a:p>
          <a:p>
            <a:r>
              <a:rPr lang="en-GB"/>
              <a:t>Interest cover ratio</a:t>
            </a:r>
          </a:p>
          <a:p>
            <a:r>
              <a:rPr lang="en-GB"/>
              <a:t>2023</a:t>
            </a:r>
          </a:p>
          <a:p>
            <a:r>
              <a:rPr lang="en-GB"/>
              <a:t>2,798 / 118</a:t>
            </a:r>
          </a:p>
          <a:p>
            <a:r>
              <a:rPr lang="en-GB"/>
              <a:t>2024</a:t>
            </a:r>
          </a:p>
          <a:p>
            <a:r>
              <a:rPr lang="en-GB"/>
              <a:t>4,192 / 92</a:t>
            </a:r>
          </a:p>
          <a:p>
            <a:endParaRPr lang="en-GB"/>
          </a:p>
          <a:p>
            <a:r>
              <a:rPr lang="en-GB"/>
              <a:t>Earnings per share capital </a:t>
            </a:r>
          </a:p>
          <a:p>
            <a:r>
              <a:rPr lang="en-GB"/>
              <a:t>2023</a:t>
            </a:r>
          </a:p>
          <a:p>
            <a:r>
              <a:rPr lang="en-GB"/>
              <a:t>3,444 / 417,795,492</a:t>
            </a:r>
          </a:p>
          <a:p>
            <a:r>
              <a:rPr lang="en-GB"/>
              <a:t>2024</a:t>
            </a:r>
          </a:p>
          <a:p>
            <a:r>
              <a:rPr lang="en-GB"/>
              <a:t>-677 / 416,149,530</a:t>
            </a:r>
          </a:p>
        </p:txBody>
      </p:sp>
      <p:sp>
        <p:nvSpPr>
          <p:cNvPr id="8" name="TextBox 7">
            <a:extLst>
              <a:ext uri="{FF2B5EF4-FFF2-40B4-BE49-F238E27FC236}">
                <a16:creationId xmlns:a16="http://schemas.microsoft.com/office/drawing/2014/main" id="{F5B70D19-8ACB-AF50-D0F9-3D5D44C941FE}"/>
              </a:ext>
            </a:extLst>
          </p:cNvPr>
          <p:cNvSpPr txBox="1"/>
          <p:nvPr/>
        </p:nvSpPr>
        <p:spPr>
          <a:xfrm>
            <a:off x="5154507" y="1583831"/>
            <a:ext cx="408432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Divided </a:t>
            </a:r>
            <a:r>
              <a:rPr lang="en-GB" err="1"/>
              <a:t>yeild</a:t>
            </a:r>
            <a:r>
              <a:rPr lang="en-GB"/>
              <a:t> per Share</a:t>
            </a:r>
          </a:p>
          <a:p>
            <a:r>
              <a:rPr lang="en-GB"/>
              <a:t>2023</a:t>
            </a:r>
          </a:p>
          <a:p>
            <a:r>
              <a:rPr lang="en-GB"/>
              <a:t>2.2 / 159.46 x100</a:t>
            </a:r>
          </a:p>
          <a:p>
            <a:r>
              <a:rPr lang="en-GB"/>
              <a:t>2024 </a:t>
            </a:r>
          </a:p>
          <a:p>
            <a:r>
              <a:rPr lang="en-GB"/>
              <a:t>2.9 / 212.1 x 100</a:t>
            </a:r>
          </a:p>
          <a:p>
            <a:endParaRPr lang="en-GB"/>
          </a:p>
          <a:p>
            <a:r>
              <a:rPr lang="en-GB"/>
              <a:t>Dividend Cover ratio</a:t>
            </a:r>
          </a:p>
          <a:p>
            <a:r>
              <a:rPr lang="en-GB"/>
              <a:t>3,444 / 910.64</a:t>
            </a:r>
          </a:p>
          <a:p>
            <a:r>
              <a:rPr lang="en-GB"/>
              <a:t>2024</a:t>
            </a:r>
          </a:p>
          <a:p>
            <a:r>
              <a:rPr lang="en-GB"/>
              <a:t>-667 / 1,228.53</a:t>
            </a:r>
          </a:p>
          <a:p>
            <a:endParaRPr lang="en-GB"/>
          </a:p>
          <a:p>
            <a:endParaRPr lang="en-GB"/>
          </a:p>
          <a:p>
            <a:endParaRPr lang="en-GB"/>
          </a:p>
        </p:txBody>
      </p:sp>
    </p:spTree>
    <p:extLst>
      <p:ext uri="{BB962C8B-B14F-4D97-AF65-F5344CB8AC3E}">
        <p14:creationId xmlns:p14="http://schemas.microsoft.com/office/powerpoint/2010/main" val="13669650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ABF3-8E1C-5FCB-8386-2FA96719ADBF}"/>
              </a:ext>
            </a:extLst>
          </p:cNvPr>
          <p:cNvSpPr>
            <a:spLocks noGrp="1"/>
          </p:cNvSpPr>
          <p:nvPr>
            <p:ph type="title"/>
          </p:nvPr>
        </p:nvSpPr>
        <p:spPr>
          <a:xfrm>
            <a:off x="322838" y="144839"/>
            <a:ext cx="9404723" cy="1400530"/>
          </a:xfrm>
        </p:spPr>
        <p:txBody>
          <a:bodyPr/>
          <a:lstStyle/>
          <a:p>
            <a:r>
              <a:rPr lang="en-GB"/>
              <a:t>Appendix</a:t>
            </a:r>
          </a:p>
        </p:txBody>
      </p:sp>
      <p:pic>
        <p:nvPicPr>
          <p:cNvPr id="5" name="Content Placeholder 4" descr="A screenshot of a report&#10;&#10;AI-generated content may be incorrect.">
            <a:extLst>
              <a:ext uri="{FF2B5EF4-FFF2-40B4-BE49-F238E27FC236}">
                <a16:creationId xmlns:a16="http://schemas.microsoft.com/office/drawing/2014/main" id="{F83B4F89-51D2-4454-B3BB-AE6B78C5E8FC}"/>
              </a:ext>
            </a:extLst>
          </p:cNvPr>
          <p:cNvPicPr>
            <a:picLocks noGrp="1" noChangeAspect="1"/>
          </p:cNvPicPr>
          <p:nvPr>
            <p:ph idx="1"/>
          </p:nvPr>
        </p:nvPicPr>
        <p:blipFill>
          <a:blip r:embed="rId2"/>
          <a:stretch>
            <a:fillRect/>
          </a:stretch>
        </p:blipFill>
        <p:spPr>
          <a:xfrm>
            <a:off x="320650" y="1220619"/>
            <a:ext cx="6201560" cy="5634815"/>
          </a:xfrm>
          <a:prstGeom prst="rect">
            <a:avLst/>
          </a:prstGeom>
        </p:spPr>
      </p:pic>
      <p:sp>
        <p:nvSpPr>
          <p:cNvPr id="4" name="Slide Number Placeholder 3">
            <a:extLst>
              <a:ext uri="{FF2B5EF4-FFF2-40B4-BE49-F238E27FC236}">
                <a16:creationId xmlns:a16="http://schemas.microsoft.com/office/drawing/2014/main" id="{9081FC55-22CA-872B-D9E7-7097F871E4D2}"/>
              </a:ext>
            </a:extLst>
          </p:cNvPr>
          <p:cNvSpPr>
            <a:spLocks noGrp="1"/>
          </p:cNvSpPr>
          <p:nvPr>
            <p:ph type="sldNum" sz="quarter" idx="12"/>
          </p:nvPr>
        </p:nvSpPr>
        <p:spPr/>
        <p:txBody>
          <a:bodyPr/>
          <a:lstStyle/>
          <a:p>
            <a:fld id="{D57F1E4F-1CFF-5643-939E-02111984F565}" type="slidenum">
              <a:rPr lang="en-US" dirty="0"/>
              <a:t>56</a:t>
            </a:fld>
            <a:endParaRPr lang="en-US"/>
          </a:p>
        </p:txBody>
      </p:sp>
      <p:pic>
        <p:nvPicPr>
          <p:cNvPr id="6" name="Picture 5" descr="A screenshot of a computer screen&#10;&#10;AI-generated content may be incorrect.">
            <a:extLst>
              <a:ext uri="{FF2B5EF4-FFF2-40B4-BE49-F238E27FC236}">
                <a16:creationId xmlns:a16="http://schemas.microsoft.com/office/drawing/2014/main" id="{600DC951-1263-0172-E2D3-86E82CE428E0}"/>
              </a:ext>
            </a:extLst>
          </p:cNvPr>
          <p:cNvPicPr>
            <a:picLocks noChangeAspect="1"/>
          </p:cNvPicPr>
          <p:nvPr/>
        </p:nvPicPr>
        <p:blipFill>
          <a:blip r:embed="rId3"/>
          <a:stretch>
            <a:fillRect/>
          </a:stretch>
        </p:blipFill>
        <p:spPr>
          <a:xfrm>
            <a:off x="6945537" y="0"/>
            <a:ext cx="5243593" cy="6858000"/>
          </a:xfrm>
          <a:prstGeom prst="rect">
            <a:avLst/>
          </a:prstGeom>
        </p:spPr>
      </p:pic>
    </p:spTree>
    <p:extLst>
      <p:ext uri="{BB962C8B-B14F-4D97-AF65-F5344CB8AC3E}">
        <p14:creationId xmlns:p14="http://schemas.microsoft.com/office/powerpoint/2010/main" val="36199335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E8AD6-1378-06DE-93D0-DE543BED6144}"/>
              </a:ext>
            </a:extLst>
          </p:cNvPr>
          <p:cNvSpPr>
            <a:spLocks noGrp="1"/>
          </p:cNvSpPr>
          <p:nvPr>
            <p:ph type="title"/>
          </p:nvPr>
        </p:nvSpPr>
        <p:spPr/>
        <p:txBody>
          <a:bodyPr/>
          <a:lstStyle/>
          <a:p>
            <a:r>
              <a:rPr lang="en-GB" dirty="0"/>
              <a:t>Appendix Pg1 (exercise Questions)</a:t>
            </a:r>
          </a:p>
        </p:txBody>
      </p:sp>
      <p:sp>
        <p:nvSpPr>
          <p:cNvPr id="3" name="Content Placeholder 2">
            <a:extLst>
              <a:ext uri="{FF2B5EF4-FFF2-40B4-BE49-F238E27FC236}">
                <a16:creationId xmlns:a16="http://schemas.microsoft.com/office/drawing/2014/main" id="{3F23A29F-AEF9-7834-9D34-ED2FF79036DD}"/>
              </a:ext>
            </a:extLst>
          </p:cNvPr>
          <p:cNvSpPr>
            <a:spLocks noGrp="1"/>
          </p:cNvSpPr>
          <p:nvPr>
            <p:ph idx="1"/>
          </p:nvPr>
        </p:nvSpPr>
        <p:spPr>
          <a:xfrm>
            <a:off x="1103312" y="2052918"/>
            <a:ext cx="3167533" cy="4195481"/>
          </a:xfrm>
        </p:spPr>
        <p:txBody>
          <a:bodyPr vert="horz" lIns="91440" tIns="45720" rIns="91440" bIns="45720" rtlCol="0" anchor="t">
            <a:noAutofit/>
          </a:bodyPr>
          <a:lstStyle/>
          <a:p>
            <a:r>
              <a:rPr lang="en-GB" sz="1600" dirty="0"/>
              <a:t>Q1: </a:t>
            </a:r>
          </a:p>
          <a:p>
            <a:pPr marL="0" indent="0">
              <a:buNone/>
            </a:pPr>
            <a:r>
              <a:rPr lang="en-US" sz="1600" dirty="0"/>
              <a:t>30,000 / 10,000 = 3</a:t>
            </a:r>
          </a:p>
          <a:p>
            <a:pPr marL="0" indent="0">
              <a:buNone/>
            </a:pPr>
            <a:endParaRPr lang="en-US" sz="1600" dirty="0"/>
          </a:p>
          <a:p>
            <a:r>
              <a:rPr lang="en-GB" sz="1600" dirty="0"/>
              <a:t>Q2:</a:t>
            </a:r>
          </a:p>
          <a:p>
            <a:pPr marL="0" indent="0">
              <a:spcBef>
                <a:spcPts val="0"/>
              </a:spcBef>
              <a:buNone/>
            </a:pPr>
            <a:r>
              <a:rPr lang="en-GB" sz="1600" dirty="0"/>
              <a:t>2,000,000 / 400,000 = 5</a:t>
            </a:r>
            <a:endParaRPr lang="en-US" sz="1600" dirty="0"/>
          </a:p>
          <a:p>
            <a:pPr>
              <a:spcBef>
                <a:spcPts val="0"/>
              </a:spcBef>
            </a:pPr>
            <a:endParaRPr lang="en-GB" sz="1600" dirty="0"/>
          </a:p>
          <a:p>
            <a:r>
              <a:rPr lang="en-GB" sz="1600" dirty="0"/>
              <a:t>Q3:</a:t>
            </a:r>
          </a:p>
          <a:p>
            <a:pPr marL="0" indent="0">
              <a:buNone/>
            </a:pPr>
            <a:r>
              <a:rPr lang="en-US" sz="1600" dirty="0"/>
              <a:t>3 + 2000 / 12,000 x 12 = 3.2</a:t>
            </a:r>
            <a:endParaRPr lang="en-GB" sz="1600" dirty="0"/>
          </a:p>
          <a:p>
            <a:endParaRPr lang="en-GB" sz="1600" dirty="0"/>
          </a:p>
          <a:p>
            <a:r>
              <a:rPr lang="en-GB" sz="1600" dirty="0"/>
              <a:t>Q4:</a:t>
            </a:r>
          </a:p>
          <a:p>
            <a:pPr marL="0" indent="0">
              <a:buNone/>
            </a:pPr>
            <a:r>
              <a:rPr lang="en-GB" sz="1600" dirty="0"/>
              <a:t>100,000 / 25,000 = 4</a:t>
            </a:r>
            <a:endParaRPr lang="en-GB" sz="1600" dirty="0">
              <a:solidFill>
                <a:srgbClr val="FFFFFF"/>
              </a:solidFill>
            </a:endParaRPr>
          </a:p>
          <a:p>
            <a:pPr marL="0" indent="0">
              <a:buNone/>
            </a:pPr>
            <a:r>
              <a:rPr lang="en-GB" sz="1600" dirty="0"/>
              <a:t>0,00 / 100,000 x 100 = 50%</a:t>
            </a:r>
            <a:endParaRPr lang="en-US" sz="1600" dirty="0"/>
          </a:p>
          <a:p>
            <a:endParaRPr lang="en-GB" sz="1600" dirty="0"/>
          </a:p>
        </p:txBody>
      </p:sp>
      <p:sp>
        <p:nvSpPr>
          <p:cNvPr id="4" name="Slide Number Placeholder 3">
            <a:extLst>
              <a:ext uri="{FF2B5EF4-FFF2-40B4-BE49-F238E27FC236}">
                <a16:creationId xmlns:a16="http://schemas.microsoft.com/office/drawing/2014/main" id="{A2A2A5AC-B794-5E97-DFC6-BA1364BC0847}"/>
              </a:ext>
            </a:extLst>
          </p:cNvPr>
          <p:cNvSpPr>
            <a:spLocks noGrp="1"/>
          </p:cNvSpPr>
          <p:nvPr>
            <p:ph type="sldNum" sz="quarter" idx="12"/>
          </p:nvPr>
        </p:nvSpPr>
        <p:spPr/>
        <p:txBody>
          <a:bodyPr/>
          <a:lstStyle/>
          <a:p>
            <a:fld id="{D57F1E4F-1CFF-5643-939E-02111984F565}" type="slidenum">
              <a:rPr lang="en-US" dirty="0"/>
              <a:t>57</a:t>
            </a:fld>
            <a:endParaRPr lang="en-US"/>
          </a:p>
        </p:txBody>
      </p:sp>
      <p:sp>
        <p:nvSpPr>
          <p:cNvPr id="7" name="TextBox 6">
            <a:extLst>
              <a:ext uri="{FF2B5EF4-FFF2-40B4-BE49-F238E27FC236}">
                <a16:creationId xmlns:a16="http://schemas.microsoft.com/office/drawing/2014/main" id="{17CF9BFC-C724-F8C6-4E90-CE56B6A4287E}"/>
              </a:ext>
            </a:extLst>
          </p:cNvPr>
          <p:cNvSpPr txBox="1"/>
          <p:nvPr/>
        </p:nvSpPr>
        <p:spPr>
          <a:xfrm>
            <a:off x="4419600" y="1712976"/>
            <a:ext cx="3352800" cy="6335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Bef>
                <a:spcPts val="1000"/>
              </a:spcBef>
              <a:buFont typeface="Wingdings"/>
              <a:buChar char="Ø"/>
            </a:pPr>
            <a:r>
              <a:rPr lang="en-GB" sz="1600" dirty="0"/>
              <a:t>Q5:</a:t>
            </a:r>
          </a:p>
          <a:p>
            <a:pPr>
              <a:spcBef>
                <a:spcPts val="1000"/>
              </a:spcBef>
            </a:pPr>
            <a:r>
              <a:rPr lang="en-GB" sz="1600" dirty="0"/>
              <a:t>Proposal 1= 12,500 / 60,000 x 100 = 20.8%</a:t>
            </a:r>
            <a:endParaRPr lang="en-GB" sz="1600">
              <a:solidFill>
                <a:srgbClr val="000000"/>
              </a:solidFill>
            </a:endParaRPr>
          </a:p>
          <a:p>
            <a:pPr>
              <a:spcBef>
                <a:spcPts val="1000"/>
              </a:spcBef>
            </a:pPr>
            <a:r>
              <a:rPr lang="en-GB" sz="1600" dirty="0"/>
              <a:t>Proposal 2 = 24,000 /22,000 x 100 = 10.9%</a:t>
            </a:r>
            <a:endParaRPr lang="en-GB" sz="1600" dirty="0">
              <a:solidFill>
                <a:srgbClr val="000000"/>
              </a:solidFill>
            </a:endParaRPr>
          </a:p>
          <a:p>
            <a:pPr>
              <a:spcBef>
                <a:spcPts val="1000"/>
              </a:spcBef>
            </a:pPr>
            <a:endParaRPr lang="en-GB" sz="1600" dirty="0"/>
          </a:p>
          <a:p>
            <a:pPr marL="285750" indent="-285750">
              <a:spcBef>
                <a:spcPts val="1000"/>
              </a:spcBef>
              <a:buFont typeface="Wingdings"/>
              <a:buChar char="Ø"/>
            </a:pPr>
            <a:r>
              <a:rPr lang="en-GB" sz="1600" dirty="0"/>
              <a:t>Q6: </a:t>
            </a:r>
            <a:endParaRPr lang="en-US" sz="1600" dirty="0"/>
          </a:p>
          <a:p>
            <a:pPr>
              <a:spcBef>
                <a:spcPts val="1000"/>
              </a:spcBef>
            </a:pPr>
            <a:r>
              <a:rPr lang="en-GB" sz="1600" dirty="0"/>
              <a:t>Project "X" 24,227 – 20,000 = 4,227</a:t>
            </a:r>
            <a:endParaRPr lang="en-US" sz="1600" dirty="0"/>
          </a:p>
          <a:p>
            <a:pPr>
              <a:spcBef>
                <a:spcPts val="1000"/>
              </a:spcBef>
            </a:pPr>
            <a:r>
              <a:rPr lang="en-GB" sz="1600" dirty="0"/>
              <a:t>Project "Y" 34,731 – 20,000 = 14,731</a:t>
            </a:r>
          </a:p>
          <a:p>
            <a:pPr>
              <a:spcBef>
                <a:spcPts val="1000"/>
              </a:spcBef>
            </a:pPr>
            <a:endParaRPr lang="en-GB" sz="1600" dirty="0"/>
          </a:p>
          <a:p>
            <a:pPr marL="285750" indent="-285750">
              <a:spcBef>
                <a:spcPts val="1000"/>
              </a:spcBef>
              <a:buFont typeface="Wingdings"/>
              <a:buChar char="Ø"/>
            </a:pPr>
            <a:r>
              <a:rPr lang="en-GB" sz="1600" dirty="0"/>
              <a:t>Q7</a:t>
            </a:r>
          </a:p>
          <a:p>
            <a:r>
              <a:rPr lang="en-GB" dirty="0"/>
              <a:t>175,000 + 45,450 = 220,450</a:t>
            </a:r>
            <a:endParaRPr lang="en-US" dirty="0"/>
          </a:p>
          <a:p>
            <a:r>
              <a:rPr lang="en-GB" dirty="0"/>
              <a:t>237,955 – 220,450 = 17,505</a:t>
            </a:r>
          </a:p>
          <a:p>
            <a:pPr>
              <a:spcBef>
                <a:spcPts val="1000"/>
              </a:spcBef>
            </a:pPr>
            <a:endParaRPr lang="en-GB" sz="1600" dirty="0"/>
          </a:p>
          <a:p>
            <a:pPr marL="285750" indent="-285750">
              <a:spcBef>
                <a:spcPts val="1000"/>
              </a:spcBef>
              <a:buFont typeface="Wingdings"/>
              <a:buChar char="Ø"/>
            </a:pPr>
            <a:endParaRPr lang="en-GB" sz="1600" dirty="0"/>
          </a:p>
          <a:p>
            <a:pPr>
              <a:spcBef>
                <a:spcPts val="1000"/>
              </a:spcBef>
            </a:pPr>
            <a:endParaRPr lang="en-GB" sz="2000" dirty="0"/>
          </a:p>
          <a:p>
            <a:endParaRPr lang="en-GB" dirty="0"/>
          </a:p>
        </p:txBody>
      </p:sp>
      <p:sp>
        <p:nvSpPr>
          <p:cNvPr id="8" name="TextBox 7">
            <a:extLst>
              <a:ext uri="{FF2B5EF4-FFF2-40B4-BE49-F238E27FC236}">
                <a16:creationId xmlns:a16="http://schemas.microsoft.com/office/drawing/2014/main" id="{0F43CAD1-BBCC-46F2-110E-2842510951C1}"/>
              </a:ext>
            </a:extLst>
          </p:cNvPr>
          <p:cNvSpPr txBox="1"/>
          <p:nvPr/>
        </p:nvSpPr>
        <p:spPr>
          <a:xfrm>
            <a:off x="7961376" y="1584960"/>
            <a:ext cx="370636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Ø"/>
            </a:pPr>
            <a:r>
              <a:rPr lang="en-GB" dirty="0"/>
              <a:t>Q8:</a:t>
            </a:r>
            <a:endParaRPr lang="en-US" dirty="0"/>
          </a:p>
          <a:p>
            <a:r>
              <a:rPr lang="en-GB" dirty="0"/>
              <a:t>114,190 / 100,000 = 14,190</a:t>
            </a:r>
            <a:endParaRPr lang="en-US" dirty="0"/>
          </a:p>
          <a:p>
            <a:endParaRPr lang="en-GB" dirty="0"/>
          </a:p>
          <a:p>
            <a:pPr marL="285750" indent="-285750">
              <a:buFont typeface="Wingdings"/>
              <a:buChar char="Ø"/>
            </a:pPr>
            <a:r>
              <a:rPr lang="en-GB" dirty="0"/>
              <a:t>Q9:</a:t>
            </a:r>
          </a:p>
          <a:p>
            <a:r>
              <a:rPr lang="en-GB" dirty="0"/>
              <a:t>Project A</a:t>
            </a:r>
          </a:p>
          <a:p>
            <a:r>
              <a:rPr lang="en-GB" dirty="0"/>
              <a:t>10% + 544 / 544 - (-312) x 2%</a:t>
            </a:r>
            <a:endParaRPr lang="en-US" dirty="0"/>
          </a:p>
          <a:p>
            <a:r>
              <a:rPr lang="en-GB" dirty="0"/>
              <a:t>10% + 544 / 856 x 2</a:t>
            </a:r>
            <a:endParaRPr lang="en-US" dirty="0"/>
          </a:p>
          <a:p>
            <a:r>
              <a:rPr lang="en-GB" dirty="0"/>
              <a:t>10 + 1.27</a:t>
            </a:r>
            <a:endParaRPr lang="en-US" dirty="0"/>
          </a:p>
          <a:p>
            <a:r>
              <a:rPr lang="en-GB" dirty="0"/>
              <a:t>= 11.27%</a:t>
            </a:r>
          </a:p>
          <a:p>
            <a:endParaRPr lang="en-GB" dirty="0"/>
          </a:p>
          <a:p>
            <a:r>
              <a:rPr lang="en-GB" dirty="0"/>
              <a:t>Project B</a:t>
            </a:r>
          </a:p>
          <a:p>
            <a:r>
              <a:rPr lang="en-GB" dirty="0"/>
              <a:t>10% 134 / 134 - (2676) x 5%</a:t>
            </a:r>
            <a:endParaRPr lang="en-US" dirty="0">
              <a:solidFill>
                <a:srgbClr val="000000"/>
              </a:solidFill>
            </a:endParaRPr>
          </a:p>
          <a:p>
            <a:r>
              <a:rPr lang="en-GB" dirty="0"/>
              <a:t>10% + 0.24%</a:t>
            </a:r>
            <a:endParaRPr lang="en-US" dirty="0">
              <a:solidFill>
                <a:srgbClr val="000000"/>
              </a:solidFill>
            </a:endParaRPr>
          </a:p>
          <a:p>
            <a:r>
              <a:rPr lang="en-GB" dirty="0"/>
              <a:t>IRR = 10.24%</a:t>
            </a:r>
          </a:p>
          <a:p>
            <a:endParaRPr lang="en-GB" dirty="0"/>
          </a:p>
        </p:txBody>
      </p:sp>
    </p:spTree>
    <p:extLst>
      <p:ext uri="{BB962C8B-B14F-4D97-AF65-F5344CB8AC3E}">
        <p14:creationId xmlns:p14="http://schemas.microsoft.com/office/powerpoint/2010/main" val="33758859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A8F0-7485-6D5B-4F9B-7B20AC94D174}"/>
              </a:ext>
            </a:extLst>
          </p:cNvPr>
          <p:cNvSpPr>
            <a:spLocks noGrp="1"/>
          </p:cNvSpPr>
          <p:nvPr>
            <p:ph type="title"/>
          </p:nvPr>
        </p:nvSpPr>
        <p:spPr/>
        <p:txBody>
          <a:bodyPr/>
          <a:lstStyle/>
          <a:p>
            <a:r>
              <a:rPr lang="en-GB" dirty="0"/>
              <a:t>Appendix Pg2 (Exercise Questions)</a:t>
            </a:r>
          </a:p>
        </p:txBody>
      </p:sp>
      <p:sp>
        <p:nvSpPr>
          <p:cNvPr id="3" name="Content Placeholder 2">
            <a:extLst>
              <a:ext uri="{FF2B5EF4-FFF2-40B4-BE49-F238E27FC236}">
                <a16:creationId xmlns:a16="http://schemas.microsoft.com/office/drawing/2014/main" id="{36288CC7-7288-EA63-2F34-54CFBA02FEA8}"/>
              </a:ext>
            </a:extLst>
          </p:cNvPr>
          <p:cNvSpPr>
            <a:spLocks noGrp="1"/>
          </p:cNvSpPr>
          <p:nvPr>
            <p:ph idx="1"/>
          </p:nvPr>
        </p:nvSpPr>
        <p:spPr>
          <a:xfrm>
            <a:off x="432752" y="1857846"/>
            <a:ext cx="4094125" cy="4195481"/>
          </a:xfrm>
        </p:spPr>
        <p:txBody>
          <a:bodyPr vert="horz" lIns="91440" tIns="45720" rIns="91440" bIns="45720" rtlCol="0" anchor="t">
            <a:normAutofit/>
          </a:bodyPr>
          <a:lstStyle/>
          <a:p>
            <a:r>
              <a:rPr lang="en-GB" dirty="0"/>
              <a:t>Q10:</a:t>
            </a:r>
          </a:p>
          <a:p>
            <a:pPr marL="0" indent="0">
              <a:spcBef>
                <a:spcPts val="0"/>
              </a:spcBef>
              <a:buNone/>
            </a:pPr>
            <a:r>
              <a:rPr lang="en-GB" sz="1800" dirty="0"/>
              <a:t>6% + 840 / 840 - (-40) x 2%</a:t>
            </a:r>
            <a:endParaRPr lang="en-US" sz="1800" dirty="0"/>
          </a:p>
          <a:p>
            <a:pPr marL="0" indent="0">
              <a:spcBef>
                <a:spcPts val="0"/>
              </a:spcBef>
              <a:buNone/>
            </a:pPr>
            <a:r>
              <a:rPr lang="en-GB" sz="1800" dirty="0"/>
              <a:t> =1.91%</a:t>
            </a:r>
            <a:endParaRPr lang="en-US" sz="1800" dirty="0"/>
          </a:p>
          <a:p>
            <a:pPr marL="0" indent="0">
              <a:spcBef>
                <a:spcPts val="0"/>
              </a:spcBef>
              <a:buNone/>
            </a:pPr>
            <a:r>
              <a:rPr lang="en-GB" sz="1800" dirty="0"/>
              <a:t>= 6% + 1.91%</a:t>
            </a:r>
            <a:endParaRPr lang="en-US" sz="1800" dirty="0"/>
          </a:p>
          <a:p>
            <a:pPr marL="0" indent="0">
              <a:spcBef>
                <a:spcPts val="0"/>
              </a:spcBef>
              <a:buNone/>
            </a:pPr>
            <a:r>
              <a:rPr lang="en-GB" sz="1800" dirty="0"/>
              <a:t>IRR = 7.91%</a:t>
            </a:r>
            <a:endParaRPr lang="en-US" sz="1800" dirty="0"/>
          </a:p>
          <a:p>
            <a:r>
              <a:rPr lang="en-GB" dirty="0"/>
              <a:t>Q11:</a:t>
            </a:r>
          </a:p>
          <a:p>
            <a:pPr marL="0" indent="0">
              <a:buNone/>
            </a:pPr>
            <a:r>
              <a:rPr lang="en-GB" dirty="0"/>
              <a:t>1,732 / 100,000 x 100 =117.32%</a:t>
            </a:r>
            <a:endParaRPr lang="en-US" dirty="0"/>
          </a:p>
          <a:p>
            <a:r>
              <a:rPr lang="en-GB" dirty="0"/>
              <a:t>Q12:</a:t>
            </a:r>
          </a:p>
          <a:p>
            <a:pPr marL="0" indent="0">
              <a:buNone/>
            </a:pPr>
            <a:r>
              <a:rPr lang="en-GB" dirty="0"/>
              <a:t>1,000,000 x 2.31 = 2,310,000</a:t>
            </a:r>
          </a:p>
          <a:p>
            <a:pPr marL="0" indent="0">
              <a:buNone/>
            </a:pPr>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373BA4ED-805E-58E4-F546-532FAF3D9A2C}"/>
              </a:ext>
            </a:extLst>
          </p:cNvPr>
          <p:cNvSpPr>
            <a:spLocks noGrp="1"/>
          </p:cNvSpPr>
          <p:nvPr>
            <p:ph type="sldNum" sz="quarter" idx="12"/>
          </p:nvPr>
        </p:nvSpPr>
        <p:spPr/>
        <p:txBody>
          <a:bodyPr/>
          <a:lstStyle/>
          <a:p>
            <a:fld id="{D57F1E4F-1CFF-5643-939E-02111984F565}" type="slidenum">
              <a:rPr lang="en-US" dirty="0"/>
              <a:t>58</a:t>
            </a:fld>
            <a:endParaRPr lang="en-US"/>
          </a:p>
        </p:txBody>
      </p:sp>
      <p:sp>
        <p:nvSpPr>
          <p:cNvPr id="7" name="TextBox 6">
            <a:extLst>
              <a:ext uri="{FF2B5EF4-FFF2-40B4-BE49-F238E27FC236}">
                <a16:creationId xmlns:a16="http://schemas.microsoft.com/office/drawing/2014/main" id="{C4D6B210-6DE2-B46B-DB16-84830B107B31}"/>
              </a:ext>
            </a:extLst>
          </p:cNvPr>
          <p:cNvSpPr txBox="1"/>
          <p:nvPr/>
        </p:nvSpPr>
        <p:spPr>
          <a:xfrm>
            <a:off x="4370832" y="1328928"/>
            <a:ext cx="4242816"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t>Q13:</a:t>
            </a:r>
            <a:endParaRPr lang="en-US" sz="2000" dirty="0">
              <a:solidFill>
                <a:srgbClr val="000000"/>
              </a:solidFill>
            </a:endParaRPr>
          </a:p>
          <a:p>
            <a:r>
              <a:rPr lang="en-GB" dirty="0"/>
              <a:t>I</a:t>
            </a:r>
            <a:r>
              <a:rPr lang="en-GB" sz="2000" dirty="0"/>
              <a:t>nvestment 'X'</a:t>
            </a:r>
            <a:endParaRPr lang="en-US" sz="2000" dirty="0">
              <a:solidFill>
                <a:srgbClr val="000000"/>
              </a:solidFill>
            </a:endParaRPr>
          </a:p>
          <a:p>
            <a:r>
              <a:rPr lang="en-GB" sz="2000" dirty="0"/>
              <a:t>133,415 – 150,000 = £16,585</a:t>
            </a:r>
            <a:endParaRPr lang="en-US" sz="2000" dirty="0">
              <a:solidFill>
                <a:srgbClr val="000000"/>
              </a:solidFill>
            </a:endParaRPr>
          </a:p>
          <a:p>
            <a:r>
              <a:rPr lang="en-GB" sz="2000" dirty="0">
                <a:solidFill>
                  <a:srgbClr val="FFFFFF"/>
                </a:solidFill>
              </a:rPr>
              <a:t>Investment Y</a:t>
            </a:r>
            <a:endParaRPr lang="en-US" sz="2000" dirty="0">
              <a:solidFill>
                <a:srgbClr val="000000"/>
              </a:solidFill>
            </a:endParaRPr>
          </a:p>
          <a:p>
            <a:r>
              <a:rPr lang="en-GB" sz="2000" dirty="0">
                <a:solidFill>
                  <a:srgbClr val="FFFFFF"/>
                </a:solidFill>
              </a:rPr>
              <a:t>156,485 – 150,000 = £6,485</a:t>
            </a:r>
            <a:endParaRPr lang="en-GB" sz="2000" dirty="0">
              <a:solidFill>
                <a:srgbClr val="000000"/>
              </a:solidFill>
            </a:endParaRPr>
          </a:p>
          <a:p>
            <a:endParaRPr lang="en-GB" sz="2000" dirty="0">
              <a:solidFill>
                <a:srgbClr val="FFFFFF"/>
              </a:solidFill>
            </a:endParaRPr>
          </a:p>
          <a:p>
            <a:pPr marL="342900" indent="-342900">
              <a:buFont typeface="Wingdings"/>
              <a:buChar char="Ø"/>
            </a:pPr>
            <a:r>
              <a:rPr lang="en-GB" dirty="0">
                <a:solidFill>
                  <a:srgbClr val="FFFFFF"/>
                </a:solidFill>
              </a:rPr>
              <a:t>Q14:</a:t>
            </a:r>
          </a:p>
          <a:p>
            <a:r>
              <a:rPr lang="en-GB" dirty="0">
                <a:solidFill>
                  <a:srgbClr val="FFFFFF"/>
                </a:solidFill>
              </a:rPr>
              <a:t>Project B</a:t>
            </a:r>
            <a:endParaRPr lang="en-US">
              <a:solidFill>
                <a:srgbClr val="000000"/>
              </a:solidFill>
            </a:endParaRPr>
          </a:p>
          <a:p>
            <a:r>
              <a:rPr lang="en-GB" dirty="0">
                <a:solidFill>
                  <a:srgbClr val="FFFFFF"/>
                </a:solidFill>
              </a:rPr>
              <a:t>£54,095 - £50,000 = £4,095</a:t>
            </a:r>
            <a:endParaRPr lang="en-US" dirty="0">
              <a:solidFill>
                <a:srgbClr val="000000"/>
              </a:solidFill>
            </a:endParaRPr>
          </a:p>
          <a:p>
            <a:r>
              <a:rPr lang="en-GB" dirty="0">
                <a:solidFill>
                  <a:srgbClr val="FFFFFF"/>
                </a:solidFill>
              </a:rPr>
              <a:t>Project A </a:t>
            </a:r>
            <a:endParaRPr lang="en-US" dirty="0">
              <a:solidFill>
                <a:srgbClr val="000000"/>
              </a:solidFill>
            </a:endParaRPr>
          </a:p>
          <a:p>
            <a:r>
              <a:rPr lang="en-GB" dirty="0">
                <a:solidFill>
                  <a:srgbClr val="FFFFFF"/>
                </a:solidFill>
              </a:rPr>
              <a:t>£56,316 - £50,000 = £6,316</a:t>
            </a:r>
            <a:endParaRPr lang="en-US" sz="1600" dirty="0">
              <a:solidFill>
                <a:srgbClr val="000000"/>
              </a:solidFill>
            </a:endParaRPr>
          </a:p>
          <a:p>
            <a:pPr marL="285750" indent="-285750">
              <a:buFont typeface="Wingdings"/>
              <a:buChar char="Ø"/>
            </a:pPr>
            <a:endParaRPr lang="en-GB" dirty="0">
              <a:solidFill>
                <a:srgbClr val="FFFFFF"/>
              </a:solidFill>
            </a:endParaRPr>
          </a:p>
          <a:p>
            <a:pPr marL="285750" indent="-285750">
              <a:buFont typeface="Wingdings"/>
              <a:buChar char="Ø"/>
            </a:pPr>
            <a:r>
              <a:rPr lang="en-GB" dirty="0">
                <a:solidFill>
                  <a:srgbClr val="FFFFFF"/>
                </a:solidFill>
              </a:rPr>
              <a:t>Q16: </a:t>
            </a:r>
          </a:p>
          <a:p>
            <a:r>
              <a:rPr lang="en-GB" dirty="0">
                <a:solidFill>
                  <a:srgbClr val="FFFFFF"/>
                </a:solidFill>
              </a:rPr>
              <a:t>Project A</a:t>
            </a:r>
          </a:p>
          <a:p>
            <a:r>
              <a:rPr lang="en-GB" dirty="0">
                <a:solidFill>
                  <a:srgbClr val="FFFFFF"/>
                </a:solidFill>
              </a:rPr>
              <a:t>11,941 – 10,000 = 1,941</a:t>
            </a:r>
            <a:endParaRPr lang="en-GB" dirty="0">
              <a:solidFill>
                <a:srgbClr val="000000"/>
              </a:solidFill>
            </a:endParaRPr>
          </a:p>
          <a:p>
            <a:r>
              <a:rPr lang="en-GB" dirty="0">
                <a:solidFill>
                  <a:srgbClr val="FFFFFF"/>
                </a:solidFill>
              </a:rPr>
              <a:t>Project B</a:t>
            </a:r>
          </a:p>
          <a:p>
            <a:r>
              <a:rPr lang="en-GB" dirty="0">
                <a:solidFill>
                  <a:srgbClr val="FFFFFF"/>
                </a:solidFill>
              </a:rPr>
              <a:t>11,223 – 10,000 = 1,223</a:t>
            </a:r>
            <a:endParaRPr lang="en-GB" dirty="0"/>
          </a:p>
        </p:txBody>
      </p:sp>
      <p:sp>
        <p:nvSpPr>
          <p:cNvPr id="9" name="TextBox 8">
            <a:extLst>
              <a:ext uri="{FF2B5EF4-FFF2-40B4-BE49-F238E27FC236}">
                <a16:creationId xmlns:a16="http://schemas.microsoft.com/office/drawing/2014/main" id="{A02904C0-4E37-F883-1385-8C0E6DA72DBE}"/>
              </a:ext>
            </a:extLst>
          </p:cNvPr>
          <p:cNvSpPr txBox="1"/>
          <p:nvPr/>
        </p:nvSpPr>
        <p:spPr>
          <a:xfrm>
            <a:off x="8253984" y="1584960"/>
            <a:ext cx="3608832" cy="42883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Ø"/>
            </a:pPr>
            <a:r>
              <a:rPr lang="en-GB" dirty="0"/>
              <a:t>Q17:</a:t>
            </a:r>
            <a:endParaRPr lang="en-US"/>
          </a:p>
          <a:p>
            <a:r>
              <a:rPr lang="en-GB" dirty="0"/>
              <a:t>√3830500 / 1 = 1,957.2</a:t>
            </a:r>
            <a:endParaRPr lang="en-US" dirty="0"/>
          </a:p>
          <a:p>
            <a:endParaRPr lang="en-GB" dirty="0"/>
          </a:p>
          <a:p>
            <a:pPr marL="285750" indent="-285750">
              <a:buFont typeface="Wingdings"/>
              <a:buChar char="Ø"/>
            </a:pPr>
            <a:r>
              <a:rPr lang="en-GB" dirty="0"/>
              <a:t>Q18:</a:t>
            </a:r>
          </a:p>
          <a:p>
            <a:r>
              <a:rPr lang="en-GB" dirty="0"/>
              <a:t>Project A</a:t>
            </a:r>
            <a:endParaRPr lang="en-US" dirty="0"/>
          </a:p>
          <a:p>
            <a:r>
              <a:rPr lang="en-GB" dirty="0"/>
              <a:t>1,957.2 / 6,250 x 100 = 31.31%</a:t>
            </a:r>
            <a:endParaRPr lang="en-US" dirty="0"/>
          </a:p>
          <a:p>
            <a:r>
              <a:rPr lang="en-GB" dirty="0"/>
              <a:t>Project B</a:t>
            </a:r>
            <a:endParaRPr lang="en-US" dirty="0"/>
          </a:p>
          <a:p>
            <a:r>
              <a:rPr lang="en-GB" dirty="0"/>
              <a:t>1,544.8 / 6,250 x 100 = 29.52</a:t>
            </a:r>
            <a:endParaRPr lang="en-US" dirty="0"/>
          </a:p>
          <a:p>
            <a:endParaRPr lang="en-GB" dirty="0"/>
          </a:p>
          <a:p>
            <a:pPr marL="285750" indent="-285750">
              <a:buFont typeface="Wingdings"/>
              <a:buChar char="Ø"/>
            </a:pPr>
            <a:r>
              <a:rPr lang="en-GB" dirty="0"/>
              <a:t>Q19:</a:t>
            </a:r>
          </a:p>
          <a:p>
            <a:pPr>
              <a:lnSpc>
                <a:spcPts val="1725"/>
              </a:lnSpc>
            </a:pPr>
            <a:r>
              <a:rPr lang="en-GB" dirty="0"/>
              <a:t>-40.56 +1,365.12 +950.64 + 742.80+2,550.40 + 2,394.80 + 779.20 + 4,426 +4,638</a:t>
            </a:r>
          </a:p>
          <a:p>
            <a:pPr>
              <a:lnSpc>
                <a:spcPts val="1725"/>
              </a:lnSpc>
            </a:pPr>
            <a:r>
              <a:rPr lang="en-GB" dirty="0"/>
              <a:t>= 27,806.40</a:t>
            </a:r>
          </a:p>
          <a:p>
            <a:endParaRPr lang="en-GB" dirty="0"/>
          </a:p>
          <a:p>
            <a:endParaRPr lang="en-GB" dirty="0"/>
          </a:p>
        </p:txBody>
      </p:sp>
    </p:spTree>
    <p:extLst>
      <p:ext uri="{BB962C8B-B14F-4D97-AF65-F5344CB8AC3E}">
        <p14:creationId xmlns:p14="http://schemas.microsoft.com/office/powerpoint/2010/main" val="34773872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0C7BC-7A7D-A244-23EC-504C88CFACF1}"/>
              </a:ext>
            </a:extLst>
          </p:cNvPr>
          <p:cNvSpPr>
            <a:spLocks noGrp="1"/>
          </p:cNvSpPr>
          <p:nvPr>
            <p:ph type="title"/>
          </p:nvPr>
        </p:nvSpPr>
        <p:spPr/>
        <p:txBody>
          <a:bodyPr/>
          <a:lstStyle/>
          <a:p>
            <a:r>
              <a:rPr lang="en-GB" dirty="0"/>
              <a:t>Appendix Pg3 (Exercise Questions)</a:t>
            </a:r>
            <a:endParaRPr lang="en-GB" dirty="0">
              <a:solidFill>
                <a:srgbClr val="000000"/>
              </a:solidFill>
            </a:endParaRPr>
          </a:p>
          <a:p>
            <a:endParaRPr lang="en-GB" dirty="0"/>
          </a:p>
        </p:txBody>
      </p:sp>
      <p:sp>
        <p:nvSpPr>
          <p:cNvPr id="3" name="Content Placeholder 2">
            <a:extLst>
              <a:ext uri="{FF2B5EF4-FFF2-40B4-BE49-F238E27FC236}">
                <a16:creationId xmlns:a16="http://schemas.microsoft.com/office/drawing/2014/main" id="{4029C155-4726-9E05-E257-392633195EEE}"/>
              </a:ext>
            </a:extLst>
          </p:cNvPr>
          <p:cNvSpPr>
            <a:spLocks noGrp="1"/>
          </p:cNvSpPr>
          <p:nvPr>
            <p:ph idx="1"/>
          </p:nvPr>
        </p:nvSpPr>
        <p:spPr>
          <a:xfrm>
            <a:off x="1103312" y="2052918"/>
            <a:ext cx="4604579" cy="4195481"/>
          </a:xfrm>
        </p:spPr>
        <p:txBody>
          <a:bodyPr vert="horz" lIns="91440" tIns="45720" rIns="91440" bIns="45720" rtlCol="0" anchor="t">
            <a:normAutofit/>
          </a:bodyPr>
          <a:lstStyle/>
          <a:p>
            <a:r>
              <a:rPr lang="en-GB" dirty="0"/>
              <a:t>Q20:</a:t>
            </a:r>
          </a:p>
          <a:p>
            <a:pPr marL="0" indent="0">
              <a:buNone/>
            </a:pPr>
            <a:r>
              <a:rPr lang="en-GB" sz="1800" dirty="0"/>
              <a:t>100,000 + 37,000 + 100,000 + 200,000 + 25,000 + 462,500 + 50,000 - 25,000 - 3,125 - 9,375</a:t>
            </a:r>
            <a:endParaRPr lang="en-US" dirty="0"/>
          </a:p>
          <a:p>
            <a:r>
              <a:rPr lang="en-GB" sz="1800" dirty="0"/>
              <a:t>Q21:</a:t>
            </a:r>
            <a:endParaRPr lang="en-US" sz="1800" dirty="0"/>
          </a:p>
          <a:p>
            <a:pPr marL="0" indent="0">
              <a:buNone/>
            </a:pPr>
            <a:r>
              <a:rPr lang="en-GB" sz="1800" dirty="0"/>
              <a:t>10,000 x 10 = £100,000</a:t>
            </a:r>
            <a:endParaRPr lang="en-US" sz="1800" dirty="0"/>
          </a:p>
          <a:p>
            <a:pPr marL="0" indent="0">
              <a:buNone/>
            </a:pPr>
            <a:r>
              <a:rPr lang="en-GB" sz="1800" dirty="0"/>
              <a:t>10% of 100,000</a:t>
            </a:r>
            <a:endParaRPr lang="en-US" sz="1800" dirty="0"/>
          </a:p>
          <a:p>
            <a:pPr marL="0" indent="0">
              <a:spcBef>
                <a:spcPts val="0"/>
              </a:spcBef>
              <a:buNone/>
            </a:pPr>
            <a:r>
              <a:rPr lang="en-GB" sz="1800" dirty="0"/>
              <a:t>£100,000 - £20,000 = £80,000</a:t>
            </a:r>
          </a:p>
          <a:p>
            <a:pPr marL="0" indent="0">
              <a:spcBef>
                <a:spcPts val="0"/>
              </a:spcBef>
              <a:buNone/>
            </a:pPr>
            <a:endParaRPr lang="en-GB" sz="1800" dirty="0"/>
          </a:p>
          <a:p>
            <a:pPr marL="0" indent="0">
              <a:spcBef>
                <a:spcPts val="0"/>
              </a:spcBef>
              <a:buNone/>
            </a:pPr>
            <a:r>
              <a:rPr lang="en-GB" sz="1800" dirty="0"/>
              <a:t>Q22:</a:t>
            </a:r>
          </a:p>
        </p:txBody>
      </p:sp>
      <p:sp>
        <p:nvSpPr>
          <p:cNvPr id="4" name="Slide Number Placeholder 3">
            <a:extLst>
              <a:ext uri="{FF2B5EF4-FFF2-40B4-BE49-F238E27FC236}">
                <a16:creationId xmlns:a16="http://schemas.microsoft.com/office/drawing/2014/main" id="{098E8F3E-AD76-2170-6CF3-3705634D034A}"/>
              </a:ext>
            </a:extLst>
          </p:cNvPr>
          <p:cNvSpPr>
            <a:spLocks noGrp="1"/>
          </p:cNvSpPr>
          <p:nvPr>
            <p:ph type="sldNum" sz="quarter" idx="12"/>
          </p:nvPr>
        </p:nvSpPr>
        <p:spPr/>
        <p:txBody>
          <a:bodyPr/>
          <a:lstStyle/>
          <a:p>
            <a:fld id="{D57F1E4F-1CFF-5643-939E-02111984F565}" type="slidenum">
              <a:rPr lang="en-US" dirty="0"/>
              <a:t>59</a:t>
            </a:fld>
            <a:endParaRPr lang="en-US"/>
          </a:p>
        </p:txBody>
      </p:sp>
    </p:spTree>
    <p:extLst>
      <p:ext uri="{BB962C8B-B14F-4D97-AF65-F5344CB8AC3E}">
        <p14:creationId xmlns:p14="http://schemas.microsoft.com/office/powerpoint/2010/main" val="12487454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C3CD7-AB85-DB64-5E8C-CE601AE58D95}"/>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8C148F55-2373-C2AB-2631-0702B1BCB654}"/>
              </a:ext>
            </a:extLst>
          </p:cNvPr>
          <p:cNvSpPr>
            <a:spLocks noGrp="1"/>
          </p:cNvSpPr>
          <p:nvPr>
            <p:ph idx="1"/>
          </p:nvPr>
        </p:nvSpPr>
        <p:spPr/>
        <p:txBody>
          <a:bodyPr vert="horz" lIns="91440" tIns="45720" rIns="91440" bIns="45720" rtlCol="0" anchor="t">
            <a:normAutofit/>
          </a:bodyPr>
          <a:lstStyle/>
          <a:p>
            <a:pPr>
              <a:buAutoNum type="arabicPeriod"/>
            </a:pPr>
            <a:r>
              <a:rPr lang="en-GB" err="1"/>
              <a:t>Oshoke</a:t>
            </a:r>
            <a:r>
              <a:rPr lang="en-GB"/>
              <a:t>, A.S. &amp; </a:t>
            </a:r>
            <a:r>
              <a:rPr lang="en-GB" err="1"/>
              <a:t>Sumaina</a:t>
            </a:r>
            <a:r>
              <a:rPr lang="en-GB"/>
              <a:t>, J., 2015. </a:t>
            </a:r>
            <a:r>
              <a:rPr lang="en-GB" b="1"/>
              <a:t>Performance Evaluation through Ratio Analysis</a:t>
            </a:r>
            <a:r>
              <a:rPr lang="en-GB"/>
              <a:t>. </a:t>
            </a:r>
            <a:r>
              <a:rPr lang="en-GB" i="1"/>
              <a:t>Journal of Accounting and Financial Management</a:t>
            </a:r>
            <a:r>
              <a:rPr lang="en-GB"/>
              <a:t>, 1(8), pp. 1–10. Available at: [PDF] (accessed 21 October 2025).</a:t>
            </a:r>
            <a:endParaRPr lang="en-US"/>
          </a:p>
          <a:p>
            <a:pPr>
              <a:buAutoNum type="arabicPeriod"/>
            </a:pPr>
            <a:endParaRPr lang="en-GB"/>
          </a:p>
          <a:p>
            <a:pPr>
              <a:buAutoNum type="arabicPeriod"/>
            </a:pPr>
            <a:r>
              <a:rPr lang="en-GB">
                <a:latin typeface="Century Gothic"/>
                <a:cs typeface="Times New Roman"/>
              </a:rPr>
              <a:t>Including the Annual Financial Report. (2024b). [online] </a:t>
            </a:r>
            <a:r>
              <a:rPr lang="en-GB" i="1">
                <a:latin typeface="Century Gothic"/>
                <a:cs typeface="Times New Roman"/>
              </a:rPr>
              <a:t>2024-safran-universal-registration-document.pdf</a:t>
            </a:r>
            <a:r>
              <a:rPr lang="en-GB">
                <a:latin typeface="Century Gothic"/>
                <a:cs typeface="Times New Roman"/>
              </a:rPr>
              <a:t>, pp.1–546. Available at: https://www.safran-group.com/sites/default/files/2025-04/2024-safran-universal-registration-document.pdf.</a:t>
            </a:r>
            <a:endParaRPr lang="en-GB" sz="1600">
              <a:latin typeface="Century Gothic"/>
            </a:endParaRPr>
          </a:p>
          <a:p>
            <a:pPr>
              <a:buAutoNum type="arabicPeriod"/>
            </a:pPr>
            <a:endParaRPr lang="en-GB" sz="1000"/>
          </a:p>
        </p:txBody>
      </p:sp>
      <p:sp>
        <p:nvSpPr>
          <p:cNvPr id="4" name="Slide Number Placeholder 3">
            <a:extLst>
              <a:ext uri="{FF2B5EF4-FFF2-40B4-BE49-F238E27FC236}">
                <a16:creationId xmlns:a16="http://schemas.microsoft.com/office/drawing/2014/main" id="{799297CB-38C4-08AC-44BC-714E463B4FE8}"/>
              </a:ext>
            </a:extLst>
          </p:cNvPr>
          <p:cNvSpPr>
            <a:spLocks noGrp="1"/>
          </p:cNvSpPr>
          <p:nvPr>
            <p:ph type="sldNum" sz="quarter" idx="12"/>
          </p:nvPr>
        </p:nvSpPr>
        <p:spPr/>
        <p:txBody>
          <a:bodyPr/>
          <a:lstStyle/>
          <a:p>
            <a:fld id="{D57F1E4F-1CFF-5643-939E-02111984F565}" type="slidenum">
              <a:rPr lang="en-US" dirty="0"/>
              <a:t>60</a:t>
            </a:fld>
            <a:endParaRPr lang="en-GB"/>
          </a:p>
        </p:txBody>
      </p:sp>
    </p:spTree>
    <p:extLst>
      <p:ext uri="{BB962C8B-B14F-4D97-AF65-F5344CB8AC3E}">
        <p14:creationId xmlns:p14="http://schemas.microsoft.com/office/powerpoint/2010/main" val="36717811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2028E-E095-343E-0B64-EF6968E86497}"/>
              </a:ext>
            </a:extLst>
          </p:cNvPr>
          <p:cNvSpPr>
            <a:spLocks noGrp="1"/>
          </p:cNvSpPr>
          <p:nvPr>
            <p:ph type="title"/>
          </p:nvPr>
        </p:nvSpPr>
        <p:spPr>
          <a:xfrm>
            <a:off x="6742112" y="1454963"/>
            <a:ext cx="4528143" cy="3308380"/>
          </a:xfrm>
        </p:spPr>
        <p:txBody>
          <a:bodyPr vert="horz" lIns="91440" tIns="45720" rIns="91440" bIns="45720" rtlCol="0" anchor="b">
            <a:normAutofit/>
          </a:bodyPr>
          <a:lstStyle/>
          <a:p>
            <a:pPr>
              <a:lnSpc>
                <a:spcPct val="90000"/>
              </a:lnSpc>
            </a:pPr>
            <a:r>
              <a:rPr lang="en-US" sz="4500">
                <a:latin typeface="Times New Roman" panose="02020603050405020304" pitchFamily="18" charset="0"/>
                <a:cs typeface="Times New Roman" panose="02020603050405020304" pitchFamily="18" charset="0"/>
              </a:rPr>
              <a:t>Analysis of Jackson PLC Balance sheets and fanatical ratios</a:t>
            </a:r>
          </a:p>
        </p:txBody>
      </p:sp>
      <p:sp>
        <p:nvSpPr>
          <p:cNvPr id="3" name="Slide Number Placeholder 2">
            <a:extLst>
              <a:ext uri="{FF2B5EF4-FFF2-40B4-BE49-F238E27FC236}">
                <a16:creationId xmlns:a16="http://schemas.microsoft.com/office/drawing/2014/main" id="{7899CA8C-2269-CBEB-9543-7D2C6E8B5498}"/>
              </a:ext>
            </a:extLst>
          </p:cNvPr>
          <p:cNvSpPr>
            <a:spLocks noGrp="1"/>
          </p:cNvSpPr>
          <p:nvPr>
            <p:ph type="sldNum" sz="quarter" idx="12"/>
          </p:nvPr>
        </p:nvSpPr>
        <p:spPr/>
        <p:txBody>
          <a:bodyPr/>
          <a:lstStyle/>
          <a:p>
            <a:fld id="{D57F1E4F-1CFF-5643-939E-02111984F565}" type="slidenum">
              <a:rPr lang="en-US" dirty="0"/>
              <a:t>61</a:t>
            </a:fld>
            <a:endParaRPr lang="en-GB"/>
          </a:p>
        </p:txBody>
      </p:sp>
      <p:pic>
        <p:nvPicPr>
          <p:cNvPr id="6" name="Picture 5">
            <a:extLst>
              <a:ext uri="{FF2B5EF4-FFF2-40B4-BE49-F238E27FC236}">
                <a16:creationId xmlns:a16="http://schemas.microsoft.com/office/drawing/2014/main" id="{2C7D6D63-2561-C79C-0C2C-DFE55292A7C5}"/>
              </a:ext>
            </a:extLst>
          </p:cNvPr>
          <p:cNvPicPr>
            <a:picLocks noChangeAspect="1"/>
          </p:cNvPicPr>
          <p:nvPr/>
        </p:nvPicPr>
        <p:blipFill>
          <a:blip r:embed="rId3"/>
          <a:srcRect l="2088" r="123"/>
          <a:stretch>
            <a:fillRect/>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65774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A61BC-637A-B574-F1BE-3EDEC57B0BCD}"/>
              </a:ext>
            </a:extLst>
          </p:cNvPr>
          <p:cNvSpPr>
            <a:spLocks noGrp="1"/>
          </p:cNvSpPr>
          <p:nvPr>
            <p:ph type="title"/>
          </p:nvPr>
        </p:nvSpPr>
        <p:spPr/>
        <p:txBody>
          <a:bodyPr/>
          <a:lstStyle/>
          <a:p>
            <a:endParaRPr lang="en-GB"/>
          </a:p>
        </p:txBody>
      </p:sp>
      <p:pic>
        <p:nvPicPr>
          <p:cNvPr id="4" name="Content Placeholder 3" descr="A close-up of a financial report&#10;&#10;AI-generated content may be incorrect.">
            <a:extLst>
              <a:ext uri="{FF2B5EF4-FFF2-40B4-BE49-F238E27FC236}">
                <a16:creationId xmlns:a16="http://schemas.microsoft.com/office/drawing/2014/main" id="{728EEE27-0EAE-574D-D550-000706000C97}"/>
              </a:ext>
            </a:extLst>
          </p:cNvPr>
          <p:cNvPicPr>
            <a:picLocks noGrp="1" noChangeAspect="1"/>
          </p:cNvPicPr>
          <p:nvPr>
            <p:ph idx="1"/>
          </p:nvPr>
        </p:nvPicPr>
        <p:blipFill>
          <a:blip r:embed="rId2"/>
          <a:stretch>
            <a:fillRect/>
          </a:stretch>
        </p:blipFill>
        <p:spPr>
          <a:xfrm>
            <a:off x="390510" y="179376"/>
            <a:ext cx="11413775" cy="6495462"/>
          </a:xfrm>
          <a:prstGeom prst="rect">
            <a:avLst/>
          </a:prstGeom>
        </p:spPr>
      </p:pic>
      <p:sp>
        <p:nvSpPr>
          <p:cNvPr id="5" name="Slide Number Placeholder 4">
            <a:extLst>
              <a:ext uri="{FF2B5EF4-FFF2-40B4-BE49-F238E27FC236}">
                <a16:creationId xmlns:a16="http://schemas.microsoft.com/office/drawing/2014/main" id="{65EAF09E-1451-6B4F-203B-559C03A48585}"/>
              </a:ext>
            </a:extLst>
          </p:cNvPr>
          <p:cNvSpPr>
            <a:spLocks noGrp="1"/>
          </p:cNvSpPr>
          <p:nvPr>
            <p:ph type="sldNum" sz="quarter" idx="12"/>
          </p:nvPr>
        </p:nvSpPr>
        <p:spPr/>
        <p:txBody>
          <a:bodyPr/>
          <a:lstStyle/>
          <a:p>
            <a:fld id="{D57F1E4F-1CFF-5643-939E-02111984F565}" type="slidenum">
              <a:rPr lang="en-US" dirty="0"/>
              <a:t>62</a:t>
            </a:fld>
            <a:endParaRPr lang="en-GB"/>
          </a:p>
        </p:txBody>
      </p:sp>
    </p:spTree>
    <p:extLst>
      <p:ext uri="{BB962C8B-B14F-4D97-AF65-F5344CB8AC3E}">
        <p14:creationId xmlns:p14="http://schemas.microsoft.com/office/powerpoint/2010/main" val="155870672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up of a financial statement&#10;&#10;AI-generated content may be incorrect.">
            <a:extLst>
              <a:ext uri="{FF2B5EF4-FFF2-40B4-BE49-F238E27FC236}">
                <a16:creationId xmlns:a16="http://schemas.microsoft.com/office/drawing/2014/main" id="{2D7086BF-A176-34CB-132E-1B09C608E7F2}"/>
              </a:ext>
            </a:extLst>
          </p:cNvPr>
          <p:cNvPicPr>
            <a:picLocks noGrp="1" noChangeAspect="1"/>
          </p:cNvPicPr>
          <p:nvPr>
            <p:ph idx="1"/>
          </p:nvPr>
        </p:nvPicPr>
        <p:blipFill>
          <a:blip r:embed="rId2"/>
          <a:stretch>
            <a:fillRect/>
          </a:stretch>
        </p:blipFill>
        <p:spPr>
          <a:xfrm>
            <a:off x="312627" y="698251"/>
            <a:ext cx="11574697" cy="5465480"/>
          </a:xfrm>
          <a:prstGeom prst="rect">
            <a:avLst/>
          </a:prstGeom>
        </p:spPr>
      </p:pic>
      <p:sp>
        <p:nvSpPr>
          <p:cNvPr id="5" name="Slide Number Placeholder 4">
            <a:extLst>
              <a:ext uri="{FF2B5EF4-FFF2-40B4-BE49-F238E27FC236}">
                <a16:creationId xmlns:a16="http://schemas.microsoft.com/office/drawing/2014/main" id="{B6E7ED93-BD58-38F0-7EDB-9F91CB83BA92}"/>
              </a:ext>
            </a:extLst>
          </p:cNvPr>
          <p:cNvSpPr>
            <a:spLocks noGrp="1"/>
          </p:cNvSpPr>
          <p:nvPr>
            <p:ph type="sldNum" sz="quarter" idx="12"/>
          </p:nvPr>
        </p:nvSpPr>
        <p:spPr/>
        <p:txBody>
          <a:bodyPr/>
          <a:lstStyle/>
          <a:p>
            <a:fld id="{D57F1E4F-1CFF-5643-939E-02111984F565}" type="slidenum">
              <a:rPr lang="en-US" dirty="0"/>
              <a:t>63</a:t>
            </a:fld>
            <a:endParaRPr lang="en-GB"/>
          </a:p>
        </p:txBody>
      </p:sp>
    </p:spTree>
    <p:extLst>
      <p:ext uri="{BB962C8B-B14F-4D97-AF65-F5344CB8AC3E}">
        <p14:creationId xmlns:p14="http://schemas.microsoft.com/office/powerpoint/2010/main" val="1675068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E0603-F1DD-1922-5769-7DB29A68E642}"/>
              </a:ext>
            </a:extLst>
          </p:cNvPr>
          <p:cNvSpPr>
            <a:spLocks noGrp="1"/>
          </p:cNvSpPr>
          <p:nvPr>
            <p:ph type="title"/>
          </p:nvPr>
        </p:nvSpPr>
        <p:spPr/>
        <p:txBody>
          <a:bodyPr/>
          <a:lstStyle/>
          <a:p>
            <a:endParaRPr lang="en-GB"/>
          </a:p>
        </p:txBody>
      </p:sp>
      <p:pic>
        <p:nvPicPr>
          <p:cNvPr id="4" name="Content Placeholder 3" descr="A close-up of a report&#10;&#10;AI-generated content may be incorrect.">
            <a:extLst>
              <a:ext uri="{FF2B5EF4-FFF2-40B4-BE49-F238E27FC236}">
                <a16:creationId xmlns:a16="http://schemas.microsoft.com/office/drawing/2014/main" id="{DACEF4DE-FC79-9873-CD5A-BECF1E9128E6}"/>
              </a:ext>
            </a:extLst>
          </p:cNvPr>
          <p:cNvPicPr>
            <a:picLocks noGrp="1" noChangeAspect="1"/>
          </p:cNvPicPr>
          <p:nvPr>
            <p:ph idx="1"/>
          </p:nvPr>
        </p:nvPicPr>
        <p:blipFill>
          <a:blip r:embed="rId2"/>
          <a:stretch>
            <a:fillRect/>
          </a:stretch>
        </p:blipFill>
        <p:spPr>
          <a:xfrm>
            <a:off x="406515" y="221040"/>
            <a:ext cx="11386922" cy="6419904"/>
          </a:xfrm>
          <a:prstGeom prst="rect">
            <a:avLst/>
          </a:prstGeom>
        </p:spPr>
      </p:pic>
      <p:sp>
        <p:nvSpPr>
          <p:cNvPr id="5" name="Slide Number Placeholder 4">
            <a:extLst>
              <a:ext uri="{FF2B5EF4-FFF2-40B4-BE49-F238E27FC236}">
                <a16:creationId xmlns:a16="http://schemas.microsoft.com/office/drawing/2014/main" id="{9AB37412-6C25-296A-1B5D-53E3E6D2F7BC}"/>
              </a:ext>
            </a:extLst>
          </p:cNvPr>
          <p:cNvSpPr>
            <a:spLocks noGrp="1"/>
          </p:cNvSpPr>
          <p:nvPr>
            <p:ph type="sldNum" sz="quarter" idx="12"/>
          </p:nvPr>
        </p:nvSpPr>
        <p:spPr/>
        <p:txBody>
          <a:bodyPr/>
          <a:lstStyle/>
          <a:p>
            <a:fld id="{D57F1E4F-1CFF-5643-939E-02111984F565}" type="slidenum">
              <a:rPr lang="en-US" dirty="0"/>
              <a:t>64</a:t>
            </a:fld>
            <a:endParaRPr lang="en-GB"/>
          </a:p>
        </p:txBody>
      </p:sp>
    </p:spTree>
    <p:extLst>
      <p:ext uri="{BB962C8B-B14F-4D97-AF65-F5344CB8AC3E}">
        <p14:creationId xmlns:p14="http://schemas.microsoft.com/office/powerpoint/2010/main" val="98261283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DEF8-9679-9228-5397-343C05AF338C}"/>
              </a:ext>
            </a:extLst>
          </p:cNvPr>
          <p:cNvSpPr>
            <a:spLocks noGrp="1"/>
          </p:cNvSpPr>
          <p:nvPr>
            <p:ph type="title"/>
          </p:nvPr>
        </p:nvSpPr>
        <p:spPr>
          <a:xfrm>
            <a:off x="2558592" y="564484"/>
            <a:ext cx="9345155" cy="861802"/>
          </a:xfrm>
        </p:spPr>
        <p:txBody>
          <a:bodyPr vert="horz" lIns="91440" tIns="45720" rIns="91440" bIns="45720" rtlCol="0" anchor="b">
            <a:normAutofit/>
          </a:bodyPr>
          <a:lstStyle/>
          <a:p>
            <a:r>
              <a:rPr lang="en-US" sz="4800"/>
              <a:t>Return on Equity Ratio</a:t>
            </a:r>
          </a:p>
        </p:txBody>
      </p:sp>
      <p:sp>
        <p:nvSpPr>
          <p:cNvPr id="9" name="Slide Number Placeholder 8">
            <a:extLst>
              <a:ext uri="{FF2B5EF4-FFF2-40B4-BE49-F238E27FC236}">
                <a16:creationId xmlns:a16="http://schemas.microsoft.com/office/drawing/2014/main" id="{E1562195-630C-63EB-1A0B-2722A9729B32}"/>
              </a:ext>
            </a:extLst>
          </p:cNvPr>
          <p:cNvSpPr>
            <a:spLocks noGrp="1"/>
          </p:cNvSpPr>
          <p:nvPr>
            <p:ph type="sldNum" sz="quarter" idx="12"/>
          </p:nvPr>
        </p:nvSpPr>
        <p:spPr/>
        <p:txBody>
          <a:bodyPr/>
          <a:lstStyle/>
          <a:p>
            <a:fld id="{D57F1E4F-1CFF-5643-939E-02111984F565}" type="slidenum">
              <a:rPr lang="en-US" dirty="0"/>
              <a:t>65</a:t>
            </a:fld>
            <a:endParaRPr lang="en-GB"/>
          </a:p>
        </p:txBody>
      </p:sp>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481F9643-DD07-750C-8147-9FA8EDC088BA}"/>
                  </a:ext>
                </a:extLst>
              </p14:cNvPr>
              <p14:cNvContentPartPr/>
              <p14:nvPr/>
            </p14:nvContentPartPr>
            <p14:xfrm>
              <a:off x="6228561" y="-1901060"/>
              <a:ext cx="360" cy="360"/>
            </p14:xfrm>
          </p:contentPart>
        </mc:Choice>
        <mc:Fallback xmlns="">
          <p:pic>
            <p:nvPicPr>
              <p:cNvPr id="3" name="Ink 2">
                <a:extLst>
                  <a:ext uri="{FF2B5EF4-FFF2-40B4-BE49-F238E27FC236}">
                    <a16:creationId xmlns:a16="http://schemas.microsoft.com/office/drawing/2014/main" id="{481F9643-DD07-750C-8147-9FA8EDC088BA}"/>
                  </a:ext>
                </a:extLst>
              </p:cNvPr>
              <p:cNvPicPr/>
              <p:nvPr/>
            </p:nvPicPr>
            <p:blipFill>
              <a:blip r:embed="rId5"/>
              <a:stretch>
                <a:fillRect/>
              </a:stretch>
            </p:blipFill>
            <p:spPr>
              <a:xfrm>
                <a:off x="6192561" y="-1973060"/>
                <a:ext cx="72000" cy="144000"/>
              </a:xfrm>
              <a:prstGeom prst="rect">
                <a:avLst/>
              </a:prstGeom>
            </p:spPr>
          </p:pic>
        </mc:Fallback>
      </mc:AlternateContent>
      <p:pic>
        <p:nvPicPr>
          <p:cNvPr id="4" name="Picture 3" descr="A close up of a sign&#10;&#10;AI-generated content may be incorrect.">
            <a:extLst>
              <a:ext uri="{FF2B5EF4-FFF2-40B4-BE49-F238E27FC236}">
                <a16:creationId xmlns:a16="http://schemas.microsoft.com/office/drawing/2014/main" id="{BA617E8B-9679-1EDB-3769-E36A91955AB1}"/>
              </a:ext>
            </a:extLst>
          </p:cNvPr>
          <p:cNvPicPr>
            <a:picLocks noChangeAspect="1"/>
          </p:cNvPicPr>
          <p:nvPr/>
        </p:nvPicPr>
        <p:blipFill>
          <a:blip r:embed="rId6"/>
          <a:stretch>
            <a:fillRect/>
          </a:stretch>
        </p:blipFill>
        <p:spPr>
          <a:xfrm>
            <a:off x="2828925" y="2416795"/>
            <a:ext cx="5718272" cy="1635991"/>
          </a:xfrm>
          <a:prstGeom prst="rect">
            <a:avLst/>
          </a:prstGeom>
        </p:spPr>
      </p:pic>
      <p:pic>
        <p:nvPicPr>
          <p:cNvPr id="5" name="Picture 4" descr="A black numbers on a white background&#10;&#10;AI-generated content may be incorrect.">
            <a:extLst>
              <a:ext uri="{FF2B5EF4-FFF2-40B4-BE49-F238E27FC236}">
                <a16:creationId xmlns:a16="http://schemas.microsoft.com/office/drawing/2014/main" id="{A81D9BBB-C740-799D-FE41-25670F9F6190}"/>
              </a:ext>
            </a:extLst>
          </p:cNvPr>
          <p:cNvPicPr>
            <a:picLocks noChangeAspect="1"/>
          </p:cNvPicPr>
          <p:nvPr/>
        </p:nvPicPr>
        <p:blipFill>
          <a:blip r:embed="rId7"/>
          <a:stretch>
            <a:fillRect/>
          </a:stretch>
        </p:blipFill>
        <p:spPr>
          <a:xfrm>
            <a:off x="3625273" y="4273262"/>
            <a:ext cx="4125576" cy="2021417"/>
          </a:xfrm>
          <a:prstGeom prst="rect">
            <a:avLst/>
          </a:prstGeom>
        </p:spPr>
      </p:pic>
      <p:sp>
        <p:nvSpPr>
          <p:cNvPr id="8" name="TextBox 7">
            <a:extLst>
              <a:ext uri="{FF2B5EF4-FFF2-40B4-BE49-F238E27FC236}">
                <a16:creationId xmlns:a16="http://schemas.microsoft.com/office/drawing/2014/main" id="{65DF7513-1E52-5F5A-2C7B-6620ED28F08E}"/>
              </a:ext>
            </a:extLst>
          </p:cNvPr>
          <p:cNvSpPr txBox="1"/>
          <p:nvPr/>
        </p:nvSpPr>
        <p:spPr>
          <a:xfrm>
            <a:off x="1177020" y="1606757"/>
            <a:ext cx="98343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000"/>
              <a:t>Very similar to profitability Ratio but </a:t>
            </a:r>
            <a:r>
              <a:rPr lang="en-GB" sz="2000" err="1"/>
              <a:t>veiws</a:t>
            </a:r>
            <a:r>
              <a:rPr lang="en-GB" sz="2000"/>
              <a:t> from a shareholder's perspective</a:t>
            </a:r>
            <a:endParaRPr lang="en-US"/>
          </a:p>
        </p:txBody>
      </p:sp>
    </p:spTree>
    <p:extLst>
      <p:ext uri="{BB962C8B-B14F-4D97-AF65-F5344CB8AC3E}">
        <p14:creationId xmlns:p14="http://schemas.microsoft.com/office/powerpoint/2010/main" val="2294176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74140-41E8-F743-8936-2F7791DC000C}"/>
              </a:ext>
            </a:extLst>
          </p:cNvPr>
          <p:cNvSpPr>
            <a:spLocks noGrp="1"/>
          </p:cNvSpPr>
          <p:nvPr>
            <p:ph type="title"/>
          </p:nvPr>
        </p:nvSpPr>
        <p:spPr>
          <a:xfrm>
            <a:off x="2389567" y="440526"/>
            <a:ext cx="9404723" cy="1400530"/>
          </a:xfrm>
        </p:spPr>
        <p:txBody>
          <a:bodyPr/>
          <a:lstStyle/>
          <a:p>
            <a:r>
              <a:rPr lang="en-GB"/>
              <a:t>Gross profit margin ratio</a:t>
            </a:r>
          </a:p>
        </p:txBody>
      </p:sp>
      <p:pic>
        <p:nvPicPr>
          <p:cNvPr id="4" name="Content Placeholder 3" descr="A close up of words&#10;&#10;AI-generated content may be incorrect.">
            <a:extLst>
              <a:ext uri="{FF2B5EF4-FFF2-40B4-BE49-F238E27FC236}">
                <a16:creationId xmlns:a16="http://schemas.microsoft.com/office/drawing/2014/main" id="{B0F0CE8C-7C7B-3BC1-DE2E-A4E854754AD1}"/>
              </a:ext>
            </a:extLst>
          </p:cNvPr>
          <p:cNvPicPr>
            <a:picLocks noGrp="1" noChangeAspect="1"/>
          </p:cNvPicPr>
          <p:nvPr>
            <p:ph idx="1"/>
          </p:nvPr>
        </p:nvPicPr>
        <p:blipFill>
          <a:blip r:embed="rId2"/>
          <a:stretch>
            <a:fillRect/>
          </a:stretch>
        </p:blipFill>
        <p:spPr>
          <a:xfrm>
            <a:off x="3208286" y="2617133"/>
            <a:ext cx="4724400" cy="1238250"/>
          </a:xfrm>
          <a:prstGeom prst="rect">
            <a:avLst/>
          </a:prstGeom>
        </p:spPr>
      </p:pic>
      <p:sp>
        <p:nvSpPr>
          <p:cNvPr id="18" name="Slide Number Placeholder 17">
            <a:extLst>
              <a:ext uri="{FF2B5EF4-FFF2-40B4-BE49-F238E27FC236}">
                <a16:creationId xmlns:a16="http://schemas.microsoft.com/office/drawing/2014/main" id="{AB722566-2CE6-AB15-F491-C33601B4C1D4}"/>
              </a:ext>
            </a:extLst>
          </p:cNvPr>
          <p:cNvSpPr>
            <a:spLocks noGrp="1"/>
          </p:cNvSpPr>
          <p:nvPr>
            <p:ph type="sldNum" sz="quarter" idx="12"/>
          </p:nvPr>
        </p:nvSpPr>
        <p:spPr/>
        <p:txBody>
          <a:bodyPr/>
          <a:lstStyle/>
          <a:p>
            <a:fld id="{D57F1E4F-1CFF-5643-939E-02111984F565}" type="slidenum">
              <a:rPr lang="en-US" dirty="0"/>
              <a:t>66</a:t>
            </a:fld>
            <a:endParaRPr lang="en-GB"/>
          </a:p>
        </p:txBody>
      </p:sp>
      <p:pic>
        <p:nvPicPr>
          <p:cNvPr id="5" name="Picture 4">
            <a:extLst>
              <a:ext uri="{FF2B5EF4-FFF2-40B4-BE49-F238E27FC236}">
                <a16:creationId xmlns:a16="http://schemas.microsoft.com/office/drawing/2014/main" id="{4D4C545E-11F8-9CA1-92A9-9E9737EF0939}"/>
              </a:ext>
            </a:extLst>
          </p:cNvPr>
          <p:cNvPicPr>
            <a:picLocks noChangeAspect="1"/>
          </p:cNvPicPr>
          <p:nvPr/>
        </p:nvPicPr>
        <p:blipFill>
          <a:blip r:embed="rId3"/>
          <a:stretch>
            <a:fillRect/>
          </a:stretch>
        </p:blipFill>
        <p:spPr>
          <a:xfrm>
            <a:off x="3553306" y="4553246"/>
            <a:ext cx="4038600" cy="1276350"/>
          </a:xfrm>
          <a:prstGeom prst="rect">
            <a:avLst/>
          </a:prstGeom>
        </p:spPr>
      </p:pic>
      <p:pic>
        <p:nvPicPr>
          <p:cNvPr id="6" name="Picture 5" descr="A close up of a text&#10;&#10;AI-generated content may be incorrect.">
            <a:extLst>
              <a:ext uri="{FF2B5EF4-FFF2-40B4-BE49-F238E27FC236}">
                <a16:creationId xmlns:a16="http://schemas.microsoft.com/office/drawing/2014/main" id="{69ED71FD-8E5C-C73F-1901-866394471E96}"/>
              </a:ext>
            </a:extLst>
          </p:cNvPr>
          <p:cNvPicPr>
            <a:picLocks noChangeAspect="1"/>
          </p:cNvPicPr>
          <p:nvPr/>
        </p:nvPicPr>
        <p:blipFill>
          <a:blip r:embed="rId4"/>
          <a:stretch>
            <a:fillRect/>
          </a:stretch>
        </p:blipFill>
        <p:spPr>
          <a:xfrm>
            <a:off x="0" y="-1327352"/>
            <a:ext cx="12192000" cy="892098"/>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CFECEFA7-6DDD-98AE-4A3A-B885B9857F0A}"/>
                  </a:ext>
                </a:extLst>
              </p14:cNvPr>
              <p14:cNvContentPartPr/>
              <p14:nvPr/>
            </p14:nvContentPartPr>
            <p14:xfrm>
              <a:off x="4385649" y="-1209065"/>
              <a:ext cx="7560035" cy="246163"/>
            </p14:xfrm>
          </p:contentPart>
        </mc:Choice>
        <mc:Fallback xmlns="">
          <p:pic>
            <p:nvPicPr>
              <p:cNvPr id="7" name="Ink 6">
                <a:extLst>
                  <a:ext uri="{FF2B5EF4-FFF2-40B4-BE49-F238E27FC236}">
                    <a16:creationId xmlns:a16="http://schemas.microsoft.com/office/drawing/2014/main" id="{CFECEFA7-6DDD-98AE-4A3A-B885B9857F0A}"/>
                  </a:ext>
                </a:extLst>
              </p:cNvPr>
              <p:cNvPicPr/>
              <p:nvPr/>
            </p:nvPicPr>
            <p:blipFill>
              <a:blip r:embed="rId6"/>
              <a:stretch>
                <a:fillRect/>
              </a:stretch>
            </p:blipFill>
            <p:spPr>
              <a:xfrm>
                <a:off x="4331651" y="-1316874"/>
                <a:ext cx="7667670" cy="461421"/>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D19C0861-B4F7-A1EB-131B-914B582CD4C1}"/>
                  </a:ext>
                </a:extLst>
              </p14:cNvPr>
              <p14:cNvContentPartPr/>
              <p14:nvPr/>
            </p14:nvContentPartPr>
            <p14:xfrm>
              <a:off x="122231" y="-763307"/>
              <a:ext cx="2819093" cy="94213"/>
            </p14:xfrm>
          </p:contentPart>
        </mc:Choice>
        <mc:Fallback xmlns="">
          <p:pic>
            <p:nvPicPr>
              <p:cNvPr id="8" name="Ink 7">
                <a:extLst>
                  <a:ext uri="{FF2B5EF4-FFF2-40B4-BE49-F238E27FC236}">
                    <a16:creationId xmlns:a16="http://schemas.microsoft.com/office/drawing/2014/main" id="{D19C0861-B4F7-A1EB-131B-914B582CD4C1}"/>
                  </a:ext>
                </a:extLst>
              </p:cNvPr>
              <p:cNvPicPr/>
              <p:nvPr/>
            </p:nvPicPr>
            <p:blipFill>
              <a:blip r:embed="rId8"/>
              <a:stretch>
                <a:fillRect/>
              </a:stretch>
            </p:blipFill>
            <p:spPr>
              <a:xfrm>
                <a:off x="68239" y="-870774"/>
                <a:ext cx="2926717" cy="308789"/>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0DFEF63B-3DD4-D028-9BF6-9EF61971E424}"/>
                  </a:ext>
                </a:extLst>
              </p14:cNvPr>
              <p14:cNvContentPartPr/>
              <p14:nvPr/>
            </p14:nvContentPartPr>
            <p14:xfrm>
              <a:off x="4502282" y="-1153159"/>
              <a:ext cx="6024432" cy="193017"/>
            </p14:xfrm>
          </p:contentPart>
        </mc:Choice>
        <mc:Fallback xmlns="">
          <p:pic>
            <p:nvPicPr>
              <p:cNvPr id="9" name="Ink 8">
                <a:extLst>
                  <a:ext uri="{FF2B5EF4-FFF2-40B4-BE49-F238E27FC236}">
                    <a16:creationId xmlns:a16="http://schemas.microsoft.com/office/drawing/2014/main" id="{0DFEF63B-3DD4-D028-9BF6-9EF61971E424}"/>
                  </a:ext>
                </a:extLst>
              </p:cNvPr>
              <p:cNvPicPr/>
              <p:nvPr/>
            </p:nvPicPr>
            <p:blipFill>
              <a:blip r:embed="rId10"/>
              <a:stretch>
                <a:fillRect/>
              </a:stretch>
            </p:blipFill>
            <p:spPr>
              <a:xfrm>
                <a:off x="4448287" y="-1260990"/>
                <a:ext cx="6132063" cy="408319"/>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582D677E-A6E4-8A7D-A90C-840B0B55988B}"/>
                  </a:ext>
                </a:extLst>
              </p14:cNvPr>
              <p14:cNvContentPartPr/>
              <p14:nvPr/>
            </p14:nvContentPartPr>
            <p14:xfrm>
              <a:off x="10837094" y="-1128208"/>
              <a:ext cx="1142531" cy="28874"/>
            </p14:xfrm>
          </p:contentPart>
        </mc:Choice>
        <mc:Fallback xmlns="">
          <p:pic>
            <p:nvPicPr>
              <p:cNvPr id="10" name="Ink 9">
                <a:extLst>
                  <a:ext uri="{FF2B5EF4-FFF2-40B4-BE49-F238E27FC236}">
                    <a16:creationId xmlns:a16="http://schemas.microsoft.com/office/drawing/2014/main" id="{582D677E-A6E4-8A7D-A90C-840B0B55988B}"/>
                  </a:ext>
                </a:extLst>
              </p:cNvPr>
              <p:cNvPicPr/>
              <p:nvPr/>
            </p:nvPicPr>
            <p:blipFill>
              <a:blip r:embed="rId12"/>
              <a:stretch>
                <a:fillRect/>
              </a:stretch>
            </p:blipFill>
            <p:spPr>
              <a:xfrm>
                <a:off x="10783116" y="-1235149"/>
                <a:ext cx="1250127" cy="242399"/>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21F5254A-CBCC-B5FB-847A-F6F15D63D708}"/>
                  </a:ext>
                </a:extLst>
              </p14:cNvPr>
              <p14:cNvContentPartPr/>
              <p14:nvPr/>
            </p14:nvContentPartPr>
            <p14:xfrm>
              <a:off x="4559793" y="2352626"/>
              <a:ext cx="15393" cy="15393"/>
            </p14:xfrm>
          </p:contentPart>
        </mc:Choice>
        <mc:Fallback xmlns="">
          <p:pic>
            <p:nvPicPr>
              <p:cNvPr id="11" name="Ink 10">
                <a:extLst>
                  <a:ext uri="{FF2B5EF4-FFF2-40B4-BE49-F238E27FC236}">
                    <a16:creationId xmlns:a16="http://schemas.microsoft.com/office/drawing/2014/main" id="{21F5254A-CBCC-B5FB-847A-F6F15D63D708}"/>
                  </a:ext>
                </a:extLst>
              </p:cNvPr>
              <p:cNvPicPr/>
              <p:nvPr/>
            </p:nvPicPr>
            <p:blipFill>
              <a:blip r:embed="rId14"/>
              <a:stretch>
                <a:fillRect/>
              </a:stretch>
            </p:blipFill>
            <p:spPr>
              <a:xfrm>
                <a:off x="2250843" y="-2265274"/>
                <a:ext cx="4617900" cy="9235800"/>
              </a:xfrm>
              <a:prstGeom prst="rect">
                <a:avLst/>
              </a:prstGeom>
            </p:spPr>
          </p:pic>
        </mc:Fallback>
      </mc:AlternateContent>
      <p:sp>
        <p:nvSpPr>
          <p:cNvPr id="12" name="TextBox 11">
            <a:extLst>
              <a:ext uri="{FF2B5EF4-FFF2-40B4-BE49-F238E27FC236}">
                <a16:creationId xmlns:a16="http://schemas.microsoft.com/office/drawing/2014/main" id="{A1B5A2A5-A1A1-1239-2C9A-5E82977E1B5D}"/>
              </a:ext>
            </a:extLst>
          </p:cNvPr>
          <p:cNvSpPr txBox="1"/>
          <p:nvPr/>
        </p:nvSpPr>
        <p:spPr>
          <a:xfrm>
            <a:off x="2435383" y="1531512"/>
            <a:ext cx="840509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2000"/>
              <a:t>Shows the direct cost of providing your service</a:t>
            </a:r>
            <a:r>
              <a:rPr lang="en-GB"/>
              <a:t> </a:t>
            </a:r>
            <a:endParaRPr lang="en-US"/>
          </a:p>
        </p:txBody>
      </p:sp>
      <mc:AlternateContent xmlns:mc="http://schemas.openxmlformats.org/markup-compatibility/2006" xmlns:p14="http://schemas.microsoft.com/office/powerpoint/2010/main">
        <mc:Choice Requires="p14">
          <p:contentPart p14:bwMode="auto" r:id="rId15">
            <p14:nvContentPartPr>
              <p14:cNvPr id="13" name="Ink 12">
                <a:extLst>
                  <a:ext uri="{FF2B5EF4-FFF2-40B4-BE49-F238E27FC236}">
                    <a16:creationId xmlns:a16="http://schemas.microsoft.com/office/drawing/2014/main" id="{4E27C4E2-9FAB-BA20-5505-B795B03D84E5}"/>
                  </a:ext>
                </a:extLst>
              </p14:cNvPr>
              <p14:cNvContentPartPr/>
              <p14:nvPr/>
            </p14:nvContentPartPr>
            <p14:xfrm>
              <a:off x="7243088" y="2173672"/>
              <a:ext cx="15393" cy="15393"/>
            </p14:xfrm>
          </p:contentPart>
        </mc:Choice>
        <mc:Fallback xmlns="">
          <p:pic>
            <p:nvPicPr>
              <p:cNvPr id="13" name="Ink 12">
                <a:extLst>
                  <a:ext uri="{FF2B5EF4-FFF2-40B4-BE49-F238E27FC236}">
                    <a16:creationId xmlns:a16="http://schemas.microsoft.com/office/drawing/2014/main" id="{4E27C4E2-9FAB-BA20-5505-B795B03D84E5}"/>
                  </a:ext>
                </a:extLst>
              </p:cNvPr>
              <p:cNvPicPr/>
              <p:nvPr/>
            </p:nvPicPr>
            <p:blipFill>
              <a:blip r:embed="rId14"/>
              <a:stretch>
                <a:fillRect/>
              </a:stretch>
            </p:blipFill>
            <p:spPr>
              <a:xfrm>
                <a:off x="4934138" y="-2444228"/>
                <a:ext cx="4617900" cy="92358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4" name="Ink 13">
                <a:extLst>
                  <a:ext uri="{FF2B5EF4-FFF2-40B4-BE49-F238E27FC236}">
                    <a16:creationId xmlns:a16="http://schemas.microsoft.com/office/drawing/2014/main" id="{7F95F8A7-8FB9-EE8F-688C-259E0F1845C3}"/>
                  </a:ext>
                </a:extLst>
              </p14:cNvPr>
              <p14:cNvContentPartPr/>
              <p14:nvPr/>
            </p14:nvContentPartPr>
            <p14:xfrm>
              <a:off x="7073919" y="2174213"/>
              <a:ext cx="15393" cy="15393"/>
            </p14:xfrm>
          </p:contentPart>
        </mc:Choice>
        <mc:Fallback xmlns="">
          <p:pic>
            <p:nvPicPr>
              <p:cNvPr id="14" name="Ink 13">
                <a:extLst>
                  <a:ext uri="{FF2B5EF4-FFF2-40B4-BE49-F238E27FC236}">
                    <a16:creationId xmlns:a16="http://schemas.microsoft.com/office/drawing/2014/main" id="{7F95F8A7-8FB9-EE8F-688C-259E0F1845C3}"/>
                  </a:ext>
                </a:extLst>
              </p:cNvPr>
              <p:cNvPicPr/>
              <p:nvPr/>
            </p:nvPicPr>
            <p:blipFill>
              <a:blip r:embed="rId14"/>
              <a:stretch>
                <a:fillRect/>
              </a:stretch>
            </p:blipFill>
            <p:spPr>
              <a:xfrm>
                <a:off x="6304269" y="-2443687"/>
                <a:ext cx="1549562" cy="9235800"/>
              </a:xfrm>
              <a:prstGeom prst="rect">
                <a:avLst/>
              </a:prstGeom>
            </p:spPr>
          </p:pic>
        </mc:Fallback>
      </mc:AlternateContent>
    </p:spTree>
    <p:extLst>
      <p:ext uri="{BB962C8B-B14F-4D97-AF65-F5344CB8AC3E}">
        <p14:creationId xmlns:p14="http://schemas.microsoft.com/office/powerpoint/2010/main" val="41106427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C9D54-759C-CA46-B91A-8B16C129615D}"/>
              </a:ext>
            </a:extLst>
          </p:cNvPr>
          <p:cNvSpPr>
            <a:spLocks noGrp="1"/>
          </p:cNvSpPr>
          <p:nvPr>
            <p:ph type="title"/>
          </p:nvPr>
        </p:nvSpPr>
        <p:spPr>
          <a:xfrm>
            <a:off x="646111" y="452718"/>
            <a:ext cx="10830851" cy="1400530"/>
          </a:xfrm>
        </p:spPr>
        <p:txBody>
          <a:bodyPr/>
          <a:lstStyle/>
          <a:p>
            <a:pPr algn="ctr"/>
            <a:r>
              <a:rPr lang="en-GB"/>
              <a:t>Inventories Turnover Period Ratio</a:t>
            </a:r>
            <a:endParaRPr lang="en-US"/>
          </a:p>
        </p:txBody>
      </p:sp>
      <p:pic>
        <p:nvPicPr>
          <p:cNvPr id="6" name="Content Placeholder 5" descr="A close up of a sign&#10;&#10;AI-generated content may be incorrect.">
            <a:extLst>
              <a:ext uri="{FF2B5EF4-FFF2-40B4-BE49-F238E27FC236}">
                <a16:creationId xmlns:a16="http://schemas.microsoft.com/office/drawing/2014/main" id="{61404EB0-A40C-2693-7265-9226F30CCBD9}"/>
              </a:ext>
            </a:extLst>
          </p:cNvPr>
          <p:cNvPicPr>
            <a:picLocks noGrp="1" noChangeAspect="1"/>
          </p:cNvPicPr>
          <p:nvPr>
            <p:ph idx="1"/>
          </p:nvPr>
        </p:nvPicPr>
        <p:blipFill>
          <a:blip r:embed="rId2"/>
          <a:stretch>
            <a:fillRect/>
          </a:stretch>
        </p:blipFill>
        <p:spPr>
          <a:xfrm>
            <a:off x="3109988" y="2783630"/>
            <a:ext cx="5981700" cy="1295400"/>
          </a:xfrm>
          <a:prstGeom prst="rect">
            <a:avLst/>
          </a:prstGeom>
        </p:spPr>
      </p:pic>
      <p:sp>
        <p:nvSpPr>
          <p:cNvPr id="4" name="Slide Number Placeholder 3">
            <a:extLst>
              <a:ext uri="{FF2B5EF4-FFF2-40B4-BE49-F238E27FC236}">
                <a16:creationId xmlns:a16="http://schemas.microsoft.com/office/drawing/2014/main" id="{7F4F700E-DA89-44F5-28EC-BF339FECA4C4}"/>
              </a:ext>
            </a:extLst>
          </p:cNvPr>
          <p:cNvSpPr>
            <a:spLocks noGrp="1"/>
          </p:cNvSpPr>
          <p:nvPr>
            <p:ph type="sldNum" sz="quarter" idx="12"/>
          </p:nvPr>
        </p:nvSpPr>
        <p:spPr/>
        <p:txBody>
          <a:bodyPr/>
          <a:lstStyle/>
          <a:p>
            <a:fld id="{D57F1E4F-1CFF-5643-939E-02111984F565}" type="slidenum">
              <a:rPr lang="en-US" dirty="0"/>
              <a:t>67</a:t>
            </a:fld>
            <a:endParaRPr lang="en-GB"/>
          </a:p>
        </p:txBody>
      </p:sp>
      <p:pic>
        <p:nvPicPr>
          <p:cNvPr id="7" name="Picture 6" descr="A black numbers on a white background&#10;&#10;AI-generated content may be incorrect.">
            <a:extLst>
              <a:ext uri="{FF2B5EF4-FFF2-40B4-BE49-F238E27FC236}">
                <a16:creationId xmlns:a16="http://schemas.microsoft.com/office/drawing/2014/main" id="{7B6B653F-F833-6FC7-FCAA-0C6440278385}"/>
              </a:ext>
            </a:extLst>
          </p:cNvPr>
          <p:cNvPicPr>
            <a:picLocks noChangeAspect="1"/>
          </p:cNvPicPr>
          <p:nvPr/>
        </p:nvPicPr>
        <p:blipFill>
          <a:blip r:embed="rId3"/>
          <a:stretch>
            <a:fillRect/>
          </a:stretch>
        </p:blipFill>
        <p:spPr>
          <a:xfrm>
            <a:off x="3666740" y="4608195"/>
            <a:ext cx="4781550" cy="1238250"/>
          </a:xfrm>
          <a:prstGeom prst="rect">
            <a:avLst/>
          </a:prstGeom>
        </p:spPr>
      </p:pic>
      <p:sp>
        <p:nvSpPr>
          <p:cNvPr id="8" name="TextBox 7">
            <a:extLst>
              <a:ext uri="{FF2B5EF4-FFF2-40B4-BE49-F238E27FC236}">
                <a16:creationId xmlns:a16="http://schemas.microsoft.com/office/drawing/2014/main" id="{29C93A41-ABE6-28E5-8536-F23E4B4E2F75}"/>
              </a:ext>
            </a:extLst>
          </p:cNvPr>
          <p:cNvSpPr txBox="1"/>
          <p:nvPr/>
        </p:nvSpPr>
        <p:spPr>
          <a:xfrm>
            <a:off x="672085" y="1715623"/>
            <a:ext cx="108508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t>This ratio indicates the average number of days of which inventories remain in the business before being taken for production</a:t>
            </a:r>
            <a:endParaRPr lang="en-US"/>
          </a:p>
        </p:txBody>
      </p:sp>
    </p:spTree>
    <p:extLst>
      <p:ext uri="{BB962C8B-B14F-4D97-AF65-F5344CB8AC3E}">
        <p14:creationId xmlns:p14="http://schemas.microsoft.com/office/powerpoint/2010/main" val="25780702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F4DC5-CBEA-F9AC-079F-639241340B25}"/>
              </a:ext>
            </a:extLst>
          </p:cNvPr>
          <p:cNvSpPr>
            <a:spLocks noGrp="1"/>
          </p:cNvSpPr>
          <p:nvPr>
            <p:ph type="title"/>
          </p:nvPr>
        </p:nvSpPr>
        <p:spPr>
          <a:xfrm>
            <a:off x="1254172" y="460415"/>
            <a:ext cx="9404723" cy="1400530"/>
          </a:xfrm>
        </p:spPr>
        <p:txBody>
          <a:bodyPr/>
          <a:lstStyle/>
          <a:p>
            <a:pPr algn="ctr"/>
            <a:r>
              <a:rPr lang="en-GB"/>
              <a:t>Capital Gearing Ratio</a:t>
            </a:r>
            <a:endParaRPr lang="en-US"/>
          </a:p>
        </p:txBody>
      </p:sp>
      <p:pic>
        <p:nvPicPr>
          <p:cNvPr id="5" name="Content Placeholder 4" descr="A close up of words&#10;&#10;AI-generated content may be incorrect.">
            <a:extLst>
              <a:ext uri="{FF2B5EF4-FFF2-40B4-BE49-F238E27FC236}">
                <a16:creationId xmlns:a16="http://schemas.microsoft.com/office/drawing/2014/main" id="{F529283F-6B04-9610-B483-F44F63F42359}"/>
              </a:ext>
            </a:extLst>
          </p:cNvPr>
          <p:cNvPicPr>
            <a:picLocks noGrp="1" noChangeAspect="1"/>
          </p:cNvPicPr>
          <p:nvPr>
            <p:ph idx="1"/>
          </p:nvPr>
        </p:nvPicPr>
        <p:blipFill>
          <a:blip r:embed="rId2"/>
          <a:stretch>
            <a:fillRect/>
          </a:stretch>
        </p:blipFill>
        <p:spPr>
          <a:xfrm>
            <a:off x="1825801" y="-1381216"/>
            <a:ext cx="8946541" cy="994060"/>
          </a:xfrm>
          <a:prstGeom prst="rect">
            <a:avLst/>
          </a:prstGeom>
        </p:spPr>
      </p:pic>
      <p:sp>
        <p:nvSpPr>
          <p:cNvPr id="4" name="Slide Number Placeholder 3">
            <a:extLst>
              <a:ext uri="{FF2B5EF4-FFF2-40B4-BE49-F238E27FC236}">
                <a16:creationId xmlns:a16="http://schemas.microsoft.com/office/drawing/2014/main" id="{3AD90B65-8792-751F-F30E-60EA7CB1F81D}"/>
              </a:ext>
            </a:extLst>
          </p:cNvPr>
          <p:cNvSpPr>
            <a:spLocks noGrp="1"/>
          </p:cNvSpPr>
          <p:nvPr>
            <p:ph type="sldNum" sz="quarter" idx="12"/>
          </p:nvPr>
        </p:nvSpPr>
        <p:spPr/>
        <p:txBody>
          <a:bodyPr/>
          <a:lstStyle/>
          <a:p>
            <a:fld id="{D57F1E4F-1CFF-5643-939E-02111984F565}" type="slidenum">
              <a:rPr lang="en-US" dirty="0"/>
              <a:t>68</a:t>
            </a:fld>
            <a:endParaRPr lang="en-US"/>
          </a:p>
        </p:txBody>
      </p:sp>
      <p:pic>
        <p:nvPicPr>
          <p:cNvPr id="6" name="Picture 5" descr="A black text on a white background&#10;&#10;AI-generated content may be incorrect.">
            <a:extLst>
              <a:ext uri="{FF2B5EF4-FFF2-40B4-BE49-F238E27FC236}">
                <a16:creationId xmlns:a16="http://schemas.microsoft.com/office/drawing/2014/main" id="{45F40358-CEB1-FCD8-4EDC-BB8BF8B93852}"/>
              </a:ext>
            </a:extLst>
          </p:cNvPr>
          <p:cNvPicPr>
            <a:picLocks noChangeAspect="1"/>
          </p:cNvPicPr>
          <p:nvPr/>
        </p:nvPicPr>
        <p:blipFill>
          <a:blip r:embed="rId3"/>
          <a:stretch>
            <a:fillRect/>
          </a:stretch>
        </p:blipFill>
        <p:spPr>
          <a:xfrm>
            <a:off x="1079754" y="2570988"/>
            <a:ext cx="10020300" cy="1447800"/>
          </a:xfrm>
          <a:prstGeom prst="rect">
            <a:avLst/>
          </a:prstGeom>
        </p:spPr>
      </p:pic>
      <p:pic>
        <p:nvPicPr>
          <p:cNvPr id="7" name="Picture 6">
            <a:extLst>
              <a:ext uri="{FF2B5EF4-FFF2-40B4-BE49-F238E27FC236}">
                <a16:creationId xmlns:a16="http://schemas.microsoft.com/office/drawing/2014/main" id="{1633F4C7-CD88-BE32-77B6-9D74ED1FEBD7}"/>
              </a:ext>
            </a:extLst>
          </p:cNvPr>
          <p:cNvPicPr>
            <a:picLocks noChangeAspect="1"/>
          </p:cNvPicPr>
          <p:nvPr/>
        </p:nvPicPr>
        <p:blipFill>
          <a:blip r:embed="rId4"/>
          <a:stretch>
            <a:fillRect/>
          </a:stretch>
        </p:blipFill>
        <p:spPr>
          <a:xfrm>
            <a:off x="3819525" y="4510617"/>
            <a:ext cx="4552950" cy="1562100"/>
          </a:xfrm>
          <a:prstGeom prst="rect">
            <a:avLst/>
          </a:prstGeom>
        </p:spPr>
      </p:pic>
      <p:sp>
        <p:nvSpPr>
          <p:cNvPr id="8" name="TextBox 7">
            <a:extLst>
              <a:ext uri="{FF2B5EF4-FFF2-40B4-BE49-F238E27FC236}">
                <a16:creationId xmlns:a16="http://schemas.microsoft.com/office/drawing/2014/main" id="{39018CE8-944A-D02B-2BA9-850F9F9E8F94}"/>
              </a:ext>
            </a:extLst>
          </p:cNvPr>
          <p:cNvSpPr txBox="1"/>
          <p:nvPr/>
        </p:nvSpPr>
        <p:spPr>
          <a:xfrm>
            <a:off x="707136" y="1712976"/>
            <a:ext cx="1087526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Wingdings"/>
              <a:buChar char="v"/>
            </a:pPr>
            <a:r>
              <a:rPr lang="en-GB" sz="2000"/>
              <a:t>This ratio looks at how many times the interest could be met from its profits</a:t>
            </a:r>
          </a:p>
        </p:txBody>
      </p:sp>
    </p:spTree>
    <p:extLst>
      <p:ext uri="{BB962C8B-B14F-4D97-AF65-F5344CB8AC3E}">
        <p14:creationId xmlns:p14="http://schemas.microsoft.com/office/powerpoint/2010/main" val="417330484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FAE8-06DC-35A4-E748-0CC82125C671}"/>
              </a:ext>
            </a:extLst>
          </p:cNvPr>
          <p:cNvSpPr>
            <a:spLocks noGrp="1"/>
          </p:cNvSpPr>
          <p:nvPr>
            <p:ph type="title"/>
          </p:nvPr>
        </p:nvSpPr>
        <p:spPr>
          <a:xfrm>
            <a:off x="646111" y="452718"/>
            <a:ext cx="10697300" cy="1400530"/>
          </a:xfrm>
        </p:spPr>
        <p:txBody>
          <a:bodyPr/>
          <a:lstStyle/>
          <a:p>
            <a:pPr algn="ctr"/>
            <a:r>
              <a:rPr lang="en-GB"/>
              <a:t>Dividend Yield Ratio </a:t>
            </a:r>
            <a:endParaRPr lang="en-US"/>
          </a:p>
        </p:txBody>
      </p:sp>
      <p:pic>
        <p:nvPicPr>
          <p:cNvPr id="5" name="Content Placeholder 4" descr="A close up of a sign&#10;&#10;AI-generated content may be incorrect.">
            <a:extLst>
              <a:ext uri="{FF2B5EF4-FFF2-40B4-BE49-F238E27FC236}">
                <a16:creationId xmlns:a16="http://schemas.microsoft.com/office/drawing/2014/main" id="{CAC5D1CA-F799-60DF-9939-8EFAB17802B1}"/>
              </a:ext>
            </a:extLst>
          </p:cNvPr>
          <p:cNvPicPr>
            <a:picLocks noGrp="1" noChangeAspect="1"/>
          </p:cNvPicPr>
          <p:nvPr>
            <p:ph idx="1"/>
          </p:nvPr>
        </p:nvPicPr>
        <p:blipFill>
          <a:blip r:embed="rId2"/>
          <a:stretch>
            <a:fillRect/>
          </a:stretch>
        </p:blipFill>
        <p:spPr>
          <a:xfrm>
            <a:off x="1625105" y="2822917"/>
            <a:ext cx="8946541" cy="1390100"/>
          </a:xfrm>
          <a:prstGeom prst="rect">
            <a:avLst/>
          </a:prstGeom>
        </p:spPr>
      </p:pic>
      <p:sp>
        <p:nvSpPr>
          <p:cNvPr id="4" name="Slide Number Placeholder 3">
            <a:extLst>
              <a:ext uri="{FF2B5EF4-FFF2-40B4-BE49-F238E27FC236}">
                <a16:creationId xmlns:a16="http://schemas.microsoft.com/office/drawing/2014/main" id="{C22F94D2-AF92-B3B7-40BE-4CE5CB59755D}"/>
              </a:ext>
            </a:extLst>
          </p:cNvPr>
          <p:cNvSpPr>
            <a:spLocks noGrp="1"/>
          </p:cNvSpPr>
          <p:nvPr>
            <p:ph type="sldNum" sz="quarter" idx="12"/>
          </p:nvPr>
        </p:nvSpPr>
        <p:spPr/>
        <p:txBody>
          <a:bodyPr/>
          <a:lstStyle/>
          <a:p>
            <a:fld id="{D57F1E4F-1CFF-5643-939E-02111984F565}" type="slidenum">
              <a:rPr lang="en-US" dirty="0"/>
              <a:t>69</a:t>
            </a:fld>
            <a:endParaRPr lang="en-US"/>
          </a:p>
        </p:txBody>
      </p:sp>
      <p:pic>
        <p:nvPicPr>
          <p:cNvPr id="6" name="Picture 5">
            <a:extLst>
              <a:ext uri="{FF2B5EF4-FFF2-40B4-BE49-F238E27FC236}">
                <a16:creationId xmlns:a16="http://schemas.microsoft.com/office/drawing/2014/main" id="{D936A121-863E-6345-99F0-7A378DE991A8}"/>
              </a:ext>
            </a:extLst>
          </p:cNvPr>
          <p:cNvPicPr>
            <a:picLocks noChangeAspect="1"/>
          </p:cNvPicPr>
          <p:nvPr/>
        </p:nvPicPr>
        <p:blipFill>
          <a:blip r:embed="rId3"/>
          <a:stretch>
            <a:fillRect/>
          </a:stretch>
        </p:blipFill>
        <p:spPr>
          <a:xfrm>
            <a:off x="2718054" y="4784837"/>
            <a:ext cx="6743700" cy="1524000"/>
          </a:xfrm>
          <a:prstGeom prst="rect">
            <a:avLst/>
          </a:prstGeom>
        </p:spPr>
      </p:pic>
      <p:sp>
        <p:nvSpPr>
          <p:cNvPr id="8" name="TextBox 7">
            <a:extLst>
              <a:ext uri="{FF2B5EF4-FFF2-40B4-BE49-F238E27FC236}">
                <a16:creationId xmlns:a16="http://schemas.microsoft.com/office/drawing/2014/main" id="{F6B35890-880F-0334-0764-6ED41A4E3329}"/>
              </a:ext>
            </a:extLst>
          </p:cNvPr>
          <p:cNvSpPr txBox="1"/>
          <p:nvPr/>
        </p:nvSpPr>
        <p:spPr>
          <a:xfrm>
            <a:off x="862061" y="1785696"/>
            <a:ext cx="104524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Wingdings"/>
              <a:buChar char="v"/>
            </a:pPr>
            <a:r>
              <a:rPr lang="en-GB" sz="2000"/>
              <a:t>This ratio assesses the cash return on investments earned by the shareholders.</a:t>
            </a:r>
          </a:p>
        </p:txBody>
      </p:sp>
    </p:spTree>
    <p:extLst>
      <p:ext uri="{BB962C8B-B14F-4D97-AF65-F5344CB8AC3E}">
        <p14:creationId xmlns:p14="http://schemas.microsoft.com/office/powerpoint/2010/main" val="10030112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81A1-AD6E-500E-415F-FEF526565D8A}"/>
              </a:ext>
            </a:extLst>
          </p:cNvPr>
          <p:cNvSpPr>
            <a:spLocks noGrp="1"/>
          </p:cNvSpPr>
          <p:nvPr>
            <p:ph type="title"/>
          </p:nvPr>
        </p:nvSpPr>
        <p:spPr>
          <a:xfrm>
            <a:off x="646111" y="452718"/>
            <a:ext cx="10818995" cy="1400530"/>
          </a:xfrm>
        </p:spPr>
        <p:txBody>
          <a:bodyPr/>
          <a:lstStyle/>
          <a:p>
            <a:pPr algn="ctr"/>
            <a:r>
              <a:rPr lang="en-GB"/>
              <a:t>Earnings Per Share Ratio</a:t>
            </a:r>
            <a:endParaRPr lang="en-US"/>
          </a:p>
        </p:txBody>
      </p:sp>
      <p:pic>
        <p:nvPicPr>
          <p:cNvPr id="5" name="Content Placeholder 4" descr="A close up of a sign&#10;&#10;AI-generated content may be incorrect.">
            <a:extLst>
              <a:ext uri="{FF2B5EF4-FFF2-40B4-BE49-F238E27FC236}">
                <a16:creationId xmlns:a16="http://schemas.microsoft.com/office/drawing/2014/main" id="{BC589AC6-A47A-5DE0-F683-A6C2AABC1BD6}"/>
              </a:ext>
            </a:extLst>
          </p:cNvPr>
          <p:cNvPicPr>
            <a:picLocks noGrp="1" noChangeAspect="1"/>
          </p:cNvPicPr>
          <p:nvPr>
            <p:ph idx="1"/>
          </p:nvPr>
        </p:nvPicPr>
        <p:blipFill>
          <a:blip r:embed="rId2"/>
          <a:stretch>
            <a:fillRect/>
          </a:stretch>
        </p:blipFill>
        <p:spPr>
          <a:xfrm>
            <a:off x="3045495" y="2864483"/>
            <a:ext cx="6019800" cy="1543050"/>
          </a:xfrm>
          <a:prstGeom prst="rect">
            <a:avLst/>
          </a:prstGeom>
        </p:spPr>
      </p:pic>
      <p:sp>
        <p:nvSpPr>
          <p:cNvPr id="4" name="Slide Number Placeholder 3">
            <a:extLst>
              <a:ext uri="{FF2B5EF4-FFF2-40B4-BE49-F238E27FC236}">
                <a16:creationId xmlns:a16="http://schemas.microsoft.com/office/drawing/2014/main" id="{13DCD33E-B633-462B-23C9-E9B9CDC35CE4}"/>
              </a:ext>
            </a:extLst>
          </p:cNvPr>
          <p:cNvSpPr>
            <a:spLocks noGrp="1"/>
          </p:cNvSpPr>
          <p:nvPr>
            <p:ph type="sldNum" sz="quarter" idx="12"/>
          </p:nvPr>
        </p:nvSpPr>
        <p:spPr/>
        <p:txBody>
          <a:bodyPr/>
          <a:lstStyle/>
          <a:p>
            <a:fld id="{D57F1E4F-1CFF-5643-939E-02111984F565}" type="slidenum">
              <a:rPr lang="en-US" dirty="0"/>
              <a:t>70</a:t>
            </a:fld>
            <a:endParaRPr lang="en-US"/>
          </a:p>
        </p:txBody>
      </p:sp>
      <p:pic>
        <p:nvPicPr>
          <p:cNvPr id="6" name="Picture 5" descr="A close up of a text&#10;&#10;AI-generated content may be incorrect.">
            <a:extLst>
              <a:ext uri="{FF2B5EF4-FFF2-40B4-BE49-F238E27FC236}">
                <a16:creationId xmlns:a16="http://schemas.microsoft.com/office/drawing/2014/main" id="{CBD49B14-F2D1-4C46-DD0A-9050979A61FA}"/>
              </a:ext>
            </a:extLst>
          </p:cNvPr>
          <p:cNvPicPr>
            <a:picLocks noChangeAspect="1"/>
          </p:cNvPicPr>
          <p:nvPr/>
        </p:nvPicPr>
        <p:blipFill>
          <a:blip r:embed="rId3"/>
          <a:stretch>
            <a:fillRect/>
          </a:stretch>
        </p:blipFill>
        <p:spPr>
          <a:xfrm>
            <a:off x="2933700" y="4828190"/>
            <a:ext cx="6324600" cy="1466850"/>
          </a:xfrm>
          <a:prstGeom prst="rect">
            <a:avLst/>
          </a:prstGeom>
        </p:spPr>
      </p:pic>
      <p:pic>
        <p:nvPicPr>
          <p:cNvPr id="8" name="Picture 7" descr="A close up of a sign&#10;&#10;AI-generated content may be incorrect.">
            <a:extLst>
              <a:ext uri="{FF2B5EF4-FFF2-40B4-BE49-F238E27FC236}">
                <a16:creationId xmlns:a16="http://schemas.microsoft.com/office/drawing/2014/main" id="{5A0B9A16-91D5-2294-4F2D-8F9785966597}"/>
              </a:ext>
            </a:extLst>
          </p:cNvPr>
          <p:cNvPicPr>
            <a:picLocks noChangeAspect="1"/>
          </p:cNvPicPr>
          <p:nvPr/>
        </p:nvPicPr>
        <p:blipFill>
          <a:blip r:embed="rId4"/>
          <a:stretch>
            <a:fillRect/>
          </a:stretch>
        </p:blipFill>
        <p:spPr>
          <a:xfrm>
            <a:off x="0" y="-1418771"/>
            <a:ext cx="10796016" cy="1020935"/>
          </a:xfrm>
          <a:prstGeom prst="rect">
            <a:avLst/>
          </a:prstGeom>
        </p:spPr>
      </p:pic>
      <p:sp>
        <p:nvSpPr>
          <p:cNvPr id="10" name="TextBox 9">
            <a:extLst>
              <a:ext uri="{FF2B5EF4-FFF2-40B4-BE49-F238E27FC236}">
                <a16:creationId xmlns:a16="http://schemas.microsoft.com/office/drawing/2014/main" id="{9E3CF9D0-A6BC-4D2B-A610-75536EAFD7A2}"/>
              </a:ext>
            </a:extLst>
          </p:cNvPr>
          <p:cNvSpPr txBox="1"/>
          <p:nvPr/>
        </p:nvSpPr>
        <p:spPr>
          <a:xfrm>
            <a:off x="862060" y="1585575"/>
            <a:ext cx="102831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Wingdings"/>
              <a:buChar char="v"/>
            </a:pPr>
            <a:r>
              <a:rPr lang="en-GB" sz="2000"/>
              <a:t>The earnings per share figure is the profit attributable to each share. It is not the </a:t>
            </a:r>
            <a:r>
              <a:rPr lang="en-GB" sz="2000" err="1"/>
              <a:t>dividedd</a:t>
            </a:r>
            <a:r>
              <a:rPr lang="en-GB" sz="2000"/>
              <a:t> paid per share. (unless all the profit is paid as a dividend)</a:t>
            </a:r>
            <a:endParaRPr lang="en-US"/>
          </a:p>
        </p:txBody>
      </p:sp>
    </p:spTree>
    <p:extLst>
      <p:ext uri="{BB962C8B-B14F-4D97-AF65-F5344CB8AC3E}">
        <p14:creationId xmlns:p14="http://schemas.microsoft.com/office/powerpoint/2010/main" val="84497929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E381A-C783-CCE5-BC05-7500BB2127A0}"/>
              </a:ext>
            </a:extLst>
          </p:cNvPr>
          <p:cNvSpPr>
            <a:spLocks noGrp="1"/>
          </p:cNvSpPr>
          <p:nvPr>
            <p:ph type="title"/>
          </p:nvPr>
        </p:nvSpPr>
        <p:spPr>
          <a:xfrm>
            <a:off x="1536127" y="440526"/>
            <a:ext cx="9343763" cy="1400530"/>
          </a:xfrm>
        </p:spPr>
        <p:txBody>
          <a:bodyPr/>
          <a:lstStyle/>
          <a:p>
            <a:pPr algn="ctr"/>
            <a:r>
              <a:rPr lang="en-GB"/>
              <a:t>Settlement Period of Trade Receivables Ratio</a:t>
            </a:r>
            <a:endParaRPr lang="en-US"/>
          </a:p>
        </p:txBody>
      </p:sp>
      <p:sp>
        <p:nvSpPr>
          <p:cNvPr id="5" name="Slide Number Placeholder 4">
            <a:extLst>
              <a:ext uri="{FF2B5EF4-FFF2-40B4-BE49-F238E27FC236}">
                <a16:creationId xmlns:a16="http://schemas.microsoft.com/office/drawing/2014/main" id="{B3AE8328-BC30-FBDC-BAA4-54BE1BA78FEA}"/>
              </a:ext>
            </a:extLst>
          </p:cNvPr>
          <p:cNvSpPr>
            <a:spLocks noGrp="1"/>
          </p:cNvSpPr>
          <p:nvPr>
            <p:ph type="sldNum" sz="quarter" idx="12"/>
          </p:nvPr>
        </p:nvSpPr>
        <p:spPr/>
        <p:txBody>
          <a:bodyPr/>
          <a:lstStyle/>
          <a:p>
            <a:fld id="{D57F1E4F-1CFF-5643-939E-02111984F565}" type="slidenum">
              <a:rPr lang="en-US" dirty="0"/>
              <a:t>71</a:t>
            </a:fld>
            <a:endParaRPr lang="en-US"/>
          </a:p>
        </p:txBody>
      </p:sp>
      <p:pic>
        <p:nvPicPr>
          <p:cNvPr id="4" name="Picture 3" descr="A close up of a sign&#10;&#10;AI-generated content may be incorrect.">
            <a:extLst>
              <a:ext uri="{FF2B5EF4-FFF2-40B4-BE49-F238E27FC236}">
                <a16:creationId xmlns:a16="http://schemas.microsoft.com/office/drawing/2014/main" id="{921C2DE2-521B-2E31-D1D3-3A28124F63EE}"/>
              </a:ext>
            </a:extLst>
          </p:cNvPr>
          <p:cNvPicPr>
            <a:picLocks noChangeAspect="1"/>
          </p:cNvPicPr>
          <p:nvPr/>
        </p:nvPicPr>
        <p:blipFill>
          <a:blip r:embed="rId2"/>
          <a:stretch>
            <a:fillRect/>
          </a:stretch>
        </p:blipFill>
        <p:spPr>
          <a:xfrm>
            <a:off x="3125343" y="3064383"/>
            <a:ext cx="5941314" cy="1570482"/>
          </a:xfrm>
          <a:prstGeom prst="rect">
            <a:avLst/>
          </a:prstGeom>
        </p:spPr>
      </p:pic>
      <p:pic>
        <p:nvPicPr>
          <p:cNvPr id="7" name="Picture 6" descr="A black numbers on a white background&#10;&#10;AI-generated content may be incorrect.">
            <a:extLst>
              <a:ext uri="{FF2B5EF4-FFF2-40B4-BE49-F238E27FC236}">
                <a16:creationId xmlns:a16="http://schemas.microsoft.com/office/drawing/2014/main" id="{09824BAA-EA70-6251-92D0-4CF6E5C9C433}"/>
              </a:ext>
            </a:extLst>
          </p:cNvPr>
          <p:cNvPicPr>
            <a:picLocks noChangeAspect="1"/>
          </p:cNvPicPr>
          <p:nvPr/>
        </p:nvPicPr>
        <p:blipFill>
          <a:blip r:embed="rId3"/>
          <a:stretch>
            <a:fillRect/>
          </a:stretch>
        </p:blipFill>
        <p:spPr>
          <a:xfrm>
            <a:off x="3963162" y="4980051"/>
            <a:ext cx="4265676" cy="1530858"/>
          </a:xfrm>
          <a:prstGeom prst="rect">
            <a:avLst/>
          </a:prstGeom>
        </p:spPr>
      </p:pic>
      <p:sp>
        <p:nvSpPr>
          <p:cNvPr id="9" name="TextBox 8">
            <a:extLst>
              <a:ext uri="{FF2B5EF4-FFF2-40B4-BE49-F238E27FC236}">
                <a16:creationId xmlns:a16="http://schemas.microsoft.com/office/drawing/2014/main" id="{27CD0627-DEF6-ED63-9069-326D9D38B441}"/>
              </a:ext>
            </a:extLst>
          </p:cNvPr>
          <p:cNvSpPr txBox="1"/>
          <p:nvPr/>
        </p:nvSpPr>
        <p:spPr>
          <a:xfrm>
            <a:off x="1840992" y="2115312"/>
            <a:ext cx="83393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000"/>
              <a:t>This ratio tells us on average how long the customers take to pay their credit obligations</a:t>
            </a:r>
          </a:p>
        </p:txBody>
      </p:sp>
    </p:spTree>
    <p:extLst>
      <p:ext uri="{BB962C8B-B14F-4D97-AF65-F5344CB8AC3E}">
        <p14:creationId xmlns:p14="http://schemas.microsoft.com/office/powerpoint/2010/main" val="174346434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9B202-449F-93C1-BEA4-7EE65DCBE243}"/>
              </a:ext>
            </a:extLst>
          </p:cNvPr>
          <p:cNvSpPr>
            <a:spLocks noGrp="1"/>
          </p:cNvSpPr>
          <p:nvPr>
            <p:ph type="title"/>
          </p:nvPr>
        </p:nvSpPr>
        <p:spPr>
          <a:xfrm>
            <a:off x="1684688" y="452718"/>
            <a:ext cx="8366146" cy="1400530"/>
          </a:xfrm>
        </p:spPr>
        <p:txBody>
          <a:bodyPr/>
          <a:lstStyle/>
          <a:p>
            <a:pPr algn="ctr"/>
            <a:r>
              <a:rPr lang="en-GB"/>
              <a:t>Statement Period of Trade Payables</a:t>
            </a:r>
            <a:endParaRPr lang="en-US"/>
          </a:p>
        </p:txBody>
      </p:sp>
      <p:sp>
        <p:nvSpPr>
          <p:cNvPr id="5" name="Slide Number Placeholder 4">
            <a:extLst>
              <a:ext uri="{FF2B5EF4-FFF2-40B4-BE49-F238E27FC236}">
                <a16:creationId xmlns:a16="http://schemas.microsoft.com/office/drawing/2014/main" id="{08DD28A9-F1CA-4E86-B62C-06B75D15C707}"/>
              </a:ext>
            </a:extLst>
          </p:cNvPr>
          <p:cNvSpPr>
            <a:spLocks noGrp="1"/>
          </p:cNvSpPr>
          <p:nvPr>
            <p:ph type="sldNum" sz="quarter" idx="12"/>
          </p:nvPr>
        </p:nvSpPr>
        <p:spPr/>
        <p:txBody>
          <a:bodyPr/>
          <a:lstStyle/>
          <a:p>
            <a:fld id="{D57F1E4F-1CFF-5643-939E-02111984F565}" type="slidenum">
              <a:rPr lang="en-US" dirty="0"/>
              <a:t>72</a:t>
            </a:fld>
            <a:endParaRPr lang="en-US"/>
          </a:p>
        </p:txBody>
      </p:sp>
      <p:pic>
        <p:nvPicPr>
          <p:cNvPr id="6" name="Picture 5" descr="A black text on a white background&#10;&#10;AI-generated content may be incorrect.">
            <a:extLst>
              <a:ext uri="{FF2B5EF4-FFF2-40B4-BE49-F238E27FC236}">
                <a16:creationId xmlns:a16="http://schemas.microsoft.com/office/drawing/2014/main" id="{4F81C72A-4A25-8FF7-0853-C5D98DEEC535}"/>
              </a:ext>
            </a:extLst>
          </p:cNvPr>
          <p:cNvPicPr>
            <a:picLocks noChangeAspect="1"/>
          </p:cNvPicPr>
          <p:nvPr/>
        </p:nvPicPr>
        <p:blipFill>
          <a:blip r:embed="rId2"/>
          <a:stretch>
            <a:fillRect/>
          </a:stretch>
        </p:blipFill>
        <p:spPr>
          <a:xfrm>
            <a:off x="3089148" y="3288792"/>
            <a:ext cx="5562600" cy="1645920"/>
          </a:xfrm>
          <a:prstGeom prst="rect">
            <a:avLst/>
          </a:prstGeom>
        </p:spPr>
      </p:pic>
      <p:pic>
        <p:nvPicPr>
          <p:cNvPr id="7" name="Picture 6" descr="A black numbers on a white background&#10;&#10;AI-generated content may be incorrect.">
            <a:extLst>
              <a:ext uri="{FF2B5EF4-FFF2-40B4-BE49-F238E27FC236}">
                <a16:creationId xmlns:a16="http://schemas.microsoft.com/office/drawing/2014/main" id="{F028FED8-1743-C9CA-FBEA-D11A992401B9}"/>
              </a:ext>
            </a:extLst>
          </p:cNvPr>
          <p:cNvPicPr>
            <a:picLocks noChangeAspect="1"/>
          </p:cNvPicPr>
          <p:nvPr/>
        </p:nvPicPr>
        <p:blipFill>
          <a:blip r:embed="rId3"/>
          <a:stretch>
            <a:fillRect/>
          </a:stretch>
        </p:blipFill>
        <p:spPr>
          <a:xfrm>
            <a:off x="3854577" y="5126898"/>
            <a:ext cx="3787902" cy="1549908"/>
          </a:xfrm>
          <a:prstGeom prst="rect">
            <a:avLst/>
          </a:prstGeom>
        </p:spPr>
      </p:pic>
      <p:sp>
        <p:nvSpPr>
          <p:cNvPr id="8" name="TextBox 7">
            <a:extLst>
              <a:ext uri="{FF2B5EF4-FFF2-40B4-BE49-F238E27FC236}">
                <a16:creationId xmlns:a16="http://schemas.microsoft.com/office/drawing/2014/main" id="{E465240E-750D-E14F-7F18-3354B75C3576}"/>
              </a:ext>
            </a:extLst>
          </p:cNvPr>
          <p:cNvSpPr txBox="1"/>
          <p:nvPr/>
        </p:nvSpPr>
        <p:spPr>
          <a:xfrm>
            <a:off x="2463030" y="5126182"/>
            <a:ext cx="849745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Wingdings"/>
              <a:buChar char="v"/>
            </a:pPr>
            <a:endParaRPr lang="en-GB" sz="2000"/>
          </a:p>
        </p:txBody>
      </p:sp>
      <p:sp>
        <p:nvSpPr>
          <p:cNvPr id="9" name="TextBox 8">
            <a:extLst>
              <a:ext uri="{FF2B5EF4-FFF2-40B4-BE49-F238E27FC236}">
                <a16:creationId xmlns:a16="http://schemas.microsoft.com/office/drawing/2014/main" id="{7D2A5C27-F087-990D-9E2B-9DF55A6C5DCD}"/>
              </a:ext>
            </a:extLst>
          </p:cNvPr>
          <p:cNvSpPr txBox="1"/>
          <p:nvPr/>
        </p:nvSpPr>
        <p:spPr>
          <a:xfrm>
            <a:off x="1993392" y="2109216"/>
            <a:ext cx="820521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000"/>
              <a:t>This ratio tells us, on average, how long, the business takes to meet its obligations to pay for the goods or services bought on credit. </a:t>
            </a:r>
          </a:p>
        </p:txBody>
      </p:sp>
    </p:spTree>
    <p:extLst>
      <p:ext uri="{BB962C8B-B14F-4D97-AF65-F5344CB8AC3E}">
        <p14:creationId xmlns:p14="http://schemas.microsoft.com/office/powerpoint/2010/main" val="6626138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4B086-C8B3-04E0-474F-C9664FA7B0BF}"/>
              </a:ext>
            </a:extLst>
          </p:cNvPr>
          <p:cNvSpPr>
            <a:spLocks noGrp="1"/>
          </p:cNvSpPr>
          <p:nvPr>
            <p:ph type="title"/>
          </p:nvPr>
        </p:nvSpPr>
        <p:spPr>
          <a:xfrm>
            <a:off x="1865311" y="452718"/>
            <a:ext cx="8185523" cy="1400530"/>
          </a:xfrm>
        </p:spPr>
        <p:txBody>
          <a:bodyPr/>
          <a:lstStyle/>
          <a:p>
            <a:pPr algn="ctr"/>
            <a:r>
              <a:rPr lang="en-GB"/>
              <a:t>Liquidity Ratio</a:t>
            </a:r>
            <a:endParaRPr lang="en-US"/>
          </a:p>
        </p:txBody>
      </p:sp>
      <p:sp>
        <p:nvSpPr>
          <p:cNvPr id="5" name="Slide Number Placeholder 4">
            <a:extLst>
              <a:ext uri="{FF2B5EF4-FFF2-40B4-BE49-F238E27FC236}">
                <a16:creationId xmlns:a16="http://schemas.microsoft.com/office/drawing/2014/main" id="{4237C115-159F-63B8-1054-42FB6E4CEB1F}"/>
              </a:ext>
            </a:extLst>
          </p:cNvPr>
          <p:cNvSpPr>
            <a:spLocks noGrp="1"/>
          </p:cNvSpPr>
          <p:nvPr>
            <p:ph type="sldNum" sz="quarter" idx="12"/>
          </p:nvPr>
        </p:nvSpPr>
        <p:spPr/>
        <p:txBody>
          <a:bodyPr/>
          <a:lstStyle/>
          <a:p>
            <a:fld id="{D57F1E4F-1CFF-5643-939E-02111984F565}" type="slidenum">
              <a:rPr lang="en-US" dirty="0"/>
              <a:t>73</a:t>
            </a:fld>
            <a:endParaRPr lang="en-US"/>
          </a:p>
        </p:txBody>
      </p:sp>
      <p:pic>
        <p:nvPicPr>
          <p:cNvPr id="6" name="Picture 5" descr="A close up of words&#10;&#10;AI-generated content may be incorrect.">
            <a:extLst>
              <a:ext uri="{FF2B5EF4-FFF2-40B4-BE49-F238E27FC236}">
                <a16:creationId xmlns:a16="http://schemas.microsoft.com/office/drawing/2014/main" id="{8DF08611-0EAC-588B-0BF0-3626C52166F2}"/>
              </a:ext>
            </a:extLst>
          </p:cNvPr>
          <p:cNvPicPr>
            <a:picLocks noChangeAspect="1"/>
          </p:cNvPicPr>
          <p:nvPr/>
        </p:nvPicPr>
        <p:blipFill>
          <a:blip r:embed="rId2"/>
          <a:stretch>
            <a:fillRect/>
          </a:stretch>
        </p:blipFill>
        <p:spPr>
          <a:xfrm>
            <a:off x="4163187" y="2679069"/>
            <a:ext cx="4335018" cy="1499616"/>
          </a:xfrm>
          <a:prstGeom prst="rect">
            <a:avLst/>
          </a:prstGeom>
        </p:spPr>
      </p:pic>
      <p:pic>
        <p:nvPicPr>
          <p:cNvPr id="7" name="Picture 6" descr="A black numbers on a white background&#10;&#10;AI-generated content may be incorrect.">
            <a:extLst>
              <a:ext uri="{FF2B5EF4-FFF2-40B4-BE49-F238E27FC236}">
                <a16:creationId xmlns:a16="http://schemas.microsoft.com/office/drawing/2014/main" id="{4D203DAD-6C26-2B89-7410-600437131BAB}"/>
              </a:ext>
            </a:extLst>
          </p:cNvPr>
          <p:cNvPicPr>
            <a:picLocks noChangeAspect="1"/>
          </p:cNvPicPr>
          <p:nvPr/>
        </p:nvPicPr>
        <p:blipFill>
          <a:blip r:embed="rId3"/>
          <a:stretch>
            <a:fillRect/>
          </a:stretch>
        </p:blipFill>
        <p:spPr>
          <a:xfrm>
            <a:off x="4464558" y="4666677"/>
            <a:ext cx="3262884" cy="1290066"/>
          </a:xfrm>
          <a:prstGeom prst="rect">
            <a:avLst/>
          </a:prstGeom>
        </p:spPr>
      </p:pic>
      <p:pic>
        <p:nvPicPr>
          <p:cNvPr id="9" name="Picture 8" descr="A close up of a text&#10;&#10;AI-generated content may be incorrect.">
            <a:extLst>
              <a:ext uri="{FF2B5EF4-FFF2-40B4-BE49-F238E27FC236}">
                <a16:creationId xmlns:a16="http://schemas.microsoft.com/office/drawing/2014/main" id="{6AC29447-DF9F-5054-E8D5-0D6B75003DAA}"/>
              </a:ext>
            </a:extLst>
          </p:cNvPr>
          <p:cNvPicPr>
            <a:picLocks noChangeAspect="1"/>
          </p:cNvPicPr>
          <p:nvPr/>
        </p:nvPicPr>
        <p:blipFill>
          <a:blip r:embed="rId4"/>
          <a:stretch>
            <a:fillRect/>
          </a:stretch>
        </p:blipFill>
        <p:spPr>
          <a:xfrm>
            <a:off x="1129423" y="-1211288"/>
            <a:ext cx="9942576" cy="793342"/>
          </a:xfrm>
          <a:prstGeom prst="rect">
            <a:avLst/>
          </a:prstGeom>
        </p:spPr>
      </p:pic>
      <p:sp>
        <p:nvSpPr>
          <p:cNvPr id="10" name="TextBox 9">
            <a:extLst>
              <a:ext uri="{FF2B5EF4-FFF2-40B4-BE49-F238E27FC236}">
                <a16:creationId xmlns:a16="http://schemas.microsoft.com/office/drawing/2014/main" id="{6266829C-315B-4886-F656-A9B9302C3015}"/>
              </a:ext>
            </a:extLst>
          </p:cNvPr>
          <p:cNvSpPr txBox="1"/>
          <p:nvPr/>
        </p:nvSpPr>
        <p:spPr>
          <a:xfrm>
            <a:off x="1128313" y="1656141"/>
            <a:ext cx="1040630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Wingdings"/>
              <a:buChar char="v"/>
            </a:pPr>
            <a:r>
              <a:rPr lang="en-GB" sz="2000"/>
              <a:t>This ratio measures the balance between two aspects of working capital</a:t>
            </a:r>
            <a:endParaRPr lang="en-US"/>
          </a:p>
        </p:txBody>
      </p:sp>
    </p:spTree>
    <p:extLst>
      <p:ext uri="{BB962C8B-B14F-4D97-AF65-F5344CB8AC3E}">
        <p14:creationId xmlns:p14="http://schemas.microsoft.com/office/powerpoint/2010/main" val="163469143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43C3A-899F-097F-3AA3-EB3D90FE48F5}"/>
              </a:ext>
            </a:extLst>
          </p:cNvPr>
          <p:cNvSpPr>
            <a:spLocks noGrp="1"/>
          </p:cNvSpPr>
          <p:nvPr>
            <p:ph type="title"/>
          </p:nvPr>
        </p:nvSpPr>
        <p:spPr>
          <a:xfrm>
            <a:off x="646111" y="452718"/>
            <a:ext cx="10782419" cy="1400530"/>
          </a:xfrm>
        </p:spPr>
        <p:txBody>
          <a:bodyPr/>
          <a:lstStyle/>
          <a:p>
            <a:pPr algn="ctr"/>
            <a:r>
              <a:rPr lang="en-GB"/>
              <a:t>Acid Test Ratio</a:t>
            </a:r>
            <a:endParaRPr lang="en-US"/>
          </a:p>
        </p:txBody>
      </p:sp>
      <p:sp>
        <p:nvSpPr>
          <p:cNvPr id="4" name="Slide Number Placeholder 3">
            <a:extLst>
              <a:ext uri="{FF2B5EF4-FFF2-40B4-BE49-F238E27FC236}">
                <a16:creationId xmlns:a16="http://schemas.microsoft.com/office/drawing/2014/main" id="{1CBD617F-6E5C-E4EC-05C2-BD83BF3786AD}"/>
              </a:ext>
            </a:extLst>
          </p:cNvPr>
          <p:cNvSpPr>
            <a:spLocks noGrp="1"/>
          </p:cNvSpPr>
          <p:nvPr>
            <p:ph type="sldNum" sz="quarter" idx="12"/>
          </p:nvPr>
        </p:nvSpPr>
        <p:spPr/>
        <p:txBody>
          <a:bodyPr/>
          <a:lstStyle/>
          <a:p>
            <a:fld id="{D57F1E4F-1CFF-5643-939E-02111984F565}" type="slidenum">
              <a:rPr lang="en-US" dirty="0"/>
              <a:t>74</a:t>
            </a:fld>
            <a:endParaRPr lang="en-US"/>
          </a:p>
        </p:txBody>
      </p:sp>
      <p:pic>
        <p:nvPicPr>
          <p:cNvPr id="5" name="Picture 4" descr="A black text on a yellow background&#10;&#10;AI-generated content may be incorrect.">
            <a:extLst>
              <a:ext uri="{FF2B5EF4-FFF2-40B4-BE49-F238E27FC236}">
                <a16:creationId xmlns:a16="http://schemas.microsoft.com/office/drawing/2014/main" id="{46138990-6D30-C54A-AB82-7537ECFA7B7E}"/>
              </a:ext>
            </a:extLst>
          </p:cNvPr>
          <p:cNvPicPr>
            <a:picLocks noChangeAspect="1"/>
          </p:cNvPicPr>
          <p:nvPr/>
        </p:nvPicPr>
        <p:blipFill>
          <a:blip r:embed="rId2"/>
          <a:stretch>
            <a:fillRect/>
          </a:stretch>
        </p:blipFill>
        <p:spPr>
          <a:xfrm>
            <a:off x="2867025" y="2647950"/>
            <a:ext cx="6457950" cy="1562100"/>
          </a:xfrm>
          <a:prstGeom prst="rect">
            <a:avLst/>
          </a:prstGeom>
        </p:spPr>
      </p:pic>
      <p:pic>
        <p:nvPicPr>
          <p:cNvPr id="6" name="Picture 5" descr="A black numbers on a white background&#10;&#10;AI-generated content may be incorrect.">
            <a:extLst>
              <a:ext uri="{FF2B5EF4-FFF2-40B4-BE49-F238E27FC236}">
                <a16:creationId xmlns:a16="http://schemas.microsoft.com/office/drawing/2014/main" id="{7406074F-6C52-88AD-2FB7-70CF958CA0C3}"/>
              </a:ext>
            </a:extLst>
          </p:cNvPr>
          <p:cNvPicPr>
            <a:picLocks noChangeAspect="1"/>
          </p:cNvPicPr>
          <p:nvPr/>
        </p:nvPicPr>
        <p:blipFill>
          <a:blip r:embed="rId3"/>
          <a:stretch>
            <a:fillRect/>
          </a:stretch>
        </p:blipFill>
        <p:spPr>
          <a:xfrm>
            <a:off x="4572000" y="4711411"/>
            <a:ext cx="3048000" cy="1314450"/>
          </a:xfrm>
          <a:prstGeom prst="rect">
            <a:avLst/>
          </a:prstGeom>
        </p:spPr>
      </p:pic>
      <p:sp>
        <p:nvSpPr>
          <p:cNvPr id="7" name="TextBox 6">
            <a:extLst>
              <a:ext uri="{FF2B5EF4-FFF2-40B4-BE49-F238E27FC236}">
                <a16:creationId xmlns:a16="http://schemas.microsoft.com/office/drawing/2014/main" id="{057C8CA4-05B7-57D5-475A-4A8F3C0CDC67}"/>
              </a:ext>
            </a:extLst>
          </p:cNvPr>
          <p:cNvSpPr txBox="1"/>
          <p:nvPr/>
        </p:nvSpPr>
        <p:spPr>
          <a:xfrm>
            <a:off x="969817" y="1662545"/>
            <a:ext cx="10406303" cy="8004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FD75E902-403B-4ED1-6215-BFE0E61AE749}"/>
              </a:ext>
            </a:extLst>
          </p:cNvPr>
          <p:cNvSpPr txBox="1"/>
          <p:nvPr/>
        </p:nvSpPr>
        <p:spPr>
          <a:xfrm>
            <a:off x="600363" y="1416242"/>
            <a:ext cx="108527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Wingdings"/>
              <a:buChar char="v"/>
            </a:pPr>
            <a:r>
              <a:rPr lang="en-GB" sz="2000"/>
              <a:t>This ratio test shows if short-term creditors were to demand payment more immediately, would there be sufficient funds?</a:t>
            </a:r>
          </a:p>
        </p:txBody>
      </p:sp>
    </p:spTree>
    <p:extLst>
      <p:ext uri="{BB962C8B-B14F-4D97-AF65-F5344CB8AC3E}">
        <p14:creationId xmlns:p14="http://schemas.microsoft.com/office/powerpoint/2010/main" val="62211205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A1035-4731-EDAA-F93D-603EB81376DB}"/>
              </a:ext>
            </a:extLst>
          </p:cNvPr>
          <p:cNvSpPr>
            <a:spLocks noGrp="1"/>
          </p:cNvSpPr>
          <p:nvPr>
            <p:ph type="title"/>
          </p:nvPr>
        </p:nvSpPr>
        <p:spPr>
          <a:xfrm>
            <a:off x="646111" y="452718"/>
            <a:ext cx="10731167" cy="1400530"/>
          </a:xfrm>
        </p:spPr>
        <p:txBody>
          <a:bodyPr/>
          <a:lstStyle/>
          <a:p>
            <a:pPr algn="ctr"/>
            <a:r>
              <a:rPr lang="en-GB"/>
              <a:t>No Credit Period Ratio</a:t>
            </a:r>
            <a:endParaRPr lang="en-US"/>
          </a:p>
        </p:txBody>
      </p:sp>
      <p:sp>
        <p:nvSpPr>
          <p:cNvPr id="4" name="Slide Number Placeholder 3">
            <a:extLst>
              <a:ext uri="{FF2B5EF4-FFF2-40B4-BE49-F238E27FC236}">
                <a16:creationId xmlns:a16="http://schemas.microsoft.com/office/drawing/2014/main" id="{FEF57F63-1697-0849-0E8B-714991E00206}"/>
              </a:ext>
            </a:extLst>
          </p:cNvPr>
          <p:cNvSpPr>
            <a:spLocks noGrp="1"/>
          </p:cNvSpPr>
          <p:nvPr>
            <p:ph type="sldNum" sz="quarter" idx="12"/>
          </p:nvPr>
        </p:nvSpPr>
        <p:spPr/>
        <p:txBody>
          <a:bodyPr/>
          <a:lstStyle/>
          <a:p>
            <a:fld id="{D57F1E4F-1CFF-5643-939E-02111984F565}" type="slidenum">
              <a:rPr lang="en-US" dirty="0"/>
              <a:t>75</a:t>
            </a:fld>
            <a:endParaRPr lang="en-US"/>
          </a:p>
        </p:txBody>
      </p:sp>
      <p:pic>
        <p:nvPicPr>
          <p:cNvPr id="3" name="Picture 2" descr="A close up of words&#10;&#10;AI-generated content may be incorrect.">
            <a:extLst>
              <a:ext uri="{FF2B5EF4-FFF2-40B4-BE49-F238E27FC236}">
                <a16:creationId xmlns:a16="http://schemas.microsoft.com/office/drawing/2014/main" id="{6BB2CE0E-9570-2372-4C47-A8DBDB6AD885}"/>
              </a:ext>
            </a:extLst>
          </p:cNvPr>
          <p:cNvPicPr>
            <a:picLocks noChangeAspect="1"/>
          </p:cNvPicPr>
          <p:nvPr/>
        </p:nvPicPr>
        <p:blipFill>
          <a:blip r:embed="rId2"/>
          <a:stretch>
            <a:fillRect/>
          </a:stretch>
        </p:blipFill>
        <p:spPr>
          <a:xfrm>
            <a:off x="2561082" y="2537079"/>
            <a:ext cx="7277100" cy="1466850"/>
          </a:xfrm>
          <a:prstGeom prst="rect">
            <a:avLst/>
          </a:prstGeom>
        </p:spPr>
      </p:pic>
      <p:pic>
        <p:nvPicPr>
          <p:cNvPr id="5" name="Picture 4" descr="A black numbers on a white background&#10;&#10;AI-generated content may be incorrect.">
            <a:extLst>
              <a:ext uri="{FF2B5EF4-FFF2-40B4-BE49-F238E27FC236}">
                <a16:creationId xmlns:a16="http://schemas.microsoft.com/office/drawing/2014/main" id="{666EA732-6B94-1ADE-0116-E93910BB6B8A}"/>
              </a:ext>
            </a:extLst>
          </p:cNvPr>
          <p:cNvPicPr>
            <a:picLocks noChangeAspect="1"/>
          </p:cNvPicPr>
          <p:nvPr/>
        </p:nvPicPr>
        <p:blipFill>
          <a:blip r:embed="rId3"/>
          <a:stretch>
            <a:fillRect/>
          </a:stretch>
        </p:blipFill>
        <p:spPr>
          <a:xfrm>
            <a:off x="1409700" y="4363174"/>
            <a:ext cx="9372600" cy="1714500"/>
          </a:xfrm>
          <a:prstGeom prst="rect">
            <a:avLst/>
          </a:prstGeom>
        </p:spPr>
      </p:pic>
      <p:pic>
        <p:nvPicPr>
          <p:cNvPr id="6" name="Picture 5" descr="A close up of words&#10;&#10;AI-generated content may be incorrect.">
            <a:extLst>
              <a:ext uri="{FF2B5EF4-FFF2-40B4-BE49-F238E27FC236}">
                <a16:creationId xmlns:a16="http://schemas.microsoft.com/office/drawing/2014/main" id="{C33F43E3-665D-6785-CAE7-6D24E4FCA342}"/>
              </a:ext>
            </a:extLst>
          </p:cNvPr>
          <p:cNvPicPr>
            <a:picLocks noChangeAspect="1"/>
          </p:cNvPicPr>
          <p:nvPr/>
        </p:nvPicPr>
        <p:blipFill>
          <a:blip r:embed="rId4"/>
          <a:stretch>
            <a:fillRect/>
          </a:stretch>
        </p:blipFill>
        <p:spPr>
          <a:xfrm>
            <a:off x="740017" y="-1581038"/>
            <a:ext cx="10714182" cy="1086604"/>
          </a:xfrm>
          <a:prstGeom prst="rect">
            <a:avLst/>
          </a:prstGeom>
        </p:spPr>
      </p:pic>
      <p:sp>
        <p:nvSpPr>
          <p:cNvPr id="8" name="TextBox 7">
            <a:extLst>
              <a:ext uri="{FF2B5EF4-FFF2-40B4-BE49-F238E27FC236}">
                <a16:creationId xmlns:a16="http://schemas.microsoft.com/office/drawing/2014/main" id="{059E2B88-0CB6-ED13-7F99-2FE282AD4BE2}"/>
              </a:ext>
            </a:extLst>
          </p:cNvPr>
          <p:cNvSpPr txBox="1"/>
          <p:nvPr/>
        </p:nvSpPr>
        <p:spPr>
          <a:xfrm>
            <a:off x="851715" y="1504111"/>
            <a:ext cx="1069324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Wingdings"/>
              <a:buChar char="v"/>
            </a:pPr>
            <a:r>
              <a:rPr lang="en-GB" sz="2000"/>
              <a:t>More dynamic measure of liquidity than the acid test. This ratio asks how many days the business could continue to operate without any further injection of cash</a:t>
            </a:r>
            <a:endParaRPr lang="en-US"/>
          </a:p>
        </p:txBody>
      </p:sp>
    </p:spTree>
    <p:extLst>
      <p:ext uri="{BB962C8B-B14F-4D97-AF65-F5344CB8AC3E}">
        <p14:creationId xmlns:p14="http://schemas.microsoft.com/office/powerpoint/2010/main" val="155133400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56C4-7200-AC1B-D8DC-2E20CA7736D7}"/>
              </a:ext>
            </a:extLst>
          </p:cNvPr>
          <p:cNvSpPr>
            <a:spLocks noGrp="1"/>
          </p:cNvSpPr>
          <p:nvPr>
            <p:ph type="title"/>
          </p:nvPr>
        </p:nvSpPr>
        <p:spPr>
          <a:xfrm>
            <a:off x="646111" y="452718"/>
            <a:ext cx="10821478" cy="1400530"/>
          </a:xfrm>
        </p:spPr>
        <p:txBody>
          <a:bodyPr/>
          <a:lstStyle/>
          <a:p>
            <a:pPr algn="ctr"/>
            <a:r>
              <a:rPr lang="en-GB"/>
              <a:t>Dividend Cover Ratio</a:t>
            </a:r>
            <a:endParaRPr lang="en-US"/>
          </a:p>
        </p:txBody>
      </p:sp>
      <p:pic>
        <p:nvPicPr>
          <p:cNvPr id="5" name="Content Placeholder 4" descr="A black text on a white background&#10;&#10;AI-generated content may be incorrect.">
            <a:extLst>
              <a:ext uri="{FF2B5EF4-FFF2-40B4-BE49-F238E27FC236}">
                <a16:creationId xmlns:a16="http://schemas.microsoft.com/office/drawing/2014/main" id="{26B58C4D-A14C-7D0C-92AE-FE91F24B78C9}"/>
              </a:ext>
            </a:extLst>
          </p:cNvPr>
          <p:cNvPicPr>
            <a:picLocks noGrp="1" noChangeAspect="1"/>
          </p:cNvPicPr>
          <p:nvPr>
            <p:ph idx="1"/>
          </p:nvPr>
        </p:nvPicPr>
        <p:blipFill>
          <a:blip r:embed="rId2"/>
          <a:stretch>
            <a:fillRect/>
          </a:stretch>
        </p:blipFill>
        <p:spPr>
          <a:xfrm>
            <a:off x="4955296" y="4978109"/>
            <a:ext cx="2413124" cy="1054154"/>
          </a:xfrm>
          <a:prstGeom prst="rect">
            <a:avLst/>
          </a:prstGeom>
        </p:spPr>
      </p:pic>
      <p:sp>
        <p:nvSpPr>
          <p:cNvPr id="4" name="Slide Number Placeholder 3">
            <a:extLst>
              <a:ext uri="{FF2B5EF4-FFF2-40B4-BE49-F238E27FC236}">
                <a16:creationId xmlns:a16="http://schemas.microsoft.com/office/drawing/2014/main" id="{C371CB51-B0C7-2C2A-F32F-0334B78BD801}"/>
              </a:ext>
            </a:extLst>
          </p:cNvPr>
          <p:cNvSpPr>
            <a:spLocks noGrp="1"/>
          </p:cNvSpPr>
          <p:nvPr>
            <p:ph type="sldNum" sz="quarter" idx="12"/>
          </p:nvPr>
        </p:nvSpPr>
        <p:spPr/>
        <p:txBody>
          <a:bodyPr/>
          <a:lstStyle/>
          <a:p>
            <a:fld id="{D57F1E4F-1CFF-5643-939E-02111984F565}" type="slidenum">
              <a:rPr lang="en-US" dirty="0"/>
              <a:t>76</a:t>
            </a:fld>
            <a:endParaRPr lang="en-US"/>
          </a:p>
        </p:txBody>
      </p:sp>
      <p:pic>
        <p:nvPicPr>
          <p:cNvPr id="6" name="Picture 5" descr="A close up of words&#10;&#10;AI-generated content may be incorrect.">
            <a:extLst>
              <a:ext uri="{FF2B5EF4-FFF2-40B4-BE49-F238E27FC236}">
                <a16:creationId xmlns:a16="http://schemas.microsoft.com/office/drawing/2014/main" id="{1CF5D742-DB5D-38A2-0126-39555DF42AE1}"/>
              </a:ext>
            </a:extLst>
          </p:cNvPr>
          <p:cNvPicPr>
            <a:picLocks noChangeAspect="1"/>
          </p:cNvPicPr>
          <p:nvPr/>
        </p:nvPicPr>
        <p:blipFill>
          <a:blip r:embed="rId3"/>
          <a:stretch>
            <a:fillRect/>
          </a:stretch>
        </p:blipFill>
        <p:spPr>
          <a:xfrm>
            <a:off x="4081126" y="2866009"/>
            <a:ext cx="4152900" cy="1581150"/>
          </a:xfrm>
          <a:prstGeom prst="rect">
            <a:avLst/>
          </a:prstGeom>
        </p:spPr>
      </p:pic>
      <p:sp>
        <p:nvSpPr>
          <p:cNvPr id="8" name="TextBox 7">
            <a:extLst>
              <a:ext uri="{FF2B5EF4-FFF2-40B4-BE49-F238E27FC236}">
                <a16:creationId xmlns:a16="http://schemas.microsoft.com/office/drawing/2014/main" id="{7DFAC447-8EBA-3B45-9CD4-774B57C4EC9A}"/>
              </a:ext>
            </a:extLst>
          </p:cNvPr>
          <p:cNvSpPr txBox="1"/>
          <p:nvPr/>
        </p:nvSpPr>
        <p:spPr>
          <a:xfrm>
            <a:off x="1693333" y="1477818"/>
            <a:ext cx="892848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Wingdings"/>
              <a:buChar char="v"/>
            </a:pPr>
            <a:r>
              <a:rPr lang="en-GB" sz="2000"/>
              <a:t>This ratio, indicated how comfortably the business can meet the dividends out of current profits</a:t>
            </a:r>
            <a:endParaRPr lang="en-US"/>
          </a:p>
        </p:txBody>
      </p:sp>
      <p:pic>
        <p:nvPicPr>
          <p:cNvPr id="9" name="Picture 8" descr="A close up of a text&#10;&#10;AI-generated content may be incorrect.">
            <a:extLst>
              <a:ext uri="{FF2B5EF4-FFF2-40B4-BE49-F238E27FC236}">
                <a16:creationId xmlns:a16="http://schemas.microsoft.com/office/drawing/2014/main" id="{0F3351F4-E3FA-3564-9E51-51D78A6CEB84}"/>
              </a:ext>
            </a:extLst>
          </p:cNvPr>
          <p:cNvPicPr>
            <a:picLocks noChangeAspect="1"/>
          </p:cNvPicPr>
          <p:nvPr/>
        </p:nvPicPr>
        <p:blipFill>
          <a:blip r:embed="rId4"/>
          <a:stretch>
            <a:fillRect/>
          </a:stretch>
        </p:blipFill>
        <p:spPr>
          <a:xfrm>
            <a:off x="1194816" y="-1569514"/>
            <a:ext cx="9328729" cy="979566"/>
          </a:xfrm>
          <a:prstGeom prst="rect">
            <a:avLst/>
          </a:prstGeom>
        </p:spPr>
      </p:pic>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31E94F00-C0F7-05C7-C065-8F83C054B9C5}"/>
                  </a:ext>
                </a:extLst>
              </p14:cNvPr>
              <p14:cNvContentPartPr/>
              <p14:nvPr/>
            </p14:nvContentPartPr>
            <p14:xfrm>
              <a:off x="4739306" y="-1486117"/>
              <a:ext cx="5610686" cy="120625"/>
            </p14:xfrm>
          </p:contentPart>
        </mc:Choice>
        <mc:Fallback xmlns="">
          <p:pic>
            <p:nvPicPr>
              <p:cNvPr id="10" name="Ink 9">
                <a:extLst>
                  <a:ext uri="{FF2B5EF4-FFF2-40B4-BE49-F238E27FC236}">
                    <a16:creationId xmlns:a16="http://schemas.microsoft.com/office/drawing/2014/main" id="{31E94F00-C0F7-05C7-C065-8F83C054B9C5}"/>
                  </a:ext>
                </a:extLst>
              </p:cNvPr>
              <p:cNvPicPr/>
              <p:nvPr/>
            </p:nvPicPr>
            <p:blipFill>
              <a:blip r:embed="rId6"/>
              <a:stretch>
                <a:fillRect/>
              </a:stretch>
            </p:blipFill>
            <p:spPr>
              <a:xfrm>
                <a:off x="4685309" y="-1593818"/>
                <a:ext cx="5718321" cy="335668"/>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DF05DDDF-3532-3486-7F84-B9AB9D838415}"/>
                  </a:ext>
                </a:extLst>
              </p14:cNvPr>
              <p14:cNvContentPartPr/>
              <p14:nvPr/>
            </p14:nvContentPartPr>
            <p14:xfrm>
              <a:off x="1305591" y="-1053702"/>
              <a:ext cx="9125758" cy="111686"/>
            </p14:xfrm>
          </p:contentPart>
        </mc:Choice>
        <mc:Fallback xmlns="">
          <p:pic>
            <p:nvPicPr>
              <p:cNvPr id="11" name="Ink 10">
                <a:extLst>
                  <a:ext uri="{FF2B5EF4-FFF2-40B4-BE49-F238E27FC236}">
                    <a16:creationId xmlns:a16="http://schemas.microsoft.com/office/drawing/2014/main" id="{DF05DDDF-3532-3486-7F84-B9AB9D838415}"/>
                  </a:ext>
                </a:extLst>
              </p:cNvPr>
              <p:cNvPicPr/>
              <p:nvPr/>
            </p:nvPicPr>
            <p:blipFill>
              <a:blip r:embed="rId8"/>
              <a:stretch>
                <a:fillRect/>
              </a:stretch>
            </p:blipFill>
            <p:spPr>
              <a:xfrm>
                <a:off x="1251592" y="-1161438"/>
                <a:ext cx="9233395" cy="326798"/>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55583A1E-057D-6E33-386F-D05689B9D7D2}"/>
                  </a:ext>
                </a:extLst>
              </p14:cNvPr>
              <p14:cNvContentPartPr/>
              <p14:nvPr/>
            </p14:nvContentPartPr>
            <p14:xfrm>
              <a:off x="1385792" y="-747888"/>
              <a:ext cx="3501178" cy="32133"/>
            </p14:xfrm>
          </p:contentPart>
        </mc:Choice>
        <mc:Fallback xmlns="">
          <p:pic>
            <p:nvPicPr>
              <p:cNvPr id="12" name="Ink 11">
                <a:extLst>
                  <a:ext uri="{FF2B5EF4-FFF2-40B4-BE49-F238E27FC236}">
                    <a16:creationId xmlns:a16="http://schemas.microsoft.com/office/drawing/2014/main" id="{55583A1E-057D-6E33-386F-D05689B9D7D2}"/>
                  </a:ext>
                </a:extLst>
              </p:cNvPr>
              <p:cNvPicPr/>
              <p:nvPr/>
            </p:nvPicPr>
            <p:blipFill>
              <a:blip r:embed="rId10"/>
              <a:stretch>
                <a:fillRect/>
              </a:stretch>
            </p:blipFill>
            <p:spPr>
              <a:xfrm>
                <a:off x="1331795" y="-854998"/>
                <a:ext cx="3608812" cy="245996"/>
              </a:xfrm>
              <a:prstGeom prst="rect">
                <a:avLst/>
              </a:prstGeom>
            </p:spPr>
          </p:pic>
        </mc:Fallback>
      </mc:AlternateContent>
    </p:spTree>
    <p:extLst>
      <p:ext uri="{BB962C8B-B14F-4D97-AF65-F5344CB8AC3E}">
        <p14:creationId xmlns:p14="http://schemas.microsoft.com/office/powerpoint/2010/main" val="326276459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9399-BE1B-E117-36C7-69CBE1E29FA0}"/>
              </a:ext>
            </a:extLst>
          </p:cNvPr>
          <p:cNvSpPr>
            <a:spLocks noGrp="1"/>
          </p:cNvSpPr>
          <p:nvPr>
            <p:ph type="title"/>
          </p:nvPr>
        </p:nvSpPr>
        <p:spPr>
          <a:xfrm>
            <a:off x="824434" y="849272"/>
            <a:ext cx="10466819" cy="861802"/>
          </a:xfrm>
        </p:spPr>
        <p:txBody>
          <a:bodyPr vert="horz" lIns="91440" tIns="45720" rIns="91440" bIns="45720" rtlCol="0" anchor="b">
            <a:normAutofit/>
          </a:bodyPr>
          <a:lstStyle/>
          <a:p>
            <a:pPr algn="ctr"/>
            <a:r>
              <a:rPr lang="en-US" sz="4800"/>
              <a:t>Profitability Ratio</a:t>
            </a:r>
            <a:endParaRPr lang="en-US"/>
          </a:p>
        </p:txBody>
      </p:sp>
      <p:pic>
        <p:nvPicPr>
          <p:cNvPr id="4" name="Content Placeholder 3">
            <a:extLst>
              <a:ext uri="{FF2B5EF4-FFF2-40B4-BE49-F238E27FC236}">
                <a16:creationId xmlns:a16="http://schemas.microsoft.com/office/drawing/2014/main" id="{FB74DC3B-2D4E-E070-B3B3-EC1206F9D067}"/>
              </a:ext>
            </a:extLst>
          </p:cNvPr>
          <p:cNvPicPr>
            <a:picLocks noGrp="1" noChangeAspect="1"/>
          </p:cNvPicPr>
          <p:nvPr>
            <p:ph idx="1"/>
          </p:nvPr>
        </p:nvPicPr>
        <p:blipFill>
          <a:blip r:embed="rId4"/>
          <a:stretch>
            <a:fillRect/>
          </a:stretch>
        </p:blipFill>
        <p:spPr>
          <a:xfrm>
            <a:off x="1339870" y="-1571360"/>
            <a:ext cx="8947150" cy="1085541"/>
          </a:xfrm>
          <a:prstGeom prst="rect">
            <a:avLst/>
          </a:prstGeom>
        </p:spPr>
      </p:pic>
      <p:sp>
        <p:nvSpPr>
          <p:cNvPr id="13" name="Slide Number Placeholder 12">
            <a:extLst>
              <a:ext uri="{FF2B5EF4-FFF2-40B4-BE49-F238E27FC236}">
                <a16:creationId xmlns:a16="http://schemas.microsoft.com/office/drawing/2014/main" id="{068E3B07-DE1E-AA92-116D-AFD0E115D1DB}"/>
              </a:ext>
            </a:extLst>
          </p:cNvPr>
          <p:cNvSpPr>
            <a:spLocks noGrp="1"/>
          </p:cNvSpPr>
          <p:nvPr>
            <p:ph type="sldNum" sz="quarter" idx="12"/>
          </p:nvPr>
        </p:nvSpPr>
        <p:spPr/>
        <p:txBody>
          <a:bodyPr/>
          <a:lstStyle/>
          <a:p>
            <a:fld id="{D57F1E4F-1CFF-5643-939E-02111984F565}" type="slidenum">
              <a:rPr lang="en-US" dirty="0"/>
              <a:t>77</a:t>
            </a:fld>
            <a:endParaRPr lang="en-GB"/>
          </a:p>
        </p:txBody>
      </p:sp>
      <p:pic>
        <p:nvPicPr>
          <p:cNvPr id="6" name="Picture 5">
            <a:extLst>
              <a:ext uri="{FF2B5EF4-FFF2-40B4-BE49-F238E27FC236}">
                <a16:creationId xmlns:a16="http://schemas.microsoft.com/office/drawing/2014/main" id="{2DF05ADF-BE74-F4BD-89DB-E9DA6182D931}"/>
              </a:ext>
            </a:extLst>
          </p:cNvPr>
          <p:cNvPicPr>
            <a:picLocks noChangeAspect="1"/>
          </p:cNvPicPr>
          <p:nvPr/>
        </p:nvPicPr>
        <p:blipFill>
          <a:blip r:embed="rId5"/>
          <a:stretch>
            <a:fillRect/>
          </a:stretch>
        </p:blipFill>
        <p:spPr>
          <a:xfrm>
            <a:off x="3048401" y="3160632"/>
            <a:ext cx="6578600" cy="901700"/>
          </a:xfrm>
          <a:prstGeom prst="rect">
            <a:avLst/>
          </a:prstGeom>
        </p:spPr>
      </p:pic>
      <p:pic>
        <p:nvPicPr>
          <p:cNvPr id="10" name="Picture 9" descr="A black text on a white background&#10;&#10;AI-generated content may be incorrect.">
            <a:extLst>
              <a:ext uri="{FF2B5EF4-FFF2-40B4-BE49-F238E27FC236}">
                <a16:creationId xmlns:a16="http://schemas.microsoft.com/office/drawing/2014/main" id="{9F311C39-10C4-B860-A03F-079042C417BF}"/>
              </a:ext>
            </a:extLst>
          </p:cNvPr>
          <p:cNvPicPr>
            <a:picLocks noChangeAspect="1"/>
          </p:cNvPicPr>
          <p:nvPr/>
        </p:nvPicPr>
        <p:blipFill>
          <a:blip r:embed="rId6"/>
          <a:stretch>
            <a:fillRect/>
          </a:stretch>
        </p:blipFill>
        <p:spPr>
          <a:xfrm>
            <a:off x="4256813" y="4702583"/>
            <a:ext cx="3676650" cy="1352550"/>
          </a:xfrm>
          <a:prstGeom prst="rect">
            <a:avLst/>
          </a:prstGeom>
        </p:spPr>
      </p:pic>
      <p:sp>
        <p:nvSpPr>
          <p:cNvPr id="11" name="TextBox 10">
            <a:extLst>
              <a:ext uri="{FF2B5EF4-FFF2-40B4-BE49-F238E27FC236}">
                <a16:creationId xmlns:a16="http://schemas.microsoft.com/office/drawing/2014/main" id="{9DBD2059-5111-A765-435B-FB7B1805C2D2}"/>
              </a:ext>
            </a:extLst>
          </p:cNvPr>
          <p:cNvSpPr txBox="1"/>
          <p:nvPr/>
        </p:nvSpPr>
        <p:spPr>
          <a:xfrm>
            <a:off x="692727" y="4956848"/>
            <a:ext cx="6896484" cy="1523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4EA3FD22-5C27-DCF8-EBA7-0203861C2DAF}"/>
              </a:ext>
            </a:extLst>
          </p:cNvPr>
          <p:cNvSpPr txBox="1"/>
          <p:nvPr/>
        </p:nvSpPr>
        <p:spPr>
          <a:xfrm>
            <a:off x="981456" y="1987295"/>
            <a:ext cx="1014984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Wingdings"/>
              <a:buChar char="v"/>
            </a:pPr>
            <a:r>
              <a:rPr lang="en-GB" sz="2000"/>
              <a:t>Profitability ratio measures the effectiveness of a </a:t>
            </a:r>
            <a:r>
              <a:rPr lang="en-GB" sz="2000" err="1"/>
              <a:t>buisness</a:t>
            </a:r>
            <a:r>
              <a:rPr lang="en-GB" sz="2000"/>
              <a:t> in generating profit</a:t>
            </a:r>
            <a:r>
              <a:rPr lang="en-GB"/>
              <a:t> </a:t>
            </a:r>
            <a:endParaRPr lang="en-US"/>
          </a:p>
        </p:txBody>
      </p:sp>
    </p:spTree>
    <p:extLst>
      <p:ext uri="{BB962C8B-B14F-4D97-AF65-F5344CB8AC3E}">
        <p14:creationId xmlns:p14="http://schemas.microsoft.com/office/powerpoint/2010/main" val="74556271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F8EB9-9AD5-F819-7B0E-A1A6504E5C01}"/>
              </a:ext>
            </a:extLst>
          </p:cNvPr>
          <p:cNvSpPr>
            <a:spLocks noGrp="1"/>
          </p:cNvSpPr>
          <p:nvPr>
            <p:ph type="title"/>
          </p:nvPr>
        </p:nvSpPr>
        <p:spPr>
          <a:xfrm>
            <a:off x="646111" y="452718"/>
            <a:ext cx="10697813" cy="1400530"/>
          </a:xfrm>
        </p:spPr>
        <p:txBody>
          <a:bodyPr/>
          <a:lstStyle/>
          <a:p>
            <a:pPr algn="ctr"/>
            <a:r>
              <a:rPr lang="en-GB"/>
              <a:t>Activity ratio</a:t>
            </a:r>
            <a:endParaRPr lang="en-US"/>
          </a:p>
        </p:txBody>
      </p:sp>
      <p:pic>
        <p:nvPicPr>
          <p:cNvPr id="4" name="Content Placeholder 3" descr="A black text on a yellow background&#10;&#10;AI-generated content may be incorrect.">
            <a:extLst>
              <a:ext uri="{FF2B5EF4-FFF2-40B4-BE49-F238E27FC236}">
                <a16:creationId xmlns:a16="http://schemas.microsoft.com/office/drawing/2014/main" id="{EFB6444D-CB41-3991-8444-F71B16EEF3CB}"/>
              </a:ext>
            </a:extLst>
          </p:cNvPr>
          <p:cNvPicPr>
            <a:picLocks noGrp="1" noChangeAspect="1"/>
          </p:cNvPicPr>
          <p:nvPr>
            <p:ph idx="1"/>
          </p:nvPr>
        </p:nvPicPr>
        <p:blipFill>
          <a:blip r:embed="rId2"/>
          <a:stretch>
            <a:fillRect/>
          </a:stretch>
        </p:blipFill>
        <p:spPr>
          <a:xfrm>
            <a:off x="1603476" y="2872917"/>
            <a:ext cx="8439150" cy="1104900"/>
          </a:xfrm>
          <a:prstGeom prst="rect">
            <a:avLst/>
          </a:prstGeom>
        </p:spPr>
      </p:pic>
      <p:sp>
        <p:nvSpPr>
          <p:cNvPr id="7" name="Slide Number Placeholder 6">
            <a:extLst>
              <a:ext uri="{FF2B5EF4-FFF2-40B4-BE49-F238E27FC236}">
                <a16:creationId xmlns:a16="http://schemas.microsoft.com/office/drawing/2014/main" id="{C54AB228-5AF4-4FFF-57A3-D57928549907}"/>
              </a:ext>
            </a:extLst>
          </p:cNvPr>
          <p:cNvSpPr>
            <a:spLocks noGrp="1"/>
          </p:cNvSpPr>
          <p:nvPr>
            <p:ph type="sldNum" sz="quarter" idx="12"/>
          </p:nvPr>
        </p:nvSpPr>
        <p:spPr/>
        <p:txBody>
          <a:bodyPr/>
          <a:lstStyle/>
          <a:p>
            <a:fld id="{D57F1E4F-1CFF-5643-939E-02111984F565}" type="slidenum">
              <a:rPr lang="en-US" dirty="0"/>
              <a:t>78</a:t>
            </a:fld>
            <a:endParaRPr lang="en-GB"/>
          </a:p>
        </p:txBody>
      </p:sp>
      <p:pic>
        <p:nvPicPr>
          <p:cNvPr id="5" name="Picture 4" descr="A black text with numbers&#10;&#10;AI-generated content may be incorrect.">
            <a:extLst>
              <a:ext uri="{FF2B5EF4-FFF2-40B4-BE49-F238E27FC236}">
                <a16:creationId xmlns:a16="http://schemas.microsoft.com/office/drawing/2014/main" id="{E9833489-B30F-18DF-3705-8E3D816D7A2F}"/>
              </a:ext>
            </a:extLst>
          </p:cNvPr>
          <p:cNvPicPr>
            <a:picLocks noChangeAspect="1"/>
          </p:cNvPicPr>
          <p:nvPr/>
        </p:nvPicPr>
        <p:blipFill>
          <a:blip r:embed="rId3"/>
          <a:stretch>
            <a:fillRect/>
          </a:stretch>
        </p:blipFill>
        <p:spPr>
          <a:xfrm>
            <a:off x="4103736" y="4676198"/>
            <a:ext cx="3676650" cy="1200150"/>
          </a:xfrm>
          <a:prstGeom prst="rect">
            <a:avLst/>
          </a:prstGeom>
        </p:spPr>
      </p:pic>
      <p:sp>
        <p:nvSpPr>
          <p:cNvPr id="6" name="TextBox 5">
            <a:extLst>
              <a:ext uri="{FF2B5EF4-FFF2-40B4-BE49-F238E27FC236}">
                <a16:creationId xmlns:a16="http://schemas.microsoft.com/office/drawing/2014/main" id="{B70FF229-343F-5226-3B44-3B40FB40427E}"/>
              </a:ext>
            </a:extLst>
          </p:cNvPr>
          <p:cNvSpPr txBox="1"/>
          <p:nvPr/>
        </p:nvSpPr>
        <p:spPr>
          <a:xfrm>
            <a:off x="1353312" y="1652016"/>
            <a:ext cx="91805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Wingdings"/>
              <a:buChar char="v"/>
            </a:pPr>
            <a:r>
              <a:rPr lang="en-GB" sz="2000"/>
              <a:t>Enables judgment of the extent of generated revenue</a:t>
            </a:r>
          </a:p>
        </p:txBody>
      </p:sp>
    </p:spTree>
    <p:extLst>
      <p:ext uri="{BB962C8B-B14F-4D97-AF65-F5344CB8AC3E}">
        <p14:creationId xmlns:p14="http://schemas.microsoft.com/office/powerpoint/2010/main" val="382291277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C9A83-E6FC-763D-29B8-99D100C87BA6}"/>
              </a:ext>
            </a:extLst>
          </p:cNvPr>
          <p:cNvSpPr>
            <a:spLocks noGrp="1"/>
          </p:cNvSpPr>
          <p:nvPr>
            <p:ph type="title"/>
          </p:nvPr>
        </p:nvSpPr>
        <p:spPr>
          <a:xfrm>
            <a:off x="646111" y="452718"/>
            <a:ext cx="10646500" cy="1400530"/>
          </a:xfrm>
        </p:spPr>
        <p:txBody>
          <a:bodyPr/>
          <a:lstStyle/>
          <a:p>
            <a:pPr algn="ctr"/>
            <a:r>
              <a:rPr lang="en-GB"/>
              <a:t>Price/ Earnings Ratio</a:t>
            </a:r>
            <a:endParaRPr lang="en-US"/>
          </a:p>
        </p:txBody>
      </p:sp>
      <p:pic>
        <p:nvPicPr>
          <p:cNvPr id="5" name="Content Placeholder 4" descr="A close up of words&#10;&#10;AI-generated content may be incorrect.">
            <a:extLst>
              <a:ext uri="{FF2B5EF4-FFF2-40B4-BE49-F238E27FC236}">
                <a16:creationId xmlns:a16="http://schemas.microsoft.com/office/drawing/2014/main" id="{0E7E3563-7634-F2E2-FDB6-825AD4D5D9FB}"/>
              </a:ext>
            </a:extLst>
          </p:cNvPr>
          <p:cNvPicPr>
            <a:picLocks noGrp="1" noChangeAspect="1"/>
          </p:cNvPicPr>
          <p:nvPr>
            <p:ph idx="1"/>
          </p:nvPr>
        </p:nvPicPr>
        <p:blipFill>
          <a:blip r:embed="rId2"/>
          <a:stretch>
            <a:fillRect/>
          </a:stretch>
        </p:blipFill>
        <p:spPr>
          <a:xfrm>
            <a:off x="2669375" y="2984394"/>
            <a:ext cx="6858000" cy="1504950"/>
          </a:xfrm>
          <a:prstGeom prst="rect">
            <a:avLst/>
          </a:prstGeom>
        </p:spPr>
      </p:pic>
      <p:sp>
        <p:nvSpPr>
          <p:cNvPr id="4" name="Slide Number Placeholder 3">
            <a:extLst>
              <a:ext uri="{FF2B5EF4-FFF2-40B4-BE49-F238E27FC236}">
                <a16:creationId xmlns:a16="http://schemas.microsoft.com/office/drawing/2014/main" id="{9577CC1F-BFDC-9D26-561E-4CD874122EB3}"/>
              </a:ext>
            </a:extLst>
          </p:cNvPr>
          <p:cNvSpPr>
            <a:spLocks noGrp="1"/>
          </p:cNvSpPr>
          <p:nvPr>
            <p:ph type="sldNum" sz="quarter" idx="12"/>
          </p:nvPr>
        </p:nvSpPr>
        <p:spPr/>
        <p:txBody>
          <a:bodyPr/>
          <a:lstStyle/>
          <a:p>
            <a:fld id="{D57F1E4F-1CFF-5643-939E-02111984F565}" type="slidenum">
              <a:rPr lang="en-US" dirty="0"/>
              <a:t>79</a:t>
            </a:fld>
            <a:endParaRPr lang="en-US"/>
          </a:p>
        </p:txBody>
      </p:sp>
      <p:pic>
        <p:nvPicPr>
          <p:cNvPr id="6" name="Picture 5" descr="A black numbers and a line&#10;&#10;AI-generated content may be incorrect.">
            <a:extLst>
              <a:ext uri="{FF2B5EF4-FFF2-40B4-BE49-F238E27FC236}">
                <a16:creationId xmlns:a16="http://schemas.microsoft.com/office/drawing/2014/main" id="{2B9E7B26-021D-FF7B-CE34-36A3B39D0CA9}"/>
              </a:ext>
            </a:extLst>
          </p:cNvPr>
          <p:cNvPicPr>
            <a:picLocks noChangeAspect="1"/>
          </p:cNvPicPr>
          <p:nvPr/>
        </p:nvPicPr>
        <p:blipFill>
          <a:blip r:embed="rId3"/>
          <a:stretch>
            <a:fillRect/>
          </a:stretch>
        </p:blipFill>
        <p:spPr>
          <a:xfrm>
            <a:off x="4524375" y="4669536"/>
            <a:ext cx="3143250" cy="1676400"/>
          </a:xfrm>
          <a:prstGeom prst="rect">
            <a:avLst/>
          </a:prstGeom>
        </p:spPr>
      </p:pic>
      <p:pic>
        <p:nvPicPr>
          <p:cNvPr id="7" name="Picture 6" descr="A black text on a white background&#10;&#10;AI-generated content may be incorrect.">
            <a:extLst>
              <a:ext uri="{FF2B5EF4-FFF2-40B4-BE49-F238E27FC236}">
                <a16:creationId xmlns:a16="http://schemas.microsoft.com/office/drawing/2014/main" id="{1C49B8B7-657B-264A-E417-4E7CE66FBD6D}"/>
              </a:ext>
            </a:extLst>
          </p:cNvPr>
          <p:cNvPicPr>
            <a:picLocks noChangeAspect="1"/>
          </p:cNvPicPr>
          <p:nvPr/>
        </p:nvPicPr>
        <p:blipFill>
          <a:blip r:embed="rId4"/>
          <a:stretch>
            <a:fillRect/>
          </a:stretch>
        </p:blipFill>
        <p:spPr>
          <a:xfrm>
            <a:off x="508962" y="-1254606"/>
            <a:ext cx="11544300" cy="762000"/>
          </a:xfrm>
          <a:prstGeom prst="rect">
            <a:avLst/>
          </a:prstGeom>
        </p:spPr>
      </p:pic>
      <p:sp>
        <p:nvSpPr>
          <p:cNvPr id="8" name="TextBox 7">
            <a:extLst>
              <a:ext uri="{FF2B5EF4-FFF2-40B4-BE49-F238E27FC236}">
                <a16:creationId xmlns:a16="http://schemas.microsoft.com/office/drawing/2014/main" id="{1C2134CD-AE4F-D713-BE28-763CA2AA177C}"/>
              </a:ext>
            </a:extLst>
          </p:cNvPr>
          <p:cNvSpPr txBox="1"/>
          <p:nvPr/>
        </p:nvSpPr>
        <p:spPr>
          <a:xfrm>
            <a:off x="446424" y="1739515"/>
            <a:ext cx="111913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Wingdings"/>
              <a:buChar char="v"/>
            </a:pPr>
            <a:r>
              <a:rPr lang="en-GB"/>
              <a:t>This ratio shows the number of years it would take, at the current share price and rate of earnings, for the earnings of the share to cover the share of the price.</a:t>
            </a:r>
          </a:p>
        </p:txBody>
      </p:sp>
    </p:spTree>
    <p:extLst>
      <p:ext uri="{BB962C8B-B14F-4D97-AF65-F5344CB8AC3E}">
        <p14:creationId xmlns:p14="http://schemas.microsoft.com/office/powerpoint/2010/main" val="135957305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B572-0BBC-7564-79BC-CFA32E6D0054}"/>
              </a:ext>
            </a:extLst>
          </p:cNvPr>
          <p:cNvSpPr>
            <a:spLocks noGrp="1"/>
          </p:cNvSpPr>
          <p:nvPr>
            <p:ph type="title"/>
          </p:nvPr>
        </p:nvSpPr>
        <p:spPr>
          <a:xfrm>
            <a:off x="676591" y="550254"/>
            <a:ext cx="10831187" cy="1400530"/>
          </a:xfrm>
        </p:spPr>
        <p:txBody>
          <a:bodyPr/>
          <a:lstStyle/>
          <a:p>
            <a:pPr algn="ctr"/>
            <a:r>
              <a:rPr lang="en-GB"/>
              <a:t>Operating Profit margin</a:t>
            </a:r>
            <a:endParaRPr lang="en-US"/>
          </a:p>
        </p:txBody>
      </p:sp>
      <p:sp>
        <p:nvSpPr>
          <p:cNvPr id="3" name="Content Placeholder 2">
            <a:extLst>
              <a:ext uri="{FF2B5EF4-FFF2-40B4-BE49-F238E27FC236}">
                <a16:creationId xmlns:a16="http://schemas.microsoft.com/office/drawing/2014/main" id="{1633C1CF-152F-FA6E-AE23-4ACE2D3025AB}"/>
              </a:ext>
            </a:extLst>
          </p:cNvPr>
          <p:cNvSpPr>
            <a:spLocks noGrp="1"/>
          </p:cNvSpPr>
          <p:nvPr>
            <p:ph idx="1"/>
          </p:nvPr>
        </p:nvSpPr>
        <p:spPr>
          <a:xfrm>
            <a:off x="1188656" y="1711542"/>
            <a:ext cx="9799981" cy="4195481"/>
          </a:xfrm>
        </p:spPr>
        <p:txBody>
          <a:bodyPr vert="horz" lIns="91440" tIns="45720" rIns="91440" bIns="45720" rtlCol="0" anchor="t">
            <a:normAutofit/>
          </a:bodyPr>
          <a:lstStyle/>
          <a:p>
            <a:pPr algn="ctr">
              <a:buFont typeface="Wingdings" charset="2"/>
              <a:buChar char="v"/>
            </a:pPr>
            <a:r>
              <a:rPr lang="en-GB"/>
              <a:t>Shows what is left of sales revenue after all expense have been met</a:t>
            </a:r>
            <a:endParaRPr lang="en-US"/>
          </a:p>
        </p:txBody>
      </p:sp>
      <p:sp>
        <p:nvSpPr>
          <p:cNvPr id="7" name="Slide Number Placeholder 6">
            <a:extLst>
              <a:ext uri="{FF2B5EF4-FFF2-40B4-BE49-F238E27FC236}">
                <a16:creationId xmlns:a16="http://schemas.microsoft.com/office/drawing/2014/main" id="{B122FC09-3A86-8C03-D162-D82F3D2B0A25}"/>
              </a:ext>
            </a:extLst>
          </p:cNvPr>
          <p:cNvSpPr>
            <a:spLocks noGrp="1"/>
          </p:cNvSpPr>
          <p:nvPr>
            <p:ph type="sldNum" sz="quarter" idx="12"/>
          </p:nvPr>
        </p:nvSpPr>
        <p:spPr/>
        <p:txBody>
          <a:bodyPr/>
          <a:lstStyle/>
          <a:p>
            <a:fld id="{D57F1E4F-1CFF-5643-939E-02111984F565}" type="slidenum">
              <a:rPr lang="en-US" dirty="0"/>
              <a:t>80</a:t>
            </a:fld>
            <a:endParaRPr lang="en-GB"/>
          </a:p>
        </p:txBody>
      </p:sp>
      <p:pic>
        <p:nvPicPr>
          <p:cNvPr id="4" name="Picture 3" descr="A close up of a sign&#10;&#10;AI-generated content may be incorrect.">
            <a:extLst>
              <a:ext uri="{FF2B5EF4-FFF2-40B4-BE49-F238E27FC236}">
                <a16:creationId xmlns:a16="http://schemas.microsoft.com/office/drawing/2014/main" id="{983F1D68-5F5C-9016-1E8F-0705CE608E24}"/>
              </a:ext>
            </a:extLst>
          </p:cNvPr>
          <p:cNvPicPr>
            <a:picLocks noChangeAspect="1"/>
          </p:cNvPicPr>
          <p:nvPr/>
        </p:nvPicPr>
        <p:blipFill>
          <a:blip r:embed="rId2"/>
          <a:stretch>
            <a:fillRect/>
          </a:stretch>
        </p:blipFill>
        <p:spPr>
          <a:xfrm>
            <a:off x="3381375" y="2995107"/>
            <a:ext cx="5429250" cy="1295400"/>
          </a:xfrm>
          <a:prstGeom prst="rect">
            <a:avLst/>
          </a:prstGeom>
        </p:spPr>
      </p:pic>
      <p:pic>
        <p:nvPicPr>
          <p:cNvPr id="5" name="Picture 4" descr="A black text on a white background&#10;&#10;AI-generated content may be incorrect.">
            <a:extLst>
              <a:ext uri="{FF2B5EF4-FFF2-40B4-BE49-F238E27FC236}">
                <a16:creationId xmlns:a16="http://schemas.microsoft.com/office/drawing/2014/main" id="{37943845-4DAF-09C6-E480-511DC05170D4}"/>
              </a:ext>
            </a:extLst>
          </p:cNvPr>
          <p:cNvPicPr>
            <a:picLocks noChangeAspect="1"/>
          </p:cNvPicPr>
          <p:nvPr/>
        </p:nvPicPr>
        <p:blipFill>
          <a:blip r:embed="rId3"/>
          <a:stretch>
            <a:fillRect/>
          </a:stretch>
        </p:blipFill>
        <p:spPr>
          <a:xfrm>
            <a:off x="4099179" y="4914138"/>
            <a:ext cx="3981450" cy="1333500"/>
          </a:xfrm>
          <a:prstGeom prst="rect">
            <a:avLst/>
          </a:prstGeom>
        </p:spPr>
      </p:pic>
      <p:sp>
        <p:nvSpPr>
          <p:cNvPr id="6" name="TextBox 5">
            <a:extLst>
              <a:ext uri="{FF2B5EF4-FFF2-40B4-BE49-F238E27FC236}">
                <a16:creationId xmlns:a16="http://schemas.microsoft.com/office/drawing/2014/main" id="{970E18DF-5529-DCAD-5021-FCD045DCBC84}"/>
              </a:ext>
            </a:extLst>
          </p:cNvPr>
          <p:cNvSpPr txBox="1"/>
          <p:nvPr/>
        </p:nvSpPr>
        <p:spPr>
          <a:xfrm>
            <a:off x="1658112" y="-792480"/>
            <a:ext cx="766876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FF0000"/>
                </a:solidFill>
              </a:rPr>
              <a:t>In this case, 16.1 pence per £1of sales revenue</a:t>
            </a:r>
          </a:p>
        </p:txBody>
      </p:sp>
    </p:spTree>
    <p:extLst>
      <p:ext uri="{BB962C8B-B14F-4D97-AF65-F5344CB8AC3E}">
        <p14:creationId xmlns:p14="http://schemas.microsoft.com/office/powerpoint/2010/main" val="10242281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80</Slides>
  <Notes>5</Notes>
  <HiddenSlides>0</HiddenSlides>
  <ScaleCrop>false</ScaleCrop>
  <HeadingPairs>
    <vt:vector size="4" baseType="variant">
      <vt:variant>
        <vt:lpstr>Theme</vt:lpstr>
      </vt:variant>
      <vt:variant>
        <vt:i4>1</vt:i4>
      </vt:variant>
      <vt:variant>
        <vt:lpstr>Slide Titles</vt:lpstr>
      </vt:variant>
      <vt:variant>
        <vt:i4>80</vt:i4>
      </vt:variant>
    </vt:vector>
  </HeadingPairs>
  <TitlesOfParts>
    <vt:vector size="81" baseType="lpstr">
      <vt:lpstr>Ion</vt:lpstr>
      <vt:lpstr>Finance Management AMCA 4017</vt:lpstr>
      <vt:lpstr>AI Declaration</vt:lpstr>
      <vt:lpstr>Acknowledgements</vt:lpstr>
      <vt:lpstr>Agenda</vt:lpstr>
      <vt:lpstr>Introduction </vt:lpstr>
      <vt:lpstr>PowerPoint Presentation</vt:lpstr>
      <vt:lpstr>Safran Global</vt:lpstr>
      <vt:lpstr>Safran Seats GB </vt:lpstr>
      <vt:lpstr>Profitability Ratio</vt:lpstr>
      <vt:lpstr>Return on Ordinary Shareholders Fund Ratio</vt:lpstr>
      <vt:lpstr>Gross Profit Margin Ratio</vt:lpstr>
      <vt:lpstr>Operating Profit Margin</vt:lpstr>
      <vt:lpstr>Activity Ratio</vt:lpstr>
      <vt:lpstr>Inventories turnover period ratio</vt:lpstr>
      <vt:lpstr>Settlement Period of Trade Receivables</vt:lpstr>
      <vt:lpstr>Settlement Period for Trade Payables </vt:lpstr>
      <vt:lpstr>Liquidity Ratio</vt:lpstr>
      <vt:lpstr>Acid Test</vt:lpstr>
      <vt:lpstr>No Credit Period Ratio</vt:lpstr>
      <vt:lpstr>Gearing Ratio</vt:lpstr>
      <vt:lpstr>Interest cover ratio</vt:lpstr>
      <vt:lpstr>Earnings per Share Ratio</vt:lpstr>
      <vt:lpstr>Dividend Yield per Share</vt:lpstr>
      <vt:lpstr>Dividend Cover Ratio</vt:lpstr>
      <vt:lpstr>Exercise Questions</vt:lpstr>
      <vt:lpstr>Exercise 1 – Payback Period</vt:lpstr>
      <vt:lpstr>Exercise 2 – Payback period</vt:lpstr>
      <vt:lpstr>Exercise 3 – Uneven Cash Flows </vt:lpstr>
      <vt:lpstr>Exercise 4 – Post Pay-back Profitability Method</vt:lpstr>
      <vt:lpstr>Exercise 5 - Rate of Return </vt:lpstr>
      <vt:lpstr>Exercise 6 – Net Present Value</vt:lpstr>
      <vt:lpstr>Exercise 6</vt:lpstr>
      <vt:lpstr>Exercise 7 – Net Present Value</vt:lpstr>
      <vt:lpstr>Exercise 8 – Net Present Value</vt:lpstr>
      <vt:lpstr>Exercise 9 – Internal Rate of Return</vt:lpstr>
      <vt:lpstr>Exercise 9 – Internal Rate of Return </vt:lpstr>
      <vt:lpstr>Exercise 9 – Internal Rate of Return</vt:lpstr>
      <vt:lpstr>Exercise 10 – Interest Rate of Return </vt:lpstr>
      <vt:lpstr>Exercise 11 – Excess Present Value Index</vt:lpstr>
      <vt:lpstr>Exercise 12  </vt:lpstr>
      <vt:lpstr>Exercise 13 – Risk adjust cut-off rate</vt:lpstr>
      <vt:lpstr>Exercise 14 – Certainly, equivalent method </vt:lpstr>
      <vt:lpstr>Exercise 15 – Sensitivity Techniques</vt:lpstr>
      <vt:lpstr>Exercise 16 – Probability Technique</vt:lpstr>
      <vt:lpstr>Exercise 17 – Standard Deviation Method – Project A</vt:lpstr>
      <vt:lpstr>Exercise 17 – Standard Deviation Method – Project B</vt:lpstr>
      <vt:lpstr>Exercise 17 – Standard Deviation Method</vt:lpstr>
      <vt:lpstr>Exercise 18 – Co-efficient of Variation Method </vt:lpstr>
      <vt:lpstr>Exercise 19 – Decision Tree</vt:lpstr>
      <vt:lpstr>Exercise 20 – Working Capital Management issues </vt:lpstr>
      <vt:lpstr>Exercise 21 – Working Capital Required</vt:lpstr>
      <vt:lpstr>Any Questions?</vt:lpstr>
      <vt:lpstr>Appendix Pg1 (Safran)</vt:lpstr>
      <vt:lpstr>Appendix Pg2 (Safran)</vt:lpstr>
      <vt:lpstr>Appendix Pg3 (Safran)</vt:lpstr>
      <vt:lpstr>Appendix</vt:lpstr>
      <vt:lpstr>Appendix Pg1 (exercise Questions)</vt:lpstr>
      <vt:lpstr>Appendix Pg2 (Exercise Questions)</vt:lpstr>
      <vt:lpstr>Appendix Pg3 (Exercise Questions) </vt:lpstr>
      <vt:lpstr>References </vt:lpstr>
      <vt:lpstr>Analysis of Jackson PLC Balance sheets and fanatical ratios</vt:lpstr>
      <vt:lpstr>PowerPoint Presentation</vt:lpstr>
      <vt:lpstr>PowerPoint Presentation</vt:lpstr>
      <vt:lpstr>PowerPoint Presentation</vt:lpstr>
      <vt:lpstr>Return on Equity Ratio</vt:lpstr>
      <vt:lpstr>Gross profit margin ratio</vt:lpstr>
      <vt:lpstr>Inventories Turnover Period Ratio</vt:lpstr>
      <vt:lpstr>Capital Gearing Ratio</vt:lpstr>
      <vt:lpstr>Dividend Yield Ratio </vt:lpstr>
      <vt:lpstr>Earnings Per Share Ratio</vt:lpstr>
      <vt:lpstr>Settlement Period of Trade Receivables Ratio</vt:lpstr>
      <vt:lpstr>Statement Period of Trade Payables</vt:lpstr>
      <vt:lpstr>Liquidity Ratio</vt:lpstr>
      <vt:lpstr>Acid Test Ratio</vt:lpstr>
      <vt:lpstr>No Credit Period Ratio</vt:lpstr>
      <vt:lpstr>Dividend Cover Ratio</vt:lpstr>
      <vt:lpstr>Profitability Ratio</vt:lpstr>
      <vt:lpstr>Activity ratio</vt:lpstr>
      <vt:lpstr>Price/ Earnings Ratio</vt:lpstr>
      <vt:lpstr>Operating Profit margin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Thomas (2515975)</dc:creator>
  <cp:revision>650</cp:revision>
  <dcterms:created xsi:type="dcterms:W3CDTF">2025-10-21T15:01:04Z</dcterms:created>
  <dcterms:modified xsi:type="dcterms:W3CDTF">2025-11-27T15:19:39Z</dcterms:modified>
</cp:coreProperties>
</file>