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01040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81505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4891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2726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5581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40853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5837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040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4634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77434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63486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517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49896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7716501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04381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55256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25895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B3FC03-5F92-48C5-8E03-D9F388B6BF65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572308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6A0E-80CF-085C-7D04-6BBC9858E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3436" y="456878"/>
            <a:ext cx="8115654" cy="1348381"/>
          </a:xfrm>
        </p:spPr>
        <p:txBody>
          <a:bodyPr/>
          <a:lstStyle/>
          <a:p>
            <a:r>
              <a:rPr lang="en-US" sz="8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EcoFriendly</a:t>
            </a:r>
            <a:r>
              <a:rPr lang="en-US" sz="8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Café </a:t>
            </a:r>
            <a:endParaRPr lang="bg-BG" sz="8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ECO-FRIENDLY RESTAURANT INTERIOR DESIGN FOR AVENTURA | Comelite  Architecture Structure and Interior Design | Archello">
            <a:extLst>
              <a:ext uri="{FF2B5EF4-FFF2-40B4-BE49-F238E27FC236}">
                <a16:creationId xmlns:a16="http://schemas.microsoft.com/office/drawing/2014/main" id="{5EBDEE5E-B5C3-BC39-4319-DB37E86F2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744" y="1805259"/>
            <a:ext cx="6877783" cy="443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usable coffee cups aren't entirely eco-friendly | The Independent | The  Independent">
            <a:extLst>
              <a:ext uri="{FF2B5EF4-FFF2-40B4-BE49-F238E27FC236}">
                <a16:creationId xmlns:a16="http://schemas.microsoft.com/office/drawing/2014/main" id="{22868FD5-1789-B878-58F0-3AE10BD34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919">
            <a:off x="500498" y="2506524"/>
            <a:ext cx="3867864" cy="2900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17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F681B60-7E95-1EF9-D232-AE568F8F1186}"/>
              </a:ext>
            </a:extLst>
          </p:cNvPr>
          <p:cNvSpPr txBox="1"/>
          <p:nvPr/>
        </p:nvSpPr>
        <p:spPr>
          <a:xfrm>
            <a:off x="178191" y="427837"/>
            <a:ext cx="576422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Modern business environment</a:t>
            </a:r>
            <a:endParaRPr lang="bg-BG" sz="4500" dirty="0"/>
          </a:p>
        </p:txBody>
      </p:sp>
      <p:pic>
        <p:nvPicPr>
          <p:cNvPr id="2054" name="Picture 6" descr="5 Tips for Starting and Growing an Environmentally-friendly Business">
            <a:extLst>
              <a:ext uri="{FF2B5EF4-FFF2-40B4-BE49-F238E27FC236}">
                <a16:creationId xmlns:a16="http://schemas.microsoft.com/office/drawing/2014/main" id="{4E57C69E-5607-927B-55EE-796E5F16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26" y="1469068"/>
            <a:ext cx="6108286" cy="329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ole of Tech Solutions in a Modern Business Environment | Amaze">
            <a:extLst>
              <a:ext uri="{FF2B5EF4-FFF2-40B4-BE49-F238E27FC236}">
                <a16:creationId xmlns:a16="http://schemas.microsoft.com/office/drawing/2014/main" id="{8BBC56C2-1211-6BE6-0D24-A7EFA3D81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0437">
            <a:off x="591107" y="2743879"/>
            <a:ext cx="4651536" cy="299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0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52001A-CA00-F035-F019-698B8A8B0F52}"/>
              </a:ext>
            </a:extLst>
          </p:cNvPr>
          <p:cNvSpPr txBox="1"/>
          <p:nvPr/>
        </p:nvSpPr>
        <p:spPr>
          <a:xfrm>
            <a:off x="187862" y="220702"/>
            <a:ext cx="6098344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EcoFriendly</a:t>
            </a: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Café is an environmentally friendly café in the heart of Newcastle upon Tyne.</a:t>
            </a:r>
            <a:endParaRPr lang="bg-BG" sz="4500" dirty="0"/>
          </a:p>
        </p:txBody>
      </p:sp>
      <p:pic>
        <p:nvPicPr>
          <p:cNvPr id="3076" name="Picture 4" descr="Intensive Driving Courses in Newcastle upon Tyne - Tyne and Wear |  PassMeFast">
            <a:extLst>
              <a:ext uri="{FF2B5EF4-FFF2-40B4-BE49-F238E27FC236}">
                <a16:creationId xmlns:a16="http://schemas.microsoft.com/office/drawing/2014/main" id="{F001B0F7-155D-6FC8-D8D1-A7123A394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73" y="3997544"/>
            <a:ext cx="3962107" cy="263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Grow and Brew Your Own Herbal Tea - Sow Right Seeds">
            <a:extLst>
              <a:ext uri="{FF2B5EF4-FFF2-40B4-BE49-F238E27FC236}">
                <a16:creationId xmlns:a16="http://schemas.microsoft.com/office/drawing/2014/main" id="{0C5D0195-87B6-D3AA-0A5C-2B4B426C9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30197">
            <a:off x="6297939" y="939404"/>
            <a:ext cx="3455252" cy="230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Strawberry Lemonade Smoothie">
            <a:extLst>
              <a:ext uri="{FF2B5EF4-FFF2-40B4-BE49-F238E27FC236}">
                <a16:creationId xmlns:a16="http://schemas.microsoft.com/office/drawing/2014/main" id="{B349DE83-1B7A-1ACC-4527-B9BD7445B8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4867" y="3775521"/>
            <a:ext cx="3449271" cy="229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Top 10 healthiest salads | Good Food">
            <a:extLst>
              <a:ext uri="{FF2B5EF4-FFF2-40B4-BE49-F238E27FC236}">
                <a16:creationId xmlns:a16="http://schemas.microsoft.com/office/drawing/2014/main" id="{BDA22BA5-A6F9-5B9A-D3ED-5BEA7D125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5926">
            <a:off x="4617311" y="3800966"/>
            <a:ext cx="3533358" cy="176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3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E4937D-6930-0161-D4A7-5F16201387BC}"/>
              </a:ext>
            </a:extLst>
          </p:cNvPr>
          <p:cNvSpPr txBox="1"/>
          <p:nvPr/>
        </p:nvSpPr>
        <p:spPr>
          <a:xfrm>
            <a:off x="-126610" y="372794"/>
            <a:ext cx="1021314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will demonstrate biodegradable packaging, energy-conservative electric appliances, and proper refrain from food wastage policy. </a:t>
            </a:r>
            <a:endParaRPr lang="bg-BG" sz="4500" dirty="0"/>
          </a:p>
        </p:txBody>
      </p:sp>
      <p:pic>
        <p:nvPicPr>
          <p:cNvPr id="4098" name="Picture 2" descr="Sustainable packaging: How it benefits your small business | Enterprise  Nation">
            <a:extLst>
              <a:ext uri="{FF2B5EF4-FFF2-40B4-BE49-F238E27FC236}">
                <a16:creationId xmlns:a16="http://schemas.microsoft.com/office/drawing/2014/main" id="{D0A7AFCB-529E-903B-BBA6-7F72C692B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91" y="4248448"/>
            <a:ext cx="4139028" cy="232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ood waste spotlighted for World Food Day: 'It has never been a greater  time to invest in a robust wastage strategy'">
            <a:extLst>
              <a:ext uri="{FF2B5EF4-FFF2-40B4-BE49-F238E27FC236}">
                <a16:creationId xmlns:a16="http://schemas.microsoft.com/office/drawing/2014/main" id="{5DF307BD-401E-67ED-D5B5-5B3A90078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6214">
            <a:off x="8409570" y="3293421"/>
            <a:ext cx="3431518" cy="228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To Find A Local, Organic Farm Near You - 5thBranch">
            <a:extLst>
              <a:ext uri="{FF2B5EF4-FFF2-40B4-BE49-F238E27FC236}">
                <a16:creationId xmlns:a16="http://schemas.microsoft.com/office/drawing/2014/main" id="{E3A7230E-6D8C-3F1C-665D-B6DEC5B13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67141">
            <a:off x="4785208" y="3905200"/>
            <a:ext cx="3223681" cy="214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44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E636EED-55F1-DE60-644B-409FC6A9D575}"/>
              </a:ext>
            </a:extLst>
          </p:cNvPr>
          <p:cNvSpPr txBox="1"/>
          <p:nvPr/>
        </p:nvSpPr>
        <p:spPr>
          <a:xfrm>
            <a:off x="5709717" y="3313133"/>
            <a:ext cx="6633777" cy="3536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target markets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conscious consumers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students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young professionals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health enthusiasts</a:t>
            </a:r>
            <a:endParaRPr lang="bg-BG" sz="4500" dirty="0"/>
          </a:p>
        </p:txBody>
      </p:sp>
      <p:pic>
        <p:nvPicPr>
          <p:cNvPr id="5122" name="Picture 2" descr="The rise of the conscious consumer - Ethical Design Co.">
            <a:extLst>
              <a:ext uri="{FF2B5EF4-FFF2-40B4-BE49-F238E27FC236}">
                <a16:creationId xmlns:a16="http://schemas.microsoft.com/office/drawing/2014/main" id="{E348CD71-E002-DD83-3AC1-0FAD9F493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610" y="93232"/>
            <a:ext cx="3897375" cy="260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tudent Living - Go Green | Dixie Cove Student Housing">
            <a:extLst>
              <a:ext uri="{FF2B5EF4-FFF2-40B4-BE49-F238E27FC236}">
                <a16:creationId xmlns:a16="http://schemas.microsoft.com/office/drawing/2014/main" id="{56EB4A58-F74D-AAC8-DA87-439D9585E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274" y="93232"/>
            <a:ext cx="3897375" cy="321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Top 10 Eco-friendly Café &amp; Restaurants in Southeast Asia">
            <a:extLst>
              <a:ext uri="{FF2B5EF4-FFF2-40B4-BE49-F238E27FC236}">
                <a16:creationId xmlns:a16="http://schemas.microsoft.com/office/drawing/2014/main" id="{1979BF8B-CD15-1E11-8CCF-8CA360579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57" y="2954215"/>
            <a:ext cx="5068130" cy="3378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20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2C421D-3C86-10E9-A0DC-380C8FB3B12E}"/>
              </a:ext>
            </a:extLst>
          </p:cNvPr>
          <p:cNvSpPr txBox="1"/>
          <p:nvPr/>
        </p:nvSpPr>
        <p:spPr>
          <a:xfrm>
            <a:off x="73855" y="4005566"/>
            <a:ext cx="6773591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EcoFriendly</a:t>
            </a: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Café will be established as a Private Limited Company</a:t>
            </a:r>
          </a:p>
          <a:p>
            <a:endParaRPr lang="bg-BG" sz="3000" dirty="0"/>
          </a:p>
        </p:txBody>
      </p:sp>
      <p:pic>
        <p:nvPicPr>
          <p:cNvPr id="6146" name="Picture 2" descr="What is the right company structure for my business?">
            <a:extLst>
              <a:ext uri="{FF2B5EF4-FFF2-40B4-BE49-F238E27FC236}">
                <a16:creationId xmlns:a16="http://schemas.microsoft.com/office/drawing/2014/main" id="{5B9BEF7D-878D-6349-EAED-ACA40151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1" y="220944"/>
            <a:ext cx="6416111" cy="320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Real Estate Investing for Beginners: 5 Skills of Successful Investors -  Professional &amp; Executive Development | Harvard DCE">
            <a:extLst>
              <a:ext uri="{FF2B5EF4-FFF2-40B4-BE49-F238E27FC236}">
                <a16:creationId xmlns:a16="http://schemas.microsoft.com/office/drawing/2014/main" id="{F618005F-ED63-403D-C673-289F4A3EB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96244">
            <a:off x="7214037" y="2541803"/>
            <a:ext cx="4392642" cy="292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1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143457-5593-91AE-CC8D-EDA51B2C9157}"/>
              </a:ext>
            </a:extLst>
          </p:cNvPr>
          <p:cNvSpPr txBox="1"/>
          <p:nvPr/>
        </p:nvSpPr>
        <p:spPr>
          <a:xfrm>
            <a:off x="165294" y="283923"/>
            <a:ext cx="8950571" cy="4293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management team: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Two baristas</a:t>
            </a:r>
            <a:endParaRPr lang="en-US" sz="45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marketing manager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two further part-time marketing administration staff</a:t>
            </a:r>
          </a:p>
          <a:p>
            <a:endParaRPr lang="en-US" sz="3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bg-BG" dirty="0"/>
          </a:p>
        </p:txBody>
      </p:sp>
      <p:pic>
        <p:nvPicPr>
          <p:cNvPr id="7172" name="Picture 4" descr="Two Coffee Shop Owners Baristas Preparing Stock Photo 601068725 |  Shutterstock">
            <a:extLst>
              <a:ext uri="{FF2B5EF4-FFF2-40B4-BE49-F238E27FC236}">
                <a16:creationId xmlns:a16="http://schemas.microsoft.com/office/drawing/2014/main" id="{BD0D7095-DB59-45C1-41EC-FC378FE871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761" y="3709769"/>
            <a:ext cx="3925112" cy="288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Premium Photo | Senior hispanic cook chef holding white eco cotton string  bag filled with grocery and vegetables for preparing food">
            <a:extLst>
              <a:ext uri="{FF2B5EF4-FFF2-40B4-BE49-F238E27FC236}">
                <a16:creationId xmlns:a16="http://schemas.microsoft.com/office/drawing/2014/main" id="{236EAE24-5C1D-D50D-6355-608F1B8DD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46" y="3964226"/>
            <a:ext cx="6292001" cy="275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Traditional vs Bean-to-cup Coffee Machines">
            <a:extLst>
              <a:ext uri="{FF2B5EF4-FFF2-40B4-BE49-F238E27FC236}">
                <a16:creationId xmlns:a16="http://schemas.microsoft.com/office/drawing/2014/main" id="{3E2DEC24-532F-2B90-F670-7FB43ED4E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3104">
            <a:off x="8841319" y="562249"/>
            <a:ext cx="2622452" cy="262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158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0614B72-E6F0-1B2F-45A0-A65160D4B2AD}"/>
              </a:ext>
            </a:extLst>
          </p:cNvPr>
          <p:cNvSpPr txBox="1"/>
          <p:nvPr/>
        </p:nvSpPr>
        <p:spPr>
          <a:xfrm>
            <a:off x="235634" y="340193"/>
            <a:ext cx="971022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External professionals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 accountant </a:t>
            </a:r>
            <a:endParaRPr lang="en-US" sz="45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legal advisor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sustainability consultant </a:t>
            </a:r>
            <a:endParaRPr lang="bg-BG" sz="4500" dirty="0"/>
          </a:p>
        </p:txBody>
      </p:sp>
      <p:pic>
        <p:nvPicPr>
          <p:cNvPr id="8194" name="Picture 2" descr="Accounting For Startups">
            <a:extLst>
              <a:ext uri="{FF2B5EF4-FFF2-40B4-BE49-F238E27FC236}">
                <a16:creationId xmlns:a16="http://schemas.microsoft.com/office/drawing/2014/main" id="{B10FDCCA-5B11-9E8B-96FB-B5BB9184A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729" y="1839372"/>
            <a:ext cx="2729133" cy="181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portance Of Hiring Legal Consultants To Grow The Business">
            <a:extLst>
              <a:ext uri="{FF2B5EF4-FFF2-40B4-BE49-F238E27FC236}">
                <a16:creationId xmlns:a16="http://schemas.microsoft.com/office/drawing/2014/main" id="{FBC770A6-3293-13A9-358D-237B5663A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2" y="4065563"/>
            <a:ext cx="3996803" cy="2735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Environmental / Sustainability Consultant - Green Careers Hub">
            <a:extLst>
              <a:ext uri="{FF2B5EF4-FFF2-40B4-BE49-F238E27FC236}">
                <a16:creationId xmlns:a16="http://schemas.microsoft.com/office/drawing/2014/main" id="{0A7E996A-C871-D5DF-906E-EB4984527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758" y="3429000"/>
            <a:ext cx="3232051" cy="323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What is a carbon footprint &amp; why does it matter in business? | Bionic">
            <a:extLst>
              <a:ext uri="{FF2B5EF4-FFF2-40B4-BE49-F238E27FC236}">
                <a16:creationId xmlns:a16="http://schemas.microsoft.com/office/drawing/2014/main" id="{FB628F6F-3E74-B080-17E4-96AE12FCC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495" y="3818357"/>
            <a:ext cx="4218367" cy="281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1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D78E555-355C-EACE-4175-37E3AC1AFDC4}"/>
              </a:ext>
            </a:extLst>
          </p:cNvPr>
          <p:cNvSpPr txBox="1"/>
          <p:nvPr/>
        </p:nvSpPr>
        <p:spPr>
          <a:xfrm>
            <a:off x="179361" y="151773"/>
            <a:ext cx="11778177" cy="6762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06000"/>
              </a:lnSpc>
              <a:spcBef>
                <a:spcPts val="1200"/>
              </a:spcBef>
              <a:tabLst>
                <a:tab pos="228600" algn="l"/>
              </a:tabLst>
            </a:pPr>
            <a:r>
              <a:rPr lang="en-US" sz="45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PESTEL Analysis Model:</a:t>
            </a:r>
          </a:p>
          <a:p>
            <a:pPr marL="457200" lvl="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Political 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Economic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Technological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Environmental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Legal</a:t>
            </a:r>
          </a:p>
          <a:p>
            <a:pPr marL="457200" indent="-457200" algn="just">
              <a:lnSpc>
                <a:spcPct val="106000"/>
              </a:lnSpc>
              <a:spcBef>
                <a:spcPts val="1200"/>
              </a:spcBef>
              <a:buFont typeface="Wingdings" panose="05000000000000000000" pitchFamily="2" charset="2"/>
              <a:buChar char="ü"/>
              <a:tabLst>
                <a:tab pos="228600" algn="l"/>
              </a:tabLst>
            </a:pPr>
            <a:endParaRPr lang="bg-BG" sz="3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9224" name="Picture 8" descr="PESTLE Analysis | Definition, Model &amp; Examples Video">
            <a:extLst>
              <a:ext uri="{FF2B5EF4-FFF2-40B4-BE49-F238E27FC236}">
                <a16:creationId xmlns:a16="http://schemas.microsoft.com/office/drawing/2014/main" id="{2FCE8E85-E411-A0C4-9D67-C78DFFBFC1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14" y="1158970"/>
            <a:ext cx="5125331" cy="288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PESTEL ANALYSIS. Pestel analysis is a tool to analyze… | by Ebru Tuna |  Akkim Akademi | Medium">
            <a:extLst>
              <a:ext uri="{FF2B5EF4-FFF2-40B4-BE49-F238E27FC236}">
                <a16:creationId xmlns:a16="http://schemas.microsoft.com/office/drawing/2014/main" id="{00C11F32-DF61-6D04-2105-8C0E4EC44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018" y="4257530"/>
            <a:ext cx="7043519" cy="227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AEA7045-CD11-D69E-715A-6B8B2E196ED9}"/>
              </a:ext>
            </a:extLst>
          </p:cNvPr>
          <p:cNvSpPr txBox="1"/>
          <p:nvPr/>
        </p:nvSpPr>
        <p:spPr>
          <a:xfrm>
            <a:off x="432580" y="486314"/>
            <a:ext cx="6446521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5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4Ps of Marketing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Product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Price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Place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4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Promotion</a:t>
            </a:r>
          </a:p>
        </p:txBody>
      </p:sp>
      <p:pic>
        <p:nvPicPr>
          <p:cNvPr id="11266" name="Picture 2" descr="The big debate: Are the '4Ps of marketing' still relevant?">
            <a:extLst>
              <a:ext uri="{FF2B5EF4-FFF2-40B4-BE49-F238E27FC236}">
                <a16:creationId xmlns:a16="http://schemas.microsoft.com/office/drawing/2014/main" id="{D016D9F2-03AD-88D8-C1A5-D7B3DC48A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2750">
            <a:off x="6064943" y="1505348"/>
            <a:ext cx="5089566" cy="426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Green Coffee Bean Extract: The Benefits ...">
            <a:extLst>
              <a:ext uri="{FF2B5EF4-FFF2-40B4-BE49-F238E27FC236}">
                <a16:creationId xmlns:a16="http://schemas.microsoft.com/office/drawing/2014/main" id="{5ED2E397-5AC7-0449-37AB-6E4288FEC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23" y="4041132"/>
            <a:ext cx="4125351" cy="267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577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C34E5A-8FA5-BA88-0276-C1EDD1ABEB5C}"/>
              </a:ext>
            </a:extLst>
          </p:cNvPr>
          <p:cNvSpPr txBox="1"/>
          <p:nvPr/>
        </p:nvSpPr>
        <p:spPr>
          <a:xfrm>
            <a:off x="0" y="163350"/>
            <a:ext cx="7357403" cy="1524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6000"/>
              </a:lnSpc>
              <a:spcBef>
                <a:spcPts val="1200"/>
              </a:spcBef>
              <a:tabLst>
                <a:tab pos="228600" algn="l"/>
              </a:tabLst>
            </a:pPr>
            <a:r>
              <a:rPr lang="en-US" sz="45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Cash Flow Forecast for the First 12 Months</a:t>
            </a:r>
            <a:endParaRPr lang="bg-BG" sz="4500" b="1" kern="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2" name="Picture 4" descr="Cash Flow Forecast - What is It, Why Is It Important &amp; How to Produce One">
            <a:extLst>
              <a:ext uri="{FF2B5EF4-FFF2-40B4-BE49-F238E27FC236}">
                <a16:creationId xmlns:a16="http://schemas.microsoft.com/office/drawing/2014/main" id="{2EAD4524-E721-BBCC-E631-370797725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6" y="4360517"/>
            <a:ext cx="3671669" cy="233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7CE2B4-09A4-19B8-2087-2B8AE8C4534C}"/>
              </a:ext>
            </a:extLst>
          </p:cNvPr>
          <p:cNvSpPr txBox="1"/>
          <p:nvPr/>
        </p:nvSpPr>
        <p:spPr>
          <a:xfrm>
            <a:off x="154744" y="2853291"/>
            <a:ext cx="7591863" cy="791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06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US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06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ü"/>
              <a:tabLst>
                <a:tab pos="457200" algn="l"/>
              </a:tabLst>
            </a:pP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83FEDE-D481-6DA0-7713-3B3E3E970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120" y="1688126"/>
            <a:ext cx="8141136" cy="341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21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610+ Thank You For Your Time Stock Photos, Pictures &amp; Royalty-Free Images -  iStock | Thanks, Thank you note, Thank you sign">
            <a:extLst>
              <a:ext uri="{FF2B5EF4-FFF2-40B4-BE49-F238E27FC236}">
                <a16:creationId xmlns:a16="http://schemas.microsoft.com/office/drawing/2014/main" id="{0E0F7F78-7071-3586-4341-FC5D39489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66" y="203927"/>
            <a:ext cx="6862983" cy="455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aching Questions – Visible Pedagogy">
            <a:extLst>
              <a:ext uri="{FF2B5EF4-FFF2-40B4-BE49-F238E27FC236}">
                <a16:creationId xmlns:a16="http://schemas.microsoft.com/office/drawing/2014/main" id="{DE7D87A1-20C5-364B-E07E-0509283A70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616" y="3665806"/>
            <a:ext cx="4482318" cy="298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85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130</TotalTime>
  <Words>110</Words>
  <Application>Microsoft Office PowerPoint</Application>
  <PresentationFormat>Widescreen</PresentationFormat>
  <Paragraphs>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 Light</vt:lpstr>
      <vt:lpstr>Century Gothic</vt:lpstr>
      <vt:lpstr>Symbol</vt:lpstr>
      <vt:lpstr>Wingdings</vt:lpstr>
      <vt:lpstr>Wingdings 3</vt:lpstr>
      <vt:lpstr>Ion</vt:lpstr>
      <vt:lpstr>EcoFriendly Café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Administrator</cp:lastModifiedBy>
  <cp:revision>21</cp:revision>
  <dcterms:created xsi:type="dcterms:W3CDTF">2024-07-07T13:07:12Z</dcterms:created>
  <dcterms:modified xsi:type="dcterms:W3CDTF">2024-07-11T16:08:12Z</dcterms:modified>
</cp:coreProperties>
</file>