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59" r:id="rId7"/>
    <p:sldId id="260" r:id="rId8"/>
  </p:sldIdLst>
  <p:sldSz cx="12192000" cy="6858000"/>
  <p:notesSz cx="6858000" cy="9144000"/>
  <p:defaultTextStyle>
    <a:defPPr>
      <a:defRPr lang="en-NG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8AE33-2B9F-4CC2-9F63-644BC7ED70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C02111-D2BE-49E5-AB03-A2B412124D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8E7D45-F031-4DB3-AD87-81EF60F48A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ADEA0-DCF8-4FF8-8EB3-49353A22AED9}" type="datetimeFigureOut">
              <a:rPr lang="en-NG" smtClean="0"/>
              <a:t>06/23/2026</a:t>
            </a:fld>
            <a:endParaRPr lang="en-N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38B0F3-C485-414D-9B8B-5486B8299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5A9797-CAAF-4806-87FD-9B1B3C0E3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796F-C79A-433B-9C41-DB38AE2FCD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560845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9F27D-AB68-4635-8C97-34CEB14B34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DF7BB-1915-4415-B7F8-7E63EFB3DF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5B2ACB-DC26-4D11-8038-A3097CD5B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ADEA0-DCF8-4FF8-8EB3-49353A22AED9}" type="datetimeFigureOut">
              <a:rPr lang="en-NG" smtClean="0"/>
              <a:t>06/23/2026</a:t>
            </a:fld>
            <a:endParaRPr lang="en-N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E5A768-D17D-4E42-8B36-12506034B0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1AB8E-8A1F-4F4D-BBB2-9B7A48DDB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796F-C79A-433B-9C41-DB38AE2FCD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781310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2D525-C133-49DC-B1B3-F02905952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C57C91-0A41-4B3D-A776-879E9BA578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5D8B3C-903A-4C94-804B-14670D717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ADEA0-DCF8-4FF8-8EB3-49353A22AED9}" type="datetimeFigureOut">
              <a:rPr lang="en-NG" smtClean="0"/>
              <a:t>06/23/2026</a:t>
            </a:fld>
            <a:endParaRPr lang="en-N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BD2521-6FBB-47C7-9948-96F1A2D6A6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03EA61-95BC-490D-9737-4FFD9EB2D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796F-C79A-433B-9C41-DB38AE2FCD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374283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4E499-9713-4700-BB16-F014F204E9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807AA-C959-4670-8D1A-2AB700F743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2C435A-8F29-452A-AD3E-B04DDD845F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409483-8B01-4187-A6A4-B7974DCD2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ADEA0-DCF8-4FF8-8EB3-49353A22AED9}" type="datetimeFigureOut">
              <a:rPr lang="en-NG" smtClean="0"/>
              <a:t>06/23/2026</a:t>
            </a:fld>
            <a:endParaRPr lang="en-N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34BD83-AB33-4A8E-8E07-66617527D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409C9A-6756-4E09-A3BF-44E52C3BB9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796F-C79A-433B-9C41-DB38AE2FCD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445770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70262-35EB-4C6B-BAF5-905203858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26BD2-DF3A-4D23-9069-43FBEF5343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8D44FE-367F-4A6F-B4BE-849922CAE6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337307-ACE0-44C3-8D7A-9ABF123CF2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18292A-44BA-4373-AD73-EFBC5B01A8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DFE6DB-FC79-4DDE-BB5D-C0B062425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ADEA0-DCF8-4FF8-8EB3-49353A22AED9}" type="datetimeFigureOut">
              <a:rPr lang="en-NG" smtClean="0"/>
              <a:t>06/23/2026</a:t>
            </a:fld>
            <a:endParaRPr lang="en-NG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E44189-8083-457E-8FEB-70194624D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EDA976-A6CB-42A9-9A22-DEDFE4C83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796F-C79A-433B-9C41-DB38AE2FCD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3112503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45B75D-8378-43CD-8F18-DEA23240F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790310-E4F1-442D-AE35-ECA68F4ADB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ADEA0-DCF8-4FF8-8EB3-49353A22AED9}" type="datetimeFigureOut">
              <a:rPr lang="en-NG" smtClean="0"/>
              <a:t>06/23/2026</a:t>
            </a:fld>
            <a:endParaRPr lang="en-NG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347774-D384-4FB2-9D3C-B0061C5EF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D3AA2B-3339-46C1-B131-2CDC4CA04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796F-C79A-433B-9C41-DB38AE2FCD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952554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429394-5C47-42D1-B7EE-04505C3F1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ADEA0-DCF8-4FF8-8EB3-49353A22AED9}" type="datetimeFigureOut">
              <a:rPr lang="en-NG" smtClean="0"/>
              <a:t>06/23/2026</a:t>
            </a:fld>
            <a:endParaRPr lang="en-NG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D9F175-26F4-4124-A05E-1A6352A8E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3B645F-D1A1-4E65-A22C-4238FEA85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796F-C79A-433B-9C41-DB38AE2FCD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734423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D518B-E9AE-4287-A7DD-47B3C3CBB0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3A80F8-6DCC-45B9-8977-E7C3E581A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60F994-5294-4D4E-8004-2626DA41AC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C8AE04-B9E2-4D11-AC96-8E5496370A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ADEA0-DCF8-4FF8-8EB3-49353A22AED9}" type="datetimeFigureOut">
              <a:rPr lang="en-NG" smtClean="0"/>
              <a:t>06/23/2026</a:t>
            </a:fld>
            <a:endParaRPr lang="en-N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B6021D-DD82-4E2F-BD44-38A519BBB4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85FAA3-A143-4758-9EEE-B153B2B64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796F-C79A-433B-9C41-DB38AE2FCD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766382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7026E-13CE-4A0C-97C0-F7C1D8E6F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F3B471-9F88-438E-9CC9-52D8D3844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NG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907138-AA5A-4087-8F9A-5450836CD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44E2-07B0-4BE5-BD93-62F9AB900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ADEA0-DCF8-4FF8-8EB3-49353A22AED9}" type="datetimeFigureOut">
              <a:rPr lang="en-NG" smtClean="0"/>
              <a:t>06/23/2026</a:t>
            </a:fld>
            <a:endParaRPr lang="en-NG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2D9054-F581-4FA0-87C8-DD5887BBE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DCEB02-8A61-49D8-A976-68ED2A383C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796F-C79A-433B-9C41-DB38AE2FCD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761450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A757F-EE48-4C06-8CBC-E2D3A43E4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58A1EF-4471-4F65-8250-4FA7593A07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D510A-B29B-4475-B004-43F9FE717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ADEA0-DCF8-4FF8-8EB3-49353A22AED9}" type="datetimeFigureOut">
              <a:rPr lang="en-NG" smtClean="0"/>
              <a:t>06/23/2026</a:t>
            </a:fld>
            <a:endParaRPr lang="en-N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9B651C-77FE-4BF9-8706-768A7FB3D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E144C4-6ED3-4028-A550-DA2F7F562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796F-C79A-433B-9C41-DB38AE2FCD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4729312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0EEC8D-0E45-401D-87BC-21313BAAC14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8BC430-6732-4F08-A25D-61B5C6E1C0C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87B663-ADBF-46EC-B006-10A890280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4ADEA0-DCF8-4FF8-8EB3-49353A22AED9}" type="datetimeFigureOut">
              <a:rPr lang="en-NG" smtClean="0"/>
              <a:t>06/23/2026</a:t>
            </a:fld>
            <a:endParaRPr lang="en-N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FA36F4-F0DC-4827-A92E-55D45B2A3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N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D60C1-98C6-4F74-8DD0-3C0ADA31D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E796F-C79A-433B-9C41-DB38AE2FCD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2044805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6ED631-8BAB-428F-8FAB-3ADC92E49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NG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5E8CEA-88BA-4F7A-89F1-F8E3FCB998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1E7893-9BB2-4461-97FF-75C236EDDF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4ADEA0-DCF8-4FF8-8EB3-49353A22AED9}" type="datetimeFigureOut">
              <a:rPr lang="en-NG" smtClean="0"/>
              <a:t>06/23/2026</a:t>
            </a:fld>
            <a:endParaRPr lang="en-N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B115AF-5548-4A92-A2D2-5B1D8E0C1A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N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F90CA2-89F8-4BCA-8D73-15D3AF32CB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E796F-C79A-433B-9C41-DB38AE2FCDAD}" type="slidenum">
              <a:rPr lang="en-NG" smtClean="0"/>
              <a:t>‹#›</a:t>
            </a:fld>
            <a:endParaRPr lang="en-NG"/>
          </a:p>
        </p:txBody>
      </p:sp>
    </p:spTree>
    <p:extLst>
      <p:ext uri="{BB962C8B-B14F-4D97-AF65-F5344CB8AC3E}">
        <p14:creationId xmlns:p14="http://schemas.microsoft.com/office/powerpoint/2010/main" val="1650806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NG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CA6928C-E859-4D19-8B25-03E2BB949A74}"/>
              </a:ext>
            </a:extLst>
          </p:cNvPr>
          <p:cNvSpPr txBox="1"/>
          <p:nvPr/>
        </p:nvSpPr>
        <p:spPr>
          <a:xfrm>
            <a:off x="0" y="-24714"/>
            <a:ext cx="12192000" cy="6995569"/>
          </a:xfrm>
          <a:prstGeom prst="rect">
            <a:avLst/>
          </a:prstGeom>
          <a:gradFill>
            <a:gsLst>
              <a:gs pos="16000">
                <a:schemeClr val="accent2">
                  <a:lumMod val="20000"/>
                  <a:lumOff val="80000"/>
                </a:schemeClr>
              </a:gs>
              <a:gs pos="37000">
                <a:schemeClr val="accent2">
                  <a:lumMod val="20000"/>
                  <a:lumOff val="80000"/>
                </a:schemeClr>
              </a:gs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4000" b="1" i="1" dirty="0">
                <a:latin typeface="Arial" panose="020B0604020202020204" pitchFamily="34" charset="0"/>
                <a:cs typeface="Arial" panose="020B0604020202020204" pitchFamily="34" charset="0"/>
              </a:rPr>
              <a:t>NAME 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ROSE EMEKA AKPAN</a:t>
            </a:r>
          </a:p>
          <a:p>
            <a:pPr>
              <a:lnSpc>
                <a:spcPct val="150000"/>
              </a:lnSpc>
            </a:pPr>
            <a:r>
              <a:rPr lang="en-US" sz="4000" b="1" i="1" dirty="0">
                <a:latin typeface="Arial" panose="020B0604020202020204" pitchFamily="34" charset="0"/>
                <a:cs typeface="Arial" panose="020B0604020202020204" pitchFamily="34" charset="0"/>
              </a:rPr>
              <a:t>STUDENT NUMBER 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– 2309192</a:t>
            </a:r>
          </a:p>
          <a:p>
            <a:pPr>
              <a:lnSpc>
                <a:spcPct val="150000"/>
              </a:lnSpc>
            </a:pPr>
            <a:r>
              <a:rPr lang="en-US" sz="4000" b="1" i="1" dirty="0">
                <a:latin typeface="Arial" panose="020B0604020202020204" pitchFamily="34" charset="0"/>
                <a:cs typeface="Arial" panose="020B0604020202020204" pitchFamily="34" charset="0"/>
              </a:rPr>
              <a:t>MODULE CODE 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– BMHP6020</a:t>
            </a:r>
          </a:p>
          <a:p>
            <a:pPr>
              <a:lnSpc>
                <a:spcPct val="150000"/>
              </a:lnSpc>
            </a:pPr>
            <a:r>
              <a:rPr lang="en-US" sz="4000" b="1" i="1" dirty="0">
                <a:latin typeface="Arial" panose="020B0604020202020204" pitchFamily="34" charset="0"/>
                <a:cs typeface="Arial" panose="020B0604020202020204" pitchFamily="34" charset="0"/>
              </a:rPr>
              <a:t>MODULE TITLE 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– INDEPENDENT PROJECT</a:t>
            </a:r>
          </a:p>
          <a:p>
            <a:pPr>
              <a:lnSpc>
                <a:spcPct val="150000"/>
              </a:lnSpc>
            </a:pPr>
            <a:r>
              <a:rPr lang="en-US" sz="4000" b="1" i="1" dirty="0">
                <a:latin typeface="Arial" panose="020B0604020202020204" pitchFamily="34" charset="0"/>
                <a:cs typeface="Arial" panose="020B0604020202020204" pitchFamily="34" charset="0"/>
              </a:rPr>
              <a:t>TITLE – </a:t>
            </a:r>
            <a:r>
              <a:rPr lang="en-US" sz="4800" b="1" dirty="0">
                <a:latin typeface="Arial" panose="020B0604020202020204" pitchFamily="34" charset="0"/>
                <a:cs typeface="Arial" panose="020B0604020202020204" pitchFamily="34" charset="0"/>
              </a:rPr>
              <a:t>ACADEMIC METHODS POSTER 			 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(ELEMENT 2)</a:t>
            </a:r>
          </a:p>
          <a:p>
            <a:pPr>
              <a:lnSpc>
                <a:spcPct val="150000"/>
              </a:lnSpc>
            </a:pPr>
            <a:r>
              <a:rPr lang="en-US" sz="4000" b="1" i="1" dirty="0">
                <a:latin typeface="Arial" panose="020B0604020202020204" pitchFamily="34" charset="0"/>
                <a:cs typeface="Arial" panose="020B0604020202020204" pitchFamily="34" charset="0"/>
              </a:rPr>
              <a:t>LECTURER’S NAME </a:t>
            </a: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– DR CHLOE HARRIES</a:t>
            </a:r>
            <a:endParaRPr lang="en-NG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6838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A4585ED-B8B5-4C48-9262-B1774672FE8F}"/>
              </a:ext>
            </a:extLst>
          </p:cNvPr>
          <p:cNvSpPr/>
          <p:nvPr/>
        </p:nvSpPr>
        <p:spPr>
          <a:xfrm>
            <a:off x="0" y="0"/>
            <a:ext cx="4823791" cy="43202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16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INTRODUCTION AND RESEARCH AIM</a:t>
            </a:r>
            <a:endParaRPr lang="en-NG" sz="16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NG" sz="9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INTRODUCTION</a:t>
            </a:r>
            <a:endParaRPr lang="en-NG" sz="9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poster outlines the methodology used for the dissertation.</a:t>
            </a:r>
            <a:endParaRPr lang="en-NG" sz="9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It summarises the research design, search strategy, source selection, data analysis, and ethical considerations.</a:t>
            </a:r>
            <a:endParaRPr lang="en-NG" sz="9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study uses </a:t>
            </a:r>
            <a:r>
              <a:rPr lang="en-NG" sz="9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secondary research</a:t>
            </a: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involving the review of existing academic literature, policy documents, and organisational reports (Booth</a:t>
            </a:r>
            <a:r>
              <a:rPr lang="en-US" sz="9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et al.,</a:t>
            </a: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2021).</a:t>
            </a:r>
            <a:endParaRPr lang="en-NG" sz="9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NG" sz="9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AIM</a:t>
            </a:r>
            <a:r>
              <a:rPr lang="en-US" sz="900" b="1" kern="1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</a:t>
            </a: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critically examine the effectiveness of health and social care provision for adults aged 75 years and over in the UK, focusing on service integration and accessibility</a:t>
            </a:r>
            <a:r>
              <a:rPr lang="en-US" sz="900" kern="0" dirty="0">
                <a:solidFill>
                  <a:schemeClr val="bg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NG" sz="900" kern="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(Humphries, 2015; Khan et al., 2024).</a:t>
            </a:r>
            <a:endParaRPr lang="en-NG" sz="900" kern="100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171450" indent="-1714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v"/>
            </a:pPr>
            <a:r>
              <a:rPr lang="en-NG" sz="9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PROJECT RELEVANCE</a:t>
            </a:r>
            <a:endParaRPr lang="en-NG" sz="9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Adults aged 75+ are more likely to experience frailty, multimorbidity, and complex care needs (Kim and Rockwood, 2024).</a:t>
            </a:r>
            <a:endParaRPr lang="en-NG" sz="9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800100" lvl="1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Understanding how health and social care services work together can help identify gaps and improve outcomes for older adults (W</a:t>
            </a:r>
            <a:r>
              <a:rPr lang="en-US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HO,</a:t>
            </a: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2025).</a:t>
            </a:r>
            <a:endParaRPr lang="en-NG" sz="9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C259CA6-7604-4C61-83DE-93D8AA963542}"/>
              </a:ext>
            </a:extLst>
          </p:cNvPr>
          <p:cNvSpPr/>
          <p:nvPr/>
        </p:nvSpPr>
        <p:spPr>
          <a:xfrm>
            <a:off x="4969566" y="-1"/>
            <a:ext cx="7222434" cy="781879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SOCIAL CARE PROVISION FOR THE ELDERLY</a:t>
            </a:r>
            <a:endParaRPr lang="en-NG" sz="2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3EB633-E29C-4B9B-B525-A0772C49AF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9567" y="901149"/>
            <a:ext cx="3710608" cy="341906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6337C79-CF1B-4954-8F10-94A74699EB21}"/>
              </a:ext>
            </a:extLst>
          </p:cNvPr>
          <p:cNvSpPr/>
          <p:nvPr/>
        </p:nvSpPr>
        <p:spPr>
          <a:xfrm>
            <a:off x="8825951" y="901147"/>
            <a:ext cx="3366049" cy="4002157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1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SEARCH STRATEGY </a:t>
            </a:r>
            <a:endParaRPr lang="en-NG" sz="1400" b="1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 search strategy is a structured approach used to identify relevant literature for a research study (Booth</a:t>
            </a:r>
            <a:r>
              <a:rPr lang="en-US" sz="9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et al.</a:t>
            </a:r>
            <a:r>
              <a:rPr lang="en-NG" sz="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2021). 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Relevant literature was sourced using </a:t>
            </a:r>
            <a:r>
              <a:rPr lang="en-NG" sz="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Google Scholar, PubMed, the UWTSD Library, NHS England, the King’s Fund and NICE</a:t>
            </a:r>
            <a:r>
              <a:rPr lang="en-NG" sz="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Search terms included </a:t>
            </a:r>
            <a:r>
              <a:rPr lang="en-NG" sz="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older adults, adults aged 75+, integrated care, health and social care, accessibility, frailty, and UK</a:t>
            </a:r>
            <a:r>
              <a:rPr lang="en-NG" sz="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Boolean operators (</a:t>
            </a:r>
            <a:r>
              <a:rPr lang="en-NG" sz="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AND/OR</a:t>
            </a:r>
            <a:r>
              <a:rPr lang="en-NG" sz="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were used to </a:t>
            </a:r>
            <a:r>
              <a:rPr lang="en-NG" sz="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refine searches. </a:t>
            </a:r>
            <a:endParaRPr lang="en-NG" sz="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Filters were applied to include </a:t>
            </a:r>
            <a:r>
              <a:rPr lang="en-NG" sz="9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peer-reviewed, English-language sources recently published, </a:t>
            </a:r>
            <a:r>
              <a:rPr lang="en-NG" sz="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with a focus on UK-based evidence where appropriate. </a:t>
            </a:r>
            <a:endParaRPr lang="en-NG" sz="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9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This strategy supported a systematic and transparent approach to source selection in line with recognised review guidance (Page et al., 2021).</a:t>
            </a:r>
            <a:endParaRPr lang="en-NG" sz="9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F750BB1-CFB9-4934-96DC-3C3582F80F96}"/>
              </a:ext>
            </a:extLst>
          </p:cNvPr>
          <p:cNvSpPr/>
          <p:nvPr/>
        </p:nvSpPr>
        <p:spPr>
          <a:xfrm>
            <a:off x="0" y="4439481"/>
            <a:ext cx="6440557" cy="241852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14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SEARCHING FOR INFORMATION</a:t>
            </a:r>
            <a:endParaRPr lang="en-NG" sz="14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Literature searches were conducted using </a:t>
            </a:r>
            <a:r>
              <a:rPr lang="en-NG" sz="9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Google Scholar, PubMed, UWTSD Library, NHS England, King’s Fund and NICE</a:t>
            </a: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NG" sz="9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Initial searches used broad terms before applying filters and more specific keywords to improve relevance.</a:t>
            </a:r>
            <a:endParaRPr lang="en-NG" sz="9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Sources were screened against the inclusion and exclusion criteria before selection.</a:t>
            </a:r>
            <a:endParaRPr lang="en-NG" sz="9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NG" sz="9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Source Tracking Table</a:t>
            </a: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was used to record author, year, methodology, key findings, and relevance to the study.</a:t>
            </a:r>
            <a:endParaRPr lang="en-NG" sz="9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"/>
              <a:tabLst>
                <a:tab pos="457200" algn="l"/>
              </a:tabLst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Sources were selected based on quality, credibility, and relevance to health and social care provision for adults aged 75 years and over</a:t>
            </a:r>
            <a:r>
              <a:rPr lang="en-US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NG" sz="9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131EFCE2-41A9-4C4E-9E03-B4408CD15A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56647084"/>
              </p:ext>
            </p:extLst>
          </p:nvPr>
        </p:nvGraphicFramePr>
        <p:xfrm>
          <a:off x="6541479" y="5022573"/>
          <a:ext cx="5650523" cy="183542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144782">
                  <a:extLst>
                    <a:ext uri="{9D8B030D-6E8A-4147-A177-3AD203B41FA5}">
                      <a16:colId xmlns:a16="http://schemas.microsoft.com/office/drawing/2014/main" val="2082122801"/>
                    </a:ext>
                  </a:extLst>
                </a:gridCol>
                <a:gridCol w="1019034">
                  <a:extLst>
                    <a:ext uri="{9D8B030D-6E8A-4147-A177-3AD203B41FA5}">
                      <a16:colId xmlns:a16="http://schemas.microsoft.com/office/drawing/2014/main" val="1346624308"/>
                    </a:ext>
                  </a:extLst>
                </a:gridCol>
                <a:gridCol w="2466288">
                  <a:extLst>
                    <a:ext uri="{9D8B030D-6E8A-4147-A177-3AD203B41FA5}">
                      <a16:colId xmlns:a16="http://schemas.microsoft.com/office/drawing/2014/main" val="749818539"/>
                    </a:ext>
                  </a:extLst>
                </a:gridCol>
                <a:gridCol w="1020419">
                  <a:extLst>
                    <a:ext uri="{9D8B030D-6E8A-4147-A177-3AD203B41FA5}">
                      <a16:colId xmlns:a16="http://schemas.microsoft.com/office/drawing/2014/main" val="4259975218"/>
                    </a:ext>
                  </a:extLst>
                </a:gridCol>
              </a:tblGrid>
              <a:tr h="43119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800" b="1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ARTICLE &amp; YEAR</a:t>
                      </a:r>
                      <a:endParaRPr lang="en-NG" sz="800" kern="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800" b="1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ARTICLE TITLE</a:t>
                      </a:r>
                      <a:endParaRPr lang="en-NG" sz="800" kern="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800" b="1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ARTICLE SUMMARY</a:t>
                      </a:r>
                      <a:endParaRPr lang="en-NG" sz="800" kern="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US" sz="800" b="1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KEYWORDS</a:t>
                      </a:r>
                      <a:endParaRPr lang="en-NG" sz="800" kern="1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923390228"/>
                  </a:ext>
                </a:extLst>
              </a:tr>
              <a:tr h="468079">
                <a:tc>
                  <a:txBody>
                    <a:bodyPr/>
                    <a:lstStyle/>
                    <a:p>
                      <a:r>
                        <a:rPr lang="en-NG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Kim and Rockwood (2024)</a:t>
                      </a:r>
                      <a:endParaRPr lang="en-NG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NG" sz="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Frailty in 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older adults</a:t>
                      </a:r>
                      <a:endParaRPr lang="en-NG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NG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This article examines frailty in older adults, including its causes, assessment and impact on health outcomes. </a:t>
                      </a:r>
                      <a:endParaRPr lang="en-NG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NG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Frailty, older adults, ageing population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  <a:endParaRPr lang="en-NG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5916421"/>
                  </a:ext>
                </a:extLst>
              </a:tr>
              <a:tr h="468079">
                <a:tc>
                  <a:txBody>
                    <a:bodyPr/>
                    <a:lstStyle/>
                    <a:p>
                      <a:r>
                        <a:rPr lang="en-NG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Age UK (2023)</a:t>
                      </a:r>
                      <a:endParaRPr lang="en-NG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NG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Fixing the 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foundations</a:t>
                      </a:r>
                      <a:endParaRPr lang="en-NG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NG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This report examines challenges older people face in accessing health and care support at home. </a:t>
                      </a:r>
                      <a:endParaRPr lang="en-NG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NG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Older people, community care, prevention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  <a:endParaRPr lang="en-NG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746033"/>
                  </a:ext>
                </a:extLst>
              </a:tr>
              <a:tr h="468079">
                <a:tc>
                  <a:txBody>
                    <a:bodyPr/>
                    <a:lstStyle/>
                    <a:p>
                      <a:r>
                        <a:rPr lang="en-US" sz="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WHO, 2021</a:t>
                      </a:r>
                      <a:endParaRPr lang="en-NG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NG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Decade of 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healthy ageing</a:t>
                      </a:r>
                      <a:endParaRPr lang="en-NG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NG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This report outlines global priorities for promoting healthy ageing and improving quality of life in later years. </a:t>
                      </a:r>
                      <a:endParaRPr lang="en-NG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NG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Healthy ageing, wellbeing,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NG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global health</a:t>
                      </a:r>
                      <a:r>
                        <a:rPr lang="en-US" sz="8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.</a:t>
                      </a:r>
                      <a:endParaRPr lang="en-NG" sz="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7038559"/>
                  </a:ext>
                </a:extLst>
              </a:tr>
            </a:tbl>
          </a:graphicData>
        </a:graphic>
      </p:graphicFrame>
      <p:sp>
        <p:nvSpPr>
          <p:cNvPr id="11" name="Rectangle 10">
            <a:extLst>
              <a:ext uri="{FF2B5EF4-FFF2-40B4-BE49-F238E27FC236}">
                <a16:creationId xmlns:a16="http://schemas.microsoft.com/office/drawing/2014/main" id="{FAAC2BD1-581C-455E-9C44-D15866BC4ABC}"/>
              </a:ext>
            </a:extLst>
          </p:cNvPr>
          <p:cNvSpPr/>
          <p:nvPr/>
        </p:nvSpPr>
        <p:spPr>
          <a:xfrm>
            <a:off x="6541478" y="4439480"/>
            <a:ext cx="2138697" cy="58309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VISUAL AID 1-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Mini</a:t>
            </a:r>
            <a:r>
              <a:rPr lang="en-NG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Source Tracking Table </a:t>
            </a:r>
            <a:endParaRPr lang="en-NG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54471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868EC4D-8E6E-4768-963C-41831D146B2D}"/>
              </a:ext>
            </a:extLst>
          </p:cNvPr>
          <p:cNvSpPr/>
          <p:nvPr/>
        </p:nvSpPr>
        <p:spPr>
          <a:xfrm>
            <a:off x="1" y="543338"/>
            <a:ext cx="3530990" cy="6314662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 dirty="0">
              <a:solidFill>
                <a:schemeClr val="bg2"/>
              </a:solidFill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3781DD8-C94D-43F4-A5B3-A4542736EA51}"/>
              </a:ext>
            </a:extLst>
          </p:cNvPr>
          <p:cNvSpPr/>
          <p:nvPr/>
        </p:nvSpPr>
        <p:spPr>
          <a:xfrm>
            <a:off x="41481" y="3635862"/>
            <a:ext cx="3448020" cy="41974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/>
              <a:t>SOURCES SCREENED FOR RELEVANCE</a:t>
            </a:r>
            <a:endParaRPr lang="en-NG" sz="1600" b="1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A21A161-414B-404C-BD50-BB4CE0E4F6EE}"/>
              </a:ext>
            </a:extLst>
          </p:cNvPr>
          <p:cNvSpPr/>
          <p:nvPr/>
        </p:nvSpPr>
        <p:spPr>
          <a:xfrm rot="10800000" flipV="1">
            <a:off x="41480" y="656457"/>
            <a:ext cx="3448021" cy="54933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/>
              <a:t>LITERATURE SEARCH TERMS IDENTIFIED (OLDER ADULTS, INTEGRATED CARE, HEALTH &amp; SOCIAL CARE, FRALITY, UK</a:t>
            </a:r>
            <a:r>
              <a:rPr lang="en-US" sz="1050" b="1" dirty="0"/>
              <a:t>)</a:t>
            </a:r>
            <a:endParaRPr lang="en-NG" sz="1050" b="1" dirty="0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2A3409BA-5433-4314-9F6A-38C6A3D28021}"/>
              </a:ext>
            </a:extLst>
          </p:cNvPr>
          <p:cNvSpPr/>
          <p:nvPr/>
        </p:nvSpPr>
        <p:spPr>
          <a:xfrm>
            <a:off x="1673062" y="1257199"/>
            <a:ext cx="169051" cy="1696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 dirty="0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8D5761A-CF0E-4022-BF8B-E12FC7B14417}"/>
              </a:ext>
            </a:extLst>
          </p:cNvPr>
          <p:cNvSpPr/>
          <p:nvPr/>
        </p:nvSpPr>
        <p:spPr>
          <a:xfrm rot="10800000" flipV="1">
            <a:off x="41482" y="1499848"/>
            <a:ext cx="3448020" cy="378679"/>
          </a:xfrm>
          <a:prstGeom prst="roundRect">
            <a:avLst/>
          </a:prstGeom>
          <a:ln>
            <a:solidFill>
              <a:schemeClr val="accent1">
                <a:shade val="50000"/>
                <a:alpha val="98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/>
              <a:t>DATABASES SEARCHED – GOGGLE SCHOLAR, PUBMED, NHS, NICE, UWTSD LIBRARY, KING’S FUND</a:t>
            </a:r>
            <a:endParaRPr lang="en-NG" sz="1100" b="1" dirty="0"/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D354EAE0-9D50-413A-837C-222FD98A5B47}"/>
              </a:ext>
            </a:extLst>
          </p:cNvPr>
          <p:cNvSpPr/>
          <p:nvPr/>
        </p:nvSpPr>
        <p:spPr>
          <a:xfrm rot="10800000" flipV="1">
            <a:off x="41482" y="2123716"/>
            <a:ext cx="3448020" cy="41974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/>
              <a:t>INITIAL RESULTS RETRIEVED</a:t>
            </a:r>
            <a:endParaRPr lang="en-NG" sz="1600" b="1" dirty="0"/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7F289097-095A-4432-AE94-72CE96D1281D}"/>
              </a:ext>
            </a:extLst>
          </p:cNvPr>
          <p:cNvSpPr/>
          <p:nvPr/>
        </p:nvSpPr>
        <p:spPr>
          <a:xfrm rot="10800000" flipV="1">
            <a:off x="41481" y="2851119"/>
            <a:ext cx="3448020" cy="49522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 dirty="0"/>
              <a:t>FILTERS APPLIED – 2016-2025, ENGLISH LANGUAGE, PEER-REVIEWED, FULL TEXT AVAILABILITY</a:t>
            </a:r>
            <a:endParaRPr lang="en-NG" sz="1100" b="1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4AF0AB6-4D9B-411C-A49B-857658C32FAC}"/>
              </a:ext>
            </a:extLst>
          </p:cNvPr>
          <p:cNvSpPr/>
          <p:nvPr/>
        </p:nvSpPr>
        <p:spPr>
          <a:xfrm>
            <a:off x="0" y="0"/>
            <a:ext cx="3530990" cy="569845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VISUAL AID 2 - </a:t>
            </a:r>
            <a:r>
              <a:rPr lang="en-NG" sz="1600" b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Search Process Flow Diagram</a:t>
            </a:r>
            <a:endParaRPr lang="en-NG" sz="16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03EE2B14-DB61-4B2A-8BE7-F2D25F510708}"/>
              </a:ext>
            </a:extLst>
          </p:cNvPr>
          <p:cNvSpPr/>
          <p:nvPr/>
        </p:nvSpPr>
        <p:spPr>
          <a:xfrm>
            <a:off x="41481" y="5208143"/>
            <a:ext cx="3448019" cy="600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5 ARTICLES SELECTED FOR RESULTS SUMMARY TABLE </a:t>
            </a:r>
            <a:endParaRPr lang="en-NG" sz="1400" b="1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A83C5D8-911C-404A-A20B-D51CA62972BE}"/>
              </a:ext>
            </a:extLst>
          </p:cNvPr>
          <p:cNvSpPr/>
          <p:nvPr/>
        </p:nvSpPr>
        <p:spPr>
          <a:xfrm>
            <a:off x="41481" y="4362195"/>
            <a:ext cx="3448019" cy="59306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/>
              <a:t>10 ARTICLES SELECTED FOR SOURCE TRACKING TABLE</a:t>
            </a:r>
            <a:endParaRPr lang="en-NG" sz="1600" b="1" dirty="0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8AFE2B41-A1B6-47E5-8E31-445731E206E5}"/>
              </a:ext>
            </a:extLst>
          </p:cNvPr>
          <p:cNvSpPr/>
          <p:nvPr/>
        </p:nvSpPr>
        <p:spPr>
          <a:xfrm>
            <a:off x="41481" y="6080644"/>
            <a:ext cx="3448020" cy="65146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/>
              <a:t>THEMATIC ANALYSIS CONDUCTED TO IDENTIFY KEY THEMES</a:t>
            </a:r>
            <a:endParaRPr lang="en-NG" sz="1400" b="1" dirty="0"/>
          </a:p>
        </p:txBody>
      </p:sp>
      <p:sp>
        <p:nvSpPr>
          <p:cNvPr id="38" name="Arrow: Down 37">
            <a:extLst>
              <a:ext uri="{FF2B5EF4-FFF2-40B4-BE49-F238E27FC236}">
                <a16:creationId xmlns:a16="http://schemas.microsoft.com/office/drawing/2014/main" id="{14DA384D-66F9-45DB-BA2A-12B73CD78592}"/>
              </a:ext>
            </a:extLst>
          </p:cNvPr>
          <p:cNvSpPr/>
          <p:nvPr/>
        </p:nvSpPr>
        <p:spPr>
          <a:xfrm>
            <a:off x="1675538" y="1906118"/>
            <a:ext cx="169051" cy="1696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 dirty="0"/>
          </a:p>
        </p:txBody>
      </p:sp>
      <p:sp>
        <p:nvSpPr>
          <p:cNvPr id="39" name="Arrow: Down 38">
            <a:extLst>
              <a:ext uri="{FF2B5EF4-FFF2-40B4-BE49-F238E27FC236}">
                <a16:creationId xmlns:a16="http://schemas.microsoft.com/office/drawing/2014/main" id="{8278B8C4-ED27-477F-A3F4-A27EFCF7524B}"/>
              </a:ext>
            </a:extLst>
          </p:cNvPr>
          <p:cNvSpPr/>
          <p:nvPr/>
        </p:nvSpPr>
        <p:spPr>
          <a:xfrm>
            <a:off x="1675538" y="2594878"/>
            <a:ext cx="169051" cy="1696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 dirty="0"/>
          </a:p>
        </p:txBody>
      </p:sp>
      <p:sp>
        <p:nvSpPr>
          <p:cNvPr id="40" name="Arrow: Down 39">
            <a:extLst>
              <a:ext uri="{FF2B5EF4-FFF2-40B4-BE49-F238E27FC236}">
                <a16:creationId xmlns:a16="http://schemas.microsoft.com/office/drawing/2014/main" id="{049F5275-2952-458E-A77D-2227BCB63A52}"/>
              </a:ext>
            </a:extLst>
          </p:cNvPr>
          <p:cNvSpPr/>
          <p:nvPr/>
        </p:nvSpPr>
        <p:spPr>
          <a:xfrm>
            <a:off x="1676776" y="3414821"/>
            <a:ext cx="169051" cy="1696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 dirty="0"/>
          </a:p>
        </p:txBody>
      </p:sp>
      <p:sp>
        <p:nvSpPr>
          <p:cNvPr id="41" name="Arrow: Down 40">
            <a:extLst>
              <a:ext uri="{FF2B5EF4-FFF2-40B4-BE49-F238E27FC236}">
                <a16:creationId xmlns:a16="http://schemas.microsoft.com/office/drawing/2014/main" id="{CC0AA224-06D8-4C47-8796-E3325F263D78}"/>
              </a:ext>
            </a:extLst>
          </p:cNvPr>
          <p:cNvSpPr/>
          <p:nvPr/>
        </p:nvSpPr>
        <p:spPr>
          <a:xfrm>
            <a:off x="1677395" y="4124089"/>
            <a:ext cx="169051" cy="1696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 dirty="0"/>
          </a:p>
        </p:txBody>
      </p:sp>
      <p:sp>
        <p:nvSpPr>
          <p:cNvPr id="42" name="Arrow: Down 41">
            <a:extLst>
              <a:ext uri="{FF2B5EF4-FFF2-40B4-BE49-F238E27FC236}">
                <a16:creationId xmlns:a16="http://schemas.microsoft.com/office/drawing/2014/main" id="{B16D67E8-317B-4929-953B-A2450C457118}"/>
              </a:ext>
            </a:extLst>
          </p:cNvPr>
          <p:cNvSpPr/>
          <p:nvPr/>
        </p:nvSpPr>
        <p:spPr>
          <a:xfrm>
            <a:off x="1677396" y="5859603"/>
            <a:ext cx="169051" cy="1696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 dirty="0"/>
          </a:p>
        </p:txBody>
      </p:sp>
      <p:sp>
        <p:nvSpPr>
          <p:cNvPr id="43" name="Arrow: Down 42">
            <a:extLst>
              <a:ext uri="{FF2B5EF4-FFF2-40B4-BE49-F238E27FC236}">
                <a16:creationId xmlns:a16="http://schemas.microsoft.com/office/drawing/2014/main" id="{9B2000DD-EA51-4A2B-9D8D-EE7CF3FD44C9}"/>
              </a:ext>
            </a:extLst>
          </p:cNvPr>
          <p:cNvSpPr/>
          <p:nvPr/>
        </p:nvSpPr>
        <p:spPr>
          <a:xfrm>
            <a:off x="1677395" y="4997432"/>
            <a:ext cx="169051" cy="16962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NG" dirty="0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88D825FA-93B0-4B19-BF8D-1B8E885D6F64}"/>
              </a:ext>
            </a:extLst>
          </p:cNvPr>
          <p:cNvSpPr/>
          <p:nvPr/>
        </p:nvSpPr>
        <p:spPr>
          <a:xfrm>
            <a:off x="3572469" y="92766"/>
            <a:ext cx="5088541" cy="3401145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16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INCLUSION CRITERIA</a:t>
            </a:r>
            <a:endParaRPr lang="en-NG" sz="1600" b="1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Blip>
                <a:blip r:embed="rId2"/>
              </a:buBlip>
              <a:tabLst>
                <a:tab pos="457200" algn="l"/>
              </a:tabLst>
            </a:pPr>
            <a:r>
              <a:rPr lang="en-NG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Peer-reviewed journal articles</a:t>
            </a:r>
            <a:endParaRPr lang="en-NG" sz="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Blip>
                <a:blip r:embed="rId2"/>
              </a:buBlip>
              <a:tabLst>
                <a:tab pos="457200" algn="l"/>
              </a:tabLst>
            </a:pPr>
            <a:r>
              <a:rPr lang="en-NG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Published between </a:t>
            </a:r>
            <a:r>
              <a:rPr lang="en-NG" sz="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2016–2025</a:t>
            </a:r>
            <a:endParaRPr lang="en-NG" sz="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Blip>
                <a:blip r:embed="rId2"/>
              </a:buBlip>
              <a:tabLst>
                <a:tab pos="457200" algn="l"/>
              </a:tabLst>
            </a:pPr>
            <a:r>
              <a:rPr lang="en-NG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English-language publications</a:t>
            </a:r>
            <a:endParaRPr lang="en-NG" sz="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Blip>
                <a:blip r:embed="rId2"/>
              </a:buBlip>
              <a:tabLst>
                <a:tab pos="457200" algn="l"/>
              </a:tabLst>
            </a:pPr>
            <a:r>
              <a:rPr lang="en-NG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Studies focused on </a:t>
            </a:r>
            <a:r>
              <a:rPr lang="en-NG" sz="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older adults (75+)</a:t>
            </a:r>
            <a:endParaRPr lang="en-NG" sz="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Blip>
                <a:blip r:embed="rId2"/>
              </a:buBlip>
              <a:tabLst>
                <a:tab pos="457200" algn="l"/>
              </a:tabLst>
            </a:pPr>
            <a:r>
              <a:rPr lang="en-NG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related to </a:t>
            </a:r>
            <a:r>
              <a:rPr lang="en-NG" sz="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and </a:t>
            </a:r>
            <a:r>
              <a:rPr lang="en-US" sz="800" b="1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social</a:t>
            </a:r>
            <a:r>
              <a:rPr lang="en-NG" sz="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care provision, accessibility, frailty, or integrated care</a:t>
            </a:r>
            <a:endParaRPr lang="en-NG" sz="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Blip>
                <a:blip r:embed="rId2"/>
              </a:buBlip>
              <a:tabLst>
                <a:tab pos="457200" algn="l"/>
              </a:tabLst>
            </a:pPr>
            <a:r>
              <a:rPr lang="en-NG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UK-based studies and key international evidence relevant to the research aim</a:t>
            </a:r>
            <a:endParaRPr lang="en-NG" sz="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Blip>
                <a:blip r:embed="rId2"/>
              </a:buBlip>
              <a:tabLst>
                <a:tab pos="457200" algn="l"/>
              </a:tabLst>
            </a:pPr>
            <a:r>
              <a:rPr lang="en-NG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Criteria 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were </a:t>
            </a:r>
            <a:r>
              <a:rPr lang="en-NG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applied to ensure the inclusion of current, relevant and high-quality evidence aligned with the research aim</a:t>
            </a:r>
            <a:endParaRPr lang="en-NG" sz="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6B5D09F9-5ABB-47E7-9875-13F98D5D7D48}"/>
              </a:ext>
            </a:extLst>
          </p:cNvPr>
          <p:cNvSpPr/>
          <p:nvPr/>
        </p:nvSpPr>
        <p:spPr>
          <a:xfrm>
            <a:off x="8070574" y="-1"/>
            <a:ext cx="4121426" cy="3493912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16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EXCLUSION CRITERIA</a:t>
            </a:r>
            <a:endParaRPr lang="en-NG" sz="16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Blip>
                <a:blip r:embed="rId2"/>
              </a:buBlip>
              <a:tabLst>
                <a:tab pos="457200" algn="l"/>
              </a:tabLst>
            </a:pPr>
            <a:r>
              <a:rPr lang="en-NG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Non-peer-reviewed sources</a:t>
            </a:r>
            <a:endParaRPr lang="en-NG" sz="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Blip>
                <a:blip r:embed="rId2"/>
              </a:buBlip>
              <a:tabLst>
                <a:tab pos="457200" algn="l"/>
              </a:tabLst>
            </a:pPr>
            <a:r>
              <a:rPr lang="en-NG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Publications before </a:t>
            </a:r>
            <a:r>
              <a:rPr lang="en-NG" sz="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2016</a:t>
            </a:r>
            <a:r>
              <a:rPr lang="en-NG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(unless historically significant)</a:t>
            </a:r>
            <a:endParaRPr lang="en-NG" sz="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Blip>
                <a:blip r:embed="rId2"/>
              </a:buBlip>
              <a:tabLst>
                <a:tab pos="457200" algn="l"/>
              </a:tabLst>
            </a:pPr>
            <a:r>
              <a:rPr lang="en-NG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Studies not available in English</a:t>
            </a:r>
            <a:endParaRPr lang="en-NG" sz="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Blip>
                <a:blip r:embed="rId2"/>
              </a:buBlip>
              <a:tabLst>
                <a:tab pos="457200" algn="l"/>
              </a:tabLst>
            </a:pPr>
            <a:r>
              <a:rPr lang="en-NG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unrelated to older adults or the research topic</a:t>
            </a:r>
            <a:endParaRPr lang="en-NG" sz="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Blip>
                <a:blip r:embed="rId2"/>
              </a:buBlip>
              <a:tabLst>
                <a:tab pos="457200" algn="l"/>
              </a:tabLst>
            </a:pPr>
            <a:r>
              <a:rPr lang="en-NG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Opinion pieces, blogs, editorials, and duplicate studies</a:t>
            </a:r>
            <a:endParaRPr lang="en-NG" sz="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Blip>
                <a:blip r:embed="rId2"/>
              </a:buBlip>
              <a:tabLst>
                <a:tab pos="457200" algn="l"/>
              </a:tabLst>
            </a:pPr>
            <a:r>
              <a:rPr lang="en-NG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Sources lacking sufficient methodological detail or credibility</a:t>
            </a:r>
            <a:endParaRPr lang="en-NG" sz="8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9B9CDC37-F2BC-442F-9E3F-37D1B94CF3B9}"/>
              </a:ext>
            </a:extLst>
          </p:cNvPr>
          <p:cNvSpPr/>
          <p:nvPr/>
        </p:nvSpPr>
        <p:spPr>
          <a:xfrm>
            <a:off x="3572470" y="3584450"/>
            <a:ext cx="4829408" cy="327355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16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VALIDATION AND ANALYSIS</a:t>
            </a:r>
            <a:endParaRPr lang="en-NG" sz="1600" b="1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validation involves assessing the credibility and relevance of sources used in a study (Lockwood et al., 2020).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Source quality was assessed using the </a:t>
            </a:r>
            <a:r>
              <a:rPr lang="en-NG" sz="9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CRAAP Test</a:t>
            </a: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(Currency, Relevance, Authority, Accuracy and Purpose) to ensure credibility and suitability (</a:t>
            </a:r>
            <a:r>
              <a:rPr lang="en-NG" sz="9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Esparrago</a:t>
            </a: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-Kalidas, 2021).</a:t>
            </a:r>
            <a:endParaRPr lang="en-NG" sz="9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Findings were recorded in a </a:t>
            </a:r>
            <a:r>
              <a:rPr lang="en-NG" sz="9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Results Summary Table</a:t>
            </a: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compared across studies.</a:t>
            </a:r>
            <a:endParaRPr lang="en-NG" sz="9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Coding and note-taking were used to identify recurring concepts and patterns.</a:t>
            </a:r>
            <a:endParaRPr lang="en-NG" sz="9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Similar codes were grouped into themes such as </a:t>
            </a:r>
            <a:r>
              <a:rPr lang="en-NG" sz="9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integrated care</a:t>
            </a: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NG" sz="9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accessibility</a:t>
            </a: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NG" sz="9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person-centred care</a:t>
            </a: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</a:t>
            </a:r>
            <a:r>
              <a:rPr lang="en-NG" sz="9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frailty</a:t>
            </a: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</a:t>
            </a:r>
            <a:r>
              <a:rPr lang="en-NG" sz="9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workforce challenges</a:t>
            </a: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NG" sz="9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"/>
            </a:pPr>
            <a:r>
              <a:rPr lang="en-NG" sz="9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Critical judgement was used to select the most relevant and reliable sources.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"/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process supported a structured thematic analysis for Chapter 4 (Braun and Clarke, 2021).</a:t>
            </a:r>
            <a:endParaRPr lang="en-NG" sz="9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5D640CB-7837-4C83-A17E-98E2FA39F544}"/>
              </a:ext>
            </a:extLst>
          </p:cNvPr>
          <p:cNvSpPr/>
          <p:nvPr/>
        </p:nvSpPr>
        <p:spPr>
          <a:xfrm>
            <a:off x="8443358" y="3584450"/>
            <a:ext cx="3748642" cy="3273549"/>
          </a:xfrm>
          <a:prstGeom prst="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16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ETHICAL CONSIDERATIONS</a:t>
            </a:r>
            <a:endParaRPr lang="en-NG" sz="1600" b="1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Ethics in secondary research involves the responsible and transparent use of existing evidence (Snyder, 2019).</a:t>
            </a:r>
            <a:endParaRPr lang="en-NG" sz="9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All sources were fully referenced to avoid plagiarism and maintain academic integrity.</a:t>
            </a:r>
            <a:endParaRPr lang="en-NG" sz="9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Information was paraphrased accurately and presented fairly.</a:t>
            </a:r>
            <a:endParaRPr lang="en-NG" sz="9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Peer-reviewed and credible sources were prioritised to ensure reliability.</a:t>
            </a:r>
            <a:endParaRPr lang="en-NG" sz="9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Findings relating to older adults and vulnerable populations were discussed respectfully and without misrepresentation.</a:t>
            </a:r>
            <a:endParaRPr lang="en-NG" sz="9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SzPts val="1000"/>
              <a:buFont typeface="Courier New" panose="02070309020205020404" pitchFamily="49" charset="0"/>
              <a:buChar char="o"/>
              <a:tabLst>
                <a:tab pos="457200" algn="l"/>
              </a:tabLst>
            </a:pPr>
            <a:r>
              <a:rPr lang="en-NG" sz="9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Ethical practice strengthened the credibility and trustworthiness of the study.</a:t>
            </a:r>
            <a:endParaRPr lang="en-NG" sz="900" kern="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43461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How to Successfully Homeschool Your College-Bound Child – Coalition for ...">
            <a:extLst>
              <a:ext uri="{FF2B5EF4-FFF2-40B4-BE49-F238E27FC236}">
                <a16:creationId xmlns:a16="http://schemas.microsoft.com/office/drawing/2014/main" id="{A751143E-1AB2-4279-802A-2E209BB5BD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7052" y="0"/>
            <a:ext cx="32449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2E6488-B8DB-46A2-A2A2-8913CE193C67}"/>
              </a:ext>
            </a:extLst>
          </p:cNvPr>
          <p:cNvSpPr txBox="1"/>
          <p:nvPr/>
        </p:nvSpPr>
        <p:spPr>
          <a:xfrm rot="10800000" flipV="1">
            <a:off x="-2" y="-12357"/>
            <a:ext cx="8947053" cy="6884416"/>
          </a:xfrm>
          <a:prstGeom prst="rect">
            <a:avLst/>
          </a:prstGeom>
          <a:gradFill>
            <a:gsLst>
              <a:gs pos="16000">
                <a:srgbClr val="BECEEA"/>
              </a:gs>
              <a:gs pos="37000">
                <a:srgbClr val="D1DCF0"/>
              </a:gs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26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REFERENCES</a:t>
            </a:r>
            <a:endParaRPr lang="en-US" sz="2600" b="1" kern="1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Booth, A., Martyn-St James, M., Clowes, M. and Sutton, A., 2021. Systematic approaches to a successful literature review.</a:t>
            </a:r>
            <a:endParaRPr lang="en-NG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algn="just">
              <a:lnSpc>
                <a:spcPct val="150000"/>
              </a:lnSpc>
              <a:spcAft>
                <a:spcPts val="800"/>
              </a:spcAft>
            </a:pP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Braun, V. and Clarke, V., 2021. Thematic analysis: A practical guide.</a:t>
            </a:r>
            <a:endParaRPr lang="en-NG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algn="just">
              <a:lnSpc>
                <a:spcPct val="150000"/>
              </a:lnSpc>
              <a:spcAft>
                <a:spcPts val="800"/>
              </a:spcAft>
            </a:pPr>
            <a:r>
              <a:rPr lang="en-NG" sz="1200" kern="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Esparrago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-Kalidas, A.J., 2021. The effectiveness of CRAAP test in evaluating credibility of sources. </a:t>
            </a:r>
            <a:r>
              <a:rPr lang="en-NG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Journal of </a:t>
            </a:r>
            <a:r>
              <a:rPr lang="en-US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TESOL &amp; Education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NG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pp.1-14.</a:t>
            </a:r>
            <a:endParaRPr lang="en-NG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algn="just">
              <a:lnSpc>
                <a:spcPct val="150000"/>
              </a:lnSpc>
              <a:spcAft>
                <a:spcPts val="800"/>
              </a:spcAft>
            </a:pP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Humphries, R., 2015. Health and social care for older people: progress, problems and priorities. </a:t>
            </a:r>
            <a:r>
              <a:rPr lang="en-NG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Quality in Ageing and Older </a:t>
            </a:r>
            <a:r>
              <a:rPr lang="en-US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Adults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NG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pp.27-31.</a:t>
            </a:r>
            <a:endParaRPr lang="en-NG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algn="just">
              <a:lnSpc>
                <a:spcPct val="150000"/>
              </a:lnSpc>
              <a:spcBef>
                <a:spcPts val="375"/>
              </a:spcBef>
              <a:spcAft>
                <a:spcPts val="375"/>
              </a:spcAft>
            </a:pPr>
            <a:r>
              <a:rPr lang="en-NG" sz="12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Khan, N., Hewson, D. and Randhawa, G., 2024. Factors that affect the implementation of an integrated care programme for </a:t>
            </a:r>
            <a:r>
              <a:rPr lang="en-US" sz="12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2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older people with different frailty levels: a qualitative study of commissioners and provider stakeholders. </a:t>
            </a:r>
            <a:r>
              <a:rPr lang="en-NG" sz="1200" i="1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BMC </a:t>
            </a:r>
            <a:r>
              <a:rPr lang="en-US" sz="1200" i="1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200" i="1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geriatrics</a:t>
            </a:r>
            <a:r>
              <a:rPr lang="en-NG" sz="12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NG" sz="1200" i="1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24</a:t>
            </a:r>
            <a:r>
              <a:rPr lang="en-NG" sz="12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p.832.</a:t>
            </a:r>
            <a:endParaRPr lang="en-NG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algn="just">
              <a:lnSpc>
                <a:spcPct val="150000"/>
              </a:lnSpc>
              <a:spcAft>
                <a:spcPts val="800"/>
              </a:spcAft>
            </a:pP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Kim, D.H. and Rockwood, K., 2024. Frailty in older adults. </a:t>
            </a:r>
            <a:r>
              <a:rPr lang="en-NG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New England Journal of Medicine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NG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391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(6), pp.538-548.</a:t>
            </a:r>
            <a:endParaRPr lang="en-NG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algn="just">
              <a:lnSpc>
                <a:spcPct val="150000"/>
              </a:lnSpc>
              <a:spcAft>
                <a:spcPts val="800"/>
              </a:spcAft>
            </a:pP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Lockwood, C., </a:t>
            </a:r>
            <a:r>
              <a:rPr lang="en-NG" sz="1200" kern="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Porrit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K., Munn, Z., </a:t>
            </a:r>
            <a:r>
              <a:rPr lang="en-NG" sz="1200" kern="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Rittenmeyer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L., Salmond, S., Bjerrum, M., Loveday, H., Carrier, J. and Stannard, D., </a:t>
            </a:r>
            <a:r>
              <a:rPr lang="en-US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2020. Systematic reviews of qualitative evidence. </a:t>
            </a:r>
            <a:r>
              <a:rPr lang="en-NG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JBI Manual for evidence synthesis. JBI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NG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algn="just">
              <a:lnSpc>
                <a:spcPct val="150000"/>
              </a:lnSpc>
              <a:spcAft>
                <a:spcPts val="800"/>
              </a:spcAft>
            </a:pP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Page, M.J., McKenzie, J.E., </a:t>
            </a:r>
            <a:r>
              <a:rPr lang="en-NG" sz="1200" kern="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Bossuyt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P.M., </a:t>
            </a:r>
            <a:r>
              <a:rPr lang="en-NG" sz="1200" kern="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Boutron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I., Hoffmann, T.C., Mulrow, C.D., </a:t>
            </a:r>
            <a:r>
              <a:rPr lang="en-NG" sz="1200" kern="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Shamseer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L., </a:t>
            </a:r>
            <a:r>
              <a:rPr lang="en-NG" sz="1200" kern="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Tetzlaff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J.M., </a:t>
            </a:r>
            <a:r>
              <a:rPr lang="en-NG" sz="1200" kern="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Akl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E.A., </a:t>
            </a:r>
            <a:r>
              <a:rPr lang="en-US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Brennan, S.E. and Chou, R., 2021. The PRISMA 2020 statement: an updated guideline for reporting systematic </a:t>
            </a:r>
            <a:r>
              <a:rPr lang="en-US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reviews. </a:t>
            </a:r>
            <a:r>
              <a:rPr lang="en-NG" sz="1200" i="1" kern="1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bmj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NG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372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NG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algn="just">
              <a:lnSpc>
                <a:spcPct val="150000"/>
              </a:lnSpc>
              <a:spcAft>
                <a:spcPts val="800"/>
              </a:spcAft>
            </a:pP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Snyder, H., 2019. Literature review as a research methodology: An overview and guidelines. </a:t>
            </a:r>
            <a:r>
              <a:rPr lang="en-NG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business </a:t>
            </a:r>
            <a:r>
              <a:rPr lang="en-US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NG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104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pp.333-339.</a:t>
            </a:r>
            <a:endParaRPr lang="en-NG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algn="just">
              <a:lnSpc>
                <a:spcPct val="150000"/>
              </a:lnSpc>
              <a:spcAft>
                <a:spcPts val="800"/>
              </a:spcAft>
            </a:pP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World Health Organization, 2025. </a:t>
            </a:r>
            <a:r>
              <a:rPr lang="en-NG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Integrated care for older people (‎ICOPE)‎: guidance for person-centred assessment and </a:t>
            </a:r>
            <a:r>
              <a:rPr lang="en-US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NG" sz="1200" i="1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pathways in primary care</a:t>
            </a:r>
            <a:r>
              <a:rPr lang="en-NG" sz="1200" kern="1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World Health Organization.</a:t>
            </a:r>
            <a:endParaRPr lang="en-NG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4285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5" ma:contentTypeDescription="Create a new document." ma:contentTypeScope="" ma:versionID="e975c61e2b1dd6636e1dcae2a0f66b77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5761fe7639aa885dfef4f1d15ce9e997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GenerationTime" minOccurs="0"/>
                <xsd:element ref="ns3:MediaServiceEventHashCode" minOccurs="0"/>
                <xsd:element ref="ns3:MediaServiceAutoTags" minOccurs="0"/>
                <xsd:element ref="ns3:MediaLengthInSeconds" minOccurs="0"/>
                <xsd:element ref="ns3:MediaServiceDateTaken" minOccurs="0"/>
                <xsd:element ref="ns3:MediaServiceSystem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Tags" ma:index="18" nillable="true" ma:displayName="Tags" ma:internalName="MediaServiceAutoTags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2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822F9AB4-046E-476C-A0CE-0405AAEC63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6724994-0646-43B4-B832-D3CD1C9A5EB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700D8F9-248A-4DE7-BCD4-C59932A3F228}">
  <ds:schemaRefs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47a3e2db-67be-4841-b3a5-2f2fb1d7c7b3"/>
    <ds:schemaRef ds:uri="60ab93c2-c2e2-4a82-ab36-09e8ba3f753e"/>
    <ds:schemaRef ds:uri="http://www.w3.org/XML/1998/namespace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290</TotalTime>
  <Words>1343</Words>
  <Application>Microsoft Office PowerPoint</Application>
  <PresentationFormat>Widescreen</PresentationFormat>
  <Paragraphs>96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Arial</vt:lpstr>
      <vt:lpstr>Calibri</vt:lpstr>
      <vt:lpstr>Calibri Light</vt:lpstr>
      <vt:lpstr>Courier New</vt:lpstr>
      <vt:lpstr>Symbol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Essenox</dc:creator>
  <cp:lastModifiedBy>Rose Akpan (2309192)</cp:lastModifiedBy>
  <cp:revision>31</cp:revision>
  <dcterms:created xsi:type="dcterms:W3CDTF">2026-06-18T07:02:13Z</dcterms:created>
  <dcterms:modified xsi:type="dcterms:W3CDTF">2026-06-23T09:56:11Z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