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2004" y="30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sz="16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phealthcaresolutions.co.uk/guide-storing-paper-medical-records/" TargetMode="External"/><Relationship Id="rId2" Type="http://schemas.openxmlformats.org/officeDocument/2006/relationships/hyperlink" Target="https://support.microsoft.com/en-gb/exce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dirty="0"/>
            </a:br>
            <a:r>
              <a:rPr lang="en-GB" sz="3600" dirty="0"/>
              <a:t>Microsoft 365 Productivity Application – Microsoft Excel</a:t>
            </a:r>
            <a:br>
              <a:rPr lang="en-GB" dirty="0"/>
            </a:br>
            <a:endParaRPr dirty="0"/>
          </a:p>
        </p:txBody>
      </p:sp>
      <p:sp>
        <p:nvSpPr>
          <p:cNvPr id="3" name="Content Placeholder 2"/>
          <p:cNvSpPr>
            <a:spLocks noGrp="1"/>
          </p:cNvSpPr>
          <p:nvPr>
            <p:ph idx="1"/>
          </p:nvPr>
        </p:nvSpPr>
        <p:spPr/>
        <p:txBody>
          <a:bodyPr>
            <a:normAutofit/>
          </a:bodyPr>
          <a:lstStyle/>
          <a:p>
            <a:pPr algn="l">
              <a:buNone/>
            </a:pPr>
            <a:endParaRPr lang="en-GB" b="1" i="0" dirty="0">
              <a:solidFill>
                <a:srgbClr val="222222"/>
              </a:solidFill>
              <a:effectLst/>
              <a:latin typeface="Arial" panose="020B0604020202020204" pitchFamily="34" charset="0"/>
            </a:endParaRPr>
          </a:p>
          <a:p>
            <a:pPr algn="l">
              <a:buNone/>
            </a:pPr>
            <a:br>
              <a:rPr lang="en-GB" b="0" i="0" dirty="0">
                <a:solidFill>
                  <a:srgbClr val="222222"/>
                </a:solidFill>
                <a:effectLst/>
                <a:latin typeface="Arial" panose="020B0604020202020204" pitchFamily="34" charset="0"/>
              </a:rPr>
            </a:br>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Currently, staff write schedules or medication logs on paper. Patient information such as names, medication time, and dosage details are recorded manually. However, paper-based systems can create several challenges in healthcare settings.</a:t>
            </a:r>
          </a:p>
          <a:p>
            <a:pPr marL="0" indent="0">
              <a:buNone/>
            </a:pPr>
            <a:br>
              <a:rPr lang="en-GB" b="0" i="0" dirty="0">
                <a:solidFill>
                  <a:srgbClr val="222222"/>
                </a:solidFill>
                <a:effectLst/>
                <a:latin typeface="Arial" panose="020B0604020202020204" pitchFamily="34" charset="0"/>
              </a:rPr>
            </a:br>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Paper records can be lost, damaged, or misplaced over time. Handwritten information may also be </a:t>
            </a:r>
            <a:r>
              <a:rPr lang="en-GB" dirty="0">
                <a:solidFill>
                  <a:srgbClr val="222222"/>
                </a:solidFill>
                <a:latin typeface="Arial" panose="020B0604020202020204" pitchFamily="34" charset="0"/>
              </a:rPr>
              <a:t>hard</a:t>
            </a:r>
            <a:r>
              <a:rPr lang="en-GB" b="0" i="0" dirty="0">
                <a:solidFill>
                  <a:srgbClr val="222222"/>
                </a:solidFill>
                <a:effectLst/>
                <a:latin typeface="Arial" panose="020B0604020202020204" pitchFamily="34" charset="0"/>
              </a:rPr>
              <a:t> to read, which can </a:t>
            </a:r>
            <a:r>
              <a:rPr lang="en-GB" dirty="0">
                <a:solidFill>
                  <a:srgbClr val="222222"/>
                </a:solidFill>
                <a:latin typeface="Arial" panose="020B0604020202020204" pitchFamily="34" charset="0"/>
              </a:rPr>
              <a:t>be </a:t>
            </a:r>
            <a:r>
              <a:rPr lang="en-GB" b="0" i="0" dirty="0">
                <a:solidFill>
                  <a:srgbClr val="222222"/>
                </a:solidFill>
                <a:effectLst/>
                <a:latin typeface="Arial" panose="020B0604020202020204" pitchFamily="34" charset="0"/>
              </a:rPr>
              <a:t>misunderstood and lead to errors.  </a:t>
            </a:r>
            <a:r>
              <a:rPr lang="en-GB" dirty="0">
                <a:solidFill>
                  <a:srgbClr val="222222"/>
                </a:solidFill>
                <a:latin typeface="Arial" panose="020B0604020202020204" pitchFamily="34" charset="0"/>
              </a:rPr>
              <a:t>A</a:t>
            </a:r>
            <a:r>
              <a:rPr lang="en-GB" b="0" i="0" dirty="0">
                <a:solidFill>
                  <a:srgbClr val="222222"/>
                </a:solidFill>
                <a:effectLst/>
                <a:latin typeface="Arial" panose="020B0604020202020204" pitchFamily="34" charset="0"/>
              </a:rPr>
              <a:t>dditionally, locating specific information in paper records can be time-consuming for staff (PP Healthcare Solutions, 2022).</a:t>
            </a:r>
          </a:p>
          <a:p>
            <a:pPr>
              <a:buNone/>
            </a:pPr>
            <a:br>
              <a:rPr lang="en-GB" dirty="0"/>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200" dirty="0"/>
              <a:t>Using </a:t>
            </a:r>
            <a:r>
              <a:rPr lang="en-GB" sz="3200" dirty="0"/>
              <a:t>The </a:t>
            </a:r>
            <a:r>
              <a:rPr sz="3200" dirty="0"/>
              <a:t>Microsoft Excel</a:t>
            </a:r>
          </a:p>
        </p:txBody>
      </p:sp>
      <p:sp>
        <p:nvSpPr>
          <p:cNvPr id="3" name="Content Placeholder 2"/>
          <p:cNvSpPr>
            <a:spLocks noGrp="1"/>
          </p:cNvSpPr>
          <p:nvPr>
            <p:ph idx="1"/>
          </p:nvPr>
        </p:nvSpPr>
        <p:spPr/>
        <p:txBody>
          <a:bodyPr>
            <a:normAutofit fontScale="25000" lnSpcReduction="20000"/>
          </a:bodyPr>
          <a:lstStyle/>
          <a:p>
            <a:pPr marL="0" indent="0">
              <a:buNone/>
            </a:pPr>
            <a:endParaRPr lang="en-GB" sz="37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Microsoft Excel is a spreadsheet application that allows users to store, organise, and manage data digitally. Spreadsheets organise information into rows and columns, making it easier to manage large amounts of information efficiently (Microsoft, 2024).</a:t>
            </a:r>
          </a:p>
          <a:p>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In healthcare environments, Excel can help staff store patient records, schedules, and medication logs in an organised way. Information can be edited and updated quickly, and users can search, filter, or sort data to find information faster (Microsoft, 2024).</a:t>
            </a:r>
          </a:p>
          <a:p>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Key features include:</a:t>
            </a:r>
          </a:p>
          <a:p>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Digital spreadsheet for storing information</a:t>
            </a:r>
          </a:p>
          <a:p>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Data organised in tables and columns</a:t>
            </a:r>
          </a:p>
          <a:p>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Easy to edit and update records</a:t>
            </a:r>
          </a:p>
          <a:p>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Search, filter, and sort information quickly</a:t>
            </a:r>
          </a:p>
          <a:p>
            <a:endParaRPr lang="en-GB" sz="6400" dirty="0">
              <a:latin typeface="Arial" panose="020B0604020202020204" pitchFamily="34" charset="0"/>
              <a:cs typeface="Arial" panose="020B0604020202020204" pitchFamily="34" charset="0"/>
            </a:endParaRPr>
          </a:p>
          <a:p>
            <a:r>
              <a:rPr lang="en-GB" sz="6400" dirty="0">
                <a:latin typeface="Arial" panose="020B0604020202020204" pitchFamily="34" charset="0"/>
                <a:cs typeface="Arial" panose="020B0604020202020204" pitchFamily="34" charset="0"/>
              </a:rPr>
              <a:t>Files can be shared with staff</a:t>
            </a:r>
            <a:endParaRPr sz="64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200" dirty="0"/>
              <a:t>Benefits and Limitations</a:t>
            </a:r>
          </a:p>
        </p:txBody>
      </p:sp>
      <p:sp>
        <p:nvSpPr>
          <p:cNvPr id="3" name="Content Placeholder 2"/>
          <p:cNvSpPr>
            <a:spLocks noGrp="1"/>
          </p:cNvSpPr>
          <p:nvPr>
            <p:ph idx="1"/>
          </p:nvPr>
        </p:nvSpPr>
        <p:spPr/>
        <p:txBody>
          <a:bodyPr>
            <a:normAutofit fontScale="85000" lnSpcReduction="20000"/>
          </a:bodyPr>
          <a:lstStyle/>
          <a:p>
            <a:pPr marL="0" indent="0">
              <a:buNone/>
            </a:pPr>
            <a:endParaRPr lang="en-GB" sz="2100" dirty="0">
              <a:latin typeface="Arial" panose="020B0604020202020204" pitchFamily="34" charset="0"/>
              <a:cs typeface="Arial" panose="020B0604020202020204" pitchFamily="34" charset="0"/>
            </a:endParaRPr>
          </a:p>
          <a:p>
            <a:r>
              <a:rPr lang="en-GB" sz="2100" b="1" dirty="0">
                <a:latin typeface="Arial" panose="020B0604020202020204" pitchFamily="34" charset="0"/>
                <a:cs typeface="Arial" panose="020B0604020202020204" pitchFamily="34" charset="0"/>
              </a:rPr>
              <a:t>Benefits</a:t>
            </a:r>
          </a:p>
          <a:p>
            <a:r>
              <a:rPr lang="en-GB" sz="2100" dirty="0">
                <a:latin typeface="Arial" panose="020B0604020202020204" pitchFamily="34" charset="0"/>
                <a:cs typeface="Arial" panose="020B0604020202020204" pitchFamily="34" charset="0"/>
              </a:rPr>
              <a:t>Using Excel can improve how information is organised and managed within an organisation. It allows faster updates and supports data analysis using built-in tools such as formulas and charts (Microsoft, 2024).</a:t>
            </a:r>
          </a:p>
          <a:p>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Benefits include:</a:t>
            </a:r>
          </a:p>
          <a:p>
            <a:r>
              <a:rPr lang="en-GB" sz="2100" dirty="0">
                <a:latin typeface="Arial" panose="020B0604020202020204" pitchFamily="34" charset="0"/>
                <a:cs typeface="Arial" panose="020B0604020202020204" pitchFamily="34" charset="0"/>
              </a:rPr>
              <a:t>Better organisation of records</a:t>
            </a:r>
          </a:p>
          <a:p>
            <a:r>
              <a:rPr lang="en-GB" sz="2100" dirty="0">
                <a:latin typeface="Arial" panose="020B0604020202020204" pitchFamily="34" charset="0"/>
                <a:cs typeface="Arial" panose="020B0604020202020204" pitchFamily="34" charset="0"/>
              </a:rPr>
              <a:t>Faster updates</a:t>
            </a:r>
          </a:p>
          <a:p>
            <a:r>
              <a:rPr lang="en-GB" sz="2100" dirty="0">
                <a:latin typeface="Arial" panose="020B0604020202020204" pitchFamily="34" charset="0"/>
                <a:cs typeface="Arial" panose="020B0604020202020204" pitchFamily="34" charset="0"/>
              </a:rPr>
              <a:t>Ability to analyse data</a:t>
            </a:r>
          </a:p>
          <a:p>
            <a:pPr marL="0" indent="0">
              <a:buNone/>
            </a:pPr>
            <a:endParaRPr lang="en-GB" sz="2100" dirty="0">
              <a:latin typeface="Arial" panose="020B0604020202020204" pitchFamily="34" charset="0"/>
              <a:cs typeface="Arial" panose="020B0604020202020204" pitchFamily="34" charset="0"/>
            </a:endParaRPr>
          </a:p>
          <a:p>
            <a:r>
              <a:rPr lang="en-GB" sz="2100" b="1" dirty="0">
                <a:latin typeface="Arial" panose="020B0604020202020204" pitchFamily="34" charset="0"/>
                <a:cs typeface="Arial" panose="020B0604020202020204" pitchFamily="34" charset="0"/>
              </a:rPr>
              <a:t>Limitations</a:t>
            </a:r>
          </a:p>
          <a:p>
            <a:r>
              <a:rPr lang="en-GB" sz="2100" dirty="0">
                <a:latin typeface="Arial" panose="020B0604020202020204" pitchFamily="34" charset="0"/>
                <a:cs typeface="Arial" panose="020B0604020202020204" pitchFamily="34" charset="0"/>
              </a:rPr>
              <a:t>Despite its advantages, Excel also has some limitations. Staff may need training to use the software effectively. There is also a risk of data entry errors if information is entered incorrectly. In addition, digital files must be backed up and protected to avoid data loss or unauthorised access.</a:t>
            </a:r>
          </a:p>
          <a:p>
            <a:pPr marL="0" indent="0">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C5DF8-13BC-F9AE-1B44-1EB12E7010E5}"/>
              </a:ext>
            </a:extLst>
          </p:cNvPr>
          <p:cNvSpPr>
            <a:spLocks noGrp="1"/>
          </p:cNvSpPr>
          <p:nvPr>
            <p:ph type="title"/>
          </p:nvPr>
        </p:nvSpPr>
        <p:spPr/>
        <p:txBody>
          <a:bodyPr>
            <a:normAutofit/>
          </a:bodyPr>
          <a:lstStyle/>
          <a:p>
            <a:r>
              <a:rPr lang="en-GB" sz="3200" dirty="0"/>
              <a:t>REFERENCES</a:t>
            </a:r>
          </a:p>
        </p:txBody>
      </p:sp>
      <p:sp>
        <p:nvSpPr>
          <p:cNvPr id="3" name="Content Placeholder 2">
            <a:extLst>
              <a:ext uri="{FF2B5EF4-FFF2-40B4-BE49-F238E27FC236}">
                <a16:creationId xmlns:a16="http://schemas.microsoft.com/office/drawing/2014/main" id="{6AC0ACDA-979F-C80A-8CA2-FF7AC94B07F6}"/>
              </a:ext>
            </a:extLst>
          </p:cNvPr>
          <p:cNvSpPr>
            <a:spLocks noGrp="1"/>
          </p:cNvSpPr>
          <p:nvPr>
            <p:ph idx="1"/>
          </p:nvPr>
        </p:nvSpPr>
        <p:spPr/>
        <p:txBody>
          <a:bodyPr>
            <a:normAutofit/>
          </a:bodyPr>
          <a:lstStyle/>
          <a:p>
            <a:pPr marL="0" indent="0">
              <a:buNone/>
            </a:pPr>
            <a:endParaRPr lang="en-GB" dirty="0"/>
          </a:p>
          <a:p>
            <a:r>
              <a:rPr lang="en-GB" dirty="0">
                <a:latin typeface="Arial" panose="020B0604020202020204" pitchFamily="34" charset="0"/>
                <a:cs typeface="Arial" panose="020B0604020202020204" pitchFamily="34" charset="0"/>
              </a:rPr>
              <a:t>Microsoft (2024) Overview of Microsoft Excel.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2"/>
              </a:rPr>
              <a:t>https</a:t>
            </a:r>
            <a:r>
              <a:rPr lang="en-GB" u="sng" dirty="0">
                <a:latin typeface="Arial" panose="020B0604020202020204" pitchFamily="34" charset="0"/>
                <a:cs typeface="Arial" panose="020B0604020202020204" pitchFamily="34" charset="0"/>
                <a:hlinkClick r:id="rId2"/>
              </a:rPr>
              <a:t>://support.microsoft.com/en-gb/excel</a:t>
            </a:r>
            <a:r>
              <a:rPr lang="en-GB" dirty="0">
                <a:latin typeface="Arial" panose="020B0604020202020204" pitchFamily="34" charset="0"/>
                <a:cs typeface="Arial" panose="020B0604020202020204" pitchFamily="34" charset="0"/>
              </a:rPr>
              <a:t> (Accessed: 9 March 2026).</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PP Healthcare Solutions (2022) A guide to storing paper medical records.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3"/>
              </a:rPr>
              <a:t>https</a:t>
            </a:r>
            <a:r>
              <a:rPr lang="en-GB" u="sng" dirty="0">
                <a:latin typeface="Arial" panose="020B0604020202020204" pitchFamily="34" charset="0"/>
                <a:cs typeface="Arial" panose="020B0604020202020204" pitchFamily="34" charset="0"/>
                <a:hlinkClick r:id="rId3"/>
              </a:rPr>
              <a:t>://pphealthcaresolutions.co.uk/guide-storing-paper-medical-records/</a:t>
            </a:r>
            <a:r>
              <a:rPr lang="en-GB" dirty="0">
                <a:latin typeface="Arial" panose="020B0604020202020204" pitchFamily="34" charset="0"/>
                <a:cs typeface="Arial" panose="020B0604020202020204" pitchFamily="34" charset="0"/>
              </a:rPr>
              <a:t> (Accessed: 9 March 2026).</a:t>
            </a:r>
          </a:p>
          <a:p>
            <a:endParaRPr lang="en-GB" dirty="0"/>
          </a:p>
        </p:txBody>
      </p:sp>
    </p:spTree>
    <p:extLst>
      <p:ext uri="{BB962C8B-B14F-4D97-AF65-F5344CB8AC3E}">
        <p14:creationId xmlns:p14="http://schemas.microsoft.com/office/powerpoint/2010/main" val="3792512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231</TotalTime>
  <Words>405</Words>
  <Application>Microsoft Office PowerPoint</Application>
  <PresentationFormat>On-screen Show (4:3)</PresentationFormat>
  <Paragraphs>42</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Calibri</vt:lpstr>
      <vt:lpstr>Office Theme</vt:lpstr>
      <vt:lpstr> Microsoft 365 Productivity Application – Microsoft Excel </vt:lpstr>
      <vt:lpstr>Using The Microsoft Excel</vt:lpstr>
      <vt:lpstr>Benefits and Limitations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Isabel Monteiro</cp:lastModifiedBy>
  <cp:revision>7</cp:revision>
  <dcterms:created xsi:type="dcterms:W3CDTF">2013-01-27T09:14:16Z</dcterms:created>
  <dcterms:modified xsi:type="dcterms:W3CDTF">2026-03-15T11:29:52Z</dcterms:modified>
  <cp:category/>
</cp:coreProperties>
</file>