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388" r:id="rId2"/>
    <p:sldId id="274" r:id="rId3"/>
    <p:sldId id="387" r:id="rId4"/>
    <p:sldId id="389" r:id="rId5"/>
    <p:sldId id="390" r:id="rId6"/>
    <p:sldId id="391" r:id="rId7"/>
    <p:sldId id="392" r:id="rId8"/>
    <p:sldId id="393" r:id="rId9"/>
    <p:sldId id="394" r:id="rId10"/>
    <p:sldId id="395" r:id="rId11"/>
    <p:sldId id="396" r:id="rId12"/>
    <p:sldId id="397" r:id="rId13"/>
    <p:sldId id="398" r:id="rId14"/>
    <p:sldId id="39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1" y="2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B4ABFA-2D86-4CB9-8A22-9AF56F3B27D9}" type="datetimeFigureOut">
              <a:rPr lang="en-GB" smtClean="0"/>
              <a:t>05/06/2023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8C5157-BD1A-46E5-B70B-A9ECE3430EE5}" type="slidenum">
              <a:rPr lang="en-GB" smtClean="0"/>
              <a:t>‹#›</a:t>
            </a:fld>
            <a:endParaRPr lang="en-GB"/>
          </a:p>
        </p:txBody>
      </p:sp>
    </p:spTree>
    <p:extLst>
      <p:ext uri="{BB962C8B-B14F-4D97-AF65-F5344CB8AC3E}">
        <p14:creationId xmlns:p14="http://schemas.microsoft.com/office/powerpoint/2010/main" val="3401276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6">
            <a:extLst>
              <a:ext uri="{FF2B5EF4-FFF2-40B4-BE49-F238E27FC236}">
                <a16:creationId xmlns:a16="http://schemas.microsoft.com/office/drawing/2014/main" id="{41385875-70B5-437A-B1AE-2D1BDAF9B9FC}"/>
              </a:ext>
            </a:extLst>
          </p:cNvPr>
          <p:cNvSpPr>
            <a:spLocks noGrp="1" noChangeArrowheads="1"/>
          </p:cNvSpPr>
          <p:nvPr>
            <p:ph type="ftr" sz="quarter" idx="4"/>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33450" rtl="0" eaLnBrk="0" fontAlgn="base" latinLnBrk="0" hangingPunct="0">
              <a:lnSpc>
                <a:spcPct val="90000"/>
              </a:lnSpc>
              <a:spcBef>
                <a:spcPct val="0"/>
              </a:spcBef>
              <a:spcAft>
                <a:spcPct val="0"/>
              </a:spcAft>
              <a:buClrTx/>
              <a:buSzTx/>
              <a:buFontTx/>
              <a:buNone/>
              <a:tabLst/>
              <a:defRPr/>
            </a:pPr>
            <a:r>
              <a:rPr kumimoji="0" lang="en-US" altLang="en-US" sz="1800" b="1" i="1"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VHDL Lecture 1</a:t>
            </a:r>
          </a:p>
        </p:txBody>
      </p:sp>
      <p:sp>
        <p:nvSpPr>
          <p:cNvPr id="119811" name="Rectangle 7">
            <a:extLst>
              <a:ext uri="{FF2B5EF4-FFF2-40B4-BE49-F238E27FC236}">
                <a16:creationId xmlns:a16="http://schemas.microsoft.com/office/drawing/2014/main" id="{14B03113-88AE-481B-ABD5-8037643BF18A}"/>
              </a:ext>
            </a:extLst>
          </p:cNvPr>
          <p:cNvSpPr>
            <a:spLocks noGrp="1" noChangeArrowheads="1"/>
          </p:cNvSpPr>
          <p:nvPr>
            <p:ph type="sldNum" sz="quarter" idx="5"/>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33450" rtl="0" eaLnBrk="0" fontAlgn="base" latinLnBrk="0" hangingPunct="0">
              <a:lnSpc>
                <a:spcPct val="90000"/>
              </a:lnSpc>
              <a:spcBef>
                <a:spcPct val="0"/>
              </a:spcBef>
              <a:spcAft>
                <a:spcPct val="0"/>
              </a:spcAft>
              <a:buClrTx/>
              <a:buSzTx/>
              <a:buFontTx/>
              <a:buNone/>
              <a:tabLst/>
              <a:defRPr/>
            </a:pPr>
            <a:fld id="{4D1B98C9-9BB7-42F6-8CD6-97C8FAA891B5}" type="slidenum">
              <a:rPr kumimoji="0" lang="en-US" altLang="en-US" sz="1800" b="1" i="1"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r" defTabSz="933450" rtl="0" eaLnBrk="0" fontAlgn="base" latinLnBrk="0" hangingPunct="0">
                <a:lnSpc>
                  <a:spcPct val="90000"/>
                </a:lnSpc>
                <a:spcBef>
                  <a:spcPct val="0"/>
                </a:spcBef>
                <a:spcAft>
                  <a:spcPct val="0"/>
                </a:spcAft>
                <a:buClrTx/>
                <a:buSzTx/>
                <a:buFontTx/>
                <a:buNone/>
                <a:tabLst/>
                <a:defRPr/>
              </a:pPr>
              <a:t>1</a:t>
            </a:fld>
            <a:endParaRPr kumimoji="0" lang="en-US" altLang="en-US" sz="1800" b="1" i="1"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19812" name="Rectangle 2">
            <a:extLst>
              <a:ext uri="{FF2B5EF4-FFF2-40B4-BE49-F238E27FC236}">
                <a16:creationId xmlns:a16="http://schemas.microsoft.com/office/drawing/2014/main" id="{E6048832-FC15-4BBF-99E9-02B9D6017E09}"/>
              </a:ext>
            </a:extLst>
          </p:cNvPr>
          <p:cNvSpPr>
            <a:spLocks noGrp="1" noRot="1" noChangeAspect="1" noChangeArrowheads="1" noTextEdit="1"/>
          </p:cNvSpPr>
          <p:nvPr>
            <p:ph type="sldImg"/>
          </p:nvPr>
        </p:nvSpPr>
        <p:spPr>
          <a:ln/>
        </p:spPr>
      </p:sp>
      <p:sp>
        <p:nvSpPr>
          <p:cNvPr id="119813" name="Rectangle 3">
            <a:extLst>
              <a:ext uri="{FF2B5EF4-FFF2-40B4-BE49-F238E27FC236}">
                <a16:creationId xmlns:a16="http://schemas.microsoft.com/office/drawing/2014/main" id="{007C903C-DCD0-47DF-95E1-7DDDD538C932}"/>
              </a:ext>
            </a:extLst>
          </p:cNvPr>
          <p:cNvSpPr>
            <a:spLocks noGrp="1" noChangeArrowheads="1"/>
          </p:cNvSpPr>
          <p:nvPr>
            <p:ph type="body" idx="1"/>
          </p:nvPr>
        </p:nvSpPr>
        <p:spPr>
          <a:noFill/>
        </p:spPr>
        <p:txBody>
          <a:bodyPr/>
          <a:lstStyle/>
          <a:p>
            <a:endParaRPr lang="en-AU"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2</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2600325" y="508000"/>
            <a:ext cx="4546600" cy="2559050"/>
          </a:xfrm>
          <a:noFill/>
          <a:ln w="12700">
            <a:solidFill>
              <a:schemeClr val="tx1"/>
            </a:solidFill>
          </a:ln>
        </p:spPr>
      </p:pic>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3</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2600325" y="508000"/>
            <a:ext cx="4546600" cy="2559050"/>
          </a:xfrm>
          <a:noFill/>
          <a:ln w="12700">
            <a:solidFill>
              <a:schemeClr val="tx1"/>
            </a:solidFill>
          </a:ln>
        </p:spPr>
      </p:pic>
    </p:spTree>
    <p:extLst>
      <p:ext uri="{BB962C8B-B14F-4D97-AF65-F5344CB8AC3E}">
        <p14:creationId xmlns:p14="http://schemas.microsoft.com/office/powerpoint/2010/main" val="720437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4</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287966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5</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891814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6</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779009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7</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999837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8</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97440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9</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567370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10</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589156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11</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288308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12</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743356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13</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893866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marL="0" marR="0" lvl="0" indent="0" algn="r" defTabSz="914400" rtl="0" eaLnBrk="0" fontAlgn="base" latinLnBrk="0" hangingPunct="0">
              <a:lnSpc>
                <a:spcPct val="90000"/>
              </a:lnSpc>
              <a:spcBef>
                <a:spcPct val="0"/>
              </a:spcBef>
              <a:spcAft>
                <a:spcPct val="0"/>
              </a:spcAft>
              <a:buClrTx/>
              <a:buSzTx/>
              <a:buFontTx/>
              <a:buNone/>
              <a:tabLst/>
              <a:defRPr/>
            </a:pPr>
            <a:fld id="{1B0D217B-6763-494A-A93A-13F7CFF1EB3A}" type="slidenum">
              <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14400" rtl="0" eaLnBrk="0" fontAlgn="base" latinLnBrk="0" hangingPunct="0">
                <a:lnSpc>
                  <a:spcPct val="90000"/>
                </a:lnSpc>
                <a:spcBef>
                  <a:spcPct val="0"/>
                </a:spcBef>
                <a:spcAft>
                  <a:spcPct val="0"/>
                </a:spcAft>
                <a:buClrTx/>
                <a:buSzTx/>
                <a:buFontTx/>
                <a:buNone/>
                <a:tabLst/>
                <a:defRPr/>
              </a:pPr>
              <a:t>14</a:t>
            </a:fld>
            <a:endParaRPr kumimoji="0" lang="en-US" altLang="en-US" sz="12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2983360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6FE913F-D341-4010-9856-B43E879E5150}"/>
              </a:ext>
            </a:extLst>
          </p:cNvPr>
          <p:cNvSpPr/>
          <p:nvPr/>
        </p:nvSpPr>
        <p:spPr>
          <a:xfrm>
            <a:off x="0" y="4664075"/>
            <a:ext cx="1220177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8">
            <a:extLst>
              <a:ext uri="{FF2B5EF4-FFF2-40B4-BE49-F238E27FC236}">
                <a16:creationId xmlns:a16="http://schemas.microsoft.com/office/drawing/2014/main" id="{F9FBB883-10B2-469E-B69C-156DDB85A585}"/>
              </a:ext>
            </a:extLst>
          </p:cNvPr>
          <p:cNvGrpSpPr>
            <a:grpSpLocks/>
          </p:cNvGrpSpPr>
          <p:nvPr/>
        </p:nvGrpSpPr>
        <p:grpSpPr bwMode="auto">
          <a:xfrm>
            <a:off x="-5861" y="4953000"/>
            <a:ext cx="12197862" cy="1911350"/>
            <a:chOff x="-3765" y="4832896"/>
            <a:chExt cx="9147765" cy="2032192"/>
          </a:xfrm>
        </p:grpSpPr>
        <p:sp>
          <p:nvSpPr>
            <p:cNvPr id="6" name="Freeform 15">
              <a:extLst>
                <a:ext uri="{FF2B5EF4-FFF2-40B4-BE49-F238E27FC236}">
                  <a16:creationId xmlns:a16="http://schemas.microsoft.com/office/drawing/2014/main" id="{F44444CA-536C-402C-A76F-FD0C468C6B8B}"/>
                </a:ext>
              </a:extLst>
            </p:cNvPr>
            <p:cNvSpPr>
              <a:spLocks/>
            </p:cNvSpPr>
            <p:nvPr/>
          </p:nvSpPr>
          <p:spPr bwMode="auto">
            <a:xfrm>
              <a:off x="1687173" y="4832896"/>
              <a:ext cx="7456827"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sz="1800">
                <a:latin typeface="Arial" charset="0"/>
              </a:endParaRPr>
            </a:p>
          </p:txBody>
        </p:sp>
        <p:sp>
          <p:nvSpPr>
            <p:cNvPr id="7" name="Freeform 20">
              <a:extLst>
                <a:ext uri="{FF2B5EF4-FFF2-40B4-BE49-F238E27FC236}">
                  <a16:creationId xmlns:a16="http://schemas.microsoft.com/office/drawing/2014/main" id="{3B36E996-21D6-4C84-B528-C37670EA5404}"/>
                </a:ext>
              </a:extLst>
            </p:cNvPr>
            <p:cNvSpPr>
              <a:spLocks/>
            </p:cNvSpPr>
            <p:nvPr/>
          </p:nvSpPr>
          <p:spPr bwMode="auto">
            <a:xfrm>
              <a:off x="35443" y="5135526"/>
              <a:ext cx="9108557" cy="838200"/>
            </a:xfrm>
            <a:custGeom>
              <a:avLst/>
              <a:gdLst>
                <a:gd name="T0" fmla="*/ 0 w 5760"/>
                <a:gd name="T1" fmla="*/ 0 h 528"/>
                <a:gd name="T2" fmla="*/ 9108557 w 5760"/>
                <a:gd name="T3" fmla="*/ 0 h 528"/>
                <a:gd name="T4" fmla="*/ 9108557 w 5760"/>
                <a:gd name="T5" fmla="*/ 838200 h 528"/>
                <a:gd name="T6" fmla="*/ 75905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8">
              <a:extLst>
                <a:ext uri="{FF2B5EF4-FFF2-40B4-BE49-F238E27FC236}">
                  <a16:creationId xmlns:a16="http://schemas.microsoft.com/office/drawing/2014/main" id="{FBE8B25B-4611-4E60-A559-069B3F014240}"/>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BFE8975-290F-42E9-B3FB-C77B3070E63D}"/>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914400" y="1752603"/>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a:extLst>
              <a:ext uri="{FF2B5EF4-FFF2-40B4-BE49-F238E27FC236}">
                <a16:creationId xmlns:a16="http://schemas.microsoft.com/office/drawing/2014/main" id="{3FAF96CE-ED41-4333-B26F-49EA04CA93A0}"/>
              </a:ext>
            </a:extLst>
          </p:cNvPr>
          <p:cNvSpPr>
            <a:spLocks noGrp="1"/>
          </p:cNvSpPr>
          <p:nvPr>
            <p:ph type="dt" sz="half" idx="10"/>
          </p:nvPr>
        </p:nvSpPr>
        <p:spPr/>
        <p:txBody>
          <a:bodyPr/>
          <a:lstStyle>
            <a:lvl1pPr>
              <a:defRPr>
                <a:solidFill>
                  <a:srgbClr val="FFFFFF"/>
                </a:solidFill>
              </a:defRPr>
            </a:lvl1pPr>
            <a:extLst/>
          </a:lstStyle>
          <a:p>
            <a:pPr>
              <a:defRPr/>
            </a:pPr>
            <a:endParaRPr lang="en-US" altLang="en-US"/>
          </a:p>
        </p:txBody>
      </p:sp>
      <p:sp>
        <p:nvSpPr>
          <p:cNvPr id="12" name="Footer Placeholder 18">
            <a:extLst>
              <a:ext uri="{FF2B5EF4-FFF2-40B4-BE49-F238E27FC236}">
                <a16:creationId xmlns:a16="http://schemas.microsoft.com/office/drawing/2014/main" id="{3A8AF613-CEFB-493C-BD81-3494819F8198}"/>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US" altLang="en-US"/>
              <a:t>VHDL Lecture 2</a:t>
            </a:r>
          </a:p>
        </p:txBody>
      </p:sp>
      <p:sp>
        <p:nvSpPr>
          <p:cNvPr id="13" name="Slide Number Placeholder 26">
            <a:extLst>
              <a:ext uri="{FF2B5EF4-FFF2-40B4-BE49-F238E27FC236}">
                <a16:creationId xmlns:a16="http://schemas.microsoft.com/office/drawing/2014/main" id="{E009951C-1709-4646-B8F0-66CC8E809C08}"/>
              </a:ext>
            </a:extLst>
          </p:cNvPr>
          <p:cNvSpPr>
            <a:spLocks noGrp="1"/>
          </p:cNvSpPr>
          <p:nvPr>
            <p:ph type="sldNum" sz="quarter" idx="12"/>
          </p:nvPr>
        </p:nvSpPr>
        <p:spPr/>
        <p:txBody>
          <a:bodyPr/>
          <a:lstStyle>
            <a:lvl1pPr>
              <a:defRPr>
                <a:solidFill>
                  <a:srgbClr val="FFFFFF"/>
                </a:solidFill>
              </a:defRPr>
            </a:lvl1pPr>
          </a:lstStyle>
          <a:p>
            <a:fld id="{18A0A317-CAC4-4EB8-B847-D7B92D13A49C}" type="slidenum">
              <a:rPr lang="en-US" altLang="en-US"/>
              <a:pPr/>
              <a:t>‹#›</a:t>
            </a:fld>
            <a:endParaRPr lang="en-US" altLang="en-US"/>
          </a:p>
        </p:txBody>
      </p:sp>
    </p:spTree>
    <p:extLst>
      <p:ext uri="{BB962C8B-B14F-4D97-AF65-F5344CB8AC3E}">
        <p14:creationId xmlns:p14="http://schemas.microsoft.com/office/powerpoint/2010/main" val="3198394208"/>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id="{200F0BFF-2232-4507-9B1E-4016F1295104}"/>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006D563B-CFC7-4FAE-8BB9-3E165354F015}"/>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88A4D65F-6700-449B-BE28-F1651F059D84}"/>
              </a:ext>
            </a:extLst>
          </p:cNvPr>
          <p:cNvSpPr>
            <a:spLocks noGrp="1"/>
          </p:cNvSpPr>
          <p:nvPr>
            <p:ph type="sldNum" sz="quarter" idx="12"/>
          </p:nvPr>
        </p:nvSpPr>
        <p:spPr/>
        <p:txBody>
          <a:bodyPr/>
          <a:lstStyle>
            <a:lvl1pPr>
              <a:defRPr/>
            </a:lvl1pPr>
          </a:lstStyle>
          <a:p>
            <a:fld id="{FE60C3A9-5385-4160-8B59-59ECED489129}" type="slidenum">
              <a:rPr lang="en-US" altLang="en-US"/>
              <a:pPr/>
              <a:t>‹#›</a:t>
            </a:fld>
            <a:endParaRPr lang="en-US" altLang="en-US"/>
          </a:p>
        </p:txBody>
      </p:sp>
    </p:spTree>
    <p:extLst>
      <p:ext uri="{BB962C8B-B14F-4D97-AF65-F5344CB8AC3E}">
        <p14:creationId xmlns:p14="http://schemas.microsoft.com/office/powerpoint/2010/main" val="168306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2C96B690-09B7-47F0-AD3C-73800EF8E300}"/>
              </a:ext>
            </a:extLst>
          </p:cNvPr>
          <p:cNvSpPr/>
          <p:nvPr/>
        </p:nvSpPr>
        <p:spPr>
          <a:xfrm>
            <a:off x="4849446" y="3005138"/>
            <a:ext cx="244231"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1">
            <a:extLst>
              <a:ext uri="{FF2B5EF4-FFF2-40B4-BE49-F238E27FC236}">
                <a16:creationId xmlns:a16="http://schemas.microsoft.com/office/drawing/2014/main" id="{51AE6A49-CB69-4711-92A5-6E8F1B4D3E66}"/>
              </a:ext>
            </a:extLst>
          </p:cNvPr>
          <p:cNvSpPr/>
          <p:nvPr/>
        </p:nvSpPr>
        <p:spPr>
          <a:xfrm>
            <a:off x="4601308" y="3005138"/>
            <a:ext cx="24227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8DD821C8-DD05-4566-9A41-91D59BA38C96}"/>
              </a:ext>
            </a:extLst>
          </p:cNvPr>
          <p:cNvSpPr>
            <a:spLocks noGrp="1"/>
          </p:cNvSpPr>
          <p:nvPr>
            <p:ph type="dt" sz="half" idx="10"/>
          </p:nvPr>
        </p:nvSpPr>
        <p:spPr/>
        <p:txBody>
          <a:bodyPr/>
          <a:lstStyle>
            <a:lvl1pPr>
              <a:defRPr/>
            </a:lvl1pPr>
            <a:extLst/>
          </a:lstStyle>
          <a:p>
            <a:pPr>
              <a:defRPr/>
            </a:pPr>
            <a:endParaRPr lang="en-US" altLang="en-US"/>
          </a:p>
        </p:txBody>
      </p:sp>
      <p:sp>
        <p:nvSpPr>
          <p:cNvPr id="7" name="Footer Placeholder 4">
            <a:extLst>
              <a:ext uri="{FF2B5EF4-FFF2-40B4-BE49-F238E27FC236}">
                <a16:creationId xmlns:a16="http://schemas.microsoft.com/office/drawing/2014/main" id="{C24147E7-1DF4-4BF8-B9AC-E6733471C935}"/>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8" name="Slide Number Placeholder 5">
            <a:extLst>
              <a:ext uri="{FF2B5EF4-FFF2-40B4-BE49-F238E27FC236}">
                <a16:creationId xmlns:a16="http://schemas.microsoft.com/office/drawing/2014/main" id="{4FAEE704-5A26-4568-89C0-CECCC6B82127}"/>
              </a:ext>
            </a:extLst>
          </p:cNvPr>
          <p:cNvSpPr>
            <a:spLocks noGrp="1"/>
          </p:cNvSpPr>
          <p:nvPr>
            <p:ph type="sldNum" sz="quarter" idx="12"/>
          </p:nvPr>
        </p:nvSpPr>
        <p:spPr/>
        <p:txBody>
          <a:bodyPr/>
          <a:lstStyle>
            <a:lvl1pPr>
              <a:defRPr/>
            </a:lvl1pPr>
          </a:lstStyle>
          <a:p>
            <a:fld id="{9A16B7A2-F02C-4193-B46F-C2395E192301}" type="slidenum">
              <a:rPr lang="en-US" altLang="en-US"/>
              <a:pPr/>
              <a:t>‹#›</a:t>
            </a:fld>
            <a:endParaRPr lang="en-US" altLang="en-US"/>
          </a:p>
        </p:txBody>
      </p:sp>
    </p:spTree>
    <p:extLst>
      <p:ext uri="{BB962C8B-B14F-4D97-AF65-F5344CB8AC3E}">
        <p14:creationId xmlns:p14="http://schemas.microsoft.com/office/powerpoint/2010/main" val="9923114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30"/>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30"/>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D51A03AE-C23A-40BC-BA26-77925D91DF67}"/>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01846E29-79EC-4A47-AC01-B6D9E1D6BB1E}"/>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B291937A-A0BE-449A-9235-3E8E142CD34C}"/>
              </a:ext>
            </a:extLst>
          </p:cNvPr>
          <p:cNvSpPr>
            <a:spLocks noGrp="1"/>
          </p:cNvSpPr>
          <p:nvPr>
            <p:ph type="sldNum" sz="quarter" idx="12"/>
          </p:nvPr>
        </p:nvSpPr>
        <p:spPr/>
        <p:txBody>
          <a:bodyPr/>
          <a:lstStyle>
            <a:lvl1pPr>
              <a:defRPr/>
            </a:lvl1pPr>
          </a:lstStyle>
          <a:p>
            <a:fld id="{FF0B4F7B-0DD7-4925-9280-E676A67BC58C}" type="slidenum">
              <a:rPr lang="en-US" altLang="en-US"/>
              <a:pPr/>
              <a:t>‹#›</a:t>
            </a:fld>
            <a:endParaRPr lang="en-US" altLang="en-US"/>
          </a:p>
        </p:txBody>
      </p:sp>
    </p:spTree>
    <p:extLst>
      <p:ext uri="{BB962C8B-B14F-4D97-AF65-F5344CB8AC3E}">
        <p14:creationId xmlns:p14="http://schemas.microsoft.com/office/powerpoint/2010/main" val="148629160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4"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6"/>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7" y="1444296"/>
            <a:ext cx="5389034"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8B5EC0-BA8E-40AC-8436-D5A7FA5CE125}"/>
              </a:ext>
            </a:extLst>
          </p:cNvPr>
          <p:cNvSpPr>
            <a:spLocks noGrp="1"/>
          </p:cNvSpPr>
          <p:nvPr>
            <p:ph type="dt" sz="half" idx="10"/>
          </p:nvPr>
        </p:nvSpPr>
        <p:spPr/>
        <p:txBody>
          <a:bodyPr/>
          <a:lstStyle>
            <a:lvl1pPr>
              <a:defRPr/>
            </a:lvl1pPr>
            <a:extLst/>
          </a:lstStyle>
          <a:p>
            <a:pPr>
              <a:defRPr/>
            </a:pPr>
            <a:endParaRPr lang="en-US" altLang="en-US"/>
          </a:p>
        </p:txBody>
      </p:sp>
      <p:sp>
        <p:nvSpPr>
          <p:cNvPr id="8" name="Footer Placeholder 7">
            <a:extLst>
              <a:ext uri="{FF2B5EF4-FFF2-40B4-BE49-F238E27FC236}">
                <a16:creationId xmlns:a16="http://schemas.microsoft.com/office/drawing/2014/main" id="{81DDFDE0-264B-4926-8E80-AC97FAC8EC59}"/>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9" name="Slide Number Placeholder 8">
            <a:extLst>
              <a:ext uri="{FF2B5EF4-FFF2-40B4-BE49-F238E27FC236}">
                <a16:creationId xmlns:a16="http://schemas.microsoft.com/office/drawing/2014/main" id="{0E4F7548-4344-4FD2-84A9-9A93AB47FACE}"/>
              </a:ext>
            </a:extLst>
          </p:cNvPr>
          <p:cNvSpPr>
            <a:spLocks noGrp="1"/>
          </p:cNvSpPr>
          <p:nvPr>
            <p:ph type="sldNum" sz="quarter" idx="12"/>
          </p:nvPr>
        </p:nvSpPr>
        <p:spPr/>
        <p:txBody>
          <a:bodyPr/>
          <a:lstStyle>
            <a:lvl1pPr>
              <a:defRPr/>
            </a:lvl1pPr>
          </a:lstStyle>
          <a:p>
            <a:fld id="{8E98E461-2277-43E9-9BE4-E2434B51958C}" type="slidenum">
              <a:rPr lang="en-US" altLang="en-US"/>
              <a:pPr/>
              <a:t>‹#›</a:t>
            </a:fld>
            <a:endParaRPr lang="en-US" altLang="en-US"/>
          </a:p>
        </p:txBody>
      </p:sp>
    </p:spTree>
    <p:extLst>
      <p:ext uri="{BB962C8B-B14F-4D97-AF65-F5344CB8AC3E}">
        <p14:creationId xmlns:p14="http://schemas.microsoft.com/office/powerpoint/2010/main" val="125743478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29A015A3-296D-48C3-AC24-01C1B34E3A88}"/>
              </a:ext>
            </a:extLst>
          </p:cNvPr>
          <p:cNvSpPr>
            <a:spLocks noGrp="1"/>
          </p:cNvSpPr>
          <p:nvPr>
            <p:ph type="dt" sz="half" idx="10"/>
          </p:nvPr>
        </p:nvSpPr>
        <p:spPr/>
        <p:txBody>
          <a:bodyPr/>
          <a:lstStyle>
            <a:lvl1pPr>
              <a:defRPr/>
            </a:lvl1pPr>
            <a:extLst/>
          </a:lstStyle>
          <a:p>
            <a:pPr>
              <a:defRPr/>
            </a:pPr>
            <a:endParaRPr lang="en-US" altLang="en-US"/>
          </a:p>
        </p:txBody>
      </p:sp>
      <p:sp>
        <p:nvSpPr>
          <p:cNvPr id="4" name="Footer Placeholder 3">
            <a:extLst>
              <a:ext uri="{FF2B5EF4-FFF2-40B4-BE49-F238E27FC236}">
                <a16:creationId xmlns:a16="http://schemas.microsoft.com/office/drawing/2014/main" id="{D157CF18-3063-4DFB-A303-BFB1174BBB58}"/>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5" name="Slide Number Placeholder 4">
            <a:extLst>
              <a:ext uri="{FF2B5EF4-FFF2-40B4-BE49-F238E27FC236}">
                <a16:creationId xmlns:a16="http://schemas.microsoft.com/office/drawing/2014/main" id="{24C1135E-A1DF-40E2-97A7-7C6D40D53473}"/>
              </a:ext>
            </a:extLst>
          </p:cNvPr>
          <p:cNvSpPr>
            <a:spLocks noGrp="1"/>
          </p:cNvSpPr>
          <p:nvPr>
            <p:ph type="sldNum" sz="quarter" idx="12"/>
          </p:nvPr>
        </p:nvSpPr>
        <p:spPr/>
        <p:txBody>
          <a:bodyPr/>
          <a:lstStyle>
            <a:lvl1pPr>
              <a:defRPr/>
            </a:lvl1pPr>
          </a:lstStyle>
          <a:p>
            <a:fld id="{5E95A435-E746-4A21-B8A5-5E8B294D9770}" type="slidenum">
              <a:rPr lang="en-US" altLang="en-US"/>
              <a:pPr/>
              <a:t>‹#›</a:t>
            </a:fld>
            <a:endParaRPr lang="en-US" altLang="en-US"/>
          </a:p>
        </p:txBody>
      </p:sp>
    </p:spTree>
    <p:extLst>
      <p:ext uri="{BB962C8B-B14F-4D97-AF65-F5344CB8AC3E}">
        <p14:creationId xmlns:p14="http://schemas.microsoft.com/office/powerpoint/2010/main" val="266250455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736ED7FA-F30E-459C-AC62-8B88E26E313F}"/>
              </a:ext>
            </a:extLst>
          </p:cNvPr>
          <p:cNvSpPr>
            <a:spLocks noGrp="1"/>
          </p:cNvSpPr>
          <p:nvPr>
            <p:ph type="dt" sz="half" idx="10"/>
          </p:nvPr>
        </p:nvSpPr>
        <p:spPr/>
        <p:txBody>
          <a:bodyPr/>
          <a:lstStyle>
            <a:lvl1pPr>
              <a:defRPr/>
            </a:lvl1pPr>
          </a:lstStyle>
          <a:p>
            <a:pPr>
              <a:defRPr/>
            </a:pPr>
            <a:endParaRPr lang="en-US" altLang="en-US"/>
          </a:p>
        </p:txBody>
      </p:sp>
      <p:sp>
        <p:nvSpPr>
          <p:cNvPr id="3" name="Footer Placeholder 21">
            <a:extLst>
              <a:ext uri="{FF2B5EF4-FFF2-40B4-BE49-F238E27FC236}">
                <a16:creationId xmlns:a16="http://schemas.microsoft.com/office/drawing/2014/main" id="{C8E7B7B6-3DEA-41D2-8E48-A283E7014136}"/>
              </a:ext>
            </a:extLst>
          </p:cNvPr>
          <p:cNvSpPr>
            <a:spLocks noGrp="1"/>
          </p:cNvSpPr>
          <p:nvPr>
            <p:ph type="ftr" sz="quarter" idx="11"/>
          </p:nvPr>
        </p:nvSpPr>
        <p:spPr/>
        <p:txBody>
          <a:bodyPr/>
          <a:lstStyle>
            <a:lvl1pPr>
              <a:defRPr/>
            </a:lvl1pPr>
          </a:lstStyle>
          <a:p>
            <a:pPr>
              <a:defRPr/>
            </a:pPr>
            <a:r>
              <a:rPr lang="en-US" altLang="en-US"/>
              <a:t>VHDL Lecture 2</a:t>
            </a:r>
          </a:p>
        </p:txBody>
      </p:sp>
      <p:sp>
        <p:nvSpPr>
          <p:cNvPr id="4" name="Slide Number Placeholder 17">
            <a:extLst>
              <a:ext uri="{FF2B5EF4-FFF2-40B4-BE49-F238E27FC236}">
                <a16:creationId xmlns:a16="http://schemas.microsoft.com/office/drawing/2014/main" id="{E068151B-6B7B-4874-BD1D-54893AF1B5B4}"/>
              </a:ext>
            </a:extLst>
          </p:cNvPr>
          <p:cNvSpPr>
            <a:spLocks noGrp="1"/>
          </p:cNvSpPr>
          <p:nvPr>
            <p:ph type="sldNum" sz="quarter" idx="12"/>
          </p:nvPr>
        </p:nvSpPr>
        <p:spPr/>
        <p:txBody>
          <a:bodyPr/>
          <a:lstStyle>
            <a:lvl1pPr>
              <a:defRPr/>
            </a:lvl1pPr>
          </a:lstStyle>
          <a:p>
            <a:fld id="{5D9F60ED-8F34-4C3F-B4C8-71B1F4DC619D}" type="slidenum">
              <a:rPr lang="en-US" altLang="en-US"/>
              <a:pPr/>
              <a:t>‹#›</a:t>
            </a:fld>
            <a:endParaRPr lang="en-US" altLang="en-US"/>
          </a:p>
        </p:txBody>
      </p:sp>
    </p:spTree>
    <p:extLst>
      <p:ext uri="{BB962C8B-B14F-4D97-AF65-F5344CB8AC3E}">
        <p14:creationId xmlns:p14="http://schemas.microsoft.com/office/powerpoint/2010/main" val="2239524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19201"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657B895-6164-4656-B722-9FF6C021B5A1}"/>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2667889F-F583-40C4-9E67-EA3E48D60D57}"/>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4A0F55A7-A16A-442C-B00A-A68CD1A35B68}"/>
              </a:ext>
            </a:extLst>
          </p:cNvPr>
          <p:cNvSpPr>
            <a:spLocks noGrp="1"/>
          </p:cNvSpPr>
          <p:nvPr>
            <p:ph type="sldNum" sz="quarter" idx="12"/>
          </p:nvPr>
        </p:nvSpPr>
        <p:spPr/>
        <p:txBody>
          <a:bodyPr/>
          <a:lstStyle>
            <a:lvl1pPr>
              <a:defRPr/>
            </a:lvl1pPr>
          </a:lstStyle>
          <a:p>
            <a:fld id="{951B74CF-1A08-429B-90BD-EEF5B055B7A2}" type="slidenum">
              <a:rPr lang="en-US" altLang="en-US"/>
              <a:pPr/>
              <a:t>‹#›</a:t>
            </a:fld>
            <a:endParaRPr lang="en-US" altLang="en-US"/>
          </a:p>
        </p:txBody>
      </p:sp>
    </p:spTree>
    <p:extLst>
      <p:ext uri="{BB962C8B-B14F-4D97-AF65-F5344CB8AC3E}">
        <p14:creationId xmlns:p14="http://schemas.microsoft.com/office/powerpoint/2010/main" val="109487405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25830714-7AED-4E53-8E12-F1F9FB968E97}"/>
              </a:ext>
            </a:extLst>
          </p:cNvPr>
          <p:cNvSpPr>
            <a:spLocks/>
          </p:cNvSpPr>
          <p:nvPr/>
        </p:nvSpPr>
        <p:spPr bwMode="auto">
          <a:xfrm>
            <a:off x="666262" y="5945188"/>
            <a:ext cx="6586415"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sz="1800">
              <a:latin typeface="Arial" charset="0"/>
            </a:endParaRPr>
          </a:p>
        </p:txBody>
      </p:sp>
      <p:sp>
        <p:nvSpPr>
          <p:cNvPr id="6" name="Freeform 18">
            <a:extLst>
              <a:ext uri="{FF2B5EF4-FFF2-40B4-BE49-F238E27FC236}">
                <a16:creationId xmlns:a16="http://schemas.microsoft.com/office/drawing/2014/main" id="{B546527E-6CAF-4140-B894-01C5734638A6}"/>
              </a:ext>
            </a:extLst>
          </p:cNvPr>
          <p:cNvSpPr>
            <a:spLocks/>
          </p:cNvSpPr>
          <p:nvPr/>
        </p:nvSpPr>
        <p:spPr bwMode="auto">
          <a:xfrm>
            <a:off x="646724" y="5938838"/>
            <a:ext cx="4921738"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6AFB0E5E-FADB-46C4-A298-0413CFE6349B}"/>
              </a:ext>
            </a:extLst>
          </p:cNvPr>
          <p:cNvSpPr>
            <a:spLocks/>
          </p:cNvSpPr>
          <p:nvPr/>
        </p:nvSpPr>
        <p:spPr bwMode="auto">
          <a:xfrm>
            <a:off x="-8055" y="5791253"/>
            <a:ext cx="4536418" cy="1080868"/>
          </a:xfrm>
          <a:prstGeom prst="rtTriangle">
            <a:avLst/>
          </a:prstGeom>
          <a:blipFill>
            <a:blip r:embed="rId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6829C8F4-FE33-416F-B30E-02C7B625A1A6}"/>
              </a:ext>
            </a:extLst>
          </p:cNvPr>
          <p:cNvCxnSpPr/>
          <p:nvPr/>
        </p:nvCxnSpPr>
        <p:spPr>
          <a:xfrm>
            <a:off x="-12314" y="5787740"/>
            <a:ext cx="454067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a:extLst>
              <a:ext uri="{FF2B5EF4-FFF2-40B4-BE49-F238E27FC236}">
                <a16:creationId xmlns:a16="http://schemas.microsoft.com/office/drawing/2014/main" id="{B231C5C7-931F-4AC5-A86B-504EB57F6593}"/>
              </a:ext>
            </a:extLst>
          </p:cNvPr>
          <p:cNvSpPr/>
          <p:nvPr/>
        </p:nvSpPr>
        <p:spPr>
          <a:xfrm>
            <a:off x="11553093" y="4987925"/>
            <a:ext cx="24227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19">
            <a:extLst>
              <a:ext uri="{FF2B5EF4-FFF2-40B4-BE49-F238E27FC236}">
                <a16:creationId xmlns:a16="http://schemas.microsoft.com/office/drawing/2014/main" id="{1A007C3F-09EC-4207-9D4D-BA3A0D25FBBD}"/>
              </a:ext>
            </a:extLst>
          </p:cNvPr>
          <p:cNvSpPr/>
          <p:nvPr/>
        </p:nvSpPr>
        <p:spPr>
          <a:xfrm>
            <a:off x="11303001" y="4987925"/>
            <a:ext cx="24423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1"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29C3234-9ED2-4AB3-8309-A4F0BEBFA885}"/>
              </a:ext>
            </a:extLst>
          </p:cNvPr>
          <p:cNvSpPr>
            <a:spLocks noGrp="1"/>
          </p:cNvSpPr>
          <p:nvPr>
            <p:ph type="dt" sz="half" idx="10"/>
          </p:nvPr>
        </p:nvSpPr>
        <p:spPr/>
        <p:txBody>
          <a:bodyPr/>
          <a:lstStyle>
            <a:lvl1pPr>
              <a:defRPr>
                <a:solidFill>
                  <a:schemeClr val="tx1"/>
                </a:solidFill>
              </a:defRPr>
            </a:lvl1pPr>
            <a:extLst/>
          </a:lstStyle>
          <a:p>
            <a:pPr>
              <a:defRPr/>
            </a:pPr>
            <a:endParaRPr lang="en-US" altLang="en-US"/>
          </a:p>
        </p:txBody>
      </p:sp>
      <p:sp>
        <p:nvSpPr>
          <p:cNvPr id="12" name="Footer Placeholder 5">
            <a:extLst>
              <a:ext uri="{FF2B5EF4-FFF2-40B4-BE49-F238E27FC236}">
                <a16:creationId xmlns:a16="http://schemas.microsoft.com/office/drawing/2014/main" id="{99785837-1AED-4E27-AF84-450E09D9B70C}"/>
              </a:ext>
            </a:extLst>
          </p:cNvPr>
          <p:cNvSpPr>
            <a:spLocks noGrp="1"/>
          </p:cNvSpPr>
          <p:nvPr>
            <p:ph type="ftr" sz="quarter" idx="11"/>
          </p:nvPr>
        </p:nvSpPr>
        <p:spPr/>
        <p:txBody>
          <a:bodyPr/>
          <a:lstStyle>
            <a:lvl1pPr>
              <a:defRPr>
                <a:solidFill>
                  <a:schemeClr val="tx1"/>
                </a:solidFill>
              </a:defRPr>
            </a:lvl1pPr>
            <a:extLst/>
          </a:lstStyle>
          <a:p>
            <a:pPr>
              <a:defRPr/>
            </a:pPr>
            <a:r>
              <a:rPr lang="en-US" altLang="en-US"/>
              <a:t>VHDL Lecture 2</a:t>
            </a:r>
          </a:p>
        </p:txBody>
      </p:sp>
      <p:sp>
        <p:nvSpPr>
          <p:cNvPr id="13" name="Slide Number Placeholder 6">
            <a:extLst>
              <a:ext uri="{FF2B5EF4-FFF2-40B4-BE49-F238E27FC236}">
                <a16:creationId xmlns:a16="http://schemas.microsoft.com/office/drawing/2014/main" id="{C90CDDFC-9D80-4BE3-A957-2066EEDE3839}"/>
              </a:ext>
            </a:extLst>
          </p:cNvPr>
          <p:cNvSpPr>
            <a:spLocks noGrp="1"/>
          </p:cNvSpPr>
          <p:nvPr>
            <p:ph type="sldNum" sz="quarter" idx="12"/>
          </p:nvPr>
        </p:nvSpPr>
        <p:spPr/>
        <p:txBody>
          <a:bodyPr/>
          <a:lstStyle>
            <a:lvl1pPr>
              <a:defRPr/>
            </a:lvl1pPr>
          </a:lstStyle>
          <a:p>
            <a:fld id="{2D8520E6-2D47-4026-9BB3-245857F758AE}" type="slidenum">
              <a:rPr lang="en-US" altLang="en-US"/>
              <a:pPr/>
              <a:t>‹#›</a:t>
            </a:fld>
            <a:endParaRPr lang="en-US" altLang="en-US"/>
          </a:p>
        </p:txBody>
      </p:sp>
    </p:spTree>
    <p:extLst>
      <p:ext uri="{BB962C8B-B14F-4D97-AF65-F5344CB8AC3E}">
        <p14:creationId xmlns:p14="http://schemas.microsoft.com/office/powerpoint/2010/main" val="189295157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1"/>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3BA09497-DD62-49C3-891D-AD898BE6BE30}"/>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45FBFE4B-8EA4-49A2-B7D9-A8AD2173F84E}"/>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21F3EEB4-7527-4BA2-8574-B6BB132C1ABA}"/>
              </a:ext>
            </a:extLst>
          </p:cNvPr>
          <p:cNvSpPr>
            <a:spLocks noGrp="1"/>
          </p:cNvSpPr>
          <p:nvPr>
            <p:ph type="sldNum" sz="quarter" idx="12"/>
          </p:nvPr>
        </p:nvSpPr>
        <p:spPr/>
        <p:txBody>
          <a:bodyPr/>
          <a:lstStyle>
            <a:lvl1pPr>
              <a:defRPr/>
            </a:lvl1pPr>
          </a:lstStyle>
          <a:p>
            <a:fld id="{6EF1865D-7E5A-4DCA-89EB-863F783F2CD5}" type="slidenum">
              <a:rPr lang="en-US" altLang="en-US"/>
              <a:pPr/>
              <a:t>‹#›</a:t>
            </a:fld>
            <a:endParaRPr lang="en-US" altLang="en-US"/>
          </a:p>
        </p:txBody>
      </p:sp>
    </p:spTree>
    <p:extLst>
      <p:ext uri="{BB962C8B-B14F-4D97-AF65-F5344CB8AC3E}">
        <p14:creationId xmlns:p14="http://schemas.microsoft.com/office/powerpoint/2010/main" val="1357824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2"/>
            <a:ext cx="2369961"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98481119-DADB-4416-BEFA-55CC2AC8C83E}"/>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95B55373-A5CC-497A-A286-A189B9063B0D}"/>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4775D543-8E0D-4E55-9B08-055A4ECD3A29}"/>
              </a:ext>
            </a:extLst>
          </p:cNvPr>
          <p:cNvSpPr>
            <a:spLocks noGrp="1"/>
          </p:cNvSpPr>
          <p:nvPr>
            <p:ph type="sldNum" sz="quarter" idx="12"/>
          </p:nvPr>
        </p:nvSpPr>
        <p:spPr/>
        <p:txBody>
          <a:bodyPr/>
          <a:lstStyle>
            <a:lvl1pPr>
              <a:defRPr/>
            </a:lvl1pPr>
          </a:lstStyle>
          <a:p>
            <a:fld id="{91DDB3DE-F5DC-4D9B-8058-763FE3DB0EA1}" type="slidenum">
              <a:rPr lang="en-US" altLang="en-US"/>
              <a:pPr/>
              <a:t>‹#›</a:t>
            </a:fld>
            <a:endParaRPr lang="en-US" altLang="en-US"/>
          </a:p>
        </p:txBody>
      </p:sp>
    </p:spTree>
    <p:extLst>
      <p:ext uri="{BB962C8B-B14F-4D97-AF65-F5344CB8AC3E}">
        <p14:creationId xmlns:p14="http://schemas.microsoft.com/office/powerpoint/2010/main" val="1326955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60E79F23-B62A-4870-9112-7DFFA13852CA}"/>
              </a:ext>
            </a:extLst>
          </p:cNvPr>
          <p:cNvSpPr>
            <a:spLocks/>
          </p:cNvSpPr>
          <p:nvPr/>
        </p:nvSpPr>
        <p:spPr bwMode="auto">
          <a:xfrm>
            <a:off x="666262" y="5945188"/>
            <a:ext cx="6586415"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sz="1800">
              <a:latin typeface="Arial" charset="0"/>
            </a:endParaRPr>
          </a:p>
        </p:txBody>
      </p:sp>
      <p:sp>
        <p:nvSpPr>
          <p:cNvPr id="1027" name="Freeform 11">
            <a:extLst>
              <a:ext uri="{FF2B5EF4-FFF2-40B4-BE49-F238E27FC236}">
                <a16:creationId xmlns:a16="http://schemas.microsoft.com/office/drawing/2014/main" id="{098C753D-7118-4D07-B427-E5C5457B964C}"/>
              </a:ext>
            </a:extLst>
          </p:cNvPr>
          <p:cNvSpPr>
            <a:spLocks/>
          </p:cNvSpPr>
          <p:nvPr/>
        </p:nvSpPr>
        <p:spPr bwMode="auto">
          <a:xfrm>
            <a:off x="646724" y="5938838"/>
            <a:ext cx="4921738"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EF7A8AC0-C8B7-4E6E-A9D6-3214AF999B48}"/>
              </a:ext>
            </a:extLst>
          </p:cNvPr>
          <p:cNvSpPr>
            <a:spLocks/>
          </p:cNvSpPr>
          <p:nvPr/>
        </p:nvSpPr>
        <p:spPr bwMode="auto">
          <a:xfrm>
            <a:off x="-8055" y="5791253"/>
            <a:ext cx="4536418"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E199E2D3-9128-4917-BC8A-8485C99D4239}"/>
              </a:ext>
            </a:extLst>
          </p:cNvPr>
          <p:cNvCxnSpPr/>
          <p:nvPr/>
        </p:nvCxnSpPr>
        <p:spPr>
          <a:xfrm>
            <a:off x="-12314" y="5787740"/>
            <a:ext cx="454067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CA328C3E-B753-4AD3-80B7-D5C7381DAAAF}"/>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FF22EB46-5A1C-468C-BB62-8B0A7BED884E}"/>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57368ABD-4010-4D3C-B855-0CD5B3C5D808}"/>
              </a:ext>
            </a:extLst>
          </p:cNvPr>
          <p:cNvSpPr>
            <a:spLocks noGrp="1"/>
          </p:cNvSpPr>
          <p:nvPr>
            <p:ph type="dt" sz="half" idx="2"/>
          </p:nvPr>
        </p:nvSpPr>
        <p:spPr>
          <a:xfrm>
            <a:off x="8970109" y="6408739"/>
            <a:ext cx="255953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endParaRPr lang="en-US" altLang="en-US"/>
          </a:p>
        </p:txBody>
      </p:sp>
      <p:sp>
        <p:nvSpPr>
          <p:cNvPr id="22" name="Footer Placeholder 21">
            <a:extLst>
              <a:ext uri="{FF2B5EF4-FFF2-40B4-BE49-F238E27FC236}">
                <a16:creationId xmlns:a16="http://schemas.microsoft.com/office/drawing/2014/main" id="{67E088D2-EBDC-4ED9-9A29-16C5A1387DAE}"/>
              </a:ext>
            </a:extLst>
          </p:cNvPr>
          <p:cNvSpPr>
            <a:spLocks noGrp="1"/>
          </p:cNvSpPr>
          <p:nvPr>
            <p:ph type="ftr" sz="quarter" idx="3"/>
          </p:nvPr>
        </p:nvSpPr>
        <p:spPr>
          <a:xfrm>
            <a:off x="5840047" y="6408739"/>
            <a:ext cx="3133969"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r>
              <a:rPr lang="en-US" altLang="en-US"/>
              <a:t>VHDL Lecture 2</a:t>
            </a:r>
          </a:p>
        </p:txBody>
      </p:sp>
      <p:sp>
        <p:nvSpPr>
          <p:cNvPr id="18" name="Slide Number Placeholder 17">
            <a:extLst>
              <a:ext uri="{FF2B5EF4-FFF2-40B4-BE49-F238E27FC236}">
                <a16:creationId xmlns:a16="http://schemas.microsoft.com/office/drawing/2014/main" id="{22549A34-B949-4ADC-8F31-A9A7C8969FBA}"/>
              </a:ext>
            </a:extLst>
          </p:cNvPr>
          <p:cNvSpPr>
            <a:spLocks noGrp="1"/>
          </p:cNvSpPr>
          <p:nvPr>
            <p:ph type="sldNum" sz="quarter" idx="4"/>
          </p:nvPr>
        </p:nvSpPr>
        <p:spPr>
          <a:xfrm>
            <a:off x="11529647" y="6408739"/>
            <a:ext cx="48846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b="0"/>
            </a:lvl1pPr>
          </a:lstStyle>
          <a:p>
            <a:fld id="{8C31E246-8276-4C89-ABD1-58B3D14F9177}" type="slidenum">
              <a:rPr lang="en-US" altLang="en-US"/>
              <a:pPr/>
              <a:t>‹#›</a:t>
            </a:fld>
            <a:endParaRPr lang="en-US" altLang="en-US"/>
          </a:p>
        </p:txBody>
      </p:sp>
    </p:spTree>
    <p:extLst>
      <p:ext uri="{BB962C8B-B14F-4D97-AF65-F5344CB8AC3E}">
        <p14:creationId xmlns:p14="http://schemas.microsoft.com/office/powerpoint/2010/main" val="17575699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1">
            <a:extLst>
              <a:ext uri="{FF2B5EF4-FFF2-40B4-BE49-F238E27FC236}">
                <a16:creationId xmlns:a16="http://schemas.microsoft.com/office/drawing/2014/main" id="{8DEA10AB-7E48-42D0-BFD7-9F88B13B6DAB}"/>
              </a:ext>
            </a:extLst>
          </p:cNvPr>
          <p:cNvSpPr txBox="1">
            <a:spLocks noChangeArrowheads="1"/>
          </p:cNvSpPr>
          <p:nvPr/>
        </p:nvSpPr>
        <p:spPr bwMode="auto">
          <a:xfrm>
            <a:off x="1136650" y="908050"/>
            <a:ext cx="9906000" cy="2597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lgn="ctr" eaLnBrk="0" fontAlgn="base" hangingPunct="0">
              <a:lnSpc>
                <a:spcPct val="90000"/>
              </a:lnSpc>
              <a:spcBef>
                <a:spcPct val="50000"/>
              </a:spcBef>
              <a:spcAft>
                <a:spcPct val="0"/>
              </a:spcAft>
              <a:buClr>
                <a:prstClr val="black"/>
              </a:buClr>
              <a:buSzPct val="75000"/>
              <a:buFont typeface="ZapfDingbats" pitchFamily="82" charset="2"/>
              <a:buChar char="l"/>
            </a:pPr>
            <a:endParaRPr lang="en-US" altLang="en-US" sz="4400" dirty="0">
              <a:solidFill>
                <a:prstClr val="black"/>
              </a:solidFill>
              <a:latin typeface="Times New Roman" panose="02020603050405020304" pitchFamily="18" charset="0"/>
            </a:endParaRPr>
          </a:p>
          <a:p>
            <a:pPr algn="ctr" eaLnBrk="0" fontAlgn="base" hangingPunct="0">
              <a:lnSpc>
                <a:spcPct val="90000"/>
              </a:lnSpc>
              <a:spcBef>
                <a:spcPct val="50000"/>
              </a:spcBef>
              <a:spcAft>
                <a:spcPct val="0"/>
              </a:spcAft>
              <a:buClr>
                <a:prstClr val="black"/>
              </a:buClr>
              <a:buSzPct val="75000"/>
            </a:pPr>
            <a:r>
              <a:rPr lang="en-US" altLang="en-US" sz="4400" dirty="0">
                <a:solidFill>
                  <a:prstClr val="black"/>
                </a:solidFill>
                <a:latin typeface="Times New Roman" panose="02020603050405020304" pitchFamily="18" charset="0"/>
              </a:rPr>
              <a:t>Signals and Systems</a:t>
            </a:r>
          </a:p>
          <a:p>
            <a:pPr algn="ctr" eaLnBrk="0" fontAlgn="base" hangingPunct="0">
              <a:lnSpc>
                <a:spcPct val="90000"/>
              </a:lnSpc>
              <a:spcBef>
                <a:spcPct val="50000"/>
              </a:spcBef>
              <a:spcAft>
                <a:spcPct val="0"/>
              </a:spcAft>
              <a:buClr>
                <a:prstClr val="black"/>
              </a:buClr>
              <a:buSzPct val="75000"/>
            </a:pPr>
            <a:r>
              <a:rPr lang="en-US" altLang="en-US" sz="4400">
                <a:solidFill>
                  <a:prstClr val="black"/>
                </a:solidFill>
                <a:latin typeface="Times New Roman" panose="02020603050405020304" pitchFamily="18" charset="0"/>
              </a:rPr>
              <a:t>Dr</a:t>
            </a:r>
            <a:r>
              <a:rPr lang="en-US" altLang="en-US" sz="4400" dirty="0">
                <a:solidFill>
                  <a:prstClr val="black"/>
                </a:solidFill>
                <a:latin typeface="Times New Roman" panose="02020603050405020304" pitchFamily="18" charset="0"/>
              </a:rPr>
              <a:t>. Gary Jones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884081" y="1752600"/>
            <a:ext cx="6524288" cy="4412704"/>
          </a:xfrm>
        </p:spPr>
        <p:txBody>
          <a:bodyPr/>
          <a:lstStyle/>
          <a:p>
            <a:pPr marL="285750" indent="-285750" eaLnBrk="1" hangingPunct="1">
              <a:spcBef>
                <a:spcPct val="100000"/>
              </a:spcBef>
            </a:pPr>
            <a:r>
              <a:rPr lang="en-US" altLang="en-US" sz="1800" dirty="0"/>
              <a:t>What is a signal</a:t>
            </a:r>
          </a:p>
          <a:p>
            <a:pPr marL="285750" indent="-285750" eaLnBrk="1" hangingPunct="1">
              <a:spcBef>
                <a:spcPct val="100000"/>
              </a:spcBef>
            </a:pPr>
            <a:r>
              <a:rPr lang="en-US" altLang="en-US" sz="1800" dirty="0"/>
              <a:t>What is a system</a:t>
            </a:r>
          </a:p>
          <a:p>
            <a:pPr marL="285750" indent="-285750" eaLnBrk="1" hangingPunct="1">
              <a:spcBef>
                <a:spcPct val="100000"/>
              </a:spcBef>
            </a:pPr>
            <a:r>
              <a:rPr lang="en-US" altLang="en-US" sz="1800" dirty="0"/>
              <a:t>Electrical signals</a:t>
            </a:r>
          </a:p>
          <a:p>
            <a:pPr marL="541338" lvl="1" indent="-285750" eaLnBrk="1" hangingPunct="1">
              <a:spcBef>
                <a:spcPct val="100000"/>
              </a:spcBef>
            </a:pPr>
            <a:r>
              <a:rPr lang="en-US" altLang="en-US" sz="1600" dirty="0"/>
              <a:t>Analogue signals</a:t>
            </a:r>
          </a:p>
          <a:p>
            <a:pPr marL="779463" lvl="2" indent="-285750" eaLnBrk="1" hangingPunct="1">
              <a:spcBef>
                <a:spcPct val="100000"/>
              </a:spcBef>
            </a:pPr>
            <a:r>
              <a:rPr lang="en-US" altLang="en-US" sz="1400" dirty="0"/>
              <a:t>Analogue signal conditioning</a:t>
            </a:r>
          </a:p>
          <a:p>
            <a:pPr marL="1063625" lvl="3" indent="-285750" eaLnBrk="1" hangingPunct="1">
              <a:spcBef>
                <a:spcPct val="100000"/>
              </a:spcBef>
            </a:pPr>
            <a:r>
              <a:rPr lang="en-US" altLang="en-US" sz="1200" dirty="0"/>
              <a:t>Attenuation</a:t>
            </a:r>
          </a:p>
          <a:p>
            <a:pPr marL="1063625" lvl="3" indent="-285750" eaLnBrk="1" hangingPunct="1">
              <a:spcBef>
                <a:spcPct val="100000"/>
              </a:spcBef>
            </a:pPr>
            <a:r>
              <a:rPr lang="en-US" altLang="en-US" sz="1200" dirty="0"/>
              <a:t>Amplification</a:t>
            </a:r>
          </a:p>
          <a:p>
            <a:pPr marL="1063625" lvl="3"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2</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a:t>Lecture Outline</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 calcmode="lin" valueType="num">
                                      <p:cBhvr additive="base">
                                        <p:cTn id="7"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anim calcmode="lin" valueType="num">
                                      <p:cBhvr additive="base">
                                        <p:cTn id="13"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3" end="3"/>
                                            </p:txEl>
                                          </p:spTgt>
                                        </p:tgtEl>
                                        <p:attrNameLst>
                                          <p:attrName>style.visibility</p:attrName>
                                        </p:attrNameLst>
                                      </p:cBhvr>
                                      <p:to>
                                        <p:strVal val="visible"/>
                                      </p:to>
                                    </p:set>
                                    <p:anim calcmode="lin" valueType="num">
                                      <p:cBhvr additive="base">
                                        <p:cTn id="19"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6">
                                            <p:txEl>
                                              <p:pRg st="4" end="4"/>
                                            </p:txEl>
                                          </p:spTgt>
                                        </p:tgtEl>
                                        <p:attrNameLst>
                                          <p:attrName>style.visibility</p:attrName>
                                        </p:attrNameLst>
                                      </p:cBhvr>
                                      <p:to>
                                        <p:strVal val="visible"/>
                                      </p:to>
                                    </p:set>
                                    <p:anim calcmode="lin" valueType="num">
                                      <p:cBhvr additive="base">
                                        <p:cTn id="25"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6">
                                            <p:txEl>
                                              <p:pRg st="5" end="5"/>
                                            </p:txEl>
                                          </p:spTgt>
                                        </p:tgtEl>
                                        <p:attrNameLst>
                                          <p:attrName>style.visibility</p:attrName>
                                        </p:attrNameLst>
                                      </p:cBhvr>
                                      <p:to>
                                        <p:strVal val="visible"/>
                                      </p:to>
                                    </p:set>
                                    <p:anim calcmode="lin" valueType="num">
                                      <p:cBhvr additive="base">
                                        <p:cTn id="31" dur="5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6">
                                            <p:txEl>
                                              <p:pRg st="6" end="6"/>
                                            </p:txEl>
                                          </p:spTgt>
                                        </p:tgtEl>
                                        <p:attrNameLst>
                                          <p:attrName>style.visibility</p:attrName>
                                        </p:attrNameLst>
                                      </p:cBhvr>
                                      <p:to>
                                        <p:strVal val="visible"/>
                                      </p:to>
                                    </p:set>
                                    <p:anim calcmode="lin" valueType="num">
                                      <p:cBhvr additive="base">
                                        <p:cTn id="37"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57401" y="1752601"/>
            <a:ext cx="8302625" cy="365125"/>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Dictionary definition - </a:t>
            </a:r>
            <a:r>
              <a:rPr lang="en-GB" sz="1400" dirty="0">
                <a:latin typeface="Arial" panose="020B0604020202020204" pitchFamily="34" charset="0"/>
                <a:cs typeface="Arial" panose="020B0604020202020204" pitchFamily="34" charset="0"/>
              </a:rPr>
              <a:t>a gesture, action, or sound that is used to convey information or instructions, typically by prearrangement between the parties concerned.</a:t>
            </a:r>
          </a:p>
          <a:p>
            <a:pPr marL="285750" indent="-285750" eaLnBrk="1" hangingPunct="1">
              <a:spcBef>
                <a:spcPct val="100000"/>
              </a:spcBef>
            </a:pPr>
            <a:r>
              <a:rPr lang="en-GB" sz="1400" dirty="0">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 signal</a:t>
            </a:r>
          </a:p>
          <a:p>
            <a:pPr marL="541338" lvl="1" indent="-285750" eaLnBrk="1" hangingPunct="1">
              <a:spcBef>
                <a:spcPct val="100000"/>
              </a:spcBef>
            </a:pPr>
            <a:r>
              <a:rPr lang="en-US" altLang="en-US" sz="1400" dirty="0"/>
              <a:t>Is  a change in physical property that can produce a detectable variation in space or time.</a:t>
            </a:r>
          </a:p>
          <a:p>
            <a:pPr marL="541338" lvl="1" indent="-285750" eaLnBrk="1" hangingPunct="1">
              <a:spcBef>
                <a:spcPct val="100000"/>
              </a:spcBef>
            </a:pPr>
            <a:r>
              <a:rPr lang="en-US" altLang="en-US" sz="1400" dirty="0"/>
              <a:t>Signals can take many forms.</a:t>
            </a:r>
          </a:p>
          <a:p>
            <a:pPr marL="779463" lvl="2" indent="-285750" eaLnBrk="1" hangingPunct="1">
              <a:spcBef>
                <a:spcPct val="100000"/>
              </a:spcBef>
            </a:pPr>
            <a:r>
              <a:rPr lang="en-US" altLang="en-US" sz="1200" dirty="0"/>
              <a:t>In Nature</a:t>
            </a:r>
          </a:p>
          <a:p>
            <a:pPr marL="1063625" lvl="3" indent="-285750" eaLnBrk="1" hangingPunct="1">
              <a:spcBef>
                <a:spcPct val="100000"/>
              </a:spcBef>
            </a:pPr>
            <a:r>
              <a:rPr lang="en-US" altLang="en-US" sz="1000" dirty="0"/>
              <a:t>plants release chemicals to warn other plants of predators.</a:t>
            </a:r>
          </a:p>
          <a:p>
            <a:pPr marL="1063625" lvl="3" indent="-285750" eaLnBrk="1" hangingPunct="1">
              <a:spcBef>
                <a:spcPct val="100000"/>
              </a:spcBef>
            </a:pPr>
            <a:r>
              <a:rPr lang="en-US" altLang="en-US" sz="1000" dirty="0"/>
              <a:t>Insects ‘dance’ to signal the direction of food to others.</a:t>
            </a:r>
          </a:p>
          <a:p>
            <a:pPr marL="1063625" lvl="3" indent="-285750" eaLnBrk="1" hangingPunct="1">
              <a:spcBef>
                <a:spcPct val="100000"/>
              </a:spcBef>
            </a:pPr>
            <a:r>
              <a:rPr lang="en-US" altLang="en-US" sz="1000" dirty="0"/>
              <a:t>Olfactory signals to ward off predators.</a:t>
            </a:r>
          </a:p>
          <a:p>
            <a:pPr marL="1063625" lvl="3" indent="-285750" eaLnBrk="1" hangingPunct="1">
              <a:spcBef>
                <a:spcPct val="100000"/>
              </a:spcBef>
            </a:pPr>
            <a:r>
              <a:rPr lang="en-US" altLang="en-US" sz="1000" dirty="0"/>
              <a:t>Sea borne creatures use light to signal mates to their presence and to scare away predators.</a:t>
            </a:r>
          </a:p>
          <a:p>
            <a:pPr marL="777875" lvl="3" indent="0" eaLnBrk="1" hangingPunct="1">
              <a:spcBef>
                <a:spcPct val="100000"/>
              </a:spcBef>
              <a:buNone/>
            </a:pPr>
            <a:r>
              <a:rPr lang="en-US" altLang="en-US" sz="1000" dirty="0"/>
              <a:t>			</a:t>
            </a:r>
            <a:endParaRPr lang="en-US" altLang="en-US" sz="8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3</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What is a signal?</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Tree>
    <p:extLst>
      <p:ext uri="{BB962C8B-B14F-4D97-AF65-F5344CB8AC3E}">
        <p14:creationId xmlns:p14="http://schemas.microsoft.com/office/powerpoint/2010/main" val="319214023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3" end="3"/>
                                            </p:txEl>
                                          </p:spTgt>
                                        </p:tgtEl>
                                        <p:attrNameLst>
                                          <p:attrName>style.visibility</p:attrName>
                                        </p:attrNameLst>
                                      </p:cBhvr>
                                      <p:to>
                                        <p:strVal val="visible"/>
                                      </p:to>
                                    </p:set>
                                    <p:anim calcmode="lin" valueType="num">
                                      <p:cBhvr additive="base">
                                        <p:cTn id="7"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4" end="4"/>
                                            </p:txEl>
                                          </p:spTgt>
                                        </p:tgtEl>
                                        <p:attrNameLst>
                                          <p:attrName>style.visibility</p:attrName>
                                        </p:attrNameLst>
                                      </p:cBhvr>
                                      <p:to>
                                        <p:strVal val="visible"/>
                                      </p:to>
                                    </p:set>
                                    <p:anim calcmode="lin" valueType="num">
                                      <p:cBhvr additive="base">
                                        <p:cTn id="13"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266">
                                            <p:txEl>
                                              <p:pRg st="5" end="5"/>
                                            </p:txEl>
                                          </p:spTgt>
                                        </p:tgtEl>
                                        <p:attrNameLst>
                                          <p:attrName>style.visibility</p:attrName>
                                        </p:attrNameLst>
                                      </p:cBhvr>
                                      <p:to>
                                        <p:strVal val="visible"/>
                                      </p:to>
                                    </p:set>
                                    <p:animEffect transition="in" filter="fade">
                                      <p:cBhvr>
                                        <p:cTn id="19" dur="1000"/>
                                        <p:tgtEl>
                                          <p:spTgt spid="11266">
                                            <p:txEl>
                                              <p:pRg st="5" end="5"/>
                                            </p:txEl>
                                          </p:spTgt>
                                        </p:tgtEl>
                                      </p:cBhvr>
                                    </p:animEffect>
                                    <p:anim calcmode="lin" valueType="num">
                                      <p:cBhvr>
                                        <p:cTn id="20" dur="10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1126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1266">
                                            <p:txEl>
                                              <p:pRg st="6" end="6"/>
                                            </p:txEl>
                                          </p:spTgt>
                                        </p:tgtEl>
                                        <p:attrNameLst>
                                          <p:attrName>style.visibility</p:attrName>
                                        </p:attrNameLst>
                                      </p:cBhvr>
                                      <p:to>
                                        <p:strVal val="visible"/>
                                      </p:to>
                                    </p:set>
                                    <p:animEffect transition="in" filter="fade">
                                      <p:cBhvr>
                                        <p:cTn id="26" dur="1000"/>
                                        <p:tgtEl>
                                          <p:spTgt spid="11266">
                                            <p:txEl>
                                              <p:pRg st="6" end="6"/>
                                            </p:txEl>
                                          </p:spTgt>
                                        </p:tgtEl>
                                      </p:cBhvr>
                                    </p:animEffect>
                                    <p:anim calcmode="lin" valueType="num">
                                      <p:cBhvr>
                                        <p:cTn id="27" dur="10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1126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1266">
                                            <p:txEl>
                                              <p:pRg st="7" end="7"/>
                                            </p:txEl>
                                          </p:spTgt>
                                        </p:tgtEl>
                                        <p:attrNameLst>
                                          <p:attrName>style.visibility</p:attrName>
                                        </p:attrNameLst>
                                      </p:cBhvr>
                                      <p:to>
                                        <p:strVal val="visible"/>
                                      </p:to>
                                    </p:set>
                                    <p:animEffect transition="in" filter="fade">
                                      <p:cBhvr>
                                        <p:cTn id="33" dur="1000"/>
                                        <p:tgtEl>
                                          <p:spTgt spid="11266">
                                            <p:txEl>
                                              <p:pRg st="7" end="7"/>
                                            </p:txEl>
                                          </p:spTgt>
                                        </p:tgtEl>
                                      </p:cBhvr>
                                    </p:animEffect>
                                    <p:anim calcmode="lin" valueType="num">
                                      <p:cBhvr>
                                        <p:cTn id="34" dur="10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1126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11266">
                                            <p:txEl>
                                              <p:pRg st="8" end="8"/>
                                            </p:txEl>
                                          </p:spTgt>
                                        </p:tgtEl>
                                        <p:attrNameLst>
                                          <p:attrName>style.visibility</p:attrName>
                                        </p:attrNameLst>
                                      </p:cBhvr>
                                      <p:to>
                                        <p:strVal val="visible"/>
                                      </p:to>
                                    </p:set>
                                    <p:anim calcmode="lin" valueType="num">
                                      <p:cBhvr additive="base">
                                        <p:cTn id="40"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759106"/>
            <a:ext cx="8302625" cy="457200"/>
          </a:xfrm>
        </p:spPr>
        <p:txBody>
          <a:bodyPr/>
          <a:lstStyle/>
          <a:p>
            <a:pPr marL="285750" indent="-285750" eaLnBrk="1" hangingPunct="1">
              <a:spcBef>
                <a:spcPct val="100000"/>
              </a:spcBef>
            </a:pPr>
            <a:r>
              <a:rPr lang="en-US" altLang="en-US" sz="1800" dirty="0"/>
              <a:t>Man made signal</a:t>
            </a:r>
            <a:r>
              <a:rPr lang="en-US" altLang="en-US" sz="1400" dirty="0"/>
              <a:t>			</a:t>
            </a:r>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4</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a:xfrm>
            <a:off x="1532632" y="326059"/>
            <a:ext cx="8915400" cy="1143000"/>
          </a:xfrm>
        </p:spPr>
        <p:txBody>
          <a:bodyPr/>
          <a:lstStyle/>
          <a:p>
            <a:pPr eaLnBrk="1" fontAlgn="auto" hangingPunct="1">
              <a:spcAft>
                <a:spcPts val="0"/>
              </a:spcAft>
              <a:defRPr/>
            </a:pPr>
            <a:r>
              <a:rPr lang="en-US" altLang="en-US" dirty="0"/>
              <a:t>What is a signal?</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2" name="TextBox 1">
            <a:extLst>
              <a:ext uri="{FF2B5EF4-FFF2-40B4-BE49-F238E27FC236}">
                <a16:creationId xmlns:a16="http://schemas.microsoft.com/office/drawing/2014/main" id="{80E2EBCD-CD24-49F9-995F-8A47D394783F}"/>
              </a:ext>
            </a:extLst>
          </p:cNvPr>
          <p:cNvSpPr txBox="1"/>
          <p:nvPr/>
        </p:nvSpPr>
        <p:spPr>
          <a:xfrm>
            <a:off x="1903097" y="2365429"/>
            <a:ext cx="4038600" cy="987963"/>
          </a:xfrm>
          <a:prstGeom prst="rect">
            <a:avLst/>
          </a:prstGeom>
          <a:noFill/>
        </p:spPr>
        <p:txBody>
          <a:bodyPr wrap="square" rtlCol="0">
            <a:spAutoFit/>
          </a:bodyPr>
          <a:lstStyle/>
          <a:p>
            <a:pPr marL="779463" lvl="2" indent="-285750" fontAlgn="base">
              <a:lnSpc>
                <a:spcPct val="90000"/>
              </a:lnSpc>
              <a:spcBef>
                <a:spcPct val="100000"/>
              </a:spcBef>
              <a:spcAft>
                <a:spcPct val="0"/>
              </a:spcAft>
              <a:buClr>
                <a:prstClr val="black"/>
              </a:buClr>
              <a:buSzPct val="75000"/>
              <a:buFont typeface="ZapfDingbats" pitchFamily="82" charset="2"/>
              <a:buChar char="l"/>
            </a:pPr>
            <a:r>
              <a:rPr lang="en-US" altLang="en-US" sz="1200" b="1" dirty="0">
                <a:solidFill>
                  <a:prstClr val="black"/>
                </a:solidFill>
                <a:latin typeface="Arial" panose="020B0604020202020204" pitchFamily="34" charset="0"/>
              </a:rPr>
              <a:t>An audible signal</a:t>
            </a:r>
          </a:p>
          <a:p>
            <a:pPr marL="1063625" lvl="3" indent="-285750" fontAlgn="base">
              <a:lnSpc>
                <a:spcPct val="90000"/>
              </a:lnSpc>
              <a:spcBef>
                <a:spcPct val="100000"/>
              </a:spcBef>
              <a:spcAft>
                <a:spcPct val="0"/>
              </a:spcAft>
              <a:buClr>
                <a:prstClr val="black"/>
              </a:buClr>
              <a:buSzPct val="75000"/>
              <a:buFont typeface="ZapfDingbats" pitchFamily="82" charset="2"/>
              <a:buChar char="l"/>
            </a:pPr>
            <a:r>
              <a:rPr lang="en-US" altLang="en-US" sz="1200" dirty="0">
                <a:solidFill>
                  <a:prstClr val="black"/>
                </a:solidFill>
                <a:latin typeface="Arial" panose="020B0604020202020204" pitchFamily="34" charset="0"/>
              </a:rPr>
              <a:t>A shout</a:t>
            </a:r>
          </a:p>
          <a:p>
            <a:pPr marL="1063625" lvl="3" indent="-285750" fontAlgn="base">
              <a:lnSpc>
                <a:spcPct val="90000"/>
              </a:lnSpc>
              <a:spcBef>
                <a:spcPct val="100000"/>
              </a:spcBef>
              <a:spcAft>
                <a:spcPct val="0"/>
              </a:spcAft>
              <a:buClr>
                <a:prstClr val="black"/>
              </a:buClr>
              <a:buSzPct val="75000"/>
              <a:buFont typeface="ZapfDingbats" pitchFamily="82" charset="2"/>
              <a:buChar char="l"/>
            </a:pPr>
            <a:r>
              <a:rPr lang="en-US" altLang="en-US" sz="1200" dirty="0">
                <a:solidFill>
                  <a:prstClr val="black"/>
                </a:solidFill>
                <a:latin typeface="Arial" panose="020B0604020202020204" pitchFamily="34" charset="0"/>
              </a:rPr>
              <a:t>A bugle sound</a:t>
            </a:r>
          </a:p>
        </p:txBody>
      </p:sp>
      <p:sp>
        <p:nvSpPr>
          <p:cNvPr id="4" name="TextBox 3">
            <a:extLst>
              <a:ext uri="{FF2B5EF4-FFF2-40B4-BE49-F238E27FC236}">
                <a16:creationId xmlns:a16="http://schemas.microsoft.com/office/drawing/2014/main" id="{DC826B14-7790-435D-B176-985CBCEBD1F8}"/>
              </a:ext>
            </a:extLst>
          </p:cNvPr>
          <p:cNvSpPr txBox="1"/>
          <p:nvPr/>
        </p:nvSpPr>
        <p:spPr>
          <a:xfrm>
            <a:off x="5990332" y="2370139"/>
            <a:ext cx="4038600" cy="987963"/>
          </a:xfrm>
          <a:prstGeom prst="rect">
            <a:avLst/>
          </a:prstGeom>
          <a:noFill/>
        </p:spPr>
        <p:txBody>
          <a:bodyPr wrap="square" rtlCol="0">
            <a:spAutoFit/>
          </a:bodyPr>
          <a:lstStyle/>
          <a:p>
            <a:pPr marL="779463" lvl="2" indent="-285750" fontAlgn="base">
              <a:lnSpc>
                <a:spcPct val="90000"/>
              </a:lnSpc>
              <a:spcBef>
                <a:spcPct val="100000"/>
              </a:spcBef>
              <a:spcAft>
                <a:spcPct val="0"/>
              </a:spcAft>
              <a:buClr>
                <a:prstClr val="black"/>
              </a:buClr>
              <a:buSzPct val="75000"/>
              <a:buFont typeface="ZapfDingbats" pitchFamily="82" charset="2"/>
              <a:buChar char="l"/>
            </a:pPr>
            <a:r>
              <a:rPr lang="en-US" altLang="en-US" sz="1200" b="1" dirty="0">
                <a:solidFill>
                  <a:prstClr val="black"/>
                </a:solidFill>
                <a:latin typeface="Arial" panose="020B0604020202020204" pitchFamily="34" charset="0"/>
              </a:rPr>
              <a:t>A visual signal</a:t>
            </a:r>
          </a:p>
          <a:p>
            <a:pPr marL="1063625" lvl="3" indent="-285750" fontAlgn="base">
              <a:lnSpc>
                <a:spcPct val="90000"/>
              </a:lnSpc>
              <a:spcBef>
                <a:spcPct val="100000"/>
              </a:spcBef>
              <a:spcAft>
                <a:spcPct val="0"/>
              </a:spcAft>
              <a:buClr>
                <a:prstClr val="black"/>
              </a:buClr>
              <a:buSzPct val="75000"/>
              <a:buFont typeface="ZapfDingbats" pitchFamily="82" charset="2"/>
              <a:buChar char="l"/>
            </a:pPr>
            <a:r>
              <a:rPr lang="en-US" altLang="en-US" sz="1200" dirty="0">
                <a:solidFill>
                  <a:prstClr val="black"/>
                </a:solidFill>
                <a:latin typeface="Arial" panose="020B0604020202020204" pitchFamily="34" charset="0"/>
              </a:rPr>
              <a:t>A hill top brazier fire</a:t>
            </a:r>
          </a:p>
          <a:p>
            <a:pPr marL="1063625" lvl="3" indent="-285750" fontAlgn="base">
              <a:lnSpc>
                <a:spcPct val="90000"/>
              </a:lnSpc>
              <a:spcBef>
                <a:spcPct val="100000"/>
              </a:spcBef>
              <a:spcAft>
                <a:spcPct val="0"/>
              </a:spcAft>
              <a:buClr>
                <a:prstClr val="black"/>
              </a:buClr>
              <a:buSzPct val="75000"/>
              <a:buFont typeface="ZapfDingbats" pitchFamily="82" charset="2"/>
              <a:buChar char="l"/>
            </a:pPr>
            <a:r>
              <a:rPr lang="en-US" altLang="en-US" sz="1200" dirty="0">
                <a:solidFill>
                  <a:prstClr val="black"/>
                </a:solidFill>
                <a:latin typeface="Arial" panose="020B0604020202020204" pitchFamily="34" charset="0"/>
              </a:rPr>
              <a:t>A Smoke signal</a:t>
            </a:r>
          </a:p>
        </p:txBody>
      </p:sp>
      <p:sp>
        <p:nvSpPr>
          <p:cNvPr id="11" name="TextBox 10">
            <a:extLst>
              <a:ext uri="{FF2B5EF4-FFF2-40B4-BE49-F238E27FC236}">
                <a16:creationId xmlns:a16="http://schemas.microsoft.com/office/drawing/2014/main" id="{2F898ABF-1003-44DB-9475-35FF99280FAF}"/>
              </a:ext>
            </a:extLst>
          </p:cNvPr>
          <p:cNvSpPr txBox="1"/>
          <p:nvPr/>
        </p:nvSpPr>
        <p:spPr>
          <a:xfrm>
            <a:off x="1903097" y="3497408"/>
            <a:ext cx="4038600" cy="987963"/>
          </a:xfrm>
          <a:prstGeom prst="rect">
            <a:avLst/>
          </a:prstGeom>
          <a:noFill/>
        </p:spPr>
        <p:txBody>
          <a:bodyPr wrap="square" rtlCol="0">
            <a:spAutoFit/>
          </a:bodyPr>
          <a:lstStyle/>
          <a:p>
            <a:pPr marL="779463" lvl="2" indent="-285750" fontAlgn="base">
              <a:lnSpc>
                <a:spcPct val="90000"/>
              </a:lnSpc>
              <a:spcBef>
                <a:spcPct val="100000"/>
              </a:spcBef>
              <a:spcAft>
                <a:spcPct val="0"/>
              </a:spcAft>
              <a:buClr>
                <a:prstClr val="black"/>
              </a:buClr>
              <a:buSzPct val="75000"/>
              <a:buFont typeface="ZapfDingbats" pitchFamily="82" charset="2"/>
              <a:buChar char="l"/>
            </a:pPr>
            <a:r>
              <a:rPr lang="en-US" altLang="en-US" sz="1200" b="1" dirty="0">
                <a:solidFill>
                  <a:prstClr val="black"/>
                </a:solidFill>
                <a:latin typeface="Arial" panose="020B0604020202020204" pitchFamily="34" charset="0"/>
              </a:rPr>
              <a:t>A mechanical signal</a:t>
            </a:r>
          </a:p>
          <a:p>
            <a:pPr marL="1063625" lvl="3" indent="-285750" fontAlgn="base">
              <a:lnSpc>
                <a:spcPct val="90000"/>
              </a:lnSpc>
              <a:spcBef>
                <a:spcPct val="100000"/>
              </a:spcBef>
              <a:spcAft>
                <a:spcPct val="0"/>
              </a:spcAft>
              <a:buClr>
                <a:prstClr val="black"/>
              </a:buClr>
              <a:buSzPct val="75000"/>
              <a:buFont typeface="ZapfDingbats" pitchFamily="82" charset="2"/>
              <a:buChar char="l"/>
            </a:pPr>
            <a:r>
              <a:rPr lang="en-US" altLang="en-US" sz="1200" dirty="0">
                <a:solidFill>
                  <a:prstClr val="black"/>
                </a:solidFill>
                <a:latin typeface="Arial" panose="020B0604020202020204" pitchFamily="34" charset="0"/>
              </a:rPr>
              <a:t>A rope pull</a:t>
            </a:r>
          </a:p>
          <a:p>
            <a:pPr marL="1063625" lvl="3" indent="-285750" fontAlgn="base">
              <a:lnSpc>
                <a:spcPct val="90000"/>
              </a:lnSpc>
              <a:spcBef>
                <a:spcPct val="100000"/>
              </a:spcBef>
              <a:spcAft>
                <a:spcPct val="0"/>
              </a:spcAft>
              <a:buClr>
                <a:prstClr val="black"/>
              </a:buClr>
              <a:buSzPct val="75000"/>
              <a:buFont typeface="ZapfDingbats" pitchFamily="82" charset="2"/>
              <a:buChar char="l"/>
            </a:pPr>
            <a:r>
              <a:rPr lang="en-US" altLang="en-US" sz="1200" dirty="0">
                <a:solidFill>
                  <a:prstClr val="black"/>
                </a:solidFill>
                <a:latin typeface="Arial" panose="020B0604020202020204" pitchFamily="34" charset="0"/>
              </a:rPr>
              <a:t>An arrow shot into a target</a:t>
            </a:r>
          </a:p>
        </p:txBody>
      </p:sp>
      <p:sp>
        <p:nvSpPr>
          <p:cNvPr id="12" name="TextBox 11">
            <a:extLst>
              <a:ext uri="{FF2B5EF4-FFF2-40B4-BE49-F238E27FC236}">
                <a16:creationId xmlns:a16="http://schemas.microsoft.com/office/drawing/2014/main" id="{E979A060-6F5D-4970-A36F-0119F6ED9AA9}"/>
              </a:ext>
            </a:extLst>
          </p:cNvPr>
          <p:cNvSpPr txBox="1"/>
          <p:nvPr/>
        </p:nvSpPr>
        <p:spPr>
          <a:xfrm>
            <a:off x="5949934" y="3497407"/>
            <a:ext cx="4038600" cy="987963"/>
          </a:xfrm>
          <a:prstGeom prst="rect">
            <a:avLst/>
          </a:prstGeom>
          <a:noFill/>
        </p:spPr>
        <p:txBody>
          <a:bodyPr wrap="square" rtlCol="0">
            <a:spAutoFit/>
          </a:bodyPr>
          <a:lstStyle/>
          <a:p>
            <a:pPr marL="779463" lvl="2" indent="-285750" fontAlgn="base">
              <a:lnSpc>
                <a:spcPct val="90000"/>
              </a:lnSpc>
              <a:spcBef>
                <a:spcPct val="100000"/>
              </a:spcBef>
              <a:spcAft>
                <a:spcPct val="0"/>
              </a:spcAft>
              <a:buClr>
                <a:prstClr val="black"/>
              </a:buClr>
              <a:buSzPct val="75000"/>
              <a:buFont typeface="ZapfDingbats" pitchFamily="82" charset="2"/>
              <a:buChar char="l"/>
            </a:pPr>
            <a:r>
              <a:rPr lang="en-US" altLang="en-US" sz="1200" b="1" dirty="0">
                <a:solidFill>
                  <a:prstClr val="black"/>
                </a:solidFill>
                <a:latin typeface="Arial" panose="020B0604020202020204" pitchFamily="34" charset="0"/>
              </a:rPr>
              <a:t>Animated signal</a:t>
            </a:r>
          </a:p>
          <a:p>
            <a:pPr marL="1063625" lvl="3" indent="-285750" fontAlgn="base">
              <a:lnSpc>
                <a:spcPct val="90000"/>
              </a:lnSpc>
              <a:spcBef>
                <a:spcPct val="100000"/>
              </a:spcBef>
              <a:spcAft>
                <a:spcPct val="0"/>
              </a:spcAft>
              <a:buClr>
                <a:prstClr val="black"/>
              </a:buClr>
              <a:buSzPct val="75000"/>
              <a:buFont typeface="ZapfDingbats" pitchFamily="82" charset="2"/>
              <a:buChar char="l"/>
            </a:pPr>
            <a:r>
              <a:rPr lang="en-US" altLang="en-US" sz="1200" dirty="0">
                <a:solidFill>
                  <a:prstClr val="black"/>
                </a:solidFill>
                <a:latin typeface="Arial" panose="020B0604020202020204" pitchFamily="34" charset="0"/>
              </a:rPr>
              <a:t>Semaphore flags</a:t>
            </a:r>
          </a:p>
          <a:p>
            <a:pPr marL="777875" lvl="3" fontAlgn="base">
              <a:lnSpc>
                <a:spcPct val="90000"/>
              </a:lnSpc>
              <a:spcBef>
                <a:spcPct val="100000"/>
              </a:spcBef>
              <a:spcAft>
                <a:spcPct val="0"/>
              </a:spcAft>
              <a:buClr>
                <a:prstClr val="black"/>
              </a:buClr>
              <a:buSzPct val="75000"/>
            </a:pPr>
            <a:endParaRPr lang="en-US" altLang="en-US" sz="1200" dirty="0">
              <a:solidFill>
                <a:prstClr val="black"/>
              </a:solidFill>
              <a:latin typeface="Arial" panose="020B0604020202020204" pitchFamily="34" charset="0"/>
            </a:endParaRPr>
          </a:p>
        </p:txBody>
      </p:sp>
    </p:spTree>
    <p:extLst>
      <p:ext uri="{BB962C8B-B14F-4D97-AF65-F5344CB8AC3E}">
        <p14:creationId xmlns:p14="http://schemas.microsoft.com/office/powerpoint/2010/main" val="268837307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wipe(down)">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wipe(down)">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wipe(down)">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fade">
                                      <p:cBhvr>
                                        <p:cTn id="37" dur="500"/>
                                        <p:tgtEl>
                                          <p:spTgt spid="11">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xEl>
                                              <p:pRg st="1" end="1"/>
                                            </p:txEl>
                                          </p:spTgt>
                                        </p:tgtEl>
                                        <p:attrNameLst>
                                          <p:attrName>style.visibility</p:attrName>
                                        </p:attrNameLst>
                                      </p:cBhvr>
                                      <p:to>
                                        <p:strVal val="visible"/>
                                      </p:to>
                                    </p:set>
                                    <p:animEffect transition="in" filter="fade">
                                      <p:cBhvr>
                                        <p:cTn id="42" dur="500"/>
                                        <p:tgtEl>
                                          <p:spTgt spid="11">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
                                            <p:txEl>
                                              <p:pRg st="2" end="2"/>
                                            </p:txEl>
                                          </p:spTgt>
                                        </p:tgtEl>
                                        <p:attrNameLst>
                                          <p:attrName>style.visibility</p:attrName>
                                        </p:attrNameLst>
                                      </p:cBhvr>
                                      <p:to>
                                        <p:strVal val="visible"/>
                                      </p:to>
                                    </p:set>
                                    <p:animEffect transition="in" filter="fade">
                                      <p:cBhvr>
                                        <p:cTn id="47" dur="500"/>
                                        <p:tgtEl>
                                          <p:spTgt spid="11">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12">
                                            <p:txEl>
                                              <p:pRg st="0" end="0"/>
                                            </p:txEl>
                                          </p:spTgt>
                                        </p:tgtEl>
                                        <p:attrNameLst>
                                          <p:attrName>style.visibility</p:attrName>
                                        </p:attrNameLst>
                                      </p:cBhvr>
                                      <p:to>
                                        <p:strVal val="visible"/>
                                      </p:to>
                                    </p:set>
                                    <p:animEffect transition="in" filter="fade">
                                      <p:cBhvr>
                                        <p:cTn id="52" dur="1000"/>
                                        <p:tgtEl>
                                          <p:spTgt spid="12">
                                            <p:txEl>
                                              <p:pRg st="0" end="0"/>
                                            </p:txEl>
                                          </p:spTgt>
                                        </p:tgtEl>
                                      </p:cBhvr>
                                    </p:animEffect>
                                    <p:anim calcmode="lin" valueType="num">
                                      <p:cBhvr>
                                        <p:cTn id="53"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54"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12">
                                            <p:txEl>
                                              <p:pRg st="1" end="1"/>
                                            </p:txEl>
                                          </p:spTgt>
                                        </p:tgtEl>
                                        <p:attrNameLst>
                                          <p:attrName>style.visibility</p:attrName>
                                        </p:attrNameLst>
                                      </p:cBhvr>
                                      <p:to>
                                        <p:strVal val="visible"/>
                                      </p:to>
                                    </p:set>
                                    <p:animEffect transition="in" filter="fade">
                                      <p:cBhvr>
                                        <p:cTn id="59" dur="1000"/>
                                        <p:tgtEl>
                                          <p:spTgt spid="12">
                                            <p:txEl>
                                              <p:pRg st="1" end="1"/>
                                            </p:txEl>
                                          </p:spTgt>
                                        </p:tgtEl>
                                      </p:cBhvr>
                                    </p:animEffect>
                                    <p:anim calcmode="lin" valueType="num">
                                      <p:cBhvr>
                                        <p:cTn id="60"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61"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759106"/>
            <a:ext cx="8302625" cy="4190174"/>
          </a:xfrm>
        </p:spPr>
        <p:txBody>
          <a:bodyPr/>
          <a:lstStyle/>
          <a:p>
            <a:pPr marL="285750" indent="-285750" eaLnBrk="1" hangingPunct="1">
              <a:spcBef>
                <a:spcPct val="100000"/>
              </a:spcBef>
            </a:pPr>
            <a:r>
              <a:rPr lang="en-US" altLang="en-US" sz="1800" dirty="0"/>
              <a:t>Man made signal</a:t>
            </a:r>
            <a:r>
              <a:rPr lang="en-US" altLang="en-US" sz="1400" dirty="0"/>
              <a:t>			</a:t>
            </a:r>
          </a:p>
          <a:p>
            <a:pPr marL="285750" indent="-285750" eaLnBrk="1" hangingPunct="1">
              <a:spcBef>
                <a:spcPct val="100000"/>
              </a:spcBef>
            </a:pPr>
            <a:r>
              <a:rPr lang="en-GB" sz="1400" dirty="0">
                <a:latin typeface="Arial" panose="020B0604020202020204" pitchFamily="34" charset="0"/>
                <a:cs typeface="Arial" panose="020B0604020202020204" pitchFamily="34" charset="0"/>
              </a:rPr>
              <a:t>In engineering, signals are typically provided by a sensor, and often the original form of a signal is converted to another form of energy using a transducer. </a:t>
            </a:r>
          </a:p>
          <a:p>
            <a:pPr marL="285750" indent="-285750" eaLnBrk="1" hangingPunct="1">
              <a:spcBef>
                <a:spcPct val="100000"/>
              </a:spcBef>
            </a:pPr>
            <a:r>
              <a:rPr lang="en-GB" sz="1400" dirty="0">
                <a:latin typeface="Arial" panose="020B0604020202020204" pitchFamily="34" charset="0"/>
                <a:cs typeface="Arial" panose="020B0604020202020204" pitchFamily="34" charset="0"/>
              </a:rPr>
              <a:t>For example, a microphone converts an acoustic signal to a voltage waveform, and a speaker does the reverse</a:t>
            </a:r>
            <a:endParaRPr lang="en-US" altLang="en-US" sz="1400" dirty="0">
              <a:latin typeface="Arial" panose="020B0604020202020204" pitchFamily="34" charset="0"/>
              <a:cs typeface="Arial" panose="020B0604020202020204" pitchFamily="34" charset="0"/>
            </a:endParaRPr>
          </a:p>
          <a:p>
            <a:pPr marL="285750" indent="-285750" eaLnBrk="1" hangingPunct="1">
              <a:spcBef>
                <a:spcPct val="100000"/>
              </a:spcBef>
            </a:pPr>
            <a:r>
              <a:rPr lang="en-GB" sz="1400" dirty="0">
                <a:latin typeface="Arial" panose="020B0604020202020204" pitchFamily="34" charset="0"/>
                <a:cs typeface="Arial" panose="020B0604020202020204" pitchFamily="34" charset="0"/>
              </a:rPr>
              <a:t>The formal study of signals and their content is termed information theory, and the information of a signal is often accompanied by noise. The term "noise" refers to unwanted signal modifications, but is often extended to include unwanted signals conflicting with desired signals (sometimes referred to as crosstalk). </a:t>
            </a:r>
            <a:endParaRPr lang="en-US" altLang="en-US" sz="1400" dirty="0">
              <a:latin typeface="Arial" panose="020B0604020202020204" pitchFamily="34" charset="0"/>
              <a:cs typeface="Arial" panose="020B0604020202020204" pitchFamily="34" charset="0"/>
            </a:endParaRPr>
          </a:p>
          <a:p>
            <a:pPr marL="0" indent="0" eaLnBrk="1" hangingPunct="1">
              <a:spcBef>
                <a:spcPct val="100000"/>
              </a:spcBef>
              <a:buNone/>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5</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What is a signal?</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Tree>
    <p:extLst>
      <p:ext uri="{BB962C8B-B14F-4D97-AF65-F5344CB8AC3E}">
        <p14:creationId xmlns:p14="http://schemas.microsoft.com/office/powerpoint/2010/main" val="40748563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 calcmode="lin" valueType="num">
                                      <p:cBhvr additive="base">
                                        <p:cTn id="7"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anim calcmode="lin" valueType="num">
                                      <p:cBhvr additive="base">
                                        <p:cTn id="13"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3" end="3"/>
                                            </p:txEl>
                                          </p:spTgt>
                                        </p:tgtEl>
                                        <p:attrNameLst>
                                          <p:attrName>style.visibility</p:attrName>
                                        </p:attrNameLst>
                                      </p:cBhvr>
                                      <p:to>
                                        <p:strVal val="visible"/>
                                      </p:to>
                                    </p:set>
                                    <p:anim calcmode="lin" valueType="num">
                                      <p:cBhvr additive="base">
                                        <p:cTn id="19"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759106"/>
            <a:ext cx="8302625" cy="4190174"/>
          </a:xfrm>
        </p:spPr>
        <p:txBody>
          <a:bodyPr/>
          <a:lstStyle/>
          <a:p>
            <a:pPr marL="285750" indent="-285750" algn="just" eaLnBrk="1" hangingPunct="1">
              <a:spcBef>
                <a:spcPct val="100000"/>
              </a:spcBef>
            </a:pPr>
            <a:r>
              <a:rPr lang="en-US" altLang="en-US" sz="1400" dirty="0">
                <a:latin typeface="Arial" panose="020B0604020202020204" pitchFamily="34" charset="0"/>
                <a:cs typeface="Arial" panose="020B0604020202020204" pitchFamily="34" charset="0"/>
              </a:rPr>
              <a:t>Dictionary definition - </a:t>
            </a:r>
            <a:r>
              <a:rPr lang="en-GB" sz="1400" dirty="0">
                <a:latin typeface="Arial" panose="020B0604020202020204" pitchFamily="34" charset="0"/>
                <a:cs typeface="Arial" panose="020B0604020202020204" pitchFamily="34" charset="0"/>
              </a:rPr>
              <a:t>a set of things working together as parts of a mechanism or an interconnecting network, a complex whole.</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In Nature</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A termite mound where every termite, although acting individually, acts for the benefit of the colony.</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A bee hive where there is a hierarchy structure, of Queen and workers and drones with each knowing it’s job and again working for the benefit of the colony.</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A human being where the circulatory, raspatory, digestive, nervous and immune systems work together to keep you alive and in good health.</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In Human endeavour and signalling</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A sensor or transducer provides a signal which is fed into a signal conditioning circuit whose output goes into a microprocessor that displays the signal in some form on a screen to the user.</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6</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What is a system?</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Tree>
    <p:extLst>
      <p:ext uri="{BB962C8B-B14F-4D97-AF65-F5344CB8AC3E}">
        <p14:creationId xmlns:p14="http://schemas.microsoft.com/office/powerpoint/2010/main" val="37794156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 calcmode="lin" valueType="num">
                                      <p:cBhvr additive="base">
                                        <p:cTn id="7"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anim calcmode="lin" valueType="num">
                                      <p:cBhvr additive="base">
                                        <p:cTn id="13"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3" end="3"/>
                                            </p:txEl>
                                          </p:spTgt>
                                        </p:tgtEl>
                                        <p:attrNameLst>
                                          <p:attrName>style.visibility</p:attrName>
                                        </p:attrNameLst>
                                      </p:cBhvr>
                                      <p:to>
                                        <p:strVal val="visible"/>
                                      </p:to>
                                    </p:set>
                                    <p:anim calcmode="lin" valueType="num">
                                      <p:cBhvr additive="base">
                                        <p:cTn id="19"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6">
                                            <p:txEl>
                                              <p:pRg st="4" end="4"/>
                                            </p:txEl>
                                          </p:spTgt>
                                        </p:tgtEl>
                                        <p:attrNameLst>
                                          <p:attrName>style.visibility</p:attrName>
                                        </p:attrNameLst>
                                      </p:cBhvr>
                                      <p:to>
                                        <p:strVal val="visible"/>
                                      </p:to>
                                    </p:set>
                                    <p:anim calcmode="lin" valueType="num">
                                      <p:cBhvr additive="base">
                                        <p:cTn id="25"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6">
                                            <p:txEl>
                                              <p:pRg st="5" end="5"/>
                                            </p:txEl>
                                          </p:spTgt>
                                        </p:tgtEl>
                                        <p:attrNameLst>
                                          <p:attrName>style.visibility</p:attrName>
                                        </p:attrNameLst>
                                      </p:cBhvr>
                                      <p:to>
                                        <p:strVal val="visible"/>
                                      </p:to>
                                    </p:set>
                                    <p:anim calcmode="lin" valueType="num">
                                      <p:cBhvr additive="base">
                                        <p:cTn id="31" dur="5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6">
                                            <p:txEl>
                                              <p:pRg st="6" end="6"/>
                                            </p:txEl>
                                          </p:spTgt>
                                        </p:tgtEl>
                                        <p:attrNameLst>
                                          <p:attrName>style.visibility</p:attrName>
                                        </p:attrNameLst>
                                      </p:cBhvr>
                                      <p:to>
                                        <p:strVal val="visible"/>
                                      </p:to>
                                    </p:set>
                                    <p:anim calcmode="lin" valueType="num">
                                      <p:cBhvr additive="base">
                                        <p:cTn id="37"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759106"/>
            <a:ext cx="8302625" cy="4190174"/>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Analogue Signals</a:t>
            </a:r>
          </a:p>
          <a:p>
            <a:pPr marL="285750" indent="-285750" algn="just" eaLnBrk="1" hangingPunct="1">
              <a:spcBef>
                <a:spcPct val="100000"/>
              </a:spcBef>
            </a:pPr>
            <a:r>
              <a:rPr lang="en-US" altLang="en-US" sz="1200" dirty="0">
                <a:latin typeface="Arial" panose="020B0604020202020204" pitchFamily="34" charset="0"/>
                <a:cs typeface="Arial" panose="020B0604020202020204" pitchFamily="34" charset="0"/>
              </a:rPr>
              <a:t>Definition - </a:t>
            </a:r>
            <a:r>
              <a:rPr lang="en-GB" sz="1200" dirty="0"/>
              <a:t>An analogue signal is any continuous signal for which the time-varying feature (variable) of the signal is a representation of some other time varying quantity, i.e., analogous to another time varying signal. For example, in an analogue audio signal, the instantaneous voltage of the signal varies continuously with the pressure of the sound waves. The term analogue signal usually refers to electrical signals; however, mechanical, pneumatic, hydraulic, human speech, and other systems may also convey or be considered analogue signals. </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Voltage – What is voltage</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Voltage is a measure of electrical pressure, similar to psi being a measure of air pressure in compressed air systems it is measure in Volts as it’s name implies.</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Current – What is current</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Current is the measure of electrical flow, similar to the flow from an air line when a valve is opened is </a:t>
            </a:r>
            <a:r>
              <a:rPr lang="en-GB" altLang="en-US" sz="1200" dirty="0" err="1">
                <a:latin typeface="Arial" panose="020B0604020202020204" pitchFamily="34" charset="0"/>
                <a:cs typeface="Arial" panose="020B0604020202020204" pitchFamily="34" charset="0"/>
              </a:rPr>
              <a:t>is</a:t>
            </a:r>
            <a:r>
              <a:rPr lang="en-GB" altLang="en-US" sz="1200" dirty="0">
                <a:latin typeface="Arial" panose="020B0604020202020204" pitchFamily="34" charset="0"/>
                <a:cs typeface="Arial" panose="020B0604020202020204" pitchFamily="34" charset="0"/>
              </a:rPr>
              <a:t> measured in Amps, nothing to do with the name current.</a:t>
            </a:r>
          </a:p>
          <a:p>
            <a:pPr marL="285750" indent="-285750" algn="just" eaLnBrk="1" hangingPunct="1">
              <a:spcBef>
                <a:spcPct val="100000"/>
              </a:spcBef>
            </a:pPr>
            <a:endParaRPr lang="en-US" altLang="en-US" sz="1400" dirty="0">
              <a:latin typeface="Arial" panose="020B0604020202020204" pitchFamily="34" charset="0"/>
              <a:cs typeface="Arial" panose="020B0604020202020204" pitchFamily="34" charset="0"/>
            </a:endParaRP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7</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Electrical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Tree>
    <p:extLst>
      <p:ext uri="{BB962C8B-B14F-4D97-AF65-F5344CB8AC3E}">
        <p14:creationId xmlns:p14="http://schemas.microsoft.com/office/powerpoint/2010/main" val="22911473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6">
                                            <p:txEl>
                                              <p:pRg st="2" end="2"/>
                                            </p:txEl>
                                          </p:spTgt>
                                        </p:tgtEl>
                                        <p:attrNameLst>
                                          <p:attrName>style.visibility</p:attrName>
                                        </p:attrNameLst>
                                      </p:cBhvr>
                                      <p:to>
                                        <p:strVal val="visible"/>
                                      </p:to>
                                    </p:set>
                                    <p:animEffect transition="in" filter="fade">
                                      <p:cBhvr>
                                        <p:cTn id="12" dur="500"/>
                                        <p:tgtEl>
                                          <p:spTgt spid="1126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66">
                                            <p:txEl>
                                              <p:pRg st="3" end="3"/>
                                            </p:txEl>
                                          </p:spTgt>
                                        </p:tgtEl>
                                        <p:attrNameLst>
                                          <p:attrName>style.visibility</p:attrName>
                                        </p:attrNameLst>
                                      </p:cBhvr>
                                      <p:to>
                                        <p:strVal val="visible"/>
                                      </p:to>
                                    </p:set>
                                    <p:animEffect transition="in" filter="fade">
                                      <p:cBhvr>
                                        <p:cTn id="17" dur="500"/>
                                        <p:tgtEl>
                                          <p:spTgt spid="1126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266">
                                            <p:txEl>
                                              <p:pRg st="4" end="4"/>
                                            </p:txEl>
                                          </p:spTgt>
                                        </p:tgtEl>
                                        <p:attrNameLst>
                                          <p:attrName>style.visibility</p:attrName>
                                        </p:attrNameLst>
                                      </p:cBhvr>
                                      <p:to>
                                        <p:strVal val="visible"/>
                                      </p:to>
                                    </p:set>
                                    <p:animEffect transition="in" filter="fade">
                                      <p:cBhvr>
                                        <p:cTn id="22" dur="500"/>
                                        <p:tgtEl>
                                          <p:spTgt spid="1126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266">
                                            <p:txEl>
                                              <p:pRg st="5" end="5"/>
                                            </p:txEl>
                                          </p:spTgt>
                                        </p:tgtEl>
                                        <p:attrNameLst>
                                          <p:attrName>style.visibility</p:attrName>
                                        </p:attrNameLst>
                                      </p:cBhvr>
                                      <p:to>
                                        <p:strVal val="visible"/>
                                      </p:to>
                                    </p:set>
                                    <p:animEffect transition="in" filter="fade">
                                      <p:cBhvr>
                                        <p:cTn id="27" dur="500"/>
                                        <p:tgtEl>
                                          <p:spTgt spid="1126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759106"/>
            <a:ext cx="8302625" cy="4190174"/>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Signal conditioning</a:t>
            </a:r>
          </a:p>
          <a:p>
            <a:pPr marL="541338" lvl="1" indent="-285750" eaLnBrk="1" hangingPunct="1">
              <a:spcBef>
                <a:spcPct val="100000"/>
              </a:spcBef>
            </a:pPr>
            <a:r>
              <a:rPr lang="en-GB" sz="1200" dirty="0">
                <a:latin typeface="Arial" panose="020B0604020202020204" pitchFamily="34" charset="0"/>
                <a:cs typeface="Arial" panose="020B0604020202020204" pitchFamily="34" charset="0"/>
              </a:rPr>
              <a:t>In electronics, signal conditioning is the manipulation of an analogue signal in such a way that it meets the requirements of the next stage for further processing. </a:t>
            </a:r>
            <a:endParaRPr lang="en-US" altLang="en-US" sz="1200" dirty="0">
              <a:latin typeface="Arial" panose="020B0604020202020204" pitchFamily="34" charset="0"/>
              <a:cs typeface="Arial" panose="020B0604020202020204" pitchFamily="34" charset="0"/>
            </a:endParaRPr>
          </a:p>
          <a:p>
            <a:pPr marL="285750" indent="-285750" algn="just" eaLnBrk="1" hangingPunct="1">
              <a:spcBef>
                <a:spcPct val="100000"/>
              </a:spcBef>
            </a:pPr>
            <a:r>
              <a:rPr lang="en-US" altLang="en-US" sz="1400" dirty="0">
                <a:latin typeface="Arial" panose="020B0604020202020204" pitchFamily="34" charset="0"/>
                <a:cs typeface="Arial" panose="020B0604020202020204" pitchFamily="34" charset="0"/>
              </a:rPr>
              <a:t>What can we do to an analogue signal, how can we condition it.</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Attenuation – the process of making the signal smaller.</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Passively - using passive components</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Actively – using active components</a:t>
            </a:r>
            <a:r>
              <a:rPr lang="en-US" altLang="en-US" sz="1200" dirty="0">
                <a:latin typeface="Arial" panose="020B0604020202020204" pitchFamily="34" charset="0"/>
                <a:cs typeface="Arial" panose="020B0604020202020204" pitchFamily="34" charset="0"/>
              </a:rPr>
              <a:t>.</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Amplification – the process of making the signal bigger.</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Filtering – The process of removing unwanted portions of the signal</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Passively - using passive components</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Actively – using active components</a:t>
            </a:r>
            <a:r>
              <a:rPr lang="en-US" altLang="en-US" sz="1200" dirty="0">
                <a:latin typeface="Arial" panose="020B0604020202020204" pitchFamily="34" charset="0"/>
                <a:cs typeface="Arial" panose="020B0604020202020204" pitchFamily="34" charset="0"/>
              </a:rPr>
              <a:t>.</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Mixing – The process of adding together 2 or more signals to achieve a complex output signal</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8</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Tree>
    <p:extLst>
      <p:ext uri="{BB962C8B-B14F-4D97-AF65-F5344CB8AC3E}">
        <p14:creationId xmlns:p14="http://schemas.microsoft.com/office/powerpoint/2010/main" val="13922217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2" end="2"/>
                                            </p:txEl>
                                          </p:spTgt>
                                        </p:tgtEl>
                                        <p:attrNameLst>
                                          <p:attrName>style.visibility</p:attrName>
                                        </p:attrNameLst>
                                      </p:cBhvr>
                                      <p:to>
                                        <p:strVal val="visible"/>
                                      </p:to>
                                    </p:set>
                                    <p:animEffect transition="in" filter="fade">
                                      <p:cBhvr>
                                        <p:cTn id="7" dur="500"/>
                                        <p:tgtEl>
                                          <p:spTgt spid="1126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6">
                                            <p:txEl>
                                              <p:pRg st="3" end="3"/>
                                            </p:txEl>
                                          </p:spTgt>
                                        </p:tgtEl>
                                        <p:attrNameLst>
                                          <p:attrName>style.visibility</p:attrName>
                                        </p:attrNameLst>
                                      </p:cBhvr>
                                      <p:to>
                                        <p:strVal val="visible"/>
                                      </p:to>
                                    </p:set>
                                    <p:animEffect transition="in" filter="fade">
                                      <p:cBhvr>
                                        <p:cTn id="12" dur="500"/>
                                        <p:tgtEl>
                                          <p:spTgt spid="1126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66">
                                            <p:txEl>
                                              <p:pRg st="4" end="4"/>
                                            </p:txEl>
                                          </p:spTgt>
                                        </p:tgtEl>
                                        <p:attrNameLst>
                                          <p:attrName>style.visibility</p:attrName>
                                        </p:attrNameLst>
                                      </p:cBhvr>
                                      <p:to>
                                        <p:strVal val="visible"/>
                                      </p:to>
                                    </p:set>
                                    <p:animEffect transition="in" filter="fade">
                                      <p:cBhvr>
                                        <p:cTn id="17" dur="500"/>
                                        <p:tgtEl>
                                          <p:spTgt spid="11266">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1266">
                                            <p:txEl>
                                              <p:pRg st="5" end="5"/>
                                            </p:txEl>
                                          </p:spTgt>
                                        </p:tgtEl>
                                        <p:attrNameLst>
                                          <p:attrName>style.visibility</p:attrName>
                                        </p:attrNameLst>
                                      </p:cBhvr>
                                      <p:to>
                                        <p:strVal val="visible"/>
                                      </p:to>
                                    </p:set>
                                    <p:animEffect transition="in" filter="fade">
                                      <p:cBhvr>
                                        <p:cTn id="20" dur="500"/>
                                        <p:tgtEl>
                                          <p:spTgt spid="11266">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1266">
                                            <p:txEl>
                                              <p:pRg st="6" end="6"/>
                                            </p:txEl>
                                          </p:spTgt>
                                        </p:tgtEl>
                                        <p:attrNameLst>
                                          <p:attrName>style.visibility</p:attrName>
                                        </p:attrNameLst>
                                      </p:cBhvr>
                                      <p:to>
                                        <p:strVal val="visible"/>
                                      </p:to>
                                    </p:set>
                                    <p:animEffect transition="in" filter="fade">
                                      <p:cBhvr>
                                        <p:cTn id="25" dur="500"/>
                                        <p:tgtEl>
                                          <p:spTgt spid="11266">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1266">
                                            <p:txEl>
                                              <p:pRg st="7" end="7"/>
                                            </p:txEl>
                                          </p:spTgt>
                                        </p:tgtEl>
                                        <p:attrNameLst>
                                          <p:attrName>style.visibility</p:attrName>
                                        </p:attrNameLst>
                                      </p:cBhvr>
                                      <p:to>
                                        <p:strVal val="visible"/>
                                      </p:to>
                                    </p:set>
                                    <p:animEffect transition="in" filter="fade">
                                      <p:cBhvr>
                                        <p:cTn id="30" dur="500"/>
                                        <p:tgtEl>
                                          <p:spTgt spid="11266">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1266">
                                            <p:txEl>
                                              <p:pRg st="8" end="8"/>
                                            </p:txEl>
                                          </p:spTgt>
                                        </p:tgtEl>
                                        <p:attrNameLst>
                                          <p:attrName>style.visibility</p:attrName>
                                        </p:attrNameLst>
                                      </p:cBhvr>
                                      <p:to>
                                        <p:strVal val="visible"/>
                                      </p:to>
                                    </p:set>
                                    <p:animEffect transition="in" filter="fade">
                                      <p:cBhvr>
                                        <p:cTn id="35" dur="500"/>
                                        <p:tgtEl>
                                          <p:spTgt spid="11266">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11266">
                                            <p:txEl>
                                              <p:pRg st="9" end="9"/>
                                            </p:txEl>
                                          </p:spTgt>
                                        </p:tgtEl>
                                        <p:attrNameLst>
                                          <p:attrName>style.visibility</p:attrName>
                                        </p:attrNameLst>
                                      </p:cBhvr>
                                      <p:to>
                                        <p:strVal val="visible"/>
                                      </p:to>
                                    </p:set>
                                    <p:animEffect transition="in" filter="fade">
                                      <p:cBhvr>
                                        <p:cTn id="38" dur="500"/>
                                        <p:tgtEl>
                                          <p:spTgt spid="11266">
                                            <p:txEl>
                                              <p:pRg st="9" end="9"/>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1266">
                                            <p:txEl>
                                              <p:pRg st="10" end="10"/>
                                            </p:txEl>
                                          </p:spTgt>
                                        </p:tgtEl>
                                        <p:attrNameLst>
                                          <p:attrName>style.visibility</p:attrName>
                                        </p:attrNameLst>
                                      </p:cBhvr>
                                      <p:to>
                                        <p:strVal val="visible"/>
                                      </p:to>
                                    </p:set>
                                    <p:animEffect transition="in" filter="fade">
                                      <p:cBhvr>
                                        <p:cTn id="43" dur="500"/>
                                        <p:tgtEl>
                                          <p:spTgt spid="1126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759106"/>
            <a:ext cx="8302625" cy="1237846"/>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Signal conditioning</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Passive attenuation – the process of making the signal smaller using passive components. Simply put we can make a signal smaller by passing through a potential divider. The output of the signal is reduced in voltage by the ratio of the two resistors. (P1).</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9</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pic>
        <p:nvPicPr>
          <p:cNvPr id="2" name="Picture 1">
            <a:extLst>
              <a:ext uri="{FF2B5EF4-FFF2-40B4-BE49-F238E27FC236}">
                <a16:creationId xmlns:a16="http://schemas.microsoft.com/office/drawing/2014/main" id="{37C65D1C-F01F-4B46-8BCD-8166C254DA95}"/>
              </a:ext>
            </a:extLst>
          </p:cNvPr>
          <p:cNvPicPr>
            <a:picLocks noChangeAspect="1"/>
          </p:cNvPicPr>
          <p:nvPr/>
        </p:nvPicPr>
        <p:blipFill>
          <a:blip r:embed="rId3"/>
          <a:stretch>
            <a:fillRect/>
          </a:stretch>
        </p:blipFill>
        <p:spPr>
          <a:xfrm>
            <a:off x="1487489" y="2975814"/>
            <a:ext cx="4095183" cy="2424688"/>
          </a:xfrm>
          <a:prstGeom prst="rect">
            <a:avLst/>
          </a:prstGeom>
        </p:spPr>
      </p:pic>
      <p:pic>
        <p:nvPicPr>
          <p:cNvPr id="4" name="Picture 3">
            <a:extLst>
              <a:ext uri="{FF2B5EF4-FFF2-40B4-BE49-F238E27FC236}">
                <a16:creationId xmlns:a16="http://schemas.microsoft.com/office/drawing/2014/main" id="{195E128E-5444-4FB0-A3CE-70534A5557CA}"/>
              </a:ext>
            </a:extLst>
          </p:cNvPr>
          <p:cNvPicPr>
            <a:picLocks noChangeAspect="1"/>
          </p:cNvPicPr>
          <p:nvPr/>
        </p:nvPicPr>
        <p:blipFill>
          <a:blip r:embed="rId4"/>
          <a:stretch>
            <a:fillRect/>
          </a:stretch>
        </p:blipFill>
        <p:spPr>
          <a:xfrm>
            <a:off x="5582671" y="2708920"/>
            <a:ext cx="4985704" cy="3285707"/>
          </a:xfrm>
          <a:prstGeom prst="rect">
            <a:avLst/>
          </a:prstGeom>
        </p:spPr>
      </p:pic>
      <p:sp>
        <p:nvSpPr>
          <p:cNvPr id="11" name="TextBox 10">
            <a:extLst>
              <a:ext uri="{FF2B5EF4-FFF2-40B4-BE49-F238E27FC236}">
                <a16:creationId xmlns:a16="http://schemas.microsoft.com/office/drawing/2014/main" id="{1E109992-BA16-4406-B623-5FA67E010805}"/>
              </a:ext>
            </a:extLst>
          </p:cNvPr>
          <p:cNvSpPr txBox="1"/>
          <p:nvPr/>
        </p:nvSpPr>
        <p:spPr>
          <a:xfrm>
            <a:off x="2400672" y="5485198"/>
            <a:ext cx="2880320" cy="424732"/>
          </a:xfrm>
          <a:prstGeom prst="rect">
            <a:avLst/>
          </a:prstGeom>
          <a:noFill/>
        </p:spPr>
        <p:txBody>
          <a:bodyPr wrap="square" rtlCol="0">
            <a:spAutoFit/>
          </a:bodyPr>
          <a:lstStyle/>
          <a:p>
            <a:pPr eaLnBrk="0" fontAlgn="base" hangingPunct="0">
              <a:lnSpc>
                <a:spcPct val="90000"/>
              </a:lnSpc>
              <a:spcBef>
                <a:spcPct val="30000"/>
              </a:spcBef>
              <a:spcAft>
                <a:spcPct val="0"/>
              </a:spcAft>
              <a:buClr>
                <a:prstClr val="black"/>
              </a:buClr>
              <a:buSzPct val="75000"/>
            </a:pPr>
            <a:r>
              <a:rPr lang="en-GB" sz="2400" b="1" dirty="0">
                <a:solidFill>
                  <a:prstClr val="black"/>
                </a:solidFill>
                <a:latin typeface="Arial" panose="020B0604020202020204" pitchFamily="34" charset="0"/>
              </a:rPr>
              <a:t>Gain = R2/(R1+R2)</a:t>
            </a:r>
          </a:p>
        </p:txBody>
      </p:sp>
    </p:spTree>
    <p:extLst>
      <p:ext uri="{BB962C8B-B14F-4D97-AF65-F5344CB8AC3E}">
        <p14:creationId xmlns:p14="http://schemas.microsoft.com/office/powerpoint/2010/main" val="754421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759106"/>
            <a:ext cx="8302625" cy="217395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Signal conditioning</a:t>
            </a:r>
          </a:p>
          <a:p>
            <a:pPr marL="541338" lvl="1" indent="-285750" algn="just" eaLnBrk="1" hangingPunct="1">
              <a:spcBef>
                <a:spcPct val="100000"/>
              </a:spcBef>
            </a:pPr>
            <a:r>
              <a:rPr lang="en-US" altLang="en-US" sz="1600" dirty="0">
                <a:latin typeface="Arial" panose="020B0604020202020204" pitchFamily="34" charset="0"/>
                <a:cs typeface="Arial" panose="020B0604020202020204" pitchFamily="34" charset="0"/>
              </a:rPr>
              <a:t>Amplification – the process of making the signal bigger. As it’s name suggests we must use active components to provide amplification we cannot amplify by the use of passive components</a:t>
            </a:r>
          </a:p>
          <a:p>
            <a:pPr marL="541338" lvl="1" indent="-285750" algn="just" eaLnBrk="1" hangingPunct="1">
              <a:spcBef>
                <a:spcPct val="100000"/>
              </a:spcBef>
            </a:pPr>
            <a:r>
              <a:rPr lang="en-US" altLang="en-US" sz="1600" dirty="0">
                <a:latin typeface="Arial" panose="020B0604020202020204" pitchFamily="34" charset="0"/>
                <a:cs typeface="Arial" panose="020B0604020202020204" pitchFamily="34" charset="0"/>
              </a:rPr>
              <a:t>There are many configurations for signal amplifiers in the next few slides we will look at a few of them and build them in proteus.</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10</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Tree>
    <p:extLst>
      <p:ext uri="{BB962C8B-B14F-4D97-AF65-F5344CB8AC3E}">
        <p14:creationId xmlns:p14="http://schemas.microsoft.com/office/powerpoint/2010/main" val="33377136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6">
                                            <p:txEl>
                                              <p:pRg st="2" end="2"/>
                                            </p:txEl>
                                          </p:spTgt>
                                        </p:tgtEl>
                                        <p:attrNameLst>
                                          <p:attrName>style.visibility</p:attrName>
                                        </p:attrNameLst>
                                      </p:cBhvr>
                                      <p:to>
                                        <p:strVal val="visible"/>
                                      </p:to>
                                    </p:set>
                                    <p:animEffect transition="in" filter="fade">
                                      <p:cBhvr>
                                        <p:cTn id="12" dur="500"/>
                                        <p:tgtEl>
                                          <p:spTgt spid="112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 non- inverting amplifier (P2)</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11</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4527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pic>
        <p:nvPicPr>
          <p:cNvPr id="3" name="Picture 2">
            <a:extLst>
              <a:ext uri="{FF2B5EF4-FFF2-40B4-BE49-F238E27FC236}">
                <a16:creationId xmlns:a16="http://schemas.microsoft.com/office/drawing/2014/main" id="{DDE5D64D-6E30-42F9-B180-9DAE76FCE4FD}"/>
              </a:ext>
            </a:extLst>
          </p:cNvPr>
          <p:cNvPicPr>
            <a:picLocks noChangeAspect="1"/>
          </p:cNvPicPr>
          <p:nvPr/>
        </p:nvPicPr>
        <p:blipFill>
          <a:blip r:embed="rId3"/>
          <a:stretch>
            <a:fillRect/>
          </a:stretch>
        </p:blipFill>
        <p:spPr>
          <a:xfrm>
            <a:off x="2098993" y="2529471"/>
            <a:ext cx="3562729" cy="2391556"/>
          </a:xfrm>
          <a:prstGeom prst="rect">
            <a:avLst/>
          </a:prstGeom>
        </p:spPr>
      </p:pic>
      <p:sp>
        <p:nvSpPr>
          <p:cNvPr id="4" name="TextBox 3">
            <a:extLst>
              <a:ext uri="{FF2B5EF4-FFF2-40B4-BE49-F238E27FC236}">
                <a16:creationId xmlns:a16="http://schemas.microsoft.com/office/drawing/2014/main" id="{7B992A0C-4163-4FC1-8B8C-C31104B0B5E1}"/>
              </a:ext>
            </a:extLst>
          </p:cNvPr>
          <p:cNvSpPr txBox="1"/>
          <p:nvPr/>
        </p:nvSpPr>
        <p:spPr>
          <a:xfrm>
            <a:off x="2509540" y="5136011"/>
            <a:ext cx="2880320" cy="424732"/>
          </a:xfrm>
          <a:prstGeom prst="rect">
            <a:avLst/>
          </a:prstGeom>
          <a:noFill/>
        </p:spPr>
        <p:txBody>
          <a:bodyPr wrap="square" rtlCol="0">
            <a:spAutoFit/>
          </a:bodyPr>
          <a:lstStyle/>
          <a:p>
            <a:pPr eaLnBrk="0" fontAlgn="base" hangingPunct="0">
              <a:lnSpc>
                <a:spcPct val="90000"/>
              </a:lnSpc>
              <a:spcBef>
                <a:spcPct val="30000"/>
              </a:spcBef>
              <a:spcAft>
                <a:spcPct val="0"/>
              </a:spcAft>
              <a:buClr>
                <a:prstClr val="black"/>
              </a:buClr>
              <a:buSzPct val="75000"/>
            </a:pPr>
            <a:r>
              <a:rPr lang="en-GB" sz="2400" b="1" dirty="0">
                <a:solidFill>
                  <a:prstClr val="black"/>
                </a:solidFill>
                <a:latin typeface="Arial" panose="020B0604020202020204" pitchFamily="34" charset="0"/>
              </a:rPr>
              <a:t>Gain = 1+ RF/R1</a:t>
            </a:r>
          </a:p>
        </p:txBody>
      </p:sp>
      <p:pic>
        <p:nvPicPr>
          <p:cNvPr id="5" name="Picture 4">
            <a:extLst>
              <a:ext uri="{FF2B5EF4-FFF2-40B4-BE49-F238E27FC236}">
                <a16:creationId xmlns:a16="http://schemas.microsoft.com/office/drawing/2014/main" id="{BF87A268-82A6-414D-A55C-3B6A47546957}"/>
              </a:ext>
            </a:extLst>
          </p:cNvPr>
          <p:cNvPicPr>
            <a:picLocks noChangeAspect="1"/>
          </p:cNvPicPr>
          <p:nvPr/>
        </p:nvPicPr>
        <p:blipFill>
          <a:blip r:embed="rId4"/>
          <a:stretch>
            <a:fillRect/>
          </a:stretch>
        </p:blipFill>
        <p:spPr>
          <a:xfrm>
            <a:off x="5677243" y="2279986"/>
            <a:ext cx="4833595" cy="2957351"/>
          </a:xfrm>
          <a:prstGeom prst="rect">
            <a:avLst/>
          </a:prstGeom>
        </p:spPr>
      </p:pic>
      <p:sp>
        <p:nvSpPr>
          <p:cNvPr id="6" name="TextBox 5">
            <a:extLst>
              <a:ext uri="{FF2B5EF4-FFF2-40B4-BE49-F238E27FC236}">
                <a16:creationId xmlns:a16="http://schemas.microsoft.com/office/drawing/2014/main" id="{EDF7CFC5-5B71-42CC-B107-D875C70EFD93}"/>
              </a:ext>
            </a:extLst>
          </p:cNvPr>
          <p:cNvSpPr txBox="1"/>
          <p:nvPr/>
        </p:nvSpPr>
        <p:spPr>
          <a:xfrm>
            <a:off x="6888089" y="5397675"/>
            <a:ext cx="2297167" cy="544765"/>
          </a:xfrm>
          <a:prstGeom prst="rect">
            <a:avLst/>
          </a:prstGeom>
          <a:noFill/>
        </p:spPr>
        <p:txBody>
          <a:bodyPr wrap="none" rtlCol="0">
            <a:spAutoFit/>
          </a:bodyPr>
          <a:lstStyle/>
          <a:p>
            <a:pPr eaLnBrk="0" fontAlgn="base" hangingPunct="0">
              <a:lnSpc>
                <a:spcPct val="90000"/>
              </a:lnSpc>
              <a:spcBef>
                <a:spcPct val="30000"/>
              </a:spcBef>
              <a:spcAft>
                <a:spcPct val="0"/>
              </a:spcAft>
              <a:buClr>
                <a:prstClr val="black"/>
              </a:buClr>
              <a:buSzPct val="75000"/>
              <a:buFont typeface="ZapfDingbats" pitchFamily="82" charset="2"/>
              <a:buChar char="l"/>
            </a:pPr>
            <a:r>
              <a:rPr lang="en-GB" sz="1400" b="1" dirty="0">
                <a:solidFill>
                  <a:prstClr val="black"/>
                </a:solidFill>
                <a:latin typeface="Arial" panose="020B0604020202020204" pitchFamily="34" charset="0"/>
              </a:rPr>
              <a:t>The Signal is Amplified </a:t>
            </a:r>
          </a:p>
          <a:p>
            <a:pPr eaLnBrk="0" fontAlgn="base" hangingPunct="0">
              <a:lnSpc>
                <a:spcPct val="90000"/>
              </a:lnSpc>
              <a:spcBef>
                <a:spcPct val="30000"/>
              </a:spcBef>
              <a:spcAft>
                <a:spcPct val="0"/>
              </a:spcAft>
              <a:buClr>
                <a:prstClr val="black"/>
              </a:buClr>
              <a:buSzPct val="75000"/>
              <a:buFont typeface="ZapfDingbats" pitchFamily="82" charset="2"/>
              <a:buChar char="l"/>
            </a:pPr>
            <a:r>
              <a:rPr lang="en-GB" sz="1400" b="1" dirty="0">
                <a:solidFill>
                  <a:prstClr val="black"/>
                </a:solidFill>
                <a:latin typeface="Arial" panose="020B0604020202020204" pitchFamily="34" charset="0"/>
              </a:rPr>
              <a:t>The signal is in phase</a:t>
            </a:r>
          </a:p>
        </p:txBody>
      </p:sp>
    </p:spTree>
    <p:extLst>
      <p:ext uri="{BB962C8B-B14F-4D97-AF65-F5344CB8AC3E}">
        <p14:creationId xmlns:p14="http://schemas.microsoft.com/office/powerpoint/2010/main" val="4757486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An inverting amplifier (P3)</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12</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4" name="TextBox 3">
            <a:extLst>
              <a:ext uri="{FF2B5EF4-FFF2-40B4-BE49-F238E27FC236}">
                <a16:creationId xmlns:a16="http://schemas.microsoft.com/office/drawing/2014/main" id="{7B992A0C-4163-4FC1-8B8C-C31104B0B5E1}"/>
              </a:ext>
            </a:extLst>
          </p:cNvPr>
          <p:cNvSpPr txBox="1"/>
          <p:nvPr/>
        </p:nvSpPr>
        <p:spPr>
          <a:xfrm>
            <a:off x="2509540" y="5136011"/>
            <a:ext cx="2880320" cy="424732"/>
          </a:xfrm>
          <a:prstGeom prst="rect">
            <a:avLst/>
          </a:prstGeom>
          <a:noFill/>
        </p:spPr>
        <p:txBody>
          <a:bodyPr wrap="square" rtlCol="0">
            <a:spAutoFit/>
          </a:bodyPr>
          <a:lstStyle/>
          <a:p>
            <a:pPr eaLnBrk="0" fontAlgn="base" hangingPunct="0">
              <a:lnSpc>
                <a:spcPct val="90000"/>
              </a:lnSpc>
              <a:spcBef>
                <a:spcPct val="30000"/>
              </a:spcBef>
              <a:spcAft>
                <a:spcPct val="0"/>
              </a:spcAft>
              <a:buClr>
                <a:prstClr val="black"/>
              </a:buClr>
              <a:buSzPct val="75000"/>
            </a:pPr>
            <a:r>
              <a:rPr lang="en-GB" sz="2400" b="1" dirty="0">
                <a:solidFill>
                  <a:prstClr val="black"/>
                </a:solidFill>
                <a:latin typeface="Arial" panose="020B0604020202020204" pitchFamily="34" charset="0"/>
              </a:rPr>
              <a:t>Gain = -RF/R1</a:t>
            </a:r>
          </a:p>
        </p:txBody>
      </p:sp>
      <p:pic>
        <p:nvPicPr>
          <p:cNvPr id="2" name="Picture 1">
            <a:extLst>
              <a:ext uri="{FF2B5EF4-FFF2-40B4-BE49-F238E27FC236}">
                <a16:creationId xmlns:a16="http://schemas.microsoft.com/office/drawing/2014/main" id="{3B4C0670-BE3A-4CC1-BEC2-E668247B9060}"/>
              </a:ext>
            </a:extLst>
          </p:cNvPr>
          <p:cNvPicPr>
            <a:picLocks noChangeAspect="1"/>
          </p:cNvPicPr>
          <p:nvPr/>
        </p:nvPicPr>
        <p:blipFill>
          <a:blip r:embed="rId3"/>
          <a:stretch>
            <a:fillRect/>
          </a:stretch>
        </p:blipFill>
        <p:spPr>
          <a:xfrm>
            <a:off x="1271464" y="2564905"/>
            <a:ext cx="4246860" cy="2088739"/>
          </a:xfrm>
          <a:prstGeom prst="rect">
            <a:avLst/>
          </a:prstGeom>
        </p:spPr>
      </p:pic>
      <p:pic>
        <p:nvPicPr>
          <p:cNvPr id="6" name="Picture 5">
            <a:extLst>
              <a:ext uri="{FF2B5EF4-FFF2-40B4-BE49-F238E27FC236}">
                <a16:creationId xmlns:a16="http://schemas.microsoft.com/office/drawing/2014/main" id="{9460A82E-0553-49C3-A490-2C467183F655}"/>
              </a:ext>
            </a:extLst>
          </p:cNvPr>
          <p:cNvPicPr>
            <a:picLocks noChangeAspect="1"/>
          </p:cNvPicPr>
          <p:nvPr/>
        </p:nvPicPr>
        <p:blipFill>
          <a:blip r:embed="rId4"/>
          <a:stretch>
            <a:fillRect/>
          </a:stretch>
        </p:blipFill>
        <p:spPr>
          <a:xfrm>
            <a:off x="5518324" y="2056491"/>
            <a:ext cx="5224192" cy="3246026"/>
          </a:xfrm>
          <a:prstGeom prst="rect">
            <a:avLst/>
          </a:prstGeom>
        </p:spPr>
      </p:pic>
      <p:sp>
        <p:nvSpPr>
          <p:cNvPr id="13" name="TextBox 12">
            <a:extLst>
              <a:ext uri="{FF2B5EF4-FFF2-40B4-BE49-F238E27FC236}">
                <a16:creationId xmlns:a16="http://schemas.microsoft.com/office/drawing/2014/main" id="{4D9450CE-9CD7-429C-A182-B7524B68EC94}"/>
              </a:ext>
            </a:extLst>
          </p:cNvPr>
          <p:cNvSpPr txBox="1"/>
          <p:nvPr/>
        </p:nvSpPr>
        <p:spPr>
          <a:xfrm>
            <a:off x="6888089" y="5397675"/>
            <a:ext cx="2935419" cy="544765"/>
          </a:xfrm>
          <a:prstGeom prst="rect">
            <a:avLst/>
          </a:prstGeom>
          <a:noFill/>
        </p:spPr>
        <p:txBody>
          <a:bodyPr wrap="none" rtlCol="0">
            <a:spAutoFit/>
          </a:bodyPr>
          <a:lstStyle/>
          <a:p>
            <a:pPr eaLnBrk="0" fontAlgn="base" hangingPunct="0">
              <a:lnSpc>
                <a:spcPct val="90000"/>
              </a:lnSpc>
              <a:spcBef>
                <a:spcPct val="30000"/>
              </a:spcBef>
              <a:spcAft>
                <a:spcPct val="0"/>
              </a:spcAft>
              <a:buClr>
                <a:prstClr val="black"/>
              </a:buClr>
              <a:buSzPct val="75000"/>
              <a:buFont typeface="ZapfDingbats" pitchFamily="82" charset="2"/>
              <a:buChar char="l"/>
            </a:pPr>
            <a:r>
              <a:rPr lang="en-GB" sz="1400" b="1" dirty="0">
                <a:solidFill>
                  <a:prstClr val="black"/>
                </a:solidFill>
                <a:latin typeface="Arial" panose="020B0604020202020204" pitchFamily="34" charset="0"/>
              </a:rPr>
              <a:t>The Signal is Amplified </a:t>
            </a:r>
          </a:p>
          <a:p>
            <a:pPr eaLnBrk="0" fontAlgn="base" hangingPunct="0">
              <a:lnSpc>
                <a:spcPct val="90000"/>
              </a:lnSpc>
              <a:spcBef>
                <a:spcPct val="30000"/>
              </a:spcBef>
              <a:spcAft>
                <a:spcPct val="0"/>
              </a:spcAft>
              <a:buClr>
                <a:prstClr val="black"/>
              </a:buClr>
              <a:buSzPct val="75000"/>
              <a:buFont typeface="ZapfDingbats" pitchFamily="82" charset="2"/>
              <a:buChar char="l"/>
            </a:pPr>
            <a:r>
              <a:rPr lang="en-GB" sz="1400" b="1" dirty="0">
                <a:solidFill>
                  <a:prstClr val="black"/>
                </a:solidFill>
                <a:latin typeface="Arial" panose="020B0604020202020204" pitchFamily="34" charset="0"/>
              </a:rPr>
              <a:t>The signal is 180</a:t>
            </a:r>
            <a:r>
              <a:rPr lang="en-GB" sz="1400" b="1" baseline="30000" dirty="0">
                <a:solidFill>
                  <a:prstClr val="black"/>
                </a:solidFill>
                <a:latin typeface="Arial" panose="020B0604020202020204" pitchFamily="34" charset="0"/>
              </a:rPr>
              <a:t>o</a:t>
            </a:r>
            <a:r>
              <a:rPr lang="en-GB" sz="1400" b="1" dirty="0">
                <a:solidFill>
                  <a:prstClr val="black"/>
                </a:solidFill>
                <a:latin typeface="Arial" panose="020B0604020202020204" pitchFamily="34" charset="0"/>
              </a:rPr>
              <a:t> out of phase</a:t>
            </a:r>
          </a:p>
        </p:txBody>
      </p:sp>
    </p:spTree>
    <p:extLst>
      <p:ext uri="{BB962C8B-B14F-4D97-AF65-F5344CB8AC3E}">
        <p14:creationId xmlns:p14="http://schemas.microsoft.com/office/powerpoint/2010/main" val="12274704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xEl>
                                              <p:pRg st="0" end="0"/>
                                            </p:txEl>
                                          </p:spTgt>
                                        </p:tgtEl>
                                        <p:attrNameLst>
                                          <p:attrName>style.visibility</p:attrName>
                                        </p:attrNameLst>
                                      </p:cBhvr>
                                      <p:to>
                                        <p:strVal val="visible"/>
                                      </p:to>
                                    </p:set>
                                    <p:animEffect transition="in" filter="fade">
                                      <p:cBhvr>
                                        <p:cTn id="22" dur="500"/>
                                        <p:tgtEl>
                                          <p:spTgt spid="1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xEl>
                                              <p:pRg st="1" end="1"/>
                                            </p:txEl>
                                          </p:spTgt>
                                        </p:tgtEl>
                                        <p:attrNameLst>
                                          <p:attrName>style.visibility</p:attrName>
                                        </p:attrNameLst>
                                      </p:cBhvr>
                                      <p:to>
                                        <p:strVal val="visible"/>
                                      </p:to>
                                    </p:set>
                                    <p:animEffect transition="in" filter="fade">
                                      <p:cBhvr>
                                        <p:cTn id="27"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 differential amplifier (P4)</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13</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4" name="TextBox 3">
            <a:extLst>
              <a:ext uri="{FF2B5EF4-FFF2-40B4-BE49-F238E27FC236}">
                <a16:creationId xmlns:a16="http://schemas.microsoft.com/office/drawing/2014/main" id="{7B992A0C-4163-4FC1-8B8C-C31104B0B5E1}"/>
              </a:ext>
            </a:extLst>
          </p:cNvPr>
          <p:cNvSpPr txBox="1"/>
          <p:nvPr/>
        </p:nvSpPr>
        <p:spPr>
          <a:xfrm>
            <a:off x="1542561" y="4748597"/>
            <a:ext cx="5489543" cy="1311128"/>
          </a:xfrm>
          <a:prstGeom prst="rect">
            <a:avLst/>
          </a:prstGeom>
          <a:noFill/>
        </p:spPr>
        <p:txBody>
          <a:bodyPr wrap="square" rtlCol="0">
            <a:spAutoFit/>
          </a:bodyPr>
          <a:lstStyle/>
          <a:p>
            <a:pPr eaLnBrk="0" fontAlgn="base" hangingPunct="0">
              <a:lnSpc>
                <a:spcPct val="90000"/>
              </a:lnSpc>
              <a:spcBef>
                <a:spcPct val="30000"/>
              </a:spcBef>
              <a:spcAft>
                <a:spcPct val="0"/>
              </a:spcAft>
              <a:buClr>
                <a:prstClr val="black"/>
              </a:buClr>
              <a:buSzPct val="75000"/>
            </a:pPr>
            <a:r>
              <a:rPr lang="en-GB" sz="2400" b="1" dirty="0">
                <a:solidFill>
                  <a:prstClr val="black"/>
                </a:solidFill>
                <a:latin typeface="Arial" panose="020B0604020202020204" pitchFamily="34" charset="0"/>
              </a:rPr>
              <a:t>Gain = V1-V2</a:t>
            </a:r>
          </a:p>
          <a:p>
            <a:pPr eaLnBrk="0" fontAlgn="base" hangingPunct="0">
              <a:lnSpc>
                <a:spcPct val="90000"/>
              </a:lnSpc>
              <a:spcBef>
                <a:spcPct val="30000"/>
              </a:spcBef>
              <a:spcAft>
                <a:spcPct val="0"/>
              </a:spcAft>
              <a:buClr>
                <a:prstClr val="black"/>
              </a:buClr>
              <a:buSzPct val="75000"/>
            </a:pPr>
            <a:r>
              <a:rPr lang="en-GB" sz="1600" b="1" dirty="0">
                <a:solidFill>
                  <a:prstClr val="black"/>
                </a:solidFill>
                <a:latin typeface="Arial" panose="020B0604020202020204" pitchFamily="34" charset="0"/>
              </a:rPr>
              <a:t>   If R1=R2=R3=R4</a:t>
            </a:r>
          </a:p>
          <a:p>
            <a:pPr eaLnBrk="0" fontAlgn="base" hangingPunct="0">
              <a:lnSpc>
                <a:spcPct val="90000"/>
              </a:lnSpc>
              <a:spcBef>
                <a:spcPct val="30000"/>
              </a:spcBef>
              <a:spcAft>
                <a:spcPct val="0"/>
              </a:spcAft>
              <a:buClr>
                <a:prstClr val="black"/>
              </a:buClr>
              <a:buSzPct val="75000"/>
            </a:pPr>
            <a:r>
              <a:rPr lang="en-GB" sz="1600" b="1" dirty="0">
                <a:solidFill>
                  <a:prstClr val="black"/>
                </a:solidFill>
                <a:latin typeface="Arial" panose="020B0604020202020204" pitchFamily="34" charset="0"/>
              </a:rPr>
              <a:t>  Or if not equal </a:t>
            </a:r>
          </a:p>
          <a:p>
            <a:pPr eaLnBrk="0" fontAlgn="base" hangingPunct="0">
              <a:lnSpc>
                <a:spcPct val="90000"/>
              </a:lnSpc>
              <a:spcBef>
                <a:spcPct val="30000"/>
              </a:spcBef>
              <a:spcAft>
                <a:spcPct val="0"/>
              </a:spcAft>
              <a:buClr>
                <a:prstClr val="black"/>
              </a:buClr>
              <a:buSzPct val="75000"/>
            </a:pPr>
            <a:r>
              <a:rPr lang="en-GB" sz="1600" b="1" dirty="0">
                <a:solidFill>
                  <a:prstClr val="black"/>
                </a:solidFill>
                <a:latin typeface="Arial" panose="020B0604020202020204" pitchFamily="34" charset="0"/>
              </a:rPr>
              <a:t>  </a:t>
            </a:r>
            <a:r>
              <a:rPr lang="en-GB" sz="1600" b="1" dirty="0" err="1">
                <a:solidFill>
                  <a:prstClr val="black"/>
                </a:solidFill>
                <a:latin typeface="Arial" panose="020B0604020202020204" pitchFamily="34" charset="0"/>
              </a:rPr>
              <a:t>Vout</a:t>
            </a:r>
            <a:r>
              <a:rPr lang="en-GB" sz="1600" b="1" dirty="0">
                <a:solidFill>
                  <a:prstClr val="black"/>
                </a:solidFill>
                <a:latin typeface="Arial" panose="020B0604020202020204" pitchFamily="34" charset="0"/>
              </a:rPr>
              <a:t>= (</a:t>
            </a:r>
            <a:r>
              <a:rPr lang="en-GB" sz="1600" b="1" dirty="0">
                <a:solidFill>
                  <a:srgbClr val="00B0F0"/>
                </a:solidFill>
                <a:latin typeface="Arial" panose="020B0604020202020204" pitchFamily="34" charset="0"/>
              </a:rPr>
              <a:t>(R3/(R1+R3))*((R4+R2)/R2)</a:t>
            </a:r>
            <a:r>
              <a:rPr lang="en-GB" sz="1600" b="1" dirty="0">
                <a:solidFill>
                  <a:prstClr val="black"/>
                </a:solidFill>
                <a:latin typeface="Arial" panose="020B0604020202020204" pitchFamily="34" charset="0"/>
              </a:rPr>
              <a:t>*V1)-(</a:t>
            </a:r>
            <a:r>
              <a:rPr lang="en-GB" sz="1600" b="1" dirty="0">
                <a:solidFill>
                  <a:srgbClr val="DA1F28"/>
                </a:solidFill>
                <a:latin typeface="Arial" panose="020B0604020202020204" pitchFamily="34" charset="0"/>
              </a:rPr>
              <a:t>(R4/R2)</a:t>
            </a:r>
            <a:r>
              <a:rPr lang="en-GB" sz="1600" b="1" dirty="0">
                <a:solidFill>
                  <a:prstClr val="black"/>
                </a:solidFill>
                <a:latin typeface="Arial" panose="020B0604020202020204" pitchFamily="34" charset="0"/>
              </a:rPr>
              <a:t>*V2)</a:t>
            </a:r>
          </a:p>
        </p:txBody>
      </p:sp>
      <p:sp>
        <p:nvSpPr>
          <p:cNvPr id="13" name="TextBox 12">
            <a:extLst>
              <a:ext uri="{FF2B5EF4-FFF2-40B4-BE49-F238E27FC236}">
                <a16:creationId xmlns:a16="http://schemas.microsoft.com/office/drawing/2014/main" id="{4D9450CE-9CD7-429C-A182-B7524B68EC94}"/>
              </a:ext>
            </a:extLst>
          </p:cNvPr>
          <p:cNvSpPr txBox="1"/>
          <p:nvPr/>
        </p:nvSpPr>
        <p:spPr>
          <a:xfrm>
            <a:off x="6888088" y="5397674"/>
            <a:ext cx="3240360" cy="286232"/>
          </a:xfrm>
          <a:prstGeom prst="rect">
            <a:avLst/>
          </a:prstGeom>
          <a:noFill/>
        </p:spPr>
        <p:txBody>
          <a:bodyPr wrap="square" rtlCol="0">
            <a:spAutoFit/>
          </a:bodyPr>
          <a:lstStyle/>
          <a:p>
            <a:pPr eaLnBrk="0" fontAlgn="base" hangingPunct="0">
              <a:lnSpc>
                <a:spcPct val="90000"/>
              </a:lnSpc>
              <a:spcBef>
                <a:spcPct val="30000"/>
              </a:spcBef>
              <a:spcAft>
                <a:spcPct val="0"/>
              </a:spcAft>
              <a:buClr>
                <a:prstClr val="black"/>
              </a:buClr>
              <a:buSzPct val="75000"/>
              <a:buFont typeface="ZapfDingbats" pitchFamily="82" charset="2"/>
              <a:buChar char="l"/>
            </a:pPr>
            <a:r>
              <a:rPr lang="en-GB" sz="1400" b="1" dirty="0">
                <a:solidFill>
                  <a:prstClr val="black"/>
                </a:solidFill>
                <a:latin typeface="Arial" panose="020B0604020202020204" pitchFamily="34" charset="0"/>
              </a:rPr>
              <a:t>The output signal is V1*</a:t>
            </a:r>
            <a:r>
              <a:rPr lang="en-GB" sz="1400" b="1" dirty="0">
                <a:solidFill>
                  <a:srgbClr val="00B0F0"/>
                </a:solidFill>
                <a:latin typeface="Arial" panose="020B0604020202020204" pitchFamily="34" charset="0"/>
              </a:rPr>
              <a:t>G</a:t>
            </a:r>
            <a:r>
              <a:rPr lang="en-GB" sz="1400" b="1" dirty="0">
                <a:solidFill>
                  <a:prstClr val="black"/>
                </a:solidFill>
                <a:latin typeface="Arial" panose="020B0604020202020204" pitchFamily="34" charset="0"/>
              </a:rPr>
              <a:t>- V2*</a:t>
            </a:r>
            <a:r>
              <a:rPr lang="en-GB" sz="1400" b="1" dirty="0">
                <a:solidFill>
                  <a:srgbClr val="FF0000"/>
                </a:solidFill>
                <a:latin typeface="Arial" panose="020B0604020202020204" pitchFamily="34" charset="0"/>
              </a:rPr>
              <a:t>G</a:t>
            </a:r>
          </a:p>
        </p:txBody>
      </p:sp>
      <p:pic>
        <p:nvPicPr>
          <p:cNvPr id="5" name="Picture 4">
            <a:extLst>
              <a:ext uri="{FF2B5EF4-FFF2-40B4-BE49-F238E27FC236}">
                <a16:creationId xmlns:a16="http://schemas.microsoft.com/office/drawing/2014/main" id="{619D3E1D-6E4C-41DB-AB02-F6639BBC8540}"/>
              </a:ext>
            </a:extLst>
          </p:cNvPr>
          <p:cNvPicPr>
            <a:picLocks noChangeAspect="1"/>
          </p:cNvPicPr>
          <p:nvPr/>
        </p:nvPicPr>
        <p:blipFill>
          <a:blip r:embed="rId3"/>
          <a:stretch>
            <a:fillRect/>
          </a:stretch>
        </p:blipFill>
        <p:spPr>
          <a:xfrm>
            <a:off x="1206598" y="2291194"/>
            <a:ext cx="4681440" cy="2482705"/>
          </a:xfrm>
          <a:prstGeom prst="rect">
            <a:avLst/>
          </a:prstGeom>
        </p:spPr>
      </p:pic>
      <p:pic>
        <p:nvPicPr>
          <p:cNvPr id="7" name="Picture 6">
            <a:extLst>
              <a:ext uri="{FF2B5EF4-FFF2-40B4-BE49-F238E27FC236}">
                <a16:creationId xmlns:a16="http://schemas.microsoft.com/office/drawing/2014/main" id="{651B6782-D00A-4FD5-A751-96A5A3BB598D}"/>
              </a:ext>
            </a:extLst>
          </p:cNvPr>
          <p:cNvPicPr>
            <a:picLocks noChangeAspect="1"/>
          </p:cNvPicPr>
          <p:nvPr/>
        </p:nvPicPr>
        <p:blipFill>
          <a:blip r:embed="rId4"/>
          <a:stretch>
            <a:fillRect/>
          </a:stretch>
        </p:blipFill>
        <p:spPr>
          <a:xfrm>
            <a:off x="5893086" y="2027298"/>
            <a:ext cx="4925423" cy="3042594"/>
          </a:xfrm>
          <a:prstGeom prst="rect">
            <a:avLst/>
          </a:prstGeom>
        </p:spPr>
      </p:pic>
      <p:sp>
        <p:nvSpPr>
          <p:cNvPr id="8" name="TextBox 7">
            <a:extLst>
              <a:ext uri="{FF2B5EF4-FFF2-40B4-BE49-F238E27FC236}">
                <a16:creationId xmlns:a16="http://schemas.microsoft.com/office/drawing/2014/main" id="{B48801F3-9462-4680-AED3-3614967328B8}"/>
              </a:ext>
            </a:extLst>
          </p:cNvPr>
          <p:cNvSpPr txBox="1"/>
          <p:nvPr/>
        </p:nvSpPr>
        <p:spPr>
          <a:xfrm>
            <a:off x="1295769" y="2852936"/>
            <a:ext cx="561372" cy="424732"/>
          </a:xfrm>
          <a:prstGeom prst="rect">
            <a:avLst/>
          </a:prstGeom>
          <a:noFill/>
        </p:spPr>
        <p:txBody>
          <a:bodyPr wrap="none" rtlCol="0">
            <a:spAutoFit/>
          </a:bodyPr>
          <a:lstStyle/>
          <a:p>
            <a:pPr eaLnBrk="0" fontAlgn="base" hangingPunct="0">
              <a:lnSpc>
                <a:spcPct val="90000"/>
              </a:lnSpc>
              <a:spcBef>
                <a:spcPct val="30000"/>
              </a:spcBef>
              <a:spcAft>
                <a:spcPct val="0"/>
              </a:spcAft>
              <a:buClr>
                <a:prstClr val="black"/>
              </a:buClr>
              <a:buSzPct val="75000"/>
            </a:pPr>
            <a:r>
              <a:rPr lang="en-GB" sz="2400" b="1" dirty="0">
                <a:solidFill>
                  <a:prstClr val="black"/>
                </a:solidFill>
                <a:latin typeface="Arial" panose="020B0604020202020204" pitchFamily="34" charset="0"/>
              </a:rPr>
              <a:t>V1</a:t>
            </a:r>
          </a:p>
        </p:txBody>
      </p:sp>
      <p:sp>
        <p:nvSpPr>
          <p:cNvPr id="16" name="TextBox 15">
            <a:extLst>
              <a:ext uri="{FF2B5EF4-FFF2-40B4-BE49-F238E27FC236}">
                <a16:creationId xmlns:a16="http://schemas.microsoft.com/office/drawing/2014/main" id="{4A41B80D-A356-49A6-A3F9-ADFDD6989330}"/>
              </a:ext>
            </a:extLst>
          </p:cNvPr>
          <p:cNvSpPr txBox="1"/>
          <p:nvPr/>
        </p:nvSpPr>
        <p:spPr>
          <a:xfrm>
            <a:off x="1289474" y="3946206"/>
            <a:ext cx="561372" cy="424732"/>
          </a:xfrm>
          <a:prstGeom prst="rect">
            <a:avLst/>
          </a:prstGeom>
          <a:noFill/>
        </p:spPr>
        <p:txBody>
          <a:bodyPr wrap="none" rtlCol="0">
            <a:spAutoFit/>
          </a:bodyPr>
          <a:lstStyle/>
          <a:p>
            <a:pPr eaLnBrk="0" fontAlgn="base" hangingPunct="0">
              <a:lnSpc>
                <a:spcPct val="90000"/>
              </a:lnSpc>
              <a:spcBef>
                <a:spcPct val="30000"/>
              </a:spcBef>
              <a:spcAft>
                <a:spcPct val="0"/>
              </a:spcAft>
              <a:buClr>
                <a:prstClr val="black"/>
              </a:buClr>
              <a:buSzPct val="75000"/>
            </a:pPr>
            <a:r>
              <a:rPr lang="en-GB" sz="2400" b="1" dirty="0">
                <a:solidFill>
                  <a:prstClr val="black"/>
                </a:solidFill>
                <a:latin typeface="Arial" panose="020B0604020202020204" pitchFamily="34" charset="0"/>
              </a:rPr>
              <a:t>V2</a:t>
            </a:r>
          </a:p>
        </p:txBody>
      </p:sp>
      <p:sp>
        <p:nvSpPr>
          <p:cNvPr id="17" name="TextBox 16">
            <a:extLst>
              <a:ext uri="{FF2B5EF4-FFF2-40B4-BE49-F238E27FC236}">
                <a16:creationId xmlns:a16="http://schemas.microsoft.com/office/drawing/2014/main" id="{B920581D-EC93-43AB-BAA1-57830B33836B}"/>
              </a:ext>
            </a:extLst>
          </p:cNvPr>
          <p:cNvSpPr txBox="1"/>
          <p:nvPr/>
        </p:nvSpPr>
        <p:spPr>
          <a:xfrm>
            <a:off x="3791744" y="3554492"/>
            <a:ext cx="667170" cy="424732"/>
          </a:xfrm>
          <a:prstGeom prst="rect">
            <a:avLst/>
          </a:prstGeom>
          <a:noFill/>
        </p:spPr>
        <p:txBody>
          <a:bodyPr wrap="none" rtlCol="0">
            <a:spAutoFit/>
          </a:bodyPr>
          <a:lstStyle/>
          <a:p>
            <a:pPr eaLnBrk="0" fontAlgn="base" hangingPunct="0">
              <a:lnSpc>
                <a:spcPct val="90000"/>
              </a:lnSpc>
              <a:spcBef>
                <a:spcPct val="30000"/>
              </a:spcBef>
              <a:spcAft>
                <a:spcPct val="0"/>
              </a:spcAft>
              <a:buClr>
                <a:prstClr val="black"/>
              </a:buClr>
              <a:buSzPct val="75000"/>
            </a:pPr>
            <a:r>
              <a:rPr lang="en-GB" sz="2400" b="1" dirty="0" err="1">
                <a:solidFill>
                  <a:prstClr val="black"/>
                </a:solidFill>
                <a:latin typeface="Arial" panose="020B0604020202020204" pitchFamily="34" charset="0"/>
              </a:rPr>
              <a:t>V</a:t>
            </a:r>
            <a:r>
              <a:rPr lang="en-GB" sz="1400" b="1" dirty="0" err="1">
                <a:solidFill>
                  <a:prstClr val="black"/>
                </a:solidFill>
                <a:latin typeface="Arial" panose="020B0604020202020204" pitchFamily="34" charset="0"/>
              </a:rPr>
              <a:t>out</a:t>
            </a:r>
            <a:endParaRPr lang="en-GB" sz="1400" b="1" dirty="0">
              <a:solidFill>
                <a:prstClr val="black"/>
              </a:solidFill>
              <a:latin typeface="Arial" panose="020B0604020202020204" pitchFamily="34" charset="0"/>
            </a:endParaRPr>
          </a:p>
        </p:txBody>
      </p:sp>
    </p:spTree>
    <p:extLst>
      <p:ext uri="{BB962C8B-B14F-4D97-AF65-F5344CB8AC3E}">
        <p14:creationId xmlns:p14="http://schemas.microsoft.com/office/powerpoint/2010/main" val="11763976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8" grpId="0"/>
      <p:bldP spid="16"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2098993"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Active attenuation (P5)</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r>
              <a:rPr lang="en-US" altLang="en-US" sz="1000" dirty="0">
                <a:solidFill>
                  <a:prstClr val="black"/>
                </a:solidFill>
              </a:rPr>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fontAlgn="base">
              <a:lnSpc>
                <a:spcPct val="90000"/>
              </a:lnSpc>
              <a:spcBef>
                <a:spcPct val="30000"/>
              </a:spcBef>
              <a:spcAft>
                <a:spcPct val="0"/>
              </a:spcAft>
              <a:buClr>
                <a:prstClr val="black"/>
              </a:buClr>
              <a:buSzPct val="75000"/>
              <a:buFont typeface="ZapfDingbats" pitchFamily="82" charset="2"/>
              <a:buChar char="l"/>
            </a:pPr>
            <a:fld id="{12726188-1C26-4051-B793-0BB7AD711D86}" type="slidenum">
              <a:rPr lang="en-US" altLang="en-US" sz="1000" b="0">
                <a:solidFill>
                  <a:prstClr val="black"/>
                </a:solidFill>
              </a:rPr>
              <a:pPr fontAlgn="base">
                <a:lnSpc>
                  <a:spcPct val="90000"/>
                </a:lnSpc>
                <a:spcBef>
                  <a:spcPct val="30000"/>
                </a:spcBef>
                <a:spcAft>
                  <a:spcPct val="0"/>
                </a:spcAft>
                <a:buClr>
                  <a:prstClr val="black"/>
                </a:buClr>
                <a:buSzPct val="75000"/>
                <a:buFont typeface="ZapfDingbats" pitchFamily="82" charset="2"/>
                <a:buChar char="l"/>
              </a:pPr>
              <a:t>14</a:t>
            </a:fld>
            <a:endParaRPr lang="en-US" altLang="en-US" sz="1000" b="0">
              <a:solidFill>
                <a:prstClr val="black"/>
              </a:solidFill>
            </a:endParaRPr>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1885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eaLnBrk="0" fontAlgn="base" hangingPunct="0">
              <a:lnSpc>
                <a:spcPct val="90000"/>
              </a:lnSpc>
              <a:spcBef>
                <a:spcPct val="30000"/>
              </a:spcBef>
              <a:spcAft>
                <a:spcPct val="0"/>
              </a:spcAft>
              <a:buClr>
                <a:prstClr val="black"/>
              </a:buClr>
              <a:buSzPct val="75000"/>
              <a:buFont typeface="ZapfDingbats" pitchFamily="82" charset="2"/>
              <a:buChar char="l"/>
            </a:pPr>
            <a:endParaRPr lang="en-GB" altLang="en-US">
              <a:solidFill>
                <a:prstClr val="black"/>
              </a:solidFill>
            </a:endParaRPr>
          </a:p>
        </p:txBody>
      </p:sp>
      <p:sp>
        <p:nvSpPr>
          <p:cNvPr id="4" name="TextBox 3">
            <a:extLst>
              <a:ext uri="{FF2B5EF4-FFF2-40B4-BE49-F238E27FC236}">
                <a16:creationId xmlns:a16="http://schemas.microsoft.com/office/drawing/2014/main" id="{7B992A0C-4163-4FC1-8B8C-C31104B0B5E1}"/>
              </a:ext>
            </a:extLst>
          </p:cNvPr>
          <p:cNvSpPr txBox="1"/>
          <p:nvPr/>
        </p:nvSpPr>
        <p:spPr>
          <a:xfrm>
            <a:off x="1542561" y="4748597"/>
            <a:ext cx="5489543" cy="424732"/>
          </a:xfrm>
          <a:prstGeom prst="rect">
            <a:avLst/>
          </a:prstGeom>
          <a:noFill/>
        </p:spPr>
        <p:txBody>
          <a:bodyPr wrap="square" rtlCol="0">
            <a:spAutoFit/>
          </a:bodyPr>
          <a:lstStyle/>
          <a:p>
            <a:pPr eaLnBrk="0" fontAlgn="base" hangingPunct="0">
              <a:lnSpc>
                <a:spcPct val="90000"/>
              </a:lnSpc>
              <a:spcBef>
                <a:spcPct val="30000"/>
              </a:spcBef>
              <a:spcAft>
                <a:spcPct val="0"/>
              </a:spcAft>
              <a:buClr>
                <a:prstClr val="black"/>
              </a:buClr>
              <a:buSzPct val="75000"/>
            </a:pPr>
            <a:r>
              <a:rPr lang="en-GB" sz="2400" b="1" dirty="0">
                <a:solidFill>
                  <a:prstClr val="black"/>
                </a:solidFill>
                <a:latin typeface="Arial" panose="020B0604020202020204" pitchFamily="34" charset="0"/>
              </a:rPr>
              <a:t>Gain = (RF1/R1)*(RF2/R2)</a:t>
            </a:r>
          </a:p>
        </p:txBody>
      </p:sp>
      <p:sp>
        <p:nvSpPr>
          <p:cNvPr id="13" name="TextBox 12">
            <a:extLst>
              <a:ext uri="{FF2B5EF4-FFF2-40B4-BE49-F238E27FC236}">
                <a16:creationId xmlns:a16="http://schemas.microsoft.com/office/drawing/2014/main" id="{4D9450CE-9CD7-429C-A182-B7524B68EC94}"/>
              </a:ext>
            </a:extLst>
          </p:cNvPr>
          <p:cNvSpPr txBox="1"/>
          <p:nvPr/>
        </p:nvSpPr>
        <p:spPr>
          <a:xfrm>
            <a:off x="6702139" y="5380096"/>
            <a:ext cx="3238488" cy="544765"/>
          </a:xfrm>
          <a:prstGeom prst="rect">
            <a:avLst/>
          </a:prstGeom>
          <a:noFill/>
        </p:spPr>
        <p:txBody>
          <a:bodyPr wrap="square" rtlCol="0">
            <a:spAutoFit/>
          </a:bodyPr>
          <a:lstStyle/>
          <a:p>
            <a:pPr eaLnBrk="0" fontAlgn="base" hangingPunct="0">
              <a:lnSpc>
                <a:spcPct val="90000"/>
              </a:lnSpc>
              <a:spcBef>
                <a:spcPct val="30000"/>
              </a:spcBef>
              <a:spcAft>
                <a:spcPct val="0"/>
              </a:spcAft>
              <a:buClr>
                <a:prstClr val="black"/>
              </a:buClr>
              <a:buSzPct val="75000"/>
              <a:buFont typeface="ZapfDingbats" pitchFamily="82" charset="2"/>
              <a:buChar char="l"/>
            </a:pPr>
            <a:r>
              <a:rPr lang="en-GB" sz="1400" b="1" dirty="0">
                <a:solidFill>
                  <a:prstClr val="black"/>
                </a:solidFill>
                <a:latin typeface="Arial" panose="020B0604020202020204" pitchFamily="34" charset="0"/>
              </a:rPr>
              <a:t>The signal is attenuated</a:t>
            </a:r>
          </a:p>
          <a:p>
            <a:pPr eaLnBrk="0" fontAlgn="base" hangingPunct="0">
              <a:lnSpc>
                <a:spcPct val="90000"/>
              </a:lnSpc>
              <a:spcBef>
                <a:spcPct val="30000"/>
              </a:spcBef>
              <a:spcAft>
                <a:spcPct val="0"/>
              </a:spcAft>
              <a:buClr>
                <a:prstClr val="black"/>
              </a:buClr>
              <a:buSzPct val="75000"/>
              <a:buFont typeface="ZapfDingbats" pitchFamily="82" charset="2"/>
              <a:buChar char="l"/>
            </a:pPr>
            <a:r>
              <a:rPr lang="en-GB" sz="1400" b="1" dirty="0">
                <a:solidFill>
                  <a:prstClr val="black"/>
                </a:solidFill>
                <a:latin typeface="Arial" panose="020B0604020202020204" pitchFamily="34" charset="0"/>
              </a:rPr>
              <a:t>The signal is in phase</a:t>
            </a:r>
          </a:p>
        </p:txBody>
      </p:sp>
      <p:pic>
        <p:nvPicPr>
          <p:cNvPr id="2" name="Picture 1">
            <a:extLst>
              <a:ext uri="{FF2B5EF4-FFF2-40B4-BE49-F238E27FC236}">
                <a16:creationId xmlns:a16="http://schemas.microsoft.com/office/drawing/2014/main" id="{A48EFF31-DB06-4954-A9C0-3225F62465D3}"/>
              </a:ext>
            </a:extLst>
          </p:cNvPr>
          <p:cNvPicPr>
            <a:picLocks noChangeAspect="1"/>
          </p:cNvPicPr>
          <p:nvPr/>
        </p:nvPicPr>
        <p:blipFill>
          <a:blip r:embed="rId3"/>
          <a:stretch>
            <a:fillRect/>
          </a:stretch>
        </p:blipFill>
        <p:spPr>
          <a:xfrm>
            <a:off x="1217134" y="2605130"/>
            <a:ext cx="4523027" cy="2015123"/>
          </a:xfrm>
          <a:prstGeom prst="rect">
            <a:avLst/>
          </a:prstGeom>
        </p:spPr>
      </p:pic>
      <p:pic>
        <p:nvPicPr>
          <p:cNvPr id="3" name="Picture 2">
            <a:extLst>
              <a:ext uri="{FF2B5EF4-FFF2-40B4-BE49-F238E27FC236}">
                <a16:creationId xmlns:a16="http://schemas.microsoft.com/office/drawing/2014/main" id="{52D4A1CC-56B1-4640-AE13-796ECA67EF89}"/>
              </a:ext>
            </a:extLst>
          </p:cNvPr>
          <p:cNvPicPr>
            <a:picLocks noChangeAspect="1"/>
          </p:cNvPicPr>
          <p:nvPr/>
        </p:nvPicPr>
        <p:blipFill>
          <a:blip r:embed="rId4"/>
          <a:stretch>
            <a:fillRect/>
          </a:stretch>
        </p:blipFill>
        <p:spPr>
          <a:xfrm>
            <a:off x="5762590" y="1944683"/>
            <a:ext cx="5162444" cy="3161903"/>
          </a:xfrm>
          <a:prstGeom prst="rect">
            <a:avLst/>
          </a:prstGeom>
        </p:spPr>
      </p:pic>
    </p:spTree>
    <p:extLst>
      <p:ext uri="{BB962C8B-B14F-4D97-AF65-F5344CB8AC3E}">
        <p14:creationId xmlns:p14="http://schemas.microsoft.com/office/powerpoint/2010/main" val="11133164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animEffect transition="in" filter="fade">
                                      <p:cBhvr>
                                        <p:cTn id="27" dur="500"/>
                                        <p:tgtEl>
                                          <p:spTgt spid="1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xEl>
                                              <p:pRg st="1" end="1"/>
                                            </p:txEl>
                                          </p:spTgt>
                                        </p:tgtEl>
                                        <p:attrNameLst>
                                          <p:attrName>style.visibility</p:attrName>
                                        </p:attrNameLst>
                                      </p:cBhvr>
                                      <p:to>
                                        <p:strVal val="visible"/>
                                      </p:to>
                                    </p:set>
                                    <p:animEffect transition="in" filter="fade">
                                      <p:cBhvr>
                                        <p:cTn id="32"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otalTime>7</TotalTime>
  <Words>1021</Words>
  <Application>Microsoft Office PowerPoint</Application>
  <PresentationFormat>Widescreen</PresentationFormat>
  <Paragraphs>165</Paragraphs>
  <Slides>14</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Calibri</vt:lpstr>
      <vt:lpstr>Lucida Sans Unicode</vt:lpstr>
      <vt:lpstr>Times New Roman</vt:lpstr>
      <vt:lpstr>Verdana</vt:lpstr>
      <vt:lpstr>Wingdings 2</vt:lpstr>
      <vt:lpstr>Wingdings 3</vt:lpstr>
      <vt:lpstr>ZapfDingbats</vt:lpstr>
      <vt:lpstr>Concourse</vt:lpstr>
      <vt:lpstr>PowerPoint Presentation</vt:lpstr>
      <vt:lpstr>Lecture Outline</vt:lpstr>
      <vt:lpstr>What is a signal?</vt:lpstr>
      <vt:lpstr>What is a signal?</vt:lpstr>
      <vt:lpstr>What is a signal?</vt:lpstr>
      <vt:lpstr>What is a system?</vt:lpstr>
      <vt:lpstr>Electrical signals?</vt:lpstr>
      <vt:lpstr>Analogue signals?</vt:lpstr>
      <vt:lpstr>Analogue signals?</vt:lpstr>
      <vt:lpstr>Analogue signals?</vt:lpstr>
      <vt:lpstr>Analogue signals?</vt:lpstr>
      <vt:lpstr>Analogue signals?</vt:lpstr>
      <vt:lpstr>Analogue signals?</vt:lpstr>
      <vt:lpstr>Analogue signals?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Gary Jones</dc:creator>
  <cp:lastModifiedBy>Gary Jones</cp:lastModifiedBy>
  <cp:revision>1</cp:revision>
  <dcterms:created xsi:type="dcterms:W3CDTF">2023-06-05T09:57:29Z</dcterms:created>
  <dcterms:modified xsi:type="dcterms:W3CDTF">2023-06-05T10:04:50Z</dcterms:modified>
</cp:coreProperties>
</file>