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5143500" cy="9144000"/>
  <p:embeddedFontLst>
    <p:embeddedFont>
      <p:font typeface="Noto Serif SC Bold" panose="020B0604020202020204" charset="-128"/>
      <p:regular r:id="rId16"/>
    </p:embeddedFont>
    <p:embeddedFont>
      <p:font typeface="Geist" panose="020B0604020202020204" charset="0"/>
      <p:regular r:id="rId17"/>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84" d="100"/>
          <a:sy n="84" d="100"/>
        </p:scale>
        <p:origin x="78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0130187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master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9144000" cy="5143500"/>
          </a:xfrm>
          <a:prstGeom prst="rect">
            <a:avLst/>
          </a:prstGeom>
        </p:spPr>
      </p:pic>
      <p:sp>
        <p:nvSpPr>
          <p:cNvPr id="3" name="Shape 0"/>
          <p:cNvSpPr/>
          <p:nvPr/>
        </p:nvSpPr>
        <p:spPr>
          <a:xfrm>
            <a:off x="0" y="0"/>
            <a:ext cx="9144000" cy="5143500"/>
          </a:xfrm>
          <a:prstGeom prst="rect">
            <a:avLst/>
          </a:prstGeom>
          <a:solidFill>
            <a:srgbClr val="E5F9F2">
              <a:alpha val="95000"/>
            </a:srgbClr>
          </a:solidFill>
          <a:ln/>
        </p:spPr>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sv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4.sv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england.nhs.uk/patient-safety/the-nhs-patient-safety-strategy/" TargetMode="External"/><Relationship Id="rId13" Type="http://schemas.openxmlformats.org/officeDocument/2006/relationships/hyperlink" Target="https://www.bmj.com/content/382/bmj.p1598.full" TargetMode="External"/><Relationship Id="rId3" Type="http://schemas.openxmlformats.org/officeDocument/2006/relationships/hyperlink" Target="https://bmjopenquality.bmj.com/content/bmjqir/14/4/e003432.full.pdf" TargetMode="External"/><Relationship Id="rId7" Type="http://schemas.openxmlformats.org/officeDocument/2006/relationships/hyperlink" Target="https://www.england.nhs.uk/midlands/about/independent-maternity-review-into-nottingham-university-hospitals-nhs-trust/" TargetMode="External"/><Relationship Id="rId12" Type="http://schemas.openxmlformats.org/officeDocument/2006/relationships/hyperlink" Target="https://www.sciencedirect.com/science/article/pii/S1877575625001041"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assets.publishing.service.gov.uk/media/61f2d6e9e90e0703769a9f1a/Reading_the_signals_maternity_and_neonatal_services_in_East_Kent_the_report_of_the_independent_investigation.pdf" TargetMode="External"/><Relationship Id="rId11" Type="http://schemas.openxmlformats.org/officeDocument/2006/relationships/hyperlink" Target="https://www.cqc.org.uk/publications/major-report/state-care" TargetMode="External"/><Relationship Id="rId5" Type="http://schemas.openxmlformats.org/officeDocument/2006/relationships/hyperlink" Target="https://www.scielo.org.za/pdf/hsa/v27/48.pdf" TargetMode="External"/><Relationship Id="rId10" Type="http://schemas.openxmlformats.org/officeDocument/2006/relationships/hyperlink" Target="https://bmjopen.bmj.com/content/11/3/e044116" TargetMode="External"/><Relationship Id="rId4" Type="http://schemas.openxmlformats.org/officeDocument/2006/relationships/hyperlink" Target="https://www.bmj.com/content/379/bmj.o2755.full" TargetMode="External"/><Relationship Id="rId9" Type="http://schemas.openxmlformats.org/officeDocument/2006/relationships/hyperlink" Target="https://www.gov.uk/government/publications/final-report-of-the-ockenden-review" TargetMode="External"/><Relationship Id="rId14" Type="http://schemas.openxmlformats.org/officeDocument/2006/relationships/hyperlink" Target="https://pmc.ncbi.nlm.nih.gov/articles/PMC8514562/pdf/nihms-1651282.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543550" y="0"/>
            <a:ext cx="3600450" cy="5143500"/>
          </a:xfrm>
          <a:prstGeom prst="rect">
            <a:avLst/>
          </a:prstGeom>
        </p:spPr>
      </p:pic>
      <p:sp>
        <p:nvSpPr>
          <p:cNvPr id="3" name="Text 0"/>
          <p:cNvSpPr/>
          <p:nvPr/>
        </p:nvSpPr>
        <p:spPr>
          <a:xfrm>
            <a:off x="496119" y="510541"/>
            <a:ext cx="4722763" cy="1310640"/>
          </a:xfrm>
          <a:prstGeom prst="rect">
            <a:avLst/>
          </a:prstGeom>
          <a:noFill/>
          <a:ln/>
        </p:spPr>
        <p:txBody>
          <a:bodyPr wrap="square" lIns="0" tIns="0" rIns="0" bIns="0" rtlCol="0" anchor="t">
            <a:normAutofit/>
          </a:bodyPr>
          <a:lstStyle/>
          <a:p>
            <a:pPr marL="0" indent="0" algn="l">
              <a:lnSpc>
                <a:spcPct val="104000"/>
              </a:lnSpc>
              <a:buNone/>
            </a:pPr>
            <a:r>
              <a:rPr lang="en-US" sz="2400" b="1" dirty="0">
                <a:solidFill>
                  <a:srgbClr val="006747"/>
                </a:solidFill>
                <a:latin typeface="Noto Serif SC Bold" pitchFamily="34" charset="0"/>
                <a:ea typeface="Noto Serif SC Bold" pitchFamily="34" charset="-122"/>
                <a:cs typeface="Noto Serif SC Bold" pitchFamily="34" charset="-120"/>
              </a:rPr>
              <a:t>Nottingham University Hospitals –Maternity Services Independent Review (2023)</a:t>
            </a:r>
            <a:endParaRPr lang="en-US" sz="2400" dirty="0"/>
          </a:p>
        </p:txBody>
      </p:sp>
      <p:sp>
        <p:nvSpPr>
          <p:cNvPr id="4" name="Text 1"/>
          <p:cNvSpPr/>
          <p:nvPr/>
        </p:nvSpPr>
        <p:spPr>
          <a:xfrm>
            <a:off x="496119" y="1996440"/>
            <a:ext cx="4722763" cy="2758440"/>
          </a:xfrm>
          <a:prstGeom prst="rect">
            <a:avLst/>
          </a:prstGeom>
          <a:noFill/>
          <a:ln/>
        </p:spPr>
        <p:txBody>
          <a:bodyPr wrap="square" lIns="0" tIns="0" rIns="0" bIns="0" rtlCol="0" anchor="t">
            <a:normAutofit fontScale="77500" lnSpcReduction="20000"/>
          </a:bodyPr>
          <a:lstStyle/>
          <a:p>
            <a:pPr marL="0" indent="0" algn="l">
              <a:lnSpc>
                <a:spcPct val="133000"/>
              </a:lnSpc>
              <a:spcAft>
                <a:spcPts val="1050"/>
              </a:spcAft>
              <a:buNone/>
            </a:pPr>
            <a:r>
              <a:rPr lang="en-US" sz="1900" dirty="0">
                <a:latin typeface="Noto Serif SC Bold" panose="020B0604020202020204" charset="-128"/>
                <a:ea typeface="Noto Serif SC Bold" panose="020B0604020202020204" charset="-128"/>
                <a:cs typeface="Geist" panose="020B0604020202020204" charset="0"/>
              </a:rPr>
              <a:t>An Examination of Maternity Safety Failures, Quality Improvement and Patient Safety</a:t>
            </a:r>
          </a:p>
          <a:p>
            <a:pPr marL="0" indent="0" algn="l">
              <a:lnSpc>
                <a:spcPct val="133000"/>
              </a:lnSpc>
              <a:spcAft>
                <a:spcPts val="1050"/>
              </a:spcAft>
              <a:buNone/>
            </a:pPr>
            <a:r>
              <a:rPr lang="en-US" sz="1600" dirty="0">
                <a:latin typeface="Noto Serif SC Bold" panose="020B0604020202020204" charset="-128"/>
                <a:ea typeface="Noto Serif SC Bold" panose="020B0604020202020204" charset="-128"/>
                <a:cs typeface="Geist" panose="020B0604020202020204" charset="0"/>
              </a:rPr>
              <a:t>Name: Priyanka </a:t>
            </a:r>
            <a:r>
              <a:rPr lang="en-US" sz="1600" dirty="0" err="1">
                <a:latin typeface="Noto Serif SC Bold" panose="020B0604020202020204" charset="-128"/>
                <a:ea typeface="Noto Serif SC Bold" panose="020B0604020202020204" charset="-128"/>
                <a:cs typeface="Geist" panose="020B0604020202020204" charset="0"/>
              </a:rPr>
              <a:t>Ashokbhai</a:t>
            </a:r>
            <a:r>
              <a:rPr lang="en-US" sz="1600" dirty="0">
                <a:latin typeface="Noto Serif SC Bold" panose="020B0604020202020204" charset="-128"/>
                <a:ea typeface="Noto Serif SC Bold" panose="020B0604020202020204" charset="-128"/>
                <a:cs typeface="Geist" panose="020B0604020202020204" charset="0"/>
              </a:rPr>
              <a:t> </a:t>
            </a:r>
            <a:r>
              <a:rPr lang="en-US" sz="1600" dirty="0" err="1">
                <a:latin typeface="Noto Serif SC Bold" panose="020B0604020202020204" charset="-128"/>
                <a:ea typeface="Noto Serif SC Bold" panose="020B0604020202020204" charset="-128"/>
                <a:cs typeface="Geist" panose="020B0604020202020204" charset="0"/>
              </a:rPr>
              <a:t>kakadiya</a:t>
            </a:r>
            <a:r>
              <a:rPr lang="en-US" sz="1600" dirty="0">
                <a:latin typeface="Noto Serif SC Bold" panose="020B0604020202020204" charset="-128"/>
                <a:ea typeface="Noto Serif SC Bold" panose="020B0604020202020204" charset="-128"/>
                <a:cs typeface="Geist" panose="020B0604020202020204" charset="0"/>
              </a:rPr>
              <a:t> </a:t>
            </a:r>
          </a:p>
          <a:p>
            <a:pPr marL="0" indent="0" algn="l">
              <a:lnSpc>
                <a:spcPct val="133000"/>
              </a:lnSpc>
              <a:spcAft>
                <a:spcPts val="1050"/>
              </a:spcAft>
              <a:buNone/>
            </a:pPr>
            <a:r>
              <a:rPr lang="en-US" sz="1600" dirty="0">
                <a:latin typeface="Noto Serif SC Bold" panose="020B0604020202020204" charset="-128"/>
                <a:ea typeface="Noto Serif SC Bold" panose="020B0604020202020204" charset="-128"/>
                <a:cs typeface="Geist" panose="020B0604020202020204" charset="0"/>
              </a:rPr>
              <a:t>Student ID: 2527512</a:t>
            </a:r>
          </a:p>
          <a:p>
            <a:pPr marL="0" indent="0" algn="l">
              <a:lnSpc>
                <a:spcPct val="133000"/>
              </a:lnSpc>
              <a:spcAft>
                <a:spcPts val="1050"/>
              </a:spcAft>
              <a:buNone/>
            </a:pPr>
            <a:r>
              <a:rPr lang="en-US" sz="1600">
                <a:latin typeface="Noto Serif SC Bold" panose="020B0604020202020204" charset="-128"/>
                <a:ea typeface="Noto Serif SC Bold" panose="020B0604020202020204" charset="-128"/>
                <a:cs typeface="Geist" panose="020B0604020202020204" charset="0"/>
              </a:rPr>
              <a:t>Tutor </a:t>
            </a:r>
            <a:r>
              <a:rPr lang="en-US" sz="1600" dirty="0">
                <a:latin typeface="Noto Serif SC Bold" panose="020B0604020202020204" charset="-128"/>
                <a:ea typeface="Noto Serif SC Bold" panose="020B0604020202020204" charset="-128"/>
                <a:cs typeface="Geist" panose="020B0604020202020204" charset="0"/>
              </a:rPr>
              <a:t>name: Fahad khan </a:t>
            </a:r>
          </a:p>
          <a:p>
            <a:pPr marL="0" indent="0" algn="l">
              <a:lnSpc>
                <a:spcPct val="133000"/>
              </a:lnSpc>
              <a:spcAft>
                <a:spcPts val="1050"/>
              </a:spcAft>
              <a:buNone/>
            </a:pPr>
            <a:r>
              <a:rPr lang="en-US" sz="1600" dirty="0">
                <a:latin typeface="Noto Serif SC Bold" panose="020B0604020202020204" charset="-128"/>
                <a:ea typeface="Noto Serif SC Bold" panose="020B0604020202020204" charset="-128"/>
                <a:cs typeface="Geist" panose="020B0604020202020204" charset="0"/>
              </a:rPr>
              <a:t>Module code:LCHS7006</a:t>
            </a:r>
          </a:p>
          <a:p>
            <a:pPr marL="0" indent="0" algn="l">
              <a:lnSpc>
                <a:spcPct val="133000"/>
              </a:lnSpc>
              <a:spcAft>
                <a:spcPts val="1050"/>
              </a:spcAft>
              <a:buNone/>
            </a:pPr>
            <a:r>
              <a:rPr lang="en-US" sz="1600" dirty="0">
                <a:latin typeface="Noto Serif SC Bold" panose="020B0604020202020204" charset="-128"/>
                <a:ea typeface="Noto Serif SC Bold" panose="020B0604020202020204" charset="-128"/>
                <a:cs typeface="Geist" panose="020B0604020202020204" charset="0"/>
              </a:rPr>
              <a:t>Module name: quality assurance and service improvements</a:t>
            </a:r>
          </a:p>
          <a:p>
            <a:pPr marL="0" indent="0" algn="l">
              <a:lnSpc>
                <a:spcPct val="133000"/>
              </a:lnSpc>
              <a:spcAft>
                <a:spcPts val="1050"/>
              </a:spcAft>
              <a:buNone/>
            </a:pPr>
            <a:r>
              <a:rPr lang="en-US" sz="1600" dirty="0">
                <a:latin typeface="Noto Serif SC Bold" panose="020B0604020202020204" charset="-128"/>
                <a:ea typeface="Noto Serif SC Bold" panose="020B0604020202020204" charset="-128"/>
                <a:cs typeface="Geist" panose="020B0604020202020204" charset="0"/>
              </a:rPr>
              <a:t>Course: </a:t>
            </a:r>
            <a:r>
              <a:rPr lang="en-US" sz="1600" dirty="0" err="1">
                <a:latin typeface="Noto Serif SC Bold" panose="020B0604020202020204" charset="-128"/>
                <a:ea typeface="Noto Serif SC Bold" panose="020B0604020202020204" charset="-128"/>
                <a:cs typeface="Geist" panose="020B0604020202020204" charset="0"/>
              </a:rPr>
              <a:t>Msc</a:t>
            </a:r>
            <a:r>
              <a:rPr lang="en-US" sz="1600" dirty="0">
                <a:latin typeface="Noto Serif SC Bold" panose="020B0604020202020204" charset="-128"/>
                <a:ea typeface="Noto Serif SC Bold" panose="020B0604020202020204" charset="-128"/>
                <a:cs typeface="Geist" panose="020B0604020202020204" charset="0"/>
              </a:rPr>
              <a:t> public health and social care in practice </a:t>
            </a:r>
          </a:p>
        </p:txBody>
      </p:sp>
      <p:pic>
        <p:nvPicPr>
          <p:cNvPr id="5" name="Picture 4">
            <a:extLst>
              <a:ext uri="{FF2B5EF4-FFF2-40B4-BE49-F238E27FC236}">
                <a16:creationId xmlns:a16="http://schemas.microsoft.com/office/drawing/2014/main" id="{6E48B027-D5F5-21CD-00C9-69E21E537274}"/>
              </a:ext>
            </a:extLst>
          </p:cNvPr>
          <p:cNvPicPr>
            <a:picLocks noChangeAspect="1"/>
          </p:cNvPicPr>
          <p:nvPr/>
        </p:nvPicPr>
        <p:blipFill>
          <a:blip r:embed="rId4"/>
          <a:stretch>
            <a:fillRect/>
          </a:stretch>
        </p:blipFill>
        <p:spPr>
          <a:xfrm>
            <a:off x="7513320" y="0"/>
            <a:ext cx="1630680" cy="90593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600450" cy="5143500"/>
          </a:xfrm>
          <a:prstGeom prst="rect">
            <a:avLst/>
          </a:prstGeom>
        </p:spPr>
      </p:pic>
      <p:sp>
        <p:nvSpPr>
          <p:cNvPr id="3" name="Text 0"/>
          <p:cNvSpPr/>
          <p:nvPr/>
        </p:nvSpPr>
        <p:spPr>
          <a:xfrm>
            <a:off x="3925119" y="360759"/>
            <a:ext cx="4178275" cy="339179"/>
          </a:xfrm>
          <a:prstGeom prst="rect">
            <a:avLst/>
          </a:prstGeom>
          <a:noFill/>
          <a:ln/>
        </p:spPr>
        <p:txBody>
          <a:bodyPr wrap="none" lIns="0" tIns="0" rIns="0" bIns="0" rtlCol="0" anchor="t"/>
          <a:lstStyle/>
          <a:p>
            <a:pPr marL="0" indent="0" algn="l">
              <a:lnSpc>
                <a:spcPct val="104000"/>
              </a:lnSpc>
              <a:buNone/>
            </a:pPr>
            <a:r>
              <a:rPr lang="en-US" sz="2100" b="1" dirty="0">
                <a:solidFill>
                  <a:srgbClr val="006747"/>
                </a:solidFill>
                <a:latin typeface="Noto Serif SC Bold" pitchFamily="34" charset="0"/>
                <a:ea typeface="Noto Serif SC Bold" pitchFamily="34" charset="-122"/>
                <a:cs typeface="Noto Serif SC Bold" pitchFamily="34" charset="-120"/>
              </a:rPr>
              <a:t>Overview of the Case Study</a:t>
            </a:r>
            <a:endParaRPr lang="en-US" sz="2100" dirty="0"/>
          </a:p>
        </p:txBody>
      </p:sp>
      <p:sp>
        <p:nvSpPr>
          <p:cNvPr id="4" name="Shape 1"/>
          <p:cNvSpPr/>
          <p:nvPr/>
        </p:nvSpPr>
        <p:spPr>
          <a:xfrm>
            <a:off x="3925119" y="842367"/>
            <a:ext cx="721147" cy="195263"/>
          </a:xfrm>
          <a:prstGeom prst="roundRect">
            <a:avLst>
              <a:gd name="adj" fmla="val 40023"/>
            </a:avLst>
          </a:prstGeom>
          <a:solidFill>
            <a:srgbClr val="CCFFEF"/>
          </a:solidFill>
          <a:ln/>
        </p:spPr>
      </p:sp>
      <p:sp>
        <p:nvSpPr>
          <p:cNvPr id="5" name="Text 2"/>
          <p:cNvSpPr/>
          <p:nvPr/>
        </p:nvSpPr>
        <p:spPr>
          <a:xfrm>
            <a:off x="3990231" y="874886"/>
            <a:ext cx="1048122" cy="130225"/>
          </a:xfrm>
          <a:prstGeom prst="rect">
            <a:avLst/>
          </a:prstGeom>
          <a:noFill/>
          <a:ln/>
        </p:spPr>
        <p:txBody>
          <a:bodyPr wrap="none" lIns="0" tIns="0" rIns="0" bIns="0" rtlCol="0" anchor="t"/>
          <a:lstStyle/>
          <a:p>
            <a:pPr marL="0" indent="0" algn="l">
              <a:lnSpc>
                <a:spcPct val="125000"/>
              </a:lnSpc>
              <a:buNone/>
            </a:pPr>
            <a:r>
              <a:rPr lang="en-US" sz="650" dirty="0">
                <a:solidFill>
                  <a:srgbClr val="4B4A4A"/>
                </a:solidFill>
                <a:latin typeface="Geist" pitchFamily="34" charset="0"/>
                <a:ea typeface="Geist" pitchFamily="34" charset="-122"/>
                <a:cs typeface="Geist" pitchFamily="34" charset="-120"/>
              </a:rPr>
              <a:t>BACKGROUND</a:t>
            </a:r>
            <a:endParaRPr lang="en-US" sz="650" dirty="0"/>
          </a:p>
        </p:txBody>
      </p:sp>
      <p:pic>
        <p:nvPicPr>
          <p:cNvPr id="6" name="Image 1"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910831" y="1144414"/>
            <a:ext cx="4737050" cy="960462"/>
          </a:xfrm>
          <a:prstGeom prst="rect">
            <a:avLst/>
          </a:prstGeom>
        </p:spPr>
      </p:pic>
      <p:sp>
        <p:nvSpPr>
          <p:cNvPr id="7" name="Text 3"/>
          <p:cNvSpPr/>
          <p:nvPr/>
        </p:nvSpPr>
        <p:spPr>
          <a:xfrm>
            <a:off x="4090764" y="1267197"/>
            <a:ext cx="1472580" cy="169515"/>
          </a:xfrm>
          <a:prstGeom prst="rect">
            <a:avLst/>
          </a:prstGeom>
          <a:noFill/>
          <a:ln/>
        </p:spPr>
        <p:txBody>
          <a:bodyPr wrap="none" lIns="0" tIns="0" rIns="0" bIns="0" rtlCol="0" anchor="t"/>
          <a:lstStyle/>
          <a:p>
            <a:pPr marL="0" indent="0" algn="l">
              <a:lnSpc>
                <a:spcPct val="104000"/>
              </a:lnSpc>
              <a:buNone/>
            </a:pPr>
            <a:r>
              <a:rPr lang="en-US" sz="1050" b="1" dirty="0">
                <a:solidFill>
                  <a:srgbClr val="4B4A4A"/>
                </a:solidFill>
                <a:latin typeface="Noto Serif SC Bold" pitchFamily="34" charset="0"/>
                <a:ea typeface="Noto Serif SC Bold" pitchFamily="34" charset="-122"/>
                <a:cs typeface="Noto Serif SC Bold" pitchFamily="34" charset="-120"/>
              </a:rPr>
              <a:t>Scale of Investigation</a:t>
            </a:r>
            <a:endParaRPr lang="en-US" sz="1050" dirty="0"/>
          </a:p>
        </p:txBody>
      </p:sp>
      <p:sp>
        <p:nvSpPr>
          <p:cNvPr id="8" name="Text 4"/>
          <p:cNvSpPr/>
          <p:nvPr/>
        </p:nvSpPr>
        <p:spPr>
          <a:xfrm>
            <a:off x="4090764" y="1493639"/>
            <a:ext cx="4434334" cy="488454"/>
          </a:xfrm>
          <a:prstGeom prst="rect">
            <a:avLst/>
          </a:prstGeom>
          <a:noFill/>
          <a:ln/>
        </p:spPr>
        <p:txBody>
          <a:bodyPr wrap="square" lIns="0" tIns="0" rIns="0" bIns="0" rtlCol="0" anchor="t">
            <a:normAutofit/>
          </a:bodyPr>
          <a:lstStyle/>
          <a:p>
            <a:pPr marL="0" indent="0" algn="l">
              <a:lnSpc>
                <a:spcPct val="125000"/>
              </a:lnSpc>
              <a:buNone/>
            </a:pPr>
            <a:r>
              <a:rPr lang="en-US" sz="850" dirty="0">
                <a:solidFill>
                  <a:srgbClr val="4B4A4A"/>
                </a:solidFill>
                <a:latin typeface="Geist" pitchFamily="34" charset="0"/>
                <a:ea typeface="Geist" pitchFamily="34" charset="-122"/>
                <a:cs typeface="Geist" pitchFamily="34" charset="-120"/>
              </a:rPr>
              <a:t>Nottingham University Hospitals NHS Trust became the subject of England's largest maternity investigation involving more than 2,000 families (NHS England, 2023; Iacobucci, 2023).</a:t>
            </a:r>
            <a:endParaRPr lang="en-US" sz="850" dirty="0"/>
          </a:p>
        </p:txBody>
      </p:sp>
      <p:pic>
        <p:nvPicPr>
          <p:cNvPr id="9" name="Image 2" descr="preencoded.png"/>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910831" y="2199829"/>
            <a:ext cx="4737050" cy="797644"/>
          </a:xfrm>
          <a:prstGeom prst="rect">
            <a:avLst/>
          </a:prstGeom>
        </p:spPr>
      </p:pic>
      <p:sp>
        <p:nvSpPr>
          <p:cNvPr id="10" name="Text 5"/>
          <p:cNvSpPr/>
          <p:nvPr/>
        </p:nvSpPr>
        <p:spPr>
          <a:xfrm>
            <a:off x="4090764" y="2322612"/>
            <a:ext cx="1356717" cy="169515"/>
          </a:xfrm>
          <a:prstGeom prst="rect">
            <a:avLst/>
          </a:prstGeom>
          <a:noFill/>
          <a:ln/>
        </p:spPr>
        <p:txBody>
          <a:bodyPr wrap="none" lIns="0" tIns="0" rIns="0" bIns="0" rtlCol="0" anchor="t"/>
          <a:lstStyle/>
          <a:p>
            <a:pPr marL="0" indent="0" algn="l">
              <a:lnSpc>
                <a:spcPct val="104000"/>
              </a:lnSpc>
              <a:buNone/>
            </a:pPr>
            <a:r>
              <a:rPr lang="en-US" sz="1050" b="1" dirty="0">
                <a:solidFill>
                  <a:srgbClr val="4B4A4A"/>
                </a:solidFill>
                <a:latin typeface="Noto Serif SC Bold" pitchFamily="34" charset="0"/>
                <a:ea typeface="Noto Serif SC Bold" pitchFamily="34" charset="-122"/>
                <a:cs typeface="Noto Serif SC Bold" pitchFamily="34" charset="-120"/>
              </a:rPr>
              <a:t>Scope of Concerns</a:t>
            </a:r>
            <a:endParaRPr lang="en-US" sz="1050" dirty="0"/>
          </a:p>
        </p:txBody>
      </p:sp>
      <p:sp>
        <p:nvSpPr>
          <p:cNvPr id="11" name="Text 6"/>
          <p:cNvSpPr/>
          <p:nvPr/>
        </p:nvSpPr>
        <p:spPr>
          <a:xfrm>
            <a:off x="4090764" y="2549054"/>
            <a:ext cx="4434334" cy="325636"/>
          </a:xfrm>
          <a:prstGeom prst="rect">
            <a:avLst/>
          </a:prstGeom>
          <a:noFill/>
          <a:ln/>
        </p:spPr>
        <p:txBody>
          <a:bodyPr wrap="square" lIns="0" tIns="0" rIns="0" bIns="0" rtlCol="0" anchor="t">
            <a:normAutofit/>
          </a:bodyPr>
          <a:lstStyle/>
          <a:p>
            <a:pPr marL="0" indent="0" algn="l">
              <a:lnSpc>
                <a:spcPct val="125000"/>
              </a:lnSpc>
              <a:buNone/>
            </a:pPr>
            <a:r>
              <a:rPr lang="en-US" sz="850" dirty="0">
                <a:solidFill>
                  <a:srgbClr val="4B4A4A"/>
                </a:solidFill>
                <a:latin typeface="Geist" pitchFamily="34" charset="0"/>
                <a:ea typeface="Geist" pitchFamily="34" charset="-122"/>
                <a:cs typeface="Geist" pitchFamily="34" charset="-120"/>
              </a:rPr>
              <a:t>The review examines concerns relating to maternal deaths, neonatal deaths, brain injuries and failures in maternity care (NHS England, 2023).</a:t>
            </a:r>
            <a:endParaRPr lang="en-US" sz="850" dirty="0"/>
          </a:p>
        </p:txBody>
      </p:sp>
      <p:pic>
        <p:nvPicPr>
          <p:cNvPr id="12" name="Image 3" descr="preencoded.png"/>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910831" y="3092425"/>
            <a:ext cx="4737050" cy="797644"/>
          </a:xfrm>
          <a:prstGeom prst="rect">
            <a:avLst/>
          </a:prstGeom>
        </p:spPr>
      </p:pic>
      <p:sp>
        <p:nvSpPr>
          <p:cNvPr id="13" name="Text 7"/>
          <p:cNvSpPr/>
          <p:nvPr/>
        </p:nvSpPr>
        <p:spPr>
          <a:xfrm>
            <a:off x="4090764" y="3215208"/>
            <a:ext cx="1950244" cy="169515"/>
          </a:xfrm>
          <a:prstGeom prst="rect">
            <a:avLst/>
          </a:prstGeom>
          <a:noFill/>
          <a:ln/>
        </p:spPr>
        <p:txBody>
          <a:bodyPr wrap="none" lIns="0" tIns="0" rIns="0" bIns="0" rtlCol="0" anchor="t"/>
          <a:lstStyle/>
          <a:p>
            <a:pPr marL="0" indent="0" algn="l">
              <a:lnSpc>
                <a:spcPct val="104000"/>
              </a:lnSpc>
              <a:buNone/>
            </a:pPr>
            <a:r>
              <a:rPr lang="en-US" sz="1050" b="1" dirty="0">
                <a:solidFill>
                  <a:srgbClr val="4B4A4A"/>
                </a:solidFill>
                <a:latin typeface="Noto Serif SC Bold" pitchFamily="34" charset="0"/>
                <a:ea typeface="Noto Serif SC Bold" pitchFamily="34" charset="-122"/>
                <a:cs typeface="Noto Serif SC Bold" pitchFamily="34" charset="-120"/>
              </a:rPr>
              <a:t>Patient Safety &amp; Governance</a:t>
            </a:r>
            <a:endParaRPr lang="en-US" sz="1050" dirty="0"/>
          </a:p>
        </p:txBody>
      </p:sp>
      <p:sp>
        <p:nvSpPr>
          <p:cNvPr id="14" name="Text 8"/>
          <p:cNvSpPr/>
          <p:nvPr/>
        </p:nvSpPr>
        <p:spPr>
          <a:xfrm>
            <a:off x="4090764" y="3441650"/>
            <a:ext cx="4434334" cy="325636"/>
          </a:xfrm>
          <a:prstGeom prst="rect">
            <a:avLst/>
          </a:prstGeom>
          <a:noFill/>
          <a:ln/>
        </p:spPr>
        <p:txBody>
          <a:bodyPr wrap="square" lIns="0" tIns="0" rIns="0" bIns="0" rtlCol="0" anchor="t">
            <a:normAutofit/>
          </a:bodyPr>
          <a:lstStyle/>
          <a:p>
            <a:pPr marL="0" indent="0" algn="l">
              <a:lnSpc>
                <a:spcPct val="125000"/>
              </a:lnSpc>
              <a:buNone/>
            </a:pPr>
            <a:r>
              <a:rPr lang="en-US" sz="850" dirty="0">
                <a:solidFill>
                  <a:srgbClr val="4B4A4A"/>
                </a:solidFill>
                <a:latin typeface="Geist" pitchFamily="34" charset="0"/>
                <a:ea typeface="Geist" pitchFamily="34" charset="-122"/>
                <a:cs typeface="Geist" pitchFamily="34" charset="-120"/>
              </a:rPr>
              <a:t>The case highlights major concerns regarding patient safety, governance and quality assurance within NHS maternity services (Care Quality Commission, 2025).</a:t>
            </a:r>
            <a:endParaRPr lang="en-US" sz="850" dirty="0"/>
          </a:p>
        </p:txBody>
      </p:sp>
      <p:pic>
        <p:nvPicPr>
          <p:cNvPr id="15" name="Image 4" descr="preencoded.png"/>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910831" y="3985022"/>
            <a:ext cx="4737050" cy="797644"/>
          </a:xfrm>
          <a:prstGeom prst="rect">
            <a:avLst/>
          </a:prstGeom>
        </p:spPr>
      </p:pic>
      <p:sp>
        <p:nvSpPr>
          <p:cNvPr id="16" name="Text 9"/>
          <p:cNvSpPr/>
          <p:nvPr/>
        </p:nvSpPr>
        <p:spPr>
          <a:xfrm>
            <a:off x="4090764" y="4107805"/>
            <a:ext cx="1480617" cy="169515"/>
          </a:xfrm>
          <a:prstGeom prst="rect">
            <a:avLst/>
          </a:prstGeom>
          <a:noFill/>
          <a:ln/>
        </p:spPr>
        <p:txBody>
          <a:bodyPr wrap="none" lIns="0" tIns="0" rIns="0" bIns="0" rtlCol="0" anchor="t"/>
          <a:lstStyle/>
          <a:p>
            <a:pPr marL="0" indent="0" algn="l">
              <a:lnSpc>
                <a:spcPct val="104000"/>
              </a:lnSpc>
              <a:buNone/>
            </a:pPr>
            <a:r>
              <a:rPr lang="en-US" sz="1050" b="1" dirty="0">
                <a:solidFill>
                  <a:srgbClr val="4B4A4A"/>
                </a:solidFill>
                <a:latin typeface="Noto Serif SC Bold" pitchFamily="34" charset="0"/>
                <a:ea typeface="Noto Serif SC Bold" pitchFamily="34" charset="-122"/>
                <a:cs typeface="Noto Serif SC Bold" pitchFamily="34" charset="-120"/>
              </a:rPr>
              <a:t>National Significance</a:t>
            </a:r>
            <a:endParaRPr lang="en-US" sz="1050" dirty="0"/>
          </a:p>
        </p:txBody>
      </p:sp>
      <p:sp>
        <p:nvSpPr>
          <p:cNvPr id="17" name="Text 10"/>
          <p:cNvSpPr/>
          <p:nvPr/>
        </p:nvSpPr>
        <p:spPr>
          <a:xfrm>
            <a:off x="4090764" y="4334247"/>
            <a:ext cx="4434334" cy="325636"/>
          </a:xfrm>
          <a:prstGeom prst="rect">
            <a:avLst/>
          </a:prstGeom>
          <a:noFill/>
          <a:ln/>
        </p:spPr>
        <p:txBody>
          <a:bodyPr wrap="square" lIns="0" tIns="0" rIns="0" bIns="0" rtlCol="0" anchor="t">
            <a:normAutofit/>
          </a:bodyPr>
          <a:lstStyle/>
          <a:p>
            <a:pPr marL="0" indent="0" algn="l">
              <a:lnSpc>
                <a:spcPct val="125000"/>
              </a:lnSpc>
              <a:buNone/>
            </a:pPr>
            <a:r>
              <a:rPr lang="en-US" sz="850" dirty="0">
                <a:solidFill>
                  <a:srgbClr val="4B4A4A"/>
                </a:solidFill>
                <a:latin typeface="Geist" pitchFamily="34" charset="0"/>
                <a:ea typeface="Geist" pitchFamily="34" charset="-122"/>
                <a:cs typeface="Geist" pitchFamily="34" charset="-120"/>
              </a:rPr>
              <a:t>The review has national significance because similar concerns were identified in East Kent and Shrewsbury &amp; Telford maternity services (Kirkup, 2022; Ockenden, 2022).</a:t>
            </a:r>
            <a:endParaRPr lang="en-US" sz="8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496119" y="963290"/>
            <a:ext cx="3558332" cy="387548"/>
          </a:xfrm>
          <a:prstGeom prst="rect">
            <a:avLst/>
          </a:prstGeom>
          <a:noFill/>
          <a:ln/>
        </p:spPr>
        <p:txBody>
          <a:bodyPr wrap="none" lIns="0" tIns="0" rIns="0" bIns="0" rtlCol="0" anchor="t"/>
          <a:lstStyle/>
          <a:p>
            <a:pPr marL="0" indent="0" algn="l">
              <a:lnSpc>
                <a:spcPct val="104000"/>
              </a:lnSpc>
              <a:buNone/>
            </a:pPr>
            <a:r>
              <a:rPr lang="en-US" sz="2400" b="1" dirty="0">
                <a:solidFill>
                  <a:srgbClr val="006747"/>
                </a:solidFill>
                <a:latin typeface="Noto Serif SC Bold" pitchFamily="34" charset="0"/>
                <a:ea typeface="Noto Serif SC Bold" pitchFamily="34" charset="-122"/>
                <a:cs typeface="Noto Serif SC Bold" pitchFamily="34" charset="-120"/>
              </a:rPr>
              <a:t>What Went Wrong?</a:t>
            </a:r>
            <a:endParaRPr lang="en-US" sz="2400" dirty="0"/>
          </a:p>
        </p:txBody>
      </p:sp>
      <p:sp>
        <p:nvSpPr>
          <p:cNvPr id="3" name="Shape 1"/>
          <p:cNvSpPr/>
          <p:nvPr/>
        </p:nvSpPr>
        <p:spPr>
          <a:xfrm>
            <a:off x="406822" y="1536874"/>
            <a:ext cx="4103191" cy="2643336"/>
          </a:xfrm>
          <a:prstGeom prst="roundRect">
            <a:avLst>
              <a:gd name="adj" fmla="val 6758"/>
            </a:avLst>
          </a:prstGeom>
          <a:solidFill>
            <a:srgbClr val="006747">
              <a:alpha val="95000"/>
            </a:srgbClr>
          </a:solidFill>
          <a:ln/>
        </p:spPr>
      </p:sp>
      <p:sp>
        <p:nvSpPr>
          <p:cNvPr id="4" name="Text 2"/>
          <p:cNvSpPr/>
          <p:nvPr/>
        </p:nvSpPr>
        <p:spPr>
          <a:xfrm>
            <a:off x="530796" y="1660847"/>
            <a:ext cx="2007766" cy="193849"/>
          </a:xfrm>
          <a:prstGeom prst="rect">
            <a:avLst/>
          </a:prstGeom>
          <a:noFill/>
          <a:ln/>
        </p:spPr>
        <p:txBody>
          <a:bodyPr wrap="none" lIns="0" tIns="0" rIns="0" bIns="0" rtlCol="0" anchor="t"/>
          <a:lstStyle/>
          <a:p>
            <a:pPr marL="0" indent="0" algn="l">
              <a:lnSpc>
                <a:spcPct val="104000"/>
              </a:lnSpc>
              <a:buNone/>
            </a:pPr>
            <a:r>
              <a:rPr lang="en-US" sz="1200" b="1" dirty="0">
                <a:solidFill>
                  <a:srgbClr val="FFFFFF"/>
                </a:solidFill>
                <a:latin typeface="Noto Serif SC Bold" pitchFamily="34" charset="0"/>
                <a:ea typeface="Noto Serif SC Bold" pitchFamily="34" charset="-122"/>
                <a:cs typeface="Noto Serif SC Bold" pitchFamily="34" charset="-120"/>
              </a:rPr>
              <a:t>Key Safety Failures</a:t>
            </a:r>
            <a:endParaRPr lang="en-US" sz="1200" dirty="0"/>
          </a:p>
        </p:txBody>
      </p:sp>
      <p:sp>
        <p:nvSpPr>
          <p:cNvPr id="5" name="Text 3"/>
          <p:cNvSpPr/>
          <p:nvPr/>
        </p:nvSpPr>
        <p:spPr>
          <a:xfrm>
            <a:off x="530796" y="1978670"/>
            <a:ext cx="3855244" cy="2158157"/>
          </a:xfrm>
          <a:prstGeom prst="rect">
            <a:avLst/>
          </a:prstGeom>
          <a:noFill/>
          <a:ln/>
        </p:spPr>
        <p:txBody>
          <a:bodyPr wrap="square" lIns="0" tIns="0" rIns="0" bIns="0" rtlCol="0" anchor="t">
            <a:normAutofit/>
          </a:bodyPr>
          <a:lstStyle/>
          <a:p>
            <a:pPr marL="342900" indent="-342900" algn="l">
              <a:lnSpc>
                <a:spcPct val="133000"/>
              </a:lnSpc>
              <a:buSzPct val="100000"/>
              <a:buChar char="•"/>
            </a:pPr>
            <a:r>
              <a:rPr lang="en-US" sz="950" dirty="0">
                <a:solidFill>
                  <a:srgbClr val="FFFFFF"/>
                </a:solidFill>
                <a:latin typeface="Geist" pitchFamily="34" charset="0"/>
                <a:ea typeface="Geist" pitchFamily="34" charset="-122"/>
                <a:cs typeface="Geist" pitchFamily="34" charset="-120"/>
              </a:rPr>
              <a:t>Failure to recognise and escalate maternal risks appropriately (NHS England, 2023).</a:t>
            </a:r>
            <a:endParaRPr lang="en-US" sz="950" dirty="0"/>
          </a:p>
          <a:p>
            <a:pPr marL="342900" indent="-342900" algn="l">
              <a:lnSpc>
                <a:spcPct val="133000"/>
              </a:lnSpc>
              <a:buSzPct val="100000"/>
              <a:buChar char="•"/>
            </a:pPr>
            <a:r>
              <a:rPr lang="en-US" sz="950" dirty="0">
                <a:solidFill>
                  <a:srgbClr val="FFFFFF"/>
                </a:solidFill>
                <a:latin typeface="Geist" pitchFamily="34" charset="0"/>
                <a:ea typeface="Geist" pitchFamily="34" charset="-122"/>
                <a:cs typeface="Geist" pitchFamily="34" charset="-120"/>
              </a:rPr>
              <a:t>Communication failures between healthcare professionals delayed interventions (Beecham et al., 2025).</a:t>
            </a:r>
            <a:endParaRPr lang="en-US" sz="950" dirty="0"/>
          </a:p>
          <a:p>
            <a:pPr marL="342900" indent="-342900" algn="l">
              <a:lnSpc>
                <a:spcPct val="133000"/>
              </a:lnSpc>
              <a:buSzPct val="100000"/>
              <a:buChar char="•"/>
            </a:pPr>
            <a:r>
              <a:rPr lang="en-US" sz="950" dirty="0">
                <a:solidFill>
                  <a:srgbClr val="FFFFFF"/>
                </a:solidFill>
                <a:latin typeface="Geist" pitchFamily="34" charset="0"/>
                <a:ea typeface="Geist" pitchFamily="34" charset="-122"/>
                <a:cs typeface="Geist" pitchFamily="34" charset="-120"/>
              </a:rPr>
              <a:t>Staffing shortages reduced the capacity to provide safe maternity care (Care Quality Commission, 2025).</a:t>
            </a:r>
            <a:endParaRPr lang="en-US" sz="950" dirty="0"/>
          </a:p>
          <a:p>
            <a:pPr marL="342900" indent="-342900" algn="l">
              <a:lnSpc>
                <a:spcPct val="133000"/>
              </a:lnSpc>
              <a:buSzPct val="100000"/>
              <a:buChar char="•"/>
            </a:pPr>
            <a:r>
              <a:rPr lang="en-US" sz="950" dirty="0">
                <a:solidFill>
                  <a:srgbClr val="FFFFFF"/>
                </a:solidFill>
                <a:latin typeface="Geist" pitchFamily="34" charset="0"/>
                <a:ea typeface="Geist" pitchFamily="34" charset="-122"/>
                <a:cs typeface="Geist" pitchFamily="34" charset="-120"/>
              </a:rPr>
              <a:t>Governance weaknesses prevented early identification of emerging safety concerns (NHS England, 2023).</a:t>
            </a:r>
            <a:endParaRPr lang="en-US" sz="950" dirty="0"/>
          </a:p>
          <a:p>
            <a:pPr marL="342900" indent="-342900" algn="l">
              <a:lnSpc>
                <a:spcPct val="133000"/>
              </a:lnSpc>
              <a:buSzPct val="100000"/>
              <a:buChar char="•"/>
            </a:pPr>
            <a:r>
              <a:rPr lang="en-US" sz="950" dirty="0">
                <a:solidFill>
                  <a:srgbClr val="FFFFFF"/>
                </a:solidFill>
                <a:latin typeface="Geist" pitchFamily="34" charset="0"/>
                <a:ea typeface="Geist" pitchFamily="34" charset="-122"/>
                <a:cs typeface="Geist" pitchFamily="34" charset="-120"/>
              </a:rPr>
              <a:t>Organisational learning failures allowed repeated incidents to occur over time (Dixon-Woods, 2022).</a:t>
            </a:r>
            <a:endParaRPr lang="en-US" sz="950" dirty="0"/>
          </a:p>
        </p:txBody>
      </p:sp>
      <p:sp>
        <p:nvSpPr>
          <p:cNvPr id="6" name="Text 4"/>
          <p:cNvSpPr/>
          <p:nvPr/>
        </p:nvSpPr>
        <p:spPr>
          <a:xfrm>
            <a:off x="4728046" y="1660847"/>
            <a:ext cx="2007766" cy="193849"/>
          </a:xfrm>
          <a:prstGeom prst="rect">
            <a:avLst/>
          </a:prstGeom>
          <a:noFill/>
          <a:ln/>
        </p:spPr>
        <p:txBody>
          <a:bodyPr wrap="none" lIns="0" tIns="0" rIns="0" bIns="0" rtlCol="0" anchor="t"/>
          <a:lstStyle/>
          <a:p>
            <a:pPr marL="0" indent="0" algn="l">
              <a:lnSpc>
                <a:spcPct val="104000"/>
              </a:lnSpc>
              <a:buNone/>
            </a:pPr>
            <a:r>
              <a:rPr lang="en-US" sz="1200" b="1" dirty="0">
                <a:solidFill>
                  <a:srgbClr val="006747"/>
                </a:solidFill>
                <a:latin typeface="Noto Serif SC Bold" pitchFamily="34" charset="0"/>
                <a:ea typeface="Noto Serif SC Bold" pitchFamily="34" charset="-122"/>
                <a:cs typeface="Noto Serif SC Bold" pitchFamily="34" charset="-120"/>
              </a:rPr>
              <a:t>Consequences</a:t>
            </a:r>
            <a:endParaRPr lang="en-US" sz="1200" dirty="0"/>
          </a:p>
        </p:txBody>
      </p:sp>
      <p:sp>
        <p:nvSpPr>
          <p:cNvPr id="7" name="Shape 5"/>
          <p:cNvSpPr/>
          <p:nvPr/>
        </p:nvSpPr>
        <p:spPr>
          <a:xfrm>
            <a:off x="4728046" y="1994222"/>
            <a:ext cx="1900312" cy="972220"/>
          </a:xfrm>
          <a:prstGeom prst="roundRect">
            <a:avLst>
              <a:gd name="adj" fmla="val 11483"/>
            </a:avLst>
          </a:prstGeom>
          <a:solidFill>
            <a:srgbClr val="D1EFE4"/>
          </a:solidFill>
          <a:ln w="4763">
            <a:solidFill>
              <a:srgbClr val="B7D5CA"/>
            </a:solidFill>
            <a:prstDash val="solid"/>
          </a:ln>
        </p:spPr>
      </p:sp>
      <p:sp>
        <p:nvSpPr>
          <p:cNvPr id="8" name="Text 6"/>
          <p:cNvSpPr/>
          <p:nvPr/>
        </p:nvSpPr>
        <p:spPr>
          <a:xfrm>
            <a:off x="4856783" y="2122959"/>
            <a:ext cx="1550566" cy="193849"/>
          </a:xfrm>
          <a:prstGeom prst="rect">
            <a:avLst/>
          </a:prstGeom>
          <a:noFill/>
          <a:ln/>
        </p:spPr>
        <p:txBody>
          <a:bodyPr wrap="none" lIns="0" tIns="0" rIns="0" bIns="0" rtlCol="0" anchor="t"/>
          <a:lstStyle/>
          <a:p>
            <a:pPr marL="0" indent="0" algn="l">
              <a:lnSpc>
                <a:spcPct val="104000"/>
              </a:lnSpc>
              <a:buNone/>
            </a:pPr>
            <a:r>
              <a:rPr lang="en-US" sz="1200" b="1" dirty="0">
                <a:solidFill>
                  <a:srgbClr val="4B4A4A"/>
                </a:solidFill>
                <a:latin typeface="Noto Serif SC Bold" pitchFamily="34" charset="0"/>
                <a:ea typeface="Noto Serif SC Bold" pitchFamily="34" charset="-122"/>
                <a:cs typeface="Noto Serif SC Bold" pitchFamily="34" charset="-120"/>
              </a:rPr>
              <a:t>Patient Harm</a:t>
            </a:r>
            <a:endParaRPr lang="en-US" sz="1200" dirty="0"/>
          </a:p>
        </p:txBody>
      </p:sp>
      <p:sp>
        <p:nvSpPr>
          <p:cNvPr id="9" name="Text 7"/>
          <p:cNvSpPr/>
          <p:nvPr/>
        </p:nvSpPr>
        <p:spPr>
          <a:xfrm>
            <a:off x="4856783" y="2440781"/>
            <a:ext cx="1642839"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Avoidable maternal and neonatal harm.</a:t>
            </a:r>
            <a:endParaRPr lang="en-US" sz="950" dirty="0"/>
          </a:p>
        </p:txBody>
      </p:sp>
      <p:sp>
        <p:nvSpPr>
          <p:cNvPr id="10" name="Shape 8"/>
          <p:cNvSpPr/>
          <p:nvPr/>
        </p:nvSpPr>
        <p:spPr>
          <a:xfrm>
            <a:off x="6752332" y="1994222"/>
            <a:ext cx="1900312" cy="972220"/>
          </a:xfrm>
          <a:prstGeom prst="roundRect">
            <a:avLst>
              <a:gd name="adj" fmla="val 11483"/>
            </a:avLst>
          </a:prstGeom>
          <a:solidFill>
            <a:srgbClr val="D1EFE4"/>
          </a:solidFill>
          <a:ln w="4763">
            <a:solidFill>
              <a:srgbClr val="B7D5CA"/>
            </a:solidFill>
            <a:prstDash val="solid"/>
          </a:ln>
        </p:spPr>
      </p:sp>
      <p:sp>
        <p:nvSpPr>
          <p:cNvPr id="11" name="Text 9"/>
          <p:cNvSpPr/>
          <p:nvPr/>
        </p:nvSpPr>
        <p:spPr>
          <a:xfrm>
            <a:off x="6881068" y="2122959"/>
            <a:ext cx="1550566" cy="193849"/>
          </a:xfrm>
          <a:prstGeom prst="rect">
            <a:avLst/>
          </a:prstGeom>
          <a:noFill/>
          <a:ln/>
        </p:spPr>
        <p:txBody>
          <a:bodyPr wrap="none" lIns="0" tIns="0" rIns="0" bIns="0" rtlCol="0" anchor="t"/>
          <a:lstStyle/>
          <a:p>
            <a:pPr marL="0" indent="0" algn="l">
              <a:lnSpc>
                <a:spcPct val="104000"/>
              </a:lnSpc>
              <a:buNone/>
            </a:pPr>
            <a:r>
              <a:rPr lang="en-US" sz="1200" b="1" dirty="0">
                <a:solidFill>
                  <a:srgbClr val="4B4A4A"/>
                </a:solidFill>
                <a:latin typeface="Noto Serif SC Bold" pitchFamily="34" charset="0"/>
                <a:ea typeface="Noto Serif SC Bold" pitchFamily="34" charset="-122"/>
                <a:cs typeface="Noto Serif SC Bold" pitchFamily="34" charset="-120"/>
              </a:rPr>
              <a:t>Public Trust</a:t>
            </a:r>
            <a:endParaRPr lang="en-US" sz="1200" dirty="0"/>
          </a:p>
        </p:txBody>
      </p:sp>
      <p:sp>
        <p:nvSpPr>
          <p:cNvPr id="12" name="Text 10"/>
          <p:cNvSpPr/>
          <p:nvPr/>
        </p:nvSpPr>
        <p:spPr>
          <a:xfrm>
            <a:off x="6881068" y="2440781"/>
            <a:ext cx="1642839"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Reduced public confidence in maternity services.</a:t>
            </a:r>
            <a:endParaRPr lang="en-US" sz="950" dirty="0"/>
          </a:p>
        </p:txBody>
      </p:sp>
      <p:sp>
        <p:nvSpPr>
          <p:cNvPr id="13" name="Shape 11"/>
          <p:cNvSpPr/>
          <p:nvPr/>
        </p:nvSpPr>
        <p:spPr>
          <a:xfrm>
            <a:off x="4728046" y="3090416"/>
            <a:ext cx="3924598" cy="773757"/>
          </a:xfrm>
          <a:prstGeom prst="roundRect">
            <a:avLst>
              <a:gd name="adj" fmla="val 14429"/>
            </a:avLst>
          </a:prstGeom>
          <a:solidFill>
            <a:srgbClr val="D1EFE4"/>
          </a:solidFill>
          <a:ln w="4763">
            <a:solidFill>
              <a:srgbClr val="B7D5CA"/>
            </a:solidFill>
            <a:prstDash val="solid"/>
          </a:ln>
        </p:spPr>
      </p:sp>
      <p:sp>
        <p:nvSpPr>
          <p:cNvPr id="14" name="Text 12"/>
          <p:cNvSpPr/>
          <p:nvPr/>
        </p:nvSpPr>
        <p:spPr>
          <a:xfrm>
            <a:off x="4856783" y="3219152"/>
            <a:ext cx="1550566" cy="193849"/>
          </a:xfrm>
          <a:prstGeom prst="rect">
            <a:avLst/>
          </a:prstGeom>
          <a:noFill/>
          <a:ln/>
        </p:spPr>
        <p:txBody>
          <a:bodyPr wrap="none" lIns="0" tIns="0" rIns="0" bIns="0" rtlCol="0" anchor="t"/>
          <a:lstStyle/>
          <a:p>
            <a:pPr marL="0" indent="0" algn="l">
              <a:lnSpc>
                <a:spcPct val="104000"/>
              </a:lnSpc>
              <a:buNone/>
            </a:pPr>
            <a:r>
              <a:rPr lang="en-US" sz="1200" b="1" dirty="0">
                <a:solidFill>
                  <a:srgbClr val="4B4A4A"/>
                </a:solidFill>
                <a:latin typeface="Noto Serif SC Bold" pitchFamily="34" charset="0"/>
                <a:ea typeface="Noto Serif SC Bold" pitchFamily="34" charset="-122"/>
                <a:cs typeface="Noto Serif SC Bold" pitchFamily="34" charset="-120"/>
              </a:rPr>
              <a:t>Scrutiny</a:t>
            </a:r>
            <a:endParaRPr lang="en-US" sz="1200" dirty="0"/>
          </a:p>
        </p:txBody>
      </p:sp>
      <p:sp>
        <p:nvSpPr>
          <p:cNvPr id="15" name="Text 13"/>
          <p:cNvSpPr/>
          <p:nvPr/>
        </p:nvSpPr>
        <p:spPr>
          <a:xfrm>
            <a:off x="4856783" y="3536975"/>
            <a:ext cx="3667125" cy="198462"/>
          </a:xfrm>
          <a:prstGeom prst="rect">
            <a:avLst/>
          </a:prstGeom>
          <a:noFill/>
          <a:ln/>
        </p:spPr>
        <p:txBody>
          <a:bodyPr wrap="none" lIns="0" tIns="0" rIns="0" bIns="0" rtlCol="0" anchor="t"/>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Increased legal and regulatory scrutiny.</a:t>
            </a:r>
            <a:endParaRPr lang="en-US" sz="9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496119" y="762223"/>
            <a:ext cx="6114752" cy="387548"/>
          </a:xfrm>
          <a:prstGeom prst="rect">
            <a:avLst/>
          </a:prstGeom>
          <a:noFill/>
          <a:ln/>
        </p:spPr>
        <p:txBody>
          <a:bodyPr wrap="none" lIns="0" tIns="0" rIns="0" bIns="0" rtlCol="0" anchor="t"/>
          <a:lstStyle/>
          <a:p>
            <a:pPr marL="0" indent="0" algn="l">
              <a:lnSpc>
                <a:spcPct val="104000"/>
              </a:lnSpc>
              <a:buNone/>
            </a:pPr>
            <a:r>
              <a:rPr lang="en-US" sz="2400" b="1" dirty="0">
                <a:solidFill>
                  <a:srgbClr val="006747"/>
                </a:solidFill>
                <a:latin typeface="Noto Serif SC Bold" pitchFamily="34" charset="0"/>
                <a:ea typeface="Noto Serif SC Bold" pitchFamily="34" charset="-122"/>
                <a:cs typeface="Noto Serif SC Bold" pitchFamily="34" charset="-120"/>
              </a:rPr>
              <a:t>From Local Case to National Pattern</a:t>
            </a:r>
            <a:endParaRPr lang="en-US" sz="2400" dirty="0"/>
          </a:p>
        </p:txBody>
      </p:sp>
      <p:sp>
        <p:nvSpPr>
          <p:cNvPr id="3" name="Shape 1"/>
          <p:cNvSpPr/>
          <p:nvPr/>
        </p:nvSpPr>
        <p:spPr>
          <a:xfrm>
            <a:off x="496119" y="1397794"/>
            <a:ext cx="2094905" cy="233214"/>
          </a:xfrm>
          <a:prstGeom prst="roundRect">
            <a:avLst>
              <a:gd name="adj" fmla="val 38297"/>
            </a:avLst>
          </a:prstGeom>
          <a:solidFill>
            <a:srgbClr val="CCFFEF"/>
          </a:solidFill>
          <a:ln/>
        </p:spPr>
      </p:sp>
      <p:sp>
        <p:nvSpPr>
          <p:cNvPr id="4" name="Text 2"/>
          <p:cNvSpPr/>
          <p:nvPr/>
        </p:nvSpPr>
        <p:spPr>
          <a:xfrm>
            <a:off x="570533" y="1435001"/>
            <a:ext cx="2403277" cy="158800"/>
          </a:xfrm>
          <a:prstGeom prst="rect">
            <a:avLst/>
          </a:prstGeom>
          <a:noFill/>
          <a:ln/>
        </p:spPr>
        <p:txBody>
          <a:bodyPr wrap="none" lIns="0" tIns="0" rIns="0" bIns="0" rtlCol="0" anchor="t"/>
          <a:lstStyle/>
          <a:p>
            <a:pPr marL="0" indent="0" algn="l">
              <a:lnSpc>
                <a:spcPct val="133000"/>
              </a:lnSpc>
              <a:buNone/>
            </a:pPr>
            <a:r>
              <a:rPr lang="en-US" sz="750" dirty="0">
                <a:solidFill>
                  <a:srgbClr val="4B4A4A"/>
                </a:solidFill>
                <a:latin typeface="Geist" pitchFamily="34" charset="0"/>
                <a:ea typeface="Geist" pitchFamily="34" charset="-122"/>
                <a:cs typeface="Geist" pitchFamily="34" charset="-120"/>
              </a:rPr>
              <a:t>NOTTINGHAM IS NOT AN ISOLATED EVENT</a:t>
            </a:r>
            <a:endParaRPr lang="en-US" sz="750" dirty="0"/>
          </a:p>
        </p:txBody>
      </p:sp>
      <p:sp>
        <p:nvSpPr>
          <p:cNvPr id="5" name="Shape 3"/>
          <p:cNvSpPr/>
          <p:nvPr/>
        </p:nvSpPr>
        <p:spPr>
          <a:xfrm>
            <a:off x="496119" y="1770534"/>
            <a:ext cx="8151763" cy="1451074"/>
          </a:xfrm>
          <a:prstGeom prst="roundRect">
            <a:avLst>
              <a:gd name="adj" fmla="val 7694"/>
            </a:avLst>
          </a:prstGeom>
          <a:noFill/>
          <a:ln w="4763">
            <a:solidFill>
              <a:srgbClr val="000000">
                <a:alpha val="8000"/>
              </a:srgbClr>
            </a:solidFill>
            <a:prstDash val="solid"/>
          </a:ln>
        </p:spPr>
      </p:sp>
      <p:sp>
        <p:nvSpPr>
          <p:cNvPr id="6" name="Shape 4"/>
          <p:cNvSpPr/>
          <p:nvPr/>
        </p:nvSpPr>
        <p:spPr>
          <a:xfrm>
            <a:off x="500881" y="1775296"/>
            <a:ext cx="4071119" cy="359197"/>
          </a:xfrm>
          <a:prstGeom prst="rect">
            <a:avLst/>
          </a:prstGeom>
          <a:solidFill>
            <a:srgbClr val="006747"/>
          </a:solidFill>
          <a:ln/>
        </p:spPr>
      </p:sp>
      <p:sp>
        <p:nvSpPr>
          <p:cNvPr id="7" name="Text 5"/>
          <p:cNvSpPr/>
          <p:nvPr/>
        </p:nvSpPr>
        <p:spPr>
          <a:xfrm>
            <a:off x="624855" y="1854473"/>
            <a:ext cx="4280371" cy="198462"/>
          </a:xfrm>
          <a:prstGeom prst="rect">
            <a:avLst/>
          </a:prstGeom>
          <a:noFill/>
          <a:ln/>
        </p:spPr>
        <p:txBody>
          <a:bodyPr wrap="none" lIns="0" tIns="0" rIns="0" bIns="0" rtlCol="0" anchor="t"/>
          <a:lstStyle/>
          <a:p>
            <a:pPr marL="0" indent="0" algn="l">
              <a:lnSpc>
                <a:spcPct val="133000"/>
              </a:lnSpc>
              <a:buNone/>
            </a:pPr>
            <a:r>
              <a:rPr lang="en-US" sz="950" b="1" dirty="0">
                <a:solidFill>
                  <a:srgbClr val="FFFFFF"/>
                </a:solidFill>
                <a:latin typeface="Geist" pitchFamily="34" charset="0"/>
                <a:ea typeface="Geist" pitchFamily="34" charset="-122"/>
                <a:cs typeface="Geist" pitchFamily="34" charset="-120"/>
              </a:rPr>
              <a:t>Investigation</a:t>
            </a:r>
            <a:endParaRPr lang="en-US" sz="950" dirty="0"/>
          </a:p>
        </p:txBody>
      </p:sp>
      <p:sp>
        <p:nvSpPr>
          <p:cNvPr id="8" name="Shape 6"/>
          <p:cNvSpPr/>
          <p:nvPr/>
        </p:nvSpPr>
        <p:spPr>
          <a:xfrm>
            <a:off x="4572000" y="1775296"/>
            <a:ext cx="4071119" cy="359197"/>
          </a:xfrm>
          <a:prstGeom prst="rect">
            <a:avLst/>
          </a:prstGeom>
          <a:solidFill>
            <a:srgbClr val="006747"/>
          </a:solidFill>
          <a:ln/>
        </p:spPr>
      </p:sp>
      <p:sp>
        <p:nvSpPr>
          <p:cNvPr id="9" name="Text 7"/>
          <p:cNvSpPr/>
          <p:nvPr/>
        </p:nvSpPr>
        <p:spPr>
          <a:xfrm>
            <a:off x="4695974" y="1854473"/>
            <a:ext cx="4280371" cy="198462"/>
          </a:xfrm>
          <a:prstGeom prst="rect">
            <a:avLst/>
          </a:prstGeom>
          <a:noFill/>
          <a:ln/>
        </p:spPr>
        <p:txBody>
          <a:bodyPr wrap="none" lIns="0" tIns="0" rIns="0" bIns="0" rtlCol="0" anchor="t"/>
          <a:lstStyle/>
          <a:p>
            <a:pPr marL="0" indent="0" algn="l">
              <a:lnSpc>
                <a:spcPct val="133000"/>
              </a:lnSpc>
              <a:buNone/>
            </a:pPr>
            <a:r>
              <a:rPr lang="en-US" sz="950" b="1" dirty="0">
                <a:solidFill>
                  <a:srgbClr val="FFFFFF"/>
                </a:solidFill>
                <a:latin typeface="Geist" pitchFamily="34" charset="0"/>
                <a:ea typeface="Geist" pitchFamily="34" charset="-122"/>
                <a:cs typeface="Geist" pitchFamily="34" charset="-120"/>
              </a:rPr>
              <a:t>Scale</a:t>
            </a:r>
            <a:endParaRPr lang="en-US" sz="950" dirty="0"/>
          </a:p>
        </p:txBody>
      </p:sp>
      <p:sp>
        <p:nvSpPr>
          <p:cNvPr id="10" name="Text 8"/>
          <p:cNvSpPr/>
          <p:nvPr/>
        </p:nvSpPr>
        <p:spPr>
          <a:xfrm>
            <a:off x="624855" y="2216051"/>
            <a:ext cx="4280371" cy="198462"/>
          </a:xfrm>
          <a:prstGeom prst="rect">
            <a:avLst/>
          </a:prstGeom>
          <a:noFill/>
          <a:ln/>
        </p:spPr>
        <p:txBody>
          <a:bodyPr wrap="none" lIns="0" tIns="0" rIns="0" bIns="0" rtlCol="0" anchor="t"/>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Ockenden Review</a:t>
            </a:r>
            <a:endParaRPr lang="en-US" sz="950" dirty="0"/>
          </a:p>
        </p:txBody>
      </p:sp>
      <p:sp>
        <p:nvSpPr>
          <p:cNvPr id="11" name="Text 9"/>
          <p:cNvSpPr/>
          <p:nvPr/>
        </p:nvSpPr>
        <p:spPr>
          <a:xfrm>
            <a:off x="4695974" y="2216051"/>
            <a:ext cx="4280371" cy="198462"/>
          </a:xfrm>
          <a:prstGeom prst="rect">
            <a:avLst/>
          </a:prstGeom>
          <a:noFill/>
          <a:ln/>
        </p:spPr>
        <p:txBody>
          <a:bodyPr wrap="none" lIns="0" tIns="0" rIns="0" bIns="0" rtlCol="0" anchor="t"/>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1,592 cases</a:t>
            </a:r>
            <a:endParaRPr lang="en-US" sz="950" dirty="0"/>
          </a:p>
        </p:txBody>
      </p:sp>
      <p:sp>
        <p:nvSpPr>
          <p:cNvPr id="12" name="Text 10"/>
          <p:cNvSpPr/>
          <p:nvPr/>
        </p:nvSpPr>
        <p:spPr>
          <a:xfrm>
            <a:off x="624855" y="2577629"/>
            <a:ext cx="4280371" cy="198462"/>
          </a:xfrm>
          <a:prstGeom prst="rect">
            <a:avLst/>
          </a:prstGeom>
          <a:noFill/>
          <a:ln/>
        </p:spPr>
        <p:txBody>
          <a:bodyPr wrap="none" lIns="0" tIns="0" rIns="0" bIns="0" rtlCol="0" anchor="t"/>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East Kent Review</a:t>
            </a:r>
            <a:endParaRPr lang="en-US" sz="950" dirty="0"/>
          </a:p>
        </p:txBody>
      </p:sp>
      <p:sp>
        <p:nvSpPr>
          <p:cNvPr id="13" name="Text 11"/>
          <p:cNvSpPr/>
          <p:nvPr/>
        </p:nvSpPr>
        <p:spPr>
          <a:xfrm>
            <a:off x="4695974" y="2577629"/>
            <a:ext cx="4280371" cy="198462"/>
          </a:xfrm>
          <a:prstGeom prst="rect">
            <a:avLst/>
          </a:prstGeom>
          <a:noFill/>
          <a:ln/>
        </p:spPr>
        <p:txBody>
          <a:bodyPr wrap="none" lIns="0" tIns="0" rIns="0" bIns="0" rtlCol="0" anchor="t"/>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202 cases</a:t>
            </a:r>
            <a:endParaRPr lang="en-US" sz="950" dirty="0"/>
          </a:p>
        </p:txBody>
      </p:sp>
      <p:sp>
        <p:nvSpPr>
          <p:cNvPr id="14" name="Text 12"/>
          <p:cNvSpPr/>
          <p:nvPr/>
        </p:nvSpPr>
        <p:spPr>
          <a:xfrm>
            <a:off x="624855" y="2939207"/>
            <a:ext cx="4280371" cy="198462"/>
          </a:xfrm>
          <a:prstGeom prst="rect">
            <a:avLst/>
          </a:prstGeom>
          <a:noFill/>
          <a:ln/>
        </p:spPr>
        <p:txBody>
          <a:bodyPr wrap="none" lIns="0" tIns="0" rIns="0" bIns="0" rtlCol="0" anchor="t"/>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Nottingham Review</a:t>
            </a:r>
            <a:endParaRPr lang="en-US" sz="950" dirty="0"/>
          </a:p>
        </p:txBody>
      </p:sp>
      <p:sp>
        <p:nvSpPr>
          <p:cNvPr id="15" name="Text 13"/>
          <p:cNvSpPr/>
          <p:nvPr/>
        </p:nvSpPr>
        <p:spPr>
          <a:xfrm>
            <a:off x="4695974" y="2939207"/>
            <a:ext cx="4280371" cy="198462"/>
          </a:xfrm>
          <a:prstGeom prst="rect">
            <a:avLst/>
          </a:prstGeom>
          <a:noFill/>
          <a:ln/>
        </p:spPr>
        <p:txBody>
          <a:bodyPr wrap="none" lIns="0" tIns="0" rIns="0" bIns="0" rtlCol="0" anchor="t"/>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2,000+ families</a:t>
            </a:r>
            <a:endParaRPr lang="en-US" sz="950" dirty="0"/>
          </a:p>
        </p:txBody>
      </p:sp>
      <p:sp>
        <p:nvSpPr>
          <p:cNvPr id="16" name="Shape 14"/>
          <p:cNvSpPr/>
          <p:nvPr/>
        </p:nvSpPr>
        <p:spPr>
          <a:xfrm>
            <a:off x="496119" y="3361134"/>
            <a:ext cx="8151763" cy="880542"/>
          </a:xfrm>
          <a:prstGeom prst="roundRect">
            <a:avLst>
              <a:gd name="adj" fmla="val 12679"/>
            </a:avLst>
          </a:prstGeom>
          <a:solidFill>
            <a:srgbClr val="FCF2B5"/>
          </a:solidFill>
          <a:ln/>
        </p:spPr>
      </p:sp>
      <p:pic>
        <p:nvPicPr>
          <p:cNvPr id="17" name="Image 0" descr="preencoded.png"/>
          <p:cNvPicPr>
            <a:picLocks noChangeAspect="1"/>
          </p:cNvPicPr>
          <p:nvPr/>
        </p:nvPicPr>
        <p:blipFill>
          <a:blip r:embed="rId3"/>
          <a:stretch>
            <a:fillRect/>
          </a:stretch>
        </p:blipFill>
        <p:spPr>
          <a:xfrm>
            <a:off x="620092" y="3540919"/>
            <a:ext cx="155004" cy="123974"/>
          </a:xfrm>
          <a:prstGeom prst="rect">
            <a:avLst/>
          </a:prstGeom>
        </p:spPr>
      </p:pic>
      <p:sp>
        <p:nvSpPr>
          <p:cNvPr id="18" name="Text 15"/>
          <p:cNvSpPr/>
          <p:nvPr/>
        </p:nvSpPr>
        <p:spPr>
          <a:xfrm>
            <a:off x="899071" y="3503712"/>
            <a:ext cx="7624837"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Geist" pitchFamily="34" charset="0"/>
                <a:ea typeface="Geist" pitchFamily="34" charset="-122"/>
                <a:cs typeface="Geist" pitchFamily="34" charset="-120"/>
              </a:rPr>
              <a:t>Common themes include poor leadership, weak governance, staffing pressures and ineffective safety cultures (Kirkup, 2022; Ockenden, 2022). Repeated failures suggest systemic NHS maternity safety challenges rather than isolated incidents (Care Quality Commission, 2025).</a:t>
            </a:r>
            <a:endParaRPr lang="en-US" sz="9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827336" y="382116"/>
            <a:ext cx="2847454" cy="296763"/>
          </a:xfrm>
          <a:prstGeom prst="rect">
            <a:avLst/>
          </a:prstGeom>
          <a:noFill/>
          <a:ln/>
        </p:spPr>
        <p:txBody>
          <a:bodyPr wrap="none" lIns="0" tIns="0" rIns="0" bIns="0" rtlCol="0" anchor="t"/>
          <a:lstStyle/>
          <a:p>
            <a:pPr marL="0" indent="0" algn="l">
              <a:lnSpc>
                <a:spcPct val="104000"/>
              </a:lnSpc>
              <a:buNone/>
            </a:pPr>
            <a:r>
              <a:rPr lang="en-US" sz="1850" b="1" dirty="0">
                <a:solidFill>
                  <a:srgbClr val="006747"/>
                </a:solidFill>
                <a:latin typeface="Noto Serif SC Bold" pitchFamily="34" charset="0"/>
                <a:ea typeface="Noto Serif SC Bold" pitchFamily="34" charset="-122"/>
                <a:cs typeface="Noto Serif SC Bold" pitchFamily="34" charset="-120"/>
              </a:rPr>
              <a:t>Swiss Cheese Model</a:t>
            </a:r>
            <a:endParaRPr lang="en-US" sz="1850" dirty="0"/>
          </a:p>
        </p:txBody>
      </p:sp>
      <p:sp>
        <p:nvSpPr>
          <p:cNvPr id="3" name="Shape 1"/>
          <p:cNvSpPr/>
          <p:nvPr/>
        </p:nvSpPr>
        <p:spPr>
          <a:xfrm>
            <a:off x="827336" y="824285"/>
            <a:ext cx="654769" cy="164157"/>
          </a:xfrm>
          <a:prstGeom prst="roundRect">
            <a:avLst>
              <a:gd name="adj" fmla="val 41656"/>
            </a:avLst>
          </a:prstGeom>
          <a:solidFill>
            <a:srgbClr val="CCFFEF"/>
          </a:solidFill>
          <a:ln/>
        </p:spPr>
      </p:sp>
      <p:sp>
        <p:nvSpPr>
          <p:cNvPr id="4" name="Text 2"/>
          <p:cNvSpPr/>
          <p:nvPr/>
        </p:nvSpPr>
        <p:spPr>
          <a:xfrm>
            <a:off x="884262" y="852711"/>
            <a:ext cx="998116" cy="107305"/>
          </a:xfrm>
          <a:prstGeom prst="rect">
            <a:avLst/>
          </a:prstGeom>
          <a:noFill/>
          <a:ln/>
        </p:spPr>
        <p:txBody>
          <a:bodyPr wrap="none" lIns="0" tIns="0" rIns="0" bIns="0" rtlCol="0" anchor="t"/>
          <a:lstStyle/>
          <a:p>
            <a:pPr marL="0" indent="0" algn="l">
              <a:lnSpc>
                <a:spcPct val="118000"/>
              </a:lnSpc>
              <a:buNone/>
            </a:pPr>
            <a:r>
              <a:rPr lang="en-US" sz="550" dirty="0">
                <a:solidFill>
                  <a:srgbClr val="4B4A4A"/>
                </a:solidFill>
                <a:latin typeface="Geist" pitchFamily="34" charset="0"/>
                <a:ea typeface="Geist" pitchFamily="34" charset="-122"/>
                <a:cs typeface="Geist" pitchFamily="34" charset="-120"/>
              </a:rPr>
              <a:t>REASON, 2000</a:t>
            </a:r>
            <a:endParaRPr lang="en-US" sz="550" dirty="0"/>
          </a:p>
        </p:txBody>
      </p:sp>
      <p:sp>
        <p:nvSpPr>
          <p:cNvPr id="5" name="Text 3"/>
          <p:cNvSpPr/>
          <p:nvPr/>
        </p:nvSpPr>
        <p:spPr>
          <a:xfrm>
            <a:off x="827336" y="1070223"/>
            <a:ext cx="7489254" cy="268188"/>
          </a:xfrm>
          <a:prstGeom prst="rect">
            <a:avLst/>
          </a:prstGeom>
          <a:noFill/>
          <a:ln/>
        </p:spPr>
        <p:txBody>
          <a:bodyPr wrap="square" lIns="0" tIns="0" rIns="0" bIns="0" rtlCol="0" anchor="t">
            <a:normAutofit/>
          </a:bodyPr>
          <a:lstStyle/>
          <a:p>
            <a:pPr marL="0" indent="0" algn="l">
              <a:lnSpc>
                <a:spcPct val="118000"/>
              </a:lnSpc>
              <a:buNone/>
            </a:pPr>
            <a:r>
              <a:rPr lang="en-US" sz="700" dirty="0">
                <a:solidFill>
                  <a:srgbClr val="4B4A4A"/>
                </a:solidFill>
                <a:latin typeface="Geist" pitchFamily="34" charset="0"/>
                <a:ea typeface="Geist" pitchFamily="34" charset="-122"/>
                <a:cs typeface="Geist" pitchFamily="34" charset="-120"/>
              </a:rPr>
              <a:t>The Swiss Cheese Model explains how adverse events occur when multiple organisational safety barriers contain weaknesses ("holes") that align, allowing hazards to pass through the system and result in patient harm (Wiegmann et al., 2022).</a:t>
            </a:r>
            <a:endParaRPr lang="en-US" sz="700" dirty="0"/>
          </a:p>
        </p:txBody>
      </p:sp>
      <p:pic>
        <p:nvPicPr>
          <p:cNvPr id="6" name="Image 0" descr="preencoded.png"/>
          <p:cNvPicPr>
            <a:picLocks noChangeAspect="1"/>
          </p:cNvPicPr>
          <p:nvPr/>
        </p:nvPicPr>
        <p:blipFill>
          <a:blip r:embed="rId3"/>
          <a:stretch>
            <a:fillRect/>
          </a:stretch>
        </p:blipFill>
        <p:spPr>
          <a:xfrm>
            <a:off x="2546225" y="1402258"/>
            <a:ext cx="4156993" cy="2599804"/>
          </a:xfrm>
          <a:prstGeom prst="rect">
            <a:avLst/>
          </a:prstGeom>
        </p:spPr>
      </p:pic>
      <p:sp>
        <p:nvSpPr>
          <p:cNvPr id="7" name="Shape 4"/>
          <p:cNvSpPr/>
          <p:nvPr/>
        </p:nvSpPr>
        <p:spPr>
          <a:xfrm>
            <a:off x="827336" y="4101778"/>
            <a:ext cx="2447925" cy="659532"/>
          </a:xfrm>
          <a:prstGeom prst="roundRect">
            <a:avLst>
              <a:gd name="adj" fmla="val 12960"/>
            </a:avLst>
          </a:prstGeom>
          <a:solidFill>
            <a:srgbClr val="D1EFE4"/>
          </a:solidFill>
          <a:ln w="4763">
            <a:solidFill>
              <a:srgbClr val="B7D5CA"/>
            </a:solidFill>
            <a:prstDash val="solid"/>
          </a:ln>
        </p:spPr>
      </p:sp>
      <p:sp>
        <p:nvSpPr>
          <p:cNvPr id="8" name="Text 5"/>
          <p:cNvSpPr/>
          <p:nvPr/>
        </p:nvSpPr>
        <p:spPr>
          <a:xfrm>
            <a:off x="927050" y="4201492"/>
            <a:ext cx="1187128" cy="148307"/>
          </a:xfrm>
          <a:prstGeom prst="rect">
            <a:avLst/>
          </a:prstGeom>
          <a:noFill/>
          <a:ln/>
        </p:spPr>
        <p:txBody>
          <a:bodyPr wrap="none" lIns="0" tIns="0" rIns="0" bIns="0" rtlCol="0" anchor="t"/>
          <a:lstStyle/>
          <a:p>
            <a:pPr marL="0" indent="0" algn="l">
              <a:lnSpc>
                <a:spcPct val="104000"/>
              </a:lnSpc>
              <a:buNone/>
            </a:pPr>
            <a:r>
              <a:rPr lang="en-US" sz="900" b="1" dirty="0">
                <a:solidFill>
                  <a:srgbClr val="4B4A4A"/>
                </a:solidFill>
                <a:latin typeface="Noto Serif SC Bold" pitchFamily="34" charset="0"/>
                <a:ea typeface="Noto Serif SC Bold" pitchFamily="34" charset="-122"/>
                <a:cs typeface="Noto Serif SC Bold" pitchFamily="34" charset="-120"/>
              </a:rPr>
              <a:t>System Focus</a:t>
            </a:r>
            <a:endParaRPr lang="en-US" sz="900" dirty="0"/>
          </a:p>
        </p:txBody>
      </p:sp>
      <p:sp>
        <p:nvSpPr>
          <p:cNvPr id="9" name="Text 6"/>
          <p:cNvSpPr/>
          <p:nvPr/>
        </p:nvSpPr>
        <p:spPr>
          <a:xfrm>
            <a:off x="927050" y="4393406"/>
            <a:ext cx="2248495" cy="268188"/>
          </a:xfrm>
          <a:prstGeom prst="rect">
            <a:avLst/>
          </a:prstGeom>
          <a:noFill/>
          <a:ln/>
        </p:spPr>
        <p:txBody>
          <a:bodyPr wrap="square" lIns="0" tIns="0" rIns="0" bIns="0" rtlCol="0" anchor="t">
            <a:normAutofit/>
          </a:bodyPr>
          <a:lstStyle/>
          <a:p>
            <a:pPr marL="0" indent="0" algn="l">
              <a:lnSpc>
                <a:spcPct val="118000"/>
              </a:lnSpc>
              <a:buNone/>
            </a:pPr>
            <a:r>
              <a:rPr lang="en-US" sz="700" dirty="0">
                <a:solidFill>
                  <a:srgbClr val="4B4A4A"/>
                </a:solidFill>
                <a:latin typeface="Geist" pitchFamily="34" charset="0"/>
                <a:ea typeface="Geist" pitchFamily="34" charset="-122"/>
                <a:cs typeface="Geist" pitchFamily="34" charset="-120"/>
              </a:rPr>
              <a:t>Focuses on system failures rather than individual blame.</a:t>
            </a:r>
            <a:endParaRPr lang="en-US" sz="700" dirty="0"/>
          </a:p>
        </p:txBody>
      </p:sp>
      <p:sp>
        <p:nvSpPr>
          <p:cNvPr id="10" name="Shape 7"/>
          <p:cNvSpPr/>
          <p:nvPr/>
        </p:nvSpPr>
        <p:spPr>
          <a:xfrm>
            <a:off x="3347963" y="4101778"/>
            <a:ext cx="2447925" cy="659532"/>
          </a:xfrm>
          <a:prstGeom prst="roundRect">
            <a:avLst>
              <a:gd name="adj" fmla="val 12960"/>
            </a:avLst>
          </a:prstGeom>
          <a:solidFill>
            <a:srgbClr val="D1EFE4"/>
          </a:solidFill>
          <a:ln w="4763">
            <a:solidFill>
              <a:srgbClr val="B7D5CA"/>
            </a:solidFill>
            <a:prstDash val="solid"/>
          </a:ln>
        </p:spPr>
      </p:sp>
      <p:sp>
        <p:nvSpPr>
          <p:cNvPr id="11" name="Text 8"/>
          <p:cNvSpPr/>
          <p:nvPr/>
        </p:nvSpPr>
        <p:spPr>
          <a:xfrm>
            <a:off x="3447678" y="4201492"/>
            <a:ext cx="1187128" cy="148307"/>
          </a:xfrm>
          <a:prstGeom prst="rect">
            <a:avLst/>
          </a:prstGeom>
          <a:noFill/>
          <a:ln/>
        </p:spPr>
        <p:txBody>
          <a:bodyPr wrap="none" lIns="0" tIns="0" rIns="0" bIns="0" rtlCol="0" anchor="t"/>
          <a:lstStyle/>
          <a:p>
            <a:pPr marL="0" indent="0" algn="l">
              <a:lnSpc>
                <a:spcPct val="104000"/>
              </a:lnSpc>
              <a:buNone/>
            </a:pPr>
            <a:r>
              <a:rPr lang="en-US" sz="900" b="1" dirty="0">
                <a:solidFill>
                  <a:srgbClr val="4B4A4A"/>
                </a:solidFill>
                <a:latin typeface="Noto Serif SC Bold" pitchFamily="34" charset="0"/>
                <a:ea typeface="Noto Serif SC Bold" pitchFamily="34" charset="-122"/>
                <a:cs typeface="Noto Serif SC Bold" pitchFamily="34" charset="-120"/>
              </a:rPr>
              <a:t>Incident Analysis</a:t>
            </a:r>
            <a:endParaRPr lang="en-US" sz="900" dirty="0"/>
          </a:p>
        </p:txBody>
      </p:sp>
      <p:sp>
        <p:nvSpPr>
          <p:cNvPr id="12" name="Text 9"/>
          <p:cNvSpPr/>
          <p:nvPr/>
        </p:nvSpPr>
        <p:spPr>
          <a:xfrm>
            <a:off x="3447678" y="4393406"/>
            <a:ext cx="2248495" cy="134094"/>
          </a:xfrm>
          <a:prstGeom prst="rect">
            <a:avLst/>
          </a:prstGeom>
          <a:noFill/>
          <a:ln/>
        </p:spPr>
        <p:txBody>
          <a:bodyPr wrap="none" lIns="0" tIns="0" rIns="0" bIns="0" rtlCol="0" anchor="t"/>
          <a:lstStyle/>
          <a:p>
            <a:pPr marL="0" indent="0" algn="l">
              <a:lnSpc>
                <a:spcPct val="118000"/>
              </a:lnSpc>
              <a:buNone/>
            </a:pPr>
            <a:r>
              <a:rPr lang="en-US" sz="700" dirty="0">
                <a:solidFill>
                  <a:srgbClr val="4B4A4A"/>
                </a:solidFill>
                <a:latin typeface="Geist" pitchFamily="34" charset="0"/>
                <a:ea typeface="Geist" pitchFamily="34" charset="-122"/>
                <a:cs typeface="Geist" pitchFamily="34" charset="-120"/>
              </a:rPr>
              <a:t>Widely used to analyse patient safety incidents.</a:t>
            </a:r>
            <a:endParaRPr lang="en-US" sz="700" dirty="0"/>
          </a:p>
        </p:txBody>
      </p:sp>
      <p:sp>
        <p:nvSpPr>
          <p:cNvPr id="13" name="Shape 10"/>
          <p:cNvSpPr/>
          <p:nvPr/>
        </p:nvSpPr>
        <p:spPr>
          <a:xfrm>
            <a:off x="5868591" y="4101778"/>
            <a:ext cx="2447999" cy="659532"/>
          </a:xfrm>
          <a:prstGeom prst="roundRect">
            <a:avLst>
              <a:gd name="adj" fmla="val 12960"/>
            </a:avLst>
          </a:prstGeom>
          <a:solidFill>
            <a:srgbClr val="D1EFE4"/>
          </a:solidFill>
          <a:ln w="4763">
            <a:solidFill>
              <a:srgbClr val="B7D5CA"/>
            </a:solidFill>
            <a:prstDash val="solid"/>
          </a:ln>
        </p:spPr>
      </p:sp>
      <p:sp>
        <p:nvSpPr>
          <p:cNvPr id="14" name="Text 11"/>
          <p:cNvSpPr/>
          <p:nvPr/>
        </p:nvSpPr>
        <p:spPr>
          <a:xfrm>
            <a:off x="5968305" y="4201492"/>
            <a:ext cx="1469827" cy="148307"/>
          </a:xfrm>
          <a:prstGeom prst="rect">
            <a:avLst/>
          </a:prstGeom>
          <a:noFill/>
          <a:ln/>
        </p:spPr>
        <p:txBody>
          <a:bodyPr wrap="none" lIns="0" tIns="0" rIns="0" bIns="0" rtlCol="0" anchor="t"/>
          <a:lstStyle/>
          <a:p>
            <a:pPr marL="0" indent="0" algn="l">
              <a:lnSpc>
                <a:spcPct val="104000"/>
              </a:lnSpc>
              <a:buNone/>
            </a:pPr>
            <a:r>
              <a:rPr lang="en-US" sz="900" b="1" dirty="0">
                <a:solidFill>
                  <a:srgbClr val="4B4A4A"/>
                </a:solidFill>
                <a:latin typeface="Noto Serif SC Bold" pitchFamily="34" charset="0"/>
                <a:ea typeface="Noto Serif SC Bold" pitchFamily="34" charset="-122"/>
                <a:cs typeface="Noto Serif SC Bold" pitchFamily="34" charset="-120"/>
              </a:rPr>
              <a:t>Organisational Learning</a:t>
            </a:r>
            <a:endParaRPr lang="en-US" sz="900" dirty="0"/>
          </a:p>
        </p:txBody>
      </p:sp>
      <p:sp>
        <p:nvSpPr>
          <p:cNvPr id="15" name="Text 12"/>
          <p:cNvSpPr/>
          <p:nvPr/>
        </p:nvSpPr>
        <p:spPr>
          <a:xfrm>
            <a:off x="5968305" y="4393406"/>
            <a:ext cx="2248570" cy="268188"/>
          </a:xfrm>
          <a:prstGeom prst="rect">
            <a:avLst/>
          </a:prstGeom>
          <a:noFill/>
          <a:ln/>
        </p:spPr>
        <p:txBody>
          <a:bodyPr wrap="square" lIns="0" tIns="0" rIns="0" bIns="0" rtlCol="0" anchor="t">
            <a:normAutofit/>
          </a:bodyPr>
          <a:lstStyle/>
          <a:p>
            <a:pPr marL="0" indent="0" algn="l">
              <a:lnSpc>
                <a:spcPct val="118000"/>
              </a:lnSpc>
              <a:buNone/>
            </a:pPr>
            <a:r>
              <a:rPr lang="en-US" sz="700" dirty="0">
                <a:solidFill>
                  <a:srgbClr val="4B4A4A"/>
                </a:solidFill>
                <a:latin typeface="Geist" pitchFamily="34" charset="0"/>
                <a:ea typeface="Geist" pitchFamily="34" charset="-122"/>
                <a:cs typeface="Geist" pitchFamily="34" charset="-120"/>
              </a:rPr>
              <a:t>Supports organisational learning and quality improvement (Wiegmann et al., 2022).</a:t>
            </a:r>
            <a:endParaRPr lang="en-US" sz="7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496119" y="366713"/>
            <a:ext cx="8151763" cy="763042"/>
          </a:xfrm>
          <a:prstGeom prst="rect">
            <a:avLst/>
          </a:prstGeom>
          <a:noFill/>
          <a:ln/>
        </p:spPr>
        <p:txBody>
          <a:bodyPr wrap="square" lIns="0" tIns="0" rIns="0" bIns="0" rtlCol="0" anchor="t">
            <a:normAutofit/>
          </a:bodyPr>
          <a:lstStyle/>
          <a:p>
            <a:pPr marL="0" indent="0" algn="l">
              <a:lnSpc>
                <a:spcPct val="104000"/>
              </a:lnSpc>
              <a:buNone/>
            </a:pPr>
            <a:r>
              <a:rPr lang="en-US" sz="2400" b="1" dirty="0">
                <a:solidFill>
                  <a:srgbClr val="006747"/>
                </a:solidFill>
                <a:latin typeface="Noto Serif SC Bold" pitchFamily="34" charset="0"/>
                <a:ea typeface="Noto Serif SC Bold" pitchFamily="34" charset="-122"/>
                <a:cs typeface="Noto Serif SC Bold" pitchFamily="34" charset="-120"/>
              </a:rPr>
              <a:t>Application of Swiss Cheese Model to Nottingham Review</a:t>
            </a:r>
            <a:endParaRPr lang="en-US" sz="2400" dirty="0"/>
          </a:p>
        </p:txBody>
      </p:sp>
      <p:sp>
        <p:nvSpPr>
          <p:cNvPr id="3" name="Shape 1"/>
          <p:cNvSpPr/>
          <p:nvPr/>
        </p:nvSpPr>
        <p:spPr>
          <a:xfrm>
            <a:off x="496119" y="1370112"/>
            <a:ext cx="8151763" cy="2471217"/>
          </a:xfrm>
          <a:prstGeom prst="roundRect">
            <a:avLst>
              <a:gd name="adj" fmla="val 4447"/>
            </a:avLst>
          </a:prstGeom>
          <a:noFill/>
          <a:ln w="4763">
            <a:solidFill>
              <a:srgbClr val="000000">
                <a:alpha val="8000"/>
              </a:srgbClr>
            </a:solidFill>
            <a:prstDash val="solid"/>
          </a:ln>
        </p:spPr>
      </p:sp>
      <p:sp>
        <p:nvSpPr>
          <p:cNvPr id="4" name="Shape 2"/>
          <p:cNvSpPr/>
          <p:nvPr/>
        </p:nvSpPr>
        <p:spPr>
          <a:xfrm>
            <a:off x="501774" y="1374874"/>
            <a:ext cx="2713509" cy="349969"/>
          </a:xfrm>
          <a:prstGeom prst="rect">
            <a:avLst/>
          </a:prstGeom>
          <a:solidFill>
            <a:srgbClr val="006747"/>
          </a:solidFill>
          <a:ln/>
        </p:spPr>
      </p:sp>
      <p:sp>
        <p:nvSpPr>
          <p:cNvPr id="5" name="Text 3"/>
          <p:cNvSpPr/>
          <p:nvPr/>
        </p:nvSpPr>
        <p:spPr>
          <a:xfrm>
            <a:off x="623813" y="1451744"/>
            <a:ext cx="2924249" cy="193849"/>
          </a:xfrm>
          <a:prstGeom prst="rect">
            <a:avLst/>
          </a:prstGeom>
          <a:noFill/>
          <a:ln/>
        </p:spPr>
        <p:txBody>
          <a:bodyPr wrap="none" lIns="0" tIns="0" rIns="0" bIns="0" rtlCol="0" anchor="t"/>
          <a:lstStyle/>
          <a:p>
            <a:pPr marL="0" indent="0" algn="l">
              <a:lnSpc>
                <a:spcPct val="132000"/>
              </a:lnSpc>
              <a:buNone/>
            </a:pPr>
            <a:r>
              <a:rPr lang="en-US" sz="950" b="1" dirty="0">
                <a:solidFill>
                  <a:srgbClr val="FFFFFF"/>
                </a:solidFill>
                <a:latin typeface="Geist" pitchFamily="34" charset="0"/>
                <a:ea typeface="Geist" pitchFamily="34" charset="-122"/>
                <a:cs typeface="Geist" pitchFamily="34" charset="-120"/>
              </a:rPr>
              <a:t>Layer of Defence</a:t>
            </a:r>
            <a:endParaRPr lang="en-US" sz="950" dirty="0"/>
          </a:p>
        </p:txBody>
      </p:sp>
      <p:sp>
        <p:nvSpPr>
          <p:cNvPr id="6" name="Shape 4"/>
          <p:cNvSpPr/>
          <p:nvPr/>
        </p:nvSpPr>
        <p:spPr>
          <a:xfrm>
            <a:off x="3215283" y="1374874"/>
            <a:ext cx="2713509" cy="349969"/>
          </a:xfrm>
          <a:prstGeom prst="rect">
            <a:avLst/>
          </a:prstGeom>
          <a:solidFill>
            <a:srgbClr val="006747"/>
          </a:solidFill>
          <a:ln/>
        </p:spPr>
      </p:sp>
      <p:sp>
        <p:nvSpPr>
          <p:cNvPr id="7" name="Text 5"/>
          <p:cNvSpPr/>
          <p:nvPr/>
        </p:nvSpPr>
        <p:spPr>
          <a:xfrm>
            <a:off x="3339703" y="1451744"/>
            <a:ext cx="2921868" cy="193849"/>
          </a:xfrm>
          <a:prstGeom prst="rect">
            <a:avLst/>
          </a:prstGeom>
          <a:noFill/>
          <a:ln/>
        </p:spPr>
        <p:txBody>
          <a:bodyPr wrap="none" lIns="0" tIns="0" rIns="0" bIns="0" rtlCol="0" anchor="t"/>
          <a:lstStyle/>
          <a:p>
            <a:pPr marL="0" indent="0" algn="l">
              <a:lnSpc>
                <a:spcPct val="132000"/>
              </a:lnSpc>
              <a:buNone/>
            </a:pPr>
            <a:r>
              <a:rPr lang="en-US" sz="950" b="1" dirty="0">
                <a:solidFill>
                  <a:srgbClr val="FFFFFF"/>
                </a:solidFill>
                <a:latin typeface="Geist" pitchFamily="34" charset="0"/>
                <a:ea typeface="Geist" pitchFamily="34" charset="-122"/>
                <a:cs typeface="Geist" pitchFamily="34" charset="-120"/>
              </a:rPr>
              <a:t>Intended Function</a:t>
            </a:r>
            <a:endParaRPr lang="en-US" sz="950" dirty="0"/>
          </a:p>
        </p:txBody>
      </p:sp>
      <p:sp>
        <p:nvSpPr>
          <p:cNvPr id="8" name="Shape 6"/>
          <p:cNvSpPr/>
          <p:nvPr/>
        </p:nvSpPr>
        <p:spPr>
          <a:xfrm>
            <a:off x="5928792" y="1374874"/>
            <a:ext cx="2713509" cy="349969"/>
          </a:xfrm>
          <a:prstGeom prst="rect">
            <a:avLst/>
          </a:prstGeom>
          <a:solidFill>
            <a:srgbClr val="006747"/>
          </a:solidFill>
          <a:ln/>
        </p:spPr>
      </p:sp>
      <p:sp>
        <p:nvSpPr>
          <p:cNvPr id="9" name="Text 7"/>
          <p:cNvSpPr/>
          <p:nvPr/>
        </p:nvSpPr>
        <p:spPr>
          <a:xfrm>
            <a:off x="6053212" y="1451744"/>
            <a:ext cx="2924249" cy="193849"/>
          </a:xfrm>
          <a:prstGeom prst="rect">
            <a:avLst/>
          </a:prstGeom>
          <a:noFill/>
          <a:ln/>
        </p:spPr>
        <p:txBody>
          <a:bodyPr wrap="none" lIns="0" tIns="0" rIns="0" bIns="0" rtlCol="0" anchor="t"/>
          <a:lstStyle/>
          <a:p>
            <a:pPr marL="0" indent="0" algn="l">
              <a:lnSpc>
                <a:spcPct val="132000"/>
              </a:lnSpc>
              <a:buNone/>
            </a:pPr>
            <a:r>
              <a:rPr lang="en-US" sz="950" b="1" dirty="0">
                <a:solidFill>
                  <a:srgbClr val="FFFFFF"/>
                </a:solidFill>
                <a:latin typeface="Geist" pitchFamily="34" charset="0"/>
                <a:ea typeface="Geist" pitchFamily="34" charset="-122"/>
                <a:cs typeface="Geist" pitchFamily="34" charset="-120"/>
              </a:rPr>
              <a:t>Hole (Weakness)</a:t>
            </a:r>
            <a:endParaRPr lang="en-US" sz="950" dirty="0"/>
          </a:p>
        </p:txBody>
      </p:sp>
      <p:sp>
        <p:nvSpPr>
          <p:cNvPr id="10" name="Text 8"/>
          <p:cNvSpPr/>
          <p:nvPr/>
        </p:nvSpPr>
        <p:spPr>
          <a:xfrm>
            <a:off x="623813" y="1804095"/>
            <a:ext cx="2924249" cy="193849"/>
          </a:xfrm>
          <a:prstGeom prst="rect">
            <a:avLst/>
          </a:prstGeom>
          <a:noFill/>
          <a:ln/>
        </p:spPr>
        <p:txBody>
          <a:bodyPr wrap="none" lIns="0" tIns="0" rIns="0" bIns="0" rtlCol="0" anchor="t"/>
          <a:lstStyle/>
          <a:p>
            <a:pPr marL="0" indent="0" algn="l">
              <a:lnSpc>
                <a:spcPct val="132000"/>
              </a:lnSpc>
              <a:buNone/>
            </a:pPr>
            <a:r>
              <a:rPr lang="en-US" sz="950" dirty="0">
                <a:solidFill>
                  <a:srgbClr val="4B4A4A"/>
                </a:solidFill>
                <a:latin typeface="Geist" pitchFamily="34" charset="0"/>
                <a:ea typeface="Geist" pitchFamily="34" charset="-122"/>
                <a:cs typeface="Geist" pitchFamily="34" charset="-120"/>
              </a:rPr>
              <a:t>Risk Assessment</a:t>
            </a:r>
            <a:endParaRPr lang="en-US" sz="950" dirty="0"/>
          </a:p>
        </p:txBody>
      </p:sp>
      <p:sp>
        <p:nvSpPr>
          <p:cNvPr id="11" name="Text 9"/>
          <p:cNvSpPr/>
          <p:nvPr/>
        </p:nvSpPr>
        <p:spPr>
          <a:xfrm>
            <a:off x="3339703" y="1804095"/>
            <a:ext cx="2921868" cy="193849"/>
          </a:xfrm>
          <a:prstGeom prst="rect">
            <a:avLst/>
          </a:prstGeom>
          <a:noFill/>
          <a:ln/>
        </p:spPr>
        <p:txBody>
          <a:bodyPr wrap="none" lIns="0" tIns="0" rIns="0" bIns="0" rtlCol="0" anchor="t"/>
          <a:lstStyle/>
          <a:p>
            <a:pPr marL="0" indent="0" algn="l">
              <a:lnSpc>
                <a:spcPct val="132000"/>
              </a:lnSpc>
              <a:buNone/>
            </a:pPr>
            <a:r>
              <a:rPr lang="en-US" sz="950" dirty="0">
                <a:solidFill>
                  <a:srgbClr val="4B4A4A"/>
                </a:solidFill>
                <a:latin typeface="Geist" pitchFamily="34" charset="0"/>
                <a:ea typeface="Geist" pitchFamily="34" charset="-122"/>
                <a:cs typeface="Geist" pitchFamily="34" charset="-120"/>
              </a:rPr>
              <a:t>Identify maternal and fetal risks</a:t>
            </a:r>
            <a:endParaRPr lang="en-US" sz="950" dirty="0"/>
          </a:p>
        </p:txBody>
      </p:sp>
      <p:sp>
        <p:nvSpPr>
          <p:cNvPr id="12" name="Text 10"/>
          <p:cNvSpPr/>
          <p:nvPr/>
        </p:nvSpPr>
        <p:spPr>
          <a:xfrm>
            <a:off x="6053212" y="1804095"/>
            <a:ext cx="2924249" cy="193849"/>
          </a:xfrm>
          <a:prstGeom prst="rect">
            <a:avLst/>
          </a:prstGeom>
          <a:noFill/>
          <a:ln/>
        </p:spPr>
        <p:txBody>
          <a:bodyPr wrap="none" lIns="0" tIns="0" rIns="0" bIns="0" rtlCol="0" anchor="t"/>
          <a:lstStyle/>
          <a:p>
            <a:pPr marL="0" indent="0" algn="l">
              <a:lnSpc>
                <a:spcPct val="132000"/>
              </a:lnSpc>
              <a:buNone/>
            </a:pPr>
            <a:r>
              <a:rPr lang="en-US" sz="950" dirty="0">
                <a:solidFill>
                  <a:srgbClr val="4B4A4A"/>
                </a:solidFill>
                <a:latin typeface="Geist" pitchFamily="34" charset="0"/>
                <a:ea typeface="Geist" pitchFamily="34" charset="-122"/>
                <a:cs typeface="Geist" pitchFamily="34" charset="-120"/>
              </a:rPr>
              <a:t>Delayed recognition of deterioration</a:t>
            </a:r>
            <a:endParaRPr lang="en-US" sz="950" dirty="0"/>
          </a:p>
        </p:txBody>
      </p:sp>
      <p:sp>
        <p:nvSpPr>
          <p:cNvPr id="13" name="Text 11"/>
          <p:cNvSpPr/>
          <p:nvPr/>
        </p:nvSpPr>
        <p:spPr>
          <a:xfrm>
            <a:off x="623813" y="2156445"/>
            <a:ext cx="2924249" cy="193849"/>
          </a:xfrm>
          <a:prstGeom prst="rect">
            <a:avLst/>
          </a:prstGeom>
          <a:noFill/>
          <a:ln/>
        </p:spPr>
        <p:txBody>
          <a:bodyPr wrap="none" lIns="0" tIns="0" rIns="0" bIns="0" rtlCol="0" anchor="t"/>
          <a:lstStyle/>
          <a:p>
            <a:pPr marL="0" indent="0" algn="l">
              <a:lnSpc>
                <a:spcPct val="132000"/>
              </a:lnSpc>
              <a:buNone/>
            </a:pPr>
            <a:r>
              <a:rPr lang="en-US" sz="950" dirty="0">
                <a:solidFill>
                  <a:srgbClr val="4B4A4A"/>
                </a:solidFill>
                <a:latin typeface="Geist" pitchFamily="34" charset="0"/>
                <a:ea typeface="Geist" pitchFamily="34" charset="-122"/>
                <a:cs typeface="Geist" pitchFamily="34" charset="-120"/>
              </a:rPr>
              <a:t>Staff Communication</a:t>
            </a:r>
            <a:endParaRPr lang="en-US" sz="950" dirty="0"/>
          </a:p>
        </p:txBody>
      </p:sp>
      <p:sp>
        <p:nvSpPr>
          <p:cNvPr id="14" name="Text 12"/>
          <p:cNvSpPr/>
          <p:nvPr/>
        </p:nvSpPr>
        <p:spPr>
          <a:xfrm>
            <a:off x="3339703" y="2156445"/>
            <a:ext cx="2921868" cy="193849"/>
          </a:xfrm>
          <a:prstGeom prst="rect">
            <a:avLst/>
          </a:prstGeom>
          <a:noFill/>
          <a:ln/>
        </p:spPr>
        <p:txBody>
          <a:bodyPr wrap="none" lIns="0" tIns="0" rIns="0" bIns="0" rtlCol="0" anchor="t"/>
          <a:lstStyle/>
          <a:p>
            <a:pPr marL="0" indent="0" algn="l">
              <a:lnSpc>
                <a:spcPct val="132000"/>
              </a:lnSpc>
              <a:buNone/>
            </a:pPr>
            <a:r>
              <a:rPr lang="en-US" sz="950" dirty="0">
                <a:solidFill>
                  <a:srgbClr val="4B4A4A"/>
                </a:solidFill>
                <a:latin typeface="Geist" pitchFamily="34" charset="0"/>
                <a:ea typeface="Geist" pitchFamily="34" charset="-122"/>
                <a:cs typeface="Geist" pitchFamily="34" charset="-120"/>
              </a:rPr>
              <a:t>Escalate concerns effectively</a:t>
            </a:r>
            <a:endParaRPr lang="en-US" sz="950" dirty="0"/>
          </a:p>
        </p:txBody>
      </p:sp>
      <p:sp>
        <p:nvSpPr>
          <p:cNvPr id="15" name="Text 13"/>
          <p:cNvSpPr/>
          <p:nvPr/>
        </p:nvSpPr>
        <p:spPr>
          <a:xfrm>
            <a:off x="6053212" y="2156445"/>
            <a:ext cx="2924249" cy="193849"/>
          </a:xfrm>
          <a:prstGeom prst="rect">
            <a:avLst/>
          </a:prstGeom>
          <a:noFill/>
          <a:ln/>
        </p:spPr>
        <p:txBody>
          <a:bodyPr wrap="none" lIns="0" tIns="0" rIns="0" bIns="0" rtlCol="0" anchor="t"/>
          <a:lstStyle/>
          <a:p>
            <a:pPr marL="0" indent="0" algn="l">
              <a:lnSpc>
                <a:spcPct val="132000"/>
              </a:lnSpc>
              <a:buNone/>
            </a:pPr>
            <a:r>
              <a:rPr lang="en-US" sz="950" dirty="0">
                <a:solidFill>
                  <a:srgbClr val="4B4A4A"/>
                </a:solidFill>
                <a:latin typeface="Geist" pitchFamily="34" charset="0"/>
                <a:ea typeface="Geist" pitchFamily="34" charset="-122"/>
                <a:cs typeface="Geist" pitchFamily="34" charset="-120"/>
              </a:rPr>
              <a:t>Poor multidisciplinary communication</a:t>
            </a:r>
            <a:endParaRPr lang="en-US" sz="950" dirty="0"/>
          </a:p>
        </p:txBody>
      </p:sp>
      <p:sp>
        <p:nvSpPr>
          <p:cNvPr id="16" name="Text 14"/>
          <p:cNvSpPr/>
          <p:nvPr/>
        </p:nvSpPr>
        <p:spPr>
          <a:xfrm>
            <a:off x="623813" y="2508796"/>
            <a:ext cx="2924249" cy="193849"/>
          </a:xfrm>
          <a:prstGeom prst="rect">
            <a:avLst/>
          </a:prstGeom>
          <a:noFill/>
          <a:ln/>
        </p:spPr>
        <p:txBody>
          <a:bodyPr wrap="none" lIns="0" tIns="0" rIns="0" bIns="0" rtlCol="0" anchor="t"/>
          <a:lstStyle/>
          <a:p>
            <a:pPr marL="0" indent="0" algn="l">
              <a:lnSpc>
                <a:spcPct val="132000"/>
              </a:lnSpc>
              <a:buNone/>
            </a:pPr>
            <a:r>
              <a:rPr lang="en-US" sz="950" dirty="0">
                <a:solidFill>
                  <a:srgbClr val="4B4A4A"/>
                </a:solidFill>
                <a:latin typeface="Geist" pitchFamily="34" charset="0"/>
                <a:ea typeface="Geist" pitchFamily="34" charset="-122"/>
                <a:cs typeface="Geist" pitchFamily="34" charset="-120"/>
              </a:rPr>
              <a:t>Clinical Protocols</a:t>
            </a:r>
            <a:endParaRPr lang="en-US" sz="950" dirty="0"/>
          </a:p>
        </p:txBody>
      </p:sp>
      <p:sp>
        <p:nvSpPr>
          <p:cNvPr id="17" name="Text 15"/>
          <p:cNvSpPr/>
          <p:nvPr/>
        </p:nvSpPr>
        <p:spPr>
          <a:xfrm>
            <a:off x="3339703" y="2508796"/>
            <a:ext cx="2921868" cy="193849"/>
          </a:xfrm>
          <a:prstGeom prst="rect">
            <a:avLst/>
          </a:prstGeom>
          <a:noFill/>
          <a:ln/>
        </p:spPr>
        <p:txBody>
          <a:bodyPr wrap="none" lIns="0" tIns="0" rIns="0" bIns="0" rtlCol="0" anchor="t"/>
          <a:lstStyle/>
          <a:p>
            <a:pPr marL="0" indent="0" algn="l">
              <a:lnSpc>
                <a:spcPct val="132000"/>
              </a:lnSpc>
              <a:buNone/>
            </a:pPr>
            <a:r>
              <a:rPr lang="en-US" sz="950" dirty="0">
                <a:solidFill>
                  <a:srgbClr val="4B4A4A"/>
                </a:solidFill>
                <a:latin typeface="Geist" pitchFamily="34" charset="0"/>
                <a:ea typeface="Geist" pitchFamily="34" charset="-122"/>
                <a:cs typeface="Geist" pitchFamily="34" charset="-120"/>
              </a:rPr>
              <a:t>Standardise safe maternity care</a:t>
            </a:r>
            <a:endParaRPr lang="en-US" sz="950" dirty="0"/>
          </a:p>
        </p:txBody>
      </p:sp>
      <p:sp>
        <p:nvSpPr>
          <p:cNvPr id="18" name="Text 16"/>
          <p:cNvSpPr/>
          <p:nvPr/>
        </p:nvSpPr>
        <p:spPr>
          <a:xfrm>
            <a:off x="6053212" y="2508796"/>
            <a:ext cx="2924249" cy="193849"/>
          </a:xfrm>
          <a:prstGeom prst="rect">
            <a:avLst/>
          </a:prstGeom>
          <a:noFill/>
          <a:ln/>
        </p:spPr>
        <p:txBody>
          <a:bodyPr wrap="none" lIns="0" tIns="0" rIns="0" bIns="0" rtlCol="0" anchor="t"/>
          <a:lstStyle/>
          <a:p>
            <a:pPr marL="0" indent="0" algn="l">
              <a:lnSpc>
                <a:spcPct val="132000"/>
              </a:lnSpc>
              <a:buNone/>
            </a:pPr>
            <a:r>
              <a:rPr lang="en-US" sz="950" dirty="0">
                <a:solidFill>
                  <a:srgbClr val="4B4A4A"/>
                </a:solidFill>
                <a:latin typeface="Geist" pitchFamily="34" charset="0"/>
                <a:ea typeface="Geist" pitchFamily="34" charset="-122"/>
                <a:cs typeface="Geist" pitchFamily="34" charset="-120"/>
              </a:rPr>
              <a:t>Inconsistent protocol adherence</a:t>
            </a:r>
            <a:endParaRPr lang="en-US" sz="950" dirty="0"/>
          </a:p>
        </p:txBody>
      </p:sp>
      <p:sp>
        <p:nvSpPr>
          <p:cNvPr id="19" name="Text 17"/>
          <p:cNvSpPr/>
          <p:nvPr/>
        </p:nvSpPr>
        <p:spPr>
          <a:xfrm>
            <a:off x="623813" y="2861146"/>
            <a:ext cx="2924249" cy="193849"/>
          </a:xfrm>
          <a:prstGeom prst="rect">
            <a:avLst/>
          </a:prstGeom>
          <a:noFill/>
          <a:ln/>
        </p:spPr>
        <p:txBody>
          <a:bodyPr wrap="none" lIns="0" tIns="0" rIns="0" bIns="0" rtlCol="0" anchor="t"/>
          <a:lstStyle/>
          <a:p>
            <a:pPr marL="0" indent="0" algn="l">
              <a:lnSpc>
                <a:spcPct val="132000"/>
              </a:lnSpc>
              <a:buNone/>
            </a:pPr>
            <a:r>
              <a:rPr lang="en-US" sz="950" dirty="0">
                <a:solidFill>
                  <a:srgbClr val="4B4A4A"/>
                </a:solidFill>
                <a:latin typeface="Geist" pitchFamily="34" charset="0"/>
                <a:ea typeface="Geist" pitchFamily="34" charset="-122"/>
                <a:cs typeface="Geist" pitchFamily="34" charset="-120"/>
              </a:rPr>
              <a:t>Staffing Levels</a:t>
            </a:r>
            <a:endParaRPr lang="en-US" sz="950" dirty="0"/>
          </a:p>
        </p:txBody>
      </p:sp>
      <p:sp>
        <p:nvSpPr>
          <p:cNvPr id="20" name="Text 18"/>
          <p:cNvSpPr/>
          <p:nvPr/>
        </p:nvSpPr>
        <p:spPr>
          <a:xfrm>
            <a:off x="3339703" y="2861146"/>
            <a:ext cx="2921868" cy="193849"/>
          </a:xfrm>
          <a:prstGeom prst="rect">
            <a:avLst/>
          </a:prstGeom>
          <a:noFill/>
          <a:ln/>
        </p:spPr>
        <p:txBody>
          <a:bodyPr wrap="none" lIns="0" tIns="0" rIns="0" bIns="0" rtlCol="0" anchor="t"/>
          <a:lstStyle/>
          <a:p>
            <a:pPr marL="0" indent="0" algn="l">
              <a:lnSpc>
                <a:spcPct val="132000"/>
              </a:lnSpc>
              <a:buNone/>
            </a:pPr>
            <a:r>
              <a:rPr lang="en-US" sz="950" dirty="0">
                <a:solidFill>
                  <a:srgbClr val="4B4A4A"/>
                </a:solidFill>
                <a:latin typeface="Geist" pitchFamily="34" charset="0"/>
                <a:ea typeface="Geist" pitchFamily="34" charset="-122"/>
                <a:cs typeface="Geist" pitchFamily="34" charset="-120"/>
              </a:rPr>
              <a:t>Provide adequate supervision</a:t>
            </a:r>
            <a:endParaRPr lang="en-US" sz="950" dirty="0"/>
          </a:p>
        </p:txBody>
      </p:sp>
      <p:sp>
        <p:nvSpPr>
          <p:cNvPr id="21" name="Text 19"/>
          <p:cNvSpPr/>
          <p:nvPr/>
        </p:nvSpPr>
        <p:spPr>
          <a:xfrm>
            <a:off x="6053212" y="2861146"/>
            <a:ext cx="2924249" cy="193849"/>
          </a:xfrm>
          <a:prstGeom prst="rect">
            <a:avLst/>
          </a:prstGeom>
          <a:noFill/>
          <a:ln/>
        </p:spPr>
        <p:txBody>
          <a:bodyPr wrap="none" lIns="0" tIns="0" rIns="0" bIns="0" rtlCol="0" anchor="t"/>
          <a:lstStyle/>
          <a:p>
            <a:pPr marL="0" indent="0" algn="l">
              <a:lnSpc>
                <a:spcPct val="132000"/>
              </a:lnSpc>
              <a:buNone/>
            </a:pPr>
            <a:r>
              <a:rPr lang="en-US" sz="950" dirty="0">
                <a:solidFill>
                  <a:srgbClr val="4B4A4A"/>
                </a:solidFill>
                <a:latin typeface="Geist" pitchFamily="34" charset="0"/>
                <a:ea typeface="Geist" pitchFamily="34" charset="-122"/>
                <a:cs typeface="Geist" pitchFamily="34" charset="-120"/>
              </a:rPr>
              <a:t>Midwife and workforce shortages</a:t>
            </a:r>
            <a:endParaRPr lang="en-US" sz="950" dirty="0"/>
          </a:p>
        </p:txBody>
      </p:sp>
      <p:sp>
        <p:nvSpPr>
          <p:cNvPr id="22" name="Text 20"/>
          <p:cNvSpPr/>
          <p:nvPr/>
        </p:nvSpPr>
        <p:spPr>
          <a:xfrm>
            <a:off x="623813" y="3213497"/>
            <a:ext cx="2924249" cy="193849"/>
          </a:xfrm>
          <a:prstGeom prst="rect">
            <a:avLst/>
          </a:prstGeom>
          <a:noFill/>
          <a:ln/>
        </p:spPr>
        <p:txBody>
          <a:bodyPr wrap="none" lIns="0" tIns="0" rIns="0" bIns="0" rtlCol="0" anchor="t"/>
          <a:lstStyle/>
          <a:p>
            <a:pPr marL="0" indent="0" algn="l">
              <a:lnSpc>
                <a:spcPct val="132000"/>
              </a:lnSpc>
              <a:buNone/>
            </a:pPr>
            <a:r>
              <a:rPr lang="en-US" sz="950" dirty="0">
                <a:solidFill>
                  <a:srgbClr val="4B4A4A"/>
                </a:solidFill>
                <a:latin typeface="Geist" pitchFamily="34" charset="0"/>
                <a:ea typeface="Geist" pitchFamily="34" charset="-122"/>
                <a:cs typeface="Geist" pitchFamily="34" charset="-120"/>
              </a:rPr>
              <a:t>Governance</a:t>
            </a:r>
            <a:endParaRPr lang="en-US" sz="950" dirty="0"/>
          </a:p>
        </p:txBody>
      </p:sp>
      <p:sp>
        <p:nvSpPr>
          <p:cNvPr id="23" name="Text 21"/>
          <p:cNvSpPr/>
          <p:nvPr/>
        </p:nvSpPr>
        <p:spPr>
          <a:xfrm>
            <a:off x="3339703" y="3213497"/>
            <a:ext cx="2921868" cy="193849"/>
          </a:xfrm>
          <a:prstGeom prst="rect">
            <a:avLst/>
          </a:prstGeom>
          <a:noFill/>
          <a:ln/>
        </p:spPr>
        <p:txBody>
          <a:bodyPr wrap="none" lIns="0" tIns="0" rIns="0" bIns="0" rtlCol="0" anchor="t"/>
          <a:lstStyle/>
          <a:p>
            <a:pPr marL="0" indent="0" algn="l">
              <a:lnSpc>
                <a:spcPct val="132000"/>
              </a:lnSpc>
              <a:buNone/>
            </a:pPr>
            <a:r>
              <a:rPr lang="en-US" sz="950" dirty="0">
                <a:solidFill>
                  <a:srgbClr val="4B4A4A"/>
                </a:solidFill>
                <a:latin typeface="Geist" pitchFamily="34" charset="0"/>
                <a:ea typeface="Geist" pitchFamily="34" charset="-122"/>
                <a:cs typeface="Geist" pitchFamily="34" charset="-120"/>
              </a:rPr>
              <a:t>Monitor quality and safety</a:t>
            </a:r>
            <a:endParaRPr lang="en-US" sz="950" dirty="0"/>
          </a:p>
        </p:txBody>
      </p:sp>
      <p:sp>
        <p:nvSpPr>
          <p:cNvPr id="24" name="Text 22"/>
          <p:cNvSpPr/>
          <p:nvPr/>
        </p:nvSpPr>
        <p:spPr>
          <a:xfrm>
            <a:off x="6053212" y="3213497"/>
            <a:ext cx="2924249" cy="193849"/>
          </a:xfrm>
          <a:prstGeom prst="rect">
            <a:avLst/>
          </a:prstGeom>
          <a:noFill/>
          <a:ln/>
        </p:spPr>
        <p:txBody>
          <a:bodyPr wrap="none" lIns="0" tIns="0" rIns="0" bIns="0" rtlCol="0" anchor="t"/>
          <a:lstStyle/>
          <a:p>
            <a:pPr marL="0" indent="0" algn="l">
              <a:lnSpc>
                <a:spcPct val="132000"/>
              </a:lnSpc>
              <a:buNone/>
            </a:pPr>
            <a:r>
              <a:rPr lang="en-US" sz="950" dirty="0">
                <a:solidFill>
                  <a:srgbClr val="4B4A4A"/>
                </a:solidFill>
                <a:latin typeface="Geist" pitchFamily="34" charset="0"/>
                <a:ea typeface="Geist" pitchFamily="34" charset="-122"/>
                <a:cs typeface="Geist" pitchFamily="34" charset="-120"/>
              </a:rPr>
              <a:t>Weak oversight and accountability</a:t>
            </a:r>
            <a:endParaRPr lang="en-US" sz="950" dirty="0"/>
          </a:p>
        </p:txBody>
      </p:sp>
      <p:sp>
        <p:nvSpPr>
          <p:cNvPr id="25" name="Text 23"/>
          <p:cNvSpPr/>
          <p:nvPr/>
        </p:nvSpPr>
        <p:spPr>
          <a:xfrm>
            <a:off x="623813" y="3565847"/>
            <a:ext cx="2924249" cy="193849"/>
          </a:xfrm>
          <a:prstGeom prst="rect">
            <a:avLst/>
          </a:prstGeom>
          <a:noFill/>
          <a:ln/>
        </p:spPr>
        <p:txBody>
          <a:bodyPr wrap="none" lIns="0" tIns="0" rIns="0" bIns="0" rtlCol="0" anchor="t"/>
          <a:lstStyle/>
          <a:p>
            <a:pPr marL="0" indent="0" algn="l">
              <a:lnSpc>
                <a:spcPct val="132000"/>
              </a:lnSpc>
              <a:buNone/>
            </a:pPr>
            <a:r>
              <a:rPr lang="en-US" sz="950" dirty="0">
                <a:solidFill>
                  <a:srgbClr val="4B4A4A"/>
                </a:solidFill>
                <a:latin typeface="Geist" pitchFamily="34" charset="0"/>
                <a:ea typeface="Geist" pitchFamily="34" charset="-122"/>
                <a:cs typeface="Geist" pitchFamily="34" charset="-120"/>
              </a:rPr>
              <a:t>Organisational Learning</a:t>
            </a:r>
            <a:endParaRPr lang="en-US" sz="950" dirty="0"/>
          </a:p>
        </p:txBody>
      </p:sp>
      <p:sp>
        <p:nvSpPr>
          <p:cNvPr id="26" name="Text 24"/>
          <p:cNvSpPr/>
          <p:nvPr/>
        </p:nvSpPr>
        <p:spPr>
          <a:xfrm>
            <a:off x="3339703" y="3565847"/>
            <a:ext cx="2921868" cy="193849"/>
          </a:xfrm>
          <a:prstGeom prst="rect">
            <a:avLst/>
          </a:prstGeom>
          <a:noFill/>
          <a:ln/>
        </p:spPr>
        <p:txBody>
          <a:bodyPr wrap="none" lIns="0" tIns="0" rIns="0" bIns="0" rtlCol="0" anchor="t"/>
          <a:lstStyle/>
          <a:p>
            <a:pPr marL="0" indent="0" algn="l">
              <a:lnSpc>
                <a:spcPct val="132000"/>
              </a:lnSpc>
              <a:buNone/>
            </a:pPr>
            <a:r>
              <a:rPr lang="en-US" sz="950" dirty="0">
                <a:solidFill>
                  <a:srgbClr val="4B4A4A"/>
                </a:solidFill>
                <a:latin typeface="Geist" pitchFamily="34" charset="0"/>
                <a:ea typeface="Geist" pitchFamily="34" charset="-122"/>
                <a:cs typeface="Geist" pitchFamily="34" charset="-120"/>
              </a:rPr>
              <a:t>Learn from incidents</a:t>
            </a:r>
            <a:endParaRPr lang="en-US" sz="950" dirty="0"/>
          </a:p>
        </p:txBody>
      </p:sp>
      <p:sp>
        <p:nvSpPr>
          <p:cNvPr id="27" name="Text 25"/>
          <p:cNvSpPr/>
          <p:nvPr/>
        </p:nvSpPr>
        <p:spPr>
          <a:xfrm>
            <a:off x="6053212" y="3565847"/>
            <a:ext cx="2924249" cy="193849"/>
          </a:xfrm>
          <a:prstGeom prst="rect">
            <a:avLst/>
          </a:prstGeom>
          <a:noFill/>
          <a:ln/>
        </p:spPr>
        <p:txBody>
          <a:bodyPr wrap="none" lIns="0" tIns="0" rIns="0" bIns="0" rtlCol="0" anchor="t"/>
          <a:lstStyle/>
          <a:p>
            <a:pPr marL="0" indent="0" algn="l">
              <a:lnSpc>
                <a:spcPct val="132000"/>
              </a:lnSpc>
              <a:buNone/>
            </a:pPr>
            <a:r>
              <a:rPr lang="en-US" sz="950" dirty="0">
                <a:solidFill>
                  <a:srgbClr val="4B4A4A"/>
                </a:solidFill>
                <a:latin typeface="Geist" pitchFamily="34" charset="0"/>
                <a:ea typeface="Geist" pitchFamily="34" charset="-122"/>
                <a:cs typeface="Geist" pitchFamily="34" charset="-120"/>
              </a:rPr>
              <a:t>Repeated failures not addressed</a:t>
            </a:r>
            <a:endParaRPr lang="en-US" sz="950" dirty="0"/>
          </a:p>
        </p:txBody>
      </p:sp>
      <p:sp>
        <p:nvSpPr>
          <p:cNvPr id="28" name="Shape 26"/>
          <p:cNvSpPr/>
          <p:nvPr/>
        </p:nvSpPr>
        <p:spPr>
          <a:xfrm>
            <a:off x="496119" y="3976539"/>
            <a:ext cx="8151763" cy="664964"/>
          </a:xfrm>
          <a:prstGeom prst="roundRect">
            <a:avLst>
              <a:gd name="adj" fmla="val 16527"/>
            </a:avLst>
          </a:prstGeom>
          <a:solidFill>
            <a:srgbClr val="FFB3B4"/>
          </a:solidFill>
          <a:ln/>
        </p:spPr>
      </p:sp>
      <p:pic>
        <p:nvPicPr>
          <p:cNvPr id="29" name="Image 0" descr="preencoded.png"/>
          <p:cNvPicPr>
            <a:picLocks noChangeAspect="1"/>
          </p:cNvPicPr>
          <p:nvPr/>
        </p:nvPicPr>
        <p:blipFill>
          <a:blip r:embed="rId3"/>
          <a:stretch>
            <a:fillRect/>
          </a:stretch>
        </p:blipFill>
        <p:spPr>
          <a:xfrm>
            <a:off x="618158" y="4150891"/>
            <a:ext cx="152623" cy="122039"/>
          </a:xfrm>
          <a:prstGeom prst="rect">
            <a:avLst/>
          </a:prstGeom>
        </p:spPr>
      </p:pic>
      <p:sp>
        <p:nvSpPr>
          <p:cNvPr id="30" name="Text 27"/>
          <p:cNvSpPr/>
          <p:nvPr/>
        </p:nvSpPr>
        <p:spPr>
          <a:xfrm>
            <a:off x="892820" y="4115172"/>
            <a:ext cx="7633022" cy="387697"/>
          </a:xfrm>
          <a:prstGeom prst="rect">
            <a:avLst/>
          </a:prstGeom>
          <a:noFill/>
          <a:ln/>
        </p:spPr>
        <p:txBody>
          <a:bodyPr wrap="square" lIns="0" tIns="0" rIns="0" bIns="0" rtlCol="0" anchor="t">
            <a:normAutofit/>
          </a:bodyPr>
          <a:lstStyle/>
          <a:p>
            <a:pPr marL="0" indent="0" algn="l">
              <a:lnSpc>
                <a:spcPct val="132000"/>
              </a:lnSpc>
              <a:buNone/>
            </a:pPr>
            <a:r>
              <a:rPr lang="en-US" sz="950" dirty="0">
                <a:solidFill>
                  <a:srgbClr val="000000"/>
                </a:solidFill>
                <a:latin typeface="Geist" pitchFamily="34" charset="0"/>
                <a:ea typeface="Geist" pitchFamily="34" charset="-122"/>
                <a:cs typeface="Geist" pitchFamily="34" charset="-120"/>
              </a:rPr>
              <a:t>The alignment of weaknesses across multiple layers contributed to avoidable maternal and neonatal harm, reflecting the core principles of the Swiss Cheese Model (NHS England, 2023; Wiegmann et al., 2022).</a:t>
            </a:r>
            <a:endParaRPr lang="en-US" sz="9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600450" cy="5143500"/>
          </a:xfrm>
          <a:prstGeom prst="rect">
            <a:avLst/>
          </a:prstGeom>
        </p:spPr>
      </p:pic>
      <p:sp>
        <p:nvSpPr>
          <p:cNvPr id="3" name="Text 0"/>
          <p:cNvSpPr/>
          <p:nvPr/>
        </p:nvSpPr>
        <p:spPr>
          <a:xfrm>
            <a:off x="3925119" y="548580"/>
            <a:ext cx="4722763" cy="775097"/>
          </a:xfrm>
          <a:prstGeom prst="rect">
            <a:avLst/>
          </a:prstGeom>
          <a:noFill/>
          <a:ln/>
        </p:spPr>
        <p:txBody>
          <a:bodyPr wrap="square" lIns="0" tIns="0" rIns="0" bIns="0" rtlCol="0" anchor="t">
            <a:normAutofit/>
          </a:bodyPr>
          <a:lstStyle/>
          <a:p>
            <a:pPr marL="0" indent="0" algn="l">
              <a:lnSpc>
                <a:spcPct val="104000"/>
              </a:lnSpc>
              <a:buNone/>
            </a:pPr>
            <a:r>
              <a:rPr lang="en-US" sz="2400" b="1" dirty="0">
                <a:solidFill>
                  <a:srgbClr val="006747"/>
                </a:solidFill>
                <a:latin typeface="Noto Serif SC Bold" pitchFamily="34" charset="0"/>
                <a:ea typeface="Noto Serif SC Bold" pitchFamily="34" charset="-122"/>
                <a:cs typeface="Noto Serif SC Bold" pitchFamily="34" charset="-120"/>
              </a:rPr>
              <a:t>Evaluation and Improvement: Benchmarking</a:t>
            </a:r>
            <a:endParaRPr lang="en-US" sz="2400" dirty="0"/>
          </a:p>
        </p:txBody>
      </p:sp>
      <p:sp>
        <p:nvSpPr>
          <p:cNvPr id="4" name="Shape 1"/>
          <p:cNvSpPr/>
          <p:nvPr/>
        </p:nvSpPr>
        <p:spPr>
          <a:xfrm>
            <a:off x="3835822" y="1509713"/>
            <a:ext cx="2388691" cy="3085133"/>
          </a:xfrm>
          <a:prstGeom prst="roundRect">
            <a:avLst>
              <a:gd name="adj" fmla="val 7478"/>
            </a:avLst>
          </a:prstGeom>
          <a:solidFill>
            <a:srgbClr val="006747">
              <a:alpha val="95000"/>
            </a:srgbClr>
          </a:solidFill>
          <a:ln/>
        </p:spPr>
      </p:sp>
      <p:sp>
        <p:nvSpPr>
          <p:cNvPr id="5" name="Text 2"/>
          <p:cNvSpPr/>
          <p:nvPr/>
        </p:nvSpPr>
        <p:spPr>
          <a:xfrm>
            <a:off x="3959796" y="1633686"/>
            <a:ext cx="2333848" cy="193849"/>
          </a:xfrm>
          <a:prstGeom prst="rect">
            <a:avLst/>
          </a:prstGeom>
          <a:noFill/>
          <a:ln/>
        </p:spPr>
        <p:txBody>
          <a:bodyPr wrap="none" lIns="0" tIns="0" rIns="0" bIns="0" rtlCol="0" anchor="t"/>
          <a:lstStyle/>
          <a:p>
            <a:pPr marL="0" indent="0" algn="l">
              <a:lnSpc>
                <a:spcPct val="104000"/>
              </a:lnSpc>
              <a:buNone/>
            </a:pPr>
            <a:r>
              <a:rPr lang="en-US" sz="1200" b="1" dirty="0">
                <a:solidFill>
                  <a:srgbClr val="FFFFFF"/>
                </a:solidFill>
                <a:latin typeface="Noto Serif SC Bold" pitchFamily="34" charset="0"/>
                <a:ea typeface="Noto Serif SC Bold" pitchFamily="34" charset="-122"/>
                <a:cs typeface="Noto Serif SC Bold" pitchFamily="34" charset="-120"/>
              </a:rPr>
              <a:t>What is Benchmarking?</a:t>
            </a:r>
            <a:endParaRPr lang="en-US" sz="1200" dirty="0"/>
          </a:p>
        </p:txBody>
      </p:sp>
      <p:sp>
        <p:nvSpPr>
          <p:cNvPr id="6" name="Text 3"/>
          <p:cNvSpPr/>
          <p:nvPr/>
        </p:nvSpPr>
        <p:spPr>
          <a:xfrm>
            <a:off x="3959796" y="1951509"/>
            <a:ext cx="2140744" cy="1190774"/>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Geist" pitchFamily="34" charset="0"/>
                <a:ea typeface="Geist" pitchFamily="34" charset="-122"/>
                <a:cs typeface="Geist" pitchFamily="34" charset="-120"/>
              </a:rPr>
              <a:t>Benchmarking compares organisational performance against national standards and best practice to identify performance gaps and support quality improvement (NHS England, 2025).</a:t>
            </a:r>
            <a:endParaRPr lang="en-US" sz="950" dirty="0"/>
          </a:p>
        </p:txBody>
      </p:sp>
      <p:sp>
        <p:nvSpPr>
          <p:cNvPr id="7" name="Text 4"/>
          <p:cNvSpPr/>
          <p:nvPr/>
        </p:nvSpPr>
        <p:spPr>
          <a:xfrm>
            <a:off x="6442546" y="1633686"/>
            <a:ext cx="2210098" cy="387697"/>
          </a:xfrm>
          <a:prstGeom prst="rect">
            <a:avLst/>
          </a:prstGeom>
          <a:noFill/>
          <a:ln/>
        </p:spPr>
        <p:txBody>
          <a:bodyPr wrap="square" lIns="0" tIns="0" rIns="0" bIns="0" rtlCol="0" anchor="t">
            <a:normAutofit/>
          </a:bodyPr>
          <a:lstStyle/>
          <a:p>
            <a:pPr marL="0" indent="0" algn="l">
              <a:lnSpc>
                <a:spcPct val="104000"/>
              </a:lnSpc>
              <a:buNone/>
            </a:pPr>
            <a:r>
              <a:rPr lang="en-US" sz="1200" b="1" dirty="0">
                <a:solidFill>
                  <a:srgbClr val="006747"/>
                </a:solidFill>
                <a:latin typeface="Noto Serif SC Bold" pitchFamily="34" charset="0"/>
                <a:ea typeface="Noto Serif SC Bold" pitchFamily="34" charset="-122"/>
                <a:cs typeface="Noto Serif SC Bold" pitchFamily="34" charset="-120"/>
              </a:rPr>
              <a:t>Why Benchmarking Matters</a:t>
            </a:r>
            <a:endParaRPr lang="en-US" sz="1200" dirty="0"/>
          </a:p>
        </p:txBody>
      </p:sp>
      <p:pic>
        <p:nvPicPr>
          <p:cNvPr id="8" name="Image 1"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489055" y="2167012"/>
            <a:ext cx="186035" cy="186035"/>
          </a:xfrm>
          <a:prstGeom prst="rect">
            <a:avLst/>
          </a:prstGeom>
        </p:spPr>
      </p:pic>
      <p:sp>
        <p:nvSpPr>
          <p:cNvPr id="9" name="Text 5"/>
          <p:cNvSpPr/>
          <p:nvPr/>
        </p:nvSpPr>
        <p:spPr>
          <a:xfrm>
            <a:off x="6845573" y="2160910"/>
            <a:ext cx="1807071" cy="198462"/>
          </a:xfrm>
          <a:prstGeom prst="rect">
            <a:avLst/>
          </a:prstGeom>
          <a:noFill/>
          <a:ln/>
        </p:spPr>
        <p:txBody>
          <a:bodyPr wrap="none" lIns="0" tIns="0" rIns="0" bIns="0" rtlCol="0" anchor="t"/>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Identifies weaknesses.</a:t>
            </a:r>
            <a:endParaRPr lang="en-US" sz="950" dirty="0"/>
          </a:p>
        </p:txBody>
      </p:sp>
      <p:pic>
        <p:nvPicPr>
          <p:cNvPr id="10" name="Image 2"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489055" y="2793281"/>
            <a:ext cx="186035" cy="186035"/>
          </a:xfrm>
          <a:prstGeom prst="rect">
            <a:avLst/>
          </a:prstGeom>
        </p:spPr>
      </p:pic>
      <p:sp>
        <p:nvSpPr>
          <p:cNvPr id="11" name="Text 6"/>
          <p:cNvSpPr/>
          <p:nvPr/>
        </p:nvSpPr>
        <p:spPr>
          <a:xfrm>
            <a:off x="6845573" y="2787179"/>
            <a:ext cx="1807071"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Supports evidence-based improvements.</a:t>
            </a:r>
            <a:endParaRPr lang="en-US" sz="950" dirty="0"/>
          </a:p>
        </p:txBody>
      </p:sp>
      <p:pic>
        <p:nvPicPr>
          <p:cNvPr id="12" name="Image 3"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489055" y="3438227"/>
            <a:ext cx="186035" cy="186035"/>
          </a:xfrm>
          <a:prstGeom prst="rect">
            <a:avLst/>
          </a:prstGeom>
        </p:spPr>
      </p:pic>
      <p:sp>
        <p:nvSpPr>
          <p:cNvPr id="13" name="Text 7"/>
          <p:cNvSpPr/>
          <p:nvPr/>
        </p:nvSpPr>
        <p:spPr>
          <a:xfrm>
            <a:off x="6845573" y="3432125"/>
            <a:ext cx="1807071" cy="198462"/>
          </a:xfrm>
          <a:prstGeom prst="rect">
            <a:avLst/>
          </a:prstGeom>
          <a:noFill/>
          <a:ln/>
        </p:spPr>
        <p:txBody>
          <a:bodyPr wrap="none" lIns="0" tIns="0" rIns="0" bIns="0" rtlCol="0" anchor="t"/>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Promotes accountability.</a:t>
            </a:r>
            <a:endParaRPr lang="en-US" sz="950" dirty="0"/>
          </a:p>
        </p:txBody>
      </p:sp>
      <p:pic>
        <p:nvPicPr>
          <p:cNvPr id="14" name="Image 4"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489055" y="4064496"/>
            <a:ext cx="186035" cy="186035"/>
          </a:xfrm>
          <a:prstGeom prst="rect">
            <a:avLst/>
          </a:prstGeom>
        </p:spPr>
      </p:pic>
      <p:sp>
        <p:nvSpPr>
          <p:cNvPr id="15" name="Text 8"/>
          <p:cNvSpPr/>
          <p:nvPr/>
        </p:nvSpPr>
        <p:spPr>
          <a:xfrm>
            <a:off x="6845573" y="4058394"/>
            <a:ext cx="1807071"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Facilitates continuous quality improvement.</a:t>
            </a:r>
            <a:endParaRPr lang="en-US" sz="9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496119" y="504379"/>
            <a:ext cx="8151763" cy="775097"/>
          </a:xfrm>
          <a:prstGeom prst="rect">
            <a:avLst/>
          </a:prstGeom>
          <a:noFill/>
          <a:ln/>
        </p:spPr>
        <p:txBody>
          <a:bodyPr wrap="square" lIns="0" tIns="0" rIns="0" bIns="0" rtlCol="0" anchor="t">
            <a:normAutofit/>
          </a:bodyPr>
          <a:lstStyle/>
          <a:p>
            <a:pPr marL="0" indent="0" algn="l">
              <a:lnSpc>
                <a:spcPct val="104000"/>
              </a:lnSpc>
              <a:buNone/>
            </a:pPr>
            <a:r>
              <a:rPr lang="en-US" sz="2400" b="1" dirty="0">
                <a:solidFill>
                  <a:srgbClr val="006747"/>
                </a:solidFill>
                <a:latin typeface="Noto Serif SC Bold" pitchFamily="34" charset="0"/>
                <a:ea typeface="Noto Serif SC Bold" pitchFamily="34" charset="-122"/>
                <a:cs typeface="Noto Serif SC Bold" pitchFamily="34" charset="-120"/>
              </a:rPr>
              <a:t>Benchmarking Nottingham Against National Standards</a:t>
            </a:r>
            <a:endParaRPr lang="en-US" sz="2400" dirty="0"/>
          </a:p>
        </p:txBody>
      </p:sp>
      <p:sp>
        <p:nvSpPr>
          <p:cNvPr id="3" name="Shape 1"/>
          <p:cNvSpPr/>
          <p:nvPr/>
        </p:nvSpPr>
        <p:spPr>
          <a:xfrm>
            <a:off x="496119" y="1527497"/>
            <a:ext cx="8151763" cy="2150418"/>
          </a:xfrm>
          <a:prstGeom prst="roundRect">
            <a:avLst>
              <a:gd name="adj" fmla="val 5192"/>
            </a:avLst>
          </a:prstGeom>
          <a:noFill/>
          <a:ln w="4763">
            <a:solidFill>
              <a:srgbClr val="000000">
                <a:alpha val="8000"/>
              </a:srgbClr>
            </a:solidFill>
            <a:prstDash val="solid"/>
          </a:ln>
        </p:spPr>
      </p:sp>
      <p:sp>
        <p:nvSpPr>
          <p:cNvPr id="4" name="Shape 2"/>
          <p:cNvSpPr/>
          <p:nvPr/>
        </p:nvSpPr>
        <p:spPr>
          <a:xfrm>
            <a:off x="500881" y="1532260"/>
            <a:ext cx="8142238" cy="356815"/>
          </a:xfrm>
          <a:prstGeom prst="rect">
            <a:avLst/>
          </a:prstGeom>
          <a:solidFill>
            <a:srgbClr val="FFFFFF">
              <a:alpha val="4000"/>
            </a:srgbClr>
          </a:solidFill>
          <a:ln/>
        </p:spPr>
      </p:sp>
      <p:sp>
        <p:nvSpPr>
          <p:cNvPr id="5" name="Shape 3"/>
          <p:cNvSpPr/>
          <p:nvPr/>
        </p:nvSpPr>
        <p:spPr>
          <a:xfrm>
            <a:off x="501030" y="1532260"/>
            <a:ext cx="2035522" cy="356815"/>
          </a:xfrm>
          <a:prstGeom prst="rect">
            <a:avLst/>
          </a:prstGeom>
          <a:solidFill>
            <a:srgbClr val="006747"/>
          </a:solidFill>
          <a:ln/>
        </p:spPr>
      </p:sp>
      <p:sp>
        <p:nvSpPr>
          <p:cNvPr id="6" name="Text 4"/>
          <p:cNvSpPr/>
          <p:nvPr/>
        </p:nvSpPr>
        <p:spPr>
          <a:xfrm>
            <a:off x="625004" y="1611437"/>
            <a:ext cx="2242393" cy="198462"/>
          </a:xfrm>
          <a:prstGeom prst="rect">
            <a:avLst/>
          </a:prstGeom>
          <a:noFill/>
          <a:ln/>
        </p:spPr>
        <p:txBody>
          <a:bodyPr wrap="none" lIns="0" tIns="0" rIns="0" bIns="0" rtlCol="0" anchor="t"/>
          <a:lstStyle/>
          <a:p>
            <a:pPr marL="0" indent="0" algn="l">
              <a:lnSpc>
                <a:spcPct val="133000"/>
              </a:lnSpc>
              <a:buNone/>
            </a:pPr>
            <a:r>
              <a:rPr lang="en-US" sz="950" b="1" dirty="0">
                <a:solidFill>
                  <a:srgbClr val="FFFFFF"/>
                </a:solidFill>
                <a:latin typeface="Geist" pitchFamily="34" charset="0"/>
                <a:ea typeface="Geist" pitchFamily="34" charset="-122"/>
                <a:cs typeface="Geist" pitchFamily="34" charset="-120"/>
              </a:rPr>
              <a:t>Indicator</a:t>
            </a:r>
            <a:endParaRPr lang="en-US" sz="950" dirty="0"/>
          </a:p>
        </p:txBody>
      </p:sp>
      <p:sp>
        <p:nvSpPr>
          <p:cNvPr id="7" name="Shape 5"/>
          <p:cNvSpPr/>
          <p:nvPr/>
        </p:nvSpPr>
        <p:spPr>
          <a:xfrm>
            <a:off x="2536552" y="1532260"/>
            <a:ext cx="2035522" cy="356815"/>
          </a:xfrm>
          <a:prstGeom prst="rect">
            <a:avLst/>
          </a:prstGeom>
          <a:solidFill>
            <a:srgbClr val="006747"/>
          </a:solidFill>
          <a:ln/>
        </p:spPr>
      </p:sp>
      <p:sp>
        <p:nvSpPr>
          <p:cNvPr id="8" name="Text 6"/>
          <p:cNvSpPr/>
          <p:nvPr/>
        </p:nvSpPr>
        <p:spPr>
          <a:xfrm>
            <a:off x="2662907" y="1611437"/>
            <a:ext cx="2240012" cy="198462"/>
          </a:xfrm>
          <a:prstGeom prst="rect">
            <a:avLst/>
          </a:prstGeom>
          <a:noFill/>
          <a:ln/>
        </p:spPr>
        <p:txBody>
          <a:bodyPr wrap="none" lIns="0" tIns="0" rIns="0" bIns="0" rtlCol="0" anchor="t"/>
          <a:lstStyle/>
          <a:p>
            <a:pPr marL="0" indent="0" algn="l">
              <a:lnSpc>
                <a:spcPct val="133000"/>
              </a:lnSpc>
              <a:buNone/>
            </a:pPr>
            <a:r>
              <a:rPr lang="en-US" sz="950" b="1" dirty="0">
                <a:solidFill>
                  <a:srgbClr val="FFFFFF"/>
                </a:solidFill>
                <a:latin typeface="Geist" pitchFamily="34" charset="0"/>
                <a:ea typeface="Geist" pitchFamily="34" charset="-122"/>
                <a:cs typeface="Geist" pitchFamily="34" charset="-120"/>
              </a:rPr>
              <a:t>National Standard</a:t>
            </a:r>
            <a:endParaRPr lang="en-US" sz="950" dirty="0"/>
          </a:p>
        </p:txBody>
      </p:sp>
      <p:sp>
        <p:nvSpPr>
          <p:cNvPr id="9" name="Shape 7"/>
          <p:cNvSpPr/>
          <p:nvPr/>
        </p:nvSpPr>
        <p:spPr>
          <a:xfrm>
            <a:off x="4572074" y="1532260"/>
            <a:ext cx="2035522" cy="356815"/>
          </a:xfrm>
          <a:prstGeom prst="rect">
            <a:avLst/>
          </a:prstGeom>
          <a:solidFill>
            <a:srgbClr val="006747"/>
          </a:solidFill>
          <a:ln/>
        </p:spPr>
      </p:sp>
      <p:sp>
        <p:nvSpPr>
          <p:cNvPr id="10" name="Text 8"/>
          <p:cNvSpPr/>
          <p:nvPr/>
        </p:nvSpPr>
        <p:spPr>
          <a:xfrm>
            <a:off x="4698429" y="1611437"/>
            <a:ext cx="2240012" cy="198462"/>
          </a:xfrm>
          <a:prstGeom prst="rect">
            <a:avLst/>
          </a:prstGeom>
          <a:noFill/>
          <a:ln/>
        </p:spPr>
        <p:txBody>
          <a:bodyPr wrap="none" lIns="0" tIns="0" rIns="0" bIns="0" rtlCol="0" anchor="t"/>
          <a:lstStyle/>
          <a:p>
            <a:pPr marL="0" indent="0" algn="l">
              <a:lnSpc>
                <a:spcPct val="133000"/>
              </a:lnSpc>
              <a:buNone/>
            </a:pPr>
            <a:r>
              <a:rPr lang="en-US" sz="950" b="1" dirty="0">
                <a:solidFill>
                  <a:srgbClr val="FFFFFF"/>
                </a:solidFill>
                <a:latin typeface="Geist" pitchFamily="34" charset="0"/>
                <a:ea typeface="Geist" pitchFamily="34" charset="-122"/>
                <a:cs typeface="Geist" pitchFamily="34" charset="-120"/>
              </a:rPr>
              <a:t>Nottingham Findings</a:t>
            </a:r>
            <a:endParaRPr lang="en-US" sz="950" dirty="0"/>
          </a:p>
        </p:txBody>
      </p:sp>
      <p:sp>
        <p:nvSpPr>
          <p:cNvPr id="11" name="Shape 9"/>
          <p:cNvSpPr/>
          <p:nvPr/>
        </p:nvSpPr>
        <p:spPr>
          <a:xfrm>
            <a:off x="6607597" y="1532260"/>
            <a:ext cx="2035522" cy="356815"/>
          </a:xfrm>
          <a:prstGeom prst="rect">
            <a:avLst/>
          </a:prstGeom>
          <a:solidFill>
            <a:srgbClr val="006747"/>
          </a:solidFill>
          <a:ln/>
        </p:spPr>
      </p:sp>
      <p:sp>
        <p:nvSpPr>
          <p:cNvPr id="12" name="Text 10"/>
          <p:cNvSpPr/>
          <p:nvPr/>
        </p:nvSpPr>
        <p:spPr>
          <a:xfrm>
            <a:off x="6733952" y="1611437"/>
            <a:ext cx="2242393" cy="198462"/>
          </a:xfrm>
          <a:prstGeom prst="rect">
            <a:avLst/>
          </a:prstGeom>
          <a:noFill/>
          <a:ln/>
        </p:spPr>
        <p:txBody>
          <a:bodyPr wrap="none" lIns="0" tIns="0" rIns="0" bIns="0" rtlCol="0" anchor="t"/>
          <a:lstStyle/>
          <a:p>
            <a:pPr marL="0" indent="0" algn="l">
              <a:lnSpc>
                <a:spcPct val="133000"/>
              </a:lnSpc>
              <a:buNone/>
            </a:pPr>
            <a:r>
              <a:rPr lang="en-US" sz="950" b="1" dirty="0">
                <a:solidFill>
                  <a:srgbClr val="FFFFFF"/>
                </a:solidFill>
                <a:latin typeface="Geist" pitchFamily="34" charset="0"/>
                <a:ea typeface="Geist" pitchFamily="34" charset="-122"/>
                <a:cs typeface="Geist" pitchFamily="34" charset="-120"/>
              </a:rPr>
              <a:t>Gap Identified</a:t>
            </a:r>
            <a:endParaRPr lang="en-US" sz="950" dirty="0"/>
          </a:p>
        </p:txBody>
      </p:sp>
      <p:sp>
        <p:nvSpPr>
          <p:cNvPr id="13" name="Shape 11"/>
          <p:cNvSpPr/>
          <p:nvPr/>
        </p:nvSpPr>
        <p:spPr>
          <a:xfrm>
            <a:off x="500881" y="1889075"/>
            <a:ext cx="8142238" cy="356815"/>
          </a:xfrm>
          <a:prstGeom prst="rect">
            <a:avLst/>
          </a:prstGeom>
          <a:solidFill>
            <a:srgbClr val="000000">
              <a:alpha val="4000"/>
            </a:srgbClr>
          </a:solidFill>
          <a:ln/>
        </p:spPr>
      </p:sp>
      <p:sp>
        <p:nvSpPr>
          <p:cNvPr id="14" name="Text 12"/>
          <p:cNvSpPr/>
          <p:nvPr/>
        </p:nvSpPr>
        <p:spPr>
          <a:xfrm>
            <a:off x="625004" y="1968252"/>
            <a:ext cx="2242393" cy="198462"/>
          </a:xfrm>
          <a:prstGeom prst="rect">
            <a:avLst/>
          </a:prstGeom>
          <a:noFill/>
          <a:ln/>
        </p:spPr>
        <p:txBody>
          <a:bodyPr wrap="none" lIns="0" tIns="0" rIns="0" bIns="0" rtlCol="0" anchor="t"/>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Incident Reporting Culture</a:t>
            </a:r>
            <a:endParaRPr lang="en-US" sz="950" dirty="0"/>
          </a:p>
        </p:txBody>
      </p:sp>
      <p:sp>
        <p:nvSpPr>
          <p:cNvPr id="15" name="Text 13"/>
          <p:cNvSpPr/>
          <p:nvPr/>
        </p:nvSpPr>
        <p:spPr>
          <a:xfrm>
            <a:off x="2662907" y="1968252"/>
            <a:ext cx="2240012" cy="198462"/>
          </a:xfrm>
          <a:prstGeom prst="rect">
            <a:avLst/>
          </a:prstGeom>
          <a:noFill/>
          <a:ln/>
        </p:spPr>
        <p:txBody>
          <a:bodyPr wrap="none" lIns="0" tIns="0" rIns="0" bIns="0" rtlCol="0" anchor="t"/>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Open reporting culture</a:t>
            </a:r>
            <a:endParaRPr lang="en-US" sz="950" dirty="0"/>
          </a:p>
        </p:txBody>
      </p:sp>
      <p:sp>
        <p:nvSpPr>
          <p:cNvPr id="16" name="Text 14"/>
          <p:cNvSpPr/>
          <p:nvPr/>
        </p:nvSpPr>
        <p:spPr>
          <a:xfrm>
            <a:off x="4698429" y="1968252"/>
            <a:ext cx="2240012" cy="198462"/>
          </a:xfrm>
          <a:prstGeom prst="rect">
            <a:avLst/>
          </a:prstGeom>
          <a:noFill/>
          <a:ln/>
        </p:spPr>
        <p:txBody>
          <a:bodyPr wrap="none" lIns="0" tIns="0" rIns="0" bIns="0" rtlCol="0" anchor="t"/>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Weak reporting culture</a:t>
            </a:r>
            <a:endParaRPr lang="en-US" sz="950" dirty="0"/>
          </a:p>
        </p:txBody>
      </p:sp>
      <p:sp>
        <p:nvSpPr>
          <p:cNvPr id="17" name="Text 15"/>
          <p:cNvSpPr/>
          <p:nvPr/>
        </p:nvSpPr>
        <p:spPr>
          <a:xfrm>
            <a:off x="6733952" y="1968252"/>
            <a:ext cx="2242393" cy="198462"/>
          </a:xfrm>
          <a:prstGeom prst="rect">
            <a:avLst/>
          </a:prstGeom>
          <a:noFill/>
          <a:ln/>
        </p:spPr>
        <p:txBody>
          <a:bodyPr wrap="none" lIns="0" tIns="0" rIns="0" bIns="0" rtlCol="0" anchor="t"/>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Yes</a:t>
            </a:r>
            <a:endParaRPr lang="en-US" sz="950" dirty="0"/>
          </a:p>
        </p:txBody>
      </p:sp>
      <p:sp>
        <p:nvSpPr>
          <p:cNvPr id="18" name="Shape 16"/>
          <p:cNvSpPr/>
          <p:nvPr/>
        </p:nvSpPr>
        <p:spPr>
          <a:xfrm>
            <a:off x="500881" y="2245891"/>
            <a:ext cx="8142238" cy="356815"/>
          </a:xfrm>
          <a:prstGeom prst="rect">
            <a:avLst/>
          </a:prstGeom>
          <a:solidFill>
            <a:srgbClr val="FFFFFF">
              <a:alpha val="4000"/>
            </a:srgbClr>
          </a:solidFill>
          <a:ln/>
        </p:spPr>
      </p:sp>
      <p:sp>
        <p:nvSpPr>
          <p:cNvPr id="19" name="Text 17"/>
          <p:cNvSpPr/>
          <p:nvPr/>
        </p:nvSpPr>
        <p:spPr>
          <a:xfrm>
            <a:off x="625004" y="2325067"/>
            <a:ext cx="2242393" cy="198462"/>
          </a:xfrm>
          <a:prstGeom prst="rect">
            <a:avLst/>
          </a:prstGeom>
          <a:noFill/>
          <a:ln/>
        </p:spPr>
        <p:txBody>
          <a:bodyPr wrap="none" lIns="0" tIns="0" rIns="0" bIns="0" rtlCol="0" anchor="t"/>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Duty of Candour Compliance</a:t>
            </a:r>
            <a:endParaRPr lang="en-US" sz="950" dirty="0"/>
          </a:p>
        </p:txBody>
      </p:sp>
      <p:sp>
        <p:nvSpPr>
          <p:cNvPr id="20" name="Text 18"/>
          <p:cNvSpPr/>
          <p:nvPr/>
        </p:nvSpPr>
        <p:spPr>
          <a:xfrm>
            <a:off x="2662907" y="2325067"/>
            <a:ext cx="2240012" cy="198462"/>
          </a:xfrm>
          <a:prstGeom prst="rect">
            <a:avLst/>
          </a:prstGeom>
          <a:noFill/>
          <a:ln/>
        </p:spPr>
        <p:txBody>
          <a:bodyPr wrap="none" lIns="0" tIns="0" rIns="0" bIns="0" rtlCol="0" anchor="t"/>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Full transparency</a:t>
            </a:r>
            <a:endParaRPr lang="en-US" sz="950" dirty="0"/>
          </a:p>
        </p:txBody>
      </p:sp>
      <p:sp>
        <p:nvSpPr>
          <p:cNvPr id="21" name="Text 19"/>
          <p:cNvSpPr/>
          <p:nvPr/>
        </p:nvSpPr>
        <p:spPr>
          <a:xfrm>
            <a:off x="4698429" y="2325067"/>
            <a:ext cx="2240012" cy="198462"/>
          </a:xfrm>
          <a:prstGeom prst="rect">
            <a:avLst/>
          </a:prstGeom>
          <a:noFill/>
          <a:ln/>
        </p:spPr>
        <p:txBody>
          <a:bodyPr wrap="none" lIns="0" tIns="0" rIns="0" bIns="0" rtlCol="0" anchor="t"/>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Inconsistent application</a:t>
            </a:r>
            <a:endParaRPr lang="en-US" sz="950" dirty="0"/>
          </a:p>
        </p:txBody>
      </p:sp>
      <p:sp>
        <p:nvSpPr>
          <p:cNvPr id="22" name="Text 20"/>
          <p:cNvSpPr/>
          <p:nvPr/>
        </p:nvSpPr>
        <p:spPr>
          <a:xfrm>
            <a:off x="6733952" y="2325067"/>
            <a:ext cx="2242393" cy="198462"/>
          </a:xfrm>
          <a:prstGeom prst="rect">
            <a:avLst/>
          </a:prstGeom>
          <a:noFill/>
          <a:ln/>
        </p:spPr>
        <p:txBody>
          <a:bodyPr wrap="none" lIns="0" tIns="0" rIns="0" bIns="0" rtlCol="0" anchor="t"/>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Yes</a:t>
            </a:r>
            <a:endParaRPr lang="en-US" sz="950" dirty="0"/>
          </a:p>
        </p:txBody>
      </p:sp>
      <p:sp>
        <p:nvSpPr>
          <p:cNvPr id="23" name="Shape 21"/>
          <p:cNvSpPr/>
          <p:nvPr/>
        </p:nvSpPr>
        <p:spPr>
          <a:xfrm>
            <a:off x="500881" y="2602706"/>
            <a:ext cx="8142238" cy="356815"/>
          </a:xfrm>
          <a:prstGeom prst="rect">
            <a:avLst/>
          </a:prstGeom>
          <a:solidFill>
            <a:srgbClr val="000000">
              <a:alpha val="4000"/>
            </a:srgbClr>
          </a:solidFill>
          <a:ln/>
        </p:spPr>
      </p:sp>
      <p:sp>
        <p:nvSpPr>
          <p:cNvPr id="24" name="Text 22"/>
          <p:cNvSpPr/>
          <p:nvPr/>
        </p:nvSpPr>
        <p:spPr>
          <a:xfrm>
            <a:off x="625004" y="2681883"/>
            <a:ext cx="2242393" cy="198462"/>
          </a:xfrm>
          <a:prstGeom prst="rect">
            <a:avLst/>
          </a:prstGeom>
          <a:noFill/>
          <a:ln/>
        </p:spPr>
        <p:txBody>
          <a:bodyPr wrap="none" lIns="0" tIns="0" rIns="0" bIns="0" rtlCol="0" anchor="t"/>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Escalation of Concerns</a:t>
            </a:r>
            <a:endParaRPr lang="en-US" sz="950" dirty="0"/>
          </a:p>
        </p:txBody>
      </p:sp>
      <p:sp>
        <p:nvSpPr>
          <p:cNvPr id="25" name="Text 23"/>
          <p:cNvSpPr/>
          <p:nvPr/>
        </p:nvSpPr>
        <p:spPr>
          <a:xfrm>
            <a:off x="2662907" y="2681883"/>
            <a:ext cx="2240012" cy="198462"/>
          </a:xfrm>
          <a:prstGeom prst="rect">
            <a:avLst/>
          </a:prstGeom>
          <a:noFill/>
          <a:ln/>
        </p:spPr>
        <p:txBody>
          <a:bodyPr wrap="none" lIns="0" tIns="0" rIns="0" bIns="0" rtlCol="0" anchor="t"/>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Timely escalation</a:t>
            </a:r>
            <a:endParaRPr lang="en-US" sz="950" dirty="0"/>
          </a:p>
        </p:txBody>
      </p:sp>
      <p:sp>
        <p:nvSpPr>
          <p:cNvPr id="26" name="Text 24"/>
          <p:cNvSpPr/>
          <p:nvPr/>
        </p:nvSpPr>
        <p:spPr>
          <a:xfrm>
            <a:off x="4698429" y="2681883"/>
            <a:ext cx="2240012" cy="198462"/>
          </a:xfrm>
          <a:prstGeom prst="rect">
            <a:avLst/>
          </a:prstGeom>
          <a:noFill/>
          <a:ln/>
        </p:spPr>
        <p:txBody>
          <a:bodyPr wrap="none" lIns="0" tIns="0" rIns="0" bIns="0" rtlCol="0" anchor="t"/>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Delayed escalation</a:t>
            </a:r>
            <a:endParaRPr lang="en-US" sz="950" dirty="0"/>
          </a:p>
        </p:txBody>
      </p:sp>
      <p:sp>
        <p:nvSpPr>
          <p:cNvPr id="27" name="Text 25"/>
          <p:cNvSpPr/>
          <p:nvPr/>
        </p:nvSpPr>
        <p:spPr>
          <a:xfrm>
            <a:off x="6733952" y="2681883"/>
            <a:ext cx="2242393" cy="198462"/>
          </a:xfrm>
          <a:prstGeom prst="rect">
            <a:avLst/>
          </a:prstGeom>
          <a:noFill/>
          <a:ln/>
        </p:spPr>
        <p:txBody>
          <a:bodyPr wrap="none" lIns="0" tIns="0" rIns="0" bIns="0" rtlCol="0" anchor="t"/>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Yes</a:t>
            </a:r>
            <a:endParaRPr lang="en-US" sz="950" dirty="0"/>
          </a:p>
        </p:txBody>
      </p:sp>
      <p:sp>
        <p:nvSpPr>
          <p:cNvPr id="28" name="Shape 26"/>
          <p:cNvSpPr/>
          <p:nvPr/>
        </p:nvSpPr>
        <p:spPr>
          <a:xfrm>
            <a:off x="500881" y="2959522"/>
            <a:ext cx="8142238" cy="356815"/>
          </a:xfrm>
          <a:prstGeom prst="rect">
            <a:avLst/>
          </a:prstGeom>
          <a:solidFill>
            <a:srgbClr val="FFFFFF">
              <a:alpha val="4000"/>
            </a:srgbClr>
          </a:solidFill>
          <a:ln/>
        </p:spPr>
      </p:sp>
      <p:sp>
        <p:nvSpPr>
          <p:cNvPr id="29" name="Text 27"/>
          <p:cNvSpPr/>
          <p:nvPr/>
        </p:nvSpPr>
        <p:spPr>
          <a:xfrm>
            <a:off x="625004" y="3038698"/>
            <a:ext cx="2242393" cy="198462"/>
          </a:xfrm>
          <a:prstGeom prst="rect">
            <a:avLst/>
          </a:prstGeom>
          <a:noFill/>
          <a:ln/>
        </p:spPr>
        <p:txBody>
          <a:bodyPr wrap="none" lIns="0" tIns="0" rIns="0" bIns="0" rtlCol="0" anchor="t"/>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Governance Oversight</a:t>
            </a:r>
            <a:endParaRPr lang="en-US" sz="950" dirty="0"/>
          </a:p>
        </p:txBody>
      </p:sp>
      <p:sp>
        <p:nvSpPr>
          <p:cNvPr id="30" name="Text 28"/>
          <p:cNvSpPr/>
          <p:nvPr/>
        </p:nvSpPr>
        <p:spPr>
          <a:xfrm>
            <a:off x="2662907" y="3038698"/>
            <a:ext cx="2240012" cy="198462"/>
          </a:xfrm>
          <a:prstGeom prst="rect">
            <a:avLst/>
          </a:prstGeom>
          <a:noFill/>
          <a:ln/>
        </p:spPr>
        <p:txBody>
          <a:bodyPr wrap="none" lIns="0" tIns="0" rIns="0" bIns="0" rtlCol="0" anchor="t"/>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Continuous monitoring</a:t>
            </a:r>
            <a:endParaRPr lang="en-US" sz="950" dirty="0"/>
          </a:p>
        </p:txBody>
      </p:sp>
      <p:sp>
        <p:nvSpPr>
          <p:cNvPr id="31" name="Text 29"/>
          <p:cNvSpPr/>
          <p:nvPr/>
        </p:nvSpPr>
        <p:spPr>
          <a:xfrm>
            <a:off x="4698429" y="3038698"/>
            <a:ext cx="2240012" cy="198462"/>
          </a:xfrm>
          <a:prstGeom prst="rect">
            <a:avLst/>
          </a:prstGeom>
          <a:noFill/>
          <a:ln/>
        </p:spPr>
        <p:txBody>
          <a:bodyPr wrap="none" lIns="0" tIns="0" rIns="0" bIns="0" rtlCol="0" anchor="t"/>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Governance failures</a:t>
            </a:r>
            <a:endParaRPr lang="en-US" sz="950" dirty="0"/>
          </a:p>
        </p:txBody>
      </p:sp>
      <p:sp>
        <p:nvSpPr>
          <p:cNvPr id="32" name="Text 30"/>
          <p:cNvSpPr/>
          <p:nvPr/>
        </p:nvSpPr>
        <p:spPr>
          <a:xfrm>
            <a:off x="6733952" y="3038698"/>
            <a:ext cx="2242393" cy="198462"/>
          </a:xfrm>
          <a:prstGeom prst="rect">
            <a:avLst/>
          </a:prstGeom>
          <a:noFill/>
          <a:ln/>
        </p:spPr>
        <p:txBody>
          <a:bodyPr wrap="none" lIns="0" tIns="0" rIns="0" bIns="0" rtlCol="0" anchor="t"/>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Yes</a:t>
            </a:r>
            <a:endParaRPr lang="en-US" sz="950" dirty="0"/>
          </a:p>
        </p:txBody>
      </p:sp>
      <p:sp>
        <p:nvSpPr>
          <p:cNvPr id="33" name="Shape 31"/>
          <p:cNvSpPr/>
          <p:nvPr/>
        </p:nvSpPr>
        <p:spPr>
          <a:xfrm>
            <a:off x="500881" y="3316337"/>
            <a:ext cx="8142238" cy="356815"/>
          </a:xfrm>
          <a:prstGeom prst="rect">
            <a:avLst/>
          </a:prstGeom>
          <a:solidFill>
            <a:srgbClr val="000000">
              <a:alpha val="4000"/>
            </a:srgbClr>
          </a:solidFill>
          <a:ln/>
        </p:spPr>
      </p:sp>
      <p:sp>
        <p:nvSpPr>
          <p:cNvPr id="34" name="Text 32"/>
          <p:cNvSpPr/>
          <p:nvPr/>
        </p:nvSpPr>
        <p:spPr>
          <a:xfrm>
            <a:off x="625004" y="3395514"/>
            <a:ext cx="2242393" cy="198462"/>
          </a:xfrm>
          <a:prstGeom prst="rect">
            <a:avLst/>
          </a:prstGeom>
          <a:noFill/>
          <a:ln/>
        </p:spPr>
        <p:txBody>
          <a:bodyPr wrap="none" lIns="0" tIns="0" rIns="0" bIns="0" rtlCol="0" anchor="t"/>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Organisational Learning</a:t>
            </a:r>
            <a:endParaRPr lang="en-US" sz="950" dirty="0"/>
          </a:p>
        </p:txBody>
      </p:sp>
      <p:sp>
        <p:nvSpPr>
          <p:cNvPr id="35" name="Text 33"/>
          <p:cNvSpPr/>
          <p:nvPr/>
        </p:nvSpPr>
        <p:spPr>
          <a:xfrm>
            <a:off x="2662907" y="3395514"/>
            <a:ext cx="2240012" cy="198462"/>
          </a:xfrm>
          <a:prstGeom prst="rect">
            <a:avLst/>
          </a:prstGeom>
          <a:noFill/>
          <a:ln/>
        </p:spPr>
        <p:txBody>
          <a:bodyPr wrap="none" lIns="0" tIns="0" rIns="0" bIns="0" rtlCol="0" anchor="t"/>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Learning from incidents</a:t>
            </a:r>
            <a:endParaRPr lang="en-US" sz="950" dirty="0"/>
          </a:p>
        </p:txBody>
      </p:sp>
      <p:sp>
        <p:nvSpPr>
          <p:cNvPr id="36" name="Text 34"/>
          <p:cNvSpPr/>
          <p:nvPr/>
        </p:nvSpPr>
        <p:spPr>
          <a:xfrm>
            <a:off x="4698429" y="3395514"/>
            <a:ext cx="2240012" cy="198462"/>
          </a:xfrm>
          <a:prstGeom prst="rect">
            <a:avLst/>
          </a:prstGeom>
          <a:noFill/>
          <a:ln/>
        </p:spPr>
        <p:txBody>
          <a:bodyPr wrap="none" lIns="0" tIns="0" rIns="0" bIns="0" rtlCol="0" anchor="t"/>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Repeated incidents occurred</a:t>
            </a:r>
            <a:endParaRPr lang="en-US" sz="950" dirty="0"/>
          </a:p>
        </p:txBody>
      </p:sp>
      <p:sp>
        <p:nvSpPr>
          <p:cNvPr id="37" name="Text 35"/>
          <p:cNvSpPr/>
          <p:nvPr/>
        </p:nvSpPr>
        <p:spPr>
          <a:xfrm>
            <a:off x="6733952" y="3395514"/>
            <a:ext cx="2242393" cy="198462"/>
          </a:xfrm>
          <a:prstGeom prst="rect">
            <a:avLst/>
          </a:prstGeom>
          <a:noFill/>
          <a:ln/>
        </p:spPr>
        <p:txBody>
          <a:bodyPr wrap="none" lIns="0" tIns="0" rIns="0" bIns="0" rtlCol="0" anchor="t"/>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Yes</a:t>
            </a:r>
            <a:endParaRPr lang="en-US" sz="950" dirty="0"/>
          </a:p>
        </p:txBody>
      </p:sp>
      <p:sp>
        <p:nvSpPr>
          <p:cNvPr id="38" name="Shape 36"/>
          <p:cNvSpPr/>
          <p:nvPr/>
        </p:nvSpPr>
        <p:spPr>
          <a:xfrm>
            <a:off x="496119" y="3817441"/>
            <a:ext cx="8151763" cy="682079"/>
          </a:xfrm>
          <a:prstGeom prst="roundRect">
            <a:avLst>
              <a:gd name="adj" fmla="val 16368"/>
            </a:avLst>
          </a:prstGeom>
          <a:solidFill>
            <a:srgbClr val="B6D6FC"/>
          </a:solidFill>
          <a:ln/>
        </p:spPr>
      </p:sp>
      <p:pic>
        <p:nvPicPr>
          <p:cNvPr id="39" name="Image 0" descr="preencoded.png"/>
          <p:cNvPicPr>
            <a:picLocks noChangeAspect="1"/>
          </p:cNvPicPr>
          <p:nvPr/>
        </p:nvPicPr>
        <p:blipFill>
          <a:blip r:embed="rId3"/>
          <a:stretch>
            <a:fillRect/>
          </a:stretch>
        </p:blipFill>
        <p:spPr>
          <a:xfrm>
            <a:off x="620092" y="3997226"/>
            <a:ext cx="155004" cy="123974"/>
          </a:xfrm>
          <a:prstGeom prst="rect">
            <a:avLst/>
          </a:prstGeom>
        </p:spPr>
      </p:pic>
      <p:sp>
        <p:nvSpPr>
          <p:cNvPr id="40" name="Text 37"/>
          <p:cNvSpPr/>
          <p:nvPr/>
        </p:nvSpPr>
        <p:spPr>
          <a:xfrm>
            <a:off x="899071" y="3960019"/>
            <a:ext cx="7624837"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Geist" pitchFamily="34" charset="0"/>
                <a:ea typeface="Geist" pitchFamily="34" charset="-122"/>
                <a:cs typeface="Geist" pitchFamily="34" charset="-120"/>
              </a:rPr>
              <a:t>Benchmarking demonstrates substantial variation between expected NHS standards and actual performance within Nottingham maternity services (NHS England, 2023; Care Quality Commission, 2025).</a:t>
            </a:r>
            <a:endParaRPr lang="en-US" sz="9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543550" y="0"/>
            <a:ext cx="3600450" cy="5143500"/>
          </a:xfrm>
          <a:prstGeom prst="rect">
            <a:avLst/>
          </a:prstGeom>
        </p:spPr>
      </p:pic>
      <p:sp>
        <p:nvSpPr>
          <p:cNvPr id="3" name="Text 0"/>
          <p:cNvSpPr/>
          <p:nvPr/>
        </p:nvSpPr>
        <p:spPr>
          <a:xfrm>
            <a:off x="496119" y="1132284"/>
            <a:ext cx="4722763" cy="775097"/>
          </a:xfrm>
          <a:prstGeom prst="rect">
            <a:avLst/>
          </a:prstGeom>
          <a:noFill/>
          <a:ln/>
        </p:spPr>
        <p:txBody>
          <a:bodyPr wrap="square" lIns="0" tIns="0" rIns="0" bIns="0" rtlCol="0" anchor="t">
            <a:normAutofit/>
          </a:bodyPr>
          <a:lstStyle/>
          <a:p>
            <a:pPr marL="0" indent="0" algn="l">
              <a:lnSpc>
                <a:spcPct val="104000"/>
              </a:lnSpc>
              <a:buNone/>
            </a:pPr>
            <a:r>
              <a:rPr lang="en-US" sz="2400" b="1" dirty="0">
                <a:solidFill>
                  <a:srgbClr val="006747"/>
                </a:solidFill>
                <a:latin typeface="Noto Serif SC Bold" pitchFamily="34" charset="0"/>
                <a:ea typeface="Noto Serif SC Bold" pitchFamily="34" charset="-122"/>
                <a:cs typeface="Noto Serif SC Bold" pitchFamily="34" charset="-120"/>
              </a:rPr>
              <a:t>Safety Culture and Leadership Evaluation</a:t>
            </a:r>
            <a:endParaRPr lang="en-US" sz="2400" dirty="0"/>
          </a:p>
        </p:txBody>
      </p:sp>
      <p:sp>
        <p:nvSpPr>
          <p:cNvPr id="4" name="Text 1"/>
          <p:cNvSpPr/>
          <p:nvPr/>
        </p:nvSpPr>
        <p:spPr>
          <a:xfrm>
            <a:off x="496119" y="2217390"/>
            <a:ext cx="2007766" cy="193849"/>
          </a:xfrm>
          <a:prstGeom prst="rect">
            <a:avLst/>
          </a:prstGeom>
          <a:noFill/>
          <a:ln/>
        </p:spPr>
        <p:txBody>
          <a:bodyPr wrap="none" lIns="0" tIns="0" rIns="0" bIns="0" rtlCol="0" anchor="t"/>
          <a:lstStyle/>
          <a:p>
            <a:pPr marL="0" indent="0" algn="l">
              <a:lnSpc>
                <a:spcPct val="104000"/>
              </a:lnSpc>
              <a:buNone/>
            </a:pPr>
            <a:r>
              <a:rPr lang="en-US" sz="1200" b="1" dirty="0">
                <a:solidFill>
                  <a:srgbClr val="006747"/>
                </a:solidFill>
                <a:latin typeface="Noto Serif SC Bold" pitchFamily="34" charset="0"/>
                <a:ea typeface="Noto Serif SC Bold" pitchFamily="34" charset="-122"/>
                <a:cs typeface="Noto Serif SC Bold" pitchFamily="34" charset="-120"/>
              </a:rPr>
              <a:t>Safety Culture</a:t>
            </a:r>
            <a:endParaRPr lang="en-US" sz="1200" dirty="0"/>
          </a:p>
        </p:txBody>
      </p:sp>
      <p:sp>
        <p:nvSpPr>
          <p:cNvPr id="5" name="Text 2"/>
          <p:cNvSpPr/>
          <p:nvPr/>
        </p:nvSpPr>
        <p:spPr>
          <a:xfrm>
            <a:off x="496119" y="2535213"/>
            <a:ext cx="2210098" cy="1432620"/>
          </a:xfrm>
          <a:prstGeom prst="rect">
            <a:avLst/>
          </a:prstGeom>
          <a:noFill/>
          <a:ln/>
        </p:spPr>
        <p:txBody>
          <a:bodyPr wrap="square" lIns="0" tIns="0" rIns="0" bIns="0" rtlCol="0" anchor="t">
            <a:normAutofit lnSpcReduction="10000"/>
          </a:bodyPr>
          <a:lstStyle/>
          <a:p>
            <a:pPr marL="342900" indent="-342900" algn="l">
              <a:lnSpc>
                <a:spcPct val="133000"/>
              </a:lnSpc>
              <a:buSzPct val="100000"/>
              <a:buChar char="•"/>
            </a:pPr>
            <a:r>
              <a:rPr lang="en-US" sz="950" dirty="0">
                <a:solidFill>
                  <a:srgbClr val="4B4A4A"/>
                </a:solidFill>
                <a:latin typeface="Geist" pitchFamily="34" charset="0"/>
                <a:ea typeface="Geist" pitchFamily="34" charset="-122"/>
                <a:cs typeface="Geist" pitchFamily="34" charset="-120"/>
              </a:rPr>
              <a:t>Strong safety cultures encourage reporting, learning and transparency (Titi et al., 2021).</a:t>
            </a:r>
            <a:endParaRPr lang="en-US" sz="950" dirty="0"/>
          </a:p>
          <a:p>
            <a:pPr marL="342900" indent="-342900" algn="l">
              <a:lnSpc>
                <a:spcPct val="133000"/>
              </a:lnSpc>
              <a:buSzPct val="100000"/>
              <a:buChar char="•"/>
            </a:pPr>
            <a:r>
              <a:rPr lang="en-US" sz="950" dirty="0">
                <a:solidFill>
                  <a:srgbClr val="4B4A4A"/>
                </a:solidFill>
                <a:latin typeface="Geist" pitchFamily="34" charset="0"/>
                <a:ea typeface="Geist" pitchFamily="34" charset="-122"/>
                <a:cs typeface="Geist" pitchFamily="34" charset="-120"/>
              </a:rPr>
              <a:t>Defensive cultures discourage escalation of concerns and reduce opportunities for improvement (Kirkup, 2022).</a:t>
            </a:r>
            <a:endParaRPr lang="en-US" sz="950" dirty="0"/>
          </a:p>
        </p:txBody>
      </p:sp>
      <p:sp>
        <p:nvSpPr>
          <p:cNvPr id="6" name="Text 3"/>
          <p:cNvSpPr/>
          <p:nvPr/>
        </p:nvSpPr>
        <p:spPr>
          <a:xfrm>
            <a:off x="3013546" y="2217390"/>
            <a:ext cx="2007766" cy="193849"/>
          </a:xfrm>
          <a:prstGeom prst="rect">
            <a:avLst/>
          </a:prstGeom>
          <a:noFill/>
          <a:ln/>
        </p:spPr>
        <p:txBody>
          <a:bodyPr wrap="none" lIns="0" tIns="0" rIns="0" bIns="0" rtlCol="0" anchor="t"/>
          <a:lstStyle/>
          <a:p>
            <a:pPr marL="0" indent="0" algn="l">
              <a:lnSpc>
                <a:spcPct val="104000"/>
              </a:lnSpc>
              <a:buNone/>
            </a:pPr>
            <a:r>
              <a:rPr lang="en-US" sz="1200" b="1" dirty="0">
                <a:solidFill>
                  <a:srgbClr val="006747"/>
                </a:solidFill>
                <a:latin typeface="Noto Serif SC Bold" pitchFamily="34" charset="0"/>
                <a:ea typeface="Noto Serif SC Bold" pitchFamily="34" charset="-122"/>
                <a:cs typeface="Noto Serif SC Bold" pitchFamily="34" charset="-120"/>
              </a:rPr>
              <a:t>Leadership</a:t>
            </a:r>
            <a:endParaRPr lang="en-US" sz="1200" dirty="0"/>
          </a:p>
        </p:txBody>
      </p:sp>
      <p:sp>
        <p:nvSpPr>
          <p:cNvPr id="7" name="Text 4"/>
          <p:cNvSpPr/>
          <p:nvPr/>
        </p:nvSpPr>
        <p:spPr>
          <a:xfrm>
            <a:off x="3013546" y="2535213"/>
            <a:ext cx="2210098" cy="1432620"/>
          </a:xfrm>
          <a:prstGeom prst="rect">
            <a:avLst/>
          </a:prstGeom>
          <a:noFill/>
          <a:ln/>
        </p:spPr>
        <p:txBody>
          <a:bodyPr wrap="square" lIns="0" tIns="0" rIns="0" bIns="0" rtlCol="0" anchor="t">
            <a:normAutofit fontScale="92500" lnSpcReduction="10000"/>
          </a:bodyPr>
          <a:lstStyle/>
          <a:p>
            <a:pPr marL="342900" indent="-342900" algn="l">
              <a:lnSpc>
                <a:spcPct val="133000"/>
              </a:lnSpc>
              <a:buSzPct val="100000"/>
              <a:buChar char="•"/>
            </a:pPr>
            <a:r>
              <a:rPr lang="en-US" sz="950" dirty="0">
                <a:solidFill>
                  <a:srgbClr val="4B4A4A"/>
                </a:solidFill>
                <a:latin typeface="Geist" pitchFamily="34" charset="0"/>
                <a:ea typeface="Geist" pitchFamily="34" charset="-122"/>
                <a:cs typeface="Geist" pitchFamily="34" charset="-120"/>
              </a:rPr>
              <a:t>Effective leaders create environments that prioritise patient safety (Haskins and Roets, 2022).</a:t>
            </a:r>
            <a:endParaRPr lang="en-US" sz="950" dirty="0"/>
          </a:p>
          <a:p>
            <a:pPr marL="342900" indent="-342900" algn="l">
              <a:lnSpc>
                <a:spcPct val="133000"/>
              </a:lnSpc>
              <a:buSzPct val="100000"/>
              <a:buChar char="•"/>
            </a:pPr>
            <a:r>
              <a:rPr lang="en-US" sz="950" dirty="0">
                <a:solidFill>
                  <a:srgbClr val="4B4A4A"/>
                </a:solidFill>
                <a:latin typeface="Geist" pitchFamily="34" charset="0"/>
                <a:ea typeface="Geist" pitchFamily="34" charset="-122"/>
                <a:cs typeface="Geist" pitchFamily="34" charset="-120"/>
              </a:rPr>
              <a:t>Weak leadership contributed to gaps between policy and practice within Nottingham maternity services (NHS England, 2023).</a:t>
            </a:r>
            <a:endParaRPr lang="en-US" sz="9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496119" y="1036662"/>
            <a:ext cx="4496098" cy="387548"/>
          </a:xfrm>
          <a:prstGeom prst="rect">
            <a:avLst/>
          </a:prstGeom>
          <a:noFill/>
          <a:ln/>
        </p:spPr>
        <p:txBody>
          <a:bodyPr wrap="none" lIns="0" tIns="0" rIns="0" bIns="0" rtlCol="0" anchor="t"/>
          <a:lstStyle/>
          <a:p>
            <a:pPr marL="0" indent="0" algn="l">
              <a:lnSpc>
                <a:spcPct val="104000"/>
              </a:lnSpc>
              <a:buNone/>
            </a:pPr>
            <a:r>
              <a:rPr lang="en-US" sz="2400" b="1" dirty="0">
                <a:solidFill>
                  <a:srgbClr val="006747"/>
                </a:solidFill>
                <a:latin typeface="Noto Serif SC Bold" pitchFamily="34" charset="0"/>
                <a:ea typeface="Noto Serif SC Bold" pitchFamily="34" charset="-122"/>
                <a:cs typeface="Noto Serif SC Bold" pitchFamily="34" charset="-120"/>
              </a:rPr>
              <a:t>Impact on Quality of Care</a:t>
            </a:r>
            <a:endParaRPr lang="en-US" sz="2400" dirty="0"/>
          </a:p>
        </p:txBody>
      </p:sp>
      <p:pic>
        <p:nvPicPr>
          <p:cNvPr id="3" name="Image 0" descr="preencoded.png"/>
          <p:cNvPicPr>
            <a:picLocks noChangeAspect="1"/>
          </p:cNvPicPr>
          <p:nvPr/>
        </p:nvPicPr>
        <p:blipFill>
          <a:blip r:embed="rId3"/>
          <a:stretch>
            <a:fillRect/>
          </a:stretch>
        </p:blipFill>
        <p:spPr>
          <a:xfrm>
            <a:off x="880058" y="1672233"/>
            <a:ext cx="1759223" cy="1087264"/>
          </a:xfrm>
          <a:prstGeom prst="rect">
            <a:avLst/>
          </a:prstGeom>
        </p:spPr>
      </p:pic>
      <p:sp>
        <p:nvSpPr>
          <p:cNvPr id="4" name="Text 1"/>
          <p:cNvSpPr/>
          <p:nvPr/>
        </p:nvSpPr>
        <p:spPr>
          <a:xfrm>
            <a:off x="496119" y="2914501"/>
            <a:ext cx="2527102" cy="193849"/>
          </a:xfrm>
          <a:prstGeom prst="rect">
            <a:avLst/>
          </a:prstGeom>
          <a:noFill/>
          <a:ln/>
        </p:spPr>
        <p:txBody>
          <a:bodyPr wrap="none" lIns="0" tIns="0" rIns="0" bIns="0" rtlCol="0" anchor="t"/>
          <a:lstStyle/>
          <a:p>
            <a:pPr marL="0" indent="0" algn="l">
              <a:lnSpc>
                <a:spcPct val="104000"/>
              </a:lnSpc>
              <a:buNone/>
            </a:pPr>
            <a:r>
              <a:rPr lang="en-US" sz="1200" b="1" dirty="0">
                <a:solidFill>
                  <a:srgbClr val="4B4A4A"/>
                </a:solidFill>
                <a:latin typeface="Noto Serif SC Bold" pitchFamily="34" charset="0"/>
                <a:ea typeface="Noto Serif SC Bold" pitchFamily="34" charset="-122"/>
                <a:cs typeface="Noto Serif SC Bold" pitchFamily="34" charset="-120"/>
              </a:rPr>
              <a:t>Impact on Patients and Families</a:t>
            </a:r>
            <a:endParaRPr lang="en-US" sz="1200" dirty="0"/>
          </a:p>
        </p:txBody>
      </p:sp>
      <p:sp>
        <p:nvSpPr>
          <p:cNvPr id="5" name="Text 2"/>
          <p:cNvSpPr/>
          <p:nvPr/>
        </p:nvSpPr>
        <p:spPr>
          <a:xfrm>
            <a:off x="496119" y="3182764"/>
            <a:ext cx="3998342" cy="682154"/>
          </a:xfrm>
          <a:prstGeom prst="rect">
            <a:avLst/>
          </a:prstGeom>
          <a:noFill/>
          <a:ln/>
        </p:spPr>
        <p:txBody>
          <a:bodyPr wrap="square" lIns="0" tIns="0" rIns="0" bIns="0" rtlCol="0" anchor="t">
            <a:normAutofit/>
          </a:bodyPr>
          <a:lstStyle/>
          <a:p>
            <a:pPr marL="342900" indent="-342900" algn="l">
              <a:lnSpc>
                <a:spcPct val="133000"/>
              </a:lnSpc>
              <a:buSzPct val="100000"/>
              <a:buChar char="•"/>
            </a:pPr>
            <a:r>
              <a:rPr lang="en-US" sz="950" dirty="0">
                <a:solidFill>
                  <a:srgbClr val="4B4A4A"/>
                </a:solidFill>
                <a:latin typeface="Geist" pitchFamily="34" charset="0"/>
                <a:ea typeface="Geist" pitchFamily="34" charset="-122"/>
                <a:cs typeface="Geist" pitchFamily="34" charset="-120"/>
              </a:rPr>
              <a:t>Maternal and neonatal harm.</a:t>
            </a:r>
            <a:endParaRPr lang="en-US" sz="950" dirty="0"/>
          </a:p>
          <a:p>
            <a:pPr marL="342900" indent="-342900" algn="l">
              <a:lnSpc>
                <a:spcPct val="133000"/>
              </a:lnSpc>
              <a:buSzPct val="100000"/>
              <a:buChar char="•"/>
            </a:pPr>
            <a:r>
              <a:rPr lang="en-US" sz="950" dirty="0">
                <a:solidFill>
                  <a:srgbClr val="4B4A4A"/>
                </a:solidFill>
                <a:latin typeface="Geist" pitchFamily="34" charset="0"/>
                <a:ea typeface="Geist" pitchFamily="34" charset="-122"/>
                <a:cs typeface="Geist" pitchFamily="34" charset="-120"/>
              </a:rPr>
              <a:t>Psychological trauma and bereavement.</a:t>
            </a:r>
            <a:endParaRPr lang="en-US" sz="950" dirty="0"/>
          </a:p>
          <a:p>
            <a:pPr marL="342900" indent="-342900" algn="l">
              <a:lnSpc>
                <a:spcPct val="133000"/>
              </a:lnSpc>
              <a:buSzPct val="100000"/>
              <a:buChar char="•"/>
            </a:pPr>
            <a:r>
              <a:rPr lang="en-US" sz="950" dirty="0">
                <a:solidFill>
                  <a:srgbClr val="4B4A4A"/>
                </a:solidFill>
                <a:latin typeface="Geist" pitchFamily="34" charset="0"/>
                <a:ea typeface="Geist" pitchFamily="34" charset="-122"/>
                <a:cs typeface="Geist" pitchFamily="34" charset="-120"/>
              </a:rPr>
              <a:t>Reduced trust in NHS maternity services (NHS England, 2023).</a:t>
            </a:r>
            <a:endParaRPr lang="en-US" sz="950" dirty="0"/>
          </a:p>
        </p:txBody>
      </p:sp>
      <p:pic>
        <p:nvPicPr>
          <p:cNvPr id="6" name="Image 1" descr="preencoded.png"/>
          <p:cNvPicPr>
            <a:picLocks noChangeAspect="1"/>
          </p:cNvPicPr>
          <p:nvPr/>
        </p:nvPicPr>
        <p:blipFill>
          <a:blip r:embed="rId4"/>
          <a:stretch>
            <a:fillRect/>
          </a:stretch>
        </p:blipFill>
        <p:spPr>
          <a:xfrm>
            <a:off x="5113699" y="1672233"/>
            <a:ext cx="1759297" cy="1087264"/>
          </a:xfrm>
          <a:prstGeom prst="rect">
            <a:avLst/>
          </a:prstGeom>
        </p:spPr>
      </p:pic>
      <p:sp>
        <p:nvSpPr>
          <p:cNvPr id="7" name="Text 3"/>
          <p:cNvSpPr/>
          <p:nvPr/>
        </p:nvSpPr>
        <p:spPr>
          <a:xfrm>
            <a:off x="4649465" y="2914501"/>
            <a:ext cx="2851324" cy="193849"/>
          </a:xfrm>
          <a:prstGeom prst="rect">
            <a:avLst/>
          </a:prstGeom>
          <a:noFill/>
          <a:ln/>
        </p:spPr>
        <p:txBody>
          <a:bodyPr wrap="none" lIns="0" tIns="0" rIns="0" bIns="0" rtlCol="0" anchor="t"/>
          <a:lstStyle/>
          <a:p>
            <a:pPr marL="0" indent="0" algn="l">
              <a:lnSpc>
                <a:spcPct val="104000"/>
              </a:lnSpc>
              <a:buNone/>
            </a:pPr>
            <a:r>
              <a:rPr lang="en-US" sz="1200" b="1" dirty="0">
                <a:solidFill>
                  <a:srgbClr val="4B4A4A"/>
                </a:solidFill>
                <a:latin typeface="Noto Serif SC Bold" pitchFamily="34" charset="0"/>
                <a:ea typeface="Noto Serif SC Bold" pitchFamily="34" charset="-122"/>
                <a:cs typeface="Noto Serif SC Bold" pitchFamily="34" charset="-120"/>
              </a:rPr>
              <a:t>Impact on Healthcare Organisations</a:t>
            </a:r>
            <a:endParaRPr lang="en-US" sz="1200" dirty="0"/>
          </a:p>
        </p:txBody>
      </p:sp>
      <p:sp>
        <p:nvSpPr>
          <p:cNvPr id="8" name="Text 4"/>
          <p:cNvSpPr/>
          <p:nvPr/>
        </p:nvSpPr>
        <p:spPr>
          <a:xfrm>
            <a:off x="4649465" y="3182764"/>
            <a:ext cx="3998416" cy="923999"/>
          </a:xfrm>
          <a:prstGeom prst="rect">
            <a:avLst/>
          </a:prstGeom>
          <a:noFill/>
          <a:ln/>
        </p:spPr>
        <p:txBody>
          <a:bodyPr wrap="square" lIns="0" tIns="0" rIns="0" bIns="0" rtlCol="0" anchor="t">
            <a:normAutofit/>
          </a:bodyPr>
          <a:lstStyle/>
          <a:p>
            <a:pPr marL="342900" indent="-342900" algn="l">
              <a:lnSpc>
                <a:spcPct val="133000"/>
              </a:lnSpc>
              <a:buSzPct val="100000"/>
              <a:buChar char="•"/>
            </a:pPr>
            <a:r>
              <a:rPr lang="en-US" sz="950" dirty="0">
                <a:solidFill>
                  <a:srgbClr val="4B4A4A"/>
                </a:solidFill>
                <a:latin typeface="Geist" pitchFamily="34" charset="0"/>
                <a:ea typeface="Geist" pitchFamily="34" charset="-122"/>
                <a:cs typeface="Geist" pitchFamily="34" charset="-120"/>
              </a:rPr>
              <a:t>Increased litigation costs.</a:t>
            </a:r>
            <a:endParaRPr lang="en-US" sz="950" dirty="0"/>
          </a:p>
          <a:p>
            <a:pPr marL="342900" indent="-342900" algn="l">
              <a:lnSpc>
                <a:spcPct val="133000"/>
              </a:lnSpc>
              <a:buSzPct val="100000"/>
              <a:buChar char="•"/>
            </a:pPr>
            <a:r>
              <a:rPr lang="en-US" sz="950" dirty="0">
                <a:solidFill>
                  <a:srgbClr val="4B4A4A"/>
                </a:solidFill>
                <a:latin typeface="Geist" pitchFamily="34" charset="0"/>
                <a:ea typeface="Geist" pitchFamily="34" charset="-122"/>
                <a:cs typeface="Geist" pitchFamily="34" charset="-120"/>
              </a:rPr>
              <a:t>Regulatory investigations.</a:t>
            </a:r>
            <a:endParaRPr lang="en-US" sz="950" dirty="0"/>
          </a:p>
          <a:p>
            <a:pPr marL="342900" indent="-342900" algn="l">
              <a:lnSpc>
                <a:spcPct val="133000"/>
              </a:lnSpc>
              <a:buSzPct val="100000"/>
              <a:buChar char="•"/>
            </a:pPr>
            <a:r>
              <a:rPr lang="en-US" sz="950" dirty="0">
                <a:solidFill>
                  <a:srgbClr val="4B4A4A"/>
                </a:solidFill>
                <a:latin typeface="Geist" pitchFamily="34" charset="0"/>
                <a:ea typeface="Geist" pitchFamily="34" charset="-122"/>
                <a:cs typeface="Geist" pitchFamily="34" charset="-120"/>
              </a:rPr>
              <a:t>Workforce pressures.</a:t>
            </a:r>
            <a:endParaRPr lang="en-US" sz="950" dirty="0"/>
          </a:p>
          <a:p>
            <a:pPr marL="342900" indent="-342900" algn="l">
              <a:lnSpc>
                <a:spcPct val="133000"/>
              </a:lnSpc>
              <a:buSzPct val="100000"/>
              <a:buChar char="•"/>
            </a:pPr>
            <a:r>
              <a:rPr lang="en-US" sz="950" dirty="0">
                <a:solidFill>
                  <a:srgbClr val="4B4A4A"/>
                </a:solidFill>
                <a:latin typeface="Geist" pitchFamily="34" charset="0"/>
                <a:ea typeface="Geist" pitchFamily="34" charset="-122"/>
                <a:cs typeface="Geist" pitchFamily="34" charset="-120"/>
              </a:rPr>
              <a:t>Reduced service efficiency (Care Quality Commission, 2025).</a:t>
            </a:r>
            <a:endParaRPr lang="en-US" sz="9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496119" y="594717"/>
            <a:ext cx="6201817" cy="387548"/>
          </a:xfrm>
          <a:prstGeom prst="rect">
            <a:avLst/>
          </a:prstGeom>
          <a:noFill/>
          <a:ln/>
        </p:spPr>
        <p:txBody>
          <a:bodyPr wrap="none" lIns="0" tIns="0" rIns="0" bIns="0" rtlCol="0" anchor="t"/>
          <a:lstStyle/>
          <a:p>
            <a:pPr marL="0" indent="0" algn="l">
              <a:lnSpc>
                <a:spcPct val="104000"/>
              </a:lnSpc>
              <a:buNone/>
            </a:pPr>
            <a:r>
              <a:rPr lang="en-US" sz="2400" b="1" dirty="0">
                <a:solidFill>
                  <a:srgbClr val="006747"/>
                </a:solidFill>
                <a:latin typeface="Noto Serif SC Bold" pitchFamily="34" charset="0"/>
                <a:ea typeface="Noto Serif SC Bold" pitchFamily="34" charset="-122"/>
                <a:cs typeface="Noto Serif SC Bold" pitchFamily="34" charset="-120"/>
              </a:rPr>
              <a:t>Recommendations for Improvement</a:t>
            </a:r>
            <a:endParaRPr lang="en-US" sz="2400" dirty="0"/>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96119" y="1230288"/>
            <a:ext cx="2634555" cy="1696492"/>
          </a:xfrm>
          <a:prstGeom prst="rect">
            <a:avLst/>
          </a:prstGeom>
        </p:spPr>
      </p:pic>
      <p:sp>
        <p:nvSpPr>
          <p:cNvPr id="4" name="Text 1"/>
          <p:cNvSpPr/>
          <p:nvPr/>
        </p:nvSpPr>
        <p:spPr>
          <a:xfrm>
            <a:off x="1738982" y="1323305"/>
            <a:ext cx="148828" cy="186035"/>
          </a:xfrm>
          <a:prstGeom prst="rect">
            <a:avLst/>
          </a:prstGeom>
          <a:noFill/>
          <a:ln/>
        </p:spPr>
        <p:txBody>
          <a:bodyPr wrap="none" lIns="0" tIns="0" rIns="0" bIns="0" rtlCol="0" anchor="ctr"/>
          <a:lstStyle/>
          <a:p>
            <a:pPr marL="0" indent="0" algn="ctr">
              <a:lnSpc>
                <a:spcPct val="100000"/>
              </a:lnSpc>
              <a:buNone/>
            </a:pPr>
            <a:r>
              <a:rPr lang="en-US" sz="1150" b="1" dirty="0">
                <a:solidFill>
                  <a:srgbClr val="FFFFFF"/>
                </a:solidFill>
                <a:latin typeface="Noto Serif SC Bold" pitchFamily="34" charset="0"/>
                <a:ea typeface="Noto Serif SC Bold" pitchFamily="34" charset="-122"/>
                <a:cs typeface="Noto Serif SC Bold" pitchFamily="34" charset="-120"/>
              </a:rPr>
              <a:t>1</a:t>
            </a:r>
            <a:endParaRPr lang="en-US" sz="1150" dirty="0"/>
          </a:p>
        </p:txBody>
      </p:sp>
      <p:sp>
        <p:nvSpPr>
          <p:cNvPr id="5" name="Text 2"/>
          <p:cNvSpPr/>
          <p:nvPr/>
        </p:nvSpPr>
        <p:spPr>
          <a:xfrm>
            <a:off x="634380" y="1726406"/>
            <a:ext cx="1550566" cy="193849"/>
          </a:xfrm>
          <a:prstGeom prst="rect">
            <a:avLst/>
          </a:prstGeom>
          <a:noFill/>
          <a:ln/>
        </p:spPr>
        <p:txBody>
          <a:bodyPr wrap="none" lIns="0" tIns="0" rIns="0" bIns="0" rtlCol="0" anchor="t"/>
          <a:lstStyle/>
          <a:p>
            <a:pPr marL="0" indent="0" algn="l">
              <a:lnSpc>
                <a:spcPct val="104000"/>
              </a:lnSpc>
              <a:buNone/>
            </a:pPr>
            <a:r>
              <a:rPr lang="en-US" sz="1200" b="1" dirty="0">
                <a:solidFill>
                  <a:srgbClr val="4B4A4A"/>
                </a:solidFill>
                <a:latin typeface="Noto Serif SC Bold" pitchFamily="34" charset="0"/>
                <a:ea typeface="Noto Serif SC Bold" pitchFamily="34" charset="-122"/>
                <a:cs typeface="Noto Serif SC Bold" pitchFamily="34" charset="-120"/>
              </a:rPr>
              <a:t>Incident Reporting</a:t>
            </a:r>
            <a:endParaRPr lang="en-US" sz="1200" dirty="0"/>
          </a:p>
        </p:txBody>
      </p:sp>
      <p:sp>
        <p:nvSpPr>
          <p:cNvPr id="6" name="Text 3"/>
          <p:cNvSpPr/>
          <p:nvPr/>
        </p:nvSpPr>
        <p:spPr>
          <a:xfrm>
            <a:off x="634380" y="1994669"/>
            <a:ext cx="2358033"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Strengthen incident reporting systems to support organisational learning (Beecham et al., 2025).</a:t>
            </a:r>
            <a:endParaRPr lang="en-US" sz="950" dirty="0"/>
          </a:p>
        </p:txBody>
      </p:sp>
      <p:pic>
        <p:nvPicPr>
          <p:cNvPr id="7" name="Image 1"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254648" y="1230288"/>
            <a:ext cx="2634630" cy="1696492"/>
          </a:xfrm>
          <a:prstGeom prst="rect">
            <a:avLst/>
          </a:prstGeom>
        </p:spPr>
      </p:pic>
      <p:sp>
        <p:nvSpPr>
          <p:cNvPr id="8" name="Text 4"/>
          <p:cNvSpPr/>
          <p:nvPr/>
        </p:nvSpPr>
        <p:spPr>
          <a:xfrm>
            <a:off x="4497512" y="1323305"/>
            <a:ext cx="148828" cy="186035"/>
          </a:xfrm>
          <a:prstGeom prst="rect">
            <a:avLst/>
          </a:prstGeom>
          <a:noFill/>
          <a:ln/>
        </p:spPr>
        <p:txBody>
          <a:bodyPr wrap="none" lIns="0" tIns="0" rIns="0" bIns="0" rtlCol="0" anchor="ctr"/>
          <a:lstStyle/>
          <a:p>
            <a:pPr marL="0" indent="0" algn="ctr">
              <a:lnSpc>
                <a:spcPct val="100000"/>
              </a:lnSpc>
              <a:buNone/>
            </a:pPr>
            <a:r>
              <a:rPr lang="en-US" sz="1150" b="1" dirty="0">
                <a:solidFill>
                  <a:srgbClr val="FFFFFF"/>
                </a:solidFill>
                <a:latin typeface="Noto Serif SC Bold" pitchFamily="34" charset="0"/>
                <a:ea typeface="Noto Serif SC Bold" pitchFamily="34" charset="-122"/>
                <a:cs typeface="Noto Serif SC Bold" pitchFamily="34" charset="-120"/>
              </a:rPr>
              <a:t>2</a:t>
            </a:r>
            <a:endParaRPr lang="en-US" sz="1150" dirty="0"/>
          </a:p>
        </p:txBody>
      </p:sp>
      <p:sp>
        <p:nvSpPr>
          <p:cNvPr id="9" name="Text 5"/>
          <p:cNvSpPr/>
          <p:nvPr/>
        </p:nvSpPr>
        <p:spPr>
          <a:xfrm>
            <a:off x="3392909" y="1726406"/>
            <a:ext cx="1550566" cy="193849"/>
          </a:xfrm>
          <a:prstGeom prst="rect">
            <a:avLst/>
          </a:prstGeom>
          <a:noFill/>
          <a:ln/>
        </p:spPr>
        <p:txBody>
          <a:bodyPr wrap="none" lIns="0" tIns="0" rIns="0" bIns="0" rtlCol="0" anchor="t"/>
          <a:lstStyle/>
          <a:p>
            <a:pPr marL="0" indent="0" algn="l">
              <a:lnSpc>
                <a:spcPct val="104000"/>
              </a:lnSpc>
              <a:buNone/>
            </a:pPr>
            <a:r>
              <a:rPr lang="en-US" sz="1200" b="1" dirty="0">
                <a:solidFill>
                  <a:srgbClr val="4B4A4A"/>
                </a:solidFill>
                <a:latin typeface="Noto Serif SC Bold" pitchFamily="34" charset="0"/>
                <a:ea typeface="Noto Serif SC Bold" pitchFamily="34" charset="-122"/>
                <a:cs typeface="Noto Serif SC Bold" pitchFamily="34" charset="-120"/>
              </a:rPr>
              <a:t>Staffing</a:t>
            </a:r>
            <a:endParaRPr lang="en-US" sz="1200" dirty="0"/>
          </a:p>
        </p:txBody>
      </p:sp>
      <p:sp>
        <p:nvSpPr>
          <p:cNvPr id="10" name="Text 6"/>
          <p:cNvSpPr/>
          <p:nvPr/>
        </p:nvSpPr>
        <p:spPr>
          <a:xfrm>
            <a:off x="3392909" y="1994669"/>
            <a:ext cx="2358107"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Improve staffing levels and workforce development strategies (Care Quality Commission, 2025).</a:t>
            </a:r>
            <a:endParaRPr lang="en-US" sz="950" dirty="0"/>
          </a:p>
        </p:txBody>
      </p:sp>
      <p:pic>
        <p:nvPicPr>
          <p:cNvPr id="11" name="Image 2"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013252" y="1230288"/>
            <a:ext cx="2634555" cy="1696492"/>
          </a:xfrm>
          <a:prstGeom prst="rect">
            <a:avLst/>
          </a:prstGeom>
        </p:spPr>
      </p:pic>
      <p:sp>
        <p:nvSpPr>
          <p:cNvPr id="12" name="Text 7"/>
          <p:cNvSpPr/>
          <p:nvPr/>
        </p:nvSpPr>
        <p:spPr>
          <a:xfrm>
            <a:off x="7256115" y="1323305"/>
            <a:ext cx="148828" cy="186035"/>
          </a:xfrm>
          <a:prstGeom prst="rect">
            <a:avLst/>
          </a:prstGeom>
          <a:noFill/>
          <a:ln/>
        </p:spPr>
        <p:txBody>
          <a:bodyPr wrap="none" lIns="0" tIns="0" rIns="0" bIns="0" rtlCol="0" anchor="ctr"/>
          <a:lstStyle/>
          <a:p>
            <a:pPr marL="0" indent="0" algn="ctr">
              <a:lnSpc>
                <a:spcPct val="100000"/>
              </a:lnSpc>
              <a:buNone/>
            </a:pPr>
            <a:r>
              <a:rPr lang="en-US" sz="1150" b="1" dirty="0">
                <a:solidFill>
                  <a:srgbClr val="FFFFFF"/>
                </a:solidFill>
                <a:latin typeface="Noto Serif SC Bold" pitchFamily="34" charset="0"/>
                <a:ea typeface="Noto Serif SC Bold" pitchFamily="34" charset="-122"/>
                <a:cs typeface="Noto Serif SC Bold" pitchFamily="34" charset="-120"/>
              </a:rPr>
              <a:t>3</a:t>
            </a:r>
            <a:endParaRPr lang="en-US" sz="1150" dirty="0"/>
          </a:p>
        </p:txBody>
      </p:sp>
      <p:sp>
        <p:nvSpPr>
          <p:cNvPr id="13" name="Text 8"/>
          <p:cNvSpPr/>
          <p:nvPr/>
        </p:nvSpPr>
        <p:spPr>
          <a:xfrm>
            <a:off x="6151513" y="1726406"/>
            <a:ext cx="1550566" cy="193849"/>
          </a:xfrm>
          <a:prstGeom prst="rect">
            <a:avLst/>
          </a:prstGeom>
          <a:noFill/>
          <a:ln/>
        </p:spPr>
        <p:txBody>
          <a:bodyPr wrap="none" lIns="0" tIns="0" rIns="0" bIns="0" rtlCol="0" anchor="t"/>
          <a:lstStyle/>
          <a:p>
            <a:pPr marL="0" indent="0" algn="l">
              <a:lnSpc>
                <a:spcPct val="104000"/>
              </a:lnSpc>
              <a:buNone/>
            </a:pPr>
            <a:r>
              <a:rPr lang="en-US" sz="1200" b="1" dirty="0">
                <a:solidFill>
                  <a:srgbClr val="4B4A4A"/>
                </a:solidFill>
                <a:latin typeface="Noto Serif SC Bold" pitchFamily="34" charset="0"/>
                <a:ea typeface="Noto Serif SC Bold" pitchFamily="34" charset="-122"/>
                <a:cs typeface="Noto Serif SC Bold" pitchFamily="34" charset="-120"/>
              </a:rPr>
              <a:t>Safety Culture</a:t>
            </a:r>
            <a:endParaRPr lang="en-US" sz="1200" dirty="0"/>
          </a:p>
        </p:txBody>
      </p:sp>
      <p:sp>
        <p:nvSpPr>
          <p:cNvPr id="14" name="Text 9"/>
          <p:cNvSpPr/>
          <p:nvPr/>
        </p:nvSpPr>
        <p:spPr>
          <a:xfrm>
            <a:off x="6151513" y="1994669"/>
            <a:ext cx="2358033" cy="793849"/>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Promote psychologically safe cultures that encourage speaking up and escalation of concerns (Haskins and Roets, 2022).</a:t>
            </a:r>
            <a:endParaRPr lang="en-US" sz="950" dirty="0"/>
          </a:p>
        </p:txBody>
      </p:sp>
      <p:pic>
        <p:nvPicPr>
          <p:cNvPr id="15" name="Image 3"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96119" y="3050753"/>
            <a:ext cx="4013820" cy="1498029"/>
          </a:xfrm>
          <a:prstGeom prst="rect">
            <a:avLst/>
          </a:prstGeom>
        </p:spPr>
      </p:pic>
      <p:sp>
        <p:nvSpPr>
          <p:cNvPr id="16" name="Text 10"/>
          <p:cNvSpPr/>
          <p:nvPr/>
        </p:nvSpPr>
        <p:spPr>
          <a:xfrm>
            <a:off x="2428577" y="3143771"/>
            <a:ext cx="148828" cy="186035"/>
          </a:xfrm>
          <a:prstGeom prst="rect">
            <a:avLst/>
          </a:prstGeom>
          <a:noFill/>
          <a:ln/>
        </p:spPr>
        <p:txBody>
          <a:bodyPr wrap="none" lIns="0" tIns="0" rIns="0" bIns="0" rtlCol="0" anchor="ctr"/>
          <a:lstStyle/>
          <a:p>
            <a:pPr marL="0" indent="0" algn="ctr">
              <a:lnSpc>
                <a:spcPct val="100000"/>
              </a:lnSpc>
              <a:buNone/>
            </a:pPr>
            <a:r>
              <a:rPr lang="en-US" sz="1150" b="1" dirty="0">
                <a:solidFill>
                  <a:srgbClr val="FFFFFF"/>
                </a:solidFill>
                <a:latin typeface="Noto Serif SC Bold" pitchFamily="34" charset="0"/>
                <a:ea typeface="Noto Serif SC Bold" pitchFamily="34" charset="-122"/>
                <a:cs typeface="Noto Serif SC Bold" pitchFamily="34" charset="-120"/>
              </a:rPr>
              <a:t>4</a:t>
            </a:r>
            <a:endParaRPr lang="en-US" sz="1150" dirty="0"/>
          </a:p>
        </p:txBody>
      </p:sp>
      <p:sp>
        <p:nvSpPr>
          <p:cNvPr id="17" name="Text 11"/>
          <p:cNvSpPr/>
          <p:nvPr/>
        </p:nvSpPr>
        <p:spPr>
          <a:xfrm>
            <a:off x="634380" y="3546872"/>
            <a:ext cx="1550566" cy="193849"/>
          </a:xfrm>
          <a:prstGeom prst="rect">
            <a:avLst/>
          </a:prstGeom>
          <a:noFill/>
          <a:ln/>
        </p:spPr>
        <p:txBody>
          <a:bodyPr wrap="none" lIns="0" tIns="0" rIns="0" bIns="0" rtlCol="0" anchor="t"/>
          <a:lstStyle/>
          <a:p>
            <a:pPr marL="0" indent="0" algn="l">
              <a:lnSpc>
                <a:spcPct val="104000"/>
              </a:lnSpc>
              <a:buNone/>
            </a:pPr>
            <a:r>
              <a:rPr lang="en-US" sz="1200" b="1" dirty="0">
                <a:solidFill>
                  <a:srgbClr val="4B4A4A"/>
                </a:solidFill>
                <a:latin typeface="Noto Serif SC Bold" pitchFamily="34" charset="0"/>
                <a:ea typeface="Noto Serif SC Bold" pitchFamily="34" charset="-122"/>
                <a:cs typeface="Noto Serif SC Bold" pitchFamily="34" charset="-120"/>
              </a:rPr>
              <a:t>Governance</a:t>
            </a:r>
            <a:endParaRPr lang="en-US" sz="1200" dirty="0"/>
          </a:p>
        </p:txBody>
      </p:sp>
      <p:sp>
        <p:nvSpPr>
          <p:cNvPr id="18" name="Text 12"/>
          <p:cNvSpPr/>
          <p:nvPr/>
        </p:nvSpPr>
        <p:spPr>
          <a:xfrm>
            <a:off x="634380" y="3815135"/>
            <a:ext cx="3737297"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Improve governance systems through regular audits and accountability mechanisms (NHS England, 2023).</a:t>
            </a:r>
            <a:endParaRPr lang="en-US" sz="950" dirty="0"/>
          </a:p>
        </p:txBody>
      </p:sp>
      <p:pic>
        <p:nvPicPr>
          <p:cNvPr id="19" name="Image 4"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33913" y="3050753"/>
            <a:ext cx="4013895" cy="1498029"/>
          </a:xfrm>
          <a:prstGeom prst="rect">
            <a:avLst/>
          </a:prstGeom>
        </p:spPr>
      </p:pic>
      <p:sp>
        <p:nvSpPr>
          <p:cNvPr id="20" name="Text 13"/>
          <p:cNvSpPr/>
          <p:nvPr/>
        </p:nvSpPr>
        <p:spPr>
          <a:xfrm>
            <a:off x="6566446" y="3143771"/>
            <a:ext cx="148828" cy="186035"/>
          </a:xfrm>
          <a:prstGeom prst="rect">
            <a:avLst/>
          </a:prstGeom>
          <a:noFill/>
          <a:ln/>
        </p:spPr>
        <p:txBody>
          <a:bodyPr wrap="none" lIns="0" tIns="0" rIns="0" bIns="0" rtlCol="0" anchor="ctr"/>
          <a:lstStyle/>
          <a:p>
            <a:pPr marL="0" indent="0" algn="ctr">
              <a:lnSpc>
                <a:spcPct val="100000"/>
              </a:lnSpc>
              <a:buNone/>
            </a:pPr>
            <a:r>
              <a:rPr lang="en-US" sz="1150" b="1" dirty="0">
                <a:solidFill>
                  <a:srgbClr val="FFFFFF"/>
                </a:solidFill>
                <a:latin typeface="Noto Serif SC Bold" pitchFamily="34" charset="0"/>
                <a:ea typeface="Noto Serif SC Bold" pitchFamily="34" charset="-122"/>
                <a:cs typeface="Noto Serif SC Bold" pitchFamily="34" charset="-120"/>
              </a:rPr>
              <a:t>5</a:t>
            </a:r>
            <a:endParaRPr lang="en-US" sz="1150" dirty="0"/>
          </a:p>
        </p:txBody>
      </p:sp>
      <p:sp>
        <p:nvSpPr>
          <p:cNvPr id="21" name="Text 14"/>
          <p:cNvSpPr/>
          <p:nvPr/>
        </p:nvSpPr>
        <p:spPr>
          <a:xfrm>
            <a:off x="4772174" y="3546872"/>
            <a:ext cx="1550566" cy="193849"/>
          </a:xfrm>
          <a:prstGeom prst="rect">
            <a:avLst/>
          </a:prstGeom>
          <a:noFill/>
          <a:ln/>
        </p:spPr>
        <p:txBody>
          <a:bodyPr wrap="none" lIns="0" tIns="0" rIns="0" bIns="0" rtlCol="0" anchor="t"/>
          <a:lstStyle/>
          <a:p>
            <a:pPr marL="0" indent="0" algn="l">
              <a:lnSpc>
                <a:spcPct val="104000"/>
              </a:lnSpc>
              <a:buNone/>
            </a:pPr>
            <a:r>
              <a:rPr lang="en-US" sz="1200" b="1" dirty="0">
                <a:solidFill>
                  <a:srgbClr val="4B4A4A"/>
                </a:solidFill>
                <a:latin typeface="Noto Serif SC Bold" pitchFamily="34" charset="0"/>
                <a:ea typeface="Noto Serif SC Bold" pitchFamily="34" charset="-122"/>
                <a:cs typeface="Noto Serif SC Bold" pitchFamily="34" charset="-120"/>
              </a:rPr>
              <a:t>Benchmarking</a:t>
            </a:r>
            <a:endParaRPr lang="en-US" sz="1200" dirty="0"/>
          </a:p>
        </p:txBody>
      </p:sp>
      <p:sp>
        <p:nvSpPr>
          <p:cNvPr id="22" name="Text 15"/>
          <p:cNvSpPr/>
          <p:nvPr/>
        </p:nvSpPr>
        <p:spPr>
          <a:xfrm>
            <a:off x="4772174" y="3815135"/>
            <a:ext cx="3737372"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Monitor compliance with NHS Patient Safety Strategy through continuous benchmarking and quality assurance processes (NHS England, 2025).</a:t>
            </a:r>
            <a:endParaRPr lang="en-US" sz="9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600450" cy="5143500"/>
          </a:xfrm>
          <a:prstGeom prst="rect">
            <a:avLst/>
          </a:prstGeom>
        </p:spPr>
      </p:pic>
      <p:sp>
        <p:nvSpPr>
          <p:cNvPr id="3" name="Text 0"/>
          <p:cNvSpPr/>
          <p:nvPr/>
        </p:nvSpPr>
        <p:spPr>
          <a:xfrm>
            <a:off x="3925119" y="939329"/>
            <a:ext cx="3558332" cy="387548"/>
          </a:xfrm>
          <a:prstGeom prst="rect">
            <a:avLst/>
          </a:prstGeom>
          <a:noFill/>
          <a:ln/>
        </p:spPr>
        <p:txBody>
          <a:bodyPr wrap="none" lIns="0" tIns="0" rIns="0" bIns="0" rtlCol="0" anchor="t"/>
          <a:lstStyle/>
          <a:p>
            <a:pPr marL="0" indent="0" algn="l">
              <a:lnSpc>
                <a:spcPct val="104000"/>
              </a:lnSpc>
              <a:buNone/>
            </a:pPr>
            <a:r>
              <a:rPr lang="en-US" sz="2400" b="1" dirty="0">
                <a:solidFill>
                  <a:srgbClr val="006747"/>
                </a:solidFill>
                <a:latin typeface="Noto Serif SC Bold" pitchFamily="34" charset="0"/>
                <a:ea typeface="Noto Serif SC Bold" pitchFamily="34" charset="-122"/>
                <a:cs typeface="Noto Serif SC Bold" pitchFamily="34" charset="-120"/>
              </a:rPr>
              <a:t>Conclusion</a:t>
            </a:r>
            <a:endParaRPr lang="en-US" sz="2400" dirty="0"/>
          </a:p>
        </p:txBody>
      </p:sp>
      <p:sp>
        <p:nvSpPr>
          <p:cNvPr id="4" name="Shape 1"/>
          <p:cNvSpPr/>
          <p:nvPr/>
        </p:nvSpPr>
        <p:spPr>
          <a:xfrm>
            <a:off x="3925119" y="1512912"/>
            <a:ext cx="279053" cy="279053"/>
          </a:xfrm>
          <a:prstGeom prst="roundRect">
            <a:avLst>
              <a:gd name="adj" fmla="val 40007"/>
            </a:avLst>
          </a:prstGeom>
          <a:solidFill>
            <a:srgbClr val="D1EFE4"/>
          </a:solidFill>
          <a:ln w="4763">
            <a:solidFill>
              <a:srgbClr val="B7D5CA"/>
            </a:solidFill>
            <a:prstDash val="solid"/>
          </a:ln>
        </p:spPr>
      </p:sp>
      <p:sp>
        <p:nvSpPr>
          <p:cNvPr id="5" name="Text 2"/>
          <p:cNvSpPr/>
          <p:nvPr/>
        </p:nvSpPr>
        <p:spPr>
          <a:xfrm>
            <a:off x="4328145" y="1553170"/>
            <a:ext cx="4319736"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The Nottingham maternity review highlights serious failures in patient safety, governance and organisational learning.</a:t>
            </a:r>
            <a:endParaRPr lang="en-US" sz="950" dirty="0"/>
          </a:p>
        </p:txBody>
      </p:sp>
      <p:sp>
        <p:nvSpPr>
          <p:cNvPr id="6" name="Shape 3"/>
          <p:cNvSpPr/>
          <p:nvPr/>
        </p:nvSpPr>
        <p:spPr>
          <a:xfrm>
            <a:off x="3925119" y="2198117"/>
            <a:ext cx="279053" cy="279053"/>
          </a:xfrm>
          <a:prstGeom prst="roundRect">
            <a:avLst>
              <a:gd name="adj" fmla="val 40007"/>
            </a:avLst>
          </a:prstGeom>
          <a:solidFill>
            <a:srgbClr val="D1EFE4"/>
          </a:solidFill>
          <a:ln w="4763">
            <a:solidFill>
              <a:srgbClr val="B7D5CA"/>
            </a:solidFill>
            <a:prstDash val="solid"/>
          </a:ln>
        </p:spPr>
      </p:sp>
      <p:sp>
        <p:nvSpPr>
          <p:cNvPr id="7" name="Text 4"/>
          <p:cNvSpPr/>
          <p:nvPr/>
        </p:nvSpPr>
        <p:spPr>
          <a:xfrm>
            <a:off x="4328145" y="2238375"/>
            <a:ext cx="4319736"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The Swiss Cheese Model demonstrates how multiple system weaknesses aligned to allow avoidable harm to occur (Wiegmann et al., 2022).</a:t>
            </a:r>
            <a:endParaRPr lang="en-US" sz="950" dirty="0"/>
          </a:p>
        </p:txBody>
      </p:sp>
      <p:sp>
        <p:nvSpPr>
          <p:cNvPr id="8" name="Shape 5"/>
          <p:cNvSpPr/>
          <p:nvPr/>
        </p:nvSpPr>
        <p:spPr>
          <a:xfrm>
            <a:off x="3925119" y="2883322"/>
            <a:ext cx="279053" cy="279053"/>
          </a:xfrm>
          <a:prstGeom prst="roundRect">
            <a:avLst>
              <a:gd name="adj" fmla="val 40007"/>
            </a:avLst>
          </a:prstGeom>
          <a:solidFill>
            <a:srgbClr val="D1EFE4"/>
          </a:solidFill>
          <a:ln w="4763">
            <a:solidFill>
              <a:srgbClr val="B7D5CA"/>
            </a:solidFill>
            <a:prstDash val="solid"/>
          </a:ln>
        </p:spPr>
      </p:sp>
      <p:sp>
        <p:nvSpPr>
          <p:cNvPr id="9" name="Text 6"/>
          <p:cNvSpPr/>
          <p:nvPr/>
        </p:nvSpPr>
        <p:spPr>
          <a:xfrm>
            <a:off x="4328145" y="2923580"/>
            <a:ext cx="4319736"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Benchmarking identified substantial gaps between Nottingham performance and national expectations (NHS England, 2025).</a:t>
            </a:r>
            <a:endParaRPr lang="en-US" sz="950" dirty="0"/>
          </a:p>
        </p:txBody>
      </p:sp>
      <p:sp>
        <p:nvSpPr>
          <p:cNvPr id="10" name="Shape 7"/>
          <p:cNvSpPr/>
          <p:nvPr/>
        </p:nvSpPr>
        <p:spPr>
          <a:xfrm>
            <a:off x="3925119" y="3568526"/>
            <a:ext cx="279053" cy="279053"/>
          </a:xfrm>
          <a:prstGeom prst="roundRect">
            <a:avLst>
              <a:gd name="adj" fmla="val 40007"/>
            </a:avLst>
          </a:prstGeom>
          <a:solidFill>
            <a:srgbClr val="D1EFE4"/>
          </a:solidFill>
          <a:ln w="4763">
            <a:solidFill>
              <a:srgbClr val="B7D5CA"/>
            </a:solidFill>
            <a:prstDash val="solid"/>
          </a:ln>
        </p:spPr>
      </p:sp>
      <p:sp>
        <p:nvSpPr>
          <p:cNvPr id="11" name="Text 8"/>
          <p:cNvSpPr/>
          <p:nvPr/>
        </p:nvSpPr>
        <p:spPr>
          <a:xfrm>
            <a:off x="4328145" y="3608784"/>
            <a:ext cx="4319736"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B4A4A"/>
                </a:solidFill>
                <a:latin typeface="Geist" pitchFamily="34" charset="0"/>
                <a:ea typeface="Geist" pitchFamily="34" charset="-122"/>
                <a:cs typeface="Geist" pitchFamily="34" charset="-120"/>
              </a:rPr>
              <a:t>Sustainable improvement requires stronger leadership, safer cultures, robust governance and continuous quality monitoring (Titi et al., 2021; Haskins and Roets, 2022).</a:t>
            </a:r>
            <a:endParaRPr lang="en-US" sz="9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1056605" y="378916"/>
            <a:ext cx="2686124" cy="278532"/>
          </a:xfrm>
          <a:prstGeom prst="rect">
            <a:avLst/>
          </a:prstGeom>
          <a:noFill/>
          <a:ln/>
        </p:spPr>
        <p:txBody>
          <a:bodyPr wrap="none" lIns="0" tIns="0" rIns="0" bIns="0" rtlCol="0" anchor="t"/>
          <a:lstStyle/>
          <a:p>
            <a:pPr marL="0" indent="0" algn="l">
              <a:lnSpc>
                <a:spcPct val="104000"/>
              </a:lnSpc>
              <a:buNone/>
            </a:pPr>
            <a:r>
              <a:rPr lang="en-US" sz="1750" b="1" dirty="0">
                <a:solidFill>
                  <a:srgbClr val="006747"/>
                </a:solidFill>
                <a:latin typeface="Noto Serif SC Bold" pitchFamily="34" charset="0"/>
                <a:ea typeface="Noto Serif SC Bold" pitchFamily="34" charset="-122"/>
                <a:cs typeface="Noto Serif SC Bold" pitchFamily="34" charset="-120"/>
              </a:rPr>
              <a:t>References</a:t>
            </a:r>
            <a:endParaRPr lang="en-US" sz="1750" dirty="0"/>
          </a:p>
        </p:txBody>
      </p:sp>
      <p:sp>
        <p:nvSpPr>
          <p:cNvPr id="3" name="Text 1"/>
          <p:cNvSpPr/>
          <p:nvPr/>
        </p:nvSpPr>
        <p:spPr>
          <a:xfrm>
            <a:off x="1056605" y="785589"/>
            <a:ext cx="7030715" cy="3978920"/>
          </a:xfrm>
          <a:prstGeom prst="rect">
            <a:avLst/>
          </a:prstGeom>
          <a:noFill/>
          <a:ln/>
        </p:spPr>
        <p:txBody>
          <a:bodyPr wrap="square" lIns="0" tIns="0" rIns="0" bIns="0" rtlCol="0" anchor="t">
            <a:normAutofit/>
          </a:bodyPr>
          <a:lstStyle/>
          <a:p>
            <a:pPr marL="0" indent="0" algn="l">
              <a:lnSpc>
                <a:spcPct val="115000"/>
              </a:lnSpc>
              <a:buNone/>
            </a:pPr>
            <a:r>
              <a:rPr lang="en-US" sz="700" dirty="0">
                <a:solidFill>
                  <a:srgbClr val="4B4A4A"/>
                </a:solidFill>
                <a:latin typeface="Geist" pitchFamily="34" charset="0"/>
                <a:ea typeface="Geist" pitchFamily="34" charset="-122"/>
                <a:cs typeface="Geist" pitchFamily="34" charset="-120"/>
              </a:rPr>
              <a:t>Beecham, E., Brady, G., Iqbal, S., Fatima, Q., Arshad, S., Bondaronek, P., O'Carroll, J., Glaser, S., Siassakos, D., Gilchrist, K. and Dorey, J. (2025) 'Systematic review of patient safety incident reporting practices in maternity care', </a:t>
            </a:r>
            <a:r>
              <a:rPr lang="en-US" sz="700" i="1" dirty="0">
                <a:solidFill>
                  <a:srgbClr val="4B4A4A"/>
                </a:solidFill>
                <a:latin typeface="Geist" pitchFamily="34" charset="0"/>
                <a:ea typeface="Geist" pitchFamily="34" charset="-122"/>
                <a:cs typeface="Geist" pitchFamily="34" charset="-120"/>
              </a:rPr>
              <a:t>BMJ Open Quality</a:t>
            </a:r>
            <a:r>
              <a:rPr lang="en-US" sz="700" dirty="0">
                <a:solidFill>
                  <a:srgbClr val="4B4A4A"/>
                </a:solidFill>
                <a:latin typeface="Geist" pitchFamily="34" charset="0"/>
                <a:ea typeface="Geist" pitchFamily="34" charset="-122"/>
                <a:cs typeface="Geist" pitchFamily="34" charset="-120"/>
              </a:rPr>
              <a:t>, 14(4), e003432. Available at: </a:t>
            </a:r>
            <a:r>
              <a:rPr lang="en-US" sz="700" u="sng" dirty="0">
                <a:solidFill>
                  <a:srgbClr val="006747"/>
                </a:solidFill>
                <a:latin typeface="Geist" pitchFamily="34" charset="0"/>
                <a:ea typeface="Geist" pitchFamily="34" charset="-122"/>
                <a:cs typeface="Geist" pitchFamily="34" charset="-120"/>
                <a:hlinkClick r:id="rId3">
                  <a:extLst>
                    <a:ext uri="{A12FA001-AC4F-418D-AE19-62706E023703}">
                      <ahyp:hlinkClr xmlns:ahyp="http://schemas.microsoft.com/office/drawing/2018/hyperlinkcolor" val="tx"/>
                    </a:ext>
                  </a:extLst>
                </a:hlinkClick>
              </a:rPr>
              <a:t>https://bmjopenquality.bmj.com/content/bmjqir/14/4/e003432.full.pdf</a:t>
            </a:r>
            <a:r>
              <a:rPr lang="en-US" sz="700" dirty="0">
                <a:solidFill>
                  <a:srgbClr val="4B4A4A"/>
                </a:solidFill>
                <a:latin typeface="Geist" pitchFamily="34" charset="0"/>
                <a:ea typeface="Geist" pitchFamily="34" charset="-122"/>
                <a:cs typeface="Geist" pitchFamily="34" charset="-120"/>
              </a:rPr>
              <a:t> (Accessed: 9 June 2026).</a:t>
            </a:r>
            <a:endParaRPr lang="en-US" sz="700" dirty="0"/>
          </a:p>
          <a:p>
            <a:pPr marL="0" indent="0" algn="l">
              <a:lnSpc>
                <a:spcPct val="115000"/>
              </a:lnSpc>
              <a:buNone/>
            </a:pPr>
            <a:r>
              <a:rPr lang="en-US" sz="700" dirty="0">
                <a:solidFill>
                  <a:srgbClr val="4B4A4A"/>
                </a:solidFill>
                <a:latin typeface="Geist" pitchFamily="34" charset="0"/>
                <a:ea typeface="Geist" pitchFamily="34" charset="-122"/>
                <a:cs typeface="Geist" pitchFamily="34" charset="-120"/>
              </a:rPr>
              <a:t>Dixon-Woods, M., 2022. Learning from maternity service failures at East Kent Hospitals. </a:t>
            </a:r>
            <a:r>
              <a:rPr lang="en-US" sz="700" i="1" dirty="0">
                <a:solidFill>
                  <a:srgbClr val="4B4A4A"/>
                </a:solidFill>
                <a:latin typeface="Geist" pitchFamily="34" charset="0"/>
                <a:ea typeface="Geist" pitchFamily="34" charset="-122"/>
                <a:cs typeface="Geist" pitchFamily="34" charset="-120"/>
              </a:rPr>
              <a:t>BMJ</a:t>
            </a:r>
            <a:r>
              <a:rPr lang="en-US" sz="700" dirty="0">
                <a:solidFill>
                  <a:srgbClr val="4B4A4A"/>
                </a:solidFill>
                <a:latin typeface="Geist" pitchFamily="34" charset="0"/>
                <a:ea typeface="Geist" pitchFamily="34" charset="-122"/>
                <a:cs typeface="Geist" pitchFamily="34" charset="-120"/>
              </a:rPr>
              <a:t>, 379. Available at: </a:t>
            </a:r>
            <a:r>
              <a:rPr lang="en-US" sz="700" u="sng" dirty="0">
                <a:solidFill>
                  <a:srgbClr val="006747"/>
                </a:solidFill>
                <a:latin typeface="Geist" pitchFamily="34" charset="0"/>
                <a:ea typeface="Geist" pitchFamily="34" charset="-122"/>
                <a:cs typeface="Geist" pitchFamily="34" charset="-120"/>
                <a:hlinkClick r:id="rId4">
                  <a:extLst>
                    <a:ext uri="{A12FA001-AC4F-418D-AE19-62706E023703}">
                      <ahyp:hlinkClr xmlns:ahyp="http://schemas.microsoft.com/office/drawing/2018/hyperlinkcolor" val="tx"/>
                    </a:ext>
                  </a:extLst>
                </a:hlinkClick>
              </a:rPr>
              <a:t>https://www.bmj.com/content/379/bmj.o2755.full</a:t>
            </a:r>
            <a:r>
              <a:rPr lang="en-US" sz="700" dirty="0">
                <a:solidFill>
                  <a:srgbClr val="4B4A4A"/>
                </a:solidFill>
                <a:latin typeface="Geist" pitchFamily="34" charset="0"/>
                <a:ea typeface="Geist" pitchFamily="34" charset="-122"/>
                <a:cs typeface="Geist" pitchFamily="34" charset="-120"/>
              </a:rPr>
              <a:t> (Accessed: 9 June 2026).</a:t>
            </a:r>
            <a:endParaRPr lang="en-US" sz="700" dirty="0"/>
          </a:p>
          <a:p>
            <a:pPr marL="0" indent="0" algn="l">
              <a:lnSpc>
                <a:spcPct val="115000"/>
              </a:lnSpc>
              <a:buNone/>
            </a:pPr>
            <a:r>
              <a:rPr lang="en-US" sz="700" dirty="0">
                <a:solidFill>
                  <a:srgbClr val="4B4A4A"/>
                </a:solidFill>
                <a:latin typeface="Geist" pitchFamily="34" charset="0"/>
                <a:ea typeface="Geist" pitchFamily="34" charset="-122"/>
                <a:cs typeface="Geist" pitchFamily="34" charset="-120"/>
              </a:rPr>
              <a:t>Haskins, H.E. and Roets, L., 2022. Nurse leadership: Sustaining a culture of safety. </a:t>
            </a:r>
            <a:r>
              <a:rPr lang="en-US" sz="700" i="1" dirty="0">
                <a:solidFill>
                  <a:srgbClr val="4B4A4A"/>
                </a:solidFill>
                <a:latin typeface="Geist" pitchFamily="34" charset="0"/>
                <a:ea typeface="Geist" pitchFamily="34" charset="-122"/>
                <a:cs typeface="Geist" pitchFamily="34" charset="-120"/>
              </a:rPr>
              <a:t>Health SA Gesondheid</a:t>
            </a:r>
            <a:r>
              <a:rPr lang="en-US" sz="700" dirty="0">
                <a:solidFill>
                  <a:srgbClr val="4B4A4A"/>
                </a:solidFill>
                <a:latin typeface="Geist" pitchFamily="34" charset="0"/>
                <a:ea typeface="Geist" pitchFamily="34" charset="-122"/>
                <a:cs typeface="Geist" pitchFamily="34" charset="-120"/>
              </a:rPr>
              <a:t>, 27, p.2009. Available at: </a:t>
            </a:r>
            <a:r>
              <a:rPr lang="en-US" sz="700" u="sng" dirty="0">
                <a:solidFill>
                  <a:srgbClr val="006747"/>
                </a:solidFill>
                <a:latin typeface="Geist" pitchFamily="34" charset="0"/>
                <a:ea typeface="Geist" pitchFamily="34" charset="-122"/>
                <a:cs typeface="Geist" pitchFamily="34" charset="-120"/>
                <a:hlinkClick r:id="rId5">
                  <a:extLst>
                    <a:ext uri="{A12FA001-AC4F-418D-AE19-62706E023703}">
                      <ahyp:hlinkClr xmlns:ahyp="http://schemas.microsoft.com/office/drawing/2018/hyperlinkcolor" val="tx"/>
                    </a:ext>
                  </a:extLst>
                </a:hlinkClick>
              </a:rPr>
              <a:t>https://www.scielo.org.za/pdf/hsa/v27/48.pdf</a:t>
            </a:r>
            <a:r>
              <a:rPr lang="en-US" sz="700" dirty="0">
                <a:solidFill>
                  <a:srgbClr val="4B4A4A"/>
                </a:solidFill>
                <a:latin typeface="Geist" pitchFamily="34" charset="0"/>
                <a:ea typeface="Geist" pitchFamily="34" charset="-122"/>
                <a:cs typeface="Geist" pitchFamily="34" charset="-120"/>
              </a:rPr>
              <a:t> (Accessed: 9 June 2026).</a:t>
            </a:r>
            <a:endParaRPr lang="en-US" sz="700" dirty="0"/>
          </a:p>
          <a:p>
            <a:pPr marL="0" indent="0" algn="l">
              <a:lnSpc>
                <a:spcPct val="115000"/>
              </a:lnSpc>
              <a:buNone/>
            </a:pPr>
            <a:r>
              <a:rPr lang="en-US" sz="700" dirty="0">
                <a:solidFill>
                  <a:srgbClr val="4B4A4A"/>
                </a:solidFill>
                <a:latin typeface="Geist" pitchFamily="34" charset="0"/>
                <a:ea typeface="Geist" pitchFamily="34" charset="-122"/>
                <a:cs typeface="Geist" pitchFamily="34" charset="-120"/>
              </a:rPr>
              <a:t>Kirkup, B. (2022) </a:t>
            </a:r>
            <a:r>
              <a:rPr lang="en-US" sz="700" i="1" dirty="0">
                <a:solidFill>
                  <a:srgbClr val="4B4A4A"/>
                </a:solidFill>
                <a:latin typeface="Geist" pitchFamily="34" charset="0"/>
                <a:ea typeface="Geist" pitchFamily="34" charset="-122"/>
                <a:cs typeface="Geist" pitchFamily="34" charset="-120"/>
              </a:rPr>
              <a:t>Maternity and neonatal services in East Kent: 'Reading the signals'</a:t>
            </a:r>
            <a:r>
              <a:rPr lang="en-US" sz="700" dirty="0">
                <a:solidFill>
                  <a:srgbClr val="4B4A4A"/>
                </a:solidFill>
                <a:latin typeface="Geist" pitchFamily="34" charset="0"/>
                <a:ea typeface="Geist" pitchFamily="34" charset="-122"/>
                <a:cs typeface="Geist" pitchFamily="34" charset="-120"/>
              </a:rPr>
              <a:t>. London: Department of Health and Social Care. Available at: </a:t>
            </a:r>
            <a:r>
              <a:rPr lang="en-US" sz="700" u="sng" dirty="0">
                <a:solidFill>
                  <a:srgbClr val="006747"/>
                </a:solidFill>
                <a:latin typeface="Geist" pitchFamily="34" charset="0"/>
                <a:ea typeface="Geist" pitchFamily="34" charset="-122"/>
                <a:cs typeface="Geist" pitchFamily="34" charset="-120"/>
                <a:hlinkClick r:id="rId6">
                  <a:extLst>
                    <a:ext uri="{A12FA001-AC4F-418D-AE19-62706E023703}">
                      <ahyp:hlinkClr xmlns:ahyp="http://schemas.microsoft.com/office/drawing/2018/hyperlinkcolor" val="tx"/>
                    </a:ext>
                  </a:extLst>
                </a:hlinkClick>
              </a:rPr>
              <a:t>https://assets.publishing.service.gov.uk/media/61f2d6e9e90e0703769a9f1a/Reading_the_signals_maternity_and_neonatal_services_in_East_Kent_the_report_of_the_independent_investigation.pdf</a:t>
            </a:r>
            <a:r>
              <a:rPr lang="en-US" sz="700" dirty="0">
                <a:solidFill>
                  <a:srgbClr val="4B4A4A"/>
                </a:solidFill>
                <a:latin typeface="Geist" pitchFamily="34" charset="0"/>
                <a:ea typeface="Geist" pitchFamily="34" charset="-122"/>
                <a:cs typeface="Geist" pitchFamily="34" charset="-120"/>
              </a:rPr>
              <a:t> (Accessed: 9 June 2026).</a:t>
            </a:r>
            <a:endParaRPr lang="en-US" sz="700" dirty="0"/>
          </a:p>
          <a:p>
            <a:pPr marL="0" indent="0" algn="l">
              <a:lnSpc>
                <a:spcPct val="115000"/>
              </a:lnSpc>
              <a:buNone/>
            </a:pPr>
            <a:r>
              <a:rPr lang="en-US" sz="700" dirty="0">
                <a:solidFill>
                  <a:srgbClr val="4B4A4A"/>
                </a:solidFill>
                <a:latin typeface="Geist" pitchFamily="34" charset="0"/>
                <a:ea typeface="Geist" pitchFamily="34" charset="-122"/>
                <a:cs typeface="Geist" pitchFamily="34" charset="-120"/>
              </a:rPr>
              <a:t>NHS England (2023) </a:t>
            </a:r>
            <a:r>
              <a:rPr lang="en-US" sz="700" i="1" dirty="0">
                <a:solidFill>
                  <a:srgbClr val="4B4A4A"/>
                </a:solidFill>
                <a:latin typeface="Geist" pitchFamily="34" charset="0"/>
                <a:ea typeface="Geist" pitchFamily="34" charset="-122"/>
                <a:cs typeface="Geist" pitchFamily="34" charset="-120"/>
              </a:rPr>
              <a:t>Terms of reference: Independent maternity review – Nottingham University Hospitals NHS Trust</a:t>
            </a:r>
            <a:r>
              <a:rPr lang="en-US" sz="700" dirty="0">
                <a:solidFill>
                  <a:srgbClr val="4B4A4A"/>
                </a:solidFill>
                <a:latin typeface="Geist" pitchFamily="34" charset="0"/>
                <a:ea typeface="Geist" pitchFamily="34" charset="-122"/>
                <a:cs typeface="Geist" pitchFamily="34" charset="-120"/>
              </a:rPr>
              <a:t>. Available at: </a:t>
            </a:r>
            <a:r>
              <a:rPr lang="en-US" sz="700" u="sng" dirty="0">
                <a:solidFill>
                  <a:srgbClr val="006747"/>
                </a:solidFill>
                <a:latin typeface="Geist" pitchFamily="34" charset="0"/>
                <a:ea typeface="Geist" pitchFamily="34" charset="-122"/>
                <a:cs typeface="Geist" pitchFamily="34" charset="-120"/>
                <a:hlinkClick r:id="rId7">
                  <a:extLst>
                    <a:ext uri="{A12FA001-AC4F-418D-AE19-62706E023703}">
                      <ahyp:hlinkClr xmlns:ahyp="http://schemas.microsoft.com/office/drawing/2018/hyperlinkcolor" val="tx"/>
                    </a:ext>
                  </a:extLst>
                </a:hlinkClick>
              </a:rPr>
              <a:t>https://www.england.nhs.uk/midlands/about/independent-maternity-review-into-nottingham-university-hospitals-nhs-trust/</a:t>
            </a:r>
            <a:r>
              <a:rPr lang="en-US" sz="700" dirty="0">
                <a:solidFill>
                  <a:srgbClr val="4B4A4A"/>
                </a:solidFill>
                <a:latin typeface="Geist" pitchFamily="34" charset="0"/>
                <a:ea typeface="Geist" pitchFamily="34" charset="-122"/>
                <a:cs typeface="Geist" pitchFamily="34" charset="-120"/>
              </a:rPr>
              <a:t> (Accessed: 9 June 2026).</a:t>
            </a:r>
            <a:endParaRPr lang="en-US" sz="700" dirty="0"/>
          </a:p>
          <a:p>
            <a:pPr marL="0" indent="0" algn="l">
              <a:lnSpc>
                <a:spcPct val="115000"/>
              </a:lnSpc>
              <a:buNone/>
            </a:pPr>
            <a:r>
              <a:rPr lang="en-US" sz="700" dirty="0">
                <a:solidFill>
                  <a:srgbClr val="4B4A4A"/>
                </a:solidFill>
                <a:latin typeface="Geist" pitchFamily="34" charset="0"/>
                <a:ea typeface="Geist" pitchFamily="34" charset="-122"/>
                <a:cs typeface="Geist" pitchFamily="34" charset="-120"/>
              </a:rPr>
              <a:t>NHS England (2025) </a:t>
            </a:r>
            <a:r>
              <a:rPr lang="en-US" sz="700" i="1" dirty="0">
                <a:solidFill>
                  <a:srgbClr val="4B4A4A"/>
                </a:solidFill>
                <a:latin typeface="Geist" pitchFamily="34" charset="0"/>
                <a:ea typeface="Geist" pitchFamily="34" charset="-122"/>
                <a:cs typeface="Geist" pitchFamily="34" charset="-120"/>
              </a:rPr>
              <a:t>NHS Patient Safety Strategy: Progress and priorities</a:t>
            </a:r>
            <a:r>
              <a:rPr lang="en-US" sz="700" dirty="0">
                <a:solidFill>
                  <a:srgbClr val="4B4A4A"/>
                </a:solidFill>
                <a:latin typeface="Geist" pitchFamily="34" charset="0"/>
                <a:ea typeface="Geist" pitchFamily="34" charset="-122"/>
                <a:cs typeface="Geist" pitchFamily="34" charset="-120"/>
              </a:rPr>
              <a:t>. Available at: </a:t>
            </a:r>
            <a:r>
              <a:rPr lang="en-US" sz="700" u="sng" dirty="0">
                <a:solidFill>
                  <a:srgbClr val="006747"/>
                </a:solidFill>
                <a:latin typeface="Geist" pitchFamily="34" charset="0"/>
                <a:ea typeface="Geist" pitchFamily="34" charset="-122"/>
                <a:cs typeface="Geist" pitchFamily="34" charset="-120"/>
                <a:hlinkClick r:id="rId8">
                  <a:extLst>
                    <a:ext uri="{A12FA001-AC4F-418D-AE19-62706E023703}">
                      <ahyp:hlinkClr xmlns:ahyp="http://schemas.microsoft.com/office/drawing/2018/hyperlinkcolor" val="tx"/>
                    </a:ext>
                  </a:extLst>
                </a:hlinkClick>
              </a:rPr>
              <a:t>https://www.england.nhs.uk/patient-safety/the-nhs-patient-safety-strategy/</a:t>
            </a:r>
            <a:r>
              <a:rPr lang="en-US" sz="700" dirty="0">
                <a:solidFill>
                  <a:srgbClr val="4B4A4A"/>
                </a:solidFill>
                <a:latin typeface="Geist" pitchFamily="34" charset="0"/>
                <a:ea typeface="Geist" pitchFamily="34" charset="-122"/>
                <a:cs typeface="Geist" pitchFamily="34" charset="-120"/>
              </a:rPr>
              <a:t> (Accessed: 9 June 2026).</a:t>
            </a:r>
            <a:endParaRPr lang="en-US" sz="700" dirty="0"/>
          </a:p>
          <a:p>
            <a:pPr marL="0" indent="0" algn="l">
              <a:lnSpc>
                <a:spcPct val="115000"/>
              </a:lnSpc>
              <a:buNone/>
            </a:pPr>
            <a:r>
              <a:rPr lang="en-US" sz="700" dirty="0">
                <a:solidFill>
                  <a:srgbClr val="4B4A4A"/>
                </a:solidFill>
                <a:latin typeface="Geist" pitchFamily="34" charset="0"/>
                <a:ea typeface="Geist" pitchFamily="34" charset="-122"/>
                <a:cs typeface="Geist" pitchFamily="34" charset="-120"/>
              </a:rPr>
              <a:t>Ockenden, D. (2022) </a:t>
            </a:r>
            <a:r>
              <a:rPr lang="en-US" sz="700" i="1" dirty="0">
                <a:solidFill>
                  <a:srgbClr val="4B4A4A"/>
                </a:solidFill>
                <a:latin typeface="Geist" pitchFamily="34" charset="0"/>
                <a:ea typeface="Geist" pitchFamily="34" charset="-122"/>
                <a:cs typeface="Geist" pitchFamily="34" charset="-120"/>
              </a:rPr>
              <a:t>Final report of the independent review of maternity services at the Shrewsbury and Telford Hospital NHS Trust</a:t>
            </a:r>
            <a:r>
              <a:rPr lang="en-US" sz="700" dirty="0">
                <a:solidFill>
                  <a:srgbClr val="4B4A4A"/>
                </a:solidFill>
                <a:latin typeface="Geist" pitchFamily="34" charset="0"/>
                <a:ea typeface="Geist" pitchFamily="34" charset="-122"/>
                <a:cs typeface="Geist" pitchFamily="34" charset="-120"/>
              </a:rPr>
              <a:t>. London: Department of Health and Social Care. Available at: </a:t>
            </a:r>
            <a:r>
              <a:rPr lang="en-US" sz="700" u="sng" dirty="0">
                <a:solidFill>
                  <a:srgbClr val="006747"/>
                </a:solidFill>
                <a:latin typeface="Geist" pitchFamily="34" charset="0"/>
                <a:ea typeface="Geist" pitchFamily="34" charset="-122"/>
                <a:cs typeface="Geist" pitchFamily="34" charset="-120"/>
                <a:hlinkClick r:id="rId9">
                  <a:extLst>
                    <a:ext uri="{A12FA001-AC4F-418D-AE19-62706E023703}">
                      <ahyp:hlinkClr xmlns:ahyp="http://schemas.microsoft.com/office/drawing/2018/hyperlinkcolor" val="tx"/>
                    </a:ext>
                  </a:extLst>
                </a:hlinkClick>
              </a:rPr>
              <a:t>https://www.gov.uk/government/publications/final-report-of-the-ockenden-review</a:t>
            </a:r>
            <a:r>
              <a:rPr lang="en-US" sz="700" dirty="0">
                <a:solidFill>
                  <a:srgbClr val="4B4A4A"/>
                </a:solidFill>
                <a:latin typeface="Geist" pitchFamily="34" charset="0"/>
                <a:ea typeface="Geist" pitchFamily="34" charset="-122"/>
                <a:cs typeface="Geist" pitchFamily="34" charset="-120"/>
              </a:rPr>
              <a:t> (Accessed: 9 June 2026).</a:t>
            </a:r>
            <a:endParaRPr lang="en-US" sz="700" dirty="0"/>
          </a:p>
          <a:p>
            <a:pPr marL="0" indent="0" algn="l">
              <a:lnSpc>
                <a:spcPct val="115000"/>
              </a:lnSpc>
              <a:buNone/>
            </a:pPr>
            <a:r>
              <a:rPr lang="en-US" sz="700" dirty="0">
                <a:solidFill>
                  <a:srgbClr val="4B4A4A"/>
                </a:solidFill>
                <a:latin typeface="Geist" pitchFamily="34" charset="0"/>
                <a:ea typeface="Geist" pitchFamily="34" charset="-122"/>
                <a:cs typeface="Geist" pitchFamily="34" charset="-120"/>
              </a:rPr>
              <a:t>Titi, M.A., Baksh, M. and Al-Hussein, M. (2021) 'Navigating changes and maintaining gains in patient safety culture: a longitudinal study', </a:t>
            </a:r>
            <a:r>
              <a:rPr lang="en-US" sz="700" i="1" dirty="0">
                <a:solidFill>
                  <a:srgbClr val="4B4A4A"/>
                </a:solidFill>
                <a:latin typeface="Geist" pitchFamily="34" charset="0"/>
                <a:ea typeface="Geist" pitchFamily="34" charset="-122"/>
                <a:cs typeface="Geist" pitchFamily="34" charset="-120"/>
              </a:rPr>
              <a:t>BMJ Open</a:t>
            </a:r>
            <a:r>
              <a:rPr lang="en-US" sz="700" dirty="0">
                <a:solidFill>
                  <a:srgbClr val="4B4A4A"/>
                </a:solidFill>
                <a:latin typeface="Geist" pitchFamily="34" charset="0"/>
                <a:ea typeface="Geist" pitchFamily="34" charset="-122"/>
                <a:cs typeface="Geist" pitchFamily="34" charset="-120"/>
              </a:rPr>
              <a:t>, 11(3), e044116. Available at: </a:t>
            </a:r>
            <a:r>
              <a:rPr lang="en-US" sz="700" u="sng" dirty="0">
                <a:solidFill>
                  <a:srgbClr val="006747"/>
                </a:solidFill>
                <a:latin typeface="Geist" pitchFamily="34" charset="0"/>
                <a:ea typeface="Geist" pitchFamily="34" charset="-122"/>
                <a:cs typeface="Geist" pitchFamily="34" charset="-120"/>
                <a:hlinkClick r:id="rId10">
                  <a:extLst>
                    <a:ext uri="{A12FA001-AC4F-418D-AE19-62706E023703}">
                      <ahyp:hlinkClr xmlns:ahyp="http://schemas.microsoft.com/office/drawing/2018/hyperlinkcolor" val="tx"/>
                    </a:ext>
                  </a:extLst>
                </a:hlinkClick>
              </a:rPr>
              <a:t>https://bmjopen.bmj.com/content/11/3/e044116</a:t>
            </a:r>
            <a:r>
              <a:rPr lang="en-US" sz="700" dirty="0">
                <a:solidFill>
                  <a:srgbClr val="4B4A4A"/>
                </a:solidFill>
                <a:latin typeface="Geist" pitchFamily="34" charset="0"/>
                <a:ea typeface="Geist" pitchFamily="34" charset="-122"/>
                <a:cs typeface="Geist" pitchFamily="34" charset="-120"/>
              </a:rPr>
              <a:t> (Accessed: 9 June 2026).</a:t>
            </a:r>
            <a:endParaRPr lang="en-US" sz="700" dirty="0"/>
          </a:p>
          <a:p>
            <a:pPr marL="0" indent="0" algn="l">
              <a:lnSpc>
                <a:spcPct val="115000"/>
              </a:lnSpc>
              <a:buNone/>
            </a:pPr>
            <a:r>
              <a:rPr lang="en-US" sz="700" dirty="0">
                <a:solidFill>
                  <a:srgbClr val="4B4A4A"/>
                </a:solidFill>
                <a:latin typeface="Geist" pitchFamily="34" charset="0"/>
                <a:ea typeface="Geist" pitchFamily="34" charset="-122"/>
                <a:cs typeface="Geist" pitchFamily="34" charset="-120"/>
              </a:rPr>
              <a:t>Care Quality Commission (2025) </a:t>
            </a:r>
            <a:r>
              <a:rPr lang="en-US" sz="700" i="1" dirty="0">
                <a:solidFill>
                  <a:srgbClr val="4B4A4A"/>
                </a:solidFill>
                <a:latin typeface="Geist" pitchFamily="34" charset="0"/>
                <a:ea typeface="Geist" pitchFamily="34" charset="-122"/>
                <a:cs typeface="Geist" pitchFamily="34" charset="-120"/>
              </a:rPr>
              <a:t>The state of health care and adult social care in England 2024/25</a:t>
            </a:r>
            <a:r>
              <a:rPr lang="en-US" sz="700" dirty="0">
                <a:solidFill>
                  <a:srgbClr val="4B4A4A"/>
                </a:solidFill>
                <a:latin typeface="Geist" pitchFamily="34" charset="0"/>
                <a:ea typeface="Geist" pitchFamily="34" charset="-122"/>
                <a:cs typeface="Geist" pitchFamily="34" charset="-120"/>
              </a:rPr>
              <a:t>. London: CQC. Available at: </a:t>
            </a:r>
            <a:r>
              <a:rPr lang="en-US" sz="700" u="sng" dirty="0">
                <a:solidFill>
                  <a:srgbClr val="006747"/>
                </a:solidFill>
                <a:latin typeface="Geist" pitchFamily="34" charset="0"/>
                <a:ea typeface="Geist" pitchFamily="34" charset="-122"/>
                <a:cs typeface="Geist" pitchFamily="34" charset="-120"/>
                <a:hlinkClick r:id="rId11">
                  <a:extLst>
                    <a:ext uri="{A12FA001-AC4F-418D-AE19-62706E023703}">
                      <ahyp:hlinkClr xmlns:ahyp="http://schemas.microsoft.com/office/drawing/2018/hyperlinkcolor" val="tx"/>
                    </a:ext>
                  </a:extLst>
                </a:hlinkClick>
              </a:rPr>
              <a:t>https://www.cqc.org.uk/publications/major-report/state-care</a:t>
            </a:r>
            <a:r>
              <a:rPr lang="en-US" sz="700" dirty="0">
                <a:solidFill>
                  <a:srgbClr val="4B4A4A"/>
                </a:solidFill>
                <a:latin typeface="Geist" pitchFamily="34" charset="0"/>
                <a:ea typeface="Geist" pitchFamily="34" charset="-122"/>
                <a:cs typeface="Geist" pitchFamily="34" charset="-120"/>
              </a:rPr>
              <a:t> (Accessed: 9 June 2026).</a:t>
            </a:r>
            <a:endParaRPr lang="en-US" sz="700" dirty="0"/>
          </a:p>
          <a:p>
            <a:pPr marL="0" indent="0" algn="l">
              <a:lnSpc>
                <a:spcPct val="115000"/>
              </a:lnSpc>
              <a:buNone/>
            </a:pPr>
            <a:r>
              <a:rPr lang="en-US" sz="700" dirty="0">
                <a:solidFill>
                  <a:srgbClr val="4B4A4A"/>
                </a:solidFill>
                <a:latin typeface="Geist" pitchFamily="34" charset="0"/>
                <a:ea typeface="Geist" pitchFamily="34" charset="-122"/>
                <a:cs typeface="Geist" pitchFamily="34" charset="-120"/>
              </a:rPr>
              <a:t>Foley, C., McCourt, C. and Yuill, C. (2025) 'An exploration of midwives' perceptions of the Ockenden review: a qualitative study', </a:t>
            </a:r>
            <a:r>
              <a:rPr lang="en-US" sz="700" i="1" dirty="0">
                <a:solidFill>
                  <a:srgbClr val="4B4A4A"/>
                </a:solidFill>
                <a:latin typeface="Geist" pitchFamily="34" charset="0"/>
                <a:ea typeface="Geist" pitchFamily="34" charset="-122"/>
                <a:cs typeface="Geist" pitchFamily="34" charset="-120"/>
              </a:rPr>
              <a:t>Sexual &amp; Reproductive Healthcare</a:t>
            </a:r>
            <a:r>
              <a:rPr lang="en-US" sz="700" dirty="0">
                <a:solidFill>
                  <a:srgbClr val="4B4A4A"/>
                </a:solidFill>
                <a:latin typeface="Geist" pitchFamily="34" charset="0"/>
                <a:ea typeface="Geist" pitchFamily="34" charset="-122"/>
                <a:cs typeface="Geist" pitchFamily="34" charset="-120"/>
              </a:rPr>
              <a:t>, 46, p. 101166. Available at: </a:t>
            </a:r>
            <a:r>
              <a:rPr lang="en-US" sz="700" u="sng" dirty="0">
                <a:solidFill>
                  <a:srgbClr val="006747"/>
                </a:solidFill>
                <a:latin typeface="Geist" pitchFamily="34" charset="0"/>
                <a:ea typeface="Geist" pitchFamily="34" charset="-122"/>
                <a:cs typeface="Geist" pitchFamily="34" charset="-120"/>
                <a:hlinkClick r:id="rId12">
                  <a:extLst>
                    <a:ext uri="{A12FA001-AC4F-418D-AE19-62706E023703}">
                      <ahyp:hlinkClr xmlns:ahyp="http://schemas.microsoft.com/office/drawing/2018/hyperlinkcolor" val="tx"/>
                    </a:ext>
                  </a:extLst>
                </a:hlinkClick>
              </a:rPr>
              <a:t>https://www.sciencedirect.com/science/article/pii/S1877575625001041</a:t>
            </a:r>
            <a:r>
              <a:rPr lang="en-US" sz="700" dirty="0">
                <a:solidFill>
                  <a:srgbClr val="4B4A4A"/>
                </a:solidFill>
                <a:latin typeface="Geist" pitchFamily="34" charset="0"/>
                <a:ea typeface="Geist" pitchFamily="34" charset="-122"/>
                <a:cs typeface="Geist" pitchFamily="34" charset="-120"/>
              </a:rPr>
              <a:t> (Accessed: 9 June 2026).</a:t>
            </a:r>
            <a:endParaRPr lang="en-US" sz="700" dirty="0"/>
          </a:p>
          <a:p>
            <a:pPr marL="0" indent="0" algn="l">
              <a:lnSpc>
                <a:spcPct val="115000"/>
              </a:lnSpc>
              <a:buNone/>
            </a:pPr>
            <a:r>
              <a:rPr lang="en-US" sz="700" dirty="0">
                <a:solidFill>
                  <a:srgbClr val="4B4A4A"/>
                </a:solidFill>
                <a:latin typeface="Geist" pitchFamily="34" charset="0"/>
                <a:ea typeface="Geist" pitchFamily="34" charset="-122"/>
                <a:cs typeface="Geist" pitchFamily="34" charset="-120"/>
              </a:rPr>
              <a:t>Iacobucci, G. (2023) 'Inquiry into maternity failings at Nottingham trust expands', </a:t>
            </a:r>
            <a:r>
              <a:rPr lang="en-US" sz="700" i="1" dirty="0">
                <a:solidFill>
                  <a:srgbClr val="4B4A4A"/>
                </a:solidFill>
                <a:latin typeface="Geist" pitchFamily="34" charset="0"/>
                <a:ea typeface="Geist" pitchFamily="34" charset="-122"/>
                <a:cs typeface="Geist" pitchFamily="34" charset="-120"/>
              </a:rPr>
              <a:t>BMJ</a:t>
            </a:r>
            <a:r>
              <a:rPr lang="en-US" sz="700" dirty="0">
                <a:solidFill>
                  <a:srgbClr val="4B4A4A"/>
                </a:solidFill>
                <a:latin typeface="Geist" pitchFamily="34" charset="0"/>
                <a:ea typeface="Geist" pitchFamily="34" charset="-122"/>
                <a:cs typeface="Geist" pitchFamily="34" charset="-120"/>
              </a:rPr>
              <a:t>, 382, p.1598. Available at: </a:t>
            </a:r>
            <a:r>
              <a:rPr lang="en-US" sz="700" u="sng" dirty="0">
                <a:solidFill>
                  <a:srgbClr val="006747"/>
                </a:solidFill>
                <a:latin typeface="Geist" pitchFamily="34" charset="0"/>
                <a:ea typeface="Geist" pitchFamily="34" charset="-122"/>
                <a:cs typeface="Geist" pitchFamily="34" charset="-120"/>
                <a:hlinkClick r:id="rId13">
                  <a:extLst>
                    <a:ext uri="{A12FA001-AC4F-418D-AE19-62706E023703}">
                      <ahyp:hlinkClr xmlns:ahyp="http://schemas.microsoft.com/office/drawing/2018/hyperlinkcolor" val="tx"/>
                    </a:ext>
                  </a:extLst>
                </a:hlinkClick>
              </a:rPr>
              <a:t>https://www.bmj.com/content/382/bmj.p1598.full</a:t>
            </a:r>
            <a:r>
              <a:rPr lang="en-US" sz="700" dirty="0">
                <a:solidFill>
                  <a:srgbClr val="4B4A4A"/>
                </a:solidFill>
                <a:latin typeface="Geist" pitchFamily="34" charset="0"/>
                <a:ea typeface="Geist" pitchFamily="34" charset="-122"/>
                <a:cs typeface="Geist" pitchFamily="34" charset="-120"/>
              </a:rPr>
              <a:t> (Accessed: 9 June 2026).</a:t>
            </a:r>
            <a:endParaRPr lang="en-US" sz="700" dirty="0"/>
          </a:p>
          <a:p>
            <a:pPr marL="0" indent="0" algn="l">
              <a:lnSpc>
                <a:spcPct val="115000"/>
              </a:lnSpc>
              <a:buNone/>
            </a:pPr>
            <a:r>
              <a:rPr lang="en-US" sz="700" dirty="0">
                <a:solidFill>
                  <a:srgbClr val="4B4A4A"/>
                </a:solidFill>
                <a:latin typeface="Geist" pitchFamily="34" charset="0"/>
                <a:ea typeface="Geist" pitchFamily="34" charset="-122"/>
                <a:cs typeface="Geist" pitchFamily="34" charset="-120"/>
              </a:rPr>
              <a:t>Wiegmann, D.A., Wood, L.J., Cohen, T.N. and Shappell, S.A., 2022. Understanding the "Swiss Cheese Model" and its application to patient safety. </a:t>
            </a:r>
            <a:r>
              <a:rPr lang="en-US" sz="700" i="1" dirty="0">
                <a:solidFill>
                  <a:srgbClr val="4B4A4A"/>
                </a:solidFill>
                <a:latin typeface="Geist" pitchFamily="34" charset="0"/>
                <a:ea typeface="Geist" pitchFamily="34" charset="-122"/>
                <a:cs typeface="Geist" pitchFamily="34" charset="-120"/>
              </a:rPr>
              <a:t>Journal of patient safety</a:t>
            </a:r>
            <a:r>
              <a:rPr lang="en-US" sz="700" dirty="0">
                <a:solidFill>
                  <a:srgbClr val="4B4A4A"/>
                </a:solidFill>
                <a:latin typeface="Geist" pitchFamily="34" charset="0"/>
                <a:ea typeface="Geist" pitchFamily="34" charset="-122"/>
                <a:cs typeface="Geist" pitchFamily="34" charset="-120"/>
              </a:rPr>
              <a:t>, 18(2), pp.119-123. Available at: </a:t>
            </a:r>
            <a:r>
              <a:rPr lang="en-US" sz="700" u="sng" dirty="0">
                <a:solidFill>
                  <a:srgbClr val="006747"/>
                </a:solidFill>
                <a:latin typeface="Geist" pitchFamily="34" charset="0"/>
                <a:ea typeface="Geist" pitchFamily="34" charset="-122"/>
                <a:cs typeface="Geist" pitchFamily="34" charset="-120"/>
                <a:hlinkClick r:id="rId14">
                  <a:extLst>
                    <a:ext uri="{A12FA001-AC4F-418D-AE19-62706E023703}">
                      <ahyp:hlinkClr xmlns:ahyp="http://schemas.microsoft.com/office/drawing/2018/hyperlinkcolor" val="tx"/>
                    </a:ext>
                  </a:extLst>
                </a:hlinkClick>
              </a:rPr>
              <a:t>https://pmc.ncbi.nlm.nih.gov/articles/PMC8514562/pdf/nihms-1651282.pdf</a:t>
            </a:r>
            <a:r>
              <a:rPr lang="en-US" sz="700" dirty="0">
                <a:solidFill>
                  <a:srgbClr val="4B4A4A"/>
                </a:solidFill>
                <a:latin typeface="Geist" pitchFamily="34" charset="0"/>
                <a:ea typeface="Geist" pitchFamily="34" charset="-122"/>
                <a:cs typeface="Geist" pitchFamily="34" charset="-120"/>
              </a:rPr>
              <a:t> (Accessed: 9 June 2026).</a:t>
            </a:r>
            <a:endParaRPr lang="en-US" sz="7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06747"/>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TotalTime>
  <Words>1751</Words>
  <Application>Microsoft Office PowerPoint</Application>
  <PresentationFormat>On-screen Show (16:9)</PresentationFormat>
  <Paragraphs>173</Paragraphs>
  <Slides>13</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Noto Serif SC Bold</vt:lpstr>
      <vt:lpstr>Geist</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User NA</cp:lastModifiedBy>
  <cp:revision>1</cp:revision>
  <dcterms:created xsi:type="dcterms:W3CDTF">2026-06-18T07:14:54Z</dcterms:created>
  <dcterms:modified xsi:type="dcterms:W3CDTF">2026-06-19T02:43:52Z</dcterms:modified>
</cp:coreProperties>
</file>