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9337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571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5266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926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882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555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253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821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345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719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8406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0678FD2-3A88-5F4A-BB53-B7BA833E82BF}" type="datetimeFigureOut">
              <a:rPr lang="en-US" smtClean="0"/>
              <a:pPr/>
              <a:t>11/2/2017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38B02A0-62C1-D849-A54F-C5DCD29FBA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0136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Promoting Effective </a:t>
            </a:r>
            <a:r>
              <a:rPr lang="en-US" dirty="0" err="1" smtClean="0"/>
              <a:t>Behaviour</a:t>
            </a:r>
            <a:r>
              <a:rPr lang="en-US" dirty="0" smtClean="0"/>
              <a:t> Management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do we manage </a:t>
            </a:r>
            <a:r>
              <a:rPr lang="en-US" dirty="0" err="1" smtClean="0"/>
              <a:t>behaviour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	</a:t>
            </a:r>
            <a:r>
              <a:rPr lang="en-US" dirty="0" smtClean="0"/>
              <a:t>Effective teachers seek to achieve a number of goals:</a:t>
            </a:r>
          </a:p>
          <a:p>
            <a:pPr>
              <a:buNone/>
            </a:pPr>
            <a:r>
              <a:rPr lang="en-US" dirty="0" smtClean="0"/>
              <a:t>To create a climate where learning can flourish</a:t>
            </a:r>
          </a:p>
          <a:p>
            <a:pPr>
              <a:buNone/>
            </a:pPr>
            <a:r>
              <a:rPr lang="en-US" dirty="0" smtClean="0"/>
              <a:t>To protect basic rights of safety, learning and respect</a:t>
            </a:r>
          </a:p>
          <a:p>
            <a:pPr>
              <a:buNone/>
            </a:pPr>
            <a:r>
              <a:rPr lang="en-US" dirty="0" smtClean="0"/>
              <a:t>To teach children about socially appropriate and acceptable choices</a:t>
            </a:r>
          </a:p>
          <a:p>
            <a:pPr>
              <a:buNone/>
            </a:pPr>
            <a:r>
              <a:rPr lang="en-US" dirty="0" smtClean="0"/>
              <a:t>To set the boundaries in which children can feel successful and achieve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Managing </a:t>
            </a:r>
            <a:r>
              <a:rPr lang="en-US" dirty="0" err="1" smtClean="0"/>
              <a:t>Behaviour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is discipline?</a:t>
            </a:r>
          </a:p>
          <a:p>
            <a:r>
              <a:rPr lang="en-US" dirty="0" smtClean="0"/>
              <a:t>Does punishment change </a:t>
            </a:r>
            <a:r>
              <a:rPr lang="en-US" dirty="0" err="1" smtClean="0"/>
              <a:t>behaviour</a:t>
            </a:r>
            <a:r>
              <a:rPr lang="en-US" dirty="0" smtClean="0"/>
              <a:t>?</a:t>
            </a:r>
          </a:p>
          <a:p>
            <a:r>
              <a:rPr lang="en-US" dirty="0" smtClean="0"/>
              <a:t>What is your personal approach to </a:t>
            </a:r>
            <a:r>
              <a:rPr lang="en-US" dirty="0" err="1" smtClean="0"/>
              <a:t>behaviour</a:t>
            </a:r>
            <a:r>
              <a:rPr lang="en-US" dirty="0" smtClean="0"/>
              <a:t> management?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Behaviour</a:t>
            </a:r>
            <a:r>
              <a:rPr lang="en-US" dirty="0" smtClean="0"/>
              <a:t> Models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Assertive discipline – take control; teacher assumes children will misbehave; discipline plan prepared by teacher and shared with children</a:t>
            </a:r>
          </a:p>
          <a:p>
            <a:r>
              <a:rPr lang="en-US" dirty="0" smtClean="0"/>
              <a:t>Logical consequences – inappropriate </a:t>
            </a:r>
            <a:r>
              <a:rPr lang="en-US" dirty="0" err="1" smtClean="0"/>
              <a:t>behaviour</a:t>
            </a:r>
            <a:r>
              <a:rPr lang="en-US" dirty="0" smtClean="0"/>
              <a:t> is motivated by unconscious needs (e.g. to gain attention, display inadequacy, exercise power, exact revenge) so teacher helps children to </a:t>
            </a:r>
            <a:r>
              <a:rPr lang="en-US" dirty="0" err="1" smtClean="0"/>
              <a:t>recognise</a:t>
            </a:r>
            <a:r>
              <a:rPr lang="en-US" dirty="0" smtClean="0"/>
              <a:t> these and presents them with choices</a:t>
            </a:r>
          </a:p>
          <a:p>
            <a:r>
              <a:rPr lang="en-US" dirty="0" smtClean="0"/>
              <a:t>Reality therapy – classroom management strategies are used to help children make better choices; children </a:t>
            </a:r>
            <a:r>
              <a:rPr lang="en-US" dirty="0" err="1" smtClean="0"/>
              <a:t>realise</a:t>
            </a:r>
            <a:r>
              <a:rPr lang="en-US" dirty="0" smtClean="0"/>
              <a:t> how their </a:t>
            </a:r>
            <a:r>
              <a:rPr lang="en-US" dirty="0" err="1" smtClean="0"/>
              <a:t>behaviour</a:t>
            </a:r>
            <a:r>
              <a:rPr lang="en-US" dirty="0" smtClean="0"/>
              <a:t> affects others</a:t>
            </a:r>
          </a:p>
          <a:p>
            <a:r>
              <a:rPr lang="en-US" dirty="0" smtClean="0"/>
              <a:t>Respond to bad </a:t>
            </a:r>
            <a:r>
              <a:rPr lang="en-US" dirty="0" err="1" smtClean="0"/>
              <a:t>behaviour</a:t>
            </a:r>
            <a:r>
              <a:rPr lang="en-US" dirty="0" smtClean="0"/>
              <a:t> non-assertively (i.e. surrender); in a hostile manner (angrily); assertively (calmly insisting compliance)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Children’s 5 Needs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Survival – safe environment</a:t>
            </a:r>
          </a:p>
          <a:p>
            <a:r>
              <a:rPr lang="en-US" dirty="0" smtClean="0"/>
              <a:t>Freedom – choices</a:t>
            </a:r>
          </a:p>
          <a:p>
            <a:r>
              <a:rPr lang="en-US" dirty="0" smtClean="0"/>
              <a:t>Power – responsibilities</a:t>
            </a:r>
          </a:p>
          <a:p>
            <a:r>
              <a:rPr lang="en-US" dirty="0" smtClean="0"/>
              <a:t>Belonging and Love – attention, meaningful tasks, inclusion</a:t>
            </a:r>
          </a:p>
          <a:p>
            <a:r>
              <a:rPr lang="en-US" dirty="0" smtClean="0"/>
              <a:t>Fun – interesting activities, celebrate </a:t>
            </a:r>
            <a:r>
              <a:rPr lang="en-US" smtClean="0"/>
              <a:t>and share</a:t>
            </a:r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Monitoring </a:t>
            </a:r>
            <a:r>
              <a:rPr lang="en-US" dirty="0" err="1" smtClean="0"/>
              <a:t>Behaviour</a:t>
            </a:r>
            <a:r>
              <a:rPr lang="en-US" dirty="0" smtClean="0"/>
              <a:t> – </a:t>
            </a:r>
            <a:br>
              <a:rPr lang="en-US" dirty="0" smtClean="0"/>
            </a:br>
            <a:r>
              <a:rPr lang="en-US" dirty="0" smtClean="0"/>
              <a:t>spotting potential problems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Do the children look interested?</a:t>
            </a:r>
          </a:p>
          <a:p>
            <a:r>
              <a:rPr lang="en-US" dirty="0" smtClean="0"/>
              <a:t>Do they know what they are doing?</a:t>
            </a:r>
          </a:p>
          <a:p>
            <a:r>
              <a:rPr lang="en-US" dirty="0" smtClean="0"/>
              <a:t>Are they on task?</a:t>
            </a:r>
          </a:p>
          <a:p>
            <a:r>
              <a:rPr lang="en-US" dirty="0" smtClean="0"/>
              <a:t>Can they access the resources they need?</a:t>
            </a:r>
          </a:p>
          <a:p>
            <a:r>
              <a:rPr lang="en-US" dirty="0" smtClean="0"/>
              <a:t>Is the noise level appropriate for the task?</a:t>
            </a:r>
          </a:p>
          <a:p>
            <a:r>
              <a:rPr lang="en-US" dirty="0" smtClean="0"/>
              <a:t>Are any pupils in need of support/challenge/consolidation?</a:t>
            </a:r>
          </a:p>
          <a:p>
            <a:r>
              <a:rPr lang="en-US" dirty="0" smtClean="0"/>
              <a:t>Explore triggers with the children: what situations lead to </a:t>
            </a:r>
            <a:r>
              <a:rPr lang="en-US" dirty="0" err="1" smtClean="0"/>
              <a:t>misbehaviour</a:t>
            </a:r>
            <a:r>
              <a:rPr lang="en-US" dirty="0" smtClean="0"/>
              <a:t>?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Are your lessons worth behaving for?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Innovative teaching: researching, recording, note-taking, reviewing, presenting, responding</a:t>
            </a:r>
          </a:p>
          <a:p>
            <a:r>
              <a:rPr lang="en-US" dirty="0" smtClean="0"/>
              <a:t>Effective use of resources: </a:t>
            </a:r>
            <a:r>
              <a:rPr lang="en-US" dirty="0" err="1" smtClean="0"/>
              <a:t>iPads</a:t>
            </a:r>
            <a:r>
              <a:rPr lang="en-US" dirty="0" smtClean="0"/>
              <a:t>, computers, eye-catching </a:t>
            </a:r>
            <a:r>
              <a:rPr lang="en-US" dirty="0" err="1" smtClean="0"/>
              <a:t>workcards</a:t>
            </a:r>
            <a:r>
              <a:rPr lang="en-US" dirty="0" smtClean="0"/>
              <a:t>/sheets</a:t>
            </a:r>
          </a:p>
          <a:p>
            <a:r>
              <a:rPr lang="en-US" dirty="0" smtClean="0"/>
              <a:t>Appropriate support and challenge: individual progress</a:t>
            </a:r>
          </a:p>
          <a:p>
            <a:r>
              <a:rPr lang="en-US" dirty="0" smtClean="0"/>
              <a:t>Effective use of </a:t>
            </a:r>
            <a:r>
              <a:rPr lang="en-US" dirty="0" err="1" smtClean="0"/>
              <a:t>AfL</a:t>
            </a:r>
            <a:r>
              <a:rPr lang="en-US" dirty="0" smtClean="0"/>
              <a:t>: e.g. no hands up (expectation that all will have something to share)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Some techniques…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672046"/>
            <a:ext cx="7290055" cy="4637314"/>
          </a:xfrm>
        </p:spPr>
        <p:txBody>
          <a:bodyPr>
            <a:noAutofit/>
          </a:bodyPr>
          <a:lstStyle/>
          <a:p>
            <a:r>
              <a:rPr lang="en-US" dirty="0" smtClean="0"/>
              <a:t>Ripple effect – praise one child and watch the effect on others…</a:t>
            </a:r>
          </a:p>
          <a:p>
            <a:r>
              <a:rPr lang="en-US" dirty="0" smtClean="0"/>
              <a:t>Physical proximity – move towards groups/individuals to influence </a:t>
            </a:r>
            <a:r>
              <a:rPr lang="en-US" dirty="0" err="1" smtClean="0"/>
              <a:t>behaviour</a:t>
            </a:r>
            <a:r>
              <a:rPr lang="en-US" dirty="0" smtClean="0"/>
              <a:t>; praise others as you move closer &amp; praise ‘target’ child when they display appropriate </a:t>
            </a:r>
            <a:r>
              <a:rPr lang="en-US" dirty="0" err="1" smtClean="0"/>
              <a:t>behaviour</a:t>
            </a:r>
            <a:endParaRPr lang="en-US" dirty="0" smtClean="0"/>
          </a:p>
          <a:p>
            <a:r>
              <a:rPr lang="en-US" dirty="0" smtClean="0"/>
              <a:t>Intervention at intervals – ‘Are you OK? I’ll be back in _ minutes to see how you’re getting on.’</a:t>
            </a:r>
          </a:p>
          <a:p>
            <a:r>
              <a:rPr lang="en-US" dirty="0" smtClean="0"/>
              <a:t>Acknowledge when appropriate </a:t>
            </a:r>
            <a:r>
              <a:rPr lang="en-US" dirty="0" err="1" smtClean="0"/>
              <a:t>behaviour</a:t>
            </a:r>
            <a:r>
              <a:rPr lang="en-US" dirty="0" smtClean="0"/>
              <a:t> is displayed</a:t>
            </a:r>
          </a:p>
          <a:p>
            <a:r>
              <a:rPr lang="en-US" dirty="0" err="1" smtClean="0"/>
              <a:t>Volume’O’Meter</a:t>
            </a:r>
            <a:r>
              <a:rPr lang="en-US" dirty="0" smtClean="0"/>
              <a:t> – ensure noise level is appropriate</a:t>
            </a:r>
          </a:p>
          <a:p>
            <a:r>
              <a:rPr lang="en-US" dirty="0" smtClean="0"/>
              <a:t>Clear instructions – expect children to do as you ask: ‘Charlie, back to your work, thank you.’</a:t>
            </a:r>
          </a:p>
          <a:p>
            <a:r>
              <a:rPr lang="en-US" dirty="0" smtClean="0"/>
              <a:t>‘Grandma’s Rule’ – </a:t>
            </a:r>
            <a:r>
              <a:rPr lang="en-US" b="1" dirty="0" smtClean="0"/>
              <a:t>When</a:t>
            </a:r>
            <a:r>
              <a:rPr lang="en-US" dirty="0" smtClean="0"/>
              <a:t>… you have finished that, </a:t>
            </a:r>
            <a:r>
              <a:rPr lang="en-US" b="1" dirty="0" smtClean="0"/>
              <a:t>then</a:t>
            </a:r>
            <a:r>
              <a:rPr lang="en-US" dirty="0" smtClean="0"/>
              <a:t>… you can go on the computer.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regulating sound</a:t>
            </a:r>
            <a:endParaRPr lang="en-GB" dirty="0"/>
          </a:p>
        </p:txBody>
      </p:sp>
      <p:pic>
        <p:nvPicPr>
          <p:cNvPr id="1027" name="Picture 3" descr="C:\Users\Di\Pictures\Behaviour management\voiceo'meter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998" y="1874693"/>
            <a:ext cx="3959802" cy="381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Di\Pictures\Behaviour management\voice o met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45" y="1865168"/>
            <a:ext cx="3073978" cy="382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4306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Golden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 descr="C:\Users\Di\Pictures\Behaviour management\golden time rul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" y="2223246"/>
            <a:ext cx="7204709" cy="4086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318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Golden time rewards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 descr="C:\Users\Di\Pictures\Behaviour management\golden time carmyle schoo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051" y="2413858"/>
            <a:ext cx="5399315" cy="3865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447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98928"/>
            <a:ext cx="7290054" cy="56803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Engaging activities in different locations</a:t>
            </a:r>
            <a:endParaRPr lang="en-GB" sz="3600" dirty="0"/>
          </a:p>
        </p:txBody>
      </p:sp>
      <p:pic>
        <p:nvPicPr>
          <p:cNvPr id="5123" name="Picture 3" descr="C:\Users\Di\Pictures\Behaviour management\knex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699164"/>
            <a:ext cx="3879273" cy="255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Di\Pictures\Behaviour management\allotment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6965"/>
            <a:ext cx="3879273" cy="246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Di\Pictures\Behaviour management\parachute game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183" y="652461"/>
            <a:ext cx="3560618" cy="2478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Di\Pictures\Behaviour management\dressing up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183" y="3699164"/>
            <a:ext cx="3560617" cy="255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82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545</TotalTime>
  <Words>418</Words>
  <Application>Microsoft Office PowerPoint</Application>
  <PresentationFormat>On-screen Show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Integral</vt:lpstr>
      <vt:lpstr>Promoting Effective Behaviour Management</vt:lpstr>
      <vt:lpstr>Why do we manage behaviour?</vt:lpstr>
      <vt:lpstr>Managing Behaviour</vt:lpstr>
      <vt:lpstr>Behaviour Models</vt:lpstr>
      <vt:lpstr>Children’s 5 Needs</vt:lpstr>
      <vt:lpstr>Monitoring Behaviour –  spotting potential problems</vt:lpstr>
      <vt:lpstr>Are your lessons worth behaving for?</vt:lpstr>
      <vt:lpstr>Some techniques…</vt:lpstr>
      <vt:lpstr>regulating sound</vt:lpstr>
      <vt:lpstr>Golden rules</vt:lpstr>
      <vt:lpstr>Golden time rewards</vt:lpstr>
      <vt:lpstr>Engaging activities in different locations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Promoting Effective Behaviour Management</dc:title>
  <dc:creator>swwcte23</dc:creator>
  <cp:lastModifiedBy>Administrator</cp:lastModifiedBy>
  <cp:revision>4</cp:revision>
  <dcterms:created xsi:type="dcterms:W3CDTF">2014-04-26T13:27:44Z</dcterms:created>
  <dcterms:modified xsi:type="dcterms:W3CDTF">2017-11-02T10:27:25Z</dcterms:modified>
</cp:coreProperties>
</file>