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B97A8E8-88FA-BDA2-7559-27FBD217CBB6}" name="Emily Coles-Piper" initials="EC" userId="f284810148774b34"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3" d="100"/>
          <a:sy n="33" d="100"/>
        </p:scale>
        <p:origin x="1926" y="-900"/>
      </p:cViewPr>
      <p:guideLst>
        <p:guide orient="horz" pos="9535"/>
        <p:guide pos="6735"/>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8/10/relationships/authors" Target="author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file:///C:\JL\diss\survey%20data.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sz="1800"/>
              <a:t>Average</a:t>
            </a:r>
            <a:r>
              <a:rPr lang="en-GB" sz="1800" baseline="0"/>
              <a:t> engagement score </a:t>
            </a:r>
            <a:endParaRPr lang="en-GB" sz="180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val>
            <c:numRef>
              <c:f>(Sheet1!$J$13,Sheet1!$Q$13,Sheet1!$X$13)</c:f>
              <c:numCache>
                <c:formatCode>0.00</c:formatCode>
                <c:ptCount val="3"/>
                <c:pt idx="0">
                  <c:v>-5.5555555555555552E-2</c:v>
                </c:pt>
                <c:pt idx="1">
                  <c:v>0.16666666666666663</c:v>
                </c:pt>
                <c:pt idx="2">
                  <c:v>0.37037037037037041</c:v>
                </c:pt>
              </c:numCache>
            </c:numRef>
          </c:val>
          <c:extLst>
            <c:ext xmlns:c16="http://schemas.microsoft.com/office/drawing/2014/chart" uri="{C3380CC4-5D6E-409C-BE32-E72D297353CC}">
              <c16:uniqueId val="{00000000-95CB-4911-8ABE-7C5FCC784ECA}"/>
            </c:ext>
          </c:extLst>
        </c:ser>
        <c:dLbls>
          <c:showLegendKey val="0"/>
          <c:showVal val="0"/>
          <c:showCatName val="0"/>
          <c:showSerName val="0"/>
          <c:showPercent val="0"/>
          <c:showBubbleSize val="0"/>
        </c:dLbls>
        <c:gapWidth val="219"/>
        <c:overlap val="-27"/>
        <c:axId val="89209936"/>
        <c:axId val="1960556000"/>
      </c:barChart>
      <c:catAx>
        <c:axId val="89209936"/>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600"/>
                  <a:t>Survey number</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60556000"/>
        <c:crosses val="autoZero"/>
        <c:auto val="1"/>
        <c:lblAlgn val="ctr"/>
        <c:lblOffset val="100"/>
        <c:noMultiLvlLbl val="0"/>
      </c:catAx>
      <c:valAx>
        <c:axId val="19605560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sz="1600"/>
                  <a:t>Engagement</a:t>
                </a:r>
                <a:r>
                  <a:rPr lang="en-GB" sz="1600" baseline="0"/>
                  <a:t> score</a:t>
                </a:r>
                <a:endParaRPr lang="en-GB" sz="1600"/>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209936"/>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dTable>
      <c:spPr>
        <a:noFill/>
        <a:ln>
          <a:noFill/>
        </a:ln>
        <a:effectLst/>
      </c:spPr>
    </c:plotArea>
    <c:plotVisOnly val="1"/>
    <c:dispBlanksAs val="gap"/>
    <c:showDLblsOverMax val="0"/>
  </c:chart>
  <c:spPr>
    <a:noFill/>
    <a:ln>
      <a:solidFill>
        <a:schemeClr val="accent1"/>
      </a:solid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emf"/><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chart" Target="../charts/chart1.xml"/><Relationship Id="rId5" Type="http://schemas.openxmlformats.org/officeDocument/2006/relationships/image" Target="../media/image4.jpe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D32105A7-49A1-0B83-0364-2DBF907FF638}"/>
              </a:ext>
            </a:extLst>
          </p:cNvPr>
          <p:cNvSpPr/>
          <p:nvPr/>
        </p:nvSpPr>
        <p:spPr>
          <a:xfrm>
            <a:off x="-2" y="29117372"/>
            <a:ext cx="21381773" cy="115310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F2E6BA5A-443B-7B83-317D-7932DCB6B92E}"/>
              </a:ext>
            </a:extLst>
          </p:cNvPr>
          <p:cNvSpPr/>
          <p:nvPr/>
        </p:nvSpPr>
        <p:spPr>
          <a:xfrm>
            <a:off x="-10" y="-15"/>
            <a:ext cx="21381773" cy="17778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C241CD9-E80D-8A49-764E-012BCF9C6412}"/>
              </a:ext>
            </a:extLst>
          </p:cNvPr>
          <p:cNvSpPr/>
          <p:nvPr/>
        </p:nvSpPr>
        <p:spPr>
          <a:xfrm>
            <a:off x="14653965" y="24024165"/>
            <a:ext cx="6486478"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50">
              <a:ea typeface="Calibri"/>
              <a:cs typeface="Calibri"/>
            </a:endParaRPr>
          </a:p>
        </p:txBody>
      </p:sp>
      <p:sp>
        <p:nvSpPr>
          <p:cNvPr id="14" name="Rectangle 13">
            <a:extLst>
              <a:ext uri="{FF2B5EF4-FFF2-40B4-BE49-F238E27FC236}">
                <a16:creationId xmlns:a16="http://schemas.microsoft.com/office/drawing/2014/main" id="{AC0446CB-409D-0116-989B-521B5677C021}"/>
              </a:ext>
            </a:extLst>
          </p:cNvPr>
          <p:cNvSpPr/>
          <p:nvPr/>
        </p:nvSpPr>
        <p:spPr>
          <a:xfrm>
            <a:off x="14605919" y="17345461"/>
            <a:ext cx="6534531"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50">
              <a:ea typeface="Calibri"/>
              <a:cs typeface="Calibri"/>
            </a:endParaRPr>
          </a:p>
        </p:txBody>
      </p:sp>
      <p:sp>
        <p:nvSpPr>
          <p:cNvPr id="13" name="Rectangle 12">
            <a:extLst>
              <a:ext uri="{FF2B5EF4-FFF2-40B4-BE49-F238E27FC236}">
                <a16:creationId xmlns:a16="http://schemas.microsoft.com/office/drawing/2014/main" id="{B19CAD6F-2D16-6D24-83C6-BAE0375B220F}"/>
              </a:ext>
            </a:extLst>
          </p:cNvPr>
          <p:cNvSpPr/>
          <p:nvPr/>
        </p:nvSpPr>
        <p:spPr>
          <a:xfrm>
            <a:off x="7735437" y="18114235"/>
            <a:ext cx="6678690"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GB" sz="3600" b="1">
                <a:solidFill>
                  <a:srgbClr val="000000"/>
                </a:solidFill>
                <a:latin typeface="Arial"/>
                <a:ea typeface="Calibri"/>
                <a:cs typeface="Calibri"/>
              </a:rPr>
              <a:t>Results</a:t>
            </a:r>
            <a:endParaRPr lang="en-US" sz="3600" b="1">
              <a:solidFill>
                <a:srgbClr val="000000"/>
              </a:solidFill>
              <a:latin typeface="Arial"/>
              <a:cs typeface="Arial"/>
            </a:endParaRPr>
          </a:p>
        </p:txBody>
      </p:sp>
      <p:sp>
        <p:nvSpPr>
          <p:cNvPr id="12" name="Rectangle 11">
            <a:extLst>
              <a:ext uri="{FF2B5EF4-FFF2-40B4-BE49-F238E27FC236}">
                <a16:creationId xmlns:a16="http://schemas.microsoft.com/office/drawing/2014/main" id="{A5D2DCE5-C781-4B5C-1146-F95E1D8AA780}"/>
              </a:ext>
            </a:extLst>
          </p:cNvPr>
          <p:cNvSpPr/>
          <p:nvPr/>
        </p:nvSpPr>
        <p:spPr>
          <a:xfrm>
            <a:off x="336379" y="17825930"/>
            <a:ext cx="6967008"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50">
              <a:ea typeface="Calibri"/>
              <a:cs typeface="Calibri"/>
            </a:endParaRPr>
          </a:p>
        </p:txBody>
      </p:sp>
      <p:sp>
        <p:nvSpPr>
          <p:cNvPr id="10" name="Rectangle 9">
            <a:extLst>
              <a:ext uri="{FF2B5EF4-FFF2-40B4-BE49-F238E27FC236}">
                <a16:creationId xmlns:a16="http://schemas.microsoft.com/office/drawing/2014/main" id="{E0E6861F-2CE7-B116-4BDC-201DB41257D9}"/>
              </a:ext>
            </a:extLst>
          </p:cNvPr>
          <p:cNvSpPr/>
          <p:nvPr/>
        </p:nvSpPr>
        <p:spPr>
          <a:xfrm>
            <a:off x="336371" y="12684758"/>
            <a:ext cx="6967008"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50">
              <a:ea typeface="Calibri"/>
              <a:cs typeface="Calibri"/>
            </a:endParaRPr>
          </a:p>
        </p:txBody>
      </p:sp>
      <p:sp>
        <p:nvSpPr>
          <p:cNvPr id="5" name="Rectangle 4">
            <a:extLst>
              <a:ext uri="{FF2B5EF4-FFF2-40B4-BE49-F238E27FC236}">
                <a16:creationId xmlns:a16="http://schemas.microsoft.com/office/drawing/2014/main" id="{756EC952-0A8B-FCFF-5A33-902CCE9A74E3}"/>
              </a:ext>
            </a:extLst>
          </p:cNvPr>
          <p:cNvSpPr/>
          <p:nvPr/>
        </p:nvSpPr>
        <p:spPr>
          <a:xfrm>
            <a:off x="384386" y="6006041"/>
            <a:ext cx="6967008" cy="5765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5450">
              <a:ea typeface="Calibri"/>
              <a:cs typeface="Calibri"/>
            </a:endParaRPr>
          </a:p>
        </p:txBody>
      </p:sp>
      <p:sp>
        <p:nvSpPr>
          <p:cNvPr id="7" name="Rectangle 6"/>
          <p:cNvSpPr>
            <a:spLocks noChangeArrowheads="1"/>
          </p:cNvSpPr>
          <p:nvPr/>
        </p:nvSpPr>
        <p:spPr bwMode="auto">
          <a:xfrm>
            <a:off x="2961853" y="2162876"/>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b="1">
                <a:latin typeface="Calibri"/>
                <a:ea typeface="Calibri"/>
                <a:cs typeface="Calibri"/>
              </a:rPr>
              <a:t>New Product Introduction (NPI) in a Steel Door Factory</a:t>
            </a:r>
          </a:p>
          <a:p>
            <a:pPr eaLnBrk="1" hangingPunct="1">
              <a:lnSpc>
                <a:spcPct val="110000"/>
              </a:lnSpc>
              <a:spcBef>
                <a:spcPct val="0"/>
              </a:spcBef>
              <a:buFontTx/>
              <a:buNone/>
            </a:pPr>
            <a:r>
              <a:rPr lang="en-GB" altLang="en-US" sz="4000" b="1">
                <a:latin typeface="Calibri"/>
                <a:ea typeface="Calibri"/>
                <a:cs typeface="Calibri"/>
              </a:rPr>
              <a:t>Joel Lang</a:t>
            </a:r>
          </a:p>
          <a:p>
            <a:pPr eaLnBrk="1" hangingPunct="1">
              <a:lnSpc>
                <a:spcPct val="110000"/>
              </a:lnSpc>
              <a:spcBef>
                <a:spcPct val="0"/>
              </a:spcBef>
              <a:buFontTx/>
              <a:buNone/>
            </a:pPr>
            <a:r>
              <a:rPr lang="en-GB" altLang="en-US" sz="3600">
                <a:latin typeface="Calibri"/>
                <a:ea typeface="Calibri"/>
                <a:cs typeface="Calibri"/>
              </a:rPr>
              <a:t>Supervisor: Andrew Thorn</a:t>
            </a:r>
          </a:p>
          <a:p>
            <a:pPr eaLnBrk="1" hangingPunct="1">
              <a:lnSpc>
                <a:spcPct val="110000"/>
              </a:lnSpc>
              <a:spcBef>
                <a:spcPct val="0"/>
              </a:spcBef>
              <a:buFontTx/>
              <a:buNone/>
            </a:pPr>
            <a:endParaRPr lang="en-GB" altLang="en-US" sz="1800">
              <a:latin typeface="Calibri" charset="0"/>
              <a:ea typeface="Calibri" charset="0"/>
              <a:cs typeface="Calibri" charset="0"/>
            </a:endParaRPr>
          </a:p>
          <a:p>
            <a:pPr eaLnBrk="1" hangingPunct="1">
              <a:lnSpc>
                <a:spcPct val="110000"/>
              </a:lnSpc>
              <a:spcBef>
                <a:spcPct val="0"/>
              </a:spcBef>
              <a:buFontTx/>
              <a:buNone/>
            </a:pPr>
            <a:r>
              <a:rPr lang="en-GB" altLang="en-US" sz="3600">
                <a:latin typeface="Calibri"/>
                <a:ea typeface="Calibri"/>
                <a:cs typeface="Calibri"/>
              </a:rPr>
              <a:t>School</a:t>
            </a:r>
            <a:r>
              <a:rPr lang="en-GB" altLang="en-US" sz="3600">
                <a:latin typeface="Georgia"/>
                <a:ea typeface="MS PGothic"/>
                <a:cs typeface="Arial"/>
              </a:rPr>
              <a:t> </a:t>
            </a:r>
            <a:r>
              <a:rPr lang="en-GB" altLang="en-US" sz="3600" i="1">
                <a:latin typeface="Georgia"/>
                <a:ea typeface="MS PGothic"/>
                <a:cs typeface="Arial"/>
              </a:rPr>
              <a:t>of</a:t>
            </a:r>
            <a:r>
              <a:rPr lang="en-GB" altLang="en-US" sz="3600">
                <a:latin typeface="Georgia"/>
                <a:ea typeface="MS PGothic"/>
                <a:cs typeface="Arial"/>
              </a:rPr>
              <a:t> </a:t>
            </a:r>
            <a:r>
              <a:rPr lang="en-GB" altLang="en-US" sz="3600" b="1">
                <a:latin typeface="Calibri"/>
                <a:ea typeface="Calibri"/>
                <a:cs typeface="Calibri"/>
              </a:rPr>
              <a:t>Engineering</a:t>
            </a:r>
          </a:p>
          <a:p>
            <a:pPr eaLnBrk="1" hangingPunct="1">
              <a:lnSpc>
                <a:spcPct val="110000"/>
              </a:lnSpc>
              <a:spcBef>
                <a:spcPct val="0"/>
              </a:spcBef>
              <a:buFontTx/>
              <a:buNone/>
            </a:pPr>
            <a:r>
              <a:rPr lang="en-GB" altLang="en-US" sz="3600">
                <a:latin typeface="Calibri"/>
                <a:ea typeface="Calibri"/>
                <a:cs typeface="Calibri"/>
              </a:rPr>
              <a:t>BEng (Hons) Mechanical &amp; Manufacturing Engineering</a:t>
            </a:r>
            <a:endParaRPr lang="en-US" altLang="zh-CN" sz="3600">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4460" y="261525"/>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66326" y="58700"/>
            <a:ext cx="1420200" cy="1576422"/>
          </a:xfrm>
          <a:prstGeom prst="rect">
            <a:avLst/>
          </a:prstGeom>
        </p:spPr>
      </p:pic>
      <p:sp>
        <p:nvSpPr>
          <p:cNvPr id="9" name="Text Box 6"/>
          <p:cNvSpPr txBox="1">
            <a:spLocks noChangeArrowheads="1"/>
          </p:cNvSpPr>
          <p:nvPr/>
        </p:nvSpPr>
        <p:spPr bwMode="auto">
          <a:xfrm>
            <a:off x="180000" y="5776638"/>
            <a:ext cx="7280042"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latin typeface="Arial" panose="020B0604020202020204" pitchFamily="34" charset="0"/>
                <a:cs typeface="Arial" panose="020B0604020202020204" pitchFamily="34" charset="0"/>
              </a:rPr>
              <a:t>Introduction</a:t>
            </a:r>
          </a:p>
          <a:p>
            <a:pPr>
              <a:spcBef>
                <a:spcPct val="50000"/>
              </a:spcBef>
            </a:pPr>
            <a:r>
              <a:rPr lang="en-US" altLang="en-US" sz="2800">
                <a:latin typeface="Arial"/>
                <a:ea typeface="ＭＳ Ｐゴシック"/>
                <a:cs typeface="Arial"/>
              </a:rPr>
              <a:t>Eurobond Doors is a steel door manufacturer based in Cardiff, South Wales. They </a:t>
            </a:r>
            <a:r>
              <a:rPr lang="en-US" altLang="en-US" sz="2800" err="1">
                <a:latin typeface="Arial"/>
                <a:ea typeface="ＭＳ Ｐゴシック"/>
                <a:cs typeface="Arial"/>
              </a:rPr>
              <a:t>specialise</a:t>
            </a:r>
            <a:r>
              <a:rPr lang="en-US" altLang="en-US" sz="2800">
                <a:latin typeface="Arial"/>
                <a:ea typeface="ＭＳ Ｐゴシック"/>
                <a:cs typeface="Arial"/>
              </a:rPr>
              <a:t> in bespoke steel doors with high fire ratings. The business is launching a new product, an Integrity and Insulation (EI) fire door. To manufacture the new product, new equipment needed to be purchased. Consequently, new working methods were developed. The purpose of this project is to efficiently achieve NPI into current operations through various tools and techniques. </a:t>
            </a:r>
          </a:p>
        </p:txBody>
      </p:sp>
      <p:sp>
        <p:nvSpPr>
          <p:cNvPr id="23" name="Text Box 11"/>
          <p:cNvSpPr txBox="1">
            <a:spLocks noChangeArrowheads="1"/>
          </p:cNvSpPr>
          <p:nvPr/>
        </p:nvSpPr>
        <p:spPr bwMode="auto">
          <a:xfrm>
            <a:off x="14478617" y="23820861"/>
            <a:ext cx="6415087" cy="5606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ea typeface="Arial" charset="0"/>
                <a:cs typeface="Arial" charset="0"/>
              </a:rPr>
              <a:t>References</a:t>
            </a:r>
          </a:p>
          <a:p>
            <a:pPr>
              <a:spcBef>
                <a:spcPct val="50000"/>
              </a:spcBef>
            </a:pPr>
            <a:endParaRPr lang="en-AU" altLang="en-US" sz="3600" b="1">
              <a:latin typeface="Arial"/>
              <a:ea typeface="Arial" charset="0"/>
              <a:cs typeface="Arial"/>
            </a:endParaRPr>
          </a:p>
          <a:p>
            <a:pPr marL="457200" indent="-457200">
              <a:lnSpc>
                <a:spcPct val="107000"/>
              </a:lnSpc>
              <a:spcAft>
                <a:spcPts val="800"/>
              </a:spcAft>
            </a:pPr>
            <a:r>
              <a:rPr lang="en-AU" altLang="en-US" sz="1800">
                <a:ea typeface="Arial" charset="0"/>
                <a:cs typeface="Arial" charset="0"/>
              </a:rPr>
              <a:t>[1] </a:t>
            </a:r>
            <a:r>
              <a:rPr lang="en-GB" sz="1800">
                <a:effectLst/>
                <a:latin typeface="Arial" panose="020B0604020202020204" pitchFamily="34" charset="0"/>
                <a:ea typeface="Arial" panose="020B0604020202020204" pitchFamily="34" charset="0"/>
                <a:cs typeface="Arial" panose="020B0604020202020204" pitchFamily="34" charset="0"/>
              </a:rPr>
              <a:t>Sowmya, K., &amp; Chetan, N. (2016). A review on effective </a:t>
            </a:r>
            <a:r>
              <a:rPr lang="en-GB" sz="1800" err="1">
                <a:effectLst/>
                <a:latin typeface="Arial" panose="020B0604020202020204" pitchFamily="34" charset="0"/>
                <a:ea typeface="Arial" panose="020B0604020202020204" pitchFamily="34" charset="0"/>
                <a:cs typeface="Arial" panose="020B0604020202020204" pitchFamily="34" charset="0"/>
              </a:rPr>
              <a:t>utalization</a:t>
            </a:r>
            <a:r>
              <a:rPr lang="en-GB" sz="1800">
                <a:effectLst/>
                <a:latin typeface="Arial" panose="020B0604020202020204" pitchFamily="34" charset="0"/>
                <a:ea typeface="Arial" panose="020B0604020202020204" pitchFamily="34" charset="0"/>
                <a:cs typeface="Arial" panose="020B0604020202020204" pitchFamily="34" charset="0"/>
              </a:rPr>
              <a:t> of resources using overall equipment effectiveness by reducing six big losses. </a:t>
            </a:r>
            <a:r>
              <a:rPr lang="en-GB" sz="1800" i="1">
                <a:effectLst/>
                <a:latin typeface="Arial" panose="020B0604020202020204" pitchFamily="34" charset="0"/>
                <a:ea typeface="Arial" panose="020B0604020202020204" pitchFamily="34" charset="0"/>
                <a:cs typeface="Arial" panose="020B0604020202020204" pitchFamily="34" charset="0"/>
              </a:rPr>
              <a:t>int J Sci Res Eng </a:t>
            </a:r>
            <a:r>
              <a:rPr lang="en-GB" sz="1800" i="1" err="1">
                <a:effectLst/>
                <a:latin typeface="Arial" panose="020B0604020202020204" pitchFamily="34" charset="0"/>
                <a:ea typeface="Arial" panose="020B0604020202020204" pitchFamily="34" charset="0"/>
                <a:cs typeface="Arial" panose="020B0604020202020204" pitchFamily="34" charset="0"/>
              </a:rPr>
              <a:t>Technol</a:t>
            </a:r>
            <a:r>
              <a:rPr lang="en-GB" sz="1800">
                <a:effectLst/>
                <a:latin typeface="Arial" panose="020B0604020202020204" pitchFamily="34" charset="0"/>
                <a:ea typeface="Arial" panose="020B0604020202020204" pitchFamily="34" charset="0"/>
                <a:cs typeface="Arial" panose="020B0604020202020204" pitchFamily="34" charset="0"/>
              </a:rPr>
              <a:t>, 2394-4099.</a:t>
            </a:r>
            <a:endParaRPr lang="en-GB" sz="1800">
              <a:effectLst/>
              <a:latin typeface="Arial" panose="020B0604020202020204" pitchFamily="34" charset="0"/>
              <a:ea typeface="Arial" panose="020B0604020202020204" pitchFamily="34" charset="0"/>
              <a:cs typeface="Times New Roman" panose="02020603050405020304" pitchFamily="18" charset="0"/>
            </a:endParaRPr>
          </a:p>
          <a:p>
            <a:pPr marL="457200" indent="-457200">
              <a:lnSpc>
                <a:spcPct val="107000"/>
              </a:lnSpc>
              <a:spcAft>
                <a:spcPts val="800"/>
              </a:spcAft>
            </a:pPr>
            <a:r>
              <a:rPr lang="en-AU" altLang="en-US" sz="1800">
                <a:ea typeface="Arial" charset="0"/>
                <a:cs typeface="Arial" charset="0"/>
              </a:rPr>
              <a:t>[2] </a:t>
            </a:r>
            <a:r>
              <a:rPr lang="en-GB" sz="1800">
                <a:effectLst/>
                <a:latin typeface="Arial" panose="020B0604020202020204" pitchFamily="34" charset="0"/>
                <a:ea typeface="Arial" panose="020B0604020202020204" pitchFamily="34" charset="0"/>
                <a:cs typeface="Arial" panose="020B0604020202020204" pitchFamily="34" charset="0"/>
              </a:rPr>
              <a:t>Namazi, M. (2016). Time-driven activity-based costing: Theory, applications. </a:t>
            </a:r>
            <a:r>
              <a:rPr lang="en-GB" sz="1800" i="1">
                <a:effectLst/>
                <a:latin typeface="Arial" panose="020B0604020202020204" pitchFamily="34" charset="0"/>
                <a:ea typeface="Arial" panose="020B0604020202020204" pitchFamily="34" charset="0"/>
                <a:cs typeface="Arial" panose="020B0604020202020204" pitchFamily="34" charset="0"/>
              </a:rPr>
              <a:t>Iranian Journal of Management Studies</a:t>
            </a:r>
            <a:r>
              <a:rPr lang="en-GB" sz="1800">
                <a:effectLst/>
                <a:latin typeface="Arial" panose="020B0604020202020204" pitchFamily="34" charset="0"/>
                <a:ea typeface="Arial" panose="020B0604020202020204" pitchFamily="34" charset="0"/>
                <a:cs typeface="Arial" panose="020B0604020202020204" pitchFamily="34" charset="0"/>
              </a:rPr>
              <a:t>, 457-482.</a:t>
            </a:r>
            <a:endParaRPr lang="en-GB" sz="1800">
              <a:effectLst/>
              <a:latin typeface="Arial" panose="020B0604020202020204" pitchFamily="34" charset="0"/>
              <a:ea typeface="Arial" panose="020B0604020202020204" pitchFamily="34" charset="0"/>
              <a:cs typeface="Times New Roman" panose="02020603050405020304" pitchFamily="18" charset="0"/>
            </a:endParaRPr>
          </a:p>
          <a:p>
            <a:pPr marL="457200" indent="-457200">
              <a:lnSpc>
                <a:spcPct val="107000"/>
              </a:lnSpc>
              <a:spcAft>
                <a:spcPts val="800"/>
              </a:spcAft>
            </a:pPr>
            <a:r>
              <a:rPr lang="en-AU" altLang="en-US" sz="1800">
                <a:latin typeface="Arial"/>
                <a:ea typeface="Arial" charset="0"/>
                <a:cs typeface="Arial"/>
              </a:rPr>
              <a:t>[3] </a:t>
            </a:r>
            <a:r>
              <a:rPr lang="en-GB" sz="1800">
                <a:effectLst/>
                <a:latin typeface="Arial"/>
                <a:ea typeface="Arial" panose="020B0604020202020204" pitchFamily="34" charset="0"/>
                <a:cs typeface="Arial"/>
              </a:rPr>
              <a:t>Hiatt, J. (2006). </a:t>
            </a:r>
            <a:r>
              <a:rPr lang="en-GB" sz="1800" i="1">
                <a:effectLst/>
                <a:latin typeface="Arial"/>
                <a:ea typeface="Arial" panose="020B0604020202020204" pitchFamily="34" charset="0"/>
                <a:cs typeface="Arial"/>
              </a:rPr>
              <a:t>ADKAR: A Model for Change in Business, Government, and Our Community.</a:t>
            </a:r>
            <a:r>
              <a:rPr lang="en-GB" sz="1800">
                <a:effectLst/>
                <a:latin typeface="Arial"/>
                <a:ea typeface="Arial" panose="020B0604020202020204" pitchFamily="34" charset="0"/>
                <a:cs typeface="Arial"/>
              </a:rPr>
              <a:t> Loveland: </a:t>
            </a:r>
            <a:r>
              <a:rPr lang="en-GB" sz="1800" err="1">
                <a:effectLst/>
                <a:latin typeface="Arial"/>
                <a:ea typeface="Arial" panose="020B0604020202020204" pitchFamily="34" charset="0"/>
                <a:cs typeface="Arial"/>
              </a:rPr>
              <a:t>Prosci</a:t>
            </a:r>
            <a:r>
              <a:rPr lang="en-GB" sz="1800">
                <a:effectLst/>
                <a:latin typeface="Arial"/>
                <a:ea typeface="Arial" panose="020B0604020202020204" pitchFamily="34" charset="0"/>
                <a:cs typeface="Arial"/>
              </a:rPr>
              <a:t> Learning Center Publications .</a:t>
            </a:r>
          </a:p>
          <a:p>
            <a:pPr marL="0" indent="0">
              <a:spcBef>
                <a:spcPct val="50000"/>
              </a:spcBef>
            </a:pPr>
            <a:endParaRPr lang="en-US" altLang="en-US" sz="180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6" name="TextBox 5"/>
          <p:cNvSpPr txBox="1"/>
          <p:nvPr/>
        </p:nvSpPr>
        <p:spPr>
          <a:xfrm>
            <a:off x="12336645" y="29393756"/>
            <a:ext cx="8915399" cy="584775"/>
          </a:xfrm>
          <a:prstGeom prst="rect">
            <a:avLst/>
          </a:prstGeom>
          <a:noFill/>
        </p:spPr>
        <p:txBody>
          <a:bodyPr wrap="square" lIns="91440" tIns="45720" rIns="91440" bIns="45720" rtlCol="0" anchor="t">
            <a:spAutoFit/>
          </a:bodyPr>
          <a:lstStyle/>
          <a:p>
            <a:pPr algn="r"/>
            <a:r>
              <a:rPr lang="en-GB" altLang="en-US" sz="3200">
                <a:latin typeface="Calibri"/>
                <a:ea typeface="Calibri"/>
                <a:cs typeface="Calibri"/>
              </a:rPr>
              <a:t>School</a:t>
            </a:r>
            <a:r>
              <a:rPr lang="en-GB" altLang="en-US" sz="3200">
                <a:latin typeface="Georgia"/>
              </a:rPr>
              <a:t> </a:t>
            </a:r>
            <a:r>
              <a:rPr lang="en-GB" altLang="en-US" sz="3200" i="1">
                <a:latin typeface="Georgia"/>
              </a:rPr>
              <a:t>of</a:t>
            </a:r>
            <a:r>
              <a:rPr lang="en-GB" altLang="en-US" sz="3200">
                <a:latin typeface="Georgia"/>
              </a:rPr>
              <a:t> </a:t>
            </a:r>
            <a:r>
              <a:rPr lang="en-GB" altLang="en-US" sz="3200" b="1">
                <a:latin typeface="Calibri"/>
                <a:ea typeface="Calibri"/>
                <a:cs typeface="Calibri"/>
              </a:rPr>
              <a:t>Engineering</a:t>
            </a:r>
            <a:endParaRPr lang="en-GB" sz="3200">
              <a:latin typeface="Calibri"/>
              <a:ea typeface="Calibri"/>
              <a:cs typeface="Calibri"/>
            </a:endParaRPr>
          </a:p>
        </p:txBody>
      </p:sp>
      <p:sp>
        <p:nvSpPr>
          <p:cNvPr id="44" name="Text Box 6"/>
          <p:cNvSpPr txBox="1">
            <a:spLocks noChangeArrowheads="1"/>
          </p:cNvSpPr>
          <p:nvPr/>
        </p:nvSpPr>
        <p:spPr bwMode="auto">
          <a:xfrm>
            <a:off x="174247" y="12447305"/>
            <a:ext cx="7135884" cy="53975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latin typeface="Arial"/>
                <a:ea typeface="ＭＳ Ｐゴシック"/>
                <a:cs typeface="Arial"/>
              </a:rPr>
              <a:t>Project Aims</a:t>
            </a:r>
            <a:endParaRPr lang="en-GB" sz="2800">
              <a:cs typeface="Arial"/>
            </a:endParaRPr>
          </a:p>
          <a:p>
            <a:pPr>
              <a:spcBef>
                <a:spcPct val="50000"/>
              </a:spcBef>
            </a:pPr>
            <a:r>
              <a:rPr lang="en-US" sz="2800">
                <a:latin typeface="Arial"/>
                <a:ea typeface="ＭＳ Ｐゴシック"/>
                <a:cs typeface="Arial"/>
              </a:rPr>
              <a:t>To integrate the new product into the current operations, three aims were determined:</a:t>
            </a:r>
            <a:endParaRPr lang="en-GB" sz="2800">
              <a:cs typeface="Arial"/>
            </a:endParaRPr>
          </a:p>
          <a:p>
            <a:pPr marL="457200" indent="-457200">
              <a:spcBef>
                <a:spcPct val="50000"/>
              </a:spcBef>
              <a:buFont typeface="Arial"/>
              <a:buChar char="•"/>
            </a:pPr>
            <a:r>
              <a:rPr lang="en-GB" altLang="en-US" sz="2800" b="1">
                <a:latin typeface="Arial"/>
                <a:ea typeface="ＭＳ Ｐゴシック"/>
                <a:cs typeface="Arial"/>
              </a:rPr>
              <a:t>Aim 1:</a:t>
            </a:r>
            <a:r>
              <a:rPr lang="en-GB" altLang="en-US" sz="2800">
                <a:latin typeface="Arial"/>
                <a:ea typeface="ＭＳ Ｐゴシック"/>
                <a:cs typeface="Arial"/>
              </a:rPr>
              <a:t> </a:t>
            </a:r>
            <a:r>
              <a:rPr lang="en-GB" sz="2800">
                <a:latin typeface="Arial"/>
                <a:ea typeface="ＭＳ Ｐゴシック"/>
                <a:cs typeface="Arial"/>
              </a:rPr>
              <a:t>Manufacture 8 EI doors per day </a:t>
            </a:r>
            <a:endParaRPr lang="en-GB" altLang="en-US" sz="2800">
              <a:cs typeface="Arial"/>
            </a:endParaRPr>
          </a:p>
          <a:p>
            <a:pPr marL="457200" indent="-457200">
              <a:spcBef>
                <a:spcPct val="50000"/>
              </a:spcBef>
              <a:buFont typeface="Arial"/>
              <a:buChar char="•"/>
            </a:pPr>
            <a:r>
              <a:rPr lang="en-GB" altLang="en-US" sz="2800" b="1">
                <a:latin typeface="Arial"/>
                <a:ea typeface="ＭＳ Ｐゴシック"/>
                <a:cs typeface="Arial"/>
              </a:rPr>
              <a:t>Aim 2: </a:t>
            </a:r>
            <a:r>
              <a:rPr lang="en-GB" altLang="en-US" sz="2800">
                <a:latin typeface="Arial"/>
                <a:ea typeface="ＭＳ Ｐゴシック"/>
                <a:cs typeface="Arial"/>
              </a:rPr>
              <a:t>Determine cost to manufacture EI door</a:t>
            </a:r>
            <a:endParaRPr lang="en-US" altLang="en-US" sz="2800">
              <a:latin typeface="Arial"/>
              <a:ea typeface="ＭＳ Ｐゴシック"/>
              <a:cs typeface="Arial"/>
            </a:endParaRPr>
          </a:p>
          <a:p>
            <a:pPr marL="457200" indent="-457200">
              <a:spcBef>
                <a:spcPct val="50000"/>
              </a:spcBef>
              <a:buFont typeface="Arial"/>
              <a:buChar char="•"/>
            </a:pPr>
            <a:r>
              <a:rPr lang="en-GB" altLang="en-US" sz="2800" b="1">
                <a:latin typeface="Arial"/>
                <a:ea typeface="ＭＳ Ｐゴシック"/>
                <a:cs typeface="Arial"/>
              </a:rPr>
              <a:t>Aim 3:</a:t>
            </a:r>
            <a:r>
              <a:rPr lang="en-GB" altLang="en-US" sz="2800">
                <a:latin typeface="Arial"/>
                <a:ea typeface="ＭＳ Ｐゴシック"/>
                <a:cs typeface="Arial"/>
              </a:rPr>
              <a:t> </a:t>
            </a:r>
            <a:r>
              <a:rPr lang="en-GB" sz="2800">
                <a:latin typeface="Arial"/>
                <a:ea typeface="ＭＳ Ｐゴシック"/>
                <a:cs typeface="Arial"/>
              </a:rPr>
              <a:t>Achieve employee buy-in </a:t>
            </a:r>
            <a:endParaRPr lang="en-US" altLang="en-US" sz="2800">
              <a:latin typeface="Arial"/>
              <a:ea typeface="ＭＳ Ｐゴシック"/>
              <a:cs typeface="Arial"/>
            </a:endParaRPr>
          </a:p>
        </p:txBody>
      </p:sp>
      <p:sp>
        <p:nvSpPr>
          <p:cNvPr id="46" name="Text Box 6"/>
          <p:cNvSpPr txBox="1">
            <a:spLocks noChangeArrowheads="1"/>
          </p:cNvSpPr>
          <p:nvPr/>
        </p:nvSpPr>
        <p:spPr bwMode="auto">
          <a:xfrm>
            <a:off x="220573" y="17564664"/>
            <a:ext cx="7277742" cy="116453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pPr>
              <a:spcBef>
                <a:spcPct val="50000"/>
              </a:spcBef>
            </a:pPr>
            <a:r>
              <a:rPr lang="en-GB" sz="2800" b="1" dirty="0">
                <a:latin typeface="Arial"/>
                <a:ea typeface="ＭＳ Ｐゴシック"/>
                <a:cs typeface="Arial"/>
              </a:rPr>
              <a:t>Processes of Consideration:</a:t>
            </a:r>
            <a:endParaRPr lang="en-AU" altLang="en-US" sz="3600" b="1" dirty="0">
              <a:latin typeface="Arial"/>
              <a:ea typeface="ＭＳ Ｐゴシック"/>
              <a:cs typeface="Arial"/>
            </a:endParaRPr>
          </a:p>
          <a:p>
            <a:pPr marL="457200" indent="-457200">
              <a:buFont typeface="Arial"/>
              <a:buChar char="•"/>
            </a:pPr>
            <a:r>
              <a:rPr lang="en-GB" sz="2800" b="1" dirty="0">
                <a:latin typeface="Arial"/>
                <a:ea typeface="ＭＳ Ｐゴシック"/>
                <a:cs typeface="Arial"/>
              </a:rPr>
              <a:t>Bonding: </a:t>
            </a:r>
            <a:r>
              <a:rPr lang="en-GB" sz="2800" dirty="0">
                <a:latin typeface="Arial"/>
                <a:ea typeface="ＭＳ Ｐゴシック"/>
                <a:cs typeface="Arial"/>
              </a:rPr>
              <a:t>an</a:t>
            </a:r>
            <a:r>
              <a:rPr lang="en-GB" sz="2800" b="1" dirty="0">
                <a:latin typeface="Arial"/>
                <a:ea typeface="ＭＳ Ｐゴシック"/>
                <a:cs typeface="Arial"/>
              </a:rPr>
              <a:t> </a:t>
            </a:r>
            <a:r>
              <a:rPr lang="en-GB" sz="2800" dirty="0">
                <a:latin typeface="Arial"/>
                <a:ea typeface="ＭＳ Ｐゴシック"/>
                <a:cs typeface="Arial"/>
              </a:rPr>
              <a:t>existing process but notable change required.</a:t>
            </a:r>
          </a:p>
          <a:p>
            <a:pPr marL="457200" indent="-457200">
              <a:buFont typeface="Arial"/>
              <a:buChar char="•"/>
            </a:pPr>
            <a:r>
              <a:rPr lang="en-GB" sz="2800" b="1" dirty="0">
                <a:latin typeface="Arial"/>
                <a:ea typeface="ＭＳ Ｐゴシック"/>
                <a:cs typeface="Arial"/>
              </a:rPr>
              <a:t>Waterjet: </a:t>
            </a:r>
            <a:r>
              <a:rPr lang="en-GB" sz="2800" dirty="0">
                <a:latin typeface="Arial"/>
                <a:ea typeface="ＭＳ Ｐゴシック"/>
                <a:cs typeface="Arial"/>
              </a:rPr>
              <a:t>a brand new process, new working methods required.</a:t>
            </a:r>
          </a:p>
          <a:p>
            <a:endParaRPr lang="en-GB" sz="2800" dirty="0"/>
          </a:p>
          <a:p>
            <a:r>
              <a:rPr lang="en-GB" sz="2800" b="1" dirty="0"/>
              <a:t>Bonding</a:t>
            </a:r>
            <a:r>
              <a:rPr lang="en-GB" sz="2800" dirty="0"/>
              <a:t> </a:t>
            </a:r>
          </a:p>
          <a:p>
            <a:r>
              <a:rPr lang="en-GB" sz="2800" dirty="0">
                <a:latin typeface="Arial"/>
                <a:ea typeface="ＭＳ Ｐゴシック"/>
                <a:cs typeface="Arial"/>
              </a:rPr>
              <a:t>Overall Equipment Effectiveness (OEE) was calculated to determine if significant performance related waste was present. Studies were then designed to identify the route causes of performance related wastes which are; (1) slow operating speed, or (2) mid-operation stops. [1]</a:t>
            </a:r>
          </a:p>
          <a:p>
            <a:endParaRPr lang="en-GB" sz="2800" dirty="0">
              <a:cs typeface="Arial"/>
            </a:endParaRPr>
          </a:p>
          <a:p>
            <a:r>
              <a:rPr lang="en-GB" sz="2800" dirty="0">
                <a:latin typeface="Arial"/>
                <a:ea typeface="ＭＳ Ｐゴシック"/>
                <a:cs typeface="Arial"/>
              </a:rPr>
              <a:t>Standard Operating Procedures (SOPs) and material handling solutions were developed to address sources of waste. </a:t>
            </a:r>
            <a:endParaRPr lang="en-GB" sz="2800" dirty="0">
              <a:cs typeface="Arial"/>
            </a:endParaRPr>
          </a:p>
          <a:p>
            <a:endParaRPr lang="en-GB" sz="2800" dirty="0"/>
          </a:p>
          <a:p>
            <a:r>
              <a:rPr lang="en-GB" sz="2800" b="1" dirty="0"/>
              <a:t>Waterjet</a:t>
            </a:r>
            <a:r>
              <a:rPr lang="en-GB" sz="2800" dirty="0"/>
              <a:t> </a:t>
            </a:r>
          </a:p>
          <a:p>
            <a:r>
              <a:rPr lang="en-GB" sz="2800" dirty="0">
                <a:latin typeface="Arial"/>
                <a:ea typeface="ＭＳ Ｐゴシック"/>
                <a:cs typeface="Arial"/>
              </a:rPr>
              <a:t>Process flow charts were used to define process. Time and motion studies were conducted to identify opportunities for process improvement.</a:t>
            </a:r>
          </a:p>
        </p:txBody>
      </p:sp>
      <p:sp>
        <p:nvSpPr>
          <p:cNvPr id="48" name="Text Box 6"/>
          <p:cNvSpPr txBox="1">
            <a:spLocks noChangeArrowheads="1"/>
          </p:cNvSpPr>
          <p:nvPr/>
        </p:nvSpPr>
        <p:spPr bwMode="auto">
          <a:xfrm>
            <a:off x="14483169" y="17105854"/>
            <a:ext cx="6703405" cy="64747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latin typeface="Arial" panose="020B0604020202020204" pitchFamily="34" charset="0"/>
                <a:cs typeface="Arial" panose="020B0604020202020204" pitchFamily="34" charset="0"/>
              </a:rPr>
              <a:t>Conclusions</a:t>
            </a:r>
          </a:p>
          <a:p>
            <a:pPr>
              <a:spcBef>
                <a:spcPct val="50000"/>
              </a:spcBef>
            </a:pPr>
            <a:r>
              <a:rPr lang="en-US" altLang="en-US" sz="2800">
                <a:latin typeface="Arial"/>
                <a:ea typeface="ＭＳ Ｐゴシック"/>
                <a:cs typeface="Arial"/>
              </a:rPr>
              <a:t>Through </a:t>
            </a:r>
            <a:r>
              <a:rPr lang="en-US" altLang="en-US" sz="2800" err="1">
                <a:latin typeface="Arial"/>
                <a:ea typeface="ＭＳ Ｐゴシック"/>
                <a:cs typeface="Arial"/>
              </a:rPr>
              <a:t>utilising</a:t>
            </a:r>
            <a:r>
              <a:rPr lang="en-US" altLang="en-US" sz="2800">
                <a:latin typeface="Arial"/>
                <a:ea typeface="ＭＳ Ｐゴシック"/>
                <a:cs typeface="Arial"/>
              </a:rPr>
              <a:t> production throughput tools such as process flow charts and OEE. aim 1 of the project was achieved, exceeding output targets set by senior management.</a:t>
            </a:r>
          </a:p>
          <a:p>
            <a:pPr>
              <a:spcBef>
                <a:spcPct val="50000"/>
              </a:spcBef>
            </a:pPr>
            <a:r>
              <a:rPr lang="en-US" altLang="en-US" sz="2800">
                <a:latin typeface="Arial"/>
                <a:ea typeface="ＭＳ Ｐゴシック"/>
                <a:cs typeface="Arial"/>
              </a:rPr>
              <a:t>Aim 2 was achieved through using costing methods such as ABC and absorption costing.</a:t>
            </a:r>
          </a:p>
          <a:p>
            <a:pPr>
              <a:spcBef>
                <a:spcPct val="50000"/>
              </a:spcBef>
            </a:pPr>
            <a:r>
              <a:rPr lang="en-US" altLang="en-US" sz="2800">
                <a:latin typeface="Arial"/>
                <a:ea typeface="ＭＳ Ｐゴシック"/>
                <a:cs typeface="Arial"/>
              </a:rPr>
              <a:t>Aim 3 was achieved through </a:t>
            </a:r>
            <a:r>
              <a:rPr lang="en-US" altLang="en-US" sz="2800" err="1">
                <a:latin typeface="Arial"/>
                <a:ea typeface="ＭＳ Ｐゴシック"/>
                <a:cs typeface="Arial"/>
              </a:rPr>
              <a:t>utilising</a:t>
            </a:r>
            <a:r>
              <a:rPr lang="en-US" altLang="en-US" sz="2800">
                <a:latin typeface="Arial"/>
                <a:ea typeface="ＭＳ Ｐゴシック"/>
                <a:cs typeface="Arial"/>
              </a:rPr>
              <a:t> effective change management models such as ADKAR and Kotter's 8 steps.</a:t>
            </a:r>
          </a:p>
        </p:txBody>
      </p:sp>
      <p:sp>
        <p:nvSpPr>
          <p:cNvPr id="49" name="Text Box 6"/>
          <p:cNvSpPr txBox="1">
            <a:spLocks noChangeArrowheads="1"/>
          </p:cNvSpPr>
          <p:nvPr/>
        </p:nvSpPr>
        <p:spPr bwMode="auto">
          <a:xfrm>
            <a:off x="7484455" y="6545417"/>
            <a:ext cx="6991724"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b="1"/>
              <a:t>Costing</a:t>
            </a:r>
            <a:r>
              <a:rPr lang="en-GB" sz="2800"/>
              <a:t> </a:t>
            </a:r>
          </a:p>
          <a:p>
            <a:r>
              <a:rPr lang="en-GB" sz="2800">
                <a:latin typeface="Arial"/>
                <a:ea typeface="ＭＳ Ｐゴシック"/>
                <a:cs typeface="Arial"/>
              </a:rPr>
              <a:t>Activity Based Costing (ABC) was used where possible but absorption costing used where ABC costing was not possible. After costing was determined, a break-even analysis was conducted [2].</a:t>
            </a:r>
          </a:p>
          <a:p>
            <a:endParaRPr lang="en-GB" sz="2800"/>
          </a:p>
          <a:p>
            <a:r>
              <a:rPr lang="en-GB" sz="2800" b="1"/>
              <a:t>Change Management </a:t>
            </a:r>
          </a:p>
          <a:p>
            <a:r>
              <a:rPr lang="en-GB" sz="2800"/>
              <a:t>ADKAR model followed closely with influence from Kotter's 8 steps and McKinseys 7S change models. [3]</a:t>
            </a:r>
          </a:p>
        </p:txBody>
      </p:sp>
      <p:sp>
        <p:nvSpPr>
          <p:cNvPr id="60" name="Text Box 25"/>
          <p:cNvSpPr txBox="1">
            <a:spLocks noChangeArrowheads="1"/>
          </p:cNvSpPr>
          <p:nvPr/>
        </p:nvSpPr>
        <p:spPr bwMode="auto">
          <a:xfrm>
            <a:off x="14584023" y="598545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Estimate of cost to manufacture EI door &amp; break even analysis of R&amp;D expenditure </a:t>
            </a:r>
          </a:p>
        </p:txBody>
      </p:sp>
      <p:graphicFrame>
        <p:nvGraphicFramePr>
          <p:cNvPr id="61" name="Group 139"/>
          <p:cNvGraphicFramePr>
            <a:graphicFrameLocks noGrp="1"/>
          </p:cNvGraphicFramePr>
          <p:nvPr>
            <p:extLst>
              <p:ext uri="{D42A27DB-BD31-4B8C-83A1-F6EECF244321}">
                <p14:modId xmlns:p14="http://schemas.microsoft.com/office/powerpoint/2010/main" val="822494051"/>
              </p:ext>
            </p:extLst>
          </p:nvPr>
        </p:nvGraphicFramePr>
        <p:xfrm>
          <a:off x="14897755" y="7067839"/>
          <a:ext cx="6251802" cy="4451061"/>
        </p:xfrm>
        <a:graphic>
          <a:graphicData uri="http://schemas.openxmlformats.org/drawingml/2006/table">
            <a:tbl>
              <a:tblPr/>
              <a:tblGrid>
                <a:gridCol w="3023713">
                  <a:extLst>
                    <a:ext uri="{9D8B030D-6E8A-4147-A177-3AD203B41FA5}">
                      <a16:colId xmlns:a16="http://schemas.microsoft.com/office/drawing/2014/main" val="20000"/>
                    </a:ext>
                  </a:extLst>
                </a:gridCol>
                <a:gridCol w="3228089">
                  <a:extLst>
                    <a:ext uri="{9D8B030D-6E8A-4147-A177-3AD203B41FA5}">
                      <a16:colId xmlns:a16="http://schemas.microsoft.com/office/drawing/2014/main" val="20001"/>
                    </a:ext>
                  </a:extLst>
                </a:gridCol>
              </a:tblGrid>
              <a:tr h="580101">
                <a:tc gridSpan="2">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3: </a:t>
                      </a:r>
                      <a:r>
                        <a:rPr kumimoji="0" lang="en-US" altLang="en-US" sz="2800" b="0" i="0" u="none" strike="noStrike" cap="none" normalizeH="0" baseline="0">
                          <a:ln>
                            <a:noFill/>
                          </a:ln>
                          <a:solidFill>
                            <a:schemeClr val="tx1"/>
                          </a:solidFill>
                          <a:effectLst/>
                          <a:latin typeface="Arial" charset="0"/>
                          <a:ea typeface="ＭＳ Ｐゴシック" charset="-128"/>
                        </a:rPr>
                        <a:t>Costings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40000"/>
                        <a:lumOff val="60000"/>
                      </a:schemeClr>
                    </a:solidFill>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Cost to </a:t>
                      </a:r>
                      <a:r>
                        <a:rPr lang="en-US" altLang="en-US" sz="2800" b="0" i="0" u="none" strike="noStrike" cap="none" normalizeH="0" baseline="0">
                          <a:ln>
                            <a:noFill/>
                          </a:ln>
                          <a:solidFill>
                            <a:schemeClr val="tx1"/>
                          </a:solidFill>
                          <a:effectLst/>
                          <a:latin typeface="Arial"/>
                          <a:ea typeface="ＭＳ Ｐゴシック"/>
                        </a:rPr>
                        <a:t>Manufacture</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rgbClr val="FF0000"/>
                          </a:solidFill>
                          <a:effectLst/>
                          <a:latin typeface="Arial" charset="0"/>
                          <a:ea typeface="ＭＳ Ｐゴシック" charset="-128"/>
                        </a:rPr>
                        <a:t>£2,073.87</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Sale </a:t>
                      </a:r>
                      <a:r>
                        <a:rPr lang="en-US" altLang="en-US" sz="2800" b="0" i="0" u="none" strike="noStrike" cap="none" normalizeH="0" baseline="0">
                          <a:ln>
                            <a:noFill/>
                          </a:ln>
                          <a:solidFill>
                            <a:schemeClr val="tx1"/>
                          </a:solidFill>
                          <a:effectLst/>
                          <a:latin typeface="Arial"/>
                          <a:ea typeface="ＭＳ Ｐゴシック"/>
                        </a:rPr>
                        <a:t>Price</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£3,500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Profit per </a:t>
                      </a:r>
                      <a:r>
                        <a:rPr lang="en-US" altLang="en-US" sz="2800" b="0" i="0" u="none" strike="noStrike" cap="none" normalizeH="0" baseline="0">
                          <a:ln>
                            <a:noFill/>
                          </a:ln>
                          <a:solidFill>
                            <a:schemeClr val="tx1"/>
                          </a:solidFill>
                          <a:effectLst/>
                          <a:latin typeface="Arial"/>
                          <a:ea typeface="ＭＳ Ｐゴシック"/>
                        </a:rPr>
                        <a:t>Door</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£1,426.13</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a:ln>
                            <a:noFill/>
                          </a:ln>
                          <a:solidFill>
                            <a:schemeClr val="tx1"/>
                          </a:solidFill>
                          <a:effectLst/>
                          <a:latin typeface="Arial"/>
                          <a:ea typeface="ＭＳ Ｐゴシック"/>
                        </a:rPr>
                        <a:t>R&amp;D </a:t>
                      </a:r>
                      <a:r>
                        <a:rPr lang="en-US" altLang="en-US" sz="2800" b="0" i="0" u="none" strike="noStrike" cap="none" normalizeH="0" baseline="0">
                          <a:ln>
                            <a:noFill/>
                          </a:ln>
                          <a:solidFill>
                            <a:schemeClr val="tx1"/>
                          </a:solidFill>
                          <a:effectLst/>
                          <a:latin typeface="Arial"/>
                          <a:ea typeface="ＭＳ Ｐゴシック"/>
                        </a:rPr>
                        <a:t>Expenditure </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£538k</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1800">
                <a:tc>
                  <a:txBody>
                    <a:bodyPr/>
                    <a:lstStyle/>
                    <a:p>
                      <a:pPr marL="0" marR="0" lvl="0" indent="0" algn="ctr" rtl="0" eaLnBrk="1" fontAlgn="base" latinLnBrk="0" hangingPunct="1">
                        <a:lnSpc>
                          <a:spcPct val="100000"/>
                        </a:lnSpc>
                        <a:spcBef>
                          <a:spcPct val="20000"/>
                        </a:spcBef>
                        <a:spcAft>
                          <a:spcPct val="0"/>
                        </a:spcAft>
                        <a:buClrTx/>
                        <a:buSzTx/>
                        <a:buFontTx/>
                        <a:buNone/>
                      </a:pPr>
                      <a:r>
                        <a:rPr kumimoji="0" lang="en-US" altLang="en-US" sz="2800" b="0" i="0" u="none" strike="noStrike" cap="none" normalizeH="0" baseline="0">
                          <a:ln>
                            <a:noFill/>
                          </a:ln>
                          <a:solidFill>
                            <a:schemeClr val="tx1"/>
                          </a:solidFill>
                          <a:effectLst/>
                          <a:latin typeface="Arial"/>
                          <a:ea typeface="ＭＳ Ｐゴシック"/>
                        </a:rPr>
                        <a:t>Doors to</a:t>
                      </a:r>
                      <a:r>
                        <a:rPr lang="en-US" altLang="en-US" sz="2800" b="0" i="0" u="none" strike="noStrike" cap="none" normalizeH="0" baseline="0">
                          <a:ln>
                            <a:noFill/>
                          </a:ln>
                          <a:solidFill>
                            <a:schemeClr val="tx1"/>
                          </a:solidFill>
                          <a:effectLst/>
                          <a:latin typeface="Arial"/>
                          <a:ea typeface="ＭＳ Ｐゴシック"/>
                        </a:rPr>
                        <a:t> Break-Even</a:t>
                      </a:r>
                      <a:endParaRPr kumimoji="0" lang="en-US" altLang="en-US" sz="2800" b="0" i="0" u="none" strike="noStrike" cap="none" normalizeH="0" baseline="0">
                        <a:ln>
                          <a:noFill/>
                        </a:ln>
                        <a:solidFill>
                          <a:schemeClr val="tx1"/>
                        </a:solidFill>
                        <a:effectLst/>
                        <a:latin typeface="Arial"/>
                        <a:ea typeface="ＭＳ Ｐゴシック"/>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377.3</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135298828"/>
                  </a:ext>
                </a:extLst>
              </a:tr>
            </a:tbl>
          </a:graphicData>
        </a:graphic>
      </p:graphicFrame>
      <p:pic>
        <p:nvPicPr>
          <p:cNvPr id="11" name="Picture 10">
            <a:extLst>
              <a:ext uri="{FF2B5EF4-FFF2-40B4-BE49-F238E27FC236}">
                <a16:creationId xmlns:a16="http://schemas.microsoft.com/office/drawing/2014/main" id="{D98D7D87-7A8C-A5AB-A216-3D1EAAA32677}"/>
              </a:ext>
            </a:extLst>
          </p:cNvPr>
          <p:cNvPicPr>
            <a:picLocks noChangeAspect="1"/>
          </p:cNvPicPr>
          <p:nvPr/>
        </p:nvPicPr>
        <p:blipFill>
          <a:blip r:embed="rId4"/>
          <a:stretch>
            <a:fillRect/>
          </a:stretch>
        </p:blipFill>
        <p:spPr>
          <a:xfrm>
            <a:off x="72952" y="29124962"/>
            <a:ext cx="2739891" cy="1170447"/>
          </a:xfrm>
          <a:prstGeom prst="rect">
            <a:avLst/>
          </a:prstGeom>
        </p:spPr>
      </p:pic>
      <p:pic>
        <p:nvPicPr>
          <p:cNvPr id="18" name="Picture 17">
            <a:extLst>
              <a:ext uri="{FF2B5EF4-FFF2-40B4-BE49-F238E27FC236}">
                <a16:creationId xmlns:a16="http://schemas.microsoft.com/office/drawing/2014/main" id="{BFBD0099-2906-B480-6D65-7C041473F5A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792135" y="12261090"/>
            <a:ext cx="6403604" cy="4358964"/>
          </a:xfrm>
          <a:prstGeom prst="rect">
            <a:avLst/>
          </a:prstGeom>
        </p:spPr>
      </p:pic>
      <p:sp>
        <p:nvSpPr>
          <p:cNvPr id="20" name="Text Box 21">
            <a:extLst>
              <a:ext uri="{FF2B5EF4-FFF2-40B4-BE49-F238E27FC236}">
                <a16:creationId xmlns:a16="http://schemas.microsoft.com/office/drawing/2014/main" id="{DA139448-4045-6B23-AF52-DCE8AACD5BB6}"/>
              </a:ext>
            </a:extLst>
          </p:cNvPr>
          <p:cNvSpPr txBox="1">
            <a:spLocks noChangeArrowheads="1"/>
          </p:cNvSpPr>
          <p:nvPr/>
        </p:nvSpPr>
        <p:spPr bwMode="auto">
          <a:xfrm>
            <a:off x="7730140" y="16779353"/>
            <a:ext cx="6547764" cy="90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Material Handling solution for Bonding that seeks to reduce mid-operation stops attributed to collecting required parts.</a:t>
            </a:r>
          </a:p>
        </p:txBody>
      </p:sp>
      <p:graphicFrame>
        <p:nvGraphicFramePr>
          <p:cNvPr id="21" name="Group 139">
            <a:extLst>
              <a:ext uri="{FF2B5EF4-FFF2-40B4-BE49-F238E27FC236}">
                <a16:creationId xmlns:a16="http://schemas.microsoft.com/office/drawing/2014/main" id="{3B6D728C-5807-AE6B-3CED-963293FB6BC4}"/>
              </a:ext>
            </a:extLst>
          </p:cNvPr>
          <p:cNvGraphicFramePr>
            <a:graphicFrameLocks noGrp="1"/>
          </p:cNvGraphicFramePr>
          <p:nvPr>
            <p:extLst>
              <p:ext uri="{D42A27DB-BD31-4B8C-83A1-F6EECF244321}">
                <p14:modId xmlns:p14="http://schemas.microsoft.com/office/powerpoint/2010/main" val="2525590698"/>
              </p:ext>
            </p:extLst>
          </p:nvPr>
        </p:nvGraphicFramePr>
        <p:xfrm>
          <a:off x="7744097" y="19383176"/>
          <a:ext cx="6540017" cy="2652741"/>
        </p:xfrm>
        <a:graphic>
          <a:graphicData uri="http://schemas.openxmlformats.org/drawingml/2006/table">
            <a:tbl>
              <a:tblPr/>
              <a:tblGrid>
                <a:gridCol w="2674731">
                  <a:extLst>
                    <a:ext uri="{9D8B030D-6E8A-4147-A177-3AD203B41FA5}">
                      <a16:colId xmlns:a16="http://schemas.microsoft.com/office/drawing/2014/main" val="20000"/>
                    </a:ext>
                  </a:extLst>
                </a:gridCol>
                <a:gridCol w="1687050">
                  <a:extLst>
                    <a:ext uri="{9D8B030D-6E8A-4147-A177-3AD203B41FA5}">
                      <a16:colId xmlns:a16="http://schemas.microsoft.com/office/drawing/2014/main" val="20001"/>
                    </a:ext>
                  </a:extLst>
                </a:gridCol>
                <a:gridCol w="2178236">
                  <a:extLst>
                    <a:ext uri="{9D8B030D-6E8A-4147-A177-3AD203B41FA5}">
                      <a16:colId xmlns:a16="http://schemas.microsoft.com/office/drawing/2014/main" val="20002"/>
                    </a:ext>
                  </a:extLst>
                </a:gridCol>
              </a:tblGrid>
              <a:tr h="580101">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rtl="0" eaLnBrk="1" fontAlgn="base" latinLnBrk="0" hangingPunct="1">
                        <a:lnSpc>
                          <a:spcPct val="100000"/>
                        </a:lnSpc>
                        <a:spcBef>
                          <a:spcPct val="20000"/>
                        </a:spcBef>
                        <a:spcAft>
                          <a:spcPct val="0"/>
                        </a:spcAft>
                        <a:buClrTx/>
                        <a:buSzTx/>
                        <a:buFontTx/>
                        <a:buNone/>
                      </a:pPr>
                      <a:r>
                        <a:rPr kumimoji="0" lang="en-US" altLang="en-US" sz="2800" b="1" i="0" u="none" strike="noStrike" cap="none" normalizeH="0" baseline="0">
                          <a:ln>
                            <a:noFill/>
                          </a:ln>
                          <a:solidFill>
                            <a:schemeClr val="tx1"/>
                          </a:solidFill>
                          <a:effectLst/>
                          <a:latin typeface="Arial"/>
                          <a:ea typeface="ＭＳ Ｐゴシック"/>
                        </a:rPr>
                        <a:t>TABLE 1: </a:t>
                      </a:r>
                      <a:r>
                        <a:rPr kumimoji="0" lang="en-US" altLang="en-US" sz="2800" b="0" i="0" u="none" strike="noStrike" cap="none" normalizeH="0" baseline="0">
                          <a:ln>
                            <a:noFill/>
                          </a:ln>
                          <a:solidFill>
                            <a:schemeClr val="tx1"/>
                          </a:solidFill>
                          <a:effectLst/>
                          <a:latin typeface="Arial"/>
                          <a:ea typeface="ＭＳ Ｐゴシック"/>
                        </a:rPr>
                        <a:t>OEE </a:t>
                      </a:r>
                      <a:r>
                        <a:rPr lang="en-US" altLang="en-US" sz="2800" b="0" i="0" u="none" strike="noStrike" cap="none" normalizeH="0" baseline="0">
                          <a:ln>
                            <a:noFill/>
                          </a:ln>
                          <a:solidFill>
                            <a:schemeClr val="tx1"/>
                          </a:solidFill>
                          <a:effectLst/>
                          <a:latin typeface="Arial"/>
                          <a:ea typeface="ＭＳ Ｐゴシック"/>
                        </a:rPr>
                        <a:t>of Bonding</a:t>
                      </a:r>
                      <a:endParaRPr kumimoji="0" lang="en-US" altLang="en-US" sz="2800" b="0" i="0" u="none" strike="noStrike" cap="none" normalizeH="0" baseline="0">
                        <a:ln>
                          <a:noFill/>
                        </a:ln>
                        <a:solidFill>
                          <a:schemeClr val="tx1"/>
                        </a:solidFill>
                        <a:effectLst/>
                        <a:latin typeface="Arial"/>
                        <a:ea typeface="ＭＳ Ｐゴシック"/>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Initial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Result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OEE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66%</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Performance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58%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77%</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Doors per </a:t>
                      </a:r>
                      <a:r>
                        <a:rPr lang="en-US" altLang="en-US" sz="2800" b="0" i="0" u="none" strike="noStrike" cap="none" normalizeH="0" baseline="0">
                          <a:ln>
                            <a:noFill/>
                          </a:ln>
                          <a:solidFill>
                            <a:schemeClr val="tx1"/>
                          </a:solidFill>
                          <a:effectLst/>
                          <a:latin typeface="Arial"/>
                          <a:ea typeface="ＭＳ Ｐゴシック"/>
                        </a:rPr>
                        <a:t>Day</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11.1</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14.7</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bl>
          </a:graphicData>
        </a:graphic>
      </p:graphicFrame>
      <p:sp>
        <p:nvSpPr>
          <p:cNvPr id="22" name="Text Box 21">
            <a:extLst>
              <a:ext uri="{FF2B5EF4-FFF2-40B4-BE49-F238E27FC236}">
                <a16:creationId xmlns:a16="http://schemas.microsoft.com/office/drawing/2014/main" id="{65AF1725-5389-D20D-84E9-C29337214485}"/>
              </a:ext>
            </a:extLst>
          </p:cNvPr>
          <p:cNvSpPr txBox="1">
            <a:spLocks noChangeArrowheads="1"/>
          </p:cNvSpPr>
          <p:nvPr/>
        </p:nvSpPr>
        <p:spPr bwMode="auto">
          <a:xfrm>
            <a:off x="7587958" y="18706756"/>
            <a:ext cx="7106299" cy="5751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solidFill>
                  <a:srgbClr val="000000"/>
                </a:solidFill>
                <a:latin typeface="Times New Roman"/>
                <a:ea typeface="ＭＳ Ｐゴシック"/>
                <a:cs typeface="Times New Roman"/>
              </a:rPr>
              <a:t>Initial calculations of OEE vs calculations post improvements.</a:t>
            </a:r>
            <a:endParaRPr lang="en-AU" altLang="en-US" sz="2000" i="1">
              <a:solidFill>
                <a:srgbClr val="000000"/>
              </a:solidFill>
              <a:latin typeface="Times New Roman" charset="0"/>
            </a:endParaRPr>
          </a:p>
        </p:txBody>
      </p:sp>
      <p:graphicFrame>
        <p:nvGraphicFramePr>
          <p:cNvPr id="24" name="Group 139">
            <a:extLst>
              <a:ext uri="{FF2B5EF4-FFF2-40B4-BE49-F238E27FC236}">
                <a16:creationId xmlns:a16="http://schemas.microsoft.com/office/drawing/2014/main" id="{320BA59D-D5DD-195C-14AE-74E19FE9D3EF}"/>
              </a:ext>
            </a:extLst>
          </p:cNvPr>
          <p:cNvGraphicFramePr>
            <a:graphicFrameLocks noGrp="1"/>
          </p:cNvGraphicFramePr>
          <p:nvPr>
            <p:extLst>
              <p:ext uri="{D42A27DB-BD31-4B8C-83A1-F6EECF244321}">
                <p14:modId xmlns:p14="http://schemas.microsoft.com/office/powerpoint/2010/main" val="1617275086"/>
              </p:ext>
            </p:extLst>
          </p:nvPr>
        </p:nvGraphicFramePr>
        <p:xfrm>
          <a:off x="7744097" y="24848293"/>
          <a:ext cx="6588030" cy="2464248"/>
        </p:xfrm>
        <a:graphic>
          <a:graphicData uri="http://schemas.openxmlformats.org/drawingml/2006/table">
            <a:tbl>
              <a:tblPr/>
              <a:tblGrid>
                <a:gridCol w="2694369">
                  <a:extLst>
                    <a:ext uri="{9D8B030D-6E8A-4147-A177-3AD203B41FA5}">
                      <a16:colId xmlns:a16="http://schemas.microsoft.com/office/drawing/2014/main" val="20000"/>
                    </a:ext>
                  </a:extLst>
                </a:gridCol>
                <a:gridCol w="1699435">
                  <a:extLst>
                    <a:ext uri="{9D8B030D-6E8A-4147-A177-3AD203B41FA5}">
                      <a16:colId xmlns:a16="http://schemas.microsoft.com/office/drawing/2014/main" val="20001"/>
                    </a:ext>
                  </a:extLst>
                </a:gridCol>
                <a:gridCol w="2194226">
                  <a:extLst>
                    <a:ext uri="{9D8B030D-6E8A-4147-A177-3AD203B41FA5}">
                      <a16:colId xmlns:a16="http://schemas.microsoft.com/office/drawing/2014/main" val="20002"/>
                    </a:ext>
                  </a:extLst>
                </a:gridCol>
              </a:tblGrid>
              <a:tr h="490905">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a:ln>
                            <a:noFill/>
                          </a:ln>
                          <a:solidFill>
                            <a:schemeClr val="tx1"/>
                          </a:solidFill>
                          <a:effectLst/>
                          <a:latin typeface="Arial" charset="0"/>
                          <a:ea typeface="ＭＳ Ｐゴシック" charset="-128"/>
                        </a:rPr>
                        <a:t>TABLE 2: </a:t>
                      </a:r>
                      <a:r>
                        <a:rPr kumimoji="0" lang="en-US" altLang="en-US" sz="2800" b="0" i="0" u="none" strike="noStrike" cap="none" normalizeH="0" baseline="0">
                          <a:ln>
                            <a:noFill/>
                          </a:ln>
                          <a:solidFill>
                            <a:schemeClr val="tx1"/>
                          </a:solidFill>
                          <a:effectLst/>
                          <a:latin typeface="Arial" charset="0"/>
                          <a:ea typeface="ＭＳ Ｐゴシック" charset="-128"/>
                        </a:rPr>
                        <a:t>Output of Waterjet</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60000"/>
                        <a:lumOff val="40000"/>
                      </a:schemeClr>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9090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Initial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Result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extLst>
                  <a:ext uri="{0D108BD9-81ED-4DB2-BD59-A6C34878D82A}">
                    <a16:rowId xmlns:a16="http://schemas.microsoft.com/office/drawing/2014/main" val="10001"/>
                  </a:ext>
                </a:extLst>
              </a:tr>
              <a:tr h="624628">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Hours per </a:t>
                      </a:r>
                      <a:r>
                        <a:rPr lang="en-US" altLang="en-US" sz="2800" b="0" i="0" u="none" strike="noStrike" cap="none" normalizeH="0" baseline="0">
                          <a:ln>
                            <a:noFill/>
                          </a:ln>
                          <a:solidFill>
                            <a:schemeClr val="tx1"/>
                          </a:solidFill>
                          <a:effectLst/>
                          <a:latin typeface="Arial"/>
                          <a:ea typeface="ＭＳ Ｐゴシック"/>
                        </a:rPr>
                        <a:t>Door</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1.46</a:t>
                      </a:r>
                    </a:p>
                  </a:txBody>
                  <a:tcPr anchor="ct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1.10</a:t>
                      </a: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8033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a:ea typeface="ＭＳ Ｐゴシック"/>
                        </a:rPr>
                        <a:t>Doors per </a:t>
                      </a:r>
                      <a:r>
                        <a:rPr lang="en-US" altLang="en-US" sz="2800" b="0" i="0" u="none" strike="noStrike" cap="none" normalizeH="0" baseline="0">
                          <a:ln>
                            <a:noFill/>
                          </a:ln>
                          <a:solidFill>
                            <a:schemeClr val="tx1"/>
                          </a:solidFill>
                          <a:effectLst/>
                          <a:latin typeface="Arial"/>
                          <a:ea typeface="ＭＳ Ｐゴシック"/>
                        </a:rPr>
                        <a:t>Day</a:t>
                      </a:r>
                      <a:endParaRPr kumimoji="0" lang="en-US" altLang="en-US" sz="2800" b="0" i="0" u="none" strike="noStrike" cap="none" normalizeH="0" baseline="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40000"/>
                        <a:lumOff val="60000"/>
                      </a:schemeClr>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6.49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8.60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bl>
          </a:graphicData>
        </a:graphic>
      </p:graphicFrame>
      <p:sp>
        <p:nvSpPr>
          <p:cNvPr id="25" name="Text Box 21">
            <a:extLst>
              <a:ext uri="{FF2B5EF4-FFF2-40B4-BE49-F238E27FC236}">
                <a16:creationId xmlns:a16="http://schemas.microsoft.com/office/drawing/2014/main" id="{6F145DCC-BCD4-AC18-4606-4AD64F571783}"/>
              </a:ext>
            </a:extLst>
          </p:cNvPr>
          <p:cNvSpPr txBox="1">
            <a:spLocks noChangeArrowheads="1"/>
          </p:cNvSpPr>
          <p:nvPr/>
        </p:nvSpPr>
        <p:spPr bwMode="auto">
          <a:xfrm>
            <a:off x="7611514" y="23878601"/>
            <a:ext cx="6962140" cy="882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Time &amp; motion study of Waterjet, initial vs post improvement results</a:t>
            </a:r>
          </a:p>
        </p:txBody>
      </p:sp>
      <p:graphicFrame>
        <p:nvGraphicFramePr>
          <p:cNvPr id="27" name="Chart 26">
            <a:extLst>
              <a:ext uri="{FF2B5EF4-FFF2-40B4-BE49-F238E27FC236}">
                <a16:creationId xmlns:a16="http://schemas.microsoft.com/office/drawing/2014/main" id="{7638AAA6-2101-5050-6483-6D13DCF84C80}"/>
              </a:ext>
            </a:extLst>
          </p:cNvPr>
          <p:cNvGraphicFramePr/>
          <p:nvPr>
            <p:extLst>
              <p:ext uri="{D42A27DB-BD31-4B8C-83A1-F6EECF244321}">
                <p14:modId xmlns:p14="http://schemas.microsoft.com/office/powerpoint/2010/main" val="4267576773"/>
              </p:ext>
            </p:extLst>
          </p:nvPr>
        </p:nvGraphicFramePr>
        <p:xfrm>
          <a:off x="14915632" y="11928818"/>
          <a:ext cx="6213755" cy="4457921"/>
        </p:xfrm>
        <a:graphic>
          <a:graphicData uri="http://schemas.openxmlformats.org/drawingml/2006/chart">
            <c:chart xmlns:c="http://schemas.openxmlformats.org/drawingml/2006/chart" xmlns:r="http://schemas.openxmlformats.org/officeDocument/2006/relationships" r:id="rId6"/>
          </a:graphicData>
        </a:graphic>
      </p:graphicFrame>
      <p:sp>
        <p:nvSpPr>
          <p:cNvPr id="28" name="Text Box 25">
            <a:extLst>
              <a:ext uri="{FF2B5EF4-FFF2-40B4-BE49-F238E27FC236}">
                <a16:creationId xmlns:a16="http://schemas.microsoft.com/office/drawing/2014/main" id="{72F56CF8-8401-22B8-CFA0-A03F14927629}"/>
              </a:ext>
            </a:extLst>
          </p:cNvPr>
          <p:cNvSpPr txBox="1">
            <a:spLocks noChangeArrowheads="1"/>
          </p:cNvSpPr>
          <p:nvPr/>
        </p:nvSpPr>
        <p:spPr bwMode="auto">
          <a:xfrm>
            <a:off x="14747348" y="1620349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a:latin typeface="Times New Roman" charset="0"/>
              </a:rPr>
              <a:t>Engagement Score among employee population over time, showing positive linear trend. </a:t>
            </a:r>
          </a:p>
        </p:txBody>
      </p:sp>
      <p:sp>
        <p:nvSpPr>
          <p:cNvPr id="34" name="Text Box 6">
            <a:extLst>
              <a:ext uri="{FF2B5EF4-FFF2-40B4-BE49-F238E27FC236}">
                <a16:creationId xmlns:a16="http://schemas.microsoft.com/office/drawing/2014/main" id="{C2DB7422-3CB1-BBE3-F75D-147B01A90FAC}"/>
              </a:ext>
            </a:extLst>
          </p:cNvPr>
          <p:cNvSpPr txBox="1">
            <a:spLocks noChangeArrowheads="1"/>
          </p:cNvSpPr>
          <p:nvPr/>
        </p:nvSpPr>
        <p:spPr bwMode="auto">
          <a:xfrm>
            <a:off x="7484141" y="21937378"/>
            <a:ext cx="7280042" cy="182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a:latin typeface="Arial"/>
                <a:ea typeface="ＭＳ Ｐゴシック"/>
                <a:cs typeface="Arial"/>
              </a:rPr>
              <a:t>OEE improved by 19% resulting in an increased yield of an additional 3.6 doors per day.</a:t>
            </a:r>
            <a:endParaRPr lang="en-US" altLang="en-US" sz="2800"/>
          </a:p>
        </p:txBody>
      </p:sp>
      <p:sp>
        <p:nvSpPr>
          <p:cNvPr id="35" name="Text Box 6">
            <a:extLst>
              <a:ext uri="{FF2B5EF4-FFF2-40B4-BE49-F238E27FC236}">
                <a16:creationId xmlns:a16="http://schemas.microsoft.com/office/drawing/2014/main" id="{6E110D40-4162-0A78-C959-B770B3004405}"/>
              </a:ext>
            </a:extLst>
          </p:cNvPr>
          <p:cNvSpPr txBox="1">
            <a:spLocks noChangeArrowheads="1"/>
          </p:cNvSpPr>
          <p:nvPr/>
        </p:nvSpPr>
        <p:spPr bwMode="auto">
          <a:xfrm>
            <a:off x="7492410" y="27285815"/>
            <a:ext cx="7280042" cy="13964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a:latin typeface="Arial"/>
                <a:ea typeface="ＭＳ Ｐゴシック"/>
                <a:cs typeface="Arial"/>
              </a:rPr>
              <a:t>Doors per day yield increased by 2.11 thus achieving output targets. </a:t>
            </a:r>
            <a:endParaRPr lang="en-US" altLang="en-US" sz="2800"/>
          </a:p>
        </p:txBody>
      </p:sp>
      <p:pic>
        <p:nvPicPr>
          <p:cNvPr id="38" name="Picture 37">
            <a:extLst>
              <a:ext uri="{FF2B5EF4-FFF2-40B4-BE49-F238E27FC236}">
                <a16:creationId xmlns:a16="http://schemas.microsoft.com/office/drawing/2014/main" id="{B2A2F9DC-FADE-4483-DB7E-CA4AAC79D26A}"/>
              </a:ext>
            </a:extLst>
          </p:cNvPr>
          <p:cNvPicPr>
            <a:picLocks noChangeAspect="1"/>
          </p:cNvPicPr>
          <p:nvPr/>
        </p:nvPicPr>
        <p:blipFill rotWithShape="1">
          <a:blip r:embed="rId7"/>
          <a:srcRect l="12831" r="15690"/>
          <a:stretch/>
        </p:blipFill>
        <p:spPr>
          <a:xfrm>
            <a:off x="200034" y="2143015"/>
            <a:ext cx="2713766" cy="3479522"/>
          </a:xfrm>
          <a:prstGeom prst="rect">
            <a:avLst/>
          </a:prstGeom>
        </p:spPr>
      </p:pic>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669</Words>
  <Application>Microsoft Office PowerPoint</Application>
  <PresentationFormat>Custom</PresentationFormat>
  <Paragraphs>83</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joel lang</cp:lastModifiedBy>
  <cp:revision>4</cp:revision>
  <dcterms:created xsi:type="dcterms:W3CDTF">2016-02-25T08:27:32Z</dcterms:created>
  <dcterms:modified xsi:type="dcterms:W3CDTF">2023-06-02T09:31:28Z</dcterms:modified>
</cp:coreProperties>
</file>