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5"/>
  </p:notesMasterIdLst>
  <p:sldIdLst>
    <p:sldId id="256" r:id="rId2"/>
    <p:sldId id="270" r:id="rId3"/>
    <p:sldId id="264" r:id="rId4"/>
    <p:sldId id="274" r:id="rId5"/>
    <p:sldId id="267" r:id="rId6"/>
    <p:sldId id="276" r:id="rId7"/>
    <p:sldId id="265" r:id="rId8"/>
    <p:sldId id="266" r:id="rId9"/>
    <p:sldId id="268" r:id="rId10"/>
    <p:sldId id="273" r:id="rId11"/>
    <p:sldId id="275"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6A3558-DA07-40FA-A34D-335A2B671145}" v="487" dt="2023-11-24T10:13:19.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9" autoAdjust="0"/>
    <p:restoredTop sz="94660"/>
  </p:normalViewPr>
  <p:slideViewPr>
    <p:cSldViewPr snapToGrid="0">
      <p:cViewPr varScale="1">
        <p:scale>
          <a:sx n="74" d="100"/>
          <a:sy n="74" d="100"/>
        </p:scale>
        <p:origin x="1133" y="67"/>
      </p:cViewPr>
      <p:guideLst/>
    </p:cSldViewPr>
  </p:slideViewPr>
  <p:notesTextViewPr>
    <p:cViewPr>
      <p:scale>
        <a:sx n="33" d="100"/>
        <a:sy n="33" d="100"/>
      </p:scale>
      <p:origin x="0" y="0"/>
    </p:cViewPr>
  </p:notesTextViewPr>
  <p:notesViewPr>
    <p:cSldViewPr snapToGrid="0">
      <p:cViewPr varScale="1">
        <p:scale>
          <a:sx n="59" d="100"/>
          <a:sy n="59" d="100"/>
        </p:scale>
        <p:origin x="2698" y="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A89DC-3C93-490B-9797-281D75B51404}" type="datetimeFigureOut">
              <a:rPr lang="en-GB" smtClean="0"/>
              <a:t>24/11/2023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F60DB3-A40E-48A0-9A7E-F432018AC5DD}" type="slidenum">
              <a:rPr lang="en-GB" smtClean="0"/>
              <a:t>‹#›</a:t>
            </a:fld>
            <a:endParaRPr lang="en-GB"/>
          </a:p>
        </p:txBody>
      </p:sp>
    </p:spTree>
    <p:extLst>
      <p:ext uri="{BB962C8B-B14F-4D97-AF65-F5344CB8AC3E}">
        <p14:creationId xmlns:p14="http://schemas.microsoft.com/office/powerpoint/2010/main" val="93516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F60DB3-A40E-48A0-9A7E-F432018AC5DD}" type="slidenum">
              <a:rPr lang="en-GB" smtClean="0"/>
              <a:t>8</a:t>
            </a:fld>
            <a:endParaRPr lang="en-GB"/>
          </a:p>
        </p:txBody>
      </p:sp>
    </p:spTree>
    <p:extLst>
      <p:ext uri="{BB962C8B-B14F-4D97-AF65-F5344CB8AC3E}">
        <p14:creationId xmlns:p14="http://schemas.microsoft.com/office/powerpoint/2010/main" val="25475082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404016631"/>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051599315"/>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126431081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1446608400"/>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4094043511"/>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456472015"/>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3095254353"/>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061379296"/>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516111038"/>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3745802077"/>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834195022"/>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71724018"/>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271654540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326004687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4201527621"/>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197091024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1182C-8241-4B3D-AA35-3F853C06CA1B}" type="datetimeFigureOut">
              <a:rPr lang="en-GB" smtClean="0"/>
              <a:t>24/11/2023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272A48-2C49-4CE8-9636-0C3466311ECB}" type="slidenum">
              <a:rPr lang="en-GB" smtClean="0"/>
              <a:t>‹#›</a:t>
            </a:fld>
            <a:endParaRPr lang="en-GB" dirty="0"/>
          </a:p>
        </p:txBody>
      </p:sp>
    </p:spTree>
    <p:extLst>
      <p:ext uri="{BB962C8B-B14F-4D97-AF65-F5344CB8AC3E}">
        <p14:creationId xmlns:p14="http://schemas.microsoft.com/office/powerpoint/2010/main" val="394820127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C41182C-8241-4B3D-AA35-3F853C06CA1B}" type="datetimeFigureOut">
              <a:rPr lang="en-GB" smtClean="0"/>
              <a:t>24/11/2023</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272A48-2C49-4CE8-9636-0C3466311ECB}" type="slidenum">
              <a:rPr lang="en-GB" smtClean="0"/>
              <a:t>‹#›</a:t>
            </a:fld>
            <a:endParaRPr lang="en-GB" dirty="0"/>
          </a:p>
        </p:txBody>
      </p:sp>
    </p:spTree>
    <p:extLst>
      <p:ext uri="{BB962C8B-B14F-4D97-AF65-F5344CB8AC3E}">
        <p14:creationId xmlns:p14="http://schemas.microsoft.com/office/powerpoint/2010/main" val="2508193246"/>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mc:AlternateContent xmlns:mc="http://schemas.openxmlformats.org/markup-compatibility/2006" xmlns:p14="http://schemas.microsoft.com/office/powerpoint/2010/main">
    <mc:Choice Requires="p14">
      <p:transition spd="slow" p14:dur="10000"/>
    </mc:Choice>
    <mc:Fallback xmlns="">
      <p:transition spd="slow"/>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hse.gov.uk/" TargetMode="External"/><Relationship Id="rId2" Type="http://schemas.openxmlformats.org/officeDocument/2006/relationships/hyperlink" Target="https://online-learning-college.com/knowledge-hub/care/ethical-responsibilities-of-care-workers/" TargetMode="External"/><Relationship Id="rId1" Type="http://schemas.openxmlformats.org/officeDocument/2006/relationships/slideLayout" Target="../slideLayouts/slideLayout2.xml"/><Relationship Id="rId4" Type="http://schemas.openxmlformats.org/officeDocument/2006/relationships/hyperlink" Target="https://www.hse.gov.uk/healthservices/moving-handling-equipmen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EF93-F246-C312-F15C-A780D07CA397}"/>
              </a:ext>
            </a:extLst>
          </p:cNvPr>
          <p:cNvSpPr>
            <a:spLocks noGrp="1"/>
          </p:cNvSpPr>
          <p:nvPr>
            <p:ph type="title"/>
          </p:nvPr>
        </p:nvSpPr>
        <p:spPr>
          <a:xfrm>
            <a:off x="4872012" y="1447800"/>
            <a:ext cx="5222325" cy="3329581"/>
          </a:xfrm>
        </p:spPr>
        <p:txBody>
          <a:bodyPr vert="horz" lIns="91440" tIns="45720" rIns="91440" bIns="45720" rtlCol="0" anchor="b">
            <a:normAutofit fontScale="90000"/>
          </a:bodyPr>
          <a:lstStyle/>
          <a:p>
            <a:pPr>
              <a:lnSpc>
                <a:spcPct val="90000"/>
              </a:lnSpc>
            </a:pPr>
            <a:r>
              <a:rPr lang="en-US" sz="5400" dirty="0">
                <a:solidFill>
                  <a:srgbClr val="EBEBEB"/>
                </a:solidFill>
              </a:rPr>
              <a:t>Healthcare Assistant </a:t>
            </a:r>
            <a:br>
              <a:rPr lang="en-US" sz="4000" dirty="0">
                <a:solidFill>
                  <a:srgbClr val="EBEBEB"/>
                </a:solidFill>
              </a:rPr>
            </a:br>
            <a:br>
              <a:rPr lang="en-US" sz="4000" dirty="0">
                <a:solidFill>
                  <a:srgbClr val="EBEBEB"/>
                </a:solidFill>
              </a:rPr>
            </a:br>
            <a:r>
              <a:rPr lang="en-US" sz="3100" dirty="0">
                <a:solidFill>
                  <a:srgbClr val="EBEBEB"/>
                </a:solidFill>
              </a:rPr>
              <a:t>Presented by Catalina Maria Secara</a:t>
            </a:r>
            <a:br>
              <a:rPr lang="en-US" sz="3100" dirty="0">
                <a:solidFill>
                  <a:srgbClr val="EBEBEB"/>
                </a:solidFill>
              </a:rPr>
            </a:br>
            <a:r>
              <a:rPr lang="en-US" sz="3100" dirty="0">
                <a:solidFill>
                  <a:srgbClr val="EBEBEB"/>
                </a:solidFill>
              </a:rPr>
              <a:t>Student number:2243781</a:t>
            </a:r>
            <a:br>
              <a:rPr lang="en-US" sz="3100" dirty="0">
                <a:solidFill>
                  <a:srgbClr val="EBEBEB"/>
                </a:solidFill>
              </a:rPr>
            </a:br>
            <a:r>
              <a:rPr lang="en-US" sz="3100" dirty="0">
                <a:solidFill>
                  <a:srgbClr val="EBEBEB"/>
                </a:solidFill>
              </a:rPr>
              <a:t>Personal and Academic Development (BMNS4009)</a:t>
            </a:r>
            <a:br>
              <a:rPr lang="en-US" sz="3100" dirty="0">
                <a:solidFill>
                  <a:srgbClr val="EBEBEB"/>
                </a:solidFill>
              </a:rPr>
            </a:br>
            <a:r>
              <a:rPr lang="en-US" sz="3100" dirty="0">
                <a:solidFill>
                  <a:srgbClr val="EBEBEB"/>
                </a:solidFill>
              </a:rPr>
              <a:t>27 November 2023</a:t>
            </a:r>
          </a:p>
        </p:txBody>
      </p:sp>
      <p:pic>
        <p:nvPicPr>
          <p:cNvPr id="5" name="Picture 4" descr="Pink desk with doctor items">
            <a:extLst>
              <a:ext uri="{FF2B5EF4-FFF2-40B4-BE49-F238E27FC236}">
                <a16:creationId xmlns:a16="http://schemas.microsoft.com/office/drawing/2014/main" id="{60F4F095-87D5-074D-F05F-616016BD938A}"/>
              </a:ext>
            </a:extLst>
          </p:cNvPr>
          <p:cNvPicPr>
            <a:picLocks noChangeAspect="1"/>
          </p:cNvPicPr>
          <p:nvPr/>
        </p:nvPicPr>
        <p:blipFill rotWithShape="1">
          <a:blip r:embed="rId3"/>
          <a:srcRect l="49445" r="6931" b="-1"/>
          <a:stretch/>
        </p:blipFill>
        <p:spPr>
          <a:xfrm>
            <a:off x="20" y="10"/>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Tree>
    <p:extLst>
      <p:ext uri="{BB962C8B-B14F-4D97-AF65-F5344CB8AC3E}">
        <p14:creationId xmlns:p14="http://schemas.microsoft.com/office/powerpoint/2010/main" val="318486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9E23E-F288-A735-B6E4-A50ECC106657}"/>
              </a:ext>
            </a:extLst>
          </p:cNvPr>
          <p:cNvSpPr>
            <a:spLocks noGrp="1"/>
          </p:cNvSpPr>
          <p:nvPr>
            <p:ph type="title"/>
          </p:nvPr>
        </p:nvSpPr>
        <p:spPr/>
        <p:txBody>
          <a:bodyPr/>
          <a:lstStyle/>
          <a:p>
            <a:r>
              <a:rPr lang="en-GB" dirty="0"/>
              <a:t>Introduction</a:t>
            </a:r>
            <a:br>
              <a:rPr lang="en-GB" dirty="0"/>
            </a:br>
            <a:r>
              <a:rPr lang="en-GB" dirty="0"/>
              <a:t>Healthcare Assistant</a:t>
            </a:r>
            <a:br>
              <a:rPr lang="en-GB" dirty="0"/>
            </a:br>
            <a:endParaRPr lang="en-GB" dirty="0"/>
          </a:p>
        </p:txBody>
      </p:sp>
      <p:sp>
        <p:nvSpPr>
          <p:cNvPr id="3" name="Content Placeholder 2">
            <a:extLst>
              <a:ext uri="{FF2B5EF4-FFF2-40B4-BE49-F238E27FC236}">
                <a16:creationId xmlns:a16="http://schemas.microsoft.com/office/drawing/2014/main" id="{7202BC60-F629-A718-17EA-B7A6DA6040DB}"/>
              </a:ext>
            </a:extLst>
          </p:cNvPr>
          <p:cNvSpPr>
            <a:spLocks noGrp="1"/>
          </p:cNvSpPr>
          <p:nvPr>
            <p:ph idx="1"/>
          </p:nvPr>
        </p:nvSpPr>
        <p:spPr/>
        <p:txBody>
          <a:bodyPr>
            <a:normAutofit/>
          </a:bodyPr>
          <a:lstStyle/>
          <a:p>
            <a:r>
              <a:rPr lang="en-GB" dirty="0"/>
              <a:t> A Healthcare Assistant (HCA) is a person who provides care to patients in a hospital, a nursing home or at home. The Healthcare Assistant helps the patient with personal care such as washing, cleaning, and feeding, but also has duties such as checking vital signs.</a:t>
            </a:r>
          </a:p>
          <a:p>
            <a:r>
              <a:rPr lang="en-GB" dirty="0"/>
              <a:t>A person can be hired as a Healthcare Assistant without a special qualification because </a:t>
            </a:r>
            <a:r>
              <a:rPr lang="en-US" dirty="0"/>
              <a:t>the employer usually provides all the training</a:t>
            </a:r>
            <a:r>
              <a:rPr lang="en-GB" dirty="0"/>
              <a:t>. Still, the </a:t>
            </a:r>
            <a:r>
              <a:rPr lang="en-US" dirty="0"/>
              <a:t>healthcare assistant must also have some skills such as good communication, patience, and staying</a:t>
            </a:r>
            <a:r>
              <a:rPr lang="en-GB" dirty="0"/>
              <a:t> calm in stressful situations.</a:t>
            </a:r>
          </a:p>
          <a:p>
            <a:endParaRPr lang="en-GB" dirty="0"/>
          </a:p>
          <a:p>
            <a:pPr marL="0" indent="0">
              <a:buNone/>
            </a:pPr>
            <a:r>
              <a:rPr lang="en-GB" sz="1200" dirty="0"/>
              <a:t>(</a:t>
            </a:r>
            <a:r>
              <a:rPr lang="en-GB" sz="1200" dirty="0" err="1"/>
              <a:t>Kroezen</a:t>
            </a:r>
            <a:r>
              <a:rPr lang="en-GB" sz="1200" dirty="0"/>
              <a:t>, M. 2018)</a:t>
            </a:r>
          </a:p>
        </p:txBody>
      </p:sp>
    </p:spTree>
    <p:extLst>
      <p:ext uri="{BB962C8B-B14F-4D97-AF65-F5344CB8AC3E}">
        <p14:creationId xmlns:p14="http://schemas.microsoft.com/office/powerpoint/2010/main" val="399715787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24C5D-0732-8E41-F138-3F3D0356AB50}"/>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Objective</a:t>
            </a:r>
          </a:p>
        </p:txBody>
      </p:sp>
      <p:sp>
        <p:nvSpPr>
          <p:cNvPr id="3" name="Content Placeholder 2">
            <a:extLst>
              <a:ext uri="{FF2B5EF4-FFF2-40B4-BE49-F238E27FC236}">
                <a16:creationId xmlns:a16="http://schemas.microsoft.com/office/drawing/2014/main" id="{BD9356D0-C3C8-69DE-E333-E825A2ADCFB9}"/>
              </a:ext>
            </a:extLst>
          </p:cNvPr>
          <p:cNvSpPr>
            <a:spLocks noGrp="1"/>
          </p:cNvSpPr>
          <p:nvPr>
            <p:ph idx="1"/>
          </p:nvPr>
        </p:nvSpPr>
        <p:spPr>
          <a:xfrm>
            <a:off x="648930" y="2438400"/>
            <a:ext cx="6188189" cy="3785419"/>
          </a:xfrm>
        </p:spPr>
        <p:txBody>
          <a:bodyPr>
            <a:normAutofit fontScale="92500" lnSpcReduction="20000"/>
          </a:bodyPr>
          <a:lstStyle/>
          <a:p>
            <a:pPr>
              <a:lnSpc>
                <a:spcPct val="90000"/>
              </a:lnSpc>
            </a:pPr>
            <a:r>
              <a:rPr lang="en-GB" dirty="0">
                <a:solidFill>
                  <a:srgbClr val="FFFFFF"/>
                </a:solidFill>
              </a:rPr>
              <a:t>Role and Responsibility of Healthcare Assistant</a:t>
            </a:r>
          </a:p>
          <a:p>
            <a:pPr>
              <a:lnSpc>
                <a:spcPct val="90000"/>
              </a:lnSpc>
            </a:pPr>
            <a:r>
              <a:rPr lang="en-GB" dirty="0">
                <a:solidFill>
                  <a:srgbClr val="FFFFFF"/>
                </a:solidFill>
              </a:rPr>
              <a:t>Professional skills required as a Healthcare Assistant</a:t>
            </a:r>
          </a:p>
          <a:p>
            <a:pPr>
              <a:lnSpc>
                <a:spcPct val="90000"/>
              </a:lnSpc>
            </a:pPr>
            <a:r>
              <a:rPr lang="en-GB" dirty="0">
                <a:solidFill>
                  <a:srgbClr val="FFFFFF"/>
                </a:solidFill>
              </a:rPr>
              <a:t>Cods of Conduct for Healthcare Support</a:t>
            </a:r>
          </a:p>
          <a:p>
            <a:pPr>
              <a:lnSpc>
                <a:spcPct val="90000"/>
              </a:lnSpc>
            </a:pPr>
            <a:r>
              <a:rPr lang="en-GB" dirty="0">
                <a:solidFill>
                  <a:srgbClr val="FFFFFF"/>
                </a:solidFill>
              </a:rPr>
              <a:t>Qualification and training</a:t>
            </a:r>
          </a:p>
          <a:p>
            <a:pPr>
              <a:lnSpc>
                <a:spcPct val="90000"/>
              </a:lnSpc>
            </a:pPr>
            <a:r>
              <a:rPr lang="en-GB" dirty="0">
                <a:solidFill>
                  <a:srgbClr val="FFFFFF"/>
                </a:solidFill>
              </a:rPr>
              <a:t>Ethics and Professionalism</a:t>
            </a:r>
          </a:p>
          <a:p>
            <a:pPr>
              <a:lnSpc>
                <a:spcPct val="90000"/>
              </a:lnSpc>
            </a:pPr>
            <a:r>
              <a:rPr lang="en-GB" dirty="0">
                <a:solidFill>
                  <a:srgbClr val="FFFFFF"/>
                </a:solidFill>
              </a:rPr>
              <a:t>Safety and Hygiene</a:t>
            </a:r>
          </a:p>
          <a:p>
            <a:pPr>
              <a:lnSpc>
                <a:spcPct val="90000"/>
              </a:lnSpc>
            </a:pPr>
            <a:r>
              <a:rPr lang="en-GB" dirty="0">
                <a:solidFill>
                  <a:srgbClr val="FFFFFF"/>
                </a:solidFill>
              </a:rPr>
              <a:t>Personal values that the Healthcare Assistant should possess</a:t>
            </a:r>
          </a:p>
          <a:p>
            <a:pPr>
              <a:lnSpc>
                <a:spcPct val="90000"/>
              </a:lnSpc>
            </a:pPr>
            <a:r>
              <a:rPr lang="en-GB" dirty="0">
                <a:solidFill>
                  <a:srgbClr val="FFFFFF"/>
                </a:solidFill>
              </a:rPr>
              <a:t>Equipment and tools used in healthcare</a:t>
            </a:r>
          </a:p>
          <a:p>
            <a:pPr>
              <a:lnSpc>
                <a:spcPct val="90000"/>
              </a:lnSpc>
            </a:pPr>
            <a:r>
              <a:rPr lang="en-GB" dirty="0">
                <a:solidFill>
                  <a:srgbClr val="FFFFFF"/>
                </a:solidFill>
              </a:rPr>
              <a:t>Summary and Conclusion</a:t>
            </a:r>
          </a:p>
          <a:p>
            <a:pPr>
              <a:lnSpc>
                <a:spcPct val="90000"/>
              </a:lnSpc>
            </a:pPr>
            <a:r>
              <a:rPr lang="en-GB" dirty="0">
                <a:solidFill>
                  <a:srgbClr val="FFFFFF"/>
                </a:solidFill>
              </a:rPr>
              <a:t>References and Additional Resources</a:t>
            </a:r>
          </a:p>
          <a:p>
            <a:pPr>
              <a:lnSpc>
                <a:spcPct val="90000"/>
              </a:lnSpc>
            </a:pPr>
            <a:endParaRPr lang="en-GB" dirty="0">
              <a:solidFill>
                <a:srgbClr val="FFFFFF"/>
              </a:solidFill>
            </a:endParaRP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 name="Picture 8" descr="A nurse talking to a person">
            <a:extLst>
              <a:ext uri="{FF2B5EF4-FFF2-40B4-BE49-F238E27FC236}">
                <a16:creationId xmlns:a16="http://schemas.microsoft.com/office/drawing/2014/main" id="{83B09943-6AEF-86EF-3677-F0475113D12A}"/>
              </a:ext>
            </a:extLst>
          </p:cNvPr>
          <p:cNvPicPr>
            <a:picLocks noChangeAspect="1"/>
          </p:cNvPicPr>
          <p:nvPr/>
        </p:nvPicPr>
        <p:blipFill rotWithShape="1">
          <a:blip r:embed="rId3">
            <a:extLst>
              <a:ext uri="{28A0092B-C50C-407E-A947-70E740481C1C}">
                <a14:useLocalDpi xmlns:a14="http://schemas.microsoft.com/office/drawing/2010/main" val="0"/>
              </a:ext>
            </a:extLst>
          </a:blip>
          <a:srcRect l="6596" r="4509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2718594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talking to a person&#10;&#10;Description automatically generated">
            <a:extLst>
              <a:ext uri="{FF2B5EF4-FFF2-40B4-BE49-F238E27FC236}">
                <a16:creationId xmlns:a16="http://schemas.microsoft.com/office/drawing/2014/main" id="{D097827C-655A-39E2-7419-30C954710A93}"/>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b="20775"/>
          <a:stretch/>
        </p:blipFill>
        <p:spPr>
          <a:xfrm>
            <a:off x="20" y="-1"/>
            <a:ext cx="12191980" cy="6858000"/>
          </a:xfrm>
          <a:prstGeom prst="rect">
            <a:avLst/>
          </a:prstGeom>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205FDB20-FB3C-B773-1B34-8E83D74CC3E1}"/>
              </a:ext>
            </a:extLst>
          </p:cNvPr>
          <p:cNvSpPr>
            <a:spLocks noGrp="1"/>
          </p:cNvSpPr>
          <p:nvPr>
            <p:ph type="title"/>
          </p:nvPr>
        </p:nvSpPr>
        <p:spPr>
          <a:xfrm>
            <a:off x="646111" y="452718"/>
            <a:ext cx="9404723" cy="1400530"/>
          </a:xfrm>
        </p:spPr>
        <p:txBody>
          <a:bodyPr>
            <a:normAutofit/>
          </a:bodyPr>
          <a:lstStyle/>
          <a:p>
            <a:pPr>
              <a:lnSpc>
                <a:spcPct val="90000"/>
              </a:lnSpc>
            </a:pPr>
            <a:r>
              <a:rPr lang="en-GB" sz="3600" dirty="0"/>
              <a:t>Rolls of what Healthcare Assistants do?</a:t>
            </a:r>
            <a:br>
              <a:rPr lang="en-GB" sz="3600" dirty="0"/>
            </a:br>
            <a:endParaRPr lang="en-GB" sz="3600" dirty="0"/>
          </a:p>
        </p:txBody>
      </p:sp>
      <p:sp>
        <p:nvSpPr>
          <p:cNvPr id="5" name="Content Placeholder 4">
            <a:extLst>
              <a:ext uri="{FF2B5EF4-FFF2-40B4-BE49-F238E27FC236}">
                <a16:creationId xmlns:a16="http://schemas.microsoft.com/office/drawing/2014/main" id="{928EDCB5-DC6C-0A85-CF90-0DED61178944}"/>
              </a:ext>
            </a:extLst>
          </p:cNvPr>
          <p:cNvSpPr>
            <a:spLocks noGrp="1"/>
          </p:cNvSpPr>
          <p:nvPr>
            <p:ph idx="1"/>
          </p:nvPr>
        </p:nvSpPr>
        <p:spPr>
          <a:xfrm>
            <a:off x="1103312" y="2052918"/>
            <a:ext cx="8946541" cy="4195481"/>
          </a:xfrm>
        </p:spPr>
        <p:txBody>
          <a:bodyPr>
            <a:normAutofit/>
          </a:bodyPr>
          <a:lstStyle/>
          <a:p>
            <a:pPr>
              <a:lnSpc>
                <a:spcPct val="90000"/>
              </a:lnSpc>
            </a:pPr>
            <a:r>
              <a:rPr lang="en-GB" dirty="0"/>
              <a:t>Help patients shower and get dressed</a:t>
            </a:r>
          </a:p>
          <a:p>
            <a:pPr>
              <a:lnSpc>
                <a:spcPct val="90000"/>
              </a:lnSpc>
            </a:pPr>
            <a:r>
              <a:rPr lang="en-GB" dirty="0"/>
              <a:t>Makes beds</a:t>
            </a:r>
          </a:p>
          <a:p>
            <a:pPr>
              <a:lnSpc>
                <a:spcPct val="90000"/>
              </a:lnSpc>
            </a:pPr>
            <a:r>
              <a:rPr lang="en-GB" dirty="0"/>
              <a:t>Help patients to eat, including food preparation</a:t>
            </a:r>
          </a:p>
          <a:p>
            <a:pPr>
              <a:lnSpc>
                <a:spcPct val="90000"/>
              </a:lnSpc>
            </a:pPr>
            <a:r>
              <a:rPr lang="en-GB" dirty="0"/>
              <a:t>Mobilisation and Ambulation</a:t>
            </a:r>
          </a:p>
          <a:p>
            <a:pPr>
              <a:lnSpc>
                <a:spcPct val="90000"/>
              </a:lnSpc>
            </a:pPr>
            <a:r>
              <a:rPr lang="en-GB" dirty="0"/>
              <a:t>Help patients to use the toilet, commode</a:t>
            </a:r>
          </a:p>
          <a:p>
            <a:pPr>
              <a:lnSpc>
                <a:spcPct val="90000"/>
              </a:lnSpc>
            </a:pPr>
            <a:r>
              <a:rPr lang="en-GB" dirty="0"/>
              <a:t>Help patients to tidy the house, do the shopping</a:t>
            </a:r>
          </a:p>
          <a:p>
            <a:pPr>
              <a:lnSpc>
                <a:spcPct val="90000"/>
              </a:lnSpc>
            </a:pPr>
            <a:r>
              <a:rPr lang="en-GB" dirty="0"/>
              <a:t>Check the patient’s vital signs, like temperature or pulse</a:t>
            </a:r>
          </a:p>
          <a:p>
            <a:pPr>
              <a:lnSpc>
                <a:spcPct val="90000"/>
              </a:lnSpc>
            </a:pPr>
            <a:r>
              <a:rPr lang="en-GB" dirty="0"/>
              <a:t>Assistant with medication</a:t>
            </a:r>
          </a:p>
          <a:p>
            <a:pPr>
              <a:lnSpc>
                <a:spcPct val="90000"/>
              </a:lnSpc>
            </a:pPr>
            <a:r>
              <a:rPr lang="en-GB" dirty="0"/>
              <a:t>Call the ambulance in the emergency</a:t>
            </a:r>
          </a:p>
          <a:p>
            <a:pPr>
              <a:lnSpc>
                <a:spcPct val="90000"/>
              </a:lnSpc>
            </a:pPr>
            <a:r>
              <a:rPr lang="en-GB" dirty="0"/>
              <a:t>Had a meeting with other medical staff</a:t>
            </a:r>
          </a:p>
          <a:p>
            <a:pPr>
              <a:lnSpc>
                <a:spcPct val="90000"/>
              </a:lnSpc>
            </a:pPr>
            <a:endParaRPr lang="en-GB" sz="1600" dirty="0"/>
          </a:p>
          <a:p>
            <a:pPr marL="0" indent="0">
              <a:lnSpc>
                <a:spcPct val="90000"/>
              </a:lnSpc>
              <a:buNone/>
            </a:pPr>
            <a:endParaRPr lang="en-GB" sz="1200" dirty="0"/>
          </a:p>
          <a:p>
            <a:pPr>
              <a:lnSpc>
                <a:spcPct val="90000"/>
              </a:lnSpc>
            </a:pPr>
            <a:endParaRPr lang="en-GB" sz="1600" dirty="0"/>
          </a:p>
          <a:p>
            <a:pPr>
              <a:lnSpc>
                <a:spcPct val="90000"/>
              </a:lnSpc>
            </a:pPr>
            <a:endParaRPr lang="en-GB" sz="1600" dirty="0"/>
          </a:p>
          <a:p>
            <a:pPr>
              <a:lnSpc>
                <a:spcPct val="90000"/>
              </a:lnSpc>
            </a:pPr>
            <a:endParaRPr lang="en-GB" sz="1600" dirty="0"/>
          </a:p>
          <a:p>
            <a:pPr>
              <a:lnSpc>
                <a:spcPct val="90000"/>
              </a:lnSpc>
            </a:pPr>
            <a:endParaRPr lang="en-GB" sz="1600" dirty="0"/>
          </a:p>
        </p:txBody>
      </p:sp>
      <p:sp>
        <p:nvSpPr>
          <p:cNvPr id="3" name="TextBox 2">
            <a:extLst>
              <a:ext uri="{FF2B5EF4-FFF2-40B4-BE49-F238E27FC236}">
                <a16:creationId xmlns:a16="http://schemas.microsoft.com/office/drawing/2014/main" id="{47DA9D18-4F31-0A56-094B-EC1C767DD889}"/>
              </a:ext>
            </a:extLst>
          </p:cNvPr>
          <p:cNvSpPr txBox="1"/>
          <p:nvPr/>
        </p:nvSpPr>
        <p:spPr>
          <a:xfrm>
            <a:off x="1205345" y="6405282"/>
            <a:ext cx="4000500" cy="369332"/>
          </a:xfrm>
          <a:prstGeom prst="rect">
            <a:avLst/>
          </a:prstGeom>
          <a:noFill/>
        </p:spPr>
        <p:txBody>
          <a:bodyPr wrap="square" rtlCol="0">
            <a:spAutoFit/>
          </a:bodyPr>
          <a:lstStyle/>
          <a:p>
            <a:r>
              <a:rPr lang="en-GB" dirty="0"/>
              <a:t>(Fee, Anne, et al 2020)</a:t>
            </a:r>
          </a:p>
        </p:txBody>
      </p:sp>
    </p:spTree>
    <p:extLst>
      <p:ext uri="{BB962C8B-B14F-4D97-AF65-F5344CB8AC3E}">
        <p14:creationId xmlns:p14="http://schemas.microsoft.com/office/powerpoint/2010/main" val="27313100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in blue scrubs sitting in a hallway">
            <a:extLst>
              <a:ext uri="{FF2B5EF4-FFF2-40B4-BE49-F238E27FC236}">
                <a16:creationId xmlns:a16="http://schemas.microsoft.com/office/drawing/2014/main" id="{1BED6ED2-980D-239A-41BC-B9424C156CE4}"/>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2793" b="2938"/>
          <a:stretch/>
        </p:blipFill>
        <p:spPr>
          <a:xfrm>
            <a:off x="20" y="-1"/>
            <a:ext cx="12191980" cy="6858000"/>
          </a:xfrm>
          <a:prstGeom prst="rect">
            <a:avLst/>
          </a:prstGeom>
        </p:spPr>
      </p:pic>
      <p:sp>
        <p:nvSpPr>
          <p:cNvPr id="2" name="Title 1">
            <a:extLst>
              <a:ext uri="{FF2B5EF4-FFF2-40B4-BE49-F238E27FC236}">
                <a16:creationId xmlns:a16="http://schemas.microsoft.com/office/drawing/2014/main" id="{671C0CC2-C762-5356-22C0-0C391D5E771E}"/>
              </a:ext>
            </a:extLst>
          </p:cNvPr>
          <p:cNvSpPr>
            <a:spLocks noGrp="1"/>
          </p:cNvSpPr>
          <p:nvPr>
            <p:ph type="title"/>
          </p:nvPr>
        </p:nvSpPr>
        <p:spPr>
          <a:xfrm>
            <a:off x="646111" y="452718"/>
            <a:ext cx="9404723" cy="1400530"/>
          </a:xfrm>
        </p:spPr>
        <p:txBody>
          <a:bodyPr>
            <a:normAutofit fontScale="90000"/>
          </a:bodyPr>
          <a:lstStyle/>
          <a:p>
            <a:r>
              <a:rPr lang="en-GB" sz="3600" dirty="0"/>
              <a:t>Professional skills required as a Healthcare Assistant</a:t>
            </a:r>
            <a:br>
              <a:rPr lang="en-GB" sz="3600" dirty="0"/>
            </a:br>
            <a:br>
              <a:rPr lang="en-GB" sz="3600" dirty="0"/>
            </a:br>
            <a:br>
              <a:rPr lang="en-GB" sz="3600" dirty="0"/>
            </a:br>
            <a:br>
              <a:rPr lang="en-GB" sz="2800" dirty="0"/>
            </a:br>
            <a:br>
              <a:rPr lang="en-GB" sz="2800" dirty="0"/>
            </a:br>
            <a:br>
              <a:rPr lang="en-GB" sz="2800" dirty="0"/>
            </a:br>
            <a:br>
              <a:rPr lang="en-GB" sz="2800" dirty="0"/>
            </a:br>
            <a:endParaRPr lang="en-GB" sz="2800" dirty="0"/>
          </a:p>
        </p:txBody>
      </p:sp>
      <p:sp>
        <p:nvSpPr>
          <p:cNvPr id="7" name="Rectangle 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A034634-A9E2-2360-5613-C513849D346D}"/>
              </a:ext>
            </a:extLst>
          </p:cNvPr>
          <p:cNvSpPr>
            <a:spLocks noGrp="1"/>
          </p:cNvSpPr>
          <p:nvPr>
            <p:ph idx="1"/>
          </p:nvPr>
        </p:nvSpPr>
        <p:spPr>
          <a:xfrm>
            <a:off x="647702" y="1702276"/>
            <a:ext cx="10898187" cy="5105399"/>
          </a:xfrm>
        </p:spPr>
        <p:txBody>
          <a:bodyPr>
            <a:normAutofit fontScale="70000" lnSpcReduction="20000"/>
          </a:bodyPr>
          <a:lstStyle/>
          <a:p>
            <a:pPr marL="0" indent="0">
              <a:lnSpc>
                <a:spcPct val="90000"/>
              </a:lnSpc>
              <a:buNone/>
            </a:pPr>
            <a:r>
              <a:rPr lang="en-GB" sz="2600" dirty="0"/>
              <a:t>To become a Healthcare Assistant, the Healthcare Assistant needs many skills to ensure quality patient care.  The most essential skills are:</a:t>
            </a:r>
          </a:p>
          <a:p>
            <a:pPr marL="457200" indent="-457200">
              <a:lnSpc>
                <a:spcPct val="90000"/>
              </a:lnSpc>
              <a:buFont typeface="+mj-lt"/>
              <a:buAutoNum type="arabicPeriod"/>
            </a:pPr>
            <a:r>
              <a:rPr lang="en-GB" sz="2600" dirty="0"/>
              <a:t>Communication is the most critical </a:t>
            </a:r>
            <a:r>
              <a:rPr lang="en-US" sz="2600" dirty="0"/>
              <a:t>part of the job of a healthcare assistant because the healthcare assistant</a:t>
            </a:r>
            <a:r>
              <a:rPr lang="en-GB" sz="2600" dirty="0"/>
              <a:t> must have clear and empathetic communication with the client and family. </a:t>
            </a:r>
          </a:p>
          <a:p>
            <a:pPr marL="457200" indent="-457200">
              <a:lnSpc>
                <a:spcPct val="90000"/>
              </a:lnSpc>
              <a:buFont typeface="+mj-lt"/>
              <a:buAutoNum type="arabicPeriod"/>
            </a:pPr>
            <a:r>
              <a:rPr lang="en-GB" sz="2600" dirty="0"/>
              <a:t>Empathy and compassion also play an essential role in this field, demonstrating that the healthcare assistant understands and sympathises with the client in all situations.</a:t>
            </a:r>
          </a:p>
          <a:p>
            <a:pPr marL="457200" indent="-457200">
              <a:lnSpc>
                <a:spcPct val="90000"/>
              </a:lnSpc>
              <a:buFont typeface="+mj-lt"/>
              <a:buAutoNum type="arabicPeriod"/>
            </a:pPr>
            <a:r>
              <a:rPr lang="en-GB" sz="2600" dirty="0"/>
              <a:t>Teamwork is crucial in this job because, as a healthcare assistant,  have the opportunity to work with colleagues and provide care to the patient without problems.</a:t>
            </a:r>
          </a:p>
          <a:p>
            <a:pPr marL="457200" indent="-457200">
              <a:lnSpc>
                <a:spcPct val="90000"/>
              </a:lnSpc>
              <a:buFont typeface="+mj-lt"/>
              <a:buAutoNum type="arabicPeriod"/>
            </a:pPr>
            <a:r>
              <a:rPr lang="en-GB" sz="2600" dirty="0"/>
              <a:t>As a healthcare assistant, you must also have the ability to adapt to the environment, to be flexible to the tasks and the environment in which work.</a:t>
            </a:r>
          </a:p>
          <a:p>
            <a:pPr marL="457200" indent="-457200">
              <a:lnSpc>
                <a:spcPct val="90000"/>
              </a:lnSpc>
              <a:buFont typeface="+mj-lt"/>
              <a:buAutoNum type="arabicPeriod"/>
            </a:pPr>
            <a:r>
              <a:rPr lang="en-GB" sz="2600" dirty="0"/>
              <a:t>In providing medical care, the healthcare assistant must be able to solve problems effectively in situations encountered at the moment. The healthcare assistant must know how to manage stress and face some difficult situations while offering good quality services to patients.</a:t>
            </a:r>
          </a:p>
          <a:p>
            <a:pPr marL="0" indent="0">
              <a:lnSpc>
                <a:spcPct val="90000"/>
              </a:lnSpc>
              <a:buNone/>
            </a:pPr>
            <a:endParaRPr lang="en-GB" sz="2400" dirty="0"/>
          </a:p>
          <a:p>
            <a:pPr marL="0" indent="0">
              <a:lnSpc>
                <a:spcPct val="90000"/>
              </a:lnSpc>
              <a:buNone/>
            </a:pPr>
            <a:endParaRPr lang="en-GB" sz="1700" dirty="0"/>
          </a:p>
          <a:p>
            <a:pPr marL="0" indent="0">
              <a:lnSpc>
                <a:spcPct val="90000"/>
              </a:lnSpc>
              <a:buNone/>
            </a:pPr>
            <a:endParaRPr lang="en-GB" sz="1700" dirty="0"/>
          </a:p>
          <a:p>
            <a:pPr marL="0" indent="0">
              <a:lnSpc>
                <a:spcPct val="90000"/>
              </a:lnSpc>
              <a:buNone/>
            </a:pPr>
            <a:r>
              <a:rPr lang="en-GB" sz="1700" dirty="0"/>
              <a:t>(Van </a:t>
            </a:r>
            <a:r>
              <a:rPr lang="en-GB" sz="1700" dirty="0" err="1"/>
              <a:t>Servellen</a:t>
            </a:r>
            <a:r>
              <a:rPr lang="en-GB" sz="1700" dirty="0"/>
              <a:t>, G. 2018)</a:t>
            </a:r>
          </a:p>
          <a:p>
            <a:pPr marL="0" indent="0">
              <a:lnSpc>
                <a:spcPct val="90000"/>
              </a:lnSpc>
              <a:buNone/>
            </a:pPr>
            <a:endParaRPr lang="en-GB" sz="2400" dirty="0"/>
          </a:p>
          <a:p>
            <a:pPr marL="457200" indent="-457200">
              <a:lnSpc>
                <a:spcPct val="90000"/>
              </a:lnSpc>
              <a:buFont typeface="+mj-lt"/>
              <a:buAutoNum type="arabicPeriod"/>
            </a:pPr>
            <a:endParaRPr lang="en-GB" sz="1400" dirty="0"/>
          </a:p>
          <a:p>
            <a:pPr marL="0" indent="0">
              <a:lnSpc>
                <a:spcPct val="90000"/>
              </a:lnSpc>
              <a:buNone/>
            </a:pPr>
            <a:endParaRPr lang="en-GB" sz="1400" dirty="0"/>
          </a:p>
        </p:txBody>
      </p:sp>
    </p:spTree>
    <p:extLst>
      <p:ext uri="{BB962C8B-B14F-4D97-AF65-F5344CB8AC3E}">
        <p14:creationId xmlns:p14="http://schemas.microsoft.com/office/powerpoint/2010/main" val="41085506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5F22E-D34C-1AF8-26BB-6A9E8044908F}"/>
              </a:ext>
            </a:extLst>
          </p:cNvPr>
          <p:cNvSpPr>
            <a:spLocks noGrp="1"/>
          </p:cNvSpPr>
          <p:nvPr>
            <p:ph type="title"/>
          </p:nvPr>
        </p:nvSpPr>
        <p:spPr/>
        <p:txBody>
          <a:bodyPr/>
          <a:lstStyle/>
          <a:p>
            <a:r>
              <a:rPr lang="en-GB" dirty="0"/>
              <a:t>Code of conduct </a:t>
            </a:r>
          </a:p>
        </p:txBody>
      </p:sp>
      <p:sp>
        <p:nvSpPr>
          <p:cNvPr id="3" name="Content Placeholder 2">
            <a:extLst>
              <a:ext uri="{FF2B5EF4-FFF2-40B4-BE49-F238E27FC236}">
                <a16:creationId xmlns:a16="http://schemas.microsoft.com/office/drawing/2014/main" id="{D7366E44-11F6-429A-E1E7-A3149EDAC136}"/>
              </a:ext>
            </a:extLst>
          </p:cNvPr>
          <p:cNvSpPr>
            <a:spLocks noGrp="1"/>
          </p:cNvSpPr>
          <p:nvPr>
            <p:ph idx="1"/>
          </p:nvPr>
        </p:nvSpPr>
        <p:spPr/>
        <p:txBody>
          <a:bodyPr>
            <a:normAutofit fontScale="92500" lnSpcReduction="20000"/>
          </a:bodyPr>
          <a:lstStyle/>
          <a:p>
            <a:r>
              <a:rPr lang="en-GB" sz="2200" dirty="0"/>
              <a:t>The Code of Conduct represents key care practices to provide safe and high-quality care. This Code of Conduct was created with great care by the authorised persons in the medical field to help both the staff and the employer in the field care.</a:t>
            </a:r>
          </a:p>
          <a:p>
            <a:r>
              <a:rPr lang="en-GB" sz="2200" dirty="0"/>
              <a:t>The code of conduct teaches healthcare staff, including nurses, how to behave. The Care Certificate describes tasks you need to know and do. Team working in the NHS have section 4b of the NHS Constitution, which contains general and essential information from the Constitutional Conduct.</a:t>
            </a:r>
          </a:p>
          <a:p>
            <a:r>
              <a:rPr lang="en-GB" sz="2200" dirty="0"/>
              <a:t>People who work in social care are based on the 7</a:t>
            </a:r>
            <a:r>
              <a:rPr lang="en-GB" sz="2200" baseline="30000" dirty="0"/>
              <a:t>th</a:t>
            </a:r>
            <a:r>
              <a:rPr lang="en-GB" sz="2200" dirty="0"/>
              <a:t> declaration of duties, supporting the  Social assistance commitment from the Constitutional Conduct.</a:t>
            </a:r>
          </a:p>
          <a:p>
            <a:pPr marL="0" indent="0">
              <a:buNone/>
            </a:pPr>
            <a:endParaRPr lang="en-GB" sz="1200" dirty="0"/>
          </a:p>
          <a:p>
            <a:pPr marL="0" indent="0">
              <a:buNone/>
            </a:pPr>
            <a:r>
              <a:rPr lang="en-GB" sz="1400" dirty="0"/>
              <a:t>(Collings-Hughes D., Townsend R., and Williams B. 2021)</a:t>
            </a:r>
          </a:p>
          <a:p>
            <a:endParaRPr lang="en-GB" dirty="0"/>
          </a:p>
          <a:p>
            <a:endParaRPr lang="en-GB" dirty="0"/>
          </a:p>
        </p:txBody>
      </p:sp>
    </p:spTree>
    <p:extLst>
      <p:ext uri="{BB962C8B-B14F-4D97-AF65-F5344CB8AC3E}">
        <p14:creationId xmlns:p14="http://schemas.microsoft.com/office/powerpoint/2010/main" val="14827936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E672C-F303-934E-DDD0-153989752FBB}"/>
              </a:ext>
            </a:extLst>
          </p:cNvPr>
          <p:cNvSpPr>
            <a:spLocks noGrp="1"/>
          </p:cNvSpPr>
          <p:nvPr>
            <p:ph type="title"/>
          </p:nvPr>
        </p:nvSpPr>
        <p:spPr/>
        <p:txBody>
          <a:bodyPr/>
          <a:lstStyle/>
          <a:p>
            <a:r>
              <a:rPr lang="en-GB"/>
              <a:t>Qualification and Training</a:t>
            </a:r>
            <a:endParaRPr lang="en-GB" dirty="0"/>
          </a:p>
        </p:txBody>
      </p:sp>
      <p:sp>
        <p:nvSpPr>
          <p:cNvPr id="3" name="Content Placeholder 2">
            <a:extLst>
              <a:ext uri="{FF2B5EF4-FFF2-40B4-BE49-F238E27FC236}">
                <a16:creationId xmlns:a16="http://schemas.microsoft.com/office/drawing/2014/main" id="{4977BF6E-1AB2-6C33-170D-C9B24D844939}"/>
              </a:ext>
            </a:extLst>
          </p:cNvPr>
          <p:cNvSpPr>
            <a:spLocks noGrp="1"/>
          </p:cNvSpPr>
          <p:nvPr>
            <p:ph idx="1"/>
          </p:nvPr>
        </p:nvSpPr>
        <p:spPr>
          <a:xfrm>
            <a:off x="875201" y="1331259"/>
            <a:ext cx="8946541" cy="4082405"/>
          </a:xfrm>
        </p:spPr>
        <p:txBody>
          <a:bodyPr>
            <a:normAutofit/>
          </a:bodyPr>
          <a:lstStyle/>
          <a:p>
            <a:pPr marL="0" indent="0">
              <a:buNone/>
            </a:pPr>
            <a:r>
              <a:rPr lang="en-GB" dirty="0"/>
              <a:t>The Healthcare Assistant usually has training fully supported by the employer but can follow a Healthcare course at the university.</a:t>
            </a:r>
          </a:p>
          <a:p>
            <a:pPr marL="0" indent="0">
              <a:buNone/>
            </a:pPr>
            <a:r>
              <a:rPr lang="en-GB" dirty="0"/>
              <a:t>The Healthcare Assistant can progress by obtaining the National Vocational Qualification (NVQ) level 2 diploma, demonstrating the necessary practical knowledge and skills or 2 GCSEs equivalent to level A.</a:t>
            </a:r>
          </a:p>
          <a:p>
            <a:pPr marL="0" indent="0">
              <a:buNone/>
            </a:pPr>
            <a:endParaRPr lang="en-GB" dirty="0"/>
          </a:p>
          <a:p>
            <a:pPr marL="0" indent="0">
              <a:buNone/>
            </a:pPr>
            <a:endParaRPr lang="en-GB" dirty="0"/>
          </a:p>
          <a:p>
            <a:pPr marL="0" indent="0">
              <a:buNone/>
            </a:pPr>
            <a:r>
              <a:rPr lang="en-GB" sz="1200" dirty="0"/>
              <a:t>(National Careers Service 2019) </a:t>
            </a:r>
          </a:p>
        </p:txBody>
      </p:sp>
    </p:spTree>
    <p:extLst>
      <p:ext uri="{BB962C8B-B14F-4D97-AF65-F5344CB8AC3E}">
        <p14:creationId xmlns:p14="http://schemas.microsoft.com/office/powerpoint/2010/main" val="42123648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A3FD1-005A-96A3-F59C-C0711F1631AB}"/>
              </a:ext>
            </a:extLst>
          </p:cNvPr>
          <p:cNvSpPr>
            <a:spLocks noGrp="1"/>
          </p:cNvSpPr>
          <p:nvPr>
            <p:ph type="title"/>
          </p:nvPr>
        </p:nvSpPr>
        <p:spPr/>
        <p:txBody>
          <a:bodyPr/>
          <a:lstStyle/>
          <a:p>
            <a:r>
              <a:rPr lang="en-GB" dirty="0"/>
              <a:t>Ethics and Professionalism</a:t>
            </a:r>
          </a:p>
        </p:txBody>
      </p:sp>
      <p:sp>
        <p:nvSpPr>
          <p:cNvPr id="3" name="Content Placeholder 2">
            <a:extLst>
              <a:ext uri="{FF2B5EF4-FFF2-40B4-BE49-F238E27FC236}">
                <a16:creationId xmlns:a16="http://schemas.microsoft.com/office/drawing/2014/main" id="{10E8A3E0-E4C5-CEC9-A960-414BEEFE5371}"/>
              </a:ext>
            </a:extLst>
          </p:cNvPr>
          <p:cNvSpPr>
            <a:spLocks noGrp="1"/>
          </p:cNvSpPr>
          <p:nvPr>
            <p:ph idx="1"/>
          </p:nvPr>
        </p:nvSpPr>
        <p:spPr>
          <a:xfrm>
            <a:off x="875201" y="1703773"/>
            <a:ext cx="8946541" cy="4195481"/>
          </a:xfrm>
        </p:spPr>
        <p:txBody>
          <a:bodyPr>
            <a:normAutofit lnSpcReduction="10000"/>
          </a:bodyPr>
          <a:lstStyle/>
          <a:p>
            <a:r>
              <a:rPr lang="en-US" dirty="0"/>
              <a:t>A healthcare assistant should demonstrate ethics and professionalism in the workplace. The healthcare assistant must treat patients with respect, warmth, and friendliness while </a:t>
            </a:r>
            <a:r>
              <a:rPr lang="en-US" dirty="0" err="1"/>
              <a:t>prioritising</a:t>
            </a:r>
            <a:r>
              <a:rPr lang="en-US" dirty="0"/>
              <a:t> patient privacy and confidentiality. Additionally, healthcare assistants should be attentive to patients’ needs and provide good care. The healthcare assistant must prove professionalism every moment. </a:t>
            </a:r>
          </a:p>
          <a:p>
            <a:r>
              <a:rPr lang="en-US" dirty="0"/>
              <a:t>The Health and Care Professionals Council say that care workers should:</a:t>
            </a:r>
          </a:p>
          <a:p>
            <a:pPr>
              <a:buFont typeface="Wingdings" panose="05000000000000000000" pitchFamily="2" charset="2"/>
              <a:buChar char="§"/>
            </a:pPr>
            <a:r>
              <a:rPr lang="en-US" dirty="0"/>
              <a:t>Good communication</a:t>
            </a:r>
          </a:p>
          <a:p>
            <a:pPr>
              <a:buFont typeface="Wingdings" panose="05000000000000000000" pitchFamily="2" charset="2"/>
              <a:buChar char="§"/>
            </a:pPr>
            <a:r>
              <a:rPr lang="en-US" dirty="0"/>
              <a:t>Respecting confidentiality</a:t>
            </a:r>
          </a:p>
          <a:p>
            <a:pPr>
              <a:buFont typeface="Wingdings" panose="05000000000000000000" pitchFamily="2" charset="2"/>
              <a:buChar char="§"/>
            </a:pPr>
            <a:r>
              <a:rPr lang="en-US" dirty="0"/>
              <a:t>Promotes and protects the interests of patients and caregivers.</a:t>
            </a:r>
          </a:p>
          <a:p>
            <a:pPr marL="0" indent="0">
              <a:buNone/>
            </a:pPr>
            <a:endParaRPr lang="en-GB" dirty="0"/>
          </a:p>
        </p:txBody>
      </p:sp>
      <p:sp>
        <p:nvSpPr>
          <p:cNvPr id="4" name="TextBox 3">
            <a:extLst>
              <a:ext uri="{FF2B5EF4-FFF2-40B4-BE49-F238E27FC236}">
                <a16:creationId xmlns:a16="http://schemas.microsoft.com/office/drawing/2014/main" id="{05D41B94-E39B-8CAC-A418-BE68CE77E8D7}"/>
              </a:ext>
            </a:extLst>
          </p:cNvPr>
          <p:cNvSpPr txBox="1"/>
          <p:nvPr/>
        </p:nvSpPr>
        <p:spPr>
          <a:xfrm>
            <a:off x="1040967" y="5760754"/>
            <a:ext cx="10442577" cy="461665"/>
          </a:xfrm>
          <a:prstGeom prst="rect">
            <a:avLst/>
          </a:prstGeom>
          <a:noFill/>
        </p:spPr>
        <p:txBody>
          <a:bodyPr wrap="square" rtlCol="0">
            <a:spAutoFit/>
          </a:bodyPr>
          <a:lstStyle/>
          <a:p>
            <a:r>
              <a:rPr lang="en-GB" sz="1200" dirty="0"/>
              <a:t>(</a:t>
            </a:r>
            <a:r>
              <a:rPr lang="en-GB" sz="1200" dirty="0" err="1"/>
              <a:t>Varkey</a:t>
            </a:r>
            <a:r>
              <a:rPr lang="en-GB" sz="1200" dirty="0"/>
              <a:t> B. 2021)</a:t>
            </a:r>
          </a:p>
          <a:p>
            <a:r>
              <a:rPr lang="en-GB" sz="1200" dirty="0"/>
              <a:t>Beaumont, M. (2023)</a:t>
            </a:r>
          </a:p>
        </p:txBody>
      </p:sp>
    </p:spTree>
    <p:extLst>
      <p:ext uri="{BB962C8B-B14F-4D97-AF65-F5344CB8AC3E}">
        <p14:creationId xmlns:p14="http://schemas.microsoft.com/office/powerpoint/2010/main" val="68941276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20EC879-3311-B93F-9304-ED5507940635}"/>
              </a:ext>
            </a:extLst>
          </p:cNvPr>
          <p:cNvSpPr>
            <a:spLocks noGrp="1"/>
          </p:cNvSpPr>
          <p:nvPr>
            <p:ph type="title"/>
          </p:nvPr>
        </p:nvSpPr>
        <p:spPr>
          <a:xfrm>
            <a:off x="648930" y="629267"/>
            <a:ext cx="9252154" cy="1016654"/>
          </a:xfrm>
        </p:spPr>
        <p:txBody>
          <a:bodyPr>
            <a:normAutofit/>
          </a:bodyPr>
          <a:lstStyle/>
          <a:p>
            <a:r>
              <a:rPr lang="en-GB">
                <a:solidFill>
                  <a:srgbClr val="EBEBEB"/>
                </a:solidFill>
              </a:rPr>
              <a:t>Safety and Hygiene</a:t>
            </a:r>
          </a:p>
        </p:txBody>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F8CD8AD9-E9EC-4FBC-E175-24093D925639}"/>
              </a:ext>
            </a:extLst>
          </p:cNvPr>
          <p:cNvSpPr>
            <a:spLocks noGrp="1"/>
          </p:cNvSpPr>
          <p:nvPr>
            <p:ph idx="1"/>
          </p:nvPr>
        </p:nvSpPr>
        <p:spPr>
          <a:xfrm>
            <a:off x="648931" y="2548282"/>
            <a:ext cx="5122606" cy="3215417"/>
          </a:xfrm>
        </p:spPr>
        <p:txBody>
          <a:bodyPr>
            <a:normAutofit/>
          </a:bodyPr>
          <a:lstStyle/>
          <a:p>
            <a:pPr>
              <a:lnSpc>
                <a:spcPct val="90000"/>
              </a:lnSpc>
            </a:pPr>
            <a:r>
              <a:rPr lang="en-US" dirty="0">
                <a:latin typeface="Calibri" panose="020F0502020204030204" pitchFamily="34" charset="0"/>
                <a:ea typeface="Calibri" panose="020F0502020204030204" pitchFamily="34" charset="0"/>
                <a:cs typeface="Calibri" panose="020F0502020204030204" pitchFamily="34" charset="0"/>
              </a:rPr>
              <a:t>Maintaining good hygiene is one of the most essential methods in healthcare. Good hygiene is crucial in preventing infections and ensuring safety. Healthcare assistants should </a:t>
            </a:r>
            <a:r>
              <a:rPr lang="en-US" dirty="0" err="1">
                <a:latin typeface="Calibri" panose="020F0502020204030204" pitchFamily="34" charset="0"/>
                <a:ea typeface="Calibri" panose="020F0502020204030204" pitchFamily="34" charset="0"/>
                <a:cs typeface="Calibri" panose="020F0502020204030204" pitchFamily="34" charset="0"/>
              </a:rPr>
              <a:t>prioritise</a:t>
            </a:r>
            <a:r>
              <a:rPr lang="en-US" dirty="0">
                <a:latin typeface="Calibri" panose="020F0502020204030204" pitchFamily="34" charset="0"/>
                <a:ea typeface="Calibri" panose="020F0502020204030204" pitchFamily="34" charset="0"/>
                <a:cs typeface="Calibri" panose="020F0502020204030204" pitchFamily="34" charset="0"/>
              </a:rPr>
              <a:t> good hygiene by washing hands regularly, </a:t>
            </a:r>
            <a:r>
              <a:rPr lang="en-US" dirty="0" err="1">
                <a:latin typeface="Calibri" panose="020F0502020204030204" pitchFamily="34" charset="0"/>
                <a:ea typeface="Calibri" panose="020F0502020204030204" pitchFamily="34" charset="0"/>
                <a:cs typeface="Calibri" panose="020F0502020204030204" pitchFamily="34" charset="0"/>
              </a:rPr>
              <a:t>sterilising</a:t>
            </a:r>
            <a:r>
              <a:rPr lang="en-US" dirty="0">
                <a:latin typeface="Calibri" panose="020F0502020204030204" pitchFamily="34" charset="0"/>
                <a:ea typeface="Calibri" panose="020F0502020204030204" pitchFamily="34" charset="0"/>
                <a:cs typeface="Calibri" panose="020F0502020204030204" pitchFamily="34" charset="0"/>
              </a:rPr>
              <a:t> all tools, and keeping the workplace clean and tidy. To ensure safety in healthcare, daily activities should be performed with hygiene in mind, and all types of hygiene should be provided.</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descr="A person washing their hands with soap&#10;&#10;Description automatically generated">
            <a:extLst>
              <a:ext uri="{FF2B5EF4-FFF2-40B4-BE49-F238E27FC236}">
                <a16:creationId xmlns:a16="http://schemas.microsoft.com/office/drawing/2014/main" id="{6815F56D-A82D-CCAF-5643-3941457CD6B4}"/>
              </a:ext>
            </a:extLst>
          </p:cNvPr>
          <p:cNvPicPr>
            <a:picLocks noChangeAspect="1"/>
          </p:cNvPicPr>
          <p:nvPr/>
        </p:nvPicPr>
        <p:blipFill rotWithShape="1">
          <a:blip r:embed="rId2">
            <a:extLst>
              <a:ext uri="{28A0092B-C50C-407E-A947-70E740481C1C}">
                <a14:useLocalDpi xmlns:a14="http://schemas.microsoft.com/office/drawing/2010/main" val="0"/>
              </a:ext>
            </a:extLst>
          </a:blip>
          <a:srcRect l="6667"/>
          <a:stretch/>
        </p:blipFill>
        <p:spPr>
          <a:xfrm>
            <a:off x="6091442" y="2697149"/>
            <a:ext cx="5451627" cy="3066550"/>
          </a:xfrm>
          <a:prstGeom prst="rect">
            <a:avLst/>
          </a:prstGeom>
          <a:effectLst/>
        </p:spPr>
      </p:pic>
      <p:sp>
        <p:nvSpPr>
          <p:cNvPr id="6" name="TextBox 5">
            <a:extLst>
              <a:ext uri="{FF2B5EF4-FFF2-40B4-BE49-F238E27FC236}">
                <a16:creationId xmlns:a16="http://schemas.microsoft.com/office/drawing/2014/main" id="{1DA5D4DB-C3D4-72B4-37D1-C3A044FB6BDA}"/>
              </a:ext>
            </a:extLst>
          </p:cNvPr>
          <p:cNvSpPr txBox="1"/>
          <p:nvPr/>
        </p:nvSpPr>
        <p:spPr>
          <a:xfrm>
            <a:off x="1021566" y="6105856"/>
            <a:ext cx="10828277" cy="276999"/>
          </a:xfrm>
          <a:prstGeom prst="rect">
            <a:avLst/>
          </a:prstGeom>
          <a:noFill/>
        </p:spPr>
        <p:txBody>
          <a:bodyPr wrap="square" rtlCol="0">
            <a:spAutoFit/>
          </a:bodyPr>
          <a:lstStyle/>
          <a:p>
            <a:r>
              <a:rPr lang="en-GB" sz="1200" dirty="0"/>
              <a:t>(Yu X., Gan T., et al. 2020) </a:t>
            </a:r>
          </a:p>
        </p:txBody>
      </p:sp>
    </p:spTree>
    <p:extLst>
      <p:ext uri="{BB962C8B-B14F-4D97-AF65-F5344CB8AC3E}">
        <p14:creationId xmlns:p14="http://schemas.microsoft.com/office/powerpoint/2010/main" val="34565302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E95FD-D72D-FF7B-DF5E-D8C6042960B8}"/>
              </a:ext>
            </a:extLst>
          </p:cNvPr>
          <p:cNvSpPr>
            <a:spLocks noGrp="1"/>
          </p:cNvSpPr>
          <p:nvPr>
            <p:ph type="title"/>
          </p:nvPr>
        </p:nvSpPr>
        <p:spPr/>
        <p:txBody>
          <a:bodyPr/>
          <a:lstStyle/>
          <a:p>
            <a:r>
              <a:rPr lang="en-GB" sz="3600" dirty="0">
                <a:solidFill>
                  <a:srgbClr val="FFFFFF"/>
                </a:solidFill>
              </a:rPr>
              <a:t>Professional and personal values that the Healthcare Assistant should possess</a:t>
            </a:r>
            <a:br>
              <a:rPr lang="en-GB" dirty="0">
                <a:solidFill>
                  <a:srgbClr val="FFFFFF"/>
                </a:solidFill>
              </a:rPr>
            </a:br>
            <a:endParaRPr lang="en-GB" dirty="0"/>
          </a:p>
        </p:txBody>
      </p:sp>
      <p:sp>
        <p:nvSpPr>
          <p:cNvPr id="3" name="Content Placeholder 2">
            <a:extLst>
              <a:ext uri="{FF2B5EF4-FFF2-40B4-BE49-F238E27FC236}">
                <a16:creationId xmlns:a16="http://schemas.microsoft.com/office/drawing/2014/main" id="{6EE92007-5428-75C6-C992-2FB262693541}"/>
              </a:ext>
            </a:extLst>
          </p:cNvPr>
          <p:cNvSpPr>
            <a:spLocks noGrp="1"/>
          </p:cNvSpPr>
          <p:nvPr>
            <p:ph idx="1"/>
          </p:nvPr>
        </p:nvSpPr>
        <p:spPr/>
        <p:txBody>
          <a:bodyPr>
            <a:normAutofit fontScale="92500" lnSpcReduction="10000"/>
          </a:bodyPr>
          <a:lstStyle/>
          <a:p>
            <a:pPr marL="0" indent="0">
              <a:buNone/>
            </a:pPr>
            <a:r>
              <a:rPr lang="en-GB" dirty="0"/>
              <a:t>Professional values are crucial in consolidating the identity and professional performance of individuals. Professional values are similar to personal values due to family, culture, religion, ethnicity and environment. The acquisition of unique values is formed over time.</a:t>
            </a:r>
          </a:p>
          <a:p>
            <a:pPr marL="0" indent="0">
              <a:buNone/>
            </a:pPr>
            <a:r>
              <a:rPr lang="en-GB" dirty="0"/>
              <a:t>Values are learned directly or indirectly by observing the behaviours of others. Values are influenced by colleagues, organisational values, and patient care situations influence values.</a:t>
            </a:r>
          </a:p>
          <a:p>
            <a:pPr marL="0" indent="0">
              <a:buNone/>
            </a:pPr>
            <a:r>
              <a:rPr lang="en-GB" dirty="0"/>
              <a:t>The most important values are: Integrity, Compassion, Autonomy, Empathy and Curiosity</a:t>
            </a:r>
          </a:p>
          <a:p>
            <a:pPr marL="0" indent="0">
              <a:buNone/>
            </a:pPr>
            <a:endParaRPr lang="en-GB" dirty="0"/>
          </a:p>
          <a:p>
            <a:pPr marL="0" indent="0">
              <a:buNone/>
            </a:pPr>
            <a:endParaRPr lang="en-GB" dirty="0"/>
          </a:p>
          <a:p>
            <a:pPr marL="0" indent="0">
              <a:buNone/>
            </a:pPr>
            <a:endParaRPr lang="en-GB" dirty="0"/>
          </a:p>
          <a:p>
            <a:pPr marL="0" indent="0">
              <a:buNone/>
            </a:pPr>
            <a:r>
              <a:rPr lang="en-GB" sz="1200" dirty="0"/>
              <a:t>(Habeeb S. 2022)</a:t>
            </a:r>
          </a:p>
        </p:txBody>
      </p:sp>
    </p:spTree>
    <p:extLst>
      <p:ext uri="{BB962C8B-B14F-4D97-AF65-F5344CB8AC3E}">
        <p14:creationId xmlns:p14="http://schemas.microsoft.com/office/powerpoint/2010/main" val="38790071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BAC62B1-04BB-7F43-C148-D5E9955CB275}"/>
              </a:ext>
            </a:extLst>
          </p:cNvPr>
          <p:cNvSpPr>
            <a:spLocks noGrp="1"/>
          </p:cNvSpPr>
          <p:nvPr>
            <p:ph type="title"/>
          </p:nvPr>
        </p:nvSpPr>
        <p:spPr>
          <a:xfrm>
            <a:off x="648930" y="629266"/>
            <a:ext cx="6188190" cy="1622321"/>
          </a:xfrm>
        </p:spPr>
        <p:txBody>
          <a:bodyPr>
            <a:normAutofit/>
          </a:bodyPr>
          <a:lstStyle/>
          <a:p>
            <a:pPr>
              <a:lnSpc>
                <a:spcPct val="90000"/>
              </a:lnSpc>
            </a:pPr>
            <a:r>
              <a:rPr lang="en-GB" sz="3600" dirty="0">
                <a:solidFill>
                  <a:srgbClr val="EBEBEB"/>
                </a:solidFill>
              </a:rPr>
              <a:t>Equipment and tools used in healthcare. </a:t>
            </a:r>
            <a:br>
              <a:rPr lang="en-GB" sz="3600" dirty="0">
                <a:solidFill>
                  <a:srgbClr val="EBEBEB"/>
                </a:solidFill>
              </a:rPr>
            </a:br>
            <a:r>
              <a:rPr lang="en-GB" sz="3600" dirty="0">
                <a:solidFill>
                  <a:srgbClr val="EBEBEB"/>
                </a:solidFill>
              </a:rPr>
              <a:t> </a:t>
            </a:r>
          </a:p>
        </p:txBody>
      </p:sp>
      <p:sp>
        <p:nvSpPr>
          <p:cNvPr id="6" name="Content Placeholder 5">
            <a:extLst>
              <a:ext uri="{FF2B5EF4-FFF2-40B4-BE49-F238E27FC236}">
                <a16:creationId xmlns:a16="http://schemas.microsoft.com/office/drawing/2014/main" id="{74AE0965-B648-2CCA-64D9-B2F5794CC589}"/>
              </a:ext>
            </a:extLst>
          </p:cNvPr>
          <p:cNvSpPr>
            <a:spLocks noGrp="1"/>
          </p:cNvSpPr>
          <p:nvPr>
            <p:ph idx="1"/>
          </p:nvPr>
        </p:nvSpPr>
        <p:spPr>
          <a:xfrm>
            <a:off x="648930" y="2438400"/>
            <a:ext cx="6188189" cy="3785419"/>
          </a:xfrm>
        </p:spPr>
        <p:txBody>
          <a:bodyPr numCol="3">
            <a:normAutofit/>
          </a:bodyPr>
          <a:lstStyle/>
          <a:p>
            <a:r>
              <a:rPr lang="en-GB" dirty="0">
                <a:solidFill>
                  <a:srgbClr val="FFFFFF"/>
                </a:solidFill>
              </a:rPr>
              <a:t>Hoist   </a:t>
            </a:r>
          </a:p>
          <a:p>
            <a:r>
              <a:rPr lang="en-GB" dirty="0">
                <a:solidFill>
                  <a:srgbClr val="FFFFFF"/>
                </a:solidFill>
              </a:rPr>
              <a:t>Bath hoist/ bath lifts</a:t>
            </a:r>
          </a:p>
          <a:p>
            <a:r>
              <a:rPr lang="en-GB" dirty="0">
                <a:solidFill>
                  <a:srgbClr val="FFFFFF"/>
                </a:solidFill>
              </a:rPr>
              <a:t>Slide sheets</a:t>
            </a:r>
          </a:p>
          <a:p>
            <a:r>
              <a:rPr lang="en-GB" dirty="0">
                <a:solidFill>
                  <a:srgbClr val="FFFFFF"/>
                </a:solidFill>
              </a:rPr>
              <a:t>Transfer boards</a:t>
            </a:r>
          </a:p>
          <a:p>
            <a:r>
              <a:rPr lang="en-GB" dirty="0">
                <a:solidFill>
                  <a:srgbClr val="FFFFFF"/>
                </a:solidFill>
              </a:rPr>
              <a:t>Turntables</a:t>
            </a:r>
          </a:p>
          <a:p>
            <a:r>
              <a:rPr lang="en-GB" dirty="0">
                <a:solidFill>
                  <a:srgbClr val="FFFFFF"/>
                </a:solidFill>
              </a:rPr>
              <a:t>Electric profiling beds</a:t>
            </a:r>
          </a:p>
          <a:p>
            <a:r>
              <a:rPr lang="en-GB" dirty="0">
                <a:solidFill>
                  <a:srgbClr val="FFFFFF"/>
                </a:solidFill>
              </a:rPr>
              <a:t>Wheelchairs</a:t>
            </a:r>
          </a:p>
          <a:p>
            <a:r>
              <a:rPr lang="en-GB" dirty="0">
                <a:solidFill>
                  <a:srgbClr val="FFFFFF"/>
                </a:solidFill>
              </a:rPr>
              <a:t>Handling belts</a:t>
            </a:r>
          </a:p>
          <a:p>
            <a:r>
              <a:rPr lang="en-GB" dirty="0">
                <a:solidFill>
                  <a:srgbClr val="FFFFFF"/>
                </a:solidFill>
              </a:rPr>
              <a:t>Lifting cushions</a:t>
            </a:r>
          </a:p>
          <a:p>
            <a:r>
              <a:rPr lang="en-GB" dirty="0">
                <a:solidFill>
                  <a:srgbClr val="FFFFFF"/>
                </a:solidFill>
              </a:rPr>
              <a:t>Bed levers</a:t>
            </a:r>
          </a:p>
          <a:p>
            <a:r>
              <a:rPr lang="en-GB" dirty="0">
                <a:solidFill>
                  <a:srgbClr val="FFFFFF"/>
                </a:solidFill>
              </a:rPr>
              <a:t>Emergency evacuation equipment</a:t>
            </a:r>
          </a:p>
          <a:p>
            <a:r>
              <a:rPr lang="en-GB" dirty="0">
                <a:solidFill>
                  <a:srgbClr val="FFFFFF"/>
                </a:solidFill>
              </a:rPr>
              <a:t>Suitable</a:t>
            </a:r>
          </a:p>
          <a:p>
            <a:pPr marL="0" indent="0">
              <a:buNone/>
            </a:pPr>
            <a:r>
              <a:rPr lang="en-GB" dirty="0">
                <a:solidFill>
                  <a:srgbClr val="FFFFFF"/>
                </a:solidFill>
              </a:rPr>
              <a:t> walking aids</a:t>
            </a:r>
          </a:p>
          <a:p>
            <a:r>
              <a:rPr lang="en-GB" dirty="0">
                <a:solidFill>
                  <a:srgbClr val="FFFFFF"/>
                </a:solidFill>
              </a:rPr>
              <a:t>Bariatric equipment</a:t>
            </a:r>
          </a:p>
          <a:p>
            <a:pPr marL="0" indent="0">
              <a:buNone/>
            </a:pPr>
            <a:r>
              <a:rPr lang="en-GB" dirty="0">
                <a:solidFill>
                  <a:srgbClr val="FFFFFF"/>
                </a:solidFill>
              </a:rPr>
              <a:t>      </a:t>
            </a: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A person in a blue swing">
            <a:extLst>
              <a:ext uri="{FF2B5EF4-FFF2-40B4-BE49-F238E27FC236}">
                <a16:creationId xmlns:a16="http://schemas.microsoft.com/office/drawing/2014/main" id="{346C9623-10DD-F4CA-BC11-2F029C29ADA2}"/>
              </a:ext>
            </a:extLst>
          </p:cNvPr>
          <p:cNvPicPr>
            <a:picLocks noChangeAspect="1"/>
          </p:cNvPicPr>
          <p:nvPr/>
        </p:nvPicPr>
        <p:blipFill rotWithShape="1">
          <a:blip r:embed="rId3">
            <a:extLst>
              <a:ext uri="{28A0092B-C50C-407E-A947-70E740481C1C}">
                <a14:useLocalDpi xmlns:a14="http://schemas.microsoft.com/office/drawing/2010/main" val="0"/>
              </a:ext>
            </a:extLst>
          </a:blip>
          <a:srcRect t="9566" r="-1" b="21328"/>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8" name="Picture 7" descr="A nurse helping an old person in a wheelchair&#10;&#10;Description automatically generated">
            <a:extLst>
              <a:ext uri="{FF2B5EF4-FFF2-40B4-BE49-F238E27FC236}">
                <a16:creationId xmlns:a16="http://schemas.microsoft.com/office/drawing/2014/main" id="{8698745A-5214-D164-321D-50BD61662C4A}"/>
              </a:ext>
            </a:extLst>
          </p:cNvPr>
          <p:cNvPicPr>
            <a:picLocks noChangeAspect="1"/>
          </p:cNvPicPr>
          <p:nvPr/>
        </p:nvPicPr>
        <p:blipFill rotWithShape="1">
          <a:blip r:embed="rId4">
            <a:extLst>
              <a:ext uri="{28A0092B-C50C-407E-A947-70E740481C1C}">
                <a14:useLocalDpi xmlns:a14="http://schemas.microsoft.com/office/drawing/2010/main" val="0"/>
              </a:ext>
            </a:extLst>
          </a:blip>
          <a:srcRect t="4377" r="-1" b="-1"/>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
        <p:nvSpPr>
          <p:cNvPr id="9" name="TextBox 8">
            <a:extLst>
              <a:ext uri="{FF2B5EF4-FFF2-40B4-BE49-F238E27FC236}">
                <a16:creationId xmlns:a16="http://schemas.microsoft.com/office/drawing/2014/main" id="{583EC59C-3E40-2093-03BA-6FFEF61495EA}"/>
              </a:ext>
            </a:extLst>
          </p:cNvPr>
          <p:cNvSpPr txBox="1"/>
          <p:nvPr/>
        </p:nvSpPr>
        <p:spPr>
          <a:xfrm>
            <a:off x="648930" y="6356243"/>
            <a:ext cx="5637570" cy="276999"/>
          </a:xfrm>
          <a:prstGeom prst="rect">
            <a:avLst/>
          </a:prstGeom>
          <a:noFill/>
        </p:spPr>
        <p:txBody>
          <a:bodyPr wrap="square" rtlCol="0">
            <a:spAutoFit/>
          </a:bodyPr>
          <a:lstStyle/>
          <a:p>
            <a:r>
              <a:rPr lang="en-GB" sz="1200" dirty="0"/>
              <a:t>(Health and Safety Executive 2022)</a:t>
            </a:r>
          </a:p>
        </p:txBody>
      </p:sp>
    </p:spTree>
    <p:extLst>
      <p:ext uri="{BB962C8B-B14F-4D97-AF65-F5344CB8AC3E}">
        <p14:creationId xmlns:p14="http://schemas.microsoft.com/office/powerpoint/2010/main" val="3688784799"/>
      </p:ext>
    </p:extLst>
  </p:cSld>
  <p:clrMapOvr>
    <a:masterClrMapping/>
  </p:clrMapOvr>
  <mc:AlternateContent xmlns:mc="http://schemas.openxmlformats.org/markup-compatibility/2006" xmlns:p14="http://schemas.microsoft.com/office/powerpoint/2010/main">
    <mc:Choice Requires="p14">
      <p:transition spd="slow" p14:dur="10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01BACAA-7F25-269B-B7B2-B2F9A8CA9AC1}"/>
              </a:ext>
            </a:extLst>
          </p:cNvPr>
          <p:cNvSpPr>
            <a:spLocks noGrp="1"/>
          </p:cNvSpPr>
          <p:nvPr>
            <p:ph type="title"/>
          </p:nvPr>
        </p:nvSpPr>
        <p:spPr>
          <a:xfrm>
            <a:off x="648930" y="629267"/>
            <a:ext cx="9252154" cy="1016654"/>
          </a:xfrm>
        </p:spPr>
        <p:txBody>
          <a:bodyPr>
            <a:normAutofit/>
          </a:bodyPr>
          <a:lstStyle/>
          <a:p>
            <a:r>
              <a:rPr lang="en-GB">
                <a:solidFill>
                  <a:srgbClr val="EBEBEB"/>
                </a:solidFill>
              </a:rPr>
              <a:t>Summary and Conclusion</a:t>
            </a:r>
          </a:p>
        </p:txBody>
      </p:sp>
      <p:sp useBgFill="1">
        <p:nvSpPr>
          <p:cNvPr id="23" name="Freeform: Shape 22">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50010FD6-A89C-247B-EF7C-3BBFA14B173F}"/>
              </a:ext>
            </a:extLst>
          </p:cNvPr>
          <p:cNvSpPr>
            <a:spLocks noGrp="1"/>
          </p:cNvSpPr>
          <p:nvPr>
            <p:ph idx="1"/>
          </p:nvPr>
        </p:nvSpPr>
        <p:spPr>
          <a:xfrm>
            <a:off x="648931" y="2548281"/>
            <a:ext cx="5122606" cy="3658689"/>
          </a:xfrm>
        </p:spPr>
        <p:txBody>
          <a:bodyPr>
            <a:normAutofit/>
          </a:bodyPr>
          <a:lstStyle/>
          <a:p>
            <a:pPr>
              <a:lnSpc>
                <a:spcPct val="90000"/>
              </a:lnSpc>
            </a:pPr>
            <a:r>
              <a:rPr lang="en-GB" sz="1700"/>
              <a:t>In conclusion, to be a successful </a:t>
            </a:r>
            <a:r>
              <a:rPr lang="en-US" sz="1700"/>
              <a:t>healthcare assistant, a carer must have many skills that help to provide good-quality patient care and have well-designed training by the employer that will help the healthcare assistant</a:t>
            </a:r>
            <a:r>
              <a:rPr lang="en-GB" sz="1700"/>
              <a:t> take his job to a higher quality. The Healthcare Assistant must stay informed and up to date with new care techniques and care equipment, seeking opportunities for growth and development and continuous improvement of skills helps in successful care.</a:t>
            </a:r>
          </a:p>
        </p:txBody>
      </p:sp>
      <p:pic>
        <p:nvPicPr>
          <p:cNvPr id="5" name="Picture 4" descr="A group of medical workers wearing face masks&#10;&#10;Description automatically generated">
            <a:extLst>
              <a:ext uri="{FF2B5EF4-FFF2-40B4-BE49-F238E27FC236}">
                <a16:creationId xmlns:a16="http://schemas.microsoft.com/office/drawing/2014/main" id="{B12F0533-F27F-328E-CE55-1DAD812529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916" y="2682471"/>
            <a:ext cx="5451627" cy="3393637"/>
          </a:xfrm>
          <a:prstGeom prst="rect">
            <a:avLst/>
          </a:prstGeom>
          <a:effectLst/>
        </p:spPr>
      </p:pic>
    </p:spTree>
    <p:extLst>
      <p:ext uri="{BB962C8B-B14F-4D97-AF65-F5344CB8AC3E}">
        <p14:creationId xmlns:p14="http://schemas.microsoft.com/office/powerpoint/2010/main" val="39485348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20FC-26D7-B99C-8701-7C2C30A5DB6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9206583-6843-A947-A71E-EF203B7CA906}"/>
              </a:ext>
            </a:extLst>
          </p:cNvPr>
          <p:cNvSpPr>
            <a:spLocks noGrp="1"/>
          </p:cNvSpPr>
          <p:nvPr>
            <p:ph idx="1"/>
          </p:nvPr>
        </p:nvSpPr>
        <p:spPr>
          <a:xfrm>
            <a:off x="1103312" y="1745674"/>
            <a:ext cx="8946541" cy="4502726"/>
          </a:xfrm>
        </p:spPr>
        <p:txBody>
          <a:bodyPr>
            <a:normAutofit fontScale="55000" lnSpcReduction="20000"/>
          </a:bodyPr>
          <a:lstStyle/>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Beaumont, M. (2023). Ethical Responsibilities of Care Workers. [online] Online Learning College. Available at: </a:t>
            </a:r>
            <a:r>
              <a:rPr lang="en-GB" dirty="0">
                <a:latin typeface="Calibri" panose="020F0502020204030204" pitchFamily="34" charset="0"/>
                <a:ea typeface="Calibri" panose="020F0502020204030204" pitchFamily="34" charset="0"/>
                <a:cs typeface="Calibri" panose="020F0502020204030204" pitchFamily="34" charset="0"/>
                <a:hlinkClick r:id="rId2"/>
              </a:rPr>
              <a:t>https://online-learning-college.com/knowledge-hub/care/ethical-responsibilities-of-care-workers/</a:t>
            </a:r>
            <a:r>
              <a:rPr lang="en-GB" dirty="0">
                <a:latin typeface="Calibri" panose="020F0502020204030204" pitchFamily="34" charset="0"/>
                <a:ea typeface="Calibri" panose="020F0502020204030204" pitchFamily="34" charset="0"/>
                <a:cs typeface="Calibri" panose="020F0502020204030204" pitchFamily="34" charset="0"/>
              </a:rPr>
              <a:t>.</a:t>
            </a:r>
          </a:p>
          <a:p>
            <a:r>
              <a:rPr lang="en-GB" dirty="0">
                <a:latin typeface="Calibri" panose="020F0502020204030204" pitchFamily="34" charset="0"/>
                <a:ea typeface="Calibri" panose="020F0502020204030204" pitchFamily="34" charset="0"/>
                <a:cs typeface="Calibri" panose="020F0502020204030204" pitchFamily="34" charset="0"/>
              </a:rPr>
              <a:t>Collings-Hughes, D.; Townsend, R.; and Williams, B. (2021). Professional codes of conduct: A scoping review. Nursing Ethics, 29(1), p.096973302110086.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://doi.org/10.1177/09697330211008634.</a:t>
            </a:r>
          </a:p>
          <a:p>
            <a:r>
              <a:rPr lang="en-GB" dirty="0">
                <a:latin typeface="Calibri" panose="020F0502020204030204" pitchFamily="34" charset="0"/>
                <a:ea typeface="Calibri" panose="020F0502020204030204" pitchFamily="34" charset="0"/>
                <a:cs typeface="Calibri" panose="020F0502020204030204" pitchFamily="34" charset="0"/>
              </a:rPr>
              <a:t>Fee, A.; </a:t>
            </a:r>
            <a:r>
              <a:rPr lang="en-GB" dirty="0" err="1">
                <a:latin typeface="Calibri" panose="020F0502020204030204" pitchFamily="34" charset="0"/>
                <a:ea typeface="Calibri" panose="020F0502020204030204" pitchFamily="34" charset="0"/>
                <a:cs typeface="Calibri" panose="020F0502020204030204" pitchFamily="34" charset="0"/>
              </a:rPr>
              <a:t>Muldrew</a:t>
            </a:r>
            <a:r>
              <a:rPr lang="en-GB" dirty="0">
                <a:latin typeface="Calibri" panose="020F0502020204030204" pitchFamily="34" charset="0"/>
                <a:ea typeface="Calibri" panose="020F0502020204030204" pitchFamily="34" charset="0"/>
                <a:cs typeface="Calibri" panose="020F0502020204030204" pitchFamily="34" charset="0"/>
              </a:rPr>
              <a:t>, D.; Slater, S.; </a:t>
            </a:r>
            <a:r>
              <a:rPr lang="en-GB" dirty="0" err="1">
                <a:latin typeface="Calibri" panose="020F0502020204030204" pitchFamily="34" charset="0"/>
                <a:ea typeface="Calibri" panose="020F0502020204030204" pitchFamily="34" charset="0"/>
                <a:cs typeface="Calibri" panose="020F0502020204030204" pitchFamily="34" charset="0"/>
              </a:rPr>
              <a:t>McIlfatrick</a:t>
            </a:r>
            <a:r>
              <a:rPr lang="en-GB" dirty="0">
                <a:latin typeface="Calibri" panose="020F0502020204030204" pitchFamily="34" charset="0"/>
                <a:ea typeface="Calibri" panose="020F0502020204030204" pitchFamily="34" charset="0"/>
                <a:cs typeface="Calibri" panose="020F0502020204030204" pitchFamily="34" charset="0"/>
              </a:rPr>
              <a:t>, S.; McConnell, T.; Finlay, D.-A. and Hasson, F. (2020). The roles, responsibilities and practices of healthcare assistants in out-of-hours community palliative care: A systematic scoping review. Palliative Medicine, 34(8), pp.976-988.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://doi.org/10.1177/0269216320929559.</a:t>
            </a:r>
          </a:p>
          <a:p>
            <a:r>
              <a:rPr lang="en-GB" dirty="0">
                <a:latin typeface="Calibri" panose="020F0502020204030204" pitchFamily="34" charset="0"/>
                <a:ea typeface="Calibri" panose="020F0502020204030204" pitchFamily="34" charset="0"/>
                <a:cs typeface="Calibri" panose="020F0502020204030204" pitchFamily="34" charset="0"/>
              </a:rPr>
              <a:t>Habeeb, S. (2022). Importance of Professional Values in Nursing and Healthcare. Journal of Practical &amp; Professional Nursing, 6(1), pp.1-4.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://doi.org/10.24966/ppn-5681/100033.</a:t>
            </a:r>
          </a:p>
          <a:p>
            <a:r>
              <a:rPr lang="en-GB" dirty="0">
                <a:latin typeface="Calibri" panose="020F0502020204030204" pitchFamily="34" charset="0"/>
                <a:ea typeface="Calibri" panose="020F0502020204030204" pitchFamily="34" charset="0"/>
                <a:cs typeface="Calibri" panose="020F0502020204030204" pitchFamily="34" charset="0"/>
              </a:rPr>
              <a:t>Health and Safety Executive (2022). Moving and Handling in Health and Social care: Moving and Handling Equipment. [online] </a:t>
            </a:r>
            <a:r>
              <a:rPr lang="en-GB" dirty="0">
                <a:latin typeface="Calibri" panose="020F0502020204030204" pitchFamily="34" charset="0"/>
                <a:ea typeface="Calibri" panose="020F0502020204030204" pitchFamily="34" charset="0"/>
                <a:cs typeface="Calibri" panose="020F0502020204030204" pitchFamily="34" charset="0"/>
                <a:hlinkClick r:id="rId3"/>
              </a:rPr>
              <a:t>www.hse.gov.uk</a:t>
            </a:r>
            <a:r>
              <a:rPr lang="en-GB" dirty="0">
                <a:latin typeface="Calibri" panose="020F0502020204030204" pitchFamily="34" charset="0"/>
                <a:ea typeface="Calibri" panose="020F0502020204030204" pitchFamily="34" charset="0"/>
                <a:cs typeface="Calibri" panose="020F0502020204030204" pitchFamily="34" charset="0"/>
              </a:rPr>
              <a:t>. Available at: </a:t>
            </a:r>
            <a:r>
              <a:rPr lang="en-GB" dirty="0">
                <a:latin typeface="Calibri" panose="020F0502020204030204" pitchFamily="34" charset="0"/>
                <a:ea typeface="Calibri" panose="020F0502020204030204" pitchFamily="34" charset="0"/>
                <a:cs typeface="Calibri" panose="020F0502020204030204" pitchFamily="34" charset="0"/>
                <a:hlinkClick r:id="rId4"/>
              </a:rPr>
              <a:t>https://www.hse.gov.uk/healthservices/moving-handling-equipment.htm</a:t>
            </a:r>
            <a:r>
              <a:rPr lang="en-GB" dirty="0">
                <a:latin typeface="Calibri" panose="020F0502020204030204" pitchFamily="34" charset="0"/>
                <a:ea typeface="Calibri" panose="020F0502020204030204" pitchFamily="34" charset="0"/>
                <a:cs typeface="Calibri" panose="020F0502020204030204" pitchFamily="34" charset="0"/>
              </a:rPr>
              <a:t>.</a:t>
            </a:r>
          </a:p>
          <a:p>
            <a:r>
              <a:rPr lang="en-GB" dirty="0" err="1">
                <a:latin typeface="Calibri" panose="020F0502020204030204" pitchFamily="34" charset="0"/>
                <a:ea typeface="Calibri" panose="020F0502020204030204" pitchFamily="34" charset="0"/>
                <a:cs typeface="Calibri" panose="020F0502020204030204" pitchFamily="34" charset="0"/>
              </a:rPr>
              <a:t>Kroezen</a:t>
            </a:r>
            <a:r>
              <a:rPr lang="en-GB" dirty="0">
                <a:latin typeface="Calibri" panose="020F0502020204030204" pitchFamily="34" charset="0"/>
                <a:ea typeface="Calibri" panose="020F0502020204030204" pitchFamily="34" charset="0"/>
                <a:cs typeface="Calibri" panose="020F0502020204030204" pitchFamily="34" charset="0"/>
              </a:rPr>
              <a:t>, M.; Schafer, W.; </a:t>
            </a:r>
            <a:r>
              <a:rPr lang="en-GB" dirty="0" err="1">
                <a:latin typeface="Calibri" panose="020F0502020204030204" pitchFamily="34" charset="0"/>
                <a:ea typeface="Calibri" panose="020F0502020204030204" pitchFamily="34" charset="0"/>
                <a:cs typeface="Calibri" panose="020F0502020204030204" pitchFamily="34" charset="0"/>
              </a:rPr>
              <a:t>Sermeus</a:t>
            </a:r>
            <a:r>
              <a:rPr lang="en-GB" dirty="0">
                <a:latin typeface="Calibri" panose="020F0502020204030204" pitchFamily="34" charset="0"/>
                <a:ea typeface="Calibri" panose="020F0502020204030204" pitchFamily="34" charset="0"/>
                <a:cs typeface="Calibri" panose="020F0502020204030204" pitchFamily="34" charset="0"/>
              </a:rPr>
              <a:t>, W.; Hansen, J.; and </a:t>
            </a:r>
            <a:r>
              <a:rPr lang="en-GB" dirty="0" err="1">
                <a:latin typeface="Calibri" panose="020F0502020204030204" pitchFamily="34" charset="0"/>
                <a:ea typeface="Calibri" panose="020F0502020204030204" pitchFamily="34" charset="0"/>
                <a:cs typeface="Calibri" panose="020F0502020204030204" pitchFamily="34" charset="0"/>
              </a:rPr>
              <a:t>Batenburg</a:t>
            </a:r>
            <a:r>
              <a:rPr lang="en-GB" dirty="0">
                <a:latin typeface="Calibri" panose="020F0502020204030204" pitchFamily="34" charset="0"/>
                <a:ea typeface="Calibri" panose="020F0502020204030204" pitchFamily="34" charset="0"/>
                <a:cs typeface="Calibri" panose="020F0502020204030204" pitchFamily="34" charset="0"/>
              </a:rPr>
              <a:t>, R. (2018). Healthcare assistants in EU Member States: An overview. Health Policy, 122(10), pp. 1109-1117.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://doi.org/10.1016/j.healthpol.2018.07.004.</a:t>
            </a:r>
          </a:p>
          <a:p>
            <a:r>
              <a:rPr lang="en-GB" dirty="0">
                <a:latin typeface="Calibri" panose="020F0502020204030204" pitchFamily="34" charset="0"/>
                <a:ea typeface="Calibri" panose="020F0502020204030204" pitchFamily="34" charset="0"/>
                <a:cs typeface="Calibri" panose="020F0502020204030204" pitchFamily="34" charset="0"/>
              </a:rPr>
              <a:t>National Careers Service. Healthcare Assistant, Explore Careers. Service.gov.uk, 2019, Available at: nationalcareers.service.gov.uk/job-profiles/healthcare-assistant.</a:t>
            </a:r>
          </a:p>
          <a:p>
            <a:r>
              <a:rPr lang="en-GB" dirty="0">
                <a:latin typeface="Calibri" panose="020F0502020204030204" pitchFamily="34" charset="0"/>
                <a:ea typeface="Calibri" panose="020F0502020204030204" pitchFamily="34" charset="0"/>
                <a:cs typeface="Calibri" panose="020F0502020204030204" pitchFamily="34" charset="0"/>
              </a:rPr>
              <a:t>Van </a:t>
            </a:r>
            <a:r>
              <a:rPr lang="en-GB" dirty="0" err="1">
                <a:latin typeface="Calibri" panose="020F0502020204030204" pitchFamily="34" charset="0"/>
                <a:ea typeface="Calibri" panose="020F0502020204030204" pitchFamily="34" charset="0"/>
                <a:cs typeface="Calibri" panose="020F0502020204030204" pitchFamily="34" charset="0"/>
              </a:rPr>
              <a:t>Servellen</a:t>
            </a:r>
            <a:r>
              <a:rPr lang="en-GB" dirty="0">
                <a:latin typeface="Calibri" panose="020F0502020204030204" pitchFamily="34" charset="0"/>
                <a:ea typeface="Calibri" panose="020F0502020204030204" pitchFamily="34" charset="0"/>
                <a:cs typeface="Calibri" panose="020F0502020204030204" pitchFamily="34" charset="0"/>
              </a:rPr>
              <a:t>, G. (2018). Communication Skills for the Health Care Professional: context, concepts, practice, and evidence. Burlington, MA: Jones &amp; Bartlett Learning.</a:t>
            </a:r>
          </a:p>
          <a:p>
            <a:r>
              <a:rPr lang="en-GB" dirty="0" err="1">
                <a:latin typeface="Calibri" panose="020F0502020204030204" pitchFamily="34" charset="0"/>
                <a:ea typeface="Calibri" panose="020F0502020204030204" pitchFamily="34" charset="0"/>
                <a:cs typeface="Calibri" panose="020F0502020204030204" pitchFamily="34" charset="0"/>
              </a:rPr>
              <a:t>Varkey</a:t>
            </a:r>
            <a:r>
              <a:rPr lang="en-GB" dirty="0">
                <a:latin typeface="Calibri" panose="020F0502020204030204" pitchFamily="34" charset="0"/>
                <a:ea typeface="Calibri" panose="020F0502020204030204" pitchFamily="34" charset="0"/>
                <a:cs typeface="Calibri" panose="020F0502020204030204" pitchFamily="34" charset="0"/>
              </a:rPr>
              <a:t>, B. (2021). Principles of Clinical Ethics and Their Application to Practice. Medical Principles and Practice, [online] 30(1), pp.17-28.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://doi.org/10.1159/000509119.</a:t>
            </a:r>
          </a:p>
          <a:p>
            <a:r>
              <a:rPr lang="en-GB" dirty="0">
                <a:latin typeface="Calibri" panose="020F0502020204030204" pitchFamily="34" charset="0"/>
                <a:ea typeface="Calibri" panose="020F0502020204030204" pitchFamily="34" charset="0"/>
                <a:cs typeface="Calibri" panose="020F0502020204030204" pitchFamily="34" charset="0"/>
              </a:rPr>
              <a:t>Yu, X.; Gan, T.; Zhu, Y.; Cao, J.; Yang, X.; Jin, B.; Zhang, Y.; and </a:t>
            </a:r>
            <a:r>
              <a:rPr lang="en-GB" dirty="0" err="1">
                <a:latin typeface="Calibri" panose="020F0502020204030204" pitchFamily="34" charset="0"/>
                <a:ea typeface="Calibri" panose="020F0502020204030204" pitchFamily="34" charset="0"/>
                <a:cs typeface="Calibri" panose="020F0502020204030204" pitchFamily="34" charset="0"/>
              </a:rPr>
              <a:t>Zhan,W</a:t>
            </a:r>
            <a:r>
              <a:rPr lang="en-GB" dirty="0">
                <a:latin typeface="Calibri" panose="020F0502020204030204" pitchFamily="34" charset="0"/>
                <a:ea typeface="Calibri" panose="020F0502020204030204" pitchFamily="34" charset="0"/>
                <a:cs typeface="Calibri" panose="020F0502020204030204" pitchFamily="34" charset="0"/>
              </a:rPr>
              <a:t>. (2020). Healthcare failure mode and effect analysis (HFMEA) for improving the qualification rate of disinfection quality monitoring process. Journal of Infection and Public Health, 13(5), pp. 718-723. Available at: </a:t>
            </a:r>
            <a:r>
              <a:rPr lang="en-GB" dirty="0" err="1">
                <a:latin typeface="Calibri" panose="020F0502020204030204" pitchFamily="34" charset="0"/>
                <a:ea typeface="Calibri" panose="020F0502020204030204" pitchFamily="34" charset="0"/>
                <a:cs typeface="Calibri" panose="020F0502020204030204" pitchFamily="34" charset="0"/>
              </a:rPr>
              <a:t>doi:https</a:t>
            </a:r>
            <a:r>
              <a:rPr lang="en-GB" dirty="0">
                <a:latin typeface="Calibri" panose="020F0502020204030204" pitchFamily="34" charset="0"/>
                <a:ea typeface="Calibri" panose="020F0502020204030204" pitchFamily="34" charset="0"/>
                <a:cs typeface="Calibri" panose="020F0502020204030204" pitchFamily="34" charset="0"/>
              </a:rPr>
              <a:t>://doi.org/10.1016/j.jiph.2020.02.040.</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719183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15939</TotalTime>
  <Words>1608</Words>
  <Application>Microsoft Office PowerPoint</Application>
  <PresentationFormat>Widescreen</PresentationFormat>
  <Paragraphs>109</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Wingdings</vt:lpstr>
      <vt:lpstr>Wingdings 3</vt:lpstr>
      <vt:lpstr>Ion</vt:lpstr>
      <vt:lpstr>Healthcare Assistant   Presented by Catalina Maria Secara Student number:2243781 Personal and Academic Development (BMNS4009) 27 November 2023</vt:lpstr>
      <vt:lpstr>Introduction Healthcare Assistant </vt:lpstr>
      <vt:lpstr>Objective</vt:lpstr>
      <vt:lpstr>Rolls of what Healthcare Assistants do? </vt:lpstr>
      <vt:lpstr>Professional skills required as a Healthcare Assistant       </vt:lpstr>
      <vt:lpstr>Code of conduct </vt:lpstr>
      <vt:lpstr>Qualification and Training</vt:lpstr>
      <vt:lpstr>Ethics and Professionalism</vt:lpstr>
      <vt:lpstr>Safety and Hygiene</vt:lpstr>
      <vt:lpstr>Professional and personal values that the Healthcare Assistant should possess </vt:lpstr>
      <vt:lpstr>Equipment and tools used in healthcare.   </vt:lpstr>
      <vt:lpstr>Summary and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Nurse  Presented by Catalina Maria Secara 27 November 2023</dc:title>
  <dc:creator>Catalina-Maria Secara (2243781)</dc:creator>
  <cp:lastModifiedBy>Catalina-Maria Secara (2243781)</cp:lastModifiedBy>
  <cp:revision>1</cp:revision>
  <dcterms:created xsi:type="dcterms:W3CDTF">2023-11-01T16:43:53Z</dcterms:created>
  <dcterms:modified xsi:type="dcterms:W3CDTF">2023-11-24T10:14:34Z</dcterms:modified>
</cp:coreProperties>
</file>