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crdownload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32" r:id="rId2"/>
  </p:sldMasterIdLst>
  <p:sldIdLst>
    <p:sldId id="270" r:id="rId3"/>
    <p:sldId id="271" r:id="rId4"/>
    <p:sldId id="257" r:id="rId5"/>
    <p:sldId id="258" r:id="rId6"/>
    <p:sldId id="259" r:id="rId7"/>
    <p:sldId id="265" r:id="rId8"/>
    <p:sldId id="266" r:id="rId9"/>
    <p:sldId id="261" r:id="rId10"/>
    <p:sldId id="262" r:id="rId11"/>
    <p:sldId id="263" r:id="rId12"/>
    <p:sldId id="267" r:id="rId13"/>
    <p:sldId id="268" r:id="rId14"/>
    <p:sldId id="264" r:id="rId15"/>
    <p:sldId id="269" r:id="rId16"/>
    <p:sldId id="272" r:id="rId17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64F4FC-1498-4304-9810-04745E24B74D}" v="8" dt="2022-11-12T20:56:59.7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>
        <p:scale>
          <a:sx n="62" d="100"/>
          <a:sy n="62" d="100"/>
        </p:scale>
        <p:origin x="-475" y="19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Padure" userId="ce39f077b7b925eb" providerId="LiveId" clId="{1664F4FC-1498-4304-9810-04745E24B74D}"/>
    <pc:docChg chg="undo custSel addSld modSld">
      <pc:chgData name="Alexandra Padure" userId="ce39f077b7b925eb" providerId="LiveId" clId="{1664F4FC-1498-4304-9810-04745E24B74D}" dt="2022-11-12T21:02:55.153" v="763" actId="14100"/>
      <pc:docMkLst>
        <pc:docMk/>
      </pc:docMkLst>
      <pc:sldChg chg="addSp delSp modSp mod">
        <pc:chgData name="Alexandra Padure" userId="ce39f077b7b925eb" providerId="LiveId" clId="{1664F4FC-1498-4304-9810-04745E24B74D}" dt="2022-11-12T20:56:59.784" v="736" actId="2711"/>
        <pc:sldMkLst>
          <pc:docMk/>
          <pc:sldMk cId="0" sldId="256"/>
        </pc:sldMkLst>
        <pc:spChg chg="add del mod">
          <ac:chgData name="Alexandra Padure" userId="ce39f077b7b925eb" providerId="LiveId" clId="{1664F4FC-1498-4304-9810-04745E24B74D}" dt="2022-11-12T20:55:43.638" v="666" actId="478"/>
          <ac:spMkLst>
            <pc:docMk/>
            <pc:sldMk cId="0" sldId="256"/>
            <ac:spMk id="2" creationId="{0AB1CF86-55CB-0D0E-86E2-9AD6E13C42B4}"/>
          </ac:spMkLst>
        </pc:spChg>
        <pc:spChg chg="add del mod">
          <ac:chgData name="Alexandra Padure" userId="ce39f077b7b925eb" providerId="LiveId" clId="{1664F4FC-1498-4304-9810-04745E24B74D}" dt="2022-11-12T20:55:22.783" v="604" actId="478"/>
          <ac:spMkLst>
            <pc:docMk/>
            <pc:sldMk cId="0" sldId="256"/>
            <ac:spMk id="3" creationId="{0FA7DCE4-3399-8B8D-D82B-EF155B6CAFA9}"/>
          </ac:spMkLst>
        </pc:spChg>
        <pc:spChg chg="add mod">
          <ac:chgData name="Alexandra Padure" userId="ce39f077b7b925eb" providerId="LiveId" clId="{1664F4FC-1498-4304-9810-04745E24B74D}" dt="2022-11-12T20:56:59.784" v="736" actId="2711"/>
          <ac:spMkLst>
            <pc:docMk/>
            <pc:sldMk cId="0" sldId="256"/>
            <ac:spMk id="4" creationId="{93270E0E-303A-01A7-6278-53179394D59E}"/>
          </ac:spMkLst>
        </pc:spChg>
        <pc:spChg chg="del mod">
          <ac:chgData name="Alexandra Padure" userId="ce39f077b7b925eb" providerId="LiveId" clId="{1664F4FC-1498-4304-9810-04745E24B74D}" dt="2022-11-12T20:55:47.414" v="667"/>
          <ac:spMkLst>
            <pc:docMk/>
            <pc:sldMk cId="0" sldId="256"/>
            <ac:spMk id="2051" creationId="{D63EA6C5-97B2-1A90-1597-D419286E965F}"/>
          </ac:spMkLst>
        </pc:spChg>
      </pc:sldChg>
      <pc:sldChg chg="addSp delSp modSp mod setBg setClrOvrMap">
        <pc:chgData name="Alexandra Padure" userId="ce39f077b7b925eb" providerId="LiveId" clId="{1664F4FC-1498-4304-9810-04745E24B74D}" dt="2022-11-12T20:52:48.331" v="522" actId="20577"/>
        <pc:sldMkLst>
          <pc:docMk/>
          <pc:sldMk cId="0" sldId="257"/>
        </pc:sldMkLst>
        <pc:spChg chg="add mod">
          <ac:chgData name="Alexandra Padure" userId="ce39f077b7b925eb" providerId="LiveId" clId="{1664F4FC-1498-4304-9810-04745E24B74D}" dt="2022-11-12T20:52:48.331" v="522" actId="20577"/>
          <ac:spMkLst>
            <pc:docMk/>
            <pc:sldMk cId="0" sldId="257"/>
            <ac:spMk id="3" creationId="{F17FE7AF-A558-7BD6-8ABF-F3DA0F27E0C6}"/>
          </ac:spMkLst>
        </pc:spChg>
        <pc:spChg chg="mod ord">
          <ac:chgData name="Alexandra Padure" userId="ce39f077b7b925eb" providerId="LiveId" clId="{1664F4FC-1498-4304-9810-04745E24B74D}" dt="2022-11-12T20:48:26.428" v="514" actId="26606"/>
          <ac:spMkLst>
            <pc:docMk/>
            <pc:sldMk cId="0" sldId="257"/>
            <ac:spMk id="3074" creationId="{E99DA8AF-90A8-233E-0F4C-A07DC0631F16}"/>
          </ac:spMkLst>
        </pc:spChg>
        <pc:spChg chg="del mod">
          <ac:chgData name="Alexandra Padure" userId="ce39f077b7b925eb" providerId="LiveId" clId="{1664F4FC-1498-4304-9810-04745E24B74D}" dt="2022-11-12T17:29:49.930" v="504"/>
          <ac:spMkLst>
            <pc:docMk/>
            <pc:sldMk cId="0" sldId="257"/>
            <ac:spMk id="3075" creationId="{8F0A9CAA-606E-1DAC-4CD3-879F73B52B65}"/>
          </ac:spMkLst>
        </pc:spChg>
        <pc:spChg chg="add del">
          <ac:chgData name="Alexandra Padure" userId="ce39f077b7b925eb" providerId="LiveId" clId="{1664F4FC-1498-4304-9810-04745E24B74D}" dt="2022-11-12T20:48:23.136" v="509" actId="26606"/>
          <ac:spMkLst>
            <pc:docMk/>
            <pc:sldMk cId="0" sldId="257"/>
            <ac:spMk id="3081" creationId="{B5809B1F-0726-44C0-B0A1-7FCE2A129E20}"/>
          </ac:spMkLst>
        </pc:spChg>
        <pc:spChg chg="add del">
          <ac:chgData name="Alexandra Padure" userId="ce39f077b7b925eb" providerId="LiveId" clId="{1664F4FC-1498-4304-9810-04745E24B74D}" dt="2022-11-12T20:48:23.136" v="509" actId="26606"/>
          <ac:spMkLst>
            <pc:docMk/>
            <pc:sldMk cId="0" sldId="257"/>
            <ac:spMk id="3083" creationId="{26EE9A0B-C601-4E3F-8541-29CA20DE1186}"/>
          </ac:spMkLst>
        </pc:spChg>
        <pc:spChg chg="add del">
          <ac:chgData name="Alexandra Padure" userId="ce39f077b7b925eb" providerId="LiveId" clId="{1664F4FC-1498-4304-9810-04745E24B74D}" dt="2022-11-12T20:48:25.111" v="511" actId="26606"/>
          <ac:spMkLst>
            <pc:docMk/>
            <pc:sldMk cId="0" sldId="257"/>
            <ac:spMk id="3085" creationId="{99F1FFA9-D672-408C-9220-ADEEC6ABDD09}"/>
          </ac:spMkLst>
        </pc:spChg>
        <pc:spChg chg="add del">
          <ac:chgData name="Alexandra Padure" userId="ce39f077b7b925eb" providerId="LiveId" clId="{1664F4FC-1498-4304-9810-04745E24B74D}" dt="2022-11-12T20:48:26.375" v="513" actId="26606"/>
          <ac:spMkLst>
            <pc:docMk/>
            <pc:sldMk cId="0" sldId="257"/>
            <ac:spMk id="3087" creationId="{CEF6118E-44FB-4509-B4D9-129052E4C6EE}"/>
          </ac:spMkLst>
        </pc:spChg>
        <pc:spChg chg="add">
          <ac:chgData name="Alexandra Padure" userId="ce39f077b7b925eb" providerId="LiveId" clId="{1664F4FC-1498-4304-9810-04745E24B74D}" dt="2022-11-12T20:48:26.428" v="514" actId="26606"/>
          <ac:spMkLst>
            <pc:docMk/>
            <pc:sldMk cId="0" sldId="257"/>
            <ac:spMk id="3089" creationId="{B5809B1F-0726-44C0-B0A1-7FCE2A129E20}"/>
          </ac:spMkLst>
        </pc:spChg>
        <pc:spChg chg="add">
          <ac:chgData name="Alexandra Padure" userId="ce39f077b7b925eb" providerId="LiveId" clId="{1664F4FC-1498-4304-9810-04745E24B74D}" dt="2022-11-12T20:48:26.428" v="514" actId="26606"/>
          <ac:spMkLst>
            <pc:docMk/>
            <pc:sldMk cId="0" sldId="257"/>
            <ac:spMk id="3090" creationId="{26EE9A0B-C601-4E3F-8541-29CA20DE1186}"/>
          </ac:spMkLst>
        </pc:spChg>
        <pc:picChg chg="add mod ord">
          <ac:chgData name="Alexandra Padure" userId="ce39f077b7b925eb" providerId="LiveId" clId="{1664F4FC-1498-4304-9810-04745E24B74D}" dt="2022-11-12T20:48:26.428" v="514" actId="26606"/>
          <ac:picMkLst>
            <pc:docMk/>
            <pc:sldMk cId="0" sldId="257"/>
            <ac:picMk id="2" creationId="{AEC94314-6618-F91F-D51A-AFFB833B396F}"/>
          </ac:picMkLst>
        </pc:picChg>
        <pc:picChg chg="mod">
          <ac:chgData name="Alexandra Padure" userId="ce39f077b7b925eb" providerId="LiveId" clId="{1664F4FC-1498-4304-9810-04745E24B74D}" dt="2022-11-12T20:48:26.428" v="514" actId="26606"/>
          <ac:picMkLst>
            <pc:docMk/>
            <pc:sldMk cId="0" sldId="257"/>
            <ac:picMk id="3076" creationId="{0A7A916E-F282-621D-D26B-6514F1666BA6}"/>
          </ac:picMkLst>
        </pc:picChg>
      </pc:sldChg>
      <pc:sldChg chg="modSp mod">
        <pc:chgData name="Alexandra Padure" userId="ce39f077b7b925eb" providerId="LiveId" clId="{1664F4FC-1498-4304-9810-04745E24B74D}" dt="2022-11-12T17:30:28.634" v="505" actId="20577"/>
        <pc:sldMkLst>
          <pc:docMk/>
          <pc:sldMk cId="0" sldId="258"/>
        </pc:sldMkLst>
        <pc:spChg chg="mod">
          <ac:chgData name="Alexandra Padure" userId="ce39f077b7b925eb" providerId="LiveId" clId="{1664F4FC-1498-4304-9810-04745E24B74D}" dt="2022-11-12T17:30:28.634" v="505" actId="20577"/>
          <ac:spMkLst>
            <pc:docMk/>
            <pc:sldMk cId="0" sldId="258"/>
            <ac:spMk id="2" creationId="{DC888001-DBBA-94E0-0E97-3F14546F2E1F}"/>
          </ac:spMkLst>
        </pc:spChg>
      </pc:sldChg>
      <pc:sldChg chg="addSp modSp new mod modClrScheme chgLayout">
        <pc:chgData name="Alexandra Padure" userId="ce39f077b7b925eb" providerId="LiveId" clId="{1664F4FC-1498-4304-9810-04745E24B74D}" dt="2022-11-12T21:02:55.153" v="763" actId="14100"/>
        <pc:sldMkLst>
          <pc:docMk/>
          <pc:sldMk cId="2521795744" sldId="260"/>
        </pc:sldMkLst>
        <pc:spChg chg="add mod">
          <ac:chgData name="Alexandra Padure" userId="ce39f077b7b925eb" providerId="LiveId" clId="{1664F4FC-1498-4304-9810-04745E24B74D}" dt="2022-11-12T21:01:12.845" v="753" actId="20577"/>
          <ac:spMkLst>
            <pc:docMk/>
            <pc:sldMk cId="2521795744" sldId="260"/>
            <ac:spMk id="2" creationId="{BF1A30D3-0A84-E29A-9E55-BBFF35493A40}"/>
          </ac:spMkLst>
        </pc:spChg>
        <pc:spChg chg="add mod">
          <ac:chgData name="Alexandra Padure" userId="ce39f077b7b925eb" providerId="LiveId" clId="{1664F4FC-1498-4304-9810-04745E24B74D}" dt="2022-11-12T21:01:58.170" v="758" actId="1076"/>
          <ac:spMkLst>
            <pc:docMk/>
            <pc:sldMk cId="2521795744" sldId="260"/>
            <ac:spMk id="4" creationId="{3C478932-504B-87BD-8CE9-4DCC86439283}"/>
          </ac:spMkLst>
        </pc:spChg>
        <pc:spChg chg="add mod">
          <ac:chgData name="Alexandra Padure" userId="ce39f077b7b925eb" providerId="LiveId" clId="{1664F4FC-1498-4304-9810-04745E24B74D}" dt="2022-11-12T21:02:25.813" v="760" actId="1076"/>
          <ac:spMkLst>
            <pc:docMk/>
            <pc:sldMk cId="2521795744" sldId="260"/>
            <ac:spMk id="6" creationId="{41B7E000-BA22-5029-695E-DF1396A5E4EB}"/>
          </ac:spMkLst>
        </pc:spChg>
        <pc:spChg chg="add mod">
          <ac:chgData name="Alexandra Padure" userId="ce39f077b7b925eb" providerId="LiveId" clId="{1664F4FC-1498-4304-9810-04745E24B74D}" dt="2022-11-12T21:02:55.153" v="763" actId="14100"/>
          <ac:spMkLst>
            <pc:docMk/>
            <pc:sldMk cId="2521795744" sldId="260"/>
            <ac:spMk id="8" creationId="{D3C098D9-8D0A-DC5C-3812-9B7FA203DF4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3048000" y="3124200"/>
            <a:ext cx="82296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048000" y="5003322"/>
            <a:ext cx="82296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10733828" y="1110597"/>
            <a:ext cx="2286000" cy="508000"/>
          </a:xfrm>
        </p:spPr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10045959" y="4117661"/>
            <a:ext cx="3657600" cy="512064"/>
          </a:xfrm>
        </p:spPr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508000" y="0"/>
            <a:ext cx="8128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368448" y="0"/>
            <a:ext cx="139552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Rectangle 13"/>
          <p:cNvSpPr/>
          <p:nvPr/>
        </p:nvSpPr>
        <p:spPr bwMode="auto">
          <a:xfrm>
            <a:off x="1320800" y="0"/>
            <a:ext cx="242496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Rectangle 18"/>
          <p:cNvSpPr/>
          <p:nvPr/>
        </p:nvSpPr>
        <p:spPr bwMode="auto">
          <a:xfrm>
            <a:off x="1521760" y="0"/>
            <a:ext cx="30704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4179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12192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1138816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2302187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422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1215180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7" name="Rectangle 26"/>
          <p:cNvSpPr/>
          <p:nvPr/>
        </p:nvSpPr>
        <p:spPr bwMode="auto">
          <a:xfrm>
            <a:off x="1625600" y="0"/>
            <a:ext cx="1016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al 20"/>
          <p:cNvSpPr/>
          <p:nvPr/>
        </p:nvSpPr>
        <p:spPr bwMode="auto">
          <a:xfrm>
            <a:off x="812800" y="3429000"/>
            <a:ext cx="17272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al 22"/>
          <p:cNvSpPr/>
          <p:nvPr/>
        </p:nvSpPr>
        <p:spPr bwMode="auto">
          <a:xfrm>
            <a:off x="1746176" y="4866752"/>
            <a:ext cx="855232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al 23"/>
          <p:cNvSpPr/>
          <p:nvPr/>
        </p:nvSpPr>
        <p:spPr bwMode="auto">
          <a:xfrm>
            <a:off x="1454773" y="5500632"/>
            <a:ext cx="18288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al 25"/>
          <p:cNvSpPr/>
          <p:nvPr/>
        </p:nvSpPr>
        <p:spPr bwMode="auto">
          <a:xfrm>
            <a:off x="2218944" y="5788152"/>
            <a:ext cx="36576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al 24"/>
          <p:cNvSpPr/>
          <p:nvPr/>
        </p:nvSpPr>
        <p:spPr>
          <a:xfrm>
            <a:off x="2540000" y="4495800"/>
            <a:ext cx="48768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767392" y="4928702"/>
            <a:ext cx="812800" cy="517524"/>
          </a:xfrm>
        </p:spPr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4728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99568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492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0" y="2895600"/>
            <a:ext cx="82296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0" y="5010150"/>
            <a:ext cx="82296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10732008" y="1106932"/>
            <a:ext cx="2286000" cy="508000"/>
          </a:xfrm>
        </p:spPr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FFF39D"/>
                </a:solidFill>
              </a:rPr>
              <a:pPr/>
              <a:t>13/11/2022</a:t>
            </a:fld>
            <a:endParaRPr lang="en-GB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10046208" y="4114800"/>
            <a:ext cx="3657600" cy="512064"/>
          </a:xfrm>
        </p:spPr>
        <p:txBody>
          <a:bodyPr/>
          <a:lstStyle/>
          <a:p>
            <a:endParaRPr lang="en-GB">
              <a:solidFill>
                <a:srgbClr val="FFF39D"/>
              </a:solidFill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508000" y="0"/>
            <a:ext cx="8128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368448" y="0"/>
            <a:ext cx="139552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Rectangle 10"/>
          <p:cNvSpPr/>
          <p:nvPr/>
        </p:nvSpPr>
        <p:spPr bwMode="auto">
          <a:xfrm>
            <a:off x="1320800" y="0"/>
            <a:ext cx="242496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1521760" y="0"/>
            <a:ext cx="30704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4179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12192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138816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2302187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422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8" name="Rectangle 17"/>
          <p:cNvSpPr/>
          <p:nvPr/>
        </p:nvSpPr>
        <p:spPr bwMode="auto">
          <a:xfrm>
            <a:off x="1625600" y="0"/>
            <a:ext cx="1016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al 18"/>
          <p:cNvSpPr/>
          <p:nvPr/>
        </p:nvSpPr>
        <p:spPr bwMode="auto">
          <a:xfrm>
            <a:off x="812800" y="3429000"/>
            <a:ext cx="17272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al 19"/>
          <p:cNvSpPr/>
          <p:nvPr/>
        </p:nvSpPr>
        <p:spPr bwMode="auto">
          <a:xfrm>
            <a:off x="1766272" y="4866752"/>
            <a:ext cx="855232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al 20"/>
          <p:cNvSpPr/>
          <p:nvPr/>
        </p:nvSpPr>
        <p:spPr bwMode="auto">
          <a:xfrm>
            <a:off x="1454773" y="5500632"/>
            <a:ext cx="18288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al 21"/>
          <p:cNvSpPr/>
          <p:nvPr/>
        </p:nvSpPr>
        <p:spPr bwMode="auto">
          <a:xfrm>
            <a:off x="2218944" y="5791200"/>
            <a:ext cx="36576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al 22"/>
          <p:cNvSpPr/>
          <p:nvPr/>
        </p:nvSpPr>
        <p:spPr bwMode="auto">
          <a:xfrm>
            <a:off x="2505387" y="4479888"/>
            <a:ext cx="48768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12130592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787488" y="4928702"/>
            <a:ext cx="812800" cy="517524"/>
          </a:xfrm>
        </p:spPr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3132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48768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5693664" y="1600200"/>
            <a:ext cx="48768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95580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0584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362200"/>
            <a:ext cx="48768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5829300" y="2362200"/>
            <a:ext cx="48768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609600" y="1569720"/>
            <a:ext cx="48768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5791200" y="1569720"/>
            <a:ext cx="48768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77748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97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410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5547360" y="3124200"/>
            <a:ext cx="6309360" cy="6096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083040" y="274320"/>
            <a:ext cx="2036064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83312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256395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406400" y="274320"/>
            <a:ext cx="75184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0531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3" name="Oval 12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5518404" y="3124200"/>
            <a:ext cx="6309360" cy="6096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2296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21064" y="264795"/>
            <a:ext cx="2032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Rectangle 10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83312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256395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211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55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4"/>
            <a:ext cx="22352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3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25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7958D0F-06C2-42ED-B76A-32556DCC40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FB3A532B-5A33-4EFF-B932-14CE44BA4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AAC577ED-633A-47EF-9379-3A58E2105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33FB7B6F-793D-4053-919E-EBFD32B3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260AC39-D64F-46F3-9F1A-CD5013DA1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08669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39B24E3-10DA-46ED-916B-A5B164A2E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BAC5BC8-531E-4B2A-8FFA-900B64BC2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1EF4A46A-9F4B-4CC8-9D3F-607C46954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DCFA0F28-247A-471D-978B-BB707E87C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6A643D13-D0F7-4DBB-A892-EF9A4A2B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75412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EF21B50-AE86-4B4F-A416-BC0BC393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052CFFFD-0B39-45F0-B8C9-56B18C3E6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FF388ED7-8114-4B0D-82E9-FBC7D2EAE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5A762FB2-405A-4E75-BDD7-3D9392C59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C642BFD6-A955-4FC2-8472-0D84C440C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00762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F69AC08-5E95-406E-BEEB-CDE3633A4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83ACD25-C1EF-4AC2-BAD2-3EC0D93DCF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0E9076A1-CD18-4A66-9671-9BB1B2E997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7AE59287-0468-4EB7-9C7A-54BFF78B0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A672057F-71DB-4529-9212-F248F6D72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1FCD58DE-AC03-4D18-A5D7-FDAF44674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2415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BF4EEB8-996C-40B9-BA45-7A352B5DC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7E66F35E-A993-4F3F-80A5-7676AB73B2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DB138338-94B4-4D7D-8398-BB37E89778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524187DE-4170-423A-A9C2-B31575AB06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FC537C35-F662-4EB0-80C1-AA917B4217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15C53E27-B3A9-4DE3-8314-91D049BB0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2EC87574-30E3-4049-97E7-6EA089725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29766967-F1C5-4AA0-9C5A-E49332F20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2167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816C1FE-3432-4309-A508-46CC4D141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BAA76C76-9CA6-456E-904C-24117AB7E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6FDD044D-BF90-40BA-B647-C0056BD38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27A0B4BC-139F-458A-99D7-DDB52A2FE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2332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14CDFDD2-8F9F-44FF-A86A-135E207C6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25005397-4234-4FB1-AABE-100CA471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4F3D8E90-D343-4298-9C90-C409816BB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840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FDCCF0B-409D-4BB1-9078-D1F8DD7E9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3F6412F-A411-4B90-8EFC-BE2845524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C299AADD-C741-42D7-ADEC-C6C1F71D5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F0C0D05F-D9B5-4B17-8579-2BBEF271D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31FBF916-22CE-4E7B-8489-90A574D5D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09F7610D-6127-44C5-98D9-BBD83E74B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58024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6DAD546-08AE-4843-9D88-7C3E6C7B2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1A803E28-9C03-4928-8E66-4FF6E03599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3930747E-1B2B-4662-AF76-03E601DA96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08B35408-255B-40FA-8F6A-A35AD80FC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AA52875D-B9E2-49D1-9872-031A0714B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05D5C254-2C58-45D3-AB2F-3FA4B5280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0903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FC52917-E101-4A05-87C4-7122966FC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B18404B6-0FC5-4C06-B7EC-22519C2C92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7FAB4D5B-FEBF-40B7-AA58-864A69991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187C00B4-06EA-49E1-B723-142DFFC42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B4FD1FF0-58BD-4E7C-A731-59A4D228A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8007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C446CBD2-AC7C-4E21-AE61-F5E1926652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8879B913-BCE2-4260-B5F8-4D4728D228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93AC3225-ECF5-4375-BCCF-B3F72B5EB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13/11/2022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A47BD092-32A7-4F7A-86BD-C7D967513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5BAF97BE-10ED-4554-A3E4-3F03F54FB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213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74638"/>
            <a:ext cx="99568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99568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10454640" y="1017843"/>
            <a:ext cx="2011680" cy="512064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B580E6C-1581-422B-B666-FA9A026274C5}" type="datetimeFigureOut">
              <a:rPr lang="en-GB" smtClean="0">
                <a:solidFill>
                  <a:srgbClr val="575F6D"/>
                </a:solidFill>
                <a:latin typeface="Century Schoolbook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13/11/2022</a:t>
            </a:fld>
            <a:endParaRPr lang="en-GB">
              <a:solidFill>
                <a:srgbClr val="575F6D"/>
              </a:solidFill>
              <a:latin typeface="Century Schoolbook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9853648" y="3676280"/>
            <a:ext cx="3200400" cy="48768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srgbClr val="575F6D"/>
              </a:solidFill>
              <a:latin typeface="Century Schoolbook"/>
            </a:endParaRPr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016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38688" y="5734050"/>
            <a:ext cx="8128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BB0729DD-D81C-4D2A-AF06-8D861FD54497}" type="slidenum">
              <a:rPr lang="en-GB" smtClean="0">
                <a:latin typeface="Century Schoolbook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>
              <a:latin typeface="Century Schoolbook"/>
            </a:endParaRPr>
          </a:p>
        </p:txBody>
      </p:sp>
    </p:spTree>
    <p:extLst>
      <p:ext uri="{BB962C8B-B14F-4D97-AF65-F5344CB8AC3E}">
        <p14:creationId xmlns:p14="http://schemas.microsoft.com/office/powerpoint/2010/main" val="36996809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A6FFF2F0-624B-4F86-9282-0D676C1D2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4AFEA550-B192-4864-854F-A13D49126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4D4BF382-8599-478D-9D88-BFEF042C3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DBCC1729-8208-4FFE-94C9-868871018AAC}" type="datetimeFigureOut">
              <a:rPr lang="en-GB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13/11/2022</a:t>
            </a:fld>
            <a:endParaRPr lang="en-GB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E5ADE118-7433-4812-AD2D-15C5D17004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338CDD53-CD69-4A8E-A1E2-FB50C51263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fld id="{8F2D5017-739E-42C0-B375-FE72A1EB751B}" type="slidenum">
              <a:rPr lang="en-GB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eaLnBrk="1" fontAlgn="auto" hangingPunct="1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269066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crdownload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eraddict.com/5-benefits-of-teamwork-in-the-workplace" TargetMode="External"/><Relationship Id="rId7" Type="http://schemas.openxmlformats.org/officeDocument/2006/relationships/hyperlink" Target="https://www.callcenter.com/9-ways-to-encourage-customers-to-give-feedback-118879.htm" TargetMode="External"/><Relationship Id="rId2" Type="http://schemas.openxmlformats.org/officeDocument/2006/relationships/hyperlink" Target="https://www.spiceworks.com/hr/engagement-retention/guest-article/effective-communication-in-the-workplace-how-and-wh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ulticall.in/how-to-overcome-the-seven-barriers-to-effective-communications/" TargetMode="External"/><Relationship Id="rId5" Type="http://schemas.openxmlformats.org/officeDocument/2006/relationships/hyperlink" Target="presentation%204002w.pptx" TargetMode="External"/><Relationship Id="rId4" Type="http://schemas.openxmlformats.org/officeDocument/2006/relationships/hyperlink" Target="https://hrmcmatrix.com/importance-of-teamwork-in-the-workplace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owbixmarketing.com/" TargetMode="External"/><Relationship Id="rId2" Type="http://schemas.openxmlformats.org/officeDocument/2006/relationships/hyperlink" Target="https://doi.org/10.5465/ame.1988.427725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ommunicationtheory.org/shannon-and-weaver-model-of-communication/" TargetMode="External"/><Relationship Id="rId5" Type="http://schemas.openxmlformats.org/officeDocument/2006/relationships/hyperlink" Target="https://sm.pcmag.com/t/pcmag_uk/guide/t/the-best-v/the-best-video-conferencing-software-for-2022_8fy3.640.jpg" TargetMode="External"/><Relationship Id="rId4" Type="http://schemas.openxmlformats.org/officeDocument/2006/relationships/hyperlink" Target="4002%20-%20Copy.pptx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7435" y="1052739"/>
            <a:ext cx="10363200" cy="1470025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Strategies for Effective Communication in a Business Setting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07968" y="3886200"/>
            <a:ext cx="6048672" cy="2135088"/>
          </a:xfrm>
        </p:spPr>
        <p:txBody>
          <a:bodyPr>
            <a:normAutofit lnSpcReduction="10000"/>
          </a:bodyPr>
          <a:lstStyle/>
          <a:p>
            <a:pPr algn="r"/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Alexandra </a:t>
            </a:r>
            <a:r>
              <a:rPr lang="en-GB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Padure</a:t>
            </a: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2130815</a:t>
            </a:r>
          </a:p>
          <a:p>
            <a:pPr algn="r"/>
            <a:r>
              <a:rPr lang="en-GB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Ioana</a:t>
            </a: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Otrocol</a:t>
            </a: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2125444</a:t>
            </a:r>
          </a:p>
          <a:p>
            <a:pPr algn="r"/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Livia Dragan 2130234</a:t>
            </a:r>
          </a:p>
          <a:p>
            <a:pPr algn="r"/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Valentina </a:t>
            </a:r>
            <a:r>
              <a:rPr lang="en-GB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Dinca</a:t>
            </a: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2131463</a:t>
            </a:r>
          </a:p>
          <a:p>
            <a:pPr algn="r"/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Dr.Hafiz</a:t>
            </a:r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Rahmani</a:t>
            </a:r>
            <a:endParaRPr lang="en-GB" sz="1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BMSW 4002</a:t>
            </a:r>
          </a:p>
          <a:p>
            <a:pPr algn="r"/>
            <a:r>
              <a:rPr lang="en-GB" sz="1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team working and communication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xmlns="" id="{AE6B6961-0271-0DD4-3D4F-830D5DED71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39" r="-2" b="-2"/>
          <a:stretch>
            <a:fillRect/>
          </a:stretch>
        </p:blipFill>
        <p:spPr bwMode="auto">
          <a:xfrm>
            <a:off x="729049" y="2560502"/>
            <a:ext cx="5721178" cy="4297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7621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0173" y="407773"/>
            <a:ext cx="5383427" cy="861584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80768" y="1915297"/>
            <a:ext cx="9934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Today presentation is about a case study regarding the strategies of effective communication between Tom and his team, to have a successful outcome on the project to opening another three  warehouses  in Europe.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 order to achieve  their goal, they need to communicate efficient.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6502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Freeform: Shape 3080">
            <a:extLst>
              <a:ext uri="{FF2B5EF4-FFF2-40B4-BE49-F238E27FC236}">
                <a16:creationId xmlns:a16="http://schemas.microsoft.com/office/drawing/2014/main" xmlns="" id="{B5809B1F-0726-44C0-B0A1-7FCE2A129E2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V="1">
            <a:off x="2560321" y="4232366"/>
            <a:ext cx="5610120" cy="2625634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90" name="Freeform: Shape 3082">
            <a:extLst>
              <a:ext uri="{FF2B5EF4-FFF2-40B4-BE49-F238E27FC236}">
                <a16:creationId xmlns:a16="http://schemas.microsoft.com/office/drawing/2014/main" xmlns="" id="{26EE9A0B-C601-4E3F-8541-29CA20DE11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 flipH="1">
            <a:off x="1" y="8"/>
            <a:ext cx="5904411" cy="4406393"/>
          </a:xfrm>
          <a:custGeom>
            <a:avLst/>
            <a:gdLst>
              <a:gd name="connsiteX0" fmla="*/ 2562355 w 6855833"/>
              <a:gd name="connsiteY0" fmla="*/ 0 h 5116428"/>
              <a:gd name="connsiteX1" fmla="*/ 6855833 w 6855833"/>
              <a:gd name="connsiteY1" fmla="*/ 4293479 h 5116428"/>
              <a:gd name="connsiteX2" fmla="*/ 6833667 w 6855833"/>
              <a:gd name="connsiteY2" fmla="*/ 4732462 h 5116428"/>
              <a:gd name="connsiteX3" fmla="*/ 6775067 w 6855833"/>
              <a:gd name="connsiteY3" fmla="*/ 5116428 h 5116428"/>
              <a:gd name="connsiteX4" fmla="*/ 0 w 6855833"/>
              <a:gd name="connsiteY4" fmla="*/ 5116428 h 5116428"/>
              <a:gd name="connsiteX5" fmla="*/ 0 w 6855833"/>
              <a:gd name="connsiteY5" fmla="*/ 854273 h 5116428"/>
              <a:gd name="connsiteX6" fmla="*/ 161831 w 6855833"/>
              <a:gd name="connsiteY6" fmla="*/ 733259 h 5116428"/>
              <a:gd name="connsiteX7" fmla="*/ 2562355 w 6855833"/>
              <a:gd name="connsiteY7" fmla="*/ 0 h 51164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5833" h="5116428">
                <a:moveTo>
                  <a:pt x="2562355" y="0"/>
                </a:moveTo>
                <a:cubicBezTo>
                  <a:pt x="4933578" y="0"/>
                  <a:pt x="6855833" y="1922255"/>
                  <a:pt x="6855833" y="4293479"/>
                </a:cubicBezTo>
                <a:cubicBezTo>
                  <a:pt x="6855833" y="4441680"/>
                  <a:pt x="6848324" y="4588128"/>
                  <a:pt x="6833667" y="4732462"/>
                </a:cubicBezTo>
                <a:lnTo>
                  <a:pt x="6775067" y="5116428"/>
                </a:lnTo>
                <a:lnTo>
                  <a:pt x="0" y="5116428"/>
                </a:lnTo>
                <a:lnTo>
                  <a:pt x="0" y="854273"/>
                </a:lnTo>
                <a:lnTo>
                  <a:pt x="161831" y="733259"/>
                </a:lnTo>
                <a:cubicBezTo>
                  <a:pt x="847074" y="270317"/>
                  <a:pt x="1673147" y="0"/>
                  <a:pt x="2562355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076" name="Picture 9">
            <a:extLst>
              <a:ext uri="{FF2B5EF4-FFF2-40B4-BE49-F238E27FC236}">
                <a16:creationId xmlns:a16="http://schemas.microsoft.com/office/drawing/2014/main" xmlns="" id="{0A7A916E-F282-621D-D26B-6514F1666B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7" r="10901" b="-1"/>
          <a:stretch/>
        </p:blipFill>
        <p:spPr bwMode="auto">
          <a:xfrm>
            <a:off x="6" y="10"/>
            <a:ext cx="5681097" cy="4151910"/>
          </a:xfrm>
          <a:custGeom>
            <a:avLst/>
            <a:gdLst/>
            <a:ahLst/>
            <a:cxnLst/>
            <a:rect l="l" t="t" r="r" b="b"/>
            <a:pathLst>
              <a:path w="5681097" h="4151920">
                <a:moveTo>
                  <a:pt x="0" y="0"/>
                </a:moveTo>
                <a:lnTo>
                  <a:pt x="5611423" y="0"/>
                </a:lnTo>
                <a:lnTo>
                  <a:pt x="5663241" y="339527"/>
                </a:lnTo>
                <a:cubicBezTo>
                  <a:pt x="5675049" y="455800"/>
                  <a:pt x="5681097" y="573775"/>
                  <a:pt x="5681097" y="693164"/>
                </a:cubicBezTo>
                <a:cubicBezTo>
                  <a:pt x="5681097" y="2603383"/>
                  <a:pt x="4132560" y="4151920"/>
                  <a:pt x="2222343" y="4151920"/>
                </a:cubicBezTo>
                <a:cubicBezTo>
                  <a:pt x="1386622" y="4151920"/>
                  <a:pt x="620129" y="3855520"/>
                  <a:pt x="22252" y="3362108"/>
                </a:cubicBezTo>
                <a:lnTo>
                  <a:pt x="0" y="334188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4" name="TextBox 4">
            <a:extLst>
              <a:ext uri="{FF2B5EF4-FFF2-40B4-BE49-F238E27FC236}">
                <a16:creationId xmlns:a16="http://schemas.microsoft.com/office/drawing/2014/main" xmlns="" id="{E99DA8AF-90A8-233E-0F4C-A07DC0631F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9144" y="2009949"/>
            <a:ext cx="4884189" cy="243886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indent="-228600" eaLnBrk="1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 is one of the </a:t>
            </a:r>
            <a:r>
              <a:rPr lang="en-US" alt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main </a:t>
            </a: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concerns </a:t>
            </a:r>
            <a:r>
              <a:rPr lang="en-US" alt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at work. Creating </a:t>
            </a: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and maintaining a </a:t>
            </a:r>
            <a:r>
              <a:rPr lang="en-US" alt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regular </a:t>
            </a: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work environment means </a:t>
            </a:r>
            <a:r>
              <a:rPr lang="en-US" alt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effective workplace communication.</a:t>
            </a:r>
            <a:endParaRPr lang="en-US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AEC94314-6618-F91F-D51A-AFFB833B396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16444"/>
          <a:stretch/>
        </p:blipFill>
        <p:spPr>
          <a:xfrm>
            <a:off x="2785873" y="4448810"/>
            <a:ext cx="5148923" cy="2409190"/>
          </a:xfrm>
          <a:custGeom>
            <a:avLst/>
            <a:gdLst/>
            <a:ahLst/>
            <a:cxnLst/>
            <a:rect l="l" t="t" r="r" b="b"/>
            <a:pathLst>
              <a:path w="5148922" h="2409190">
                <a:moveTo>
                  <a:pt x="2574461" y="0"/>
                </a:moveTo>
                <a:cubicBezTo>
                  <a:pt x="3911983" y="0"/>
                  <a:pt x="5012087" y="1016507"/>
                  <a:pt x="5144375" y="2319127"/>
                </a:cubicBezTo>
                <a:lnTo>
                  <a:pt x="5148922" y="2409190"/>
                </a:lnTo>
                <a:lnTo>
                  <a:pt x="0" y="2409190"/>
                </a:lnTo>
                <a:lnTo>
                  <a:pt x="4548" y="2319127"/>
                </a:lnTo>
                <a:cubicBezTo>
                  <a:pt x="136837" y="1016507"/>
                  <a:pt x="1236939" y="0"/>
                  <a:pt x="2574461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F17FE7AF-A558-7BD6-8ABF-F3DA0F27E0C6}"/>
              </a:ext>
            </a:extLst>
          </p:cNvPr>
          <p:cNvSpPr txBox="1"/>
          <p:nvPr/>
        </p:nvSpPr>
        <p:spPr>
          <a:xfrm>
            <a:off x="6910088" y="3229341"/>
            <a:ext cx="488418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 is the key to success for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Tom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and his team is very important because they will have a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important contract and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this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communicating they will be able to acquire and have good results.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DC888001-DBBA-94E0-0E97-3F14546F2E1F}"/>
              </a:ext>
            </a:extLst>
          </p:cNvPr>
          <p:cNvSpPr txBox="1"/>
          <p:nvPr/>
        </p:nvSpPr>
        <p:spPr>
          <a:xfrm>
            <a:off x="223287" y="87872"/>
            <a:ext cx="635827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For Tom and his co-workers communication is the key to success because , if we communicate with each other our task can be easier than is look. Here we have some example what communication is helpful for: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DD4E5344-CB06-DCBF-958D-DDBF19A71AC1}"/>
              </a:ext>
            </a:extLst>
          </p:cNvPr>
          <p:cNvSpPr txBox="1"/>
          <p:nvPr/>
        </p:nvSpPr>
        <p:spPr>
          <a:xfrm>
            <a:off x="308344" y="1233381"/>
            <a:ext cx="578765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Build trust: once you are un a team is better to trust each other because that effective communication does and the ability to trust is important in a team.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Prevent or resolving problems :the ability to communicate can easily prevent conflicts and can resolve big problems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Better relationship: if a team communicate can build relationship between a leader and workers if you listen to your teammates you show them respect and that you care about them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 productivity: having a team members who understand their role , the role of others and your expectation can help you focus more on your work and not be distracted by workplace problems.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8" y="2070145"/>
            <a:ext cx="5552989" cy="31731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5857103" y="5671751"/>
            <a:ext cx="49550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Figure 3: Teamwork importance: 15 ways  teams are good for business, (2022)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C6B6618D-3776-CA4F-574D-2C51E2407A55}"/>
              </a:ext>
            </a:extLst>
          </p:cNvPr>
          <p:cNvSpPr txBox="1"/>
          <p:nvPr/>
        </p:nvSpPr>
        <p:spPr>
          <a:xfrm>
            <a:off x="457203" y="255185"/>
            <a:ext cx="64752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promotes team building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:As employers work together and grow as a team, they form bonds that grow into trust and friendship. It’s human nature also employees who liked and trust each other are best for business because they are more likely to : communicate well with each other.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198076" y="5869459"/>
            <a:ext cx="51939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Figure 4: 10 proven importance of teamwork in the workplace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6141" y="1824845"/>
            <a:ext cx="5719145" cy="381350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35033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Model of communication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27381" y="1700808"/>
            <a:ext cx="96010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model of Shannon-Weaver- communicate by a signal</a:t>
            </a: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340" y="2434289"/>
            <a:ext cx="9709093" cy="23724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5128054" y="5424616"/>
            <a:ext cx="43372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Figure 5. The Shannon-Weaver Model, (2022)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68816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ched Right Arrow 1"/>
          <p:cNvSpPr/>
          <p:nvPr/>
        </p:nvSpPr>
        <p:spPr>
          <a:xfrm>
            <a:off x="431372" y="1619799"/>
            <a:ext cx="1920213" cy="576064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Amazon</a:t>
            </a: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Notched Right Arrow 2"/>
          <p:cNvSpPr/>
          <p:nvPr/>
        </p:nvSpPr>
        <p:spPr>
          <a:xfrm>
            <a:off x="2447595" y="1544240"/>
            <a:ext cx="1728192" cy="683360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Tom</a:t>
            </a: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lowchart: Process 3"/>
          <p:cNvSpPr/>
          <p:nvPr/>
        </p:nvSpPr>
        <p:spPr>
          <a:xfrm>
            <a:off x="4371261" y="1614004"/>
            <a:ext cx="2282891" cy="734876"/>
          </a:xfrm>
          <a:prstGeom prst="flowChartProcess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channel of communication</a:t>
            </a: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Notched Right Arrow 4"/>
          <p:cNvSpPr/>
          <p:nvPr/>
        </p:nvSpPr>
        <p:spPr>
          <a:xfrm>
            <a:off x="6808852" y="1610798"/>
            <a:ext cx="1967541" cy="594066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Tom team</a:t>
            </a: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Notched Right Arrow 5"/>
          <p:cNvSpPr/>
          <p:nvPr/>
        </p:nvSpPr>
        <p:spPr>
          <a:xfrm>
            <a:off x="8776392" y="1470992"/>
            <a:ext cx="2927648" cy="891685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Tom teams from all departments</a:t>
            </a: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Up Arrow 6"/>
          <p:cNvSpPr/>
          <p:nvPr/>
        </p:nvSpPr>
        <p:spPr>
          <a:xfrm>
            <a:off x="4216565" y="2996955"/>
            <a:ext cx="2839145" cy="2600659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Conflict and disagreement</a:t>
            </a:r>
          </a:p>
        </p:txBody>
      </p:sp>
      <p:sp>
        <p:nvSpPr>
          <p:cNvPr id="9" name="Lightning Bolt 8"/>
          <p:cNvSpPr/>
          <p:nvPr/>
        </p:nvSpPr>
        <p:spPr>
          <a:xfrm>
            <a:off x="4175787" y="1021085"/>
            <a:ext cx="864096" cy="495363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0" name="Lightning Bolt 9"/>
          <p:cNvSpPr/>
          <p:nvPr/>
        </p:nvSpPr>
        <p:spPr>
          <a:xfrm>
            <a:off x="4881800" y="972315"/>
            <a:ext cx="661392" cy="495363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1" name="Lightning Bolt 10"/>
          <p:cNvSpPr/>
          <p:nvPr/>
        </p:nvSpPr>
        <p:spPr>
          <a:xfrm>
            <a:off x="5531884" y="914395"/>
            <a:ext cx="529248" cy="602046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2" name="Lightning Bolt 11"/>
          <p:cNvSpPr/>
          <p:nvPr/>
        </p:nvSpPr>
        <p:spPr>
          <a:xfrm>
            <a:off x="4734861" y="2389468"/>
            <a:ext cx="768075" cy="504056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3" name="Lightning Bolt 12"/>
          <p:cNvSpPr/>
          <p:nvPr/>
        </p:nvSpPr>
        <p:spPr>
          <a:xfrm>
            <a:off x="5372954" y="2389468"/>
            <a:ext cx="688183" cy="504056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4" name="Lightning Bolt 13"/>
          <p:cNvSpPr/>
          <p:nvPr/>
        </p:nvSpPr>
        <p:spPr>
          <a:xfrm>
            <a:off x="6061138" y="2389468"/>
            <a:ext cx="556479" cy="504056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911424" y="2227600"/>
            <a:ext cx="0" cy="37216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10032437" y="2492896"/>
            <a:ext cx="0" cy="3456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H="1" flipV="1">
            <a:off x="1295469" y="5877272"/>
            <a:ext cx="8160907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lowchart: Process 34"/>
          <p:cNvSpPr/>
          <p:nvPr/>
        </p:nvSpPr>
        <p:spPr>
          <a:xfrm>
            <a:off x="3119669" y="6162976"/>
            <a:ext cx="4672952" cy="57606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221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B737A4A-354F-8A8F-3A54-DEADD6456C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0822" y="384314"/>
            <a:ext cx="9952383" cy="3869634"/>
          </a:xfrm>
        </p:spPr>
        <p:txBody>
          <a:bodyPr>
            <a:normAutofit/>
          </a:bodyPr>
          <a:lstStyle/>
          <a:p>
            <a:pPr algn="l">
              <a:lnSpc>
                <a:spcPct val="20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Now let’s discover which communication barriers have or can negatively impact the project team.</a:t>
            </a:r>
            <a:b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After analysing the case I would say that Tom team project has encountered some barriers which has already impacted negatively the team .</a:t>
            </a:r>
            <a:b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xmlns="" id="{ED1FB655-8AB1-6997-660E-4922AEDE70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7437" y="2441241"/>
            <a:ext cx="7143751" cy="2857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5600FCC4-C2B4-37E2-1951-5F49C1ED86E2}"/>
              </a:ext>
            </a:extLst>
          </p:cNvPr>
          <p:cNvSpPr txBox="1"/>
          <p:nvPr/>
        </p:nvSpPr>
        <p:spPr>
          <a:xfrm>
            <a:off x="5387014" y="5298741"/>
            <a:ext cx="41889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6</a:t>
            </a: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 of </a:t>
            </a: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Communication, (2022)</a:t>
            </a: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23594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xmlns="" id="{79BB35BC-D5C2-4C8B-A22A-A71E6191913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xmlns="" id="{AABB3165-94DD-2F21-BADF-9976F4157A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61" r="22469"/>
          <a:stretch/>
        </p:blipFill>
        <p:spPr>
          <a:xfrm>
            <a:off x="25" y="18"/>
            <a:ext cx="5678193" cy="6366497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1966A1E-50E5-259C-B390-249B5B2E890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513789" y="1026950"/>
            <a:ext cx="4840011" cy="5150021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Some of the barriers are attitude barriers, emotional barriers ,feedback issues but the biggest barrier who have the most negative impact on the team is the perceptual barrier. 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Tom did not take in consideration that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people are different and they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perceive the same things differently. This is a fact that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must take into consideration during the communication process. Knowing the levels of public perception is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must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for a good communication.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Any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messages or communications he wants to transmit must be simple and clear. There should be no room for a diversified interpretative whole.</a:t>
            </a:r>
            <a:b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Tom had been clear in the way he communicated with his team, he could have avoided many barriers.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/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CA62A48C-101A-076E-AF94-F16DE127EF1D}"/>
              </a:ext>
            </a:extLst>
          </p:cNvPr>
          <p:cNvSpPr txBox="1"/>
          <p:nvPr/>
        </p:nvSpPr>
        <p:spPr>
          <a:xfrm>
            <a:off x="1391480" y="6366507"/>
            <a:ext cx="371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3B023659-E096-3A23-9CBF-225348684203}"/>
              </a:ext>
            </a:extLst>
          </p:cNvPr>
          <p:cNvSpPr txBox="1"/>
          <p:nvPr/>
        </p:nvSpPr>
        <p:spPr>
          <a:xfrm>
            <a:off x="0" y="6426854"/>
            <a:ext cx="79948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</a:t>
            </a: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 </a:t>
            </a: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Overcome the Seven Barriers to Effective </a:t>
            </a: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Communications, (2022)</a:t>
            </a: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9954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xmlns="" id="{687AFE0E-B37D-4531-AFE8-231C8348EAF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79840AF-A337-7275-30F7-70093F5A7B7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838206" y="2013631"/>
            <a:ext cx="4614759" cy="4163337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Tom wants that his team project to overcome this barriers he will have to use regular feedback.</a:t>
            </a: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Without feedback his team will have no chance to learn and grow. Feedback supports creativity and innovation. Feedback ultimately gives us a sense of security because we know where we are and what our strengths, weaknesses and blind spots are.</a:t>
            </a:r>
          </a:p>
          <a:p>
            <a:endParaRPr lang="en-GB" sz="2000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xmlns="" id="{3C5104EF-8643-4223-968F-84AEA86857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32" r="18312" b="-2"/>
          <a:stretch/>
        </p:blipFill>
        <p:spPr>
          <a:xfrm>
            <a:off x="6101337" y="1323779"/>
            <a:ext cx="5283867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  <p:sp>
        <p:nvSpPr>
          <p:cNvPr id="4" name="TextBox 3"/>
          <p:cNvSpPr txBox="1"/>
          <p:nvPr/>
        </p:nvSpPr>
        <p:spPr>
          <a:xfrm>
            <a:off x="6094476" y="5832389"/>
            <a:ext cx="57432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Figure 8. 9 ways to encourage customers to give feedback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75924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E651153-0B6B-CABF-9B04-C55377EA8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1040"/>
            <a:ext cx="10515600" cy="65743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Business communication channels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050243C-6DAC-37B3-06FD-957F3AF8FE2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838199" y="1651819"/>
            <a:ext cx="10515600" cy="4355691"/>
          </a:xfrm>
        </p:spPr>
        <p:txBody>
          <a:bodyPr>
            <a:normAutofit/>
          </a:bodyPr>
          <a:lstStyle/>
          <a:p>
            <a:pPr algn="just">
              <a:lnSpc>
                <a:spcPct val="10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term "channel" refers to any method for delivering messages. A speaker may use verbal or nonverbal communication techniques. </a:t>
            </a:r>
          </a:p>
          <a:p>
            <a:pPr algn="just">
              <a:lnSpc>
                <a:spcPct val="10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selection of various media has been the focus of studies about communication channels. The so-called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Lendle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Daft model of channel richness was created by Daft and Lengel in the middle of the 1980s. It advocated a hierarchy of media richness with four levels, with face-to-face being the richest and followed by phone, email, and text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F27F3AE1-E452-A5C0-9C66-F119F11712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7693" y="3556765"/>
            <a:ext cx="9596611" cy="14871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="" xmlns:a16="http://schemas.microsoft.com/office/drawing/2014/main" id="{E60BBC19-4A34-34A1-ADB0-4D6835B96702}"/>
              </a:ext>
            </a:extLst>
          </p:cNvPr>
          <p:cNvSpPr txBox="1"/>
          <p:nvPr/>
        </p:nvSpPr>
        <p:spPr>
          <a:xfrm>
            <a:off x="3047999" y="5279867"/>
            <a:ext cx="6096000" cy="3558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600" dirty="0">
                <a:solidFill>
                  <a:srgbClr val="202124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</a:t>
            </a:r>
            <a:r>
              <a:rPr lang="en-GB" sz="1600" dirty="0" smtClean="0">
                <a:solidFill>
                  <a:srgbClr val="202124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9. </a:t>
            </a:r>
            <a:r>
              <a:rPr lang="en-GB" sz="1600" dirty="0">
                <a:solidFill>
                  <a:srgbClr val="202124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Hierarchy of media richness </a:t>
            </a:r>
            <a:endParaRPr lang="en-GB" sz="1600" dirty="0">
              <a:solidFill>
                <a:prstClr val="black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06714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09797CF-083D-1D6E-6FE0-D4D31D496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393290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roposal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4BCD166-0AF7-5B68-F117-2620C474FDA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838200" y="1074327"/>
            <a:ext cx="10515600" cy="5660770"/>
          </a:xfrm>
        </p:spPr>
        <p:txBody>
          <a:bodyPr>
            <a:normAutofit/>
          </a:bodyPr>
          <a:lstStyle/>
          <a:p>
            <a:pPr algn="just">
              <a:lnSpc>
                <a:spcPct val="100000"/>
              </a:lnSpc>
              <a:spcAft>
                <a:spcPts val="800"/>
              </a:spcAft>
            </a:pPr>
            <a:r>
              <a:rPr lang="en-GB" sz="1600" dirty="0">
                <a:solidFill>
                  <a:srgbClr val="202124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Face-to-face interaction is crucial in business because it allows participants in a conversation to have visual contact with the other party or parties. Since both the speaker and the listener can see and understand signals such as nonverbal cues, it enables a better exchange of knowledge. Face-to-face is the right channel for information processing because it provides immediate feedback. Therefore, Tom should meet his team regularly.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Figure 10</a:t>
            </a: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Video conferencing should also be used to communicate successfully with his team and the other Amazon warehouses in Europe, if face-to-face interactions are not available because emails might be ambiguous and misinterpreted and do not build relationships.</a:t>
            </a:r>
          </a:p>
          <a:p>
            <a:pPr marL="0" indent="0" algn="ctr">
              <a:buNone/>
            </a:pPr>
            <a:endParaRPr lang="en-GB" sz="1100" dirty="0"/>
          </a:p>
        </p:txBody>
      </p:sp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71DA1355-F08E-04DE-BC2C-44835FE4DC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596" y="4604959"/>
            <a:ext cx="2442043" cy="142747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="" xmlns:a16="http://schemas.microsoft.com/office/drawing/2014/main" id="{A1C25725-42E0-FE19-73D6-2D67D038DEC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136" y="2084443"/>
            <a:ext cx="2304963" cy="13445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="" xmlns:a16="http://schemas.microsoft.com/office/drawing/2014/main" id="{43EDD8DB-752E-3AE2-B411-8293B391E95C}"/>
              </a:ext>
            </a:extLst>
          </p:cNvPr>
          <p:cNvSpPr txBox="1"/>
          <p:nvPr/>
        </p:nvSpPr>
        <p:spPr>
          <a:xfrm>
            <a:off x="5596485" y="6122157"/>
            <a:ext cx="118737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11</a:t>
            </a:r>
            <a:endParaRPr lang="en-GB" sz="11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14401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5C7EAD2-5A91-16E7-F7B7-6C6FAE4BB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423815F-05B5-881A-9FF2-264577895C6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838200" y="1285103"/>
            <a:ext cx="10515600" cy="4891860"/>
          </a:xfrm>
        </p:spPr>
        <p:txBody>
          <a:bodyPr>
            <a:normAutofit fontScale="85000" lnSpcReduction="20000"/>
          </a:bodyPr>
          <a:lstStyle/>
          <a:p>
            <a:pPr lvl="1"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Figures 1 and 2: “Effective Communication in the Workplace: How and Why?”, December 2021 viewed at 11.11.2022 Available at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https://www.spiceworks.com/hr/engagement-retention/guest-article/effective-communication-in-the-workplace-how-and-why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dirty="0" smtClean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 3: </a:t>
            </a:r>
            <a:r>
              <a:rPr lang="en-GB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“Teamwork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importance: 15 ways  teams are good for </a:t>
            </a:r>
            <a:r>
              <a:rPr lang="en-GB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business”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, (2022,November 12), viewed at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13.11.2022 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www.careeraddict.com/5-benefits-of-teamwork-in-the-workplace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600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 4: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“10 proven importance of teamwork in the </a:t>
            </a:r>
            <a:r>
              <a:rPr lang="en-GB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workplace”,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13.12.2022 Available at: </a:t>
            </a:r>
            <a:r>
              <a:rPr lang="en-GB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://hrmcmatrix.com/importance-of-teamwork-in-the-workplace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5.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G,Beyer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(2021) “The Shannon- Weaver Model”,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wiewed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at 11. 11.2022  Available at https://garthbox.com/the-shannon-weaver-model 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6: “Barriers of Communication –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Javatpoint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”.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). www.javatpoint.com. 11 November 2022 Available at: https://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www.javatpoint.com/barriers-of-communication</a:t>
            </a:r>
            <a:endParaRPr lang="en-GB" sz="1600" dirty="0" smtClean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 7</a:t>
            </a:r>
            <a:r>
              <a:rPr lang="en-GB" sz="1600" i="1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“How 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Overcome The Seven Barriers to Effective </a:t>
            </a:r>
            <a:r>
              <a:rPr lang="en-GB" sz="1600" i="1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Communications”</a:t>
            </a:r>
            <a:r>
              <a:rPr lang="en-GB" sz="1600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(2022, November 2). </a:t>
            </a:r>
            <a:r>
              <a:rPr lang="en-GB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MultiCall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viewed at 11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 action="ppaction://hlinkpres?slideindex=1&amp;slidetitle="/>
              </a:rPr>
              <a:t>N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ovember 2022 Available at: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 action="ppaction://hlinkpres?slideindex=1&amp;slidetitle="/>
              </a:rPr>
              <a:t>. 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https://www.multicall.in/how-to-overcome-the-seven-barriers-to-effective-communications</a:t>
            </a:r>
            <a:r>
              <a:rPr lang="en-GB" sz="1600" dirty="0" smtClean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/</a:t>
            </a:r>
            <a:endParaRPr lang="en-GB" sz="1600" dirty="0" smtClean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Figure 8: </a:t>
            </a:r>
            <a:r>
              <a:rPr lang="en-GB" sz="1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“9 ways to encourage customers to give feedback” ,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Call </a:t>
            </a:r>
            <a:r>
              <a:rPr lang="en-GB" sz="1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Helper,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iewed at 12.11.2022 Available at: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https://www.callcenter.com/9-ways-to-encourage-customers-to-give-feedback-118879.htm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i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044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="" xmlns:a16="http://schemas.microsoft.com/office/drawing/2014/main" id="{ECF4C4A7-957C-CACC-F636-3F2BFBF1BC10}"/>
              </a:ext>
            </a:extLst>
          </p:cNvPr>
          <p:cNvSpPr txBox="1"/>
          <p:nvPr/>
        </p:nvSpPr>
        <p:spPr>
          <a:xfrm>
            <a:off x="795618" y="798674"/>
            <a:ext cx="10363199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Figure 9. </a:t>
            </a:r>
            <a:r>
              <a:rPr lang="en-GB" sz="1400" dirty="0" err="1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Lengel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R.H. and Daft, R.L. (1988) “The selection of communication media as an executive skill,” Academy of Management Perspectives, 2(3), pp. 225–232. 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viewed 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at 10.11.2022  Available at: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doi.org/10.5465/ame.1988.4277259</a:t>
            </a:r>
            <a:endParaRPr lang="en-GB" sz="1400" dirty="0">
              <a:solidFill>
                <a:prstClr val="blac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GB" sz="1400" dirty="0" smtClean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 err="1" smtClean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Marouf</a:t>
            </a:r>
            <a:r>
              <a:rPr lang="en-GB" sz="14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L. (2008). </a:t>
            </a:r>
            <a:r>
              <a:rPr lang="en-GB" sz="1400" dirty="0" smtClean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“</a:t>
            </a:r>
            <a:r>
              <a:rPr lang="en-GB" sz="1400" i="1" dirty="0" smtClean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 </a:t>
            </a:r>
            <a:r>
              <a:rPr lang="en-GB" sz="1400" i="1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Channels and Employee </a:t>
            </a:r>
            <a:r>
              <a:rPr lang="en-GB" sz="1400" i="1" dirty="0" smtClean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Characteristics: </a:t>
            </a:r>
            <a:r>
              <a:rPr lang="en-GB" sz="1400" i="1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 </a:t>
            </a:r>
            <a:r>
              <a:rPr lang="en-GB" sz="1400" i="1" dirty="0" smtClean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Investigation</a:t>
            </a:r>
            <a:r>
              <a:rPr lang="en-GB" sz="1400" dirty="0" smtClean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”.</a:t>
            </a:r>
            <a:r>
              <a:rPr lang="en-GB" sz="1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Singapore Journal of Library &amp; Information Management, 37.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GB" sz="1400" i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10 .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Aziz, S. (2019), </a:t>
            </a:r>
            <a:r>
              <a:rPr lang="en-GB" sz="1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https://wowbixmarketing.com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Viewed at 10.11.2022 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4" action="ppaction://hlinkpres?slideindex=1&amp;slidetitle="/>
              </a:rPr>
              <a:t>https://wowbixmarketing.com/face-to-face-communication/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November 11, 2022). 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11.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Mclaughlin, M., </a:t>
            </a:r>
            <a:r>
              <a:rPr lang="en-GB" sz="1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Brame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D. and </a:t>
            </a:r>
            <a:r>
              <a:rPr lang="en-GB" sz="1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Mcallister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N.M. (2022) : https://uk.pcmag.com/cloud-services/9067/the-best-video-conferencing-software 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viewed at 10.11.2022 Available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at: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the-best-video-conferencing-software-for-2022_8fy3.640.jpg (640×360) (pcmag.com)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November 11, 2022). 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GB" sz="1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Lengel, R.H. and Daft, R.L. (1988) “</a:t>
            </a:r>
            <a:r>
              <a:rPr lang="en-GB" sz="1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selection of communication media as an executive skill,” Academy of Management Perspectives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2(3), pp. 225–232. 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viewed at 10.11.2022 Available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at: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4" action="ppaction://hlinkpres?slideindex=1&amp;slidetitle="/>
              </a:rPr>
              <a:t>https://doi.org/10.5465/ame.1988.4277259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4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4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Denis.M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(2020) </a:t>
            </a:r>
            <a:r>
              <a:rPr lang="en-GB" sz="1400" i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“Communication Theory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”, </a:t>
            </a:r>
            <a:r>
              <a:rPr lang="en-GB" sz="1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wiewed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11.11.2022 Available at 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https://www.communicationtheory.org/shannon-and-weaver-model-of-communication/</a:t>
            </a:r>
            <a:r>
              <a:rPr lang="en-GB" sz="1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6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2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482537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=""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3201115"/>
              </p:ext>
            </p:extLst>
          </p:nvPr>
        </p:nvGraphicFramePr>
        <p:xfrm>
          <a:off x="1000124" y="719666"/>
          <a:ext cx="10101264" cy="56970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=""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=""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Alexandra </a:t>
                      </a:r>
                      <a:r>
                        <a:rPr lang="en-GB" dirty="0" err="1" smtClean="0"/>
                        <a:t>Padure</a:t>
                      </a:r>
                      <a:r>
                        <a:rPr lang="en-GB" dirty="0" smtClean="0"/>
                        <a:t> 2130815</a:t>
                      </a:r>
                    </a:p>
                    <a:p>
                      <a:r>
                        <a:rPr lang="en-GB" dirty="0" err="1" smtClean="0"/>
                        <a:t>Ioana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Otrocol</a:t>
                      </a:r>
                      <a:r>
                        <a:rPr lang="en-GB" dirty="0" smtClean="0"/>
                        <a:t> 2125444</a:t>
                      </a:r>
                    </a:p>
                    <a:p>
                      <a:r>
                        <a:rPr lang="en-GB" dirty="0" smtClean="0"/>
                        <a:t>Livia Dragan 2130234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Implication from all team, </a:t>
                      </a:r>
                      <a:r>
                        <a:rPr lang="en-GB" dirty="0" err="1" smtClean="0"/>
                        <a:t>colaboration</a:t>
                      </a:r>
                      <a:r>
                        <a:rPr lang="en-GB" dirty="0" smtClean="0"/>
                        <a:t>, help each other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To </a:t>
                      </a:r>
                      <a:r>
                        <a:rPr lang="en-GB" dirty="0" err="1" smtClean="0"/>
                        <a:t>conctact</a:t>
                      </a:r>
                      <a:r>
                        <a:rPr lang="en-GB" dirty="0" smtClean="0"/>
                        <a:t> in the same time because everybody has a personal life and we needed</a:t>
                      </a:r>
                      <a:r>
                        <a:rPr lang="en-GB" baseline="0" dirty="0" smtClean="0"/>
                        <a:t> to speak to all agree for the information that we need to add; to decide what kind of model we can apply.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Nothing; everything</a:t>
                      </a:r>
                      <a:r>
                        <a:rPr lang="en-GB" baseline="0" dirty="0" smtClean="0"/>
                        <a:t> will be the same, share the information and help each other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 </a:t>
                      </a:r>
                      <a:r>
                        <a:rPr lang="en-GB" smtClean="0"/>
                        <a:t>9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17877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617</TotalTime>
  <Words>1142</Words>
  <Application>Microsoft Office PowerPoint</Application>
  <PresentationFormat>Custom</PresentationFormat>
  <Paragraphs>93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17" baseType="lpstr">
      <vt:lpstr>1_Oriel</vt:lpstr>
      <vt:lpstr>Office Theme</vt:lpstr>
      <vt:lpstr>Strategies for Effective Communication in a Business Setting</vt:lpstr>
      <vt:lpstr>Summary</vt:lpstr>
      <vt:lpstr>PowerPoint Presentation</vt:lpstr>
      <vt:lpstr>PowerPoint Presentation</vt:lpstr>
      <vt:lpstr>PowerPoint Presentation</vt:lpstr>
      <vt:lpstr>Model of communication</vt:lpstr>
      <vt:lpstr>PowerPoint Presentation</vt:lpstr>
      <vt:lpstr>Now let’s discover which communication barriers have or can negatively impact the project team. After analysing the case I would say that Tom team project has encountered some barriers which has already impacted negatively the team .   </vt:lpstr>
      <vt:lpstr>PowerPoint Presentation</vt:lpstr>
      <vt:lpstr>PowerPoint Presentation</vt:lpstr>
      <vt:lpstr>Business communication channels</vt:lpstr>
      <vt:lpstr>Proposal</vt:lpstr>
      <vt:lpstr>References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</dc:title>
  <dc:creator>Alexandra Padure</dc:creator>
  <cp:lastModifiedBy>Tudor Dinca</cp:lastModifiedBy>
  <cp:revision>30</cp:revision>
  <dcterms:created xsi:type="dcterms:W3CDTF">2022-11-11T21:20:18Z</dcterms:created>
  <dcterms:modified xsi:type="dcterms:W3CDTF">2022-11-13T16:00:46Z</dcterms:modified>
</cp:coreProperties>
</file>