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5" r:id="rId4"/>
    <p:sldMasterId id="2147483697" r:id="rId5"/>
    <p:sldMasterId id="2147483710" r:id="rId6"/>
  </p:sldMasterIdLst>
  <p:notesMasterIdLst>
    <p:notesMasterId r:id="rId63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292" r:id="rId43"/>
    <p:sldId id="293" r:id="rId44"/>
    <p:sldId id="294" r:id="rId45"/>
    <p:sldId id="295" r:id="rId46"/>
    <p:sldId id="296" r:id="rId47"/>
    <p:sldId id="297" r:id="rId48"/>
    <p:sldId id="298" r:id="rId49"/>
    <p:sldId id="299" r:id="rId50"/>
    <p:sldId id="300" r:id="rId51"/>
    <p:sldId id="301" r:id="rId52"/>
    <p:sldId id="302" r:id="rId53"/>
    <p:sldId id="303" r:id="rId54"/>
    <p:sldId id="304" r:id="rId55"/>
    <p:sldId id="305" r:id="rId56"/>
    <p:sldId id="306" r:id="rId57"/>
    <p:sldId id="307" r:id="rId58"/>
    <p:sldId id="308" r:id="rId59"/>
    <p:sldId id="309" r:id="rId60"/>
    <p:sldId id="310" r:id="rId61"/>
    <p:sldId id="311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66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61" Type="http://schemas.openxmlformats.org/officeDocument/2006/relationships/slide" Target="slides/slide55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openxmlformats.org/officeDocument/2006/relationships/tableStyles" Target="tableStyle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slide" Target="slides/slide5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501CE6-47DD-4044-80CA-B348488BC855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2BE9BA-5F06-4301-82A3-8D4B13CDD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314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F999FD34-BA2C-40DF-80C2-F783B7B2B30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62D22666-A0AF-408E-B2C3-C2F4F9621E8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D321B970-34B3-4241-92D5-53CC81B9E0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B3FA92D-5775-490F-8CFE-BFB7C0792465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4968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E9A52ACD-39F0-4792-8830-3379DD113D9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8A28089D-A15E-476C-A5F5-F8269A3C4DB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21D2E87F-35C9-4BE3-9AF8-594E529D16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90605CE-A76A-4B69-AA6A-E74B6BAABAEE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4764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3F5C2D6B-6C66-4800-A446-E788AF47D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CDFF36A-EEE0-40CC-AC2D-2291AAC6BA97}" type="slidenum">
              <a:rPr kumimoji="0" lang="fr-FR" altLang="nl-BE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fr-FR" altLang="nl-BE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029A9D9A-130B-478A-ADEF-48C52074512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F6FF1D05-54BF-4A90-A72E-2E607EEC4F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nl-BE"/>
          </a:p>
        </p:txBody>
      </p:sp>
    </p:spTree>
    <p:extLst>
      <p:ext uri="{BB962C8B-B14F-4D97-AF65-F5344CB8AC3E}">
        <p14:creationId xmlns:p14="http://schemas.microsoft.com/office/powerpoint/2010/main" val="21329305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FA049473-A8DE-436F-9CC1-62F0D29D071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77B5FD9-4323-4CEA-B5B9-903BBBFB77D6}" type="slidenum">
              <a:rPr kumimoji="0" lang="fr-F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fr-FR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53F44A0F-9AD4-43BD-BE3C-22A76AF84B3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14E54E2A-6E56-47F2-9B37-C3B14E7ED0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</p:spTree>
    <p:extLst>
      <p:ext uri="{BB962C8B-B14F-4D97-AF65-F5344CB8AC3E}">
        <p14:creationId xmlns:p14="http://schemas.microsoft.com/office/powerpoint/2010/main" val="6647908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48A02CEB-8B1D-4683-9E4C-1EFB3C2831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A5C00D4-FFE3-4BDD-B00C-13FE47FCF614}" type="slidenum">
              <a:rPr kumimoji="0" lang="fr-F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fr-FR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32ADE4A6-5100-420A-AD72-CBF05B4BD1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7BED7134-FA6D-499B-8C7A-D146E3B751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</p:spTree>
    <p:extLst>
      <p:ext uri="{BB962C8B-B14F-4D97-AF65-F5344CB8AC3E}">
        <p14:creationId xmlns:p14="http://schemas.microsoft.com/office/powerpoint/2010/main" val="9691233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A0DE77A3-E6B0-4CC1-8E3A-BE32473CF99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2334BF1-E380-4245-B362-0395ED4DB7D2}" type="slidenum">
              <a:rPr kumimoji="0" lang="fr-FR" altLang="nl-BE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fr-FR" altLang="nl-BE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6505848A-17B0-4C12-97C9-30FE6616E1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D26F4A1F-EA92-4615-834F-88B2E72A53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nl-BE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9124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4B765DDA-2F19-4459-AE2D-41EC9C3D640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FED2A0A-D958-4EC5-AFE9-D047E435538F}" type="slidenum">
              <a:rPr kumimoji="0" lang="fr-F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fr-FR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A755A479-11B5-4FB7-81E8-A810C76D684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790F2A39-09A9-4512-B6DB-0ACD98B4B54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</p:spTree>
    <p:extLst>
      <p:ext uri="{BB962C8B-B14F-4D97-AF65-F5344CB8AC3E}">
        <p14:creationId xmlns:p14="http://schemas.microsoft.com/office/powerpoint/2010/main" val="37632121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3EB1D0D6-ACD8-466C-925B-E620B0CC4E8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F6F02A3-A9DE-4C96-AB86-E2420156F371}" type="slidenum">
              <a:rPr kumimoji="0" lang="fr-FR" altLang="nl-BE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fr-FR" altLang="nl-BE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6B8D767F-55CD-4747-9094-FE89819382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25758AA9-F778-4C4C-8F27-8E03B996E12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nl-BE"/>
          </a:p>
        </p:txBody>
      </p:sp>
    </p:spTree>
    <p:extLst>
      <p:ext uri="{BB962C8B-B14F-4D97-AF65-F5344CB8AC3E}">
        <p14:creationId xmlns:p14="http://schemas.microsoft.com/office/powerpoint/2010/main" val="32703506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6CDC88F2-FC6E-4DCD-AA12-EE0753C51D0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4A79A9BD-00E1-4944-8539-20A903FED6C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5FA3B61F-DB46-4550-BD86-7CD9C8570D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2057A0E-D731-45CC-949A-951F19235C71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82230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7C57A1CC-FF3E-41C0-926E-37313919DA0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86B67387-DBA6-4B07-9A70-1DB204A9C5A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E0609AE1-F9E2-4236-8D09-92CEF8EED6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AEE124E-142B-4192-995C-9B84E50FC5F8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7220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E191BD19-369B-4B1B-B179-9162812E0F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B8B09770-662D-4F70-87F4-9E9847E8819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43370C42-FEB3-4909-8DCD-F7F58FB05D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F1BEF25-C2F7-49C5-92D0-3E88F4B883E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46204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2D0A9B82-32B2-4342-BADF-583E56FEFE1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4531AE46-F824-4C9F-9D80-7D8CD2E7503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663FFF95-E289-4452-BCC8-3C4C4ED9B6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ECB08C7-F586-421C-8A96-5AD198B3C7A8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86714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AFF3FF94-4340-4E6B-8AA5-EF6069B1FEF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4E78D054-A8CB-4607-9001-EAB391CC124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1B175B7B-010B-489B-912B-EEC85B96DA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1982759-7A7A-424D-83F0-161B7543212A}" type="slidenum">
              <a:rPr kumimoji="0" lang="nl-BE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nl-BE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146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D402EB7E-2239-4AD2-B9FC-DD289AB63DB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549979AE-141E-4F2D-AB89-60703D64896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961580AF-5FF4-4F2C-8C73-271436D044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F02047A-A3C4-4E59-BD46-EB7C5666A2AF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57556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4FDA32E4-66B5-4628-9B1F-A8AA58C5A7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7E122BC9-733C-4B41-ABEB-DBDB6A24F82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2228" name="Slide Number Placeholder 3">
            <a:extLst>
              <a:ext uri="{FF2B5EF4-FFF2-40B4-BE49-F238E27FC236}">
                <a16:creationId xmlns:a16="http://schemas.microsoft.com/office/drawing/2014/main" id="{7090D2CE-EC20-4DD7-BA5A-4357E82E75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B9F8C27-FAE7-4780-AF94-961396003CAF}" type="slidenum">
              <a:rPr kumimoji="0" lang="nl-BE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nl-BE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3337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31C74726-7894-4891-B9A7-EC1C4B2AFCF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504F2915-D174-451A-B924-DF2B9A43745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79F4A769-D4FC-4DA4-BCB2-FE91B821DA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9EA1F7B-CD7D-41BC-8BC9-4F3987F5398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125888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>
            <a:extLst>
              <a:ext uri="{FF2B5EF4-FFF2-40B4-BE49-F238E27FC236}">
                <a16:creationId xmlns:a16="http://schemas.microsoft.com/office/drawing/2014/main" id="{5ADD156B-DDAC-4C88-86E8-E0C809F1694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>
            <a:extLst>
              <a:ext uri="{FF2B5EF4-FFF2-40B4-BE49-F238E27FC236}">
                <a16:creationId xmlns:a16="http://schemas.microsoft.com/office/drawing/2014/main" id="{669BA84A-D934-41BA-9ADA-53ECA4DED6F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8DB6FBA6-82B1-4E0F-A188-6EAF0F9F26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C081907-5122-43E1-B859-2AD8A3D51A6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399888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>
            <a:extLst>
              <a:ext uri="{FF2B5EF4-FFF2-40B4-BE49-F238E27FC236}">
                <a16:creationId xmlns:a16="http://schemas.microsoft.com/office/drawing/2014/main" id="{948CDACB-B61C-4270-88B3-726384FB8D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4AADB43-7702-4B02-893A-C06D28C8E0EF}" type="slidenum">
              <a:rPr kumimoji="0" lang="fr-F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fr-FR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2E1E8885-E774-4BCC-8525-ABA2FF30CD5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769F13EF-0F96-4465-A71A-8A53A0003C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3051411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>
            <a:extLst>
              <a:ext uri="{FF2B5EF4-FFF2-40B4-BE49-F238E27FC236}">
                <a16:creationId xmlns:a16="http://schemas.microsoft.com/office/drawing/2014/main" id="{F5AF8992-58FD-43D7-BD4F-11EF6B8B905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>
            <a:extLst>
              <a:ext uri="{FF2B5EF4-FFF2-40B4-BE49-F238E27FC236}">
                <a16:creationId xmlns:a16="http://schemas.microsoft.com/office/drawing/2014/main" id="{3EA21654-4D99-44E2-80FB-7B0D44D1F65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61444" name="Slide Number Placeholder 3">
            <a:extLst>
              <a:ext uri="{FF2B5EF4-FFF2-40B4-BE49-F238E27FC236}">
                <a16:creationId xmlns:a16="http://schemas.microsoft.com/office/drawing/2014/main" id="{43D1BCD5-4768-41B6-8325-22FD180B13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2264080-4EEE-4A29-A462-7AA2088637E5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250458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>
            <a:extLst>
              <a:ext uri="{FF2B5EF4-FFF2-40B4-BE49-F238E27FC236}">
                <a16:creationId xmlns:a16="http://schemas.microsoft.com/office/drawing/2014/main" id="{B351521A-AB74-4EDB-8215-0339D60A6FD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>
            <a:extLst>
              <a:ext uri="{FF2B5EF4-FFF2-40B4-BE49-F238E27FC236}">
                <a16:creationId xmlns:a16="http://schemas.microsoft.com/office/drawing/2014/main" id="{8098BEA5-7458-4926-AD76-F7CE27AE400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64516" name="Slide Number Placeholder 3">
            <a:extLst>
              <a:ext uri="{FF2B5EF4-FFF2-40B4-BE49-F238E27FC236}">
                <a16:creationId xmlns:a16="http://schemas.microsoft.com/office/drawing/2014/main" id="{D3F1A6B0-FC3C-4EEE-B1FB-C22D9D06E8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1943E0E-85F8-46F1-8C10-7A1C2D26B09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018294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>
            <a:extLst>
              <a:ext uri="{FF2B5EF4-FFF2-40B4-BE49-F238E27FC236}">
                <a16:creationId xmlns:a16="http://schemas.microsoft.com/office/drawing/2014/main" id="{8DD8FF5E-F330-4F9F-8888-1472F73565F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>
            <a:extLst>
              <a:ext uri="{FF2B5EF4-FFF2-40B4-BE49-F238E27FC236}">
                <a16:creationId xmlns:a16="http://schemas.microsoft.com/office/drawing/2014/main" id="{1D0DE11A-79F8-4213-BDBA-DD9BED2103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nl-BE" altLang="nl-BE"/>
          </a:p>
        </p:txBody>
      </p:sp>
      <p:sp>
        <p:nvSpPr>
          <p:cNvPr id="66564" name="Slide Number Placeholder 3">
            <a:extLst>
              <a:ext uri="{FF2B5EF4-FFF2-40B4-BE49-F238E27FC236}">
                <a16:creationId xmlns:a16="http://schemas.microsoft.com/office/drawing/2014/main" id="{FD63F12F-8607-4813-B3CE-0F124BE601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04EB2F8-52D2-4985-98B9-1F6E3FBCD6C0}" type="slidenum">
              <a:rPr kumimoji="0" lang="fr-F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fr-FR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320475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>
            <a:extLst>
              <a:ext uri="{FF2B5EF4-FFF2-40B4-BE49-F238E27FC236}">
                <a16:creationId xmlns:a16="http://schemas.microsoft.com/office/drawing/2014/main" id="{8E143F83-E0E3-47FD-8C36-F473EB52B9A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Notes Placeholder 2">
            <a:extLst>
              <a:ext uri="{FF2B5EF4-FFF2-40B4-BE49-F238E27FC236}">
                <a16:creationId xmlns:a16="http://schemas.microsoft.com/office/drawing/2014/main" id="{69A2882F-78DB-4A32-8D90-2E4F20A1D9C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69636" name="Slide Number Placeholder 3">
            <a:extLst>
              <a:ext uri="{FF2B5EF4-FFF2-40B4-BE49-F238E27FC236}">
                <a16:creationId xmlns:a16="http://schemas.microsoft.com/office/drawing/2014/main" id="{8A3413CA-1ED7-45B7-9C34-B481A5FDE7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695E8E0-19BF-4F15-8816-5E642CDD60E8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574931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>
            <a:extLst>
              <a:ext uri="{FF2B5EF4-FFF2-40B4-BE49-F238E27FC236}">
                <a16:creationId xmlns:a16="http://schemas.microsoft.com/office/drawing/2014/main" id="{12E532AD-5A39-4486-BEC5-E59CDBFC1CD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>
            <a:extLst>
              <a:ext uri="{FF2B5EF4-FFF2-40B4-BE49-F238E27FC236}">
                <a16:creationId xmlns:a16="http://schemas.microsoft.com/office/drawing/2014/main" id="{525C25B9-0012-4A97-9240-CC9BBB68B78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71684" name="Slide Number Placeholder 3">
            <a:extLst>
              <a:ext uri="{FF2B5EF4-FFF2-40B4-BE49-F238E27FC236}">
                <a16:creationId xmlns:a16="http://schemas.microsoft.com/office/drawing/2014/main" id="{B4B958E9-4EEB-49DC-8FB3-ACF8EB853E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14E882C-2034-4516-94ED-42AF346D87EE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363554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>
            <a:extLst>
              <a:ext uri="{FF2B5EF4-FFF2-40B4-BE49-F238E27FC236}">
                <a16:creationId xmlns:a16="http://schemas.microsoft.com/office/drawing/2014/main" id="{5874759E-BF30-4112-9903-1363656F6F0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3731" name="Notes Placeholder 2">
            <a:extLst>
              <a:ext uri="{FF2B5EF4-FFF2-40B4-BE49-F238E27FC236}">
                <a16:creationId xmlns:a16="http://schemas.microsoft.com/office/drawing/2014/main" id="{363541B7-37B3-4A0A-A4AE-3E3AAC5E355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73732" name="Slide Number Placeholder 3">
            <a:extLst>
              <a:ext uri="{FF2B5EF4-FFF2-40B4-BE49-F238E27FC236}">
                <a16:creationId xmlns:a16="http://schemas.microsoft.com/office/drawing/2014/main" id="{44CF4C01-58DC-4B28-B04B-46F7E1C3DA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2838B3D-CB36-4554-A1E9-E30C2B2F4651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907299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>
            <a:extLst>
              <a:ext uri="{FF2B5EF4-FFF2-40B4-BE49-F238E27FC236}">
                <a16:creationId xmlns:a16="http://schemas.microsoft.com/office/drawing/2014/main" id="{39EC382B-B063-4F99-8403-804607F9867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7827" name="Notes Placeholder 2">
            <a:extLst>
              <a:ext uri="{FF2B5EF4-FFF2-40B4-BE49-F238E27FC236}">
                <a16:creationId xmlns:a16="http://schemas.microsoft.com/office/drawing/2014/main" id="{27B88001-5CB5-40E4-9838-4420AF1B060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77828" name="Slide Number Placeholder 3">
            <a:extLst>
              <a:ext uri="{FF2B5EF4-FFF2-40B4-BE49-F238E27FC236}">
                <a16:creationId xmlns:a16="http://schemas.microsoft.com/office/drawing/2014/main" id="{BA7E8154-B0D4-464B-A3B7-DFB2657719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D7BD06B-F246-434C-8BC1-22B370CBCF07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444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>
            <a:extLst>
              <a:ext uri="{FF2B5EF4-FFF2-40B4-BE49-F238E27FC236}">
                <a16:creationId xmlns:a16="http://schemas.microsoft.com/office/drawing/2014/main" id="{AF647181-1099-4B83-A2B0-8A5BEDC29FC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9875" name="Notes Placeholder 2">
            <a:extLst>
              <a:ext uri="{FF2B5EF4-FFF2-40B4-BE49-F238E27FC236}">
                <a16:creationId xmlns:a16="http://schemas.microsoft.com/office/drawing/2014/main" id="{06B61D60-465C-4790-A379-E72A9AA283F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79876" name="Slide Number Placeholder 3">
            <a:extLst>
              <a:ext uri="{FF2B5EF4-FFF2-40B4-BE49-F238E27FC236}">
                <a16:creationId xmlns:a16="http://schemas.microsoft.com/office/drawing/2014/main" id="{09B16052-B982-457A-9052-615BB4F26B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2D50471-447F-4917-985B-B8C22CA2BA2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977050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>
            <a:extLst>
              <a:ext uri="{FF2B5EF4-FFF2-40B4-BE49-F238E27FC236}">
                <a16:creationId xmlns:a16="http://schemas.microsoft.com/office/drawing/2014/main" id="{FDB3E658-48FC-4F45-9641-D8705EAB2FC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23" name="Notes Placeholder 2">
            <a:extLst>
              <a:ext uri="{FF2B5EF4-FFF2-40B4-BE49-F238E27FC236}">
                <a16:creationId xmlns:a16="http://schemas.microsoft.com/office/drawing/2014/main" id="{DC44E938-C423-47B7-AF2B-62A16E42809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81924" name="Slide Number Placeholder 3">
            <a:extLst>
              <a:ext uri="{FF2B5EF4-FFF2-40B4-BE49-F238E27FC236}">
                <a16:creationId xmlns:a16="http://schemas.microsoft.com/office/drawing/2014/main" id="{13AA1CA8-2AB4-465C-BB45-34A688832C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D4B59B1-CE62-4FC2-B507-CB5E39B85D34}" type="slidenum">
              <a:rPr kumimoji="0" lang="fr-F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fr-FR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008679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>
            <a:extLst>
              <a:ext uri="{FF2B5EF4-FFF2-40B4-BE49-F238E27FC236}">
                <a16:creationId xmlns:a16="http://schemas.microsoft.com/office/drawing/2014/main" id="{370B24C1-8E30-4080-B060-52C85090626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3971" name="Notes Placeholder 2">
            <a:extLst>
              <a:ext uri="{FF2B5EF4-FFF2-40B4-BE49-F238E27FC236}">
                <a16:creationId xmlns:a16="http://schemas.microsoft.com/office/drawing/2014/main" id="{5B5B2D64-7AC7-42CD-861F-6F52E85E074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83972" name="Slide Number Placeholder 3">
            <a:extLst>
              <a:ext uri="{FF2B5EF4-FFF2-40B4-BE49-F238E27FC236}">
                <a16:creationId xmlns:a16="http://schemas.microsoft.com/office/drawing/2014/main" id="{D1CBE32C-EBB3-4BCC-8156-22315C2C26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9DA3592-DC0F-4EE3-B280-A9179F33BB11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565345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7">
            <a:extLst>
              <a:ext uri="{FF2B5EF4-FFF2-40B4-BE49-F238E27FC236}">
                <a16:creationId xmlns:a16="http://schemas.microsoft.com/office/drawing/2014/main" id="{BB8F9E22-5155-4DE0-A171-C64CE7A977F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AF1C17E-CA12-4CB0-B653-A68A42CAAA81}" type="slidenum">
              <a:rPr kumimoji="0" lang="fr-F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fr-FR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6019" name="Rectangle 2">
            <a:extLst>
              <a:ext uri="{FF2B5EF4-FFF2-40B4-BE49-F238E27FC236}">
                <a16:creationId xmlns:a16="http://schemas.microsoft.com/office/drawing/2014/main" id="{A3F3A475-753E-4D7D-850F-9DFF4ED430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6020" name="Rectangle 3">
            <a:extLst>
              <a:ext uri="{FF2B5EF4-FFF2-40B4-BE49-F238E27FC236}">
                <a16:creationId xmlns:a16="http://schemas.microsoft.com/office/drawing/2014/main" id="{44F1E84C-40AB-4EED-A59D-36486298C8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</p:spTree>
    <p:extLst>
      <p:ext uri="{BB962C8B-B14F-4D97-AF65-F5344CB8AC3E}">
        <p14:creationId xmlns:p14="http://schemas.microsoft.com/office/powerpoint/2010/main" val="187965579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>
            <a:extLst>
              <a:ext uri="{FF2B5EF4-FFF2-40B4-BE49-F238E27FC236}">
                <a16:creationId xmlns:a16="http://schemas.microsoft.com/office/drawing/2014/main" id="{9090A46A-6405-4A32-BA81-44E98E7BDC2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8067" name="Notes Placeholder 2">
            <a:extLst>
              <a:ext uri="{FF2B5EF4-FFF2-40B4-BE49-F238E27FC236}">
                <a16:creationId xmlns:a16="http://schemas.microsoft.com/office/drawing/2014/main" id="{436EBEE0-1421-44DE-A811-DA353E50334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88068" name="Slide Number Placeholder 3">
            <a:extLst>
              <a:ext uri="{FF2B5EF4-FFF2-40B4-BE49-F238E27FC236}">
                <a16:creationId xmlns:a16="http://schemas.microsoft.com/office/drawing/2014/main" id="{38279BD0-7498-4C75-BB1C-F739569895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A78458C-AB2E-4F95-8296-D49A136460F7}" type="slidenum">
              <a:rPr kumimoji="0" lang="fr-F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fr-FR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623932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>
            <a:extLst>
              <a:ext uri="{FF2B5EF4-FFF2-40B4-BE49-F238E27FC236}">
                <a16:creationId xmlns:a16="http://schemas.microsoft.com/office/drawing/2014/main" id="{939C63AC-1F75-418D-B3F2-8A94CFB63EA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B61E10E-A23D-4180-8195-63343C679B4C}" type="slidenum">
              <a:rPr kumimoji="0" lang="fr-F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fr-FR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0115" name="Rectangle 2">
            <a:extLst>
              <a:ext uri="{FF2B5EF4-FFF2-40B4-BE49-F238E27FC236}">
                <a16:creationId xmlns:a16="http://schemas.microsoft.com/office/drawing/2014/main" id="{CA0EAB99-A391-4B5D-AF27-AF2E750FB5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0116" name="Rectangle 3">
            <a:extLst>
              <a:ext uri="{FF2B5EF4-FFF2-40B4-BE49-F238E27FC236}">
                <a16:creationId xmlns:a16="http://schemas.microsoft.com/office/drawing/2014/main" id="{D1CA0B32-DFEF-4AA2-991A-8C84A983C75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</p:spTree>
    <p:extLst>
      <p:ext uri="{BB962C8B-B14F-4D97-AF65-F5344CB8AC3E}">
        <p14:creationId xmlns:p14="http://schemas.microsoft.com/office/powerpoint/2010/main" val="1134460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7">
            <a:extLst>
              <a:ext uri="{FF2B5EF4-FFF2-40B4-BE49-F238E27FC236}">
                <a16:creationId xmlns:a16="http://schemas.microsoft.com/office/drawing/2014/main" id="{7E047373-A5F7-41CE-A4E1-D0E6089AAE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3DF8A8A-2400-4212-9F37-F0BC5DA7DC23}" type="slidenum">
              <a:rPr kumimoji="0" lang="fr-F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fr-FR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163" name="Rectangle 2">
            <a:extLst>
              <a:ext uri="{FF2B5EF4-FFF2-40B4-BE49-F238E27FC236}">
                <a16:creationId xmlns:a16="http://schemas.microsoft.com/office/drawing/2014/main" id="{533AC6C7-2D43-4AC4-9EC8-705FB1DF013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64" name="Rectangle 3">
            <a:extLst>
              <a:ext uri="{FF2B5EF4-FFF2-40B4-BE49-F238E27FC236}">
                <a16:creationId xmlns:a16="http://schemas.microsoft.com/office/drawing/2014/main" id="{5AB73022-7A02-4DAE-9CD8-5EE8E8F1FB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</p:spTree>
    <p:extLst>
      <p:ext uri="{BB962C8B-B14F-4D97-AF65-F5344CB8AC3E}">
        <p14:creationId xmlns:p14="http://schemas.microsoft.com/office/powerpoint/2010/main" val="252218667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7">
            <a:extLst>
              <a:ext uri="{FF2B5EF4-FFF2-40B4-BE49-F238E27FC236}">
                <a16:creationId xmlns:a16="http://schemas.microsoft.com/office/drawing/2014/main" id="{1469BFFE-3270-492E-9542-10A3C490BC5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E74CDCD-2EB7-49ED-8A07-56684D570DAE}" type="slidenum">
              <a:rPr kumimoji="0" lang="fr-FR" altLang="nl-BE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0" lang="fr-FR" altLang="nl-BE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4211" name="Rectangle 2">
            <a:extLst>
              <a:ext uri="{FF2B5EF4-FFF2-40B4-BE49-F238E27FC236}">
                <a16:creationId xmlns:a16="http://schemas.microsoft.com/office/drawing/2014/main" id="{11B52F9C-40B3-476F-9756-F5D6E846D3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4212" name="Rectangle 3">
            <a:extLst>
              <a:ext uri="{FF2B5EF4-FFF2-40B4-BE49-F238E27FC236}">
                <a16:creationId xmlns:a16="http://schemas.microsoft.com/office/drawing/2014/main" id="{87F18EB6-EF8F-4911-AA90-07977AF40C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nl-BE"/>
          </a:p>
        </p:txBody>
      </p:sp>
    </p:spTree>
    <p:extLst>
      <p:ext uri="{BB962C8B-B14F-4D97-AF65-F5344CB8AC3E}">
        <p14:creationId xmlns:p14="http://schemas.microsoft.com/office/powerpoint/2010/main" val="293835382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>
            <a:extLst>
              <a:ext uri="{FF2B5EF4-FFF2-40B4-BE49-F238E27FC236}">
                <a16:creationId xmlns:a16="http://schemas.microsoft.com/office/drawing/2014/main" id="{FCEB87F1-89BD-4AFE-A216-C8515F8FEFF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AF9894D-F091-4A4A-9887-4434FC833DE6}" type="slidenum">
              <a:rPr kumimoji="0" lang="fr-F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51</a:t>
            </a:fld>
            <a:endParaRPr kumimoji="0" lang="fr-FR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6259" name="Rectangle 2">
            <a:extLst>
              <a:ext uri="{FF2B5EF4-FFF2-40B4-BE49-F238E27FC236}">
                <a16:creationId xmlns:a16="http://schemas.microsoft.com/office/drawing/2014/main" id="{07D837B3-9FD6-4B5C-84FB-9F763232BD7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6260" name="Rectangle 3">
            <a:extLst>
              <a:ext uri="{FF2B5EF4-FFF2-40B4-BE49-F238E27FC236}">
                <a16:creationId xmlns:a16="http://schemas.microsoft.com/office/drawing/2014/main" id="{99229392-CC09-44E5-97CC-3B6DAF694F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</p:spTree>
    <p:extLst>
      <p:ext uri="{BB962C8B-B14F-4D97-AF65-F5344CB8AC3E}">
        <p14:creationId xmlns:p14="http://schemas.microsoft.com/office/powerpoint/2010/main" val="236997762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7">
            <a:extLst>
              <a:ext uri="{FF2B5EF4-FFF2-40B4-BE49-F238E27FC236}">
                <a16:creationId xmlns:a16="http://schemas.microsoft.com/office/drawing/2014/main" id="{316D5042-427C-4D32-BCB7-1F790C58AEC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0D3F319-5788-4802-AE70-CDA2559F31DC}" type="slidenum">
              <a:rPr kumimoji="0" lang="fr-FR" altLang="nl-BE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52</a:t>
            </a:fld>
            <a:endParaRPr kumimoji="0" lang="fr-FR" altLang="nl-BE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8307" name="Rectangle 2">
            <a:extLst>
              <a:ext uri="{FF2B5EF4-FFF2-40B4-BE49-F238E27FC236}">
                <a16:creationId xmlns:a16="http://schemas.microsoft.com/office/drawing/2014/main" id="{DE6D817A-BCF3-4D98-9888-E04C00320D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8308" name="Rectangle 3">
            <a:extLst>
              <a:ext uri="{FF2B5EF4-FFF2-40B4-BE49-F238E27FC236}">
                <a16:creationId xmlns:a16="http://schemas.microsoft.com/office/drawing/2014/main" id="{F69F76C8-4CDF-4580-9AB9-AC6E495742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nl-BE"/>
          </a:p>
        </p:txBody>
      </p:sp>
    </p:spTree>
    <p:extLst>
      <p:ext uri="{BB962C8B-B14F-4D97-AF65-F5344CB8AC3E}">
        <p14:creationId xmlns:p14="http://schemas.microsoft.com/office/powerpoint/2010/main" val="170490178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7">
            <a:extLst>
              <a:ext uri="{FF2B5EF4-FFF2-40B4-BE49-F238E27FC236}">
                <a16:creationId xmlns:a16="http://schemas.microsoft.com/office/drawing/2014/main" id="{F6126C6E-87BF-44AD-A578-4376BA5DFF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DD7CD20-9334-4390-BCD6-F81FC91AC890}" type="slidenum">
              <a:rPr kumimoji="0" lang="fr-FR" altLang="nl-BE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53</a:t>
            </a:fld>
            <a:endParaRPr kumimoji="0" lang="fr-FR" altLang="nl-BE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0355" name="Rectangle 2">
            <a:extLst>
              <a:ext uri="{FF2B5EF4-FFF2-40B4-BE49-F238E27FC236}">
                <a16:creationId xmlns:a16="http://schemas.microsoft.com/office/drawing/2014/main" id="{F3660323-1E34-406D-B54C-D68979D6260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0356" name="Rectangle 3">
            <a:extLst>
              <a:ext uri="{FF2B5EF4-FFF2-40B4-BE49-F238E27FC236}">
                <a16:creationId xmlns:a16="http://schemas.microsoft.com/office/drawing/2014/main" id="{2654B406-2623-4713-8CD9-2F121B4E21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nl-BE"/>
          </a:p>
        </p:txBody>
      </p:sp>
    </p:spTree>
    <p:extLst>
      <p:ext uri="{BB962C8B-B14F-4D97-AF65-F5344CB8AC3E}">
        <p14:creationId xmlns:p14="http://schemas.microsoft.com/office/powerpoint/2010/main" val="149760392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7">
            <a:extLst>
              <a:ext uri="{FF2B5EF4-FFF2-40B4-BE49-F238E27FC236}">
                <a16:creationId xmlns:a16="http://schemas.microsoft.com/office/drawing/2014/main" id="{4DECF020-3753-48FD-8941-6032B3C7C3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B4C64F6-3566-40F9-A2B3-4728E28FD719}" type="slidenum">
              <a:rPr kumimoji="0" lang="fr-F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54</a:t>
            </a:fld>
            <a:endParaRPr kumimoji="0" lang="fr-FR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03" name="Rectangle 2">
            <a:extLst>
              <a:ext uri="{FF2B5EF4-FFF2-40B4-BE49-F238E27FC236}">
                <a16:creationId xmlns:a16="http://schemas.microsoft.com/office/drawing/2014/main" id="{6519ACD7-8389-4A21-AC63-A9A5E04CE1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04" name="Rectangle 3">
            <a:extLst>
              <a:ext uri="{FF2B5EF4-FFF2-40B4-BE49-F238E27FC236}">
                <a16:creationId xmlns:a16="http://schemas.microsoft.com/office/drawing/2014/main" id="{BC698B0E-FECA-449A-AA30-33A490196B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</p:spTree>
    <p:extLst>
      <p:ext uri="{BB962C8B-B14F-4D97-AF65-F5344CB8AC3E}">
        <p14:creationId xmlns:p14="http://schemas.microsoft.com/office/powerpoint/2010/main" val="310801307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7">
            <a:extLst>
              <a:ext uri="{FF2B5EF4-FFF2-40B4-BE49-F238E27FC236}">
                <a16:creationId xmlns:a16="http://schemas.microsoft.com/office/drawing/2014/main" id="{ECD0898F-9656-420F-A6E4-BFCF428553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D191F54-CEC5-46C1-BB4E-CACCC7DEB37E}" type="slidenum">
              <a:rPr kumimoji="0" lang="fr-FR" altLang="nl-BE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55</a:t>
            </a:fld>
            <a:endParaRPr kumimoji="0" lang="fr-FR" altLang="nl-BE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4451" name="Rectangle 2">
            <a:extLst>
              <a:ext uri="{FF2B5EF4-FFF2-40B4-BE49-F238E27FC236}">
                <a16:creationId xmlns:a16="http://schemas.microsoft.com/office/drawing/2014/main" id="{3F54BBE8-6C0E-4B00-A76E-276E7DB8496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4452" name="Rectangle 3">
            <a:extLst>
              <a:ext uri="{FF2B5EF4-FFF2-40B4-BE49-F238E27FC236}">
                <a16:creationId xmlns:a16="http://schemas.microsoft.com/office/drawing/2014/main" id="{6F8509CE-326C-49CD-BEBD-9FB239B0AB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nl-BE"/>
          </a:p>
        </p:txBody>
      </p:sp>
    </p:spTree>
    <p:extLst>
      <p:ext uri="{BB962C8B-B14F-4D97-AF65-F5344CB8AC3E}">
        <p14:creationId xmlns:p14="http://schemas.microsoft.com/office/powerpoint/2010/main" val="7787845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39414-6AAE-4DA2-93C7-AAF8E96917ED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78A6B-38F4-4055-ADF8-BD8F25793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701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39414-6AAE-4DA2-93C7-AAF8E96917ED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78A6B-38F4-4055-ADF8-BD8F25793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883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39414-6AAE-4DA2-93C7-AAF8E96917ED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78A6B-38F4-4055-ADF8-BD8F25793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121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39414-6AAE-4DA2-93C7-AAF8E96917ED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78A6B-38F4-4055-ADF8-BD8F25793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614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39414-6AAE-4DA2-93C7-AAF8E96917ED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78A6B-38F4-4055-ADF8-BD8F25793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059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39414-6AAE-4DA2-93C7-AAF8E96917ED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78A6B-38F4-4055-ADF8-BD8F25793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864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39414-6AAE-4DA2-93C7-AAF8E96917ED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78A6B-38F4-4055-ADF8-BD8F25793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483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39414-6AAE-4DA2-93C7-AAF8E96917ED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78A6B-38F4-4055-ADF8-BD8F25793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2553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39414-6AAE-4DA2-93C7-AAF8E96917ED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78A6B-38F4-4055-ADF8-BD8F25793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232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39414-6AAE-4DA2-93C7-AAF8E96917ED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78A6B-38F4-4055-ADF8-BD8F25793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118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39414-6AAE-4DA2-93C7-AAF8E96917ED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78A6B-38F4-4055-ADF8-BD8F25793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2154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F24900-01AE-4B0B-857C-A3B15B18C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E37F5-8CC5-4CDE-A90A-B6E63C1096AF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C994-369C-4B4B-9F3E-9456B7941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455225-9455-44C5-8735-11A20D593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0D986-0D92-4CC0-999A-AB758B10B2CA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8486032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6B930-5A6A-4273-A987-F58F29C96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CE322-3A08-4ECB-9E90-0BE3A6EBBC61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313555-8399-402F-AD39-8D94D1DF8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E11D15-69A6-4BEC-AFBF-17F7EFD45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ED845-1A90-421F-B2B3-BB4BEC96F468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0104269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E8191D-BD58-4C56-B331-2EAF98D438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C3404-0678-400A-A669-D8AC1FFCE86D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6DCE28-1E6B-4E6F-9568-A9630ED16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1CE53-CA74-4E87-8861-47DDA4FF4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C6B589-163C-46C3-A055-6F1056B2E119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0627156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04DEFF2-C69A-4311-9243-CCBDFFA30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D04CB4-E743-4A4F-9F82-D8A2BBCB647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75619A2-BF39-4CCE-8776-0AA23F2D5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A30E8BA-E63B-44E5-9234-9CB205FBB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11D3F5-748C-4084-B026-B3456C7693A3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3582264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8128F08-4095-4575-B563-5F3499FDB8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7EE217-0519-4552-A927-A301CE9FED0C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E8331F5-8F0D-4EBA-A76A-43C94AAAD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9A43B6B-865B-43A2-A161-B1E6D9DF8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9E99A3-59BB-44BA-9D06-E33F0D995579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3949123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F8A15CEB-A9FC-4DFC-B557-F3262CA7F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6ED6F-93D8-47C9-BAA4-5FDB852C297C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496B1983-F981-46F4-ABAB-EFFA4C1AD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AC0AA31-39BE-480E-83C7-5E485D3E2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DACD0-E266-430E-B7D4-9AC852577B33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7613928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07E55AEC-75A5-4289-BD1D-6952D5696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AE46C-ECA5-4DBD-8CB4-F7675298DD95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AC642E7A-7780-4E3C-B8E9-B59580117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3B2CE2-06FD-43AF-B0D2-850F6D898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DC2D9A-05D7-4089-87AA-CD0FD1411D5F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7579563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E7DE873-D085-4B48-BD73-0B6EE3F90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02396B-DCEB-47B3-8EDC-EA11ED56CF70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0B7FAA8-96A2-4D0D-84D0-16669ADD1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E5C3007-2109-4FA1-8367-A2150DFB2A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8DFAD9-8053-4491-8706-6B9364446016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5643606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6308C48-3F5A-49D2-8F49-3C99E591C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7BC608-9EBD-4116-AB00-68178E75C7B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9041BE4-E7D1-414B-857F-95819E8B7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1B7384A-C9BD-4C85-904A-4A9E99E7B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DA17E-2C8B-4D16-A2DD-E8B35CBFA83E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121067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0D077B-DC7F-41EA-8774-959660CB4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8C58-F518-4B0C-B14C-D035497D6E3C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E1684A-E7F1-45A5-988E-CA9DD8427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D5A2D9-6A8F-42A3-AF0F-4BDEC32BB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85CB5-5391-4AF3-9BC3-7AC9D367FFAF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8970445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C615A-9FE2-400D-9983-74C8AC550F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7786-B37C-42B1-83D9-E1F4EE98D5B8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5ED099-9225-4E93-B983-2E9F9E1AE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CD3BED-C450-4F4E-9895-37399EEA7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8C7FD-D8D8-43C4-A2CE-0328B643BF45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9139630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8481223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2221017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621469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9244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9244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7146335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29272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6656648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023340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5028131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0886237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939642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15889"/>
            <a:ext cx="2743200" cy="640873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15889"/>
            <a:ext cx="8026400" cy="64087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0105644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115888"/>
            <a:ext cx="9903884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609600" y="1600201"/>
            <a:ext cx="10972800" cy="4924425"/>
          </a:xfr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663736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1478B9-1E94-4B0F-8816-2C952310F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CC8A8F-8DB4-4525-8AA0-0A9585C48314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2666-5FE2-4FBA-8AFA-3D61C0872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3E37DA-CCCD-4F36-BD62-E198AD4868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694B97-2321-44CB-870E-20CD7509980D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91403309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BABDC-D5F1-4396-B958-00DFBD077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19869-A3FC-483A-8A69-BAFE529F217F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1BA7AD-515B-4C3E-B0D7-59607BFA1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23BC48-3B21-4641-87D1-3681E6BEC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3C33C7-93B9-43A0-9C2C-2F8CC74966C2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45751584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DAD012-AB4A-4E0E-AB38-05A81DF7B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B4CB4-7025-47AA-A894-942891EAC89F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5E66C3-0633-41B3-AEEE-686AAF662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31F617-5DA8-429A-9265-16B085837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CC861B-8575-45F9-A302-DBEC6D879911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59912547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484FEC5-A8AE-48E8-892B-C9217BF12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220561-2BAE-4591-AC87-C170304D70AA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2AAD859-FCC4-423A-AF4B-9D091CFB61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A6B814B-2004-41A1-9E48-D41DA69F4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2DD0A0-81EC-4A71-8E31-55FCA6BEDE08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90531435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1BA91B1-8060-42C8-AECB-28C14D4908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79B84D-008E-4B77-A125-93E6176C430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89C85B9-3717-4D27-8322-7E01116AC7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18A73E6A-95B8-47D3-A838-8B0315E1D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A9C774-5C13-4AB9-B834-712B108C40A8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7242256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E09DFAA-0478-42AC-80CD-A64A47DC0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E2CDD-7F72-4D63-B078-C5699FFF28CD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8C36C4B8-4B15-40DD-AC52-CF5971BEE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C97FEF4-B19E-4D32-8BF4-6B55D45A9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A8E998-6691-4B1F-AA88-B36C31E1BE0F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76515409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B898FF7-AACE-45D7-822B-875B9A43F9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C5682-4510-4D65-ABCA-612B0C16933C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797EE579-7187-40B0-BEAB-901BEEECF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79EA04D-9222-4E88-8C50-A3815BDB5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C3029-2680-4D20-B79D-74D664794476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30131874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FBA5FA2-96CF-46EB-BA39-38B11BBF2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EBE51D-A699-4BCA-AFB5-CCD01AAE5E4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8C76C2F-7FB5-4909-A49B-82DD0381C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269F91A-CBFB-45DF-9194-54BED2D22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611F77-0D99-4F65-AE95-7473A8C3BA8C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76624701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E51DDEC-50C6-469A-AA33-5255F54BBE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35B2C-2535-4798-8F24-036A4A643845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F25AF60-F616-4444-92D0-871351A61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B1C0227-2B48-49B3-99F7-CEB034772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EED2B-88BD-4E30-B333-B5D6B39AAD29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34868158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9E7892-3B47-4E9C-8780-DE8785738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A2A77-FE90-430D-8110-AD40387FA321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549B84-6A07-49CE-896F-0C94E3B39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F18EEC-7A9C-4EE5-B193-866D47812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7B1989-16B0-45A2-A500-7CD2D74FB7F5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3020949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DB1AEC-0D91-4A95-836A-074E08C3C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617FD5-61CA-40D5-9342-383422E1C65A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0DC705-1A9D-405B-B109-18EC59D02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67BCEF-99DC-480E-B2B4-B2160B541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32EA9-2087-4B82-A073-6157EC186F6B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90767682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30880465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9524105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1524489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9244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9244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0461492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9006331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0160523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442604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1947984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8273557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5066954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15889"/>
            <a:ext cx="2743200" cy="640873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15889"/>
            <a:ext cx="8026400" cy="64087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3267341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115888"/>
            <a:ext cx="9903884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609600" y="1600201"/>
            <a:ext cx="10972800" cy="4924425"/>
          </a:xfr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84772878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8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28444880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6753608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8422734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9244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9244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6003552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717172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6594251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7346505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437212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5039205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9288003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15891"/>
            <a:ext cx="2743200" cy="640873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15891"/>
            <a:ext cx="8026400" cy="64087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7049390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115888"/>
            <a:ext cx="9903884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609600" y="1600203"/>
            <a:ext cx="10972800" cy="4924425"/>
          </a:xfr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873595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slideLayout" Target="../slideLayouts/slideLayout57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Relationship Id="rId14" Type="http://schemas.openxmlformats.org/officeDocument/2006/relationships/image" Target="../media/image3.jpe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12" Type="http://schemas.openxmlformats.org/officeDocument/2006/relationships/slideLayout" Target="../slideLayouts/slideLayout69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1.xml"/><Relationship Id="rId9" Type="http://schemas.openxmlformats.org/officeDocument/2006/relationships/slideLayout" Target="../slideLayouts/slideLayout66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839414-6AAE-4DA2-93C7-AAF8E96917ED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178A6B-38F4-4055-ADF8-BD8F25793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919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B2BF18D-F62D-49EC-8F44-6BD270399AA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838200" y="365126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DE617AB8-0A39-4682-B583-3656C0742ED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F8270-8639-4704-9BAE-05C0DB5C98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A7C6C35-B4A9-4B7E-9A16-6C3F8B2CE65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D6513-5602-4AB3-BE93-6998C185D3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CEEF3-A459-4794-BAED-55B8B9508F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5B659221-59A5-4DE8-9C14-1B6A42BC03AA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741531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D3AB8456-2355-4D1C-B8F1-767EEA7186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1" y="115888"/>
            <a:ext cx="9903884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Cliquez et modifiez le titre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A804EE5E-122E-44F9-9E9E-7C36ACB056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92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Cliquez pour modifier les styles du texte du masque</a:t>
            </a:r>
          </a:p>
          <a:p>
            <a:pPr lvl="1"/>
            <a:r>
              <a:rPr lang="en-US" altLang="en-US"/>
              <a:t>Deuxième niveau</a:t>
            </a:r>
          </a:p>
          <a:p>
            <a:pPr lvl="2"/>
            <a:r>
              <a:rPr lang="en-US" altLang="en-US"/>
              <a:t>Troisième niveau</a:t>
            </a:r>
          </a:p>
          <a:p>
            <a:pPr lvl="3"/>
            <a:r>
              <a:rPr lang="en-US" altLang="en-US"/>
              <a:t>Quatrième niveau</a:t>
            </a:r>
          </a:p>
          <a:p>
            <a:pPr lvl="4"/>
            <a:r>
              <a:rPr lang="en-US" altLang="en-US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3626757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12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11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>
            <a:extLst>
              <a:ext uri="{FF2B5EF4-FFF2-40B4-BE49-F238E27FC236}">
                <a16:creationId xmlns:a16="http://schemas.microsoft.com/office/drawing/2014/main" id="{E255E3B5-F289-4303-A676-8442365FC3D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838200" y="365126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3075" name="Text Placeholder 2">
            <a:extLst>
              <a:ext uri="{FF2B5EF4-FFF2-40B4-BE49-F238E27FC236}">
                <a16:creationId xmlns:a16="http://schemas.microsoft.com/office/drawing/2014/main" id="{15E80336-96F3-4B30-B4B4-81EA4D030B4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20CB60-26C3-4CA1-92B9-377F2B53E1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BABB0511-8D87-4E09-B5C8-F5B0E9F13EEE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762C4E-526B-4B89-8AAD-83CB7BCD11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FCF528-2B8B-4EB9-A3BF-787739F2DA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F877F2A5-0220-40B3-A64A-AE888C1F3AE4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946548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9B87DF9C-DCCA-4800-BF59-E3DCC69FB2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1" y="115888"/>
            <a:ext cx="9903884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Cliquez et modifiez le titre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0A88D57E-5085-49C2-98E1-73EFF3887C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92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Cliquez pour modifier les styles du texte du masque</a:t>
            </a:r>
          </a:p>
          <a:p>
            <a:pPr lvl="1"/>
            <a:r>
              <a:rPr lang="en-US" altLang="nl-BE"/>
              <a:t>Deuxième niveau</a:t>
            </a:r>
          </a:p>
          <a:p>
            <a:pPr lvl="2"/>
            <a:r>
              <a:rPr lang="en-US" altLang="nl-BE"/>
              <a:t>Troisième niveau</a:t>
            </a:r>
          </a:p>
          <a:p>
            <a:pPr lvl="3"/>
            <a:r>
              <a:rPr lang="en-US" altLang="nl-BE"/>
              <a:t>Quatrième niveau</a:t>
            </a:r>
          </a:p>
          <a:p>
            <a:pPr lvl="4"/>
            <a:r>
              <a:rPr lang="en-US" altLang="nl-BE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1345904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12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11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55111262-97B8-4E7D-9895-1AE4443A54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1" y="115888"/>
            <a:ext cx="9903884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Cliquez et modifiez le titre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AFF9D28B-E773-4D46-A42D-15F0AEA90F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92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Cliquez pour modifier les styles du texte du masque</a:t>
            </a:r>
          </a:p>
          <a:p>
            <a:pPr lvl="1"/>
            <a:r>
              <a:rPr lang="en-US" altLang="en-US"/>
              <a:t>Deuxième niveau</a:t>
            </a:r>
          </a:p>
          <a:p>
            <a:pPr lvl="2"/>
            <a:r>
              <a:rPr lang="en-US" altLang="en-US"/>
              <a:t>Troisième niveau</a:t>
            </a:r>
          </a:p>
          <a:p>
            <a:pPr lvl="3"/>
            <a:r>
              <a:rPr lang="en-US" altLang="en-US"/>
              <a:t>Quatrième niveau</a:t>
            </a:r>
          </a:p>
          <a:p>
            <a:pPr lvl="4"/>
            <a:r>
              <a:rPr lang="en-US" altLang="en-US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1806055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Verdana" pitchFamily="34" charset="0"/>
        </a:defRPr>
      </a:lvl5pPr>
      <a:lvl6pPr marL="342900" algn="l" rtl="0" fontAlgn="base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Verdana" pitchFamily="34" charset="0"/>
        </a:defRPr>
      </a:lvl6pPr>
      <a:lvl7pPr marL="685800" algn="l" rtl="0" fontAlgn="base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Verdana" pitchFamily="34" charset="0"/>
        </a:defRPr>
      </a:lvl7pPr>
      <a:lvl8pPr marL="1028700" algn="l" rtl="0" fontAlgn="base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Verdana" pitchFamily="34" charset="0"/>
        </a:defRPr>
      </a:lvl8pPr>
      <a:lvl9pPr marL="1371600" algn="l" rtl="0" fontAlgn="base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Verdana" pitchFamily="34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har char="•"/>
        <a:defRPr sz="900" b="1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Char char="–"/>
        <a:defRPr sz="800">
          <a:solidFill>
            <a:schemeClr val="tx1"/>
          </a:solidFill>
          <a:latin typeface="+mn-lt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Arial" pitchFamily="34" charset="0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Char char="–"/>
        <a:defRPr sz="1500">
          <a:solidFill>
            <a:schemeClr val="tx1"/>
          </a:solidFill>
          <a:latin typeface="Arial" pitchFamily="34" charset="0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Arial" pitchFamily="34" charset="0"/>
        </a:defRPr>
      </a:lvl5pPr>
      <a:lvl6pPr marL="18859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Arial" pitchFamily="34" charset="0"/>
        </a:defRPr>
      </a:lvl6pPr>
      <a:lvl7pPr marL="22288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Arial" pitchFamily="34" charset="0"/>
        </a:defRPr>
      </a:lvl7pPr>
      <a:lvl8pPr marL="25717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Arial" pitchFamily="34" charset="0"/>
        </a:defRPr>
      </a:lvl8pPr>
      <a:lvl9pPr marL="29146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Arial" pitchFamily="34" charset="0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18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25.jpeg"/><Relationship Id="rId5" Type="http://schemas.openxmlformats.org/officeDocument/2006/relationships/image" Target="../media/image24.emf"/><Relationship Id="rId4" Type="http://schemas.openxmlformats.org/officeDocument/2006/relationships/image" Target="../media/image23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26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30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9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3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8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36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8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37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38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39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40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41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42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43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44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8.xml"/><Relationship Id="rId4" Type="http://schemas.openxmlformats.org/officeDocument/2006/relationships/image" Target="../media/image45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46.jpe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aftanow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Trade Blocs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437947"/>
          </a:xfrm>
        </p:spPr>
        <p:txBody>
          <a:bodyPr/>
          <a:lstStyle/>
          <a:p>
            <a:pPr algn="r"/>
            <a:r>
              <a:rPr lang="en-GB" dirty="0" smtClean="0"/>
              <a:t>Finance &amp; Economics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411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Trade Blocs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12915"/>
            <a:ext cx="10515600" cy="466404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Regional grouping of countries</a:t>
            </a:r>
          </a:p>
          <a:p>
            <a:pPr lvl="1"/>
            <a:r>
              <a:rPr lang="en-GB" dirty="0" smtClean="0"/>
              <a:t>Europe (EU)</a:t>
            </a:r>
          </a:p>
          <a:p>
            <a:pPr lvl="1"/>
            <a:r>
              <a:rPr lang="en-GB" dirty="0" smtClean="0"/>
              <a:t>Asia (Japan, China, India)</a:t>
            </a:r>
          </a:p>
          <a:p>
            <a:pPr lvl="1"/>
            <a:r>
              <a:rPr lang="en-GB" dirty="0" smtClean="0"/>
              <a:t>North America (US)</a:t>
            </a:r>
          </a:p>
          <a:p>
            <a:pPr lvl="1"/>
            <a:r>
              <a:rPr lang="en-GB" dirty="0" smtClean="0"/>
              <a:t>Latin America (Brazil)</a:t>
            </a:r>
            <a:endParaRPr lang="en-GB" dirty="0"/>
          </a:p>
          <a:p>
            <a:pPr lvl="1"/>
            <a:endParaRPr lang="en-GB" dirty="0" smtClean="0"/>
          </a:p>
          <a:p>
            <a:r>
              <a:rPr lang="en-GB" dirty="0" smtClean="0"/>
              <a:t>Preferential trading arrangements</a:t>
            </a:r>
          </a:p>
          <a:p>
            <a:endParaRPr lang="en-GB" dirty="0"/>
          </a:p>
          <a:p>
            <a:r>
              <a:rPr lang="en-GB" dirty="0" smtClean="0"/>
              <a:t>Intra-regional trade still growing faster than trade between regions</a:t>
            </a:r>
          </a:p>
          <a:p>
            <a:endParaRPr lang="en-GB" dirty="0" smtClean="0"/>
          </a:p>
          <a:p>
            <a:r>
              <a:rPr lang="en-GB" dirty="0" smtClean="0"/>
              <a:t>Benefit members at the expense of non-members</a:t>
            </a:r>
          </a:p>
          <a:p>
            <a:pPr lvl="1"/>
            <a:r>
              <a:rPr lang="en-GB" dirty="0" smtClean="0"/>
              <a:t>Disadvantage developing countries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8566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6475"/>
          </a:xfrm>
        </p:spPr>
        <p:txBody>
          <a:bodyPr/>
          <a:lstStyle/>
          <a:p>
            <a:r>
              <a:rPr lang="en-GB" b="1" dirty="0" smtClean="0"/>
              <a:t>Free Trade Areas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37855"/>
            <a:ext cx="10515600" cy="4639108"/>
          </a:xfrm>
        </p:spPr>
        <p:txBody>
          <a:bodyPr/>
          <a:lstStyle/>
          <a:p>
            <a:r>
              <a:rPr lang="en-GB" dirty="0" smtClean="0"/>
              <a:t>Members remove respective tariffs and quotas between themselves</a:t>
            </a:r>
          </a:p>
          <a:p>
            <a:endParaRPr lang="en-GB" dirty="0"/>
          </a:p>
          <a:p>
            <a:r>
              <a:rPr lang="en-GB" dirty="0" smtClean="0"/>
              <a:t>Retain restrictions with non member countries</a:t>
            </a:r>
          </a:p>
          <a:p>
            <a:endParaRPr lang="en-GB" dirty="0"/>
          </a:p>
          <a:p>
            <a:r>
              <a:rPr lang="en-GB" dirty="0" smtClean="0"/>
              <a:t>Provisions must be made to prevent imports coming into the free trade area via the country with the lowest tariffs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424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Customs Unions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Like a Free Trade Area but members must adopt common external tariffs and quotas with non-member countries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60604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Common Markets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Single Market</a:t>
            </a:r>
          </a:p>
          <a:p>
            <a:endParaRPr lang="en-GB" dirty="0"/>
          </a:p>
          <a:p>
            <a:r>
              <a:rPr lang="en-GB" dirty="0" smtClean="0"/>
              <a:t>No tariffs or quotas</a:t>
            </a:r>
          </a:p>
          <a:p>
            <a:endParaRPr lang="en-GB" dirty="0"/>
          </a:p>
          <a:p>
            <a:r>
              <a:rPr lang="en-GB" dirty="0" smtClean="0"/>
              <a:t>Common system of taxation</a:t>
            </a:r>
          </a:p>
          <a:p>
            <a:endParaRPr lang="en-GB" dirty="0"/>
          </a:p>
          <a:p>
            <a:r>
              <a:rPr lang="en-GB" dirty="0" smtClean="0"/>
              <a:t>Common laws and regulations governing</a:t>
            </a:r>
          </a:p>
          <a:p>
            <a:pPr lvl="1"/>
            <a:r>
              <a:rPr lang="en-GB" dirty="0" smtClean="0"/>
              <a:t>Production</a:t>
            </a:r>
          </a:p>
          <a:p>
            <a:pPr lvl="1"/>
            <a:r>
              <a:rPr lang="en-GB" dirty="0" smtClean="0"/>
              <a:t>Employment</a:t>
            </a:r>
          </a:p>
          <a:p>
            <a:pPr lvl="1"/>
            <a:r>
              <a:rPr lang="en-GB" dirty="0" smtClean="0"/>
              <a:t>Trade</a:t>
            </a:r>
          </a:p>
          <a:p>
            <a:pPr lvl="1"/>
            <a:endParaRPr lang="en-GB" dirty="0"/>
          </a:p>
          <a:p>
            <a:r>
              <a:rPr lang="en-GB" dirty="0" smtClean="0"/>
              <a:t>Free Movement of Labour and Capital</a:t>
            </a:r>
          </a:p>
          <a:p>
            <a:endParaRPr lang="en-GB" dirty="0"/>
          </a:p>
          <a:p>
            <a:r>
              <a:rPr lang="en-GB" dirty="0" smtClean="0"/>
              <a:t>Possibly single currency or fixed exchange rates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1255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3719"/>
          </a:xfrm>
        </p:spPr>
        <p:txBody>
          <a:bodyPr/>
          <a:lstStyle/>
          <a:p>
            <a:r>
              <a:rPr lang="en-GB" b="1" dirty="0" smtClean="0"/>
              <a:t>Direct Effects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80160"/>
            <a:ext cx="10515600" cy="48968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/>
              <a:t>Trade Creation</a:t>
            </a:r>
            <a:endParaRPr lang="en-GB" b="1" dirty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Consumption shifts from high-cost producer to low-cost producer</a:t>
            </a:r>
          </a:p>
          <a:p>
            <a:r>
              <a:rPr lang="en-GB" dirty="0" smtClean="0"/>
              <a:t>Increased competition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 smtClean="0"/>
              <a:t>Trade Diversion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 smtClean="0"/>
              <a:t>Consumption shifts from lower cost producer outside the customs union to higher cost producer within the union</a:t>
            </a:r>
          </a:p>
          <a:p>
            <a:pPr lvl="1"/>
            <a:r>
              <a:rPr lang="en-GB" dirty="0" smtClean="0"/>
              <a:t>Reduced prices and profits for domestic producers</a:t>
            </a:r>
          </a:p>
          <a:p>
            <a:pPr lvl="1"/>
            <a:r>
              <a:rPr lang="en-GB" dirty="0" smtClean="0"/>
              <a:t>Reduced revenues for government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7856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Long Term Effects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46167"/>
            <a:ext cx="10515600" cy="463079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 smtClean="0"/>
              <a:t>Advantages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Increased market to exploit and achieve </a:t>
            </a:r>
            <a:r>
              <a:rPr lang="en-GB" i="1" dirty="0" smtClean="0"/>
              <a:t>economies of scale</a:t>
            </a:r>
          </a:p>
          <a:p>
            <a:endParaRPr lang="en-GB" i="1" dirty="0"/>
          </a:p>
          <a:p>
            <a:r>
              <a:rPr lang="en-GB" dirty="0" smtClean="0"/>
              <a:t>Increased trade leads to improved infrastructure of member countries</a:t>
            </a:r>
          </a:p>
          <a:p>
            <a:endParaRPr lang="en-GB" dirty="0"/>
          </a:p>
          <a:p>
            <a:r>
              <a:rPr lang="en-GB" dirty="0" smtClean="0"/>
              <a:t>Increased bargaining power for whole customs union with the rest of the world</a:t>
            </a:r>
          </a:p>
          <a:p>
            <a:endParaRPr lang="en-GB" dirty="0"/>
          </a:p>
          <a:p>
            <a:r>
              <a:rPr lang="en-GB" dirty="0" smtClean="0"/>
              <a:t>Increased competition – reduced monopolies</a:t>
            </a:r>
          </a:p>
          <a:p>
            <a:endParaRPr lang="en-GB" dirty="0"/>
          </a:p>
          <a:p>
            <a:r>
              <a:rPr lang="en-GB" dirty="0" smtClean="0"/>
              <a:t>Encourage the spread of technology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363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56351"/>
          </a:xfrm>
        </p:spPr>
        <p:txBody>
          <a:bodyPr/>
          <a:lstStyle/>
          <a:p>
            <a:r>
              <a:rPr lang="en-GB" b="1" dirty="0" smtClean="0"/>
              <a:t>Long Term Effects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04604"/>
            <a:ext cx="10515600" cy="467235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Disadvantages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Resources flow to more advantageous areas of the union leaving a country or region to become depressed</a:t>
            </a:r>
          </a:p>
          <a:p>
            <a:endParaRPr lang="en-GB" dirty="0"/>
          </a:p>
          <a:p>
            <a:r>
              <a:rPr lang="en-GB" dirty="0" smtClean="0"/>
              <a:t>Encourage more mergers and takeovers increasing monopoly power</a:t>
            </a:r>
          </a:p>
          <a:p>
            <a:endParaRPr lang="en-GB" dirty="0"/>
          </a:p>
          <a:p>
            <a:r>
              <a:rPr lang="en-GB" dirty="0" smtClean="0"/>
              <a:t>Diseconomies of scale.  Large, bureaucratic and inefficient companies</a:t>
            </a:r>
          </a:p>
          <a:p>
            <a:endParaRPr lang="en-GB" dirty="0"/>
          </a:p>
          <a:p>
            <a:r>
              <a:rPr lang="en-GB" dirty="0" smtClean="0"/>
              <a:t>High costs of administering unio</a:t>
            </a:r>
            <a:r>
              <a:rPr lang="en-GB" dirty="0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24392152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31908"/>
          </a:xfrm>
        </p:spPr>
        <p:txBody>
          <a:bodyPr/>
          <a:lstStyle/>
          <a:p>
            <a:r>
              <a:rPr lang="en-GB" b="1" dirty="0" smtClean="0"/>
              <a:t>Preferential Trading Examples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21724"/>
            <a:ext cx="10515600" cy="4855239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LAIA – Latin America Integration Association</a:t>
            </a:r>
          </a:p>
          <a:p>
            <a:endParaRPr lang="en-GB" dirty="0"/>
          </a:p>
          <a:p>
            <a:r>
              <a:rPr lang="en-GB" dirty="0" smtClean="0"/>
              <a:t>CACM – Central American Common Market </a:t>
            </a:r>
          </a:p>
          <a:p>
            <a:endParaRPr lang="en-GB" dirty="0"/>
          </a:p>
          <a:p>
            <a:r>
              <a:rPr lang="en-GB" dirty="0" smtClean="0"/>
              <a:t>CARICOM – Caribbean Community</a:t>
            </a:r>
          </a:p>
          <a:p>
            <a:endParaRPr lang="en-GB" dirty="0"/>
          </a:p>
          <a:p>
            <a:r>
              <a:rPr lang="en-GB" dirty="0" err="1" smtClean="0"/>
              <a:t>MerCoSur</a:t>
            </a:r>
            <a:r>
              <a:rPr lang="en-GB" dirty="0" smtClean="0"/>
              <a:t> – Southern Common Market (Argentina, Brazil, Paraguay and Uruguay)</a:t>
            </a:r>
          </a:p>
          <a:p>
            <a:endParaRPr lang="en-GB" dirty="0"/>
          </a:p>
          <a:p>
            <a:r>
              <a:rPr lang="en-GB" dirty="0" smtClean="0"/>
              <a:t>ASEAN – South East Asian Free Trade Area </a:t>
            </a:r>
          </a:p>
          <a:p>
            <a:endParaRPr lang="en-GB" dirty="0"/>
          </a:p>
          <a:p>
            <a:r>
              <a:rPr lang="en-GB" dirty="0" smtClean="0"/>
              <a:t>NAFTA – North American Free Trade Area (USA, Canada and Mexico)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3573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15282"/>
          </a:xfrm>
        </p:spPr>
        <p:txBody>
          <a:bodyPr/>
          <a:lstStyle/>
          <a:p>
            <a:r>
              <a:rPr lang="en-GB" b="1" dirty="0" smtClean="0"/>
              <a:t>The European Union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80160"/>
            <a:ext cx="10515600" cy="4896803"/>
          </a:xfrm>
        </p:spPr>
        <p:txBody>
          <a:bodyPr/>
          <a:lstStyle/>
          <a:p>
            <a:r>
              <a:rPr lang="en-GB" dirty="0" smtClean="0"/>
              <a:t>27 Member States</a:t>
            </a:r>
          </a:p>
          <a:p>
            <a:endParaRPr lang="en-GB" dirty="0" smtClean="0"/>
          </a:p>
          <a:p>
            <a:r>
              <a:rPr lang="en-GB" dirty="0" smtClean="0"/>
              <a:t>1952 – European Coal and Steel Community</a:t>
            </a:r>
          </a:p>
          <a:p>
            <a:pPr lvl="1"/>
            <a:r>
              <a:rPr lang="en-GB" dirty="0" smtClean="0"/>
              <a:t>Belgium, France, Italy, Luxembourg, Netherlands and West Germany</a:t>
            </a:r>
          </a:p>
          <a:p>
            <a:pPr lvl="1"/>
            <a:r>
              <a:rPr lang="en-GB" dirty="0" smtClean="0"/>
              <a:t>Removed all restrictions on trade of coal and steel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EEC – European Economic Community</a:t>
            </a:r>
          </a:p>
          <a:p>
            <a:pPr lvl="1"/>
            <a:r>
              <a:rPr lang="en-GB" dirty="0" smtClean="0"/>
              <a:t>1957 – Treaty of Rome</a:t>
            </a:r>
          </a:p>
          <a:p>
            <a:pPr lvl="1"/>
            <a:r>
              <a:rPr lang="en-GB" dirty="0" smtClean="0"/>
              <a:t>Free trade </a:t>
            </a:r>
            <a:r>
              <a:rPr lang="en-GB" smtClean="0"/>
              <a:t>principle extended </a:t>
            </a:r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52715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3">
            <a:extLst>
              <a:ext uri="{FF2B5EF4-FFF2-40B4-BE49-F238E27FC236}">
                <a16:creationId xmlns:a16="http://schemas.microsoft.com/office/drawing/2014/main" id="{C99EA418-AF63-4B75-A174-16DF78BF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3913" y="0"/>
            <a:ext cx="7886700" cy="723900"/>
          </a:xfrm>
        </p:spPr>
        <p:txBody>
          <a:bodyPr/>
          <a:lstStyle/>
          <a:p>
            <a:pPr eaLnBrk="1" hangingPunct="1"/>
            <a:r>
              <a:rPr lang="fr-BE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European Union: 500 million people – 28 countries</a:t>
            </a:r>
            <a:endParaRPr lang="nl-BE" altLang="en-US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848F2A4-3C26-4B36-8BAC-8C4F6254C2A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891464" y="4768851"/>
            <a:ext cx="2486025" cy="434975"/>
          </a:xfrm>
        </p:spPr>
        <p:txBody>
          <a:bodyPr rtlCol="0">
            <a:no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fr-BE" altLang="nl-BE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Member</a:t>
            </a:r>
            <a:r>
              <a:rPr lang="fr-BE" altLang="nl-BE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 States of the European Union</a:t>
            </a:r>
            <a:endParaRPr lang="en-US" altLang="nl-BE" sz="12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nl-BE" sz="12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32774" name="Content Placeholder 3">
            <a:extLst>
              <a:ext uri="{FF2B5EF4-FFF2-40B4-BE49-F238E27FC236}">
                <a16:creationId xmlns:a16="http://schemas.microsoft.com/office/drawing/2014/main" id="{EAE941A9-8ABD-4D1E-AD10-722729596FA7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891463" y="5724526"/>
            <a:ext cx="2170112" cy="54451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altLang="nl-BE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Candidate countries and potential candidates</a:t>
            </a:r>
            <a:endParaRPr lang="nl-BE" altLang="nl-BE" sz="12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</p:txBody>
      </p:sp>
      <p:pic>
        <p:nvPicPr>
          <p:cNvPr id="20485" name="Picture 2">
            <a:extLst>
              <a:ext uri="{FF2B5EF4-FFF2-40B4-BE49-F238E27FC236}">
                <a16:creationId xmlns:a16="http://schemas.microsoft.com/office/drawing/2014/main" id="{C9479DB9-FCAA-417F-85FB-36E4047819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8300" y="5203825"/>
            <a:ext cx="1741488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Picture 1">
            <a:extLst>
              <a:ext uri="{FF2B5EF4-FFF2-40B4-BE49-F238E27FC236}">
                <a16:creationId xmlns:a16="http://schemas.microsoft.com/office/drawing/2014/main" id="{DDBBB85E-4C31-4137-8202-1AC51BA302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7939" y="1463676"/>
            <a:ext cx="5189537" cy="463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210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3">
            <a:extLst>
              <a:ext uri="{FF2B5EF4-FFF2-40B4-BE49-F238E27FC236}">
                <a16:creationId xmlns:a16="http://schemas.microsoft.com/office/drawing/2014/main" id="{F564D439-61D0-4572-A0AB-D1A695FDED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2513" y="1335089"/>
            <a:ext cx="8286750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1" name="Text Box 15">
            <a:extLst>
              <a:ext uri="{FF2B5EF4-FFF2-40B4-BE49-F238E27FC236}">
                <a16:creationId xmlns:a16="http://schemas.microsoft.com/office/drawing/2014/main" id="{871A3D75-6DE0-4DC1-83AD-B9813165DD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90876" y="3408363"/>
            <a:ext cx="201612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Konrad Adenauer</a:t>
            </a:r>
          </a:p>
        </p:txBody>
      </p:sp>
      <p:sp>
        <p:nvSpPr>
          <p:cNvPr id="22532" name="Text Box 16">
            <a:extLst>
              <a:ext uri="{FF2B5EF4-FFF2-40B4-BE49-F238E27FC236}">
                <a16:creationId xmlns:a16="http://schemas.microsoft.com/office/drawing/2014/main" id="{50C2AA47-7B27-4C4F-BB1D-60791E5923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90876" y="5845175"/>
            <a:ext cx="20161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fontAlgn="base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</a:pPr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Robert Schuman</a:t>
            </a:r>
          </a:p>
        </p:txBody>
      </p:sp>
      <p:sp>
        <p:nvSpPr>
          <p:cNvPr id="22533" name="Text Box 17">
            <a:extLst>
              <a:ext uri="{FF2B5EF4-FFF2-40B4-BE49-F238E27FC236}">
                <a16:creationId xmlns:a16="http://schemas.microsoft.com/office/drawing/2014/main" id="{791DCF52-AB35-4632-8CB9-28765C6A57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67364" y="4676775"/>
            <a:ext cx="20161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fontAlgn="base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</a:pPr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Winston Churchill</a:t>
            </a:r>
          </a:p>
        </p:txBody>
      </p:sp>
      <p:sp>
        <p:nvSpPr>
          <p:cNvPr id="22534" name="Text Box 18">
            <a:extLst>
              <a:ext uri="{FF2B5EF4-FFF2-40B4-BE49-F238E27FC236}">
                <a16:creationId xmlns:a16="http://schemas.microsoft.com/office/drawing/2014/main" id="{79E60C02-1119-438B-8FFD-169D66F37E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3851" y="3452814"/>
            <a:ext cx="201612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fontAlgn="base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</a:pPr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Alcide De Gasperi</a:t>
            </a:r>
          </a:p>
        </p:txBody>
      </p:sp>
      <p:sp>
        <p:nvSpPr>
          <p:cNvPr id="22535" name="Text Box 19">
            <a:extLst>
              <a:ext uri="{FF2B5EF4-FFF2-40B4-BE49-F238E27FC236}">
                <a16:creationId xmlns:a16="http://schemas.microsoft.com/office/drawing/2014/main" id="{1A2D950A-FDC9-4668-8B4E-8B96D214F2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3851" y="5845175"/>
            <a:ext cx="20161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fontAlgn="base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</a:pPr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Jean Monnet</a:t>
            </a:r>
          </a:p>
        </p:txBody>
      </p:sp>
      <p:sp>
        <p:nvSpPr>
          <p:cNvPr id="22536" name="Content Placeholder 4">
            <a:extLst>
              <a:ext uri="{FF2B5EF4-FFF2-40B4-BE49-F238E27FC236}">
                <a16:creationId xmlns:a16="http://schemas.microsoft.com/office/drawing/2014/main" id="{012A1B69-836B-48D9-B9FA-FFE4E1F15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6601" y="946150"/>
            <a:ext cx="5573713" cy="388938"/>
          </a:xfrm>
        </p:spPr>
        <p:txBody>
          <a:bodyPr/>
          <a:lstStyle/>
          <a:p>
            <a:pPr marL="0" indent="0" algn="ctr" eaLnBrk="1" hangingPunct="1">
              <a:buNone/>
            </a:pPr>
            <a:r>
              <a:rPr lang="en-US" altLang="nl-BE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New ideas for lasting peace and prosperity…</a:t>
            </a:r>
          </a:p>
          <a:p>
            <a:pPr marL="0" indent="0" algn="ctr" eaLnBrk="1" hangingPunct="1">
              <a:buNone/>
            </a:pPr>
            <a:endParaRPr lang="nl-BE" altLang="nl-BE" sz="180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2537" name="Title 3">
            <a:extLst>
              <a:ext uri="{FF2B5EF4-FFF2-40B4-BE49-F238E27FC236}">
                <a16:creationId xmlns:a16="http://schemas.microsoft.com/office/drawing/2014/main" id="{D78B254C-8F20-45E4-BDE0-A07CB6CEA0E4}"/>
              </a:ext>
            </a:extLst>
          </p:cNvPr>
          <p:cNvSpPr txBox="1">
            <a:spLocks/>
          </p:cNvSpPr>
          <p:nvPr/>
        </p:nvSpPr>
        <p:spPr bwMode="auto">
          <a:xfrm>
            <a:off x="2093913" y="0"/>
            <a:ext cx="7886700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 sz="2000">
                <a:solidFill>
                  <a:prstClr val="white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Founders</a:t>
            </a:r>
            <a:endParaRPr lang="nl-BE" altLang="en-US" sz="2000">
              <a:solidFill>
                <a:prstClr val="white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6963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7F23A5F5-B538-4281-A7A3-32B7A54BE0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4825" y="44451"/>
            <a:ext cx="7634288" cy="576263"/>
          </a:xfrm>
        </p:spPr>
        <p:txBody>
          <a:bodyPr/>
          <a:lstStyle/>
          <a:p>
            <a:pPr eaLnBrk="1" hangingPunct="1"/>
            <a:r>
              <a:rPr lang="en-GB" altLang="nl-BE" b="0"/>
              <a:t>The EU symbols</a:t>
            </a:r>
            <a:endParaRPr lang="en-US" altLang="nl-BE" b="0"/>
          </a:p>
        </p:txBody>
      </p:sp>
      <p:pic>
        <p:nvPicPr>
          <p:cNvPr id="24579" name="Picture 1">
            <a:extLst>
              <a:ext uri="{FF2B5EF4-FFF2-40B4-BE49-F238E27FC236}">
                <a16:creationId xmlns:a16="http://schemas.microsoft.com/office/drawing/2014/main" id="{3A22E733-29C0-4FF1-B64B-E92611718B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351" y="1316038"/>
            <a:ext cx="8266113" cy="544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0" name="TextBox 4">
            <a:extLst>
              <a:ext uri="{FF2B5EF4-FFF2-40B4-BE49-F238E27FC236}">
                <a16:creationId xmlns:a16="http://schemas.microsoft.com/office/drawing/2014/main" id="{D82F5059-10F8-4850-A0A8-9E962DF88F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54738" y="6310314"/>
            <a:ext cx="1624012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 sz="1100">
                <a:solidFill>
                  <a:srgbClr val="595959"/>
                </a:solidFill>
              </a:rPr>
              <a:t>The European flag</a:t>
            </a:r>
            <a:endParaRPr lang="en-US" altLang="en-US" sz="1100">
              <a:solidFill>
                <a:srgbClr val="595959"/>
              </a:solidFill>
            </a:endParaRPr>
          </a:p>
        </p:txBody>
      </p:sp>
      <p:sp>
        <p:nvSpPr>
          <p:cNvPr id="24581" name="TextBox 5">
            <a:extLst>
              <a:ext uri="{FF2B5EF4-FFF2-40B4-BE49-F238E27FC236}">
                <a16:creationId xmlns:a16="http://schemas.microsoft.com/office/drawing/2014/main" id="{3F530ECB-F5DD-4AD8-9676-5B42AC8152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91539" y="3730625"/>
            <a:ext cx="1925637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 sz="1100">
                <a:solidFill>
                  <a:srgbClr val="595959"/>
                </a:solidFill>
              </a:rPr>
              <a:t>The European anthem</a:t>
            </a:r>
            <a:endParaRPr lang="en-US" altLang="en-US" sz="1100">
              <a:solidFill>
                <a:srgbClr val="595959"/>
              </a:solidFill>
            </a:endParaRPr>
          </a:p>
        </p:txBody>
      </p:sp>
      <p:sp>
        <p:nvSpPr>
          <p:cNvPr id="24582" name="TextBox 11">
            <a:extLst>
              <a:ext uri="{FF2B5EF4-FFF2-40B4-BE49-F238E27FC236}">
                <a16:creationId xmlns:a16="http://schemas.microsoft.com/office/drawing/2014/main" id="{6102D1ED-2349-41FD-B9F6-8714C8D290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43375" y="6323014"/>
            <a:ext cx="996950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 sz="1100">
                <a:solidFill>
                  <a:srgbClr val="595959"/>
                </a:solidFill>
              </a:rPr>
              <a:t>The euro</a:t>
            </a:r>
            <a:endParaRPr lang="en-GB" altLang="en-US" sz="1100">
              <a:solidFill>
                <a:srgbClr val="595959"/>
              </a:solidFill>
            </a:endParaRPr>
          </a:p>
        </p:txBody>
      </p:sp>
      <p:sp>
        <p:nvSpPr>
          <p:cNvPr id="24583" name="TextBox 6">
            <a:extLst>
              <a:ext uri="{FF2B5EF4-FFF2-40B4-BE49-F238E27FC236}">
                <a16:creationId xmlns:a16="http://schemas.microsoft.com/office/drawing/2014/main" id="{99432D4F-5B2C-40D8-8B0B-BBF3331FB4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56651" y="6308725"/>
            <a:ext cx="1660525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 sz="1100">
                <a:solidFill>
                  <a:srgbClr val="595959"/>
                </a:solidFill>
              </a:rPr>
              <a:t>Europe Day, 9 May</a:t>
            </a:r>
            <a:endParaRPr lang="en-US" altLang="en-US" sz="1100">
              <a:solidFill>
                <a:srgbClr val="595959"/>
              </a:solidFill>
            </a:endParaRPr>
          </a:p>
        </p:txBody>
      </p:sp>
      <p:sp>
        <p:nvSpPr>
          <p:cNvPr id="24584" name="TextBox 7">
            <a:extLst>
              <a:ext uri="{FF2B5EF4-FFF2-40B4-BE49-F238E27FC236}">
                <a16:creationId xmlns:a16="http://schemas.microsoft.com/office/drawing/2014/main" id="{1E4B4F5E-C238-45C5-864D-78BFDB15D2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3975" y="3573463"/>
            <a:ext cx="2546350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 sz="1100">
                <a:solidFill>
                  <a:srgbClr val="595959"/>
                </a:solidFill>
              </a:rPr>
              <a:t>The motto: </a:t>
            </a:r>
          </a:p>
          <a:p>
            <a:pPr algn="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 sz="1100">
                <a:solidFill>
                  <a:srgbClr val="595959"/>
                </a:solidFill>
              </a:rPr>
              <a:t>United in diversity</a:t>
            </a:r>
            <a:endParaRPr lang="en-US" altLang="en-US" sz="1100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2823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ED9C4C72-3F97-43BA-A5CD-1CC38C69C5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4825" y="44451"/>
            <a:ext cx="7634288" cy="576263"/>
          </a:xfrm>
        </p:spPr>
        <p:txBody>
          <a:bodyPr/>
          <a:lstStyle/>
          <a:p>
            <a:pPr eaLnBrk="1" hangingPunct="1"/>
            <a:r>
              <a:rPr lang="en-GB" altLang="en-US" b="0"/>
              <a:t>24 official languages</a:t>
            </a:r>
            <a:endParaRPr lang="en-US" altLang="en-US" b="0"/>
          </a:p>
        </p:txBody>
      </p:sp>
      <p:pic>
        <p:nvPicPr>
          <p:cNvPr id="26627" name="Picture 1">
            <a:extLst>
              <a:ext uri="{FF2B5EF4-FFF2-40B4-BE49-F238E27FC236}">
                <a16:creationId xmlns:a16="http://schemas.microsoft.com/office/drawing/2014/main" id="{3759F872-3D8D-470A-A7FB-772FD2F176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2264" y="1817689"/>
            <a:ext cx="8999537" cy="443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8" name="TextBox 7">
            <a:extLst>
              <a:ext uri="{FF2B5EF4-FFF2-40B4-BE49-F238E27FC236}">
                <a16:creationId xmlns:a16="http://schemas.microsoft.com/office/drawing/2014/main" id="{120A7C9D-E83F-45AB-834E-4FBBF17641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7026" y="3890964"/>
            <a:ext cx="149542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az-Cyrl-AZ" altLang="en-US">
                <a:solidFill>
                  <a:srgbClr val="595959"/>
                </a:solidFill>
              </a:rPr>
              <a:t>Български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lt-LT" altLang="en-US">
                <a:solidFill>
                  <a:srgbClr val="595959"/>
                </a:solidFill>
              </a:rPr>
              <a:t>Čeština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>
                <a:solidFill>
                  <a:srgbClr val="595959"/>
                </a:solidFill>
              </a:rPr>
              <a:t>d</a:t>
            </a:r>
            <a:r>
              <a:rPr lang="lt-LT" altLang="en-US">
                <a:solidFill>
                  <a:srgbClr val="595959"/>
                </a:solidFill>
              </a:rPr>
              <a:t>ansk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lt-LT" altLang="en-US">
                <a:solidFill>
                  <a:srgbClr val="595959"/>
                </a:solidFill>
              </a:rPr>
              <a:t>Deutsch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lt-LT" altLang="en-US">
                <a:solidFill>
                  <a:srgbClr val="595959"/>
                </a:solidFill>
              </a:rPr>
              <a:t>eesti keel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l-GR" altLang="en-US">
                <a:solidFill>
                  <a:srgbClr val="595959"/>
                </a:solidFill>
              </a:rPr>
              <a:t>Ελληνικά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fr-BE" altLang="en-US">
              <a:solidFill>
                <a:srgbClr val="595959"/>
              </a:solidFill>
            </a:endParaRPr>
          </a:p>
        </p:txBody>
      </p:sp>
      <p:sp>
        <p:nvSpPr>
          <p:cNvPr id="26629" name="TextBox 18">
            <a:extLst>
              <a:ext uri="{FF2B5EF4-FFF2-40B4-BE49-F238E27FC236}">
                <a16:creationId xmlns:a16="http://schemas.microsoft.com/office/drawing/2014/main" id="{84CE238C-CF9E-44F1-964E-13374E1864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86275" y="3921125"/>
            <a:ext cx="1652588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lt-LT" altLang="en-US">
                <a:solidFill>
                  <a:srgbClr val="595959"/>
                </a:solidFill>
              </a:rPr>
              <a:t>English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>
                <a:solidFill>
                  <a:srgbClr val="595959"/>
                </a:solidFill>
              </a:rPr>
              <a:t>e</a:t>
            </a:r>
            <a:r>
              <a:rPr lang="lt-LT" altLang="en-US">
                <a:solidFill>
                  <a:srgbClr val="595959"/>
                </a:solidFill>
              </a:rPr>
              <a:t>spañol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>
                <a:solidFill>
                  <a:srgbClr val="595959"/>
                </a:solidFill>
              </a:rPr>
              <a:t>f</a:t>
            </a:r>
            <a:r>
              <a:rPr lang="lt-LT" altLang="en-US">
                <a:solidFill>
                  <a:srgbClr val="595959"/>
                </a:solidFill>
              </a:rPr>
              <a:t>rançais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lt-LT" altLang="en-US">
                <a:solidFill>
                  <a:srgbClr val="595959"/>
                </a:solidFill>
              </a:rPr>
              <a:t>Gaeilge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>
                <a:solidFill>
                  <a:srgbClr val="595959"/>
                </a:solidFill>
              </a:rPr>
              <a:t>h</a:t>
            </a:r>
            <a:r>
              <a:rPr lang="lt-LT" altLang="en-US">
                <a:solidFill>
                  <a:srgbClr val="595959"/>
                </a:solidFill>
              </a:rPr>
              <a:t>rvatski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>
                <a:solidFill>
                  <a:srgbClr val="595959"/>
                </a:solidFill>
              </a:rPr>
              <a:t>I</a:t>
            </a:r>
            <a:r>
              <a:rPr lang="lt-LT" altLang="en-US">
                <a:solidFill>
                  <a:srgbClr val="595959"/>
                </a:solidFill>
              </a:rPr>
              <a:t>taliano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fr-BE" altLang="en-US">
              <a:solidFill>
                <a:srgbClr val="595959"/>
              </a:solidFill>
            </a:endParaRPr>
          </a:p>
        </p:txBody>
      </p:sp>
      <p:sp>
        <p:nvSpPr>
          <p:cNvPr id="26630" name="TextBox 20">
            <a:extLst>
              <a:ext uri="{FF2B5EF4-FFF2-40B4-BE49-F238E27FC236}">
                <a16:creationId xmlns:a16="http://schemas.microsoft.com/office/drawing/2014/main" id="{475E3459-6F28-408B-80BC-BF1A3B386C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76950" y="3921126"/>
            <a:ext cx="163195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lt-LT" altLang="en-US">
                <a:solidFill>
                  <a:srgbClr val="595959"/>
                </a:solidFill>
              </a:rPr>
              <a:t>latviešu valoda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lt-LT" altLang="en-US">
                <a:solidFill>
                  <a:srgbClr val="595959"/>
                </a:solidFill>
              </a:rPr>
              <a:t>lietuvių kalba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>
                <a:solidFill>
                  <a:srgbClr val="595959"/>
                </a:solidFill>
              </a:rPr>
              <a:t>m</a:t>
            </a:r>
            <a:r>
              <a:rPr lang="lt-LT" altLang="en-US">
                <a:solidFill>
                  <a:srgbClr val="595959"/>
                </a:solidFill>
              </a:rPr>
              <a:t>agyar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lt-LT" altLang="en-US">
                <a:solidFill>
                  <a:srgbClr val="595959"/>
                </a:solidFill>
              </a:rPr>
              <a:t>Malti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lt-LT" altLang="en-US">
                <a:solidFill>
                  <a:srgbClr val="595959"/>
                </a:solidFill>
              </a:rPr>
              <a:t>Nederlands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>
                <a:solidFill>
                  <a:srgbClr val="595959"/>
                </a:solidFill>
              </a:rPr>
              <a:t>p</a:t>
            </a:r>
            <a:r>
              <a:rPr lang="lt-LT" altLang="en-US">
                <a:solidFill>
                  <a:srgbClr val="595959"/>
                </a:solidFill>
              </a:rPr>
              <a:t>olski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fr-BE" altLang="en-US">
              <a:solidFill>
                <a:srgbClr val="595959"/>
              </a:solidFill>
            </a:endParaRPr>
          </a:p>
        </p:txBody>
      </p:sp>
      <p:sp>
        <p:nvSpPr>
          <p:cNvPr id="26631" name="TextBox 20">
            <a:extLst>
              <a:ext uri="{FF2B5EF4-FFF2-40B4-BE49-F238E27FC236}">
                <a16:creationId xmlns:a16="http://schemas.microsoft.com/office/drawing/2014/main" id="{09BF6C81-0898-4EF0-8C0F-E14EC6CCF2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0675" y="3911600"/>
            <a:ext cx="1631950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>
                <a:solidFill>
                  <a:srgbClr val="595959"/>
                </a:solidFill>
              </a:rPr>
              <a:t>p</a:t>
            </a:r>
            <a:r>
              <a:rPr lang="lt-LT" altLang="en-US">
                <a:solidFill>
                  <a:srgbClr val="595959"/>
                </a:solidFill>
              </a:rPr>
              <a:t>ortuguês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>
                <a:solidFill>
                  <a:srgbClr val="595959"/>
                </a:solidFill>
              </a:rPr>
              <a:t>R</a:t>
            </a:r>
            <a:r>
              <a:rPr lang="lt-LT" altLang="en-US">
                <a:solidFill>
                  <a:srgbClr val="595959"/>
                </a:solidFill>
              </a:rPr>
              <a:t>omână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>
                <a:solidFill>
                  <a:srgbClr val="595959"/>
                </a:solidFill>
              </a:rPr>
              <a:t>s</a:t>
            </a:r>
            <a:r>
              <a:rPr lang="lt-LT" altLang="en-US">
                <a:solidFill>
                  <a:srgbClr val="595959"/>
                </a:solidFill>
              </a:rPr>
              <a:t>lovenčina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>
                <a:solidFill>
                  <a:srgbClr val="595959"/>
                </a:solidFill>
              </a:rPr>
              <a:t>s</a:t>
            </a:r>
            <a:r>
              <a:rPr lang="lt-LT" altLang="en-US">
                <a:solidFill>
                  <a:srgbClr val="595959"/>
                </a:solidFill>
              </a:rPr>
              <a:t>lovenščina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>
                <a:solidFill>
                  <a:srgbClr val="595959"/>
                </a:solidFill>
              </a:rPr>
              <a:t>s</a:t>
            </a:r>
            <a:r>
              <a:rPr lang="lt-LT" altLang="en-US">
                <a:solidFill>
                  <a:srgbClr val="595959"/>
                </a:solidFill>
              </a:rPr>
              <a:t>uomi</a:t>
            </a:r>
            <a:endParaRPr lang="fr-BE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lt-LT" altLang="en-US">
                <a:solidFill>
                  <a:srgbClr val="595959"/>
                </a:solidFill>
              </a:rPr>
              <a:t>svenska</a:t>
            </a:r>
            <a:endParaRPr lang="en-US" altLang="en-US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fr-BE" altLang="en-US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92495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3">
            <a:extLst>
              <a:ext uri="{FF2B5EF4-FFF2-40B4-BE49-F238E27FC236}">
                <a16:creationId xmlns:a16="http://schemas.microsoft.com/office/drawing/2014/main" id="{7313F5E0-FFBB-4EDB-9DAE-51D95A32B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Enlargement: from six to 28 countries</a:t>
            </a:r>
            <a:endParaRPr lang="nl-BE" altLang="en-US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28675" name="Picture 1">
            <a:extLst>
              <a:ext uri="{FF2B5EF4-FFF2-40B4-BE49-F238E27FC236}">
                <a16:creationId xmlns:a16="http://schemas.microsoft.com/office/drawing/2014/main" id="{36F0670B-AC3A-46D0-94A2-2173984A59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4726" y="952500"/>
            <a:ext cx="5133975" cy="579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37445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CC1477B9-73D6-46FD-80B9-433D161A8B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3389" y="44451"/>
            <a:ext cx="7705725" cy="57626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0" kern="1200" dirty="0">
                <a:ea typeface="Verdana" panose="020B0604030504040204" pitchFamily="34" charset="0"/>
                <a:cs typeface="Verdana" panose="020B0604030504040204" pitchFamily="34" charset="0"/>
              </a:rPr>
              <a:t>The big enlargement: </a:t>
            </a:r>
            <a:r>
              <a:rPr lang="nl-BE" altLang="en-US" b="0" kern="1200" dirty="0">
                <a:ea typeface="Verdana" panose="020B0604030504040204" pitchFamily="34" charset="0"/>
                <a:cs typeface="Verdana" panose="020B0604030504040204" pitchFamily="34" charset="0"/>
              </a:rPr>
              <a:t>uniting east and west</a:t>
            </a:r>
            <a:endParaRPr lang="en-US" altLang="en-US" b="0" kern="1200" dirty="0"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9699" name="Text Box 20">
            <a:extLst>
              <a:ext uri="{FF2B5EF4-FFF2-40B4-BE49-F238E27FC236}">
                <a16:creationId xmlns:a16="http://schemas.microsoft.com/office/drawing/2014/main" id="{1774B0D1-0F29-4356-8AAC-12212E7256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5051" y="1743076"/>
            <a:ext cx="35290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Fall of Berlin Wall – end of Communism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EU economic help begins: Phare programme</a:t>
            </a:r>
            <a:endParaRPr lang="fr-FR" altLang="en-US" b="0">
              <a:solidFill>
                <a:srgbClr val="595959"/>
              </a:solidFill>
              <a:latin typeface="Arial" panose="020B0604020202020204" pitchFamily="34" charset="0"/>
            </a:endParaRPr>
          </a:p>
        </p:txBody>
      </p:sp>
      <p:sp>
        <p:nvSpPr>
          <p:cNvPr id="29700" name="Text Box 22">
            <a:extLst>
              <a:ext uri="{FF2B5EF4-FFF2-40B4-BE49-F238E27FC236}">
                <a16:creationId xmlns:a16="http://schemas.microsoft.com/office/drawing/2014/main" id="{7BC67832-FC10-4CE6-9B31-70CCADE27F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5051" y="2533650"/>
            <a:ext cx="352901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Criteria set for a country to join the EU: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• democracy and rule of law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• functioning market economy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• ability to implement EU laws</a:t>
            </a:r>
            <a:endParaRPr lang="fr-FR" altLang="en-US" b="0">
              <a:solidFill>
                <a:srgbClr val="595959"/>
              </a:solidFill>
              <a:latin typeface="Arial" panose="020B0604020202020204" pitchFamily="34" charset="0"/>
            </a:endParaRPr>
          </a:p>
        </p:txBody>
      </p:sp>
      <p:sp>
        <p:nvSpPr>
          <p:cNvPr id="29701" name="Text Box 24">
            <a:extLst>
              <a:ext uri="{FF2B5EF4-FFF2-40B4-BE49-F238E27FC236}">
                <a16:creationId xmlns:a16="http://schemas.microsoft.com/office/drawing/2014/main" id="{8745A5FB-2937-428D-B5E4-6F3C56734C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5051" y="3440114"/>
            <a:ext cx="35290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Formal negotiations on enlargement begin</a:t>
            </a:r>
            <a:endParaRPr lang="fr-FR" altLang="en-US" b="0">
              <a:solidFill>
                <a:srgbClr val="595959"/>
              </a:solidFill>
            </a:endParaRPr>
          </a:p>
        </p:txBody>
      </p:sp>
      <p:sp>
        <p:nvSpPr>
          <p:cNvPr id="29702" name="Text Box 26">
            <a:extLst>
              <a:ext uri="{FF2B5EF4-FFF2-40B4-BE49-F238E27FC236}">
                <a16:creationId xmlns:a16="http://schemas.microsoft.com/office/drawing/2014/main" id="{3618D3B4-9566-4D43-8A4B-C4E53B1549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5051" y="3798888"/>
            <a:ext cx="34575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Copenhagen summit agrees to a big enlargement of 10 new countries</a:t>
            </a:r>
            <a:endParaRPr lang="fr-FR" altLang="en-US" b="0">
              <a:solidFill>
                <a:srgbClr val="595959"/>
              </a:solidFill>
            </a:endParaRPr>
          </a:p>
        </p:txBody>
      </p:sp>
      <p:sp>
        <p:nvSpPr>
          <p:cNvPr id="29703" name="Text Box 28">
            <a:extLst>
              <a:ext uri="{FF2B5EF4-FFF2-40B4-BE49-F238E27FC236}">
                <a16:creationId xmlns:a16="http://schemas.microsoft.com/office/drawing/2014/main" id="{D2B384DF-CEAB-4CBA-A2B5-ACD780221D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5051" y="4311651"/>
            <a:ext cx="3313113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Ten new EU members: Cyprus, Czech Republic, Estonia, Hungary, Latvia, Lithuania, Malta, Poland, Slovakia, Slovenia</a:t>
            </a:r>
            <a:endParaRPr lang="fr-FR" altLang="en-US" b="0">
              <a:solidFill>
                <a:srgbClr val="595959"/>
              </a:solidFill>
            </a:endParaRPr>
          </a:p>
        </p:txBody>
      </p:sp>
      <p:sp>
        <p:nvSpPr>
          <p:cNvPr id="29704" name="Text Box 19">
            <a:extLst>
              <a:ext uri="{FF2B5EF4-FFF2-40B4-BE49-F238E27FC236}">
                <a16:creationId xmlns:a16="http://schemas.microsoft.com/office/drawing/2014/main" id="{050652D3-C17D-41A1-93D4-919D9FEED8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47938" y="1731964"/>
            <a:ext cx="10271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1989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29705" name="Text Box 21">
            <a:extLst>
              <a:ext uri="{FF2B5EF4-FFF2-40B4-BE49-F238E27FC236}">
                <a16:creationId xmlns:a16="http://schemas.microsoft.com/office/drawing/2014/main" id="{882F84D5-1E5B-4956-BDF0-C4D783FAEB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47938" y="2522539"/>
            <a:ext cx="10271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1992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29706" name="Text Box 23">
            <a:extLst>
              <a:ext uri="{FF2B5EF4-FFF2-40B4-BE49-F238E27FC236}">
                <a16:creationId xmlns:a16="http://schemas.microsoft.com/office/drawing/2014/main" id="{8CC69079-2BD5-4837-8A20-1A060EAC1B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47938" y="3373439"/>
            <a:ext cx="10271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1998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29707" name="Text Box 25">
            <a:extLst>
              <a:ext uri="{FF2B5EF4-FFF2-40B4-BE49-F238E27FC236}">
                <a16:creationId xmlns:a16="http://schemas.microsoft.com/office/drawing/2014/main" id="{26FF6509-2F94-46C6-8F40-DBB45FE3F7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47938" y="3789363"/>
            <a:ext cx="10271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2002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29708" name="Text Box 27">
            <a:extLst>
              <a:ext uri="{FF2B5EF4-FFF2-40B4-BE49-F238E27FC236}">
                <a16:creationId xmlns:a16="http://schemas.microsoft.com/office/drawing/2014/main" id="{3F674A30-6BC7-40B7-9BB7-7A24CBC6E9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47939" y="4300539"/>
            <a:ext cx="10509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2004</a:t>
            </a:r>
          </a:p>
        </p:txBody>
      </p:sp>
      <p:sp>
        <p:nvSpPr>
          <p:cNvPr id="29709" name="Text Box 29">
            <a:extLst>
              <a:ext uri="{FF2B5EF4-FFF2-40B4-BE49-F238E27FC236}">
                <a16:creationId xmlns:a16="http://schemas.microsoft.com/office/drawing/2014/main" id="{F05517F0-D8FE-451F-BFC9-9EB10FF1B5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47938" y="5157789"/>
            <a:ext cx="10271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2007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29710" name="Text Box 30">
            <a:extLst>
              <a:ext uri="{FF2B5EF4-FFF2-40B4-BE49-F238E27FC236}">
                <a16:creationId xmlns:a16="http://schemas.microsoft.com/office/drawing/2014/main" id="{F7B7F2BF-0D2B-49D0-AA05-B38BD38BE0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5051" y="5229226"/>
            <a:ext cx="3529013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Bulgaria and Romania join the EU</a:t>
            </a:r>
            <a:endParaRPr lang="en-GB" altLang="en-US">
              <a:solidFill>
                <a:srgbClr val="595959"/>
              </a:solidFill>
              <a:latin typeface="Arial" panose="020B0604020202020204" pitchFamily="34" charset="0"/>
            </a:endParaRPr>
          </a:p>
        </p:txBody>
      </p:sp>
      <p:sp>
        <p:nvSpPr>
          <p:cNvPr id="29711" name="Text Box 29">
            <a:extLst>
              <a:ext uri="{FF2B5EF4-FFF2-40B4-BE49-F238E27FC236}">
                <a16:creationId xmlns:a16="http://schemas.microsoft.com/office/drawing/2014/main" id="{6AD0926D-B802-42CD-9A10-66E5DF70190E}"/>
              </a:ext>
            </a:extLst>
          </p:cNvPr>
          <p:cNvSpPr txBox="1">
            <a:spLocks noChangeArrowheads="1"/>
          </p:cNvSpPr>
          <p:nvPr/>
        </p:nvSpPr>
        <p:spPr bwMode="auto">
          <a:xfrm rot="10800000" flipV="1">
            <a:off x="2559051" y="5663684"/>
            <a:ext cx="103981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2013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29712" name="Text Box 30">
            <a:extLst>
              <a:ext uri="{FF2B5EF4-FFF2-40B4-BE49-F238E27FC236}">
                <a16:creationId xmlns:a16="http://schemas.microsoft.com/office/drawing/2014/main" id="{03F27DDB-D73A-4108-AFD2-815993E667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98863" y="5570539"/>
            <a:ext cx="343376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Croatia joins on 1 July</a:t>
            </a:r>
          </a:p>
        </p:txBody>
      </p:sp>
      <p:pic>
        <p:nvPicPr>
          <p:cNvPr id="29713" name="Picture 1">
            <a:extLst>
              <a:ext uri="{FF2B5EF4-FFF2-40B4-BE49-F238E27FC236}">
                <a16:creationId xmlns:a16="http://schemas.microsoft.com/office/drawing/2014/main" id="{52039DEC-6B5F-44D4-BCD0-807CEB0BCE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525" y="1290638"/>
            <a:ext cx="2368550" cy="501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142345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17CE0622-B3F1-4AC4-B095-BA4425AF78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3389" y="0"/>
            <a:ext cx="7488237" cy="692150"/>
          </a:xfrm>
        </p:spPr>
        <p:txBody>
          <a:bodyPr/>
          <a:lstStyle/>
          <a:p>
            <a:pPr eaLnBrk="1" hangingPunct="1">
              <a:defRPr/>
            </a:pPr>
            <a:r>
              <a:rPr lang="en-IE" altLang="nl-BE" b="0" kern="1200" dirty="0">
                <a:ea typeface="Verdana" panose="020B0604030504040204" pitchFamily="34" charset="0"/>
                <a:cs typeface="Verdana" panose="020B0604030504040204" pitchFamily="34" charset="0"/>
              </a:rPr>
              <a:t>Candidate countries and potential candidates</a:t>
            </a:r>
            <a:endParaRPr lang="en-US" altLang="nl-BE" b="0" kern="1200" dirty="0"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graphicFrame>
        <p:nvGraphicFramePr>
          <p:cNvPr id="59" name="Table 58">
            <a:extLst>
              <a:ext uri="{FF2B5EF4-FFF2-40B4-BE49-F238E27FC236}">
                <a16:creationId xmlns:a16="http://schemas.microsoft.com/office/drawing/2014/main" id="{3044DF8C-DC62-4381-8432-2992962A5B4D}"/>
              </a:ext>
            </a:extLst>
          </p:cNvPr>
          <p:cNvGraphicFramePr>
            <a:graphicFrameLocks noGrp="1"/>
          </p:cNvGraphicFramePr>
          <p:nvPr/>
        </p:nvGraphicFramePr>
        <p:xfrm>
          <a:off x="2495550" y="1557339"/>
          <a:ext cx="7704140" cy="4378323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9260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60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260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2603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20399">
                <a:tc>
                  <a:txBody>
                    <a:bodyPr/>
                    <a:lstStyle/>
                    <a:p>
                      <a:pPr algn="ctr"/>
                      <a:r>
                        <a:rPr lang="en-US" sz="1200" b="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Country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Area</a:t>
                      </a:r>
                    </a:p>
                    <a:p>
                      <a:pPr algn="ctr"/>
                      <a:r>
                        <a:rPr lang="en-US" sz="1200" b="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(x 1000 km²)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200" b="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Population</a:t>
                      </a:r>
                    </a:p>
                    <a:p>
                      <a:pPr marL="0" algn="ctr" defTabSz="914400" rtl="0" eaLnBrk="1" latinLnBrk="0" hangingPunct="1"/>
                      <a:r>
                        <a:rPr lang="en-US" sz="1200" b="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(millions)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IE" sz="1200" b="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Wealth </a:t>
                      </a:r>
                      <a:endParaRPr lang="en-US" sz="1200" b="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en-IE" sz="1200" b="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(gross domestic product per person)</a:t>
                      </a:r>
                      <a:endParaRPr lang="en-US" sz="1200" b="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156"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Bosnia and Herzegovina</a:t>
                      </a:r>
                      <a:endParaRPr lang="en-US" sz="120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51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3.8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7 800</a:t>
                      </a: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664"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Montenegro</a:t>
                      </a:r>
                      <a:r>
                        <a:rPr lang="en-GB" sz="1000" kern="1200" dirty="0"/>
                        <a:t> </a:t>
                      </a:r>
                      <a:endParaRPr lang="en-US" sz="10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+mj-lt"/>
                      </a:endParaRP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14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0.6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10 600</a:t>
                      </a: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0694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Kosovo under UN Security</a:t>
                      </a:r>
                      <a:r>
                        <a:rPr lang="en-GB" sz="1000" dirty="0"/>
                        <a:t> </a:t>
                      </a:r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Resolution 1244</a:t>
                      </a:r>
                      <a:endParaRPr lang="en-US" sz="120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68574" marR="68574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11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1.8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BE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:</a:t>
                      </a:r>
                      <a:endParaRPr lang="en-US" sz="120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3862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The </a:t>
                      </a:r>
                      <a:r>
                        <a:rPr lang="en-IE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former Yugoslav Republic of Macedonia</a:t>
                      </a:r>
                      <a:endParaRPr lang="en-US" sz="120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68574" marR="68574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25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2.1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10 000</a:t>
                      </a: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664"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Albania</a:t>
                      </a:r>
                      <a:endParaRPr lang="en-US" sz="120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28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2.9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7 </a:t>
                      </a:r>
                      <a:r>
                        <a:rPr lang="en-US" sz="1200" kern="1200" baseline="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8</a:t>
                      </a:r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00</a:t>
                      </a: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664"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Serbia</a:t>
                      </a:r>
                      <a:r>
                        <a:rPr lang="en-GB" sz="1000" kern="1200" dirty="0"/>
                        <a:t> </a:t>
                      </a:r>
                      <a:endParaRPr lang="en-US" sz="10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+mj-lt"/>
                      </a:endParaRP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77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7.2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9 600</a:t>
                      </a: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664"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Turkey</a:t>
                      </a:r>
                      <a:endParaRPr lang="en-US" sz="120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783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77.7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14 400</a:t>
                      </a: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43556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IE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The 28 </a:t>
                      </a:r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EU countries together</a:t>
                      </a:r>
                      <a:endParaRPr lang="en-US" sz="120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68574" marR="68574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4 272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508.2</a:t>
                      </a:r>
                      <a:endParaRPr lang="en-US" sz="120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27 400</a:t>
                      </a: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12307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C7EDECD5-2983-4A02-97D1-4D2D741779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3388" y="44451"/>
            <a:ext cx="7878762" cy="576263"/>
          </a:xfrm>
        </p:spPr>
        <p:txBody>
          <a:bodyPr/>
          <a:lstStyle/>
          <a:p>
            <a:pPr eaLnBrk="1" hangingPunct="1"/>
            <a:r>
              <a:rPr lang="en-GB" altLang="nl-BE" b="0"/>
              <a:t>The treaties – basis for democratic cooperation built on law</a:t>
            </a:r>
            <a:endParaRPr lang="en-US" altLang="en-US" b="0"/>
          </a:p>
        </p:txBody>
      </p:sp>
      <p:sp>
        <p:nvSpPr>
          <p:cNvPr id="33795" name="Text Box 20">
            <a:extLst>
              <a:ext uri="{FF2B5EF4-FFF2-40B4-BE49-F238E27FC236}">
                <a16:creationId xmlns:a16="http://schemas.microsoft.com/office/drawing/2014/main" id="{44440C95-0A1A-475D-87F1-C00ACC61CB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21463" y="1912939"/>
            <a:ext cx="35290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The European Coal and Steel Community</a:t>
            </a:r>
            <a:endParaRPr lang="fr-FR" altLang="en-US" b="0">
              <a:solidFill>
                <a:srgbClr val="595959"/>
              </a:solidFill>
            </a:endParaRPr>
          </a:p>
        </p:txBody>
      </p:sp>
      <p:sp>
        <p:nvSpPr>
          <p:cNvPr id="33796" name="Text Box 22">
            <a:extLst>
              <a:ext uri="{FF2B5EF4-FFF2-40B4-BE49-F238E27FC236}">
                <a16:creationId xmlns:a16="http://schemas.microsoft.com/office/drawing/2014/main" id="{32C4D3BD-AEB3-4E75-930C-A64D538291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21463" y="2314576"/>
            <a:ext cx="3744912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The treaties of Rome: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• The European Economic Community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• The European Atomic Energy Community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(EURATOM)</a:t>
            </a:r>
            <a:endParaRPr lang="fr-FR" altLang="en-US" b="0">
              <a:solidFill>
                <a:srgbClr val="595959"/>
              </a:solidFill>
              <a:latin typeface="Arial" panose="020B0604020202020204" pitchFamily="34" charset="0"/>
            </a:endParaRPr>
          </a:p>
        </p:txBody>
      </p:sp>
      <p:sp>
        <p:nvSpPr>
          <p:cNvPr id="33797" name="Text Box 24">
            <a:extLst>
              <a:ext uri="{FF2B5EF4-FFF2-40B4-BE49-F238E27FC236}">
                <a16:creationId xmlns:a16="http://schemas.microsoft.com/office/drawing/2014/main" id="{69BD42B4-9475-4498-B043-7A533DFD48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21463" y="3209926"/>
            <a:ext cx="35290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The European Single Act: the Single Market</a:t>
            </a:r>
            <a:endParaRPr lang="fr-FR" altLang="en-US" b="0">
              <a:solidFill>
                <a:srgbClr val="595959"/>
              </a:solidFill>
            </a:endParaRPr>
          </a:p>
        </p:txBody>
      </p:sp>
      <p:sp>
        <p:nvSpPr>
          <p:cNvPr id="33798" name="Text Box 26">
            <a:extLst>
              <a:ext uri="{FF2B5EF4-FFF2-40B4-BE49-F238E27FC236}">
                <a16:creationId xmlns:a16="http://schemas.microsoft.com/office/drawing/2014/main" id="{265CE62B-DC76-4710-AD5E-285B776658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21464" y="3752851"/>
            <a:ext cx="3455987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Treaty on European Union - Maastricht</a:t>
            </a:r>
            <a:endParaRPr lang="fr-FR" altLang="en-US" b="0">
              <a:solidFill>
                <a:srgbClr val="595959"/>
              </a:solidFill>
            </a:endParaRPr>
          </a:p>
        </p:txBody>
      </p:sp>
      <p:sp>
        <p:nvSpPr>
          <p:cNvPr id="33799" name="Text Box 28">
            <a:extLst>
              <a:ext uri="{FF2B5EF4-FFF2-40B4-BE49-F238E27FC236}">
                <a16:creationId xmlns:a16="http://schemas.microsoft.com/office/drawing/2014/main" id="{EF93D6CC-E71F-4ABC-B784-35AFD1AC58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21463" y="4119563"/>
            <a:ext cx="3313112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Treaty of Amsterdam</a:t>
            </a:r>
            <a:endParaRPr lang="fr-FR" altLang="en-US" b="0">
              <a:solidFill>
                <a:srgbClr val="595959"/>
              </a:solidFill>
            </a:endParaRPr>
          </a:p>
        </p:txBody>
      </p:sp>
      <p:sp>
        <p:nvSpPr>
          <p:cNvPr id="33800" name="Text Box 19">
            <a:extLst>
              <a:ext uri="{FF2B5EF4-FFF2-40B4-BE49-F238E27FC236}">
                <a16:creationId xmlns:a16="http://schemas.microsoft.com/office/drawing/2014/main" id="{FB76BBA5-17C8-447C-B286-F11F1753A5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4200" y="1901825"/>
            <a:ext cx="10287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1952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33801" name="Text Box 21">
            <a:extLst>
              <a:ext uri="{FF2B5EF4-FFF2-40B4-BE49-F238E27FC236}">
                <a16:creationId xmlns:a16="http://schemas.microsoft.com/office/drawing/2014/main" id="{C4F5FB69-FE71-43C5-8506-EB16E4ABA7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4200" y="2303464"/>
            <a:ext cx="10287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1958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33802" name="Text Box 23">
            <a:extLst>
              <a:ext uri="{FF2B5EF4-FFF2-40B4-BE49-F238E27FC236}">
                <a16:creationId xmlns:a16="http://schemas.microsoft.com/office/drawing/2014/main" id="{59548CB6-5EC4-406E-AAC9-1568062DC1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4200" y="3187700"/>
            <a:ext cx="10287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1987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33803" name="Text Box 25">
            <a:extLst>
              <a:ext uri="{FF2B5EF4-FFF2-40B4-BE49-F238E27FC236}">
                <a16:creationId xmlns:a16="http://schemas.microsoft.com/office/drawing/2014/main" id="{6213C06F-AE3F-4364-A539-3E791125FF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4200" y="3671888"/>
            <a:ext cx="10287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1993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33804" name="Text Box 27">
            <a:extLst>
              <a:ext uri="{FF2B5EF4-FFF2-40B4-BE49-F238E27FC236}">
                <a16:creationId xmlns:a16="http://schemas.microsoft.com/office/drawing/2014/main" id="{074BB9D6-14DD-4A26-BE74-7B5AE2B2EB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4201" y="4103689"/>
            <a:ext cx="10525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1999</a:t>
            </a:r>
          </a:p>
        </p:txBody>
      </p:sp>
      <p:sp>
        <p:nvSpPr>
          <p:cNvPr id="33805" name="Text Box 29">
            <a:extLst>
              <a:ext uri="{FF2B5EF4-FFF2-40B4-BE49-F238E27FC236}">
                <a16:creationId xmlns:a16="http://schemas.microsoft.com/office/drawing/2014/main" id="{746A9F84-2DC4-493A-A93E-933352E570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4200" y="4535488"/>
            <a:ext cx="10287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2003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33806" name="Text Box 30">
            <a:extLst>
              <a:ext uri="{FF2B5EF4-FFF2-40B4-BE49-F238E27FC236}">
                <a16:creationId xmlns:a16="http://schemas.microsoft.com/office/drawing/2014/main" id="{7D513B7A-4FB7-41C8-A838-49A9AA5AEB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21463" y="4600576"/>
            <a:ext cx="3529012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Treaty of Nice</a:t>
            </a:r>
            <a:endParaRPr lang="en-GB" altLang="en-US">
              <a:solidFill>
                <a:srgbClr val="595959"/>
              </a:solidFill>
              <a:latin typeface="Arial" panose="020B0604020202020204" pitchFamily="34" charset="0"/>
            </a:endParaRPr>
          </a:p>
        </p:txBody>
      </p:sp>
      <p:sp>
        <p:nvSpPr>
          <p:cNvPr id="33807" name="Text Box 29">
            <a:extLst>
              <a:ext uri="{FF2B5EF4-FFF2-40B4-BE49-F238E27FC236}">
                <a16:creationId xmlns:a16="http://schemas.microsoft.com/office/drawing/2014/main" id="{7E2E48DE-6119-4C49-967C-1612CC448906}"/>
              </a:ext>
            </a:extLst>
          </p:cNvPr>
          <p:cNvSpPr txBox="1">
            <a:spLocks noChangeArrowheads="1"/>
          </p:cNvSpPr>
          <p:nvPr/>
        </p:nvSpPr>
        <p:spPr bwMode="auto">
          <a:xfrm rot="10800000" flipV="1">
            <a:off x="5675313" y="4985822"/>
            <a:ext cx="10414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2009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33808" name="Text Box 30">
            <a:extLst>
              <a:ext uri="{FF2B5EF4-FFF2-40B4-BE49-F238E27FC236}">
                <a16:creationId xmlns:a16="http://schemas.microsoft.com/office/drawing/2014/main" id="{283625E8-A00C-4B8E-9AF2-A937EF1E79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21463" y="5040314"/>
            <a:ext cx="35290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0">
                <a:solidFill>
                  <a:srgbClr val="595959"/>
                </a:solidFill>
              </a:rPr>
              <a:t>Treaty of Lisbon</a:t>
            </a:r>
            <a:endParaRPr lang="en-GB" altLang="en-US">
              <a:solidFill>
                <a:srgbClr val="595959"/>
              </a:solidFill>
              <a:latin typeface="Arial" panose="020B0604020202020204" pitchFamily="34" charset="0"/>
            </a:endParaRPr>
          </a:p>
        </p:txBody>
      </p:sp>
      <p:pic>
        <p:nvPicPr>
          <p:cNvPr id="33809" name="Picture 1">
            <a:extLst>
              <a:ext uri="{FF2B5EF4-FFF2-40B4-BE49-F238E27FC236}">
                <a16:creationId xmlns:a16="http://schemas.microsoft.com/office/drawing/2014/main" id="{F1B7E4F2-1F97-4F17-AD1E-45B68BF5E9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875" y="1708151"/>
            <a:ext cx="3259138" cy="446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23171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AB9A14F3-27BA-4F85-8A87-020336F1AB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4826" y="44450"/>
            <a:ext cx="6913563" cy="596900"/>
          </a:xfrm>
        </p:spPr>
        <p:txBody>
          <a:bodyPr/>
          <a:lstStyle/>
          <a:p>
            <a:pPr eaLnBrk="1" hangingPunct="1"/>
            <a:r>
              <a:rPr lang="en-GB" altLang="nl-BE" b="0"/>
              <a:t>The EU Charter of Fundamental Rights</a:t>
            </a:r>
            <a:endParaRPr lang="en-US" altLang="nl-BE" b="0"/>
          </a:p>
        </p:txBody>
      </p:sp>
      <p:sp>
        <p:nvSpPr>
          <p:cNvPr id="35843" name="TextBox 5">
            <a:extLst>
              <a:ext uri="{FF2B5EF4-FFF2-40B4-BE49-F238E27FC236}">
                <a16:creationId xmlns:a16="http://schemas.microsoft.com/office/drawing/2014/main" id="{8E180B3B-F359-495F-BB98-E683A4B182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81288" y="1069975"/>
            <a:ext cx="44497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Binding for all the EU's activities</a:t>
            </a:r>
          </a:p>
        </p:txBody>
      </p:sp>
      <p:sp>
        <p:nvSpPr>
          <p:cNvPr id="35844" name="TextBox 26">
            <a:extLst>
              <a:ext uri="{FF2B5EF4-FFF2-40B4-BE49-F238E27FC236}">
                <a16:creationId xmlns:a16="http://schemas.microsoft.com/office/drawing/2014/main" id="{16177858-7843-42F4-983D-168DF2B5F0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81289" y="1446213"/>
            <a:ext cx="3127375" cy="614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54 articles under 6 titles: </a:t>
            </a:r>
            <a:endParaRPr lang="en-US" altLang="en-US" sz="1800" b="0">
              <a:solidFill>
                <a:srgbClr val="359AC2"/>
              </a:solidFill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600" b="0">
              <a:solidFill>
                <a:srgbClr val="000000"/>
              </a:solidFill>
            </a:endParaRPr>
          </a:p>
        </p:txBody>
      </p:sp>
      <p:pic>
        <p:nvPicPr>
          <p:cNvPr id="35845" name="Picture 1">
            <a:extLst>
              <a:ext uri="{FF2B5EF4-FFF2-40B4-BE49-F238E27FC236}">
                <a16:creationId xmlns:a16="http://schemas.microsoft.com/office/drawing/2014/main" id="{4B5E3A66-7537-41AE-81E7-BA1A13AB2C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213" y="2066926"/>
            <a:ext cx="6964362" cy="458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6" name="TextBox 5">
            <a:extLst>
              <a:ext uri="{FF2B5EF4-FFF2-40B4-BE49-F238E27FC236}">
                <a16:creationId xmlns:a16="http://schemas.microsoft.com/office/drawing/2014/main" id="{8A3AA822-6608-4BAF-A6CD-9FD778D5D0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15038" y="2195514"/>
            <a:ext cx="10350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>
                <a:solidFill>
                  <a:srgbClr val="595959"/>
                </a:solidFill>
              </a:rPr>
              <a:t>Freedoms</a:t>
            </a:r>
            <a:endParaRPr lang="en-US" altLang="en-US">
              <a:solidFill>
                <a:srgbClr val="595959"/>
              </a:solidFill>
            </a:endParaRPr>
          </a:p>
        </p:txBody>
      </p:sp>
      <p:sp>
        <p:nvSpPr>
          <p:cNvPr id="35847" name="TextBox 5">
            <a:extLst>
              <a:ext uri="{FF2B5EF4-FFF2-40B4-BE49-F238E27FC236}">
                <a16:creationId xmlns:a16="http://schemas.microsoft.com/office/drawing/2014/main" id="{084D67F6-A0EE-4C6C-89E2-FF9917A753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72476" y="2195514"/>
            <a:ext cx="8858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>
                <a:solidFill>
                  <a:srgbClr val="595959"/>
                </a:solidFill>
              </a:rPr>
              <a:t>Equality</a:t>
            </a:r>
            <a:endParaRPr lang="en-US" altLang="en-US">
              <a:solidFill>
                <a:srgbClr val="595959"/>
              </a:solidFill>
            </a:endParaRPr>
          </a:p>
        </p:txBody>
      </p:sp>
      <p:sp>
        <p:nvSpPr>
          <p:cNvPr id="35848" name="TextBox 5">
            <a:extLst>
              <a:ext uri="{FF2B5EF4-FFF2-40B4-BE49-F238E27FC236}">
                <a16:creationId xmlns:a16="http://schemas.microsoft.com/office/drawing/2014/main" id="{57C30C24-BE24-4CEA-9A43-4733FC3E3D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60801" y="4400551"/>
            <a:ext cx="10144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>
                <a:solidFill>
                  <a:srgbClr val="595959"/>
                </a:solidFill>
              </a:rPr>
              <a:t>Solidarity</a:t>
            </a:r>
            <a:endParaRPr lang="en-US" altLang="en-US">
              <a:solidFill>
                <a:srgbClr val="595959"/>
              </a:solidFill>
            </a:endParaRPr>
          </a:p>
        </p:txBody>
      </p:sp>
      <p:sp>
        <p:nvSpPr>
          <p:cNvPr id="35849" name="TextBox 5">
            <a:extLst>
              <a:ext uri="{FF2B5EF4-FFF2-40B4-BE49-F238E27FC236}">
                <a16:creationId xmlns:a16="http://schemas.microsoft.com/office/drawing/2014/main" id="{D7BC59F6-F082-475D-B1D5-21147EC68C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62601" y="4400551"/>
            <a:ext cx="147796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>
                <a:solidFill>
                  <a:srgbClr val="595959"/>
                </a:solidFill>
              </a:rPr>
              <a:t>Citizens’ rights</a:t>
            </a:r>
          </a:p>
        </p:txBody>
      </p:sp>
      <p:sp>
        <p:nvSpPr>
          <p:cNvPr id="35850" name="TextBox 5">
            <a:extLst>
              <a:ext uri="{FF2B5EF4-FFF2-40B4-BE49-F238E27FC236}">
                <a16:creationId xmlns:a16="http://schemas.microsoft.com/office/drawing/2014/main" id="{065EE625-61EE-4CC0-9E19-4A7FC4787D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72488" y="4400551"/>
            <a:ext cx="7858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>
                <a:solidFill>
                  <a:srgbClr val="595959"/>
                </a:solidFill>
              </a:rPr>
              <a:t>Justice</a:t>
            </a:r>
            <a:endParaRPr lang="en-US" altLang="en-US">
              <a:solidFill>
                <a:srgbClr val="595959"/>
              </a:solidFill>
            </a:endParaRPr>
          </a:p>
        </p:txBody>
      </p:sp>
      <p:sp>
        <p:nvSpPr>
          <p:cNvPr id="35851" name="TextBox 5">
            <a:extLst>
              <a:ext uri="{FF2B5EF4-FFF2-40B4-BE49-F238E27FC236}">
                <a16:creationId xmlns:a16="http://schemas.microsoft.com/office/drawing/2014/main" id="{D899656F-30FF-411E-9767-065ECDE026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60826" y="2195514"/>
            <a:ext cx="80486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>
                <a:solidFill>
                  <a:srgbClr val="595959"/>
                </a:solidFill>
              </a:rPr>
              <a:t>Dignity</a:t>
            </a:r>
            <a:endParaRPr lang="en-US" altLang="en-US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596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3">
            <a:extLst>
              <a:ext uri="{FF2B5EF4-FFF2-40B4-BE49-F238E27FC236}">
                <a16:creationId xmlns:a16="http://schemas.microsoft.com/office/drawing/2014/main" id="{80854DEB-C521-4AD8-90C8-6B21E309F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EU population compared to the rest of the world</a:t>
            </a:r>
            <a:endParaRPr lang="nl-BE" altLang="en-US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7891" name="Rectangle 5">
            <a:extLst>
              <a:ext uri="{FF2B5EF4-FFF2-40B4-BE49-F238E27FC236}">
                <a16:creationId xmlns:a16="http://schemas.microsoft.com/office/drawing/2014/main" id="{C4B8D8D4-8720-4837-AC12-56CEDCB77E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45000" y="1289051"/>
            <a:ext cx="4021138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>
                <a:solidFill>
                  <a:srgbClr val="359AC2"/>
                </a:solidFill>
                <a:latin typeface="Verdana" panose="020B0604030504040204" pitchFamily="34" charset="0"/>
              </a:rPr>
              <a:t>Population in millions (2015)</a:t>
            </a:r>
          </a:p>
        </p:txBody>
      </p:sp>
      <p:pic>
        <p:nvPicPr>
          <p:cNvPr id="37892" name="Picture 3">
            <a:extLst>
              <a:ext uri="{FF2B5EF4-FFF2-40B4-BE49-F238E27FC236}">
                <a16:creationId xmlns:a16="http://schemas.microsoft.com/office/drawing/2014/main" id="{BE2879D1-E42E-49E8-A048-66DC662C44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175" y="2219325"/>
            <a:ext cx="5538788" cy="369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21673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3">
            <a:extLst>
              <a:ext uri="{FF2B5EF4-FFF2-40B4-BE49-F238E27FC236}">
                <a16:creationId xmlns:a16="http://schemas.microsoft.com/office/drawing/2014/main" id="{70FE1F69-050C-492B-BF0D-5256843E9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EU surface area compared to the rest of the world</a:t>
            </a:r>
            <a:endParaRPr lang="nl-BE" altLang="en-US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9939" name="Rectangle 13">
            <a:extLst>
              <a:ext uri="{FF2B5EF4-FFF2-40B4-BE49-F238E27FC236}">
                <a16:creationId xmlns:a16="http://schemas.microsoft.com/office/drawing/2014/main" id="{7E2DE113-F16E-4F50-9143-15B9187A8A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5388" y="1423988"/>
            <a:ext cx="4464050" cy="32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>
                <a:solidFill>
                  <a:srgbClr val="359AC2"/>
                </a:solidFill>
                <a:latin typeface="Verdana" panose="020B0604030504040204" pitchFamily="34" charset="0"/>
              </a:rPr>
              <a:t>Surface area (x 1000 km²)</a:t>
            </a:r>
          </a:p>
        </p:txBody>
      </p:sp>
      <p:pic>
        <p:nvPicPr>
          <p:cNvPr id="39940" name="Picture 2">
            <a:extLst>
              <a:ext uri="{FF2B5EF4-FFF2-40B4-BE49-F238E27FC236}">
                <a16:creationId xmlns:a16="http://schemas.microsoft.com/office/drawing/2014/main" id="{3E103A2E-E53C-40F0-A79A-74DB63ECE8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1976" y="1671639"/>
            <a:ext cx="6265863" cy="434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53600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3">
            <a:extLst>
              <a:ext uri="{FF2B5EF4-FFF2-40B4-BE49-F238E27FC236}">
                <a16:creationId xmlns:a16="http://schemas.microsoft.com/office/drawing/2014/main" id="{11751F5C-F2AA-404C-A165-675EBADE0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723900"/>
          </a:xfrm>
        </p:spPr>
        <p:txBody>
          <a:bodyPr/>
          <a:lstStyle/>
          <a:p>
            <a:pPr eaLnBrk="1" hangingPunct="1"/>
            <a:r>
              <a:rPr lang="fr-BE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big are the EU countries?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1987" name="Text Box 6">
            <a:extLst>
              <a:ext uri="{FF2B5EF4-FFF2-40B4-BE49-F238E27FC236}">
                <a16:creationId xmlns:a16="http://schemas.microsoft.com/office/drawing/2014/main" id="{20C54A5E-74E3-4300-9F3D-97ACB92FC2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89414" y="1243014"/>
            <a:ext cx="41941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fontAlgn="base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</a:pPr>
            <a:r>
              <a:rPr lang="en-US" altLang="en-US" sz="1800">
                <a:solidFill>
                  <a:srgbClr val="359AC2"/>
                </a:solidFill>
                <a:latin typeface="Verdana" panose="020B0604030504040204" pitchFamily="34" charset="0"/>
              </a:rPr>
              <a:t>Surface area (x 1000 km²)</a:t>
            </a:r>
          </a:p>
        </p:txBody>
      </p:sp>
      <p:pic>
        <p:nvPicPr>
          <p:cNvPr id="41988" name="Picture 1">
            <a:extLst>
              <a:ext uri="{FF2B5EF4-FFF2-40B4-BE49-F238E27FC236}">
                <a16:creationId xmlns:a16="http://schemas.microsoft.com/office/drawing/2014/main" id="{355C2D24-8821-4B3A-A735-41F82BCB34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275" y="1612901"/>
            <a:ext cx="8242300" cy="496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94741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3">
            <a:extLst>
              <a:ext uri="{FF2B5EF4-FFF2-40B4-BE49-F238E27FC236}">
                <a16:creationId xmlns:a16="http://schemas.microsoft.com/office/drawing/2014/main" id="{8C9FB520-7670-4977-A880-EA02631BA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many people live in the EU?</a:t>
            </a:r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4035" name="Text Box 7">
            <a:extLst>
              <a:ext uri="{FF2B5EF4-FFF2-40B4-BE49-F238E27FC236}">
                <a16:creationId xmlns:a16="http://schemas.microsoft.com/office/drawing/2014/main" id="{5198DF4A-9125-4477-B5C6-0656B6CC8D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30689" y="1035051"/>
            <a:ext cx="3971925" cy="78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fontAlgn="base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</a:pPr>
            <a:r>
              <a:rPr lang="en-US" altLang="en-US" sz="1800">
                <a:solidFill>
                  <a:srgbClr val="359AC2"/>
                </a:solidFill>
                <a:latin typeface="Verdana" panose="020B0604030504040204" pitchFamily="34" charset="0"/>
              </a:rPr>
              <a:t>Population in millions (2015)</a:t>
            </a:r>
          </a:p>
          <a:p>
            <a:pPr algn="ctr" fontAlgn="base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</a:pPr>
            <a:r>
              <a:rPr lang="en-US" altLang="en-US" sz="1800">
                <a:solidFill>
                  <a:srgbClr val="359AC2"/>
                </a:solidFill>
                <a:latin typeface="Verdana" panose="020B0604030504040204" pitchFamily="34" charset="0"/>
              </a:rPr>
              <a:t>508 million in total</a:t>
            </a:r>
          </a:p>
        </p:txBody>
      </p:sp>
      <p:pic>
        <p:nvPicPr>
          <p:cNvPr id="44036" name="Picture 1">
            <a:extLst>
              <a:ext uri="{FF2B5EF4-FFF2-40B4-BE49-F238E27FC236}">
                <a16:creationId xmlns:a16="http://schemas.microsoft.com/office/drawing/2014/main" id="{914E537C-335D-4211-8FA7-9EE244E9C1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675" y="2039938"/>
            <a:ext cx="7994650" cy="444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72279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3">
            <a:extLst>
              <a:ext uri="{FF2B5EF4-FFF2-40B4-BE49-F238E27FC236}">
                <a16:creationId xmlns:a16="http://schemas.microsoft.com/office/drawing/2014/main" id="{8085C62A-A877-493A-BC94-AB2298094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European economy: stronger together 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6083" name="Content Placeholder 4">
            <a:extLst>
              <a:ext uri="{FF2B5EF4-FFF2-40B4-BE49-F238E27FC236}">
                <a16:creationId xmlns:a16="http://schemas.microsoft.com/office/drawing/2014/main" id="{B9EF1D63-BB81-4BAB-A0EE-3728E3C3B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4113" y="1470026"/>
            <a:ext cx="7886700" cy="12033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nl-BE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2008: Worldwide financial crisis starts in the United States.</a:t>
            </a:r>
          </a:p>
          <a:p>
            <a:pPr marL="0" indent="0" eaLnBrk="1" hangingPunct="1">
              <a:buNone/>
            </a:pPr>
            <a:r>
              <a:rPr lang="en-GB" altLang="nl-BE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Coordinated response from European leaders:</a:t>
            </a:r>
          </a:p>
          <a:p>
            <a:pPr marL="0" indent="0" eaLnBrk="1" hangingPunct="1">
              <a:buNone/>
            </a:pPr>
            <a:endParaRPr lang="nl-BE" altLang="nl-BE" sz="180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5540" name="Content Placeholder 3">
            <a:extLst>
              <a:ext uri="{FF2B5EF4-FFF2-40B4-BE49-F238E27FC236}">
                <a16:creationId xmlns:a16="http://schemas.microsoft.com/office/drawing/2014/main" id="{A212B193-04A2-4915-ABF4-6F9FB9ADDB33}"/>
              </a:ext>
            </a:extLst>
          </p:cNvPr>
          <p:cNvSpPr>
            <a:spLocks noGrp="1"/>
          </p:cNvSpPr>
          <p:nvPr/>
        </p:nvSpPr>
        <p:spPr bwMode="auto">
          <a:xfrm>
            <a:off x="2424114" y="2673351"/>
            <a:ext cx="7043737" cy="345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2860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GB" altLang="en-US" sz="1400" b="1" dirty="0">
                <a:solidFill>
                  <a:srgbClr val="595959"/>
                </a:solidFill>
                <a:latin typeface="Verdana" pitchFamily="34" charset="0"/>
              </a:rPr>
              <a:t>Commitment to the euro and to financial stability </a:t>
            </a:r>
          </a:p>
          <a:p>
            <a:pPr marL="22860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charset="0"/>
              <a:buChar char="•"/>
              <a:defRPr/>
            </a:pPr>
            <a:r>
              <a:rPr lang="en-GB" altLang="en-US" sz="1400" b="1" dirty="0">
                <a:solidFill>
                  <a:srgbClr val="595959"/>
                </a:solidFill>
                <a:latin typeface="Verdana" pitchFamily="34" charset="0"/>
              </a:rPr>
              <a:t>New crisis management tools and reforms of rules:</a:t>
            </a:r>
          </a:p>
          <a:p>
            <a:pPr marL="22860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rgbClr val="595959"/>
                </a:solidFill>
                <a:latin typeface="Verdana" pitchFamily="34" charset="0"/>
              </a:rPr>
              <a:t>	European Stability Mechanism: fund to help countries in extraordinary economic difficulties</a:t>
            </a:r>
          </a:p>
          <a:p>
            <a:pPr marL="22860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rgbClr val="595959"/>
                </a:solidFill>
                <a:latin typeface="Verdana" pitchFamily="34" charset="0"/>
              </a:rPr>
              <a:t>	New laws for stability of banks</a:t>
            </a:r>
          </a:p>
          <a:p>
            <a:pPr marL="22860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rgbClr val="595959"/>
                </a:solidFill>
                <a:latin typeface="Verdana" pitchFamily="34" charset="0"/>
              </a:rPr>
              <a:t>	Banking Union: EU-wide supervision of banks and a mechanism to close down failing banks</a:t>
            </a:r>
          </a:p>
          <a:p>
            <a:pPr marL="285750" indent="-28575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1400" b="1" dirty="0">
                <a:solidFill>
                  <a:srgbClr val="595959"/>
                </a:solidFill>
                <a:latin typeface="Verdana" pitchFamily="34" charset="0"/>
              </a:rPr>
              <a:t>Better economic governance:</a:t>
            </a:r>
          </a:p>
          <a:p>
            <a:pPr marL="22860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defRPr/>
            </a:pPr>
            <a:r>
              <a:rPr lang="fr-BE" altLang="en-US" sz="1400" dirty="0">
                <a:solidFill>
                  <a:srgbClr val="595959"/>
                </a:solidFill>
                <a:latin typeface="Verdana" pitchFamily="34" charset="0"/>
              </a:rPr>
              <a:t>	European </a:t>
            </a:r>
            <a:r>
              <a:rPr lang="en-GB" altLang="en-US" sz="1400" dirty="0">
                <a:solidFill>
                  <a:srgbClr val="595959"/>
                </a:solidFill>
                <a:latin typeface="Verdana" pitchFamily="34" charset="0"/>
              </a:rPr>
              <a:t>Semester: annual procedure to coordinate </a:t>
            </a:r>
            <a:r>
              <a:rPr lang="fr-BE" altLang="en-US" sz="1400" dirty="0">
                <a:solidFill>
                  <a:srgbClr val="595959"/>
                </a:solidFill>
                <a:latin typeface="Verdana" pitchFamily="34" charset="0"/>
              </a:rPr>
              <a:t>public budgets</a:t>
            </a:r>
          </a:p>
          <a:p>
            <a:pPr marL="22860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rgbClr val="595959"/>
                </a:solidFill>
                <a:latin typeface="Verdana" pitchFamily="34" charset="0"/>
              </a:rPr>
              <a:t>	Euro+ pact, ‘Fiscal compact treaty’: mutual commitments to sound public finances</a:t>
            </a:r>
          </a:p>
        </p:txBody>
      </p:sp>
    </p:spTree>
    <p:extLst>
      <p:ext uri="{BB962C8B-B14F-4D97-AF65-F5344CB8AC3E}">
        <p14:creationId xmlns:p14="http://schemas.microsoft.com/office/powerpoint/2010/main" val="24333327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3">
            <a:extLst>
              <a:ext uri="{FF2B5EF4-FFF2-40B4-BE49-F238E27FC236}">
                <a16:creationId xmlns:a16="http://schemas.microsoft.com/office/drawing/2014/main" id="{3FACC57C-F678-4789-8EA0-5D3606375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Ten priorities for Europe 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7107" name="Content Placeholder 4">
            <a:extLst>
              <a:ext uri="{FF2B5EF4-FFF2-40B4-BE49-F238E27FC236}">
                <a16:creationId xmlns:a16="http://schemas.microsoft.com/office/drawing/2014/main" id="{404D08DC-9263-4BC1-AFE7-810E98B486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4150" y="1260475"/>
            <a:ext cx="6243638" cy="585788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European Commission of President Jean-Claude Juncker focuses on:</a:t>
            </a:r>
          </a:p>
          <a:p>
            <a:pPr marL="0" indent="0" eaLnBrk="1" hangingPunct="1">
              <a:buNone/>
            </a:pPr>
            <a:endParaRPr lang="en-GB" altLang="en-US" sz="180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 eaLnBrk="1" hangingPunct="1">
              <a:buNone/>
            </a:pPr>
            <a:endParaRPr lang="nl-BE" altLang="nl-BE" sz="180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7108" name="Content Placeholder 3">
            <a:extLst>
              <a:ext uri="{FF2B5EF4-FFF2-40B4-BE49-F238E27FC236}">
                <a16:creationId xmlns:a16="http://schemas.microsoft.com/office/drawing/2014/main" id="{778B3987-9953-4B23-BD0D-DD2ACEC7F9D7}"/>
              </a:ext>
            </a:extLst>
          </p:cNvPr>
          <p:cNvSpPr>
            <a:spLocks noGrp="1"/>
          </p:cNvSpPr>
          <p:nvPr/>
        </p:nvSpPr>
        <p:spPr bwMode="auto">
          <a:xfrm>
            <a:off x="2722563" y="2182814"/>
            <a:ext cx="3187700" cy="63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ct val="0"/>
              </a:spcAft>
              <a:buClr>
                <a:srgbClr val="595959"/>
              </a:buClr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The investment plan: a new boost for jobs, growth and investment</a:t>
            </a:r>
          </a:p>
        </p:txBody>
      </p:sp>
      <p:sp>
        <p:nvSpPr>
          <p:cNvPr id="47109" name="Content Placeholder 3">
            <a:extLst>
              <a:ext uri="{FF2B5EF4-FFF2-40B4-BE49-F238E27FC236}">
                <a16:creationId xmlns:a16="http://schemas.microsoft.com/office/drawing/2014/main" id="{2C5DDAE9-E2FA-4F78-87A6-8B0BA3B1ACE2}"/>
              </a:ext>
            </a:extLst>
          </p:cNvPr>
          <p:cNvSpPr>
            <a:spLocks noGrp="1"/>
          </p:cNvSpPr>
          <p:nvPr/>
        </p:nvSpPr>
        <p:spPr bwMode="auto">
          <a:xfrm>
            <a:off x="7035801" y="2159000"/>
            <a:ext cx="3154363" cy="712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ct val="0"/>
              </a:spcAft>
              <a:buClr>
                <a:srgbClr val="595959"/>
              </a:buClr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A reasonable and balanced free trade agreement with the United States </a:t>
            </a:r>
          </a:p>
        </p:txBody>
      </p:sp>
      <p:pic>
        <p:nvPicPr>
          <p:cNvPr id="47110" name="Picture 6">
            <a:extLst>
              <a:ext uri="{FF2B5EF4-FFF2-40B4-BE49-F238E27FC236}">
                <a16:creationId xmlns:a16="http://schemas.microsoft.com/office/drawing/2014/main" id="{733DE525-2BD5-4F9D-8E88-A3D5B56A47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0263" y="2217738"/>
            <a:ext cx="622300" cy="362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7111" name="Content Placeholder 3">
            <a:extLst>
              <a:ext uri="{FF2B5EF4-FFF2-40B4-BE49-F238E27FC236}">
                <a16:creationId xmlns:a16="http://schemas.microsoft.com/office/drawing/2014/main" id="{FB4E0AAF-765B-4ED0-AE4D-8530E39328BE}"/>
              </a:ext>
            </a:extLst>
          </p:cNvPr>
          <p:cNvSpPr>
            <a:spLocks noGrp="1"/>
          </p:cNvSpPr>
          <p:nvPr/>
        </p:nvSpPr>
        <p:spPr bwMode="auto">
          <a:xfrm>
            <a:off x="2722563" y="3049588"/>
            <a:ext cx="3187700" cy="379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ct val="0"/>
              </a:spcAft>
              <a:buClr>
                <a:srgbClr val="595959"/>
              </a:buClr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A connected digital single market </a:t>
            </a:r>
          </a:p>
        </p:txBody>
      </p:sp>
      <p:sp>
        <p:nvSpPr>
          <p:cNvPr id="47112" name="Content Placeholder 3">
            <a:extLst>
              <a:ext uri="{FF2B5EF4-FFF2-40B4-BE49-F238E27FC236}">
                <a16:creationId xmlns:a16="http://schemas.microsoft.com/office/drawing/2014/main" id="{7DE49838-4376-4930-BDEF-4A9734835267}"/>
              </a:ext>
            </a:extLst>
          </p:cNvPr>
          <p:cNvSpPr>
            <a:spLocks noGrp="1"/>
          </p:cNvSpPr>
          <p:nvPr/>
        </p:nvSpPr>
        <p:spPr bwMode="auto">
          <a:xfrm>
            <a:off x="2722564" y="3679825"/>
            <a:ext cx="3025775" cy="74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ct val="0"/>
              </a:spcAft>
              <a:buClr>
                <a:srgbClr val="595959"/>
              </a:buClr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A resilient energy union with a forward-looking climate  change policy </a:t>
            </a:r>
          </a:p>
        </p:txBody>
      </p:sp>
      <p:sp>
        <p:nvSpPr>
          <p:cNvPr id="47113" name="Content Placeholder 3">
            <a:extLst>
              <a:ext uri="{FF2B5EF4-FFF2-40B4-BE49-F238E27FC236}">
                <a16:creationId xmlns:a16="http://schemas.microsoft.com/office/drawing/2014/main" id="{F1E222BA-471E-4803-9291-8F933CDDC694}"/>
              </a:ext>
            </a:extLst>
          </p:cNvPr>
          <p:cNvSpPr>
            <a:spLocks noGrp="1"/>
          </p:cNvSpPr>
          <p:nvPr/>
        </p:nvSpPr>
        <p:spPr bwMode="auto">
          <a:xfrm>
            <a:off x="2722563" y="4556126"/>
            <a:ext cx="3187700" cy="55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ct val="0"/>
              </a:spcAft>
              <a:buClr>
                <a:srgbClr val="595959"/>
              </a:buClr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A deeper and fairer internal market with stronger industries </a:t>
            </a:r>
          </a:p>
        </p:txBody>
      </p:sp>
      <p:sp>
        <p:nvSpPr>
          <p:cNvPr id="47114" name="Content Placeholder 3">
            <a:extLst>
              <a:ext uri="{FF2B5EF4-FFF2-40B4-BE49-F238E27FC236}">
                <a16:creationId xmlns:a16="http://schemas.microsoft.com/office/drawing/2014/main" id="{D60B1231-FF00-4A0E-B2CF-A37CC318FB2A}"/>
              </a:ext>
            </a:extLst>
          </p:cNvPr>
          <p:cNvSpPr>
            <a:spLocks noGrp="1"/>
          </p:cNvSpPr>
          <p:nvPr/>
        </p:nvSpPr>
        <p:spPr bwMode="auto">
          <a:xfrm>
            <a:off x="2722564" y="5337176"/>
            <a:ext cx="2903537" cy="595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ct val="0"/>
              </a:spcAft>
              <a:buClr>
                <a:srgbClr val="595959"/>
              </a:buClr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A deeper and fairer economic and monetary union </a:t>
            </a:r>
          </a:p>
        </p:txBody>
      </p:sp>
      <p:sp>
        <p:nvSpPr>
          <p:cNvPr id="47115" name="Content Placeholder 3">
            <a:extLst>
              <a:ext uri="{FF2B5EF4-FFF2-40B4-BE49-F238E27FC236}">
                <a16:creationId xmlns:a16="http://schemas.microsoft.com/office/drawing/2014/main" id="{8B79ADCE-BFC9-4860-B4CD-CD29D7A4D7A9}"/>
              </a:ext>
            </a:extLst>
          </p:cNvPr>
          <p:cNvSpPr>
            <a:spLocks noGrp="1"/>
          </p:cNvSpPr>
          <p:nvPr/>
        </p:nvSpPr>
        <p:spPr bwMode="auto">
          <a:xfrm>
            <a:off x="7035801" y="5351463"/>
            <a:ext cx="3705225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ct val="0"/>
              </a:spcAft>
              <a:buClr>
                <a:srgbClr val="595959"/>
              </a:buClr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A European Union of democratic change</a:t>
            </a:r>
          </a:p>
        </p:txBody>
      </p:sp>
      <p:sp>
        <p:nvSpPr>
          <p:cNvPr id="47116" name="Content Placeholder 3">
            <a:extLst>
              <a:ext uri="{FF2B5EF4-FFF2-40B4-BE49-F238E27FC236}">
                <a16:creationId xmlns:a16="http://schemas.microsoft.com/office/drawing/2014/main" id="{B8973501-859A-487A-BF6D-EF990BC8CDD9}"/>
              </a:ext>
            </a:extLst>
          </p:cNvPr>
          <p:cNvSpPr>
            <a:spLocks noGrp="1"/>
          </p:cNvSpPr>
          <p:nvPr/>
        </p:nvSpPr>
        <p:spPr bwMode="auto">
          <a:xfrm>
            <a:off x="7035801" y="3017838"/>
            <a:ext cx="3349625" cy="487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ct val="0"/>
              </a:spcAft>
              <a:buClr>
                <a:srgbClr val="595959"/>
              </a:buClr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An area of justice and fundamental rights based on mutual trust</a:t>
            </a:r>
          </a:p>
        </p:txBody>
      </p:sp>
      <p:sp>
        <p:nvSpPr>
          <p:cNvPr id="47117" name="Content Placeholder 3">
            <a:extLst>
              <a:ext uri="{FF2B5EF4-FFF2-40B4-BE49-F238E27FC236}">
                <a16:creationId xmlns:a16="http://schemas.microsoft.com/office/drawing/2014/main" id="{7BBD3279-E92B-4B8F-B06E-AD75D1FC4246}"/>
              </a:ext>
            </a:extLst>
          </p:cNvPr>
          <p:cNvSpPr>
            <a:spLocks noGrp="1"/>
          </p:cNvSpPr>
          <p:nvPr/>
        </p:nvSpPr>
        <p:spPr bwMode="auto">
          <a:xfrm>
            <a:off x="7035801" y="3868738"/>
            <a:ext cx="4030663" cy="315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ct val="0"/>
              </a:spcAft>
              <a:buClr>
                <a:srgbClr val="595959"/>
              </a:buClr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A new policy on migration </a:t>
            </a:r>
          </a:p>
        </p:txBody>
      </p:sp>
      <p:sp>
        <p:nvSpPr>
          <p:cNvPr id="47118" name="Content Placeholder 3">
            <a:extLst>
              <a:ext uri="{FF2B5EF4-FFF2-40B4-BE49-F238E27FC236}">
                <a16:creationId xmlns:a16="http://schemas.microsoft.com/office/drawing/2014/main" id="{C26C13C7-3307-42A4-8A75-EFF123683035}"/>
              </a:ext>
            </a:extLst>
          </p:cNvPr>
          <p:cNvSpPr>
            <a:spLocks noGrp="1"/>
          </p:cNvSpPr>
          <p:nvPr/>
        </p:nvSpPr>
        <p:spPr bwMode="auto">
          <a:xfrm>
            <a:off x="7035801" y="4652964"/>
            <a:ext cx="4030663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ct val="0"/>
              </a:spcAft>
              <a:buClr>
                <a:srgbClr val="595959"/>
              </a:buClr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Europe as a stronger global actor </a:t>
            </a:r>
          </a:p>
        </p:txBody>
      </p:sp>
      <p:pic>
        <p:nvPicPr>
          <p:cNvPr id="47119" name="Picture 7">
            <a:extLst>
              <a:ext uri="{FF2B5EF4-FFF2-40B4-BE49-F238E27FC236}">
                <a16:creationId xmlns:a16="http://schemas.microsoft.com/office/drawing/2014/main" id="{F235FA31-A224-44EE-A06D-8B953CF5B9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76" y="2209801"/>
            <a:ext cx="606425" cy="367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77142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3">
            <a:extLst>
              <a:ext uri="{FF2B5EF4-FFF2-40B4-BE49-F238E27FC236}">
                <a16:creationId xmlns:a16="http://schemas.microsoft.com/office/drawing/2014/main" id="{8A3D21E9-C552-4637-94D4-7717D1295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6576" y="0"/>
            <a:ext cx="7604125" cy="723900"/>
          </a:xfrm>
        </p:spPr>
        <p:txBody>
          <a:bodyPr/>
          <a:lstStyle/>
          <a:p>
            <a:pPr eaLnBrk="1" hangingPunct="1"/>
            <a:r>
              <a:rPr lang="nl-BE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An investment plan for Europe</a:t>
            </a:r>
          </a:p>
        </p:txBody>
      </p:sp>
      <p:sp>
        <p:nvSpPr>
          <p:cNvPr id="49155" name="Content Placeholder 4">
            <a:extLst>
              <a:ext uri="{FF2B5EF4-FFF2-40B4-BE49-F238E27FC236}">
                <a16:creationId xmlns:a16="http://schemas.microsoft.com/office/drawing/2014/main" id="{42679866-4A82-4970-AEE3-05F2CD8B4D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8888" y="1284288"/>
            <a:ext cx="7010400" cy="6096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nl-BE" sz="1800">
                <a:solidFill>
                  <a:srgbClr val="359AC2"/>
                </a:solidFill>
                <a:latin typeface="Verdana" panose="020B0604030504040204" pitchFamily="34" charset="0"/>
              </a:rPr>
              <a:t>The European Fund for Strategic Investments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F51BE9D3-655E-43AF-B853-6AE6CE287247}"/>
              </a:ext>
            </a:extLst>
          </p:cNvPr>
          <p:cNvSpPr>
            <a:spLocks noGrp="1"/>
          </p:cNvSpPr>
          <p:nvPr/>
        </p:nvSpPr>
        <p:spPr>
          <a:xfrm>
            <a:off x="2338388" y="1738313"/>
            <a:ext cx="7391400" cy="436245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None/>
              <a:defRPr/>
            </a:pPr>
            <a:r>
              <a:rPr lang="fr-BE" altLang="nl-BE" sz="13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</a:t>
            </a:r>
          </a:p>
          <a:p>
            <a:pPr>
              <a:lnSpc>
                <a:spcPct val="110000"/>
              </a:lnSpc>
              <a:defRPr/>
            </a:pPr>
            <a:r>
              <a:rPr lang="en-US" altLang="nl-BE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2015: Europe’s economy begins to recover after the crisis, but the level of investment is still low. Investors have money, but little confidence</a:t>
            </a:r>
            <a:endParaRPr lang="en-US" altLang="nl-BE" sz="1400" dirty="0">
              <a:solidFill>
                <a:srgbClr val="FF0000"/>
              </a:solidFill>
              <a:latin typeface="Verdana" panose="020B0604030504040204" pitchFamily="34" charset="0"/>
            </a:endParaRPr>
          </a:p>
          <a:p>
            <a:pPr>
              <a:lnSpc>
                <a:spcPct val="110000"/>
              </a:lnSpc>
              <a:defRPr/>
            </a:pPr>
            <a:r>
              <a:rPr lang="en-US" altLang="nl-BE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New EU fund from mid-2015</a:t>
            </a:r>
          </a:p>
          <a:p>
            <a:pPr>
              <a:lnSpc>
                <a:spcPct val="110000"/>
              </a:lnSpc>
              <a:defRPr/>
            </a:pPr>
            <a:r>
              <a:rPr lang="en-US" altLang="nl-BE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The fund starts with € 21 billion from EU sources</a:t>
            </a:r>
          </a:p>
          <a:p>
            <a:pPr>
              <a:lnSpc>
                <a:spcPct val="110000"/>
              </a:lnSpc>
              <a:defRPr/>
            </a:pPr>
            <a:r>
              <a:rPr lang="en-US" altLang="nl-BE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Investments are made in viable business projects, for example in digital and energy infrastructure, transport, small businesses, green projects and innovation</a:t>
            </a:r>
          </a:p>
          <a:p>
            <a:pPr>
              <a:lnSpc>
                <a:spcPct val="110000"/>
              </a:lnSpc>
              <a:defRPr/>
            </a:pPr>
            <a:r>
              <a:rPr lang="en-US" altLang="nl-BE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Multiplier effect: public money will trigger private investors to follow suit, with up to € 315 billion </a:t>
            </a:r>
          </a:p>
          <a:p>
            <a:pPr>
              <a:lnSpc>
                <a:spcPct val="110000"/>
              </a:lnSpc>
              <a:defRPr/>
            </a:pPr>
            <a:r>
              <a:rPr lang="en-US" altLang="nl-BE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Could create 1.3 million new jobs over three years</a:t>
            </a:r>
            <a:endParaRPr lang="fr-BE" altLang="nl-BE" sz="1400" dirty="0">
              <a:solidFill>
                <a:prstClr val="black">
                  <a:lumMod val="65000"/>
                  <a:lumOff val="35000"/>
                </a:prstClr>
              </a:solidFill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40642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3">
            <a:extLst>
              <a:ext uri="{FF2B5EF4-FFF2-40B4-BE49-F238E27FC236}">
                <a16:creationId xmlns:a16="http://schemas.microsoft.com/office/drawing/2014/main" id="{3EAB2D15-88D8-4FDA-B5D9-3E69A1D4B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Banking union: safe and reliable banks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1203" name="Content Placeholder 4">
            <a:extLst>
              <a:ext uri="{FF2B5EF4-FFF2-40B4-BE49-F238E27FC236}">
                <a16:creationId xmlns:a16="http://schemas.microsoft.com/office/drawing/2014/main" id="{AEEE5311-4A05-4A4C-B06F-8215607F1F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4150" y="1260475"/>
            <a:ext cx="6243638" cy="433388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EU’s response to the financial crisis:  </a:t>
            </a:r>
          </a:p>
          <a:p>
            <a:pPr marL="0" indent="0" eaLnBrk="1" hangingPunct="1">
              <a:buNone/>
            </a:pPr>
            <a:endParaRPr lang="nl-BE" altLang="nl-BE" sz="180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6B75D180-FEDB-4FA1-A081-774F524CE92D}"/>
              </a:ext>
            </a:extLst>
          </p:cNvPr>
          <p:cNvSpPr>
            <a:spLocks noGrp="1"/>
          </p:cNvSpPr>
          <p:nvPr/>
        </p:nvSpPr>
        <p:spPr>
          <a:xfrm>
            <a:off x="4697414" y="1930400"/>
            <a:ext cx="5487987" cy="417195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  <a:defRPr/>
            </a:pPr>
            <a:r>
              <a:rPr lang="en-GB" sz="1400" b="1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Rulebook</a:t>
            </a:r>
            <a:r>
              <a:rPr lang="en-GB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: </a:t>
            </a:r>
          </a:p>
          <a:p>
            <a:pPr marL="0" indent="0" fontAlgn="base">
              <a:spcAft>
                <a:spcPct val="0"/>
              </a:spcAft>
              <a:buNone/>
              <a:defRPr/>
            </a:pPr>
            <a:r>
              <a:rPr lang="en-GB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New laws to ensure that banks have adequate capital and better risk control</a:t>
            </a:r>
          </a:p>
          <a:p>
            <a:pPr marL="0" indent="0" fontAlgn="base">
              <a:spcAft>
                <a:spcPct val="0"/>
              </a:spcAft>
              <a:buNone/>
              <a:defRPr/>
            </a:pPr>
            <a:endParaRPr lang="en-GB" sz="1400" b="1" dirty="0">
              <a:solidFill>
                <a:prstClr val="black">
                  <a:lumMod val="65000"/>
                  <a:lumOff val="35000"/>
                </a:prstClr>
              </a:solidFill>
              <a:latin typeface="Verdana" panose="020B0604030504040204" pitchFamily="34" charset="0"/>
            </a:endParaRPr>
          </a:p>
          <a:p>
            <a:pPr fontAlgn="base">
              <a:spcAft>
                <a:spcPct val="0"/>
              </a:spcAft>
              <a:defRPr/>
            </a:pPr>
            <a:r>
              <a:rPr lang="en-GB" sz="1400" b="1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Supervision: </a:t>
            </a:r>
          </a:p>
          <a:p>
            <a:pPr marL="0" indent="0" fontAlgn="base">
              <a:spcAft>
                <a:spcPct val="0"/>
              </a:spcAft>
              <a:buNone/>
              <a:defRPr/>
            </a:pPr>
            <a:r>
              <a:rPr lang="en-GB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The European Central Bank supervises the +/- 130 of the most important banks</a:t>
            </a:r>
          </a:p>
          <a:p>
            <a:pPr marL="0" indent="0" fontAlgn="base">
              <a:spcAft>
                <a:spcPct val="0"/>
              </a:spcAft>
              <a:buNone/>
              <a:defRPr/>
            </a:pPr>
            <a:r>
              <a:rPr lang="en-GB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National bank supervisors work closely together</a:t>
            </a:r>
          </a:p>
          <a:p>
            <a:pPr fontAlgn="base">
              <a:spcAft>
                <a:spcPct val="0"/>
              </a:spcAft>
              <a:buFontTx/>
              <a:buChar char="-"/>
              <a:defRPr/>
            </a:pPr>
            <a:endParaRPr lang="en-GB" sz="1400" dirty="0">
              <a:solidFill>
                <a:prstClr val="black">
                  <a:lumMod val="65000"/>
                  <a:lumOff val="35000"/>
                </a:prstClr>
              </a:solidFill>
              <a:latin typeface="Verdana" panose="020B0604030504040204" pitchFamily="34" charset="0"/>
            </a:endParaRPr>
          </a:p>
          <a:p>
            <a:pPr fontAlgn="base">
              <a:spcAft>
                <a:spcPct val="0"/>
              </a:spcAft>
              <a:defRPr/>
            </a:pPr>
            <a:r>
              <a:rPr lang="en-GB" sz="1400" b="1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Resolution:</a:t>
            </a:r>
            <a:r>
              <a:rPr lang="en-GB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</a:t>
            </a:r>
          </a:p>
          <a:p>
            <a:pPr marL="0" indent="0" fontAlgn="base">
              <a:spcAft>
                <a:spcPct val="0"/>
              </a:spcAft>
              <a:buNone/>
              <a:defRPr/>
            </a:pPr>
            <a:r>
              <a:rPr lang="en-GB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A Europe-wide Single Resolution Board can decide to wind down a failing bank</a:t>
            </a:r>
          </a:p>
          <a:p>
            <a:pPr marL="0" indent="0" fontAlgn="base">
              <a:spcAft>
                <a:spcPct val="0"/>
              </a:spcAft>
              <a:buNone/>
              <a:defRPr/>
            </a:pPr>
            <a:r>
              <a:rPr lang="en-GB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This is backed by a fund that banks themselves pay into, thus ensuring that taxpayers do not have to pick up the bill.</a:t>
            </a:r>
          </a:p>
        </p:txBody>
      </p:sp>
      <p:pic>
        <p:nvPicPr>
          <p:cNvPr id="51205" name="Picture 1">
            <a:extLst>
              <a:ext uri="{FF2B5EF4-FFF2-40B4-BE49-F238E27FC236}">
                <a16:creationId xmlns:a16="http://schemas.microsoft.com/office/drawing/2014/main" id="{232E0194-6E8C-470B-BF35-EF2F865DF4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0601" y="2079625"/>
            <a:ext cx="2092325" cy="313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62352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3">
            <a:extLst>
              <a:ext uri="{FF2B5EF4-FFF2-40B4-BE49-F238E27FC236}">
                <a16:creationId xmlns:a16="http://schemas.microsoft.com/office/drawing/2014/main" id="{AECA35E2-5E6E-461D-8189-B7E8FE5A9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2350" y="-1588"/>
            <a:ext cx="7886700" cy="723901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does the EU spend its money?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3251" name="Content Placeholder 4">
            <a:extLst>
              <a:ext uri="{FF2B5EF4-FFF2-40B4-BE49-F238E27FC236}">
                <a16:creationId xmlns:a16="http://schemas.microsoft.com/office/drawing/2014/main" id="{A26B95D1-326F-49CE-A34A-26D49406D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7438" y="1214439"/>
            <a:ext cx="7886700" cy="896937"/>
          </a:xfrm>
        </p:spPr>
        <p:txBody>
          <a:bodyPr/>
          <a:lstStyle/>
          <a:p>
            <a:pPr marL="0" indent="0" algn="ctr" eaLnBrk="1" hangingPunct="1">
              <a:lnSpc>
                <a:spcPct val="150000"/>
              </a:lnSpc>
              <a:buNone/>
            </a:pPr>
            <a:r>
              <a:rPr lang="fr-FR" altLang="nl-BE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2017 EU budget:  € 157.9 billion  </a:t>
            </a:r>
            <a:br>
              <a:rPr lang="fr-FR" altLang="nl-BE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fr-FR" altLang="nl-BE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= 1.05 % of gross national income</a:t>
            </a:r>
          </a:p>
          <a:p>
            <a:pPr marL="0" indent="0" eaLnBrk="1" hangingPunct="1">
              <a:lnSpc>
                <a:spcPct val="150000"/>
              </a:lnSpc>
              <a:buNone/>
            </a:pPr>
            <a:endParaRPr lang="nl-BE" altLang="nl-BE" sz="180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53252" name="Picture 1">
            <a:extLst>
              <a:ext uri="{FF2B5EF4-FFF2-40B4-BE49-F238E27FC236}">
                <a16:creationId xmlns:a16="http://schemas.microsoft.com/office/drawing/2014/main" id="{16127AE8-A47B-45B5-86E6-8653319CAF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1" t="27992" r="-1311" b="-2527"/>
          <a:stretch>
            <a:fillRect/>
          </a:stretch>
        </p:blipFill>
        <p:spPr bwMode="auto">
          <a:xfrm>
            <a:off x="2454276" y="2389189"/>
            <a:ext cx="7478713" cy="352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92739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3">
            <a:extLst>
              <a:ext uri="{FF2B5EF4-FFF2-40B4-BE49-F238E27FC236}">
                <a16:creationId xmlns:a16="http://schemas.microsoft.com/office/drawing/2014/main" id="{A67CC4EC-DEC9-47F6-9E62-34698C2A9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Climate change – a global challenge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BB7D9EBF-7657-4A65-A666-F51D444BF4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0626" y="2484438"/>
            <a:ext cx="3859213" cy="283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lnSpc>
                <a:spcPct val="100000"/>
              </a:lnSpc>
              <a:spcAft>
                <a:spcPct val="0"/>
              </a:spcAft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reduce greenhouse gas emissions by 40 % by 2030, compared to 1990</a:t>
            </a:r>
          </a:p>
          <a:p>
            <a:pPr fontAlgn="base">
              <a:lnSpc>
                <a:spcPct val="100000"/>
              </a:lnSpc>
              <a:spcAft>
                <a:spcPct val="0"/>
              </a:spcAft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raise the share of renewable energy to 27 % by 2030 (wind, solar, hydro power, biomass) </a:t>
            </a:r>
          </a:p>
          <a:p>
            <a:pPr fontAlgn="base">
              <a:lnSpc>
                <a:spcPct val="100000"/>
              </a:lnSpc>
              <a:spcAft>
                <a:spcPct val="0"/>
              </a:spcAft>
            </a:pPr>
            <a:r>
              <a:rPr lang="fr-BE" altLang="en-US" sz="14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increase energy efficiency by 27 % by 2030</a:t>
            </a:r>
            <a:endParaRPr lang="fr-FR" altLang="en-US" sz="1400">
              <a:solidFill>
                <a:srgbClr val="595959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73524F36-51CE-467A-A2B2-25B6868CB1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0626" y="1377950"/>
            <a:ext cx="7269163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1200" b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1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marL="0" indent="0" eaLnBrk="1" hangingPunct="1">
              <a:buNone/>
              <a:defRPr/>
            </a:pPr>
            <a:r>
              <a:rPr lang="en-GB" altLang="en-US" sz="1800" b="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To stop global warming, EU leaders decided in 2014 to:</a:t>
            </a:r>
            <a:endParaRPr lang="fr-FR" altLang="en-US" kern="0" dirty="0">
              <a:solidFill>
                <a:srgbClr val="ED7D3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4277" name="TextBox 1">
            <a:extLst>
              <a:ext uri="{FF2B5EF4-FFF2-40B4-BE49-F238E27FC236}">
                <a16:creationId xmlns:a16="http://schemas.microsoft.com/office/drawing/2014/main" id="{32FAB838-9E10-443C-9153-37E1B924BE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88325" y="6391275"/>
            <a:ext cx="12700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800">
              <a:solidFill>
                <a:prstClr val="black"/>
              </a:solidFill>
            </a:endParaRPr>
          </a:p>
        </p:txBody>
      </p:sp>
      <p:pic>
        <p:nvPicPr>
          <p:cNvPr id="54278" name="Picture 1">
            <a:extLst>
              <a:ext uri="{FF2B5EF4-FFF2-40B4-BE49-F238E27FC236}">
                <a16:creationId xmlns:a16="http://schemas.microsoft.com/office/drawing/2014/main" id="{CDB22862-428C-4B20-800E-E8AB9FE5EC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1275" y="2293938"/>
            <a:ext cx="3181350" cy="405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64307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3">
            <a:extLst>
              <a:ext uri="{FF2B5EF4-FFF2-40B4-BE49-F238E27FC236}">
                <a16:creationId xmlns:a16="http://schemas.microsoft.com/office/drawing/2014/main" id="{D09CFD0B-33D8-4BBE-9C20-4558D8974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723900"/>
          </a:xfrm>
        </p:spPr>
        <p:txBody>
          <a:bodyPr/>
          <a:lstStyle/>
          <a:p>
            <a:pPr eaLnBrk="1" hangingPunct="1"/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Solidarity in practice: the EU cohesion policy </a:t>
            </a:r>
            <a:endParaRPr lang="nl-BE" altLang="en-US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C0A56405-E342-4EFE-A860-9A822AC67D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97176" y="2446339"/>
            <a:ext cx="1871663" cy="1081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ct val="0"/>
              </a:spcAft>
            </a:pPr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Regional fund</a:t>
            </a:r>
          </a:p>
          <a:p>
            <a:pPr fontAlgn="base">
              <a:spcAft>
                <a:spcPct val="0"/>
              </a:spcAft>
            </a:pPr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Social fund</a:t>
            </a:r>
          </a:p>
          <a:p>
            <a:pPr fontAlgn="base">
              <a:spcAft>
                <a:spcPct val="0"/>
              </a:spcAft>
            </a:pPr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Cohesion fund</a:t>
            </a:r>
          </a:p>
        </p:txBody>
      </p:sp>
      <p:sp>
        <p:nvSpPr>
          <p:cNvPr id="56324" name="Rectangle 6">
            <a:extLst>
              <a:ext uri="{FF2B5EF4-FFF2-40B4-BE49-F238E27FC236}">
                <a16:creationId xmlns:a16="http://schemas.microsoft.com/office/drawing/2014/main" id="{21F2B409-DCE0-41FC-A5D3-B087C0E165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1988" y="4545014"/>
            <a:ext cx="2640012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0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Less-developed regions: GDP per capita under 75 % of the EU average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0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0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Transition regions: GDP per capita between 75 % and 90 % of the EU average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0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0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More-developed regions: GDP per capita over 90 % of the EU average</a:t>
            </a:r>
          </a:p>
        </p:txBody>
      </p:sp>
      <p:sp>
        <p:nvSpPr>
          <p:cNvPr id="56325" name="Rectangle 3">
            <a:extLst>
              <a:ext uri="{FF2B5EF4-FFF2-40B4-BE49-F238E27FC236}">
                <a16:creationId xmlns:a16="http://schemas.microsoft.com/office/drawing/2014/main" id="{1977748F-0B81-4381-902E-291F31FC9B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97176" y="1344614"/>
            <a:ext cx="7331075" cy="84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20000"/>
              </a:spcBef>
              <a:spcAft>
                <a:spcPct val="0"/>
              </a:spcAft>
              <a:buNone/>
            </a:pPr>
            <a:r>
              <a:rPr lang="en-US" altLang="en-US" sz="16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2014-2020: € 352 billion invested in infrastructure, business, environment and training of workers for the benefit of poorer regions and citizens </a:t>
            </a:r>
          </a:p>
        </p:txBody>
      </p:sp>
      <p:pic>
        <p:nvPicPr>
          <p:cNvPr id="56326" name="Picture 11">
            <a:extLst>
              <a:ext uri="{FF2B5EF4-FFF2-40B4-BE49-F238E27FC236}">
                <a16:creationId xmlns:a16="http://schemas.microsoft.com/office/drawing/2014/main" id="{184379DA-A0ED-48B2-9E23-17A04B38C5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1626" y="4616450"/>
            <a:ext cx="257175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327" name="Picture 12">
            <a:extLst>
              <a:ext uri="{FF2B5EF4-FFF2-40B4-BE49-F238E27FC236}">
                <a16:creationId xmlns:a16="http://schemas.microsoft.com/office/drawing/2014/main" id="{16771212-7555-4CB9-997C-77798B5554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1151" y="5081589"/>
            <a:ext cx="219075" cy="23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328" name="Picture 13">
            <a:extLst>
              <a:ext uri="{FF2B5EF4-FFF2-40B4-BE49-F238E27FC236}">
                <a16:creationId xmlns:a16="http://schemas.microsoft.com/office/drawing/2014/main" id="{034A009A-884F-4E22-9F06-444440735A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101" y="5664200"/>
            <a:ext cx="219075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329" name="Picture 1">
            <a:extLst>
              <a:ext uri="{FF2B5EF4-FFF2-40B4-BE49-F238E27FC236}">
                <a16:creationId xmlns:a16="http://schemas.microsoft.com/office/drawing/2014/main" id="{8AADC941-1765-46AC-919A-132F36D6668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"/>
          <a:stretch>
            <a:fillRect/>
          </a:stretch>
        </p:blipFill>
        <p:spPr bwMode="auto">
          <a:xfrm>
            <a:off x="6015039" y="2185988"/>
            <a:ext cx="3621087" cy="3744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8919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7E57798C-A798-47A2-B1AB-E3532C06B1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1" y="115889"/>
            <a:ext cx="7427913" cy="504825"/>
          </a:xfrm>
        </p:spPr>
        <p:txBody>
          <a:bodyPr/>
          <a:lstStyle/>
          <a:p>
            <a:pPr eaLnBrk="1" hangingPunct="1"/>
            <a:r>
              <a:rPr lang="en-GB" altLang="en-US" b="0"/>
              <a:t>The euro – a single currency for Europeans </a:t>
            </a:r>
            <a:endParaRPr lang="en-US" altLang="en-US" b="0"/>
          </a:p>
        </p:txBody>
      </p:sp>
      <p:pic>
        <p:nvPicPr>
          <p:cNvPr id="58371" name="Picture 1">
            <a:extLst>
              <a:ext uri="{FF2B5EF4-FFF2-40B4-BE49-F238E27FC236}">
                <a16:creationId xmlns:a16="http://schemas.microsoft.com/office/drawing/2014/main" id="{037AEC67-333C-4EBE-AD91-6D13F12B3C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4963" y="1695450"/>
            <a:ext cx="5111750" cy="429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8372" name="Rectangle 4">
            <a:extLst>
              <a:ext uri="{FF2B5EF4-FFF2-40B4-BE49-F238E27FC236}">
                <a16:creationId xmlns:a16="http://schemas.microsoft.com/office/drawing/2014/main" id="{7BEC1E3D-2D73-4ABA-9FAB-B1BF0C5BB9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57926" y="5516564"/>
            <a:ext cx="2568575" cy="24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000" b="0">
                <a:solidFill>
                  <a:srgbClr val="595959"/>
                </a:solidFill>
              </a:rPr>
              <a:t>EU countries using the euro</a:t>
            </a:r>
          </a:p>
        </p:txBody>
      </p:sp>
      <p:sp>
        <p:nvSpPr>
          <p:cNvPr id="58373" name="Rectangle 4">
            <a:extLst>
              <a:ext uri="{FF2B5EF4-FFF2-40B4-BE49-F238E27FC236}">
                <a16:creationId xmlns:a16="http://schemas.microsoft.com/office/drawing/2014/main" id="{752A91E0-3364-44C3-9C4C-0643CE7401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57926" y="5756275"/>
            <a:ext cx="2568575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000" b="0">
                <a:solidFill>
                  <a:srgbClr val="595959"/>
                </a:solidFill>
              </a:rPr>
              <a:t>EU countries not using the euro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74ED560-D2AB-404B-9ED9-2F421EFB2FC2}"/>
              </a:ext>
            </a:extLst>
          </p:cNvPr>
          <p:cNvSpPr txBox="1"/>
          <p:nvPr/>
        </p:nvSpPr>
        <p:spPr>
          <a:xfrm>
            <a:off x="2135189" y="1773238"/>
            <a:ext cx="3743325" cy="20320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srgbClr val="359AC2"/>
                </a:solidFill>
                <a:latin typeface="Verdana"/>
              </a:rPr>
              <a:t>Why the euro?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200" dirty="0">
              <a:solidFill>
                <a:srgbClr val="000000">
                  <a:lumMod val="65000"/>
                  <a:lumOff val="35000"/>
                </a:srgbClr>
              </a:solidFill>
              <a:latin typeface="Verdana"/>
            </a:endParaRP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 dirty="0">
                <a:solidFill>
                  <a:srgbClr val="000000">
                    <a:lumMod val="65000"/>
                    <a:lumOff val="35000"/>
                  </a:srgbClr>
                </a:solidFill>
                <a:latin typeface="Verdana"/>
              </a:rPr>
              <a:t>No fluctuation risk and foreign exchange cost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1200" dirty="0">
              <a:solidFill>
                <a:srgbClr val="000000">
                  <a:lumMod val="65000"/>
                  <a:lumOff val="35000"/>
                </a:srgbClr>
              </a:solidFill>
              <a:latin typeface="Verdana"/>
            </a:endParaRP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 dirty="0">
                <a:solidFill>
                  <a:srgbClr val="000000">
                    <a:lumMod val="65000"/>
                    <a:lumOff val="35000"/>
                  </a:srgbClr>
                </a:solidFill>
                <a:latin typeface="Verdana"/>
              </a:rPr>
              <a:t>More choice and stable prices for consumers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1200" dirty="0">
              <a:solidFill>
                <a:srgbClr val="000000">
                  <a:lumMod val="65000"/>
                  <a:lumOff val="35000"/>
                </a:srgbClr>
              </a:solidFill>
              <a:latin typeface="Verdana"/>
            </a:endParaRP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 dirty="0">
                <a:solidFill>
                  <a:srgbClr val="000000">
                    <a:lumMod val="65000"/>
                    <a:lumOff val="35000"/>
                  </a:srgbClr>
                </a:solidFill>
                <a:latin typeface="Verdana"/>
              </a:rPr>
              <a:t>Closer economic cooperation between EU countries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4564718-926E-4749-8A7C-F183333DF684}"/>
              </a:ext>
            </a:extLst>
          </p:cNvPr>
          <p:cNvSpPr txBox="1"/>
          <p:nvPr/>
        </p:nvSpPr>
        <p:spPr>
          <a:xfrm>
            <a:off x="2135188" y="4065588"/>
            <a:ext cx="3529012" cy="15684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srgbClr val="359AC2"/>
                </a:solidFill>
                <a:latin typeface="Verdana"/>
              </a:rPr>
              <a:t>Can be used everywhere in the euro area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200" dirty="0">
              <a:solidFill>
                <a:srgbClr val="333399"/>
              </a:solidFill>
              <a:latin typeface="Verdana"/>
            </a:endParaRP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solidFill>
                  <a:srgbClr val="000000">
                    <a:lumMod val="65000"/>
                    <a:lumOff val="35000"/>
                  </a:srgbClr>
                </a:solidFill>
                <a:latin typeface="Verdana"/>
              </a:rPr>
              <a:t>Coins: one side with national symbols, one side common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US" sz="1200" dirty="0">
              <a:solidFill>
                <a:srgbClr val="000000">
                  <a:lumMod val="65000"/>
                  <a:lumOff val="35000"/>
                </a:srgbClr>
              </a:solidFill>
              <a:latin typeface="Verdana"/>
            </a:endParaRP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solidFill>
                  <a:srgbClr val="000000">
                    <a:lumMod val="65000"/>
                    <a:lumOff val="35000"/>
                  </a:srgbClr>
                </a:solidFill>
                <a:latin typeface="Verdana"/>
              </a:rPr>
              <a:t>Notes: no national side</a:t>
            </a:r>
          </a:p>
        </p:txBody>
      </p:sp>
    </p:spTree>
    <p:extLst>
      <p:ext uri="{BB962C8B-B14F-4D97-AF65-F5344CB8AC3E}">
        <p14:creationId xmlns:p14="http://schemas.microsoft.com/office/powerpoint/2010/main" val="34642100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>
            <a:extLst>
              <a:ext uri="{FF2B5EF4-FFF2-40B4-BE49-F238E27FC236}">
                <a16:creationId xmlns:a16="http://schemas.microsoft.com/office/drawing/2014/main" id="{FB94C2CF-F86B-4FCD-A614-0549297DC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4238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single market: freedom of choice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0419" name="Text Placeholder 4">
            <a:extLst>
              <a:ext uri="{FF2B5EF4-FFF2-40B4-BE49-F238E27FC236}">
                <a16:creationId xmlns:a16="http://schemas.microsoft.com/office/drawing/2014/main" id="{2A92EFE1-4745-4B59-A1FE-BCC6BB4D2B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30889" y="3721100"/>
            <a:ext cx="3887787" cy="376238"/>
          </a:xfrm>
        </p:spPr>
        <p:txBody>
          <a:bodyPr anchor="t"/>
          <a:lstStyle/>
          <a:p>
            <a:pPr eaLnBrk="1" hangingPunct="1"/>
            <a:r>
              <a:rPr lang="en-GB" altLang="nl-BE" sz="1800" b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single market has led to:</a:t>
            </a:r>
            <a:endParaRPr lang="nl-BE" altLang="nl-BE" sz="1800" b="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FBAF15-1AD4-426B-99D6-078D347FD4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30889" y="4203701"/>
            <a:ext cx="3887787" cy="1362075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100000"/>
              </a:lnSpc>
              <a:spcAft>
                <a:spcPts val="0"/>
              </a:spcAft>
              <a:defRPr/>
            </a:pPr>
            <a:r>
              <a:rPr lang="en-GB" altLang="nl-BE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significant reductions in the price of many products and services, including airfares and phone calls</a:t>
            </a:r>
          </a:p>
          <a:p>
            <a:pPr eaLnBrk="1" fontAlgn="auto" hangingPunct="1">
              <a:lnSpc>
                <a:spcPct val="100000"/>
              </a:lnSpc>
              <a:spcAft>
                <a:spcPts val="0"/>
              </a:spcAft>
              <a:defRPr/>
            </a:pPr>
            <a:r>
              <a:rPr lang="en-GB" altLang="nl-BE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more choice for consumers</a:t>
            </a:r>
          </a:p>
          <a:p>
            <a:pPr eaLnBrk="1" fontAlgn="auto" hangingPunct="1">
              <a:lnSpc>
                <a:spcPct val="100000"/>
              </a:lnSpc>
              <a:spcAft>
                <a:spcPts val="0"/>
              </a:spcAft>
              <a:defRPr/>
            </a:pPr>
            <a:r>
              <a:rPr lang="en-GB" altLang="nl-BE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2.8 million new jobs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668E4C7D-C3A8-4023-B8CD-9079D97E24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30889" y="1854200"/>
            <a:ext cx="3887787" cy="376238"/>
          </a:xfrm>
        </p:spPr>
        <p:txBody>
          <a:bodyPr rtlCol="0" anchor="t">
            <a:normAutofit fontScale="3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nl-BE" sz="5500" b="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Four freedoms of movement:</a:t>
            </a:r>
            <a:r>
              <a:rPr lang="en-US" altLang="nl-BE" sz="2600" b="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/>
            </a:r>
            <a:br>
              <a:rPr lang="en-US" altLang="nl-BE" sz="2600" b="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endParaRPr lang="nl-BE" sz="2600" b="0" dirty="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0422" name="Content Placeholder 5">
            <a:extLst>
              <a:ext uri="{FF2B5EF4-FFF2-40B4-BE49-F238E27FC236}">
                <a16:creationId xmlns:a16="http://schemas.microsoft.com/office/drawing/2014/main" id="{7C117769-6BA5-42FC-B652-C5F668DD91DE}"/>
              </a:ext>
            </a:extLst>
          </p:cNvPr>
          <p:cNvSpPr txBox="1">
            <a:spLocks/>
          </p:cNvSpPr>
          <p:nvPr/>
        </p:nvSpPr>
        <p:spPr bwMode="auto">
          <a:xfrm>
            <a:off x="5830889" y="2335213"/>
            <a:ext cx="3887787" cy="1363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ct val="0"/>
              </a:spcAft>
            </a:pPr>
            <a:r>
              <a:rPr lang="en-US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goods</a:t>
            </a:r>
          </a:p>
          <a:p>
            <a:pPr fontAlgn="base">
              <a:spcAft>
                <a:spcPct val="0"/>
              </a:spcAft>
            </a:pPr>
            <a:r>
              <a:rPr lang="en-US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services</a:t>
            </a:r>
          </a:p>
          <a:p>
            <a:pPr fontAlgn="base">
              <a:spcAft>
                <a:spcPct val="0"/>
              </a:spcAft>
            </a:pPr>
            <a:r>
              <a:rPr lang="en-US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people</a:t>
            </a:r>
          </a:p>
          <a:p>
            <a:pPr fontAlgn="base">
              <a:spcAft>
                <a:spcPct val="0"/>
              </a:spcAft>
            </a:pPr>
            <a:r>
              <a:rPr lang="en-US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capital</a:t>
            </a:r>
            <a:endParaRPr lang="en-GB" altLang="nl-BE" sz="1200">
              <a:solidFill>
                <a:srgbClr val="595959"/>
              </a:solidFill>
              <a:latin typeface="Verdana" panose="020B0604030504040204" pitchFamily="34" charset="0"/>
            </a:endParaRPr>
          </a:p>
        </p:txBody>
      </p:sp>
      <p:pic>
        <p:nvPicPr>
          <p:cNvPr id="60423" name="Picture 1">
            <a:extLst>
              <a:ext uri="{FF2B5EF4-FFF2-40B4-BE49-F238E27FC236}">
                <a16:creationId xmlns:a16="http://schemas.microsoft.com/office/drawing/2014/main" id="{E83321E2-56A1-4512-831D-F744AA6BFC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1600" y="1462088"/>
            <a:ext cx="3181350" cy="468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60686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>
            <a:extLst>
              <a:ext uri="{FF2B5EF4-FFF2-40B4-BE49-F238E27FC236}">
                <a16:creationId xmlns:a16="http://schemas.microsoft.com/office/drawing/2014/main" id="{4AE9F3C0-7DE8-4EE3-83FC-918828D7D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4238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Free to move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2467" name="Text Placeholder 4">
            <a:extLst>
              <a:ext uri="{FF2B5EF4-FFF2-40B4-BE49-F238E27FC236}">
                <a16:creationId xmlns:a16="http://schemas.microsoft.com/office/drawing/2014/main" id="{C514C0BD-E417-4F69-8D4C-344F8DD987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968625" y="1420814"/>
            <a:ext cx="3887788" cy="376237"/>
          </a:xfrm>
        </p:spPr>
        <p:txBody>
          <a:bodyPr anchor="t"/>
          <a:lstStyle/>
          <a:p>
            <a:pPr eaLnBrk="1" hangingPunct="1"/>
            <a:r>
              <a:rPr lang="en-US" altLang="en-US" sz="1800" b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‘Schengen’</a:t>
            </a:r>
          </a:p>
        </p:txBody>
      </p:sp>
      <p:sp>
        <p:nvSpPr>
          <p:cNvPr id="62468" name="Content Placeholder 5">
            <a:extLst>
              <a:ext uri="{FF2B5EF4-FFF2-40B4-BE49-F238E27FC236}">
                <a16:creationId xmlns:a16="http://schemas.microsoft.com/office/drawing/2014/main" id="{CAD1B983-1EA3-41B5-8779-2C5227D1D1B1}"/>
              </a:ext>
            </a:extLst>
          </p:cNvPr>
          <p:cNvSpPr txBox="1">
            <a:spLocks/>
          </p:cNvSpPr>
          <p:nvPr/>
        </p:nvSpPr>
        <p:spPr bwMode="auto">
          <a:xfrm>
            <a:off x="2968625" y="2097088"/>
            <a:ext cx="3887788" cy="337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ct val="0"/>
              </a:spcAft>
            </a:pPr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No police or customs checks at borders between most EU countries </a:t>
            </a:r>
          </a:p>
          <a:p>
            <a:pPr fontAlgn="base">
              <a:spcAft>
                <a:spcPct val="0"/>
              </a:spcAft>
            </a:pPr>
            <a:endParaRPr lang="en-US" altLang="nl-BE" sz="1200">
              <a:solidFill>
                <a:srgbClr val="595959"/>
              </a:solidFill>
              <a:latin typeface="Verdana" panose="020B0604030504040204" pitchFamily="34" charset="0"/>
            </a:endParaRPr>
          </a:p>
          <a:p>
            <a:pPr fontAlgn="base">
              <a:spcAft>
                <a:spcPct val="0"/>
              </a:spcAft>
            </a:pPr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Controls strengthened at the EU’s external borders</a:t>
            </a:r>
          </a:p>
          <a:p>
            <a:pPr fontAlgn="base">
              <a:spcAft>
                <a:spcPct val="0"/>
              </a:spcAft>
            </a:pPr>
            <a:endParaRPr lang="en-US" altLang="nl-BE" sz="1200">
              <a:solidFill>
                <a:srgbClr val="595959"/>
              </a:solidFill>
              <a:latin typeface="Verdana" panose="020B0604030504040204" pitchFamily="34" charset="0"/>
            </a:endParaRPr>
          </a:p>
          <a:p>
            <a:pPr fontAlgn="base">
              <a:spcAft>
                <a:spcPct val="0"/>
              </a:spcAft>
            </a:pPr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More cooperation between police from different EU countries</a:t>
            </a:r>
          </a:p>
          <a:p>
            <a:pPr fontAlgn="base">
              <a:spcAft>
                <a:spcPct val="0"/>
              </a:spcAft>
            </a:pPr>
            <a:endParaRPr lang="en-US" altLang="nl-BE" sz="1200">
              <a:solidFill>
                <a:srgbClr val="595959"/>
              </a:solidFill>
              <a:latin typeface="Verdana" panose="020B0604030504040204" pitchFamily="34" charset="0"/>
            </a:endParaRPr>
          </a:p>
          <a:p>
            <a:pPr fontAlgn="base">
              <a:spcAft>
                <a:spcPct val="0"/>
              </a:spcAft>
            </a:pPr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Buy and bring back any goods for personal use when you travel between EU countries </a:t>
            </a:r>
          </a:p>
          <a:p>
            <a:pPr fontAlgn="base">
              <a:spcAft>
                <a:spcPct val="0"/>
              </a:spcAft>
            </a:pPr>
            <a:endParaRPr lang="en-GB" altLang="nl-BE" sz="1200">
              <a:solidFill>
                <a:srgbClr val="595959"/>
              </a:solidFill>
              <a:latin typeface="Verdana" panose="020B0604030504040204" pitchFamily="34" charset="0"/>
            </a:endParaRPr>
          </a:p>
        </p:txBody>
      </p:sp>
      <p:pic>
        <p:nvPicPr>
          <p:cNvPr id="62469" name="Picture 1">
            <a:extLst>
              <a:ext uri="{FF2B5EF4-FFF2-40B4-BE49-F238E27FC236}">
                <a16:creationId xmlns:a16="http://schemas.microsoft.com/office/drawing/2014/main" id="{84D1E8F5-FA44-403A-B9A7-664E95E454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7838" y="1976438"/>
            <a:ext cx="2876550" cy="417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32307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1">
            <a:extLst>
              <a:ext uri="{FF2B5EF4-FFF2-40B4-BE49-F238E27FC236}">
                <a16:creationId xmlns:a16="http://schemas.microsoft.com/office/drawing/2014/main" id="{88F9D44E-4C4A-41FB-B477-3646AB896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Going abroad to learn</a:t>
            </a:r>
            <a:endParaRPr lang="en-US" altLang="en-US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F5CAF630-A64F-4A92-9C16-8ACA93E734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9100" y="1423989"/>
            <a:ext cx="1601788" cy="31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ct val="0"/>
              </a:spcAft>
              <a:buNone/>
            </a:pPr>
            <a:r>
              <a:rPr lang="fr-FR" altLang="en-US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Erasmus+</a:t>
            </a:r>
          </a:p>
        </p:txBody>
      </p:sp>
      <p:sp>
        <p:nvSpPr>
          <p:cNvPr id="63492" name="Rectangle 3">
            <a:extLst>
              <a:ext uri="{FF2B5EF4-FFF2-40B4-BE49-F238E27FC236}">
                <a16:creationId xmlns:a16="http://schemas.microsoft.com/office/drawing/2014/main" id="{B141E78F-A04B-44A8-8594-27E68A10BE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14651" y="2181225"/>
            <a:ext cx="3292475" cy="308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lnSpc>
                <a:spcPct val="150000"/>
              </a:lnSpc>
              <a:spcAft>
                <a:spcPts val="500"/>
              </a:spcAft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Every year, more than 400 000 young people study or pursue personal development in other European countries with the support of the EU’s Erasmus+ programme for education, training, youth and sport.</a:t>
            </a:r>
          </a:p>
        </p:txBody>
      </p:sp>
      <p:pic>
        <p:nvPicPr>
          <p:cNvPr id="63493" name="Picture 1">
            <a:extLst>
              <a:ext uri="{FF2B5EF4-FFF2-40B4-BE49-F238E27FC236}">
                <a16:creationId xmlns:a16="http://schemas.microsoft.com/office/drawing/2014/main" id="{A0D3370D-D11C-461A-962C-0CB7272A6B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888" y="2159000"/>
            <a:ext cx="3390900" cy="3524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322235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>
            <a:extLst>
              <a:ext uri="{FF2B5EF4-FFF2-40B4-BE49-F238E27FC236}">
                <a16:creationId xmlns:a16="http://schemas.microsoft.com/office/drawing/2014/main" id="{EFF36A0E-3EC0-4689-B35C-31286126A7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1" y="115889"/>
            <a:ext cx="7427913" cy="433387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0" kern="1200" dirty="0"/>
              <a:t>Improving health and the environment</a:t>
            </a:r>
            <a:endParaRPr lang="en-US" altLang="en-US" b="0" kern="1200" dirty="0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F6172CBE-87EB-4646-AEE2-35531768DE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329364" y="2652714"/>
            <a:ext cx="3779837" cy="3311525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None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EU action has helped bring about: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GB" altLang="en-US" b="0" kern="1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cleaner bathing water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much less acid rain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lead-free petrol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easy and safe disposal of old electronic equipment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strict rules on food safety from farm to fork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more organic and quality farming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more effective health warnings on cigarettes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registration and control of all chemicals (REACH)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36A8D06F-D37C-4EB2-AA3C-C85584FC1B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6650" y="1644650"/>
            <a:ext cx="5976938" cy="65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1200" b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1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None/>
              <a:defRPr/>
            </a:pPr>
            <a:r>
              <a:rPr lang="en-US" altLang="en-US" sz="1800" b="0" dirty="0">
                <a:solidFill>
                  <a:srgbClr val="359AC2"/>
                </a:solidFill>
                <a:latin typeface="Verdana"/>
              </a:rPr>
              <a:t>Pollution knows no borders – joint action needed</a:t>
            </a:r>
            <a:endParaRPr lang="en-GB" altLang="en-US" sz="1600" kern="0" dirty="0">
              <a:solidFill>
                <a:srgbClr val="00D5F2"/>
              </a:solidFill>
              <a:latin typeface="Verdana"/>
            </a:endParaRPr>
          </a:p>
        </p:txBody>
      </p:sp>
      <p:pic>
        <p:nvPicPr>
          <p:cNvPr id="65541" name="Picture 1">
            <a:extLst>
              <a:ext uri="{FF2B5EF4-FFF2-40B4-BE49-F238E27FC236}">
                <a16:creationId xmlns:a16="http://schemas.microsoft.com/office/drawing/2014/main" id="{7CB3A9A4-7BC7-4317-B482-0F37F90194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8226" y="2506663"/>
            <a:ext cx="4086225" cy="299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247125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>
            <a:extLst>
              <a:ext uri="{FF2B5EF4-FFF2-40B4-BE49-F238E27FC236}">
                <a16:creationId xmlns:a16="http://schemas.microsoft.com/office/drawing/2014/main" id="{D6038490-5533-428A-934D-863298593B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1" y="115889"/>
            <a:ext cx="7427913" cy="5048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0" kern="1200" dirty="0"/>
              <a:t>An area of freedom, security and justice</a:t>
            </a:r>
            <a:endParaRPr lang="en-US" altLang="en-US" b="0" kern="1200" dirty="0"/>
          </a:p>
        </p:txBody>
      </p:sp>
      <p:sp>
        <p:nvSpPr>
          <p:cNvPr id="4101" name="Rectangle 4">
            <a:extLst>
              <a:ext uri="{FF2B5EF4-FFF2-40B4-BE49-F238E27FC236}">
                <a16:creationId xmlns:a16="http://schemas.microsoft.com/office/drawing/2014/main" id="{B28D01CF-856E-425E-B3C4-4965BDD435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0" y="1844675"/>
            <a:ext cx="4103688" cy="3695700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1500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EU Charter of Fundamental Rights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US" altLang="en-US" sz="1500" b="0" kern="1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1500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Joint fight against terrorism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US" altLang="en-US" sz="1500" b="0" kern="1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1500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Cooperation between police and law-enforcers in different EU countries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US" altLang="en-US" sz="1500" b="0" kern="1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1500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Coordinated asylum and immigration policies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US" altLang="en-US" sz="1500" b="0" kern="1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1500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Civil law cooperation  </a:t>
            </a:r>
          </a:p>
        </p:txBody>
      </p:sp>
      <p:pic>
        <p:nvPicPr>
          <p:cNvPr id="67588" name="Picture 1">
            <a:extLst>
              <a:ext uri="{FF2B5EF4-FFF2-40B4-BE49-F238E27FC236}">
                <a16:creationId xmlns:a16="http://schemas.microsoft.com/office/drawing/2014/main" id="{30FE865A-3A70-4F5A-8FF4-3DF1BC8812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4863" y="1692275"/>
            <a:ext cx="3981450" cy="400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069662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1">
            <a:extLst>
              <a:ext uri="{FF2B5EF4-FFF2-40B4-BE49-F238E27FC236}">
                <a16:creationId xmlns:a16="http://schemas.microsoft.com/office/drawing/2014/main" id="{B59C8CD7-B67D-47AC-AC1C-032E5DE26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4238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EU: an exporter of peace and prosperity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9091" name="Content Placeholder 5">
            <a:extLst>
              <a:ext uri="{FF2B5EF4-FFF2-40B4-BE49-F238E27FC236}">
                <a16:creationId xmlns:a16="http://schemas.microsoft.com/office/drawing/2014/main" id="{084DF35E-0EDE-4B5F-9D3E-BE337E04E31A}"/>
              </a:ext>
            </a:extLst>
          </p:cNvPr>
          <p:cNvSpPr txBox="1">
            <a:spLocks/>
          </p:cNvSpPr>
          <p:nvPr/>
        </p:nvSpPr>
        <p:spPr bwMode="auto">
          <a:xfrm>
            <a:off x="6022976" y="2768600"/>
            <a:ext cx="4075113" cy="2389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ts val="1200"/>
              </a:spcAft>
              <a:defRPr/>
            </a:pPr>
            <a:r>
              <a:rPr lang="en-GB" altLang="nl-BE" sz="1800" dirty="0">
                <a:solidFill>
                  <a:prstClr val="black">
                    <a:lumMod val="65000"/>
                    <a:lumOff val="35000"/>
                  </a:prstClr>
                </a:solidFill>
                <a:latin typeface="Calibri" panose="020F0502020204030204"/>
              </a:rPr>
              <a:t>World trade rules </a:t>
            </a:r>
          </a:p>
          <a:p>
            <a:pPr fontAlgn="base">
              <a:spcAft>
                <a:spcPts val="1200"/>
              </a:spcAft>
              <a:defRPr/>
            </a:pPr>
            <a:r>
              <a:rPr lang="en-GB" altLang="nl-BE" sz="1800" dirty="0">
                <a:solidFill>
                  <a:prstClr val="black">
                    <a:lumMod val="65000"/>
                    <a:lumOff val="35000"/>
                  </a:prstClr>
                </a:solidFill>
                <a:latin typeface="Calibri" panose="020F0502020204030204"/>
              </a:rPr>
              <a:t>Common foreign and security policy</a:t>
            </a:r>
          </a:p>
          <a:p>
            <a:pPr fontAlgn="base">
              <a:spcAft>
                <a:spcPts val="1200"/>
              </a:spcAft>
              <a:defRPr/>
            </a:pPr>
            <a:r>
              <a:rPr lang="en-GB" altLang="nl-BE" sz="1800" dirty="0">
                <a:solidFill>
                  <a:prstClr val="black">
                    <a:lumMod val="65000"/>
                    <a:lumOff val="35000"/>
                  </a:prstClr>
                </a:solidFill>
                <a:latin typeface="Calibri" panose="020F0502020204030204"/>
              </a:rPr>
              <a:t>Development assistance and humanitarian aid</a:t>
            </a:r>
            <a:endParaRPr lang="en-US" altLang="nl-BE" sz="1800" dirty="0">
              <a:solidFill>
                <a:prstClr val="black">
                  <a:lumMod val="65000"/>
                  <a:lumOff val="35000"/>
                </a:prstClr>
              </a:solidFill>
              <a:latin typeface="Calibri" panose="020F0502020204030204"/>
            </a:endParaRPr>
          </a:p>
        </p:txBody>
      </p:sp>
      <p:pic>
        <p:nvPicPr>
          <p:cNvPr id="68612" name="Picture 2">
            <a:extLst>
              <a:ext uri="{FF2B5EF4-FFF2-40B4-BE49-F238E27FC236}">
                <a16:creationId xmlns:a16="http://schemas.microsoft.com/office/drawing/2014/main" id="{80590003-8018-4492-8075-FFE267DC5B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26" y="2535238"/>
            <a:ext cx="3775075" cy="250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571394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B5E68BFA-D87C-412E-9173-3F9A3E6F6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1" y="115889"/>
            <a:ext cx="7427913" cy="504825"/>
          </a:xfrm>
        </p:spPr>
        <p:txBody>
          <a:bodyPr/>
          <a:lstStyle/>
          <a:p>
            <a:pPr>
              <a:defRPr/>
            </a:pPr>
            <a:r>
              <a:rPr lang="en-US" altLang="en-US" b="0" kern="1200" dirty="0">
                <a:ea typeface="Verdana" panose="020B0604030504040204" pitchFamily="34" charset="0"/>
                <a:cs typeface="Verdana" panose="020B0604030504040204" pitchFamily="34" charset="0"/>
              </a:rPr>
              <a:t>Protecting consumers' rights 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8267367F-41AD-4C26-A0E4-BF31B148E1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21100" y="2038350"/>
            <a:ext cx="6064250" cy="185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1450" indent="-17145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fontAlgn="base" hangingPunct="0">
              <a:spcAft>
                <a:spcPts val="1000"/>
              </a:spcAft>
              <a:defRPr/>
            </a:pPr>
            <a:r>
              <a:rPr lang="en-GB" sz="1400" b="0" dirty="0">
                <a:solidFill>
                  <a:srgbClr val="000000">
                    <a:lumMod val="65000"/>
                    <a:lumOff val="35000"/>
                  </a:srgbClr>
                </a:solidFill>
                <a:ea typeface="Verdana" panose="020B0604030504040204" pitchFamily="34" charset="0"/>
                <a:cs typeface="Verdana" panose="020B0604030504040204" pitchFamily="34" charset="0"/>
              </a:rPr>
              <a:t>Clear labelling</a:t>
            </a:r>
          </a:p>
          <a:p>
            <a:pPr eaLnBrk="0" fontAlgn="base" hangingPunct="0">
              <a:spcAft>
                <a:spcPts val="1000"/>
              </a:spcAft>
              <a:defRPr/>
            </a:pPr>
            <a:r>
              <a:rPr lang="en-GB" sz="1400" b="0" dirty="0">
                <a:solidFill>
                  <a:srgbClr val="000000">
                    <a:lumMod val="65000"/>
                    <a:lumOff val="35000"/>
                  </a:srgbClr>
                </a:solidFill>
                <a:ea typeface="Verdana" panose="020B0604030504040204" pitchFamily="34" charset="0"/>
                <a:cs typeface="Verdana" panose="020B0604030504040204" pitchFamily="34" charset="0"/>
              </a:rPr>
              <a:t>Health and safety standards</a:t>
            </a:r>
          </a:p>
          <a:p>
            <a:pPr eaLnBrk="0" fontAlgn="base" hangingPunct="0">
              <a:spcAft>
                <a:spcPts val="1000"/>
              </a:spcAft>
              <a:defRPr/>
            </a:pPr>
            <a:r>
              <a:rPr lang="en-GB" sz="1400" b="0" dirty="0">
                <a:solidFill>
                  <a:srgbClr val="000000">
                    <a:lumMod val="65000"/>
                    <a:lumOff val="35000"/>
                  </a:srgbClr>
                </a:solidFill>
                <a:ea typeface="Verdana" panose="020B0604030504040204" pitchFamily="34" charset="0"/>
                <a:cs typeface="Verdana" panose="020B0604030504040204" pitchFamily="34" charset="0"/>
              </a:rPr>
              <a:t>Unfair practice in contracts prohibited</a:t>
            </a:r>
          </a:p>
          <a:p>
            <a:pPr eaLnBrk="0" fontAlgn="base" hangingPunct="0">
              <a:spcAft>
                <a:spcPts val="1000"/>
              </a:spcAft>
              <a:defRPr/>
            </a:pPr>
            <a:r>
              <a:rPr lang="en-GB" sz="1400" b="0" dirty="0">
                <a:solidFill>
                  <a:srgbClr val="000000">
                    <a:lumMod val="65000"/>
                    <a:lumOff val="35000"/>
                  </a:srgbClr>
                </a:solidFill>
                <a:ea typeface="Verdana" panose="020B0604030504040204" pitchFamily="34" charset="0"/>
                <a:cs typeface="Verdana" panose="020B0604030504040204" pitchFamily="34" charset="0"/>
              </a:rPr>
              <a:t>Passengers’ rights, such as compensation for long delays </a:t>
            </a:r>
          </a:p>
          <a:p>
            <a:pPr eaLnBrk="0" fontAlgn="base" hangingPunct="0">
              <a:spcAft>
                <a:spcPts val="1000"/>
              </a:spcAft>
              <a:defRPr/>
            </a:pPr>
            <a:r>
              <a:rPr lang="en-GB" sz="1400" b="0" dirty="0">
                <a:solidFill>
                  <a:srgbClr val="000000">
                    <a:lumMod val="65000"/>
                    <a:lumOff val="35000"/>
                  </a:srgbClr>
                </a:solidFill>
                <a:ea typeface="Verdana" panose="020B0604030504040204" pitchFamily="34" charset="0"/>
                <a:cs typeface="Verdana" panose="020B0604030504040204" pitchFamily="34" charset="0"/>
              </a:rPr>
              <a:t>Help to resolve problems </a:t>
            </a:r>
          </a:p>
        </p:txBody>
      </p:sp>
      <p:sp>
        <p:nvSpPr>
          <p:cNvPr id="70660" name="TextBox 1">
            <a:extLst>
              <a:ext uri="{FF2B5EF4-FFF2-40B4-BE49-F238E27FC236}">
                <a16:creationId xmlns:a16="http://schemas.microsoft.com/office/drawing/2014/main" id="{F6596962-A939-467F-811D-7EC3E5FA78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8489" y="1198563"/>
            <a:ext cx="62706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ts val="50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As a consumer you are protected by basic laws all over the EU, even when you travel or shop online</a:t>
            </a:r>
          </a:p>
        </p:txBody>
      </p:sp>
      <p:pic>
        <p:nvPicPr>
          <p:cNvPr id="70661" name="Picture 3">
            <a:extLst>
              <a:ext uri="{FF2B5EF4-FFF2-40B4-BE49-F238E27FC236}">
                <a16:creationId xmlns:a16="http://schemas.microsoft.com/office/drawing/2014/main" id="{E3A44E0D-24F3-4F69-95C8-25C0801B7E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1225" y="4184650"/>
            <a:ext cx="7829550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57663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itle 1">
            <a:extLst>
              <a:ext uri="{FF2B5EF4-FFF2-40B4-BE49-F238E27FC236}">
                <a16:creationId xmlns:a16="http://schemas.microsoft.com/office/drawing/2014/main" id="{EDA98FE3-10D2-4BAF-AEA8-E583A989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Three key players</a:t>
            </a:r>
            <a:endParaRPr lang="nl-BE" altLang="en-US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6DE8C8-D50A-4033-8EF7-C2C43F6A34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64113" y="1557338"/>
            <a:ext cx="4411662" cy="1185862"/>
          </a:xfrm>
        </p:spPr>
        <p:txBody>
          <a:bodyPr rtlCol="0">
            <a:no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The European Parliament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- </a:t>
            </a:r>
            <a:r>
              <a:rPr lang="en-US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voice of the people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Antonio </a:t>
            </a:r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Tajani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, President of the European Parliament</a:t>
            </a:r>
            <a:endParaRPr lang="nl-BE" sz="14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F5E02A74-6369-45FC-88D2-4EBB2D3A8F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49838" y="3162301"/>
            <a:ext cx="4411662" cy="13001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The European Council and the Council</a:t>
            </a:r>
          </a:p>
          <a:p>
            <a:pPr marL="0" indent="0" eaLnBrk="1" fontAlgn="auto" hangingPunct="1"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- </a:t>
            </a:r>
            <a:r>
              <a:rPr lang="en-US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voice of the Member States</a:t>
            </a:r>
          </a:p>
          <a:p>
            <a:pPr marL="0" indent="0" eaLnBrk="1" hangingPunct="1">
              <a:buNone/>
              <a:defRPr/>
            </a:pP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Donald Tusk, President of the European Council</a:t>
            </a:r>
            <a:endParaRPr lang="nl-BE" sz="14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8AB39BAB-8954-4705-B2A9-93E1DACD09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8414" y="4808538"/>
            <a:ext cx="4702175" cy="1350962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The European Commission</a:t>
            </a:r>
          </a:p>
          <a:p>
            <a:pPr marL="0" indent="0" eaLnBrk="1" fontAlgn="auto" hangingPunct="1"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- promoting the common interest</a:t>
            </a:r>
          </a:p>
          <a:p>
            <a:pPr marL="0" indent="0" eaLnBrk="1" hangingPunct="1">
              <a:buNone/>
              <a:defRPr/>
            </a:pP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Jean-Claude Juncker, President of the European Commission</a:t>
            </a:r>
            <a:endParaRPr lang="nl-BE" sz="14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</p:txBody>
      </p:sp>
      <p:pic>
        <p:nvPicPr>
          <p:cNvPr id="72710" name="Picture 2">
            <a:extLst>
              <a:ext uri="{FF2B5EF4-FFF2-40B4-BE49-F238E27FC236}">
                <a16:creationId xmlns:a16="http://schemas.microsoft.com/office/drawing/2014/main" id="{8F1AB3E4-9083-4B62-BD2A-F98A33E672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1964" y="1168400"/>
            <a:ext cx="1762125" cy="499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877885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">
            <a:extLst>
              <a:ext uri="{FF2B5EF4-FFF2-40B4-BE49-F238E27FC236}">
                <a16:creationId xmlns:a16="http://schemas.microsoft.com/office/drawing/2014/main" id="{5600A45A-063C-4E91-B535-09328BD47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EU institutions</a:t>
            </a:r>
            <a:endParaRPr lang="en-US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4059F2B-BB6E-4C2B-9ADD-681B678FB339}"/>
              </a:ext>
            </a:extLst>
          </p:cNvPr>
          <p:cNvSpPr txBox="1">
            <a:spLocks noChangeArrowheads="1"/>
          </p:cNvSpPr>
          <p:nvPr/>
        </p:nvSpPr>
        <p:spPr>
          <a:xfrm>
            <a:off x="2379663" y="2843213"/>
            <a:ext cx="22860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20000"/>
              </a:spcBef>
              <a:buNone/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European Parliament</a:t>
            </a:r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35E5E7BA-EC6C-4BDE-8215-FD342A0EB1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9663" y="3757613"/>
            <a:ext cx="9906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Court of Justice</a:t>
            </a: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B11DBDC9-C728-4358-B6E0-76354DD4A0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75063" y="3757613"/>
            <a:ext cx="9906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Court of Auditors</a:t>
            </a: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C2AF18AF-EE34-4A82-8B92-DAEC99DC0A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70463" y="3757613"/>
            <a:ext cx="22860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Economic and Social Committee</a:t>
            </a:r>
          </a:p>
        </p:txBody>
      </p:sp>
      <p:sp>
        <p:nvSpPr>
          <p:cNvPr id="10" name="Rectangle 8">
            <a:extLst>
              <a:ext uri="{FF2B5EF4-FFF2-40B4-BE49-F238E27FC236}">
                <a16:creationId xmlns:a16="http://schemas.microsoft.com/office/drawing/2014/main" id="{D709777A-B2A4-4944-848F-52A9733753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61263" y="3757613"/>
            <a:ext cx="22860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20000"/>
              </a:spcBef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Committee of the Regions</a:t>
            </a:r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2700CB9C-9C65-42FF-85D4-D6959461C0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70463" y="2843213"/>
            <a:ext cx="22860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Council of Ministers</a:t>
            </a:r>
          </a:p>
          <a:p>
            <a:pPr algn="ctr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(The Council)</a:t>
            </a:r>
          </a:p>
        </p:txBody>
      </p:sp>
      <p:sp>
        <p:nvSpPr>
          <p:cNvPr id="12" name="Rectangle 10">
            <a:extLst>
              <a:ext uri="{FF2B5EF4-FFF2-40B4-BE49-F238E27FC236}">
                <a16:creationId xmlns:a16="http://schemas.microsoft.com/office/drawing/2014/main" id="{8590E8DC-934D-4071-92EC-310AB40B3E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61263" y="2843213"/>
            <a:ext cx="22860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20000"/>
              </a:spcBef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European Commission</a:t>
            </a:r>
          </a:p>
        </p:txBody>
      </p:sp>
      <p:sp>
        <p:nvSpPr>
          <p:cNvPr id="13" name="Rectangle 11">
            <a:extLst>
              <a:ext uri="{FF2B5EF4-FFF2-40B4-BE49-F238E27FC236}">
                <a16:creationId xmlns:a16="http://schemas.microsoft.com/office/drawing/2014/main" id="{BC2F688C-474C-456F-B7E9-C940CAD72F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9663" y="4672013"/>
            <a:ext cx="22860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20000"/>
              </a:spcBef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European Investment Bank</a:t>
            </a:r>
          </a:p>
        </p:txBody>
      </p:sp>
      <p:sp>
        <p:nvSpPr>
          <p:cNvPr id="14" name="Rectangle 12">
            <a:extLst>
              <a:ext uri="{FF2B5EF4-FFF2-40B4-BE49-F238E27FC236}">
                <a16:creationId xmlns:a16="http://schemas.microsoft.com/office/drawing/2014/main" id="{C65B6B75-A330-4BE9-924C-40DA324183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61263" y="4672013"/>
            <a:ext cx="22860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20000"/>
              </a:spcBef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European Central Bank</a:t>
            </a:r>
          </a:p>
        </p:txBody>
      </p:sp>
      <p:sp>
        <p:nvSpPr>
          <p:cNvPr id="15" name="Oval 13">
            <a:extLst>
              <a:ext uri="{FF2B5EF4-FFF2-40B4-BE49-F238E27FC236}">
                <a16:creationId xmlns:a16="http://schemas.microsoft.com/office/drawing/2014/main" id="{1D3BF9A8-3B17-4A76-A9B2-705D04235C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75263" y="4595813"/>
            <a:ext cx="1752600" cy="6858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None/>
              <a:defRPr/>
            </a:pPr>
            <a:endParaRPr lang="nl-BE" altLang="nl-BE" sz="1600" b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74765" name="Rectangle 14">
            <a:extLst>
              <a:ext uri="{FF2B5EF4-FFF2-40B4-BE49-F238E27FC236}">
                <a16:creationId xmlns:a16="http://schemas.microsoft.com/office/drawing/2014/main" id="{DD0902E3-F763-4C1C-BBD0-C4E9E67D5A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22863" y="4724400"/>
            <a:ext cx="20574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GB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Agencies</a:t>
            </a:r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965EBE25-088B-4AE5-A1E3-C72E3191D6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70463" y="1928813"/>
            <a:ext cx="22860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20000"/>
              </a:spcBef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European Council (summit)</a:t>
            </a:r>
          </a:p>
        </p:txBody>
      </p:sp>
    </p:spTree>
    <p:extLst>
      <p:ext uri="{BB962C8B-B14F-4D97-AF65-F5344CB8AC3E}">
        <p14:creationId xmlns:p14="http://schemas.microsoft.com/office/powerpoint/2010/main" val="89822774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Title 1">
            <a:extLst>
              <a:ext uri="{FF2B5EF4-FFF2-40B4-BE49-F238E27FC236}">
                <a16:creationId xmlns:a16="http://schemas.microsoft.com/office/drawing/2014/main" id="{62E51637-D4B9-41B3-BEEA-733263C0B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EU laws are made</a:t>
            </a:r>
            <a:endParaRPr lang="en-US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3FD4D6F6-3893-47E7-AFD9-D59515AD72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9751" y="1928813"/>
            <a:ext cx="5997575" cy="4445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20000"/>
              </a:spcBef>
              <a:defRPr/>
            </a:pP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Citizens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,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interest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groups, experts: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discuss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,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consult</a:t>
            </a:r>
            <a:endParaRPr lang="fr-FR" sz="1200" dirty="0">
              <a:solidFill>
                <a:prstClr val="black">
                  <a:lumMod val="65000"/>
                  <a:lumOff val="35000"/>
                </a:prstClr>
              </a:solidFill>
              <a:latin typeface="Verdana" panose="020B0604030504040204" pitchFamily="34" charset="0"/>
            </a:endParaRPr>
          </a:p>
        </p:txBody>
      </p:sp>
      <p:sp>
        <p:nvSpPr>
          <p:cNvPr id="18" name="Rectangle 15">
            <a:extLst>
              <a:ext uri="{FF2B5EF4-FFF2-40B4-BE49-F238E27FC236}">
                <a16:creationId xmlns:a16="http://schemas.microsoft.com/office/drawing/2014/main" id="{18626A4F-8C04-4391-A601-398AD1BA28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9751" y="2732088"/>
            <a:ext cx="5997575" cy="4445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20000"/>
              </a:spcBef>
              <a:spcAft>
                <a:spcPct val="0"/>
              </a:spcAft>
              <a:defRPr/>
            </a:pP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Commission: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makes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formal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proposal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</a:t>
            </a:r>
            <a:endParaRPr lang="en-GB" sz="1200" dirty="0">
              <a:solidFill>
                <a:prstClr val="black">
                  <a:lumMod val="65000"/>
                  <a:lumOff val="35000"/>
                </a:prstClr>
              </a:solidFill>
              <a:latin typeface="Verdana" panose="020B0604030504040204" pitchFamily="34" charset="0"/>
            </a:endParaRPr>
          </a:p>
        </p:txBody>
      </p:sp>
      <p:sp>
        <p:nvSpPr>
          <p:cNvPr id="19" name="Rectangle 15">
            <a:extLst>
              <a:ext uri="{FF2B5EF4-FFF2-40B4-BE49-F238E27FC236}">
                <a16:creationId xmlns:a16="http://schemas.microsoft.com/office/drawing/2014/main" id="{B42CD574-E41B-4C3C-B175-B07F3A64C6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2450" y="3543300"/>
            <a:ext cx="5995988" cy="446088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20000"/>
              </a:spcBef>
              <a:spcAft>
                <a:spcPct val="0"/>
              </a:spcAft>
              <a:defRPr/>
            </a:pP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Parliament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and Council of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Ministers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: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decide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jointly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</a:t>
            </a:r>
            <a:endParaRPr lang="en-GB" sz="1200" dirty="0">
              <a:solidFill>
                <a:prstClr val="black">
                  <a:lumMod val="65000"/>
                  <a:lumOff val="35000"/>
                </a:prstClr>
              </a:solidFill>
              <a:latin typeface="Verdana" panose="020B0604030504040204" pitchFamily="34" charset="0"/>
            </a:endParaRPr>
          </a:p>
        </p:txBody>
      </p:sp>
      <p:sp>
        <p:nvSpPr>
          <p:cNvPr id="20" name="Rectangle 15">
            <a:extLst>
              <a:ext uri="{FF2B5EF4-FFF2-40B4-BE49-F238E27FC236}">
                <a16:creationId xmlns:a16="http://schemas.microsoft.com/office/drawing/2014/main" id="{25A551B8-EE21-4E77-B5D3-1CFB003F08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5625" y="4381500"/>
            <a:ext cx="5995988" cy="446088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20000"/>
              </a:spcBef>
              <a:spcAft>
                <a:spcPct val="0"/>
              </a:spcAft>
              <a:defRPr/>
            </a:pP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National or local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authorities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: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implement</a:t>
            </a:r>
            <a:endParaRPr lang="en-GB" sz="1200" dirty="0">
              <a:solidFill>
                <a:prstClr val="black">
                  <a:lumMod val="65000"/>
                  <a:lumOff val="35000"/>
                </a:prstClr>
              </a:solidFill>
              <a:latin typeface="Verdana" panose="020B0604030504040204" pitchFamily="34" charset="0"/>
            </a:endParaRPr>
          </a:p>
        </p:txBody>
      </p:sp>
      <p:sp>
        <p:nvSpPr>
          <p:cNvPr id="21" name="Rectangle 15">
            <a:extLst>
              <a:ext uri="{FF2B5EF4-FFF2-40B4-BE49-F238E27FC236}">
                <a16:creationId xmlns:a16="http://schemas.microsoft.com/office/drawing/2014/main" id="{018683E5-03B3-4879-A7E9-3AD221DD78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11500" y="5213350"/>
            <a:ext cx="5995988" cy="4445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20000"/>
              </a:spcBef>
              <a:spcAft>
                <a:spcPct val="0"/>
              </a:spcAft>
              <a:defRPr/>
            </a:pP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Commission and Court of Justice: monitor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implementation</a:t>
            </a:r>
            <a:endParaRPr lang="en-GB" sz="1200" dirty="0">
              <a:solidFill>
                <a:prstClr val="black">
                  <a:lumMod val="65000"/>
                  <a:lumOff val="35000"/>
                </a:prstClr>
              </a:solidFill>
              <a:latin typeface="Verdana" panose="020B0604030504040204" pitchFamily="34" charset="0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6FB61D2E-1DCB-4C87-A3F9-41BBA391DFB7}"/>
              </a:ext>
            </a:extLst>
          </p:cNvPr>
          <p:cNvSpPr/>
          <p:nvPr/>
        </p:nvSpPr>
        <p:spPr>
          <a:xfrm>
            <a:off x="5888038" y="2471738"/>
            <a:ext cx="107950" cy="190500"/>
          </a:xfrm>
          <a:prstGeom prst="downArrow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nl-BE">
              <a:solidFill>
                <a:srgbClr val="00B0F0"/>
              </a:solidFill>
              <a:latin typeface="Calibri" panose="020F0502020204030204"/>
            </a:endParaRPr>
          </a:p>
        </p:txBody>
      </p:sp>
      <p:sp>
        <p:nvSpPr>
          <p:cNvPr id="22" name="Down Arrow 21">
            <a:extLst>
              <a:ext uri="{FF2B5EF4-FFF2-40B4-BE49-F238E27FC236}">
                <a16:creationId xmlns:a16="http://schemas.microsoft.com/office/drawing/2014/main" id="{BDBA4753-2910-4481-AAF8-6673CADE9792}"/>
              </a:ext>
            </a:extLst>
          </p:cNvPr>
          <p:cNvSpPr/>
          <p:nvPr/>
        </p:nvSpPr>
        <p:spPr>
          <a:xfrm>
            <a:off x="5886450" y="3276601"/>
            <a:ext cx="107950" cy="188913"/>
          </a:xfrm>
          <a:prstGeom prst="downArrow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nl-BE">
              <a:solidFill>
                <a:srgbClr val="00B0F0"/>
              </a:solidFill>
              <a:latin typeface="Calibri" panose="020F0502020204030204"/>
            </a:endParaRPr>
          </a:p>
        </p:txBody>
      </p:sp>
      <p:sp>
        <p:nvSpPr>
          <p:cNvPr id="23" name="Down Arrow 22">
            <a:extLst>
              <a:ext uri="{FF2B5EF4-FFF2-40B4-BE49-F238E27FC236}">
                <a16:creationId xmlns:a16="http://schemas.microsoft.com/office/drawing/2014/main" id="{FB0F1174-42FC-4612-A583-61551021399D}"/>
              </a:ext>
            </a:extLst>
          </p:cNvPr>
          <p:cNvSpPr/>
          <p:nvPr/>
        </p:nvSpPr>
        <p:spPr>
          <a:xfrm>
            <a:off x="5884863" y="4116388"/>
            <a:ext cx="107950" cy="190500"/>
          </a:xfrm>
          <a:prstGeom prst="downArrow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nl-BE">
              <a:solidFill>
                <a:srgbClr val="00B0F0"/>
              </a:solidFill>
              <a:latin typeface="Calibri" panose="020F0502020204030204"/>
            </a:endParaRPr>
          </a:p>
        </p:txBody>
      </p:sp>
      <p:sp>
        <p:nvSpPr>
          <p:cNvPr id="24" name="Down Arrow 23">
            <a:extLst>
              <a:ext uri="{FF2B5EF4-FFF2-40B4-BE49-F238E27FC236}">
                <a16:creationId xmlns:a16="http://schemas.microsoft.com/office/drawing/2014/main" id="{70BC2C89-C123-416E-B7E4-4727221C0A4D}"/>
              </a:ext>
            </a:extLst>
          </p:cNvPr>
          <p:cNvSpPr/>
          <p:nvPr/>
        </p:nvSpPr>
        <p:spPr>
          <a:xfrm>
            <a:off x="5883275" y="4938713"/>
            <a:ext cx="107950" cy="190500"/>
          </a:xfrm>
          <a:prstGeom prst="downArrow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nl-BE">
              <a:solidFill>
                <a:srgbClr val="00B0F0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79008473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Title 1">
            <a:extLst>
              <a:ext uri="{FF2B5EF4-FFF2-40B4-BE49-F238E27FC236}">
                <a16:creationId xmlns:a16="http://schemas.microsoft.com/office/drawing/2014/main" id="{6FC434F2-7419-490F-962D-0C714968F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European Parliament – voice of the people</a:t>
            </a:r>
            <a:endParaRPr lang="nl-BE" altLang="en-US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051" name="Content Placeholder 2">
            <a:extLst>
              <a:ext uri="{FF2B5EF4-FFF2-40B4-BE49-F238E27FC236}">
                <a16:creationId xmlns:a16="http://schemas.microsoft.com/office/drawing/2014/main" id="{54C5E35A-3ACB-4393-9572-8E5815571F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6514" y="2209801"/>
            <a:ext cx="7108825" cy="404813"/>
          </a:xfrm>
        </p:spPr>
        <p:txBody>
          <a:bodyPr/>
          <a:lstStyle/>
          <a:p>
            <a:pPr marL="0" indent="0" algn="ctr" eaLnBrk="1" hangingPunct="1">
              <a:buNone/>
              <a:defRPr/>
            </a:pPr>
            <a:r>
              <a:rPr lang="en-US" altLang="nl-BE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Number of members elected in each country  </a:t>
            </a:r>
          </a:p>
          <a:p>
            <a:pPr marL="0" indent="0" eaLnBrk="1" hangingPunct="1">
              <a:buNone/>
              <a:defRPr/>
            </a:pPr>
            <a:endParaRPr lang="nl-BE" altLang="en-US" sz="1800" dirty="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1234E0-4D9B-4C3B-AF65-49C36DCA79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76514" y="1368425"/>
            <a:ext cx="7800975" cy="654050"/>
          </a:xfrm>
        </p:spPr>
        <p:txBody>
          <a:bodyPr rtlCol="0">
            <a:normAutofit fontScale="700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nl-BE" sz="230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Decides EU laws and budget together with the Council of Ministers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nl-BE" sz="230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Democratic supervision of all the EU’s work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nl-BE" sz="12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76805" name="Content Placeholder 3">
            <a:extLst>
              <a:ext uri="{FF2B5EF4-FFF2-40B4-BE49-F238E27FC236}">
                <a16:creationId xmlns:a16="http://schemas.microsoft.com/office/drawing/2014/main" id="{B1A12DD3-9E09-40A8-9D28-12685B9793C0}"/>
              </a:ext>
            </a:extLst>
          </p:cNvPr>
          <p:cNvSpPr txBox="1">
            <a:spLocks/>
          </p:cNvSpPr>
          <p:nvPr/>
        </p:nvSpPr>
        <p:spPr bwMode="auto">
          <a:xfrm>
            <a:off x="2576514" y="2620963"/>
            <a:ext cx="2147887" cy="3446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Austria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18</a:t>
            </a:r>
          </a:p>
          <a:p>
            <a:pPr fontAlgn="base">
              <a:spcAft>
                <a:spcPct val="0"/>
              </a:spcAft>
              <a:buNone/>
            </a:pPr>
            <a:r>
              <a:rPr lang="fr-BE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Belgium  -  </a:t>
            </a:r>
            <a:r>
              <a:rPr lang="fr-BE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21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Bulgaria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17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Croatia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11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Cyprus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6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Czech</a:t>
            </a:r>
            <a:r>
              <a:rPr lang="en-GB" altLang="nl-BE" sz="1200">
                <a:solidFill>
                  <a:srgbClr val="FFFFFF"/>
                </a:solidFill>
                <a:cs typeface="Arial" panose="020B0604020202020204" pitchFamily="34" charset="0"/>
              </a:rPr>
              <a:t> </a:t>
            </a: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Republic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21</a:t>
            </a:r>
            <a:endParaRPr lang="en-US" altLang="nl-BE" sz="1200" b="1">
              <a:solidFill>
                <a:srgbClr val="595959"/>
              </a:solidFill>
              <a:latin typeface="Verdana" panose="020B0604030504040204" pitchFamily="34" charset="0"/>
            </a:endParaRP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Denmark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13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Estonia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6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Finland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13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France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74</a:t>
            </a:r>
          </a:p>
          <a:p>
            <a:pPr fontAlgn="base">
              <a:spcAft>
                <a:spcPct val="0"/>
              </a:spcAft>
              <a:buNone/>
            </a:pPr>
            <a:endParaRPr lang="nl-BE" altLang="en-US" sz="1200">
              <a:solidFill>
                <a:srgbClr val="595959"/>
              </a:solidFill>
              <a:latin typeface="Verdana" panose="020B0604030504040204" pitchFamily="34" charset="0"/>
            </a:endParaRPr>
          </a:p>
        </p:txBody>
      </p:sp>
      <p:sp>
        <p:nvSpPr>
          <p:cNvPr id="76806" name="Content Placeholder 3">
            <a:extLst>
              <a:ext uri="{FF2B5EF4-FFF2-40B4-BE49-F238E27FC236}">
                <a16:creationId xmlns:a16="http://schemas.microsoft.com/office/drawing/2014/main" id="{181D1F15-CAAF-414B-8951-4A3CEE99791F}"/>
              </a:ext>
            </a:extLst>
          </p:cNvPr>
          <p:cNvSpPr txBox="1">
            <a:spLocks/>
          </p:cNvSpPr>
          <p:nvPr/>
        </p:nvSpPr>
        <p:spPr bwMode="auto">
          <a:xfrm>
            <a:off x="5164139" y="2620963"/>
            <a:ext cx="2147887" cy="265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Germany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96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Greece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21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Hungary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21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Ireland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11</a:t>
            </a:r>
            <a:endParaRPr lang="en-GB" altLang="nl-BE" sz="1200">
              <a:solidFill>
                <a:srgbClr val="595959"/>
              </a:solidFill>
              <a:latin typeface="Verdana" panose="020B0604030504040204" pitchFamily="34" charset="0"/>
            </a:endParaRP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Italy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73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Latvia</a:t>
            </a:r>
            <a:r>
              <a:rPr lang="en-GB" altLang="nl-BE" sz="1200">
                <a:solidFill>
                  <a:srgbClr val="FFFFFF"/>
                </a:solidFill>
                <a:cs typeface="Arial" panose="020B0604020202020204" pitchFamily="34" charset="0"/>
              </a:rPr>
              <a:t>   </a:t>
            </a:r>
            <a:r>
              <a:rPr lang="fr-BE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-  </a:t>
            </a:r>
            <a:r>
              <a:rPr lang="fr-BE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8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Lithuania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11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Luxembourg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6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Malta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6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4FAB4B30-F83E-49BC-AAEA-A3C940829263}"/>
              </a:ext>
            </a:extLst>
          </p:cNvPr>
          <p:cNvSpPr txBox="1">
            <a:spLocks/>
          </p:cNvSpPr>
          <p:nvPr/>
        </p:nvSpPr>
        <p:spPr>
          <a:xfrm>
            <a:off x="2657475" y="5815013"/>
            <a:ext cx="6877050" cy="25241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en-GB" altLang="nl-BE" sz="1200" dirty="0">
                <a:solidFill>
                  <a:prstClr val="black"/>
                </a:solidFill>
                <a:latin typeface="Verdana" panose="020B0604030504040204" pitchFamily="34" charset="0"/>
              </a:rPr>
              <a:t>Total  -  </a:t>
            </a:r>
            <a:r>
              <a:rPr lang="en-GB" altLang="nl-BE" sz="1200" b="1" dirty="0">
                <a:solidFill>
                  <a:prstClr val="black"/>
                </a:solidFill>
                <a:latin typeface="Verdana" panose="020B0604030504040204" pitchFamily="34" charset="0"/>
              </a:rPr>
              <a:t>751</a:t>
            </a:r>
            <a:endParaRPr lang="en-GB" altLang="nl-BE" sz="900" dirty="0">
              <a:solidFill>
                <a:prstClr val="black"/>
              </a:solidFill>
              <a:latin typeface="Verdana" panose="020B0604030504040204" pitchFamily="34" charset="0"/>
            </a:endParaRPr>
          </a:p>
        </p:txBody>
      </p:sp>
      <p:sp>
        <p:nvSpPr>
          <p:cNvPr id="76808" name="Content Placeholder 3">
            <a:extLst>
              <a:ext uri="{FF2B5EF4-FFF2-40B4-BE49-F238E27FC236}">
                <a16:creationId xmlns:a16="http://schemas.microsoft.com/office/drawing/2014/main" id="{4EAA03B3-D77E-42BC-96BB-6F8BEA9F7A95}"/>
              </a:ext>
            </a:extLst>
          </p:cNvPr>
          <p:cNvSpPr txBox="1">
            <a:spLocks/>
          </p:cNvSpPr>
          <p:nvPr/>
        </p:nvSpPr>
        <p:spPr bwMode="auto">
          <a:xfrm>
            <a:off x="7613651" y="2614613"/>
            <a:ext cx="2600325" cy="277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Netherlands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26</a:t>
            </a:r>
            <a:endParaRPr lang="en-US" altLang="nl-BE" sz="1200" b="1">
              <a:solidFill>
                <a:srgbClr val="595959"/>
              </a:solidFill>
              <a:latin typeface="Verdana" panose="020B0604030504040204" pitchFamily="34" charset="0"/>
            </a:endParaRP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Poland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51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Portugal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21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Romania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32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Slovakia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13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Slovenia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8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Spain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54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Sweden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20</a:t>
            </a:r>
          </a:p>
          <a:p>
            <a:pPr fontAlgn="base">
              <a:spcAft>
                <a:spcPct val="0"/>
              </a:spcAft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United Kingdom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73</a:t>
            </a:r>
            <a:endParaRPr lang="en-US" altLang="nl-BE" sz="1200" b="1">
              <a:solidFill>
                <a:srgbClr val="595959"/>
              </a:solidFill>
              <a:latin typeface="Verdana" panose="020B0604030504040204" pitchFamily="34" charset="0"/>
            </a:endParaRPr>
          </a:p>
          <a:p>
            <a:pPr fontAlgn="base">
              <a:spcAft>
                <a:spcPct val="0"/>
              </a:spcAft>
              <a:buNone/>
            </a:pPr>
            <a:endParaRPr lang="nl-BE" altLang="en-US" sz="1200">
              <a:solidFill>
                <a:srgbClr val="595959"/>
              </a:solidFill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635652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itle 3">
            <a:extLst>
              <a:ext uri="{FF2B5EF4-FFF2-40B4-BE49-F238E27FC236}">
                <a16:creationId xmlns:a16="http://schemas.microsoft.com/office/drawing/2014/main" id="{C73CF5FC-58DE-47D8-8E5C-BA935FBAC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European political parties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7EB704-D568-46D4-B826-A06D892368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1364" y="1389064"/>
            <a:ext cx="5735637" cy="846137"/>
          </a:xfrm>
        </p:spPr>
        <p:txBody>
          <a:bodyPr rtlCol="0">
            <a:normAutofit fontScale="92500" lnSpcReduction="20000"/>
          </a:bodyPr>
          <a:lstStyle/>
          <a:p>
            <a:pPr marL="0" indent="0" algn="ctr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en-US" sz="190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Number of seats in the European Parliament </a:t>
            </a:r>
            <a:br>
              <a:rPr lang="en-US" sz="190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US" sz="190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per political </a:t>
            </a:r>
            <a:r>
              <a:rPr lang="en-US" sz="19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group (December 2016)</a:t>
            </a:r>
            <a:endParaRPr lang="en-US" sz="1800" dirty="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endParaRPr lang="nl-BE" sz="1800" dirty="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78852" name="TextBox 23">
            <a:extLst>
              <a:ext uri="{FF2B5EF4-FFF2-40B4-BE49-F238E27FC236}">
                <a16:creationId xmlns:a16="http://schemas.microsoft.com/office/drawing/2014/main" id="{66032763-F3EF-4154-9185-34FAF65DD2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8813" y="5851525"/>
            <a:ext cx="1071562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fr-BE" altLang="en-US" sz="13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Total: </a:t>
            </a:r>
            <a:r>
              <a:rPr lang="fr-BE" altLang="en-US" sz="1300" b="1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751</a:t>
            </a:r>
          </a:p>
        </p:txBody>
      </p:sp>
      <p:pic>
        <p:nvPicPr>
          <p:cNvPr id="78853" name="Picture 2">
            <a:extLst>
              <a:ext uri="{FF2B5EF4-FFF2-40B4-BE49-F238E27FC236}">
                <a16:creationId xmlns:a16="http://schemas.microsoft.com/office/drawing/2014/main" id="{7D0361B2-9219-4D43-AC89-2369D2DE7B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024"/>
          <a:stretch>
            <a:fillRect/>
          </a:stretch>
        </p:blipFill>
        <p:spPr bwMode="auto">
          <a:xfrm>
            <a:off x="2255838" y="2676525"/>
            <a:ext cx="8037512" cy="309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586358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3">
            <a:extLst>
              <a:ext uri="{FF2B5EF4-FFF2-40B4-BE49-F238E27FC236}">
                <a16:creationId xmlns:a16="http://schemas.microsoft.com/office/drawing/2014/main" id="{278DD517-CAFE-48B1-8124-EF11DA1693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8801" y="188913"/>
            <a:ext cx="657066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nl-BE" sz="2000" b="0">
                <a:solidFill>
                  <a:srgbClr val="FFFFFF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Council of Ministers – voice of the Member States</a:t>
            </a:r>
            <a:endParaRPr lang="en-US" altLang="en-US" sz="2000" b="0">
              <a:solidFill>
                <a:srgbClr val="FFFFFF"/>
              </a:solidFill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0899" name="Rectangle 4">
            <a:extLst>
              <a:ext uri="{FF2B5EF4-FFF2-40B4-BE49-F238E27FC236}">
                <a16:creationId xmlns:a16="http://schemas.microsoft.com/office/drawing/2014/main" id="{3B510A3B-6F64-4C12-81E3-F8D6105274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0376" y="1501775"/>
            <a:ext cx="6272213" cy="170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1450" indent="-17145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nl-BE" sz="1500" b="0">
                <a:solidFill>
                  <a:srgbClr val="595959"/>
                </a:solidFill>
              </a:rPr>
              <a:t>One minister from each EU country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nl-BE" sz="1500" b="0">
                <a:solidFill>
                  <a:srgbClr val="595959"/>
                </a:solidFill>
              </a:rPr>
              <a:t>Presidency: rotates every six months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nl-BE" sz="1500" b="0">
                <a:solidFill>
                  <a:srgbClr val="595959"/>
                </a:solidFill>
              </a:rPr>
              <a:t>Decides EU laws and budget together with Parliament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nl-BE" sz="1500" b="0">
                <a:solidFill>
                  <a:srgbClr val="595959"/>
                </a:solidFill>
              </a:rPr>
              <a:t>Manages the common foreign and security policy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sz="1500" b="0">
              <a:solidFill>
                <a:srgbClr val="595959"/>
              </a:solidFill>
            </a:endParaRPr>
          </a:p>
        </p:txBody>
      </p:sp>
      <p:pic>
        <p:nvPicPr>
          <p:cNvPr id="80900" name="Picture 1">
            <a:extLst>
              <a:ext uri="{FF2B5EF4-FFF2-40B4-BE49-F238E27FC236}">
                <a16:creationId xmlns:a16="http://schemas.microsoft.com/office/drawing/2014/main" id="{7DA45EBE-1894-4723-A927-618CCFB5A9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513" y="3209926"/>
            <a:ext cx="6610350" cy="298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847583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itle 1">
            <a:extLst>
              <a:ext uri="{FF2B5EF4-FFF2-40B4-BE49-F238E27FC236}">
                <a16:creationId xmlns:a16="http://schemas.microsoft.com/office/drawing/2014/main" id="{18CC45B1-27FF-474E-A5DB-71F1FD3F7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Council of Ministers – how they vote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78E53-D472-4E9B-8001-368EFC2D28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81251" y="1514475"/>
            <a:ext cx="7635875" cy="4351338"/>
          </a:xfrm>
        </p:spPr>
        <p:txBody>
          <a:bodyPr/>
          <a:lstStyle/>
          <a:p>
            <a:pPr>
              <a:buFont typeface="Arial" charset="0"/>
              <a:buChar char="•"/>
              <a:defRPr/>
            </a:pPr>
            <a:endParaRPr lang="en-GB" sz="15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buNone/>
              <a:defRPr/>
            </a:pPr>
            <a:r>
              <a:rPr lang="en-GB" sz="180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Most decisions in the Council are taken by ‘</a:t>
            </a:r>
            <a:r>
              <a:rPr lang="en-GB" sz="1800" b="1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double majority</a:t>
            </a:r>
            <a:r>
              <a:rPr lang="en-GB" sz="180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’.  </a:t>
            </a:r>
          </a:p>
          <a:p>
            <a:pPr marL="0" indent="0">
              <a:buNone/>
              <a:defRPr/>
            </a:pPr>
            <a:endParaRPr lang="fr-BE" sz="1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buNone/>
              <a:defRPr/>
            </a:pPr>
            <a:endParaRPr lang="en-GB" sz="1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buNone/>
              <a:defRPr/>
            </a:pP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A decision must have the support of at least: </a:t>
            </a:r>
          </a:p>
          <a:p>
            <a:pPr marL="0" indent="0">
              <a:buNone/>
              <a:defRPr/>
            </a:pPr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  <a:p>
            <a:pPr marL="0" indent="0">
              <a:buNone/>
              <a:defRPr/>
            </a:pP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•	55 % of Member States (16 countries)</a:t>
            </a:r>
          </a:p>
          <a:p>
            <a:pPr marL="0" indent="0">
              <a:buNone/>
              <a:defRPr/>
            </a:pPr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  <a:p>
            <a:pPr marL="0" indent="0">
              <a:buNone/>
              <a:defRPr/>
            </a:pP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•	Member States that represent 65 % of the EU’s population</a:t>
            </a:r>
          </a:p>
          <a:p>
            <a:pPr>
              <a:buFont typeface="Arial" charset="0"/>
              <a:buChar char="•"/>
              <a:defRPr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69541569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4AE0076-6AA4-4A37-B4DE-62E69496DB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1" y="115889"/>
            <a:ext cx="7427913" cy="5048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0" kern="1200" dirty="0"/>
              <a:t>Summit at the European Council</a:t>
            </a:r>
            <a:endParaRPr lang="en-US" altLang="en-US" b="0" kern="1200" dirty="0"/>
          </a:p>
        </p:txBody>
      </p:sp>
      <p:sp>
        <p:nvSpPr>
          <p:cNvPr id="84995" name="Rectangle 4">
            <a:extLst>
              <a:ext uri="{FF2B5EF4-FFF2-40B4-BE49-F238E27FC236}">
                <a16:creationId xmlns:a16="http://schemas.microsoft.com/office/drawing/2014/main" id="{0FD9335D-A80D-4F2F-AED2-36AB0C5720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989" y="1874839"/>
            <a:ext cx="6911975" cy="99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marL="171450" indent="-17145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500" b="0">
                <a:solidFill>
                  <a:srgbClr val="595959"/>
                </a:solidFill>
              </a:rPr>
              <a:t>Held at least 4 times a year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500" b="0">
                <a:solidFill>
                  <a:srgbClr val="595959"/>
                </a:solidFill>
              </a:rPr>
              <a:t>Sets the overall guidelines for EU policies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fr-BE" altLang="en-US" sz="1500" b="0">
                <a:solidFill>
                  <a:srgbClr val="595959"/>
                </a:solidFill>
              </a:rPr>
              <a:t>President: Donald Tusk</a:t>
            </a:r>
            <a:endParaRPr lang="en-US" altLang="en-US" sz="1500" b="0">
              <a:solidFill>
                <a:srgbClr val="595959"/>
              </a:solidFill>
            </a:endParaRPr>
          </a:p>
        </p:txBody>
      </p:sp>
      <p:sp>
        <p:nvSpPr>
          <p:cNvPr id="84996" name="Rectangle 4">
            <a:extLst>
              <a:ext uri="{FF2B5EF4-FFF2-40B4-BE49-F238E27FC236}">
                <a16:creationId xmlns:a16="http://schemas.microsoft.com/office/drawing/2014/main" id="{E58A8B59-C21F-4900-B127-8D90F66F65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3175" y="1457326"/>
            <a:ext cx="7448550" cy="53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 b="0">
                <a:solidFill>
                  <a:srgbClr val="359AC2"/>
                </a:solidFill>
              </a:rPr>
              <a:t>Summit of heads of state and government of all EU countries</a:t>
            </a:r>
            <a:r>
              <a:rPr lang="en-US" altLang="en-US" sz="1500">
                <a:solidFill>
                  <a:srgbClr val="333399"/>
                </a:solidFill>
              </a:rPr>
              <a:t/>
            </a:r>
            <a:br>
              <a:rPr lang="en-US" altLang="en-US" sz="1500">
                <a:solidFill>
                  <a:srgbClr val="333399"/>
                </a:solidFill>
              </a:rPr>
            </a:br>
            <a:endParaRPr lang="en-US" altLang="en-US" sz="1500">
              <a:solidFill>
                <a:srgbClr val="00B0F0"/>
              </a:solidFill>
            </a:endParaRPr>
          </a:p>
        </p:txBody>
      </p:sp>
      <p:pic>
        <p:nvPicPr>
          <p:cNvPr id="84997" name="Picture 5">
            <a:extLst>
              <a:ext uri="{FF2B5EF4-FFF2-40B4-BE49-F238E27FC236}">
                <a16:creationId xmlns:a16="http://schemas.microsoft.com/office/drawing/2014/main" id="{B8EE01D8-5AAA-4C3D-9162-D513763E81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989" y="3182938"/>
            <a:ext cx="6981825" cy="296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730176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3">
            <a:extLst>
              <a:ext uri="{FF2B5EF4-FFF2-40B4-BE49-F238E27FC236}">
                <a16:creationId xmlns:a16="http://schemas.microsoft.com/office/drawing/2014/main" id="{C6322DB3-E8AD-4AFB-AB32-16FA4BF4BB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46250" y="188913"/>
            <a:ext cx="694213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2000" b="0">
                <a:solidFill>
                  <a:srgbClr val="FFFFFF"/>
                </a:solidFill>
              </a:rPr>
              <a:t>A high representative for foreign affairs and security</a:t>
            </a:r>
            <a:endParaRPr lang="en-US" altLang="en-US" sz="2000" b="0">
              <a:solidFill>
                <a:srgbClr val="FFFFFF"/>
              </a:solidFill>
            </a:endParaRPr>
          </a:p>
        </p:txBody>
      </p:sp>
      <p:pic>
        <p:nvPicPr>
          <p:cNvPr id="87043" name="Picture 1">
            <a:extLst>
              <a:ext uri="{FF2B5EF4-FFF2-40B4-BE49-F238E27FC236}">
                <a16:creationId xmlns:a16="http://schemas.microsoft.com/office/drawing/2014/main" id="{3B80146A-DDE2-4077-96B9-2FD151A2C1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1638" y="1677989"/>
            <a:ext cx="3275012" cy="405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7044" name="Rectangle 4">
            <a:extLst>
              <a:ext uri="{FF2B5EF4-FFF2-40B4-BE49-F238E27FC236}">
                <a16:creationId xmlns:a16="http://schemas.microsoft.com/office/drawing/2014/main" id="{E29EA1E3-EA4C-43C7-ABCF-64A6F39221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2443163"/>
            <a:ext cx="4824412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1450" indent="-17145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500" b="0">
                <a:solidFill>
                  <a:srgbClr val="595959"/>
                </a:solidFill>
              </a:rPr>
              <a:t>Double role: </a:t>
            </a:r>
          </a:p>
          <a:p>
            <a:pPr lvl="1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500">
                <a:solidFill>
                  <a:srgbClr val="595959"/>
                </a:solidFill>
              </a:rPr>
              <a:t>chairs meetings of the Foreign Affairs Council</a:t>
            </a:r>
          </a:p>
          <a:p>
            <a:pPr lvl="1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500">
                <a:solidFill>
                  <a:srgbClr val="595959"/>
                </a:solidFill>
              </a:rPr>
              <a:t>Vice-President of the European Commission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500" b="0">
                <a:solidFill>
                  <a:srgbClr val="595959"/>
                </a:solidFill>
              </a:rPr>
              <a:t>Manages the common foreign affairs and security policy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500" b="0">
                <a:solidFill>
                  <a:srgbClr val="595959"/>
                </a:solidFill>
              </a:rPr>
              <a:t>Head of the European External Action Service</a:t>
            </a:r>
          </a:p>
        </p:txBody>
      </p:sp>
      <p:sp>
        <p:nvSpPr>
          <p:cNvPr id="87045" name="Rectangle 6">
            <a:extLst>
              <a:ext uri="{FF2B5EF4-FFF2-40B4-BE49-F238E27FC236}">
                <a16:creationId xmlns:a16="http://schemas.microsoft.com/office/drawing/2014/main" id="{9235A4E2-A35C-49B8-8016-7AFFB99CCC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1909764"/>
            <a:ext cx="50720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 b="0">
                <a:solidFill>
                  <a:srgbClr val="359AC2"/>
                </a:solidFill>
              </a:rPr>
              <a:t>Federica Mogherini</a:t>
            </a:r>
          </a:p>
        </p:txBody>
      </p:sp>
    </p:spTree>
    <p:extLst>
      <p:ext uri="{BB962C8B-B14F-4D97-AF65-F5344CB8AC3E}">
        <p14:creationId xmlns:p14="http://schemas.microsoft.com/office/powerpoint/2010/main" val="110683042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6">
            <a:extLst>
              <a:ext uri="{FF2B5EF4-FFF2-40B4-BE49-F238E27FC236}">
                <a16:creationId xmlns:a16="http://schemas.microsoft.com/office/drawing/2014/main" id="{0A58D8EB-A0C2-4E7C-8CDF-0885598E04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9739" y="115889"/>
            <a:ext cx="8029575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000" b="0">
                <a:solidFill>
                  <a:srgbClr val="FFFFFF"/>
                </a:solidFill>
              </a:rPr>
              <a:t>The European Commission – promoting the common interest</a:t>
            </a:r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862F8AEC-1A99-4135-AB77-245E5979E0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08264" y="1447800"/>
            <a:ext cx="7202487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srgbClr val="359AC2"/>
                </a:solidFill>
                <a:latin typeface="Verdana"/>
              </a:rPr>
              <a:t>28 independent members, one from each EU country</a:t>
            </a:r>
            <a:r>
              <a:rPr lang="en-US" sz="1600" b="1" dirty="0">
                <a:solidFill>
                  <a:srgbClr val="FFFFFF"/>
                </a:solidFill>
                <a:latin typeface="Verdana" pitchFamily="34" charset="0"/>
              </a:rPr>
              <a:t/>
            </a:r>
            <a:br>
              <a:rPr lang="en-US" sz="1600" b="1" dirty="0">
                <a:solidFill>
                  <a:srgbClr val="FFFFFF"/>
                </a:solidFill>
                <a:latin typeface="Verdana" pitchFamily="34" charset="0"/>
              </a:rPr>
            </a:br>
            <a:endParaRPr lang="en-US" sz="1600" b="1" dirty="0">
              <a:solidFill>
                <a:srgbClr val="FFFFFF"/>
              </a:solidFill>
              <a:latin typeface="Verdana" pitchFamily="34" charset="0"/>
            </a:endParaRPr>
          </a:p>
          <a:p>
            <a:pPr marL="285750" indent="-2857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srgbClr val="595959"/>
                </a:solidFill>
                <a:latin typeface="Verdana" panose="020B0604030504040204" pitchFamily="34" charset="0"/>
              </a:rPr>
              <a:t>Proposes new legislation</a:t>
            </a:r>
          </a:p>
          <a:p>
            <a:pPr marL="285750" indent="-2857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srgbClr val="595959"/>
                </a:solidFill>
                <a:latin typeface="Verdana" panose="020B0604030504040204" pitchFamily="34" charset="0"/>
              </a:rPr>
              <a:t>Executive organ</a:t>
            </a:r>
          </a:p>
          <a:p>
            <a:pPr marL="285750" indent="-2857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srgbClr val="595959"/>
                </a:solidFill>
                <a:latin typeface="Verdana" panose="020B0604030504040204" pitchFamily="34" charset="0"/>
              </a:rPr>
              <a:t>Guardian of the treaties</a:t>
            </a:r>
          </a:p>
          <a:p>
            <a:pPr marL="285750" indent="-2857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srgbClr val="595959"/>
                </a:solidFill>
                <a:latin typeface="Verdana" panose="020B0604030504040204" pitchFamily="34" charset="0"/>
              </a:rPr>
              <a:t>Represents the EU on the international stage</a:t>
            </a:r>
            <a:endParaRPr lang="en-US" sz="1500" b="1" i="1" dirty="0">
              <a:solidFill>
                <a:srgbClr val="507DB8"/>
              </a:solidFill>
              <a:latin typeface="Verdana" pitchFamily="34" charset="0"/>
            </a:endParaRPr>
          </a:p>
        </p:txBody>
      </p:sp>
      <p:pic>
        <p:nvPicPr>
          <p:cNvPr id="89092" name="Picture 1">
            <a:extLst>
              <a:ext uri="{FF2B5EF4-FFF2-40B4-BE49-F238E27FC236}">
                <a16:creationId xmlns:a16="http://schemas.microsoft.com/office/drawing/2014/main" id="{60DC2285-2D4A-4355-BECE-AB5801F340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5075" y="3554414"/>
            <a:ext cx="6572250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841061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6">
            <a:extLst>
              <a:ext uri="{FF2B5EF4-FFF2-40B4-BE49-F238E27FC236}">
                <a16:creationId xmlns:a16="http://schemas.microsoft.com/office/drawing/2014/main" id="{DA3A67E6-EE1F-48D0-8FD2-CE6705993C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1" y="115889"/>
            <a:ext cx="7427913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000" b="0">
                <a:solidFill>
                  <a:srgbClr val="FFFFFF"/>
                </a:solidFill>
              </a:rPr>
              <a:t>The Court of Justice – upholding the law</a:t>
            </a:r>
          </a:p>
        </p:txBody>
      </p:sp>
      <p:sp>
        <p:nvSpPr>
          <p:cNvPr id="91139" name="Rectangle 7">
            <a:extLst>
              <a:ext uri="{FF2B5EF4-FFF2-40B4-BE49-F238E27FC236}">
                <a16:creationId xmlns:a16="http://schemas.microsoft.com/office/drawing/2014/main" id="{095F56AB-5322-40BD-9BE0-29F5BF32BD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1651" y="1470025"/>
            <a:ext cx="7489825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 b="0">
                <a:solidFill>
                  <a:srgbClr val="359AC2"/>
                </a:solidFill>
              </a:rPr>
              <a:t>28 independent judges, one from each EU country</a:t>
            </a:r>
          </a:p>
        </p:txBody>
      </p:sp>
      <p:sp>
        <p:nvSpPr>
          <p:cNvPr id="91140" name="Rectangle 7">
            <a:extLst>
              <a:ext uri="{FF2B5EF4-FFF2-40B4-BE49-F238E27FC236}">
                <a16:creationId xmlns:a16="http://schemas.microsoft.com/office/drawing/2014/main" id="{20EDB14B-E8C5-4E9D-BBFE-A1B61C3F9B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1651" y="2243138"/>
            <a:ext cx="6207125" cy="204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85750" indent="-28575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500" b="0">
                <a:solidFill>
                  <a:srgbClr val="595959"/>
                </a:solidFill>
              </a:rPr>
              <a:t>Rules on how to interpret EU law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500" b="0">
                <a:solidFill>
                  <a:srgbClr val="595959"/>
                </a:solidFill>
              </a:rPr>
              <a:t>Ensures EU countries apply EU laws in the same way</a:t>
            </a:r>
            <a:r>
              <a:rPr lang="en-US" altLang="en-US" sz="1500">
                <a:solidFill>
                  <a:srgbClr val="FFFFFF"/>
                </a:solidFill>
              </a:rPr>
              <a:t/>
            </a:r>
            <a:br>
              <a:rPr lang="en-US" altLang="en-US" sz="1500">
                <a:solidFill>
                  <a:srgbClr val="FFFFFF"/>
                </a:solidFill>
              </a:rPr>
            </a:br>
            <a:endParaRPr lang="en-US" altLang="en-US" sz="1500" i="1">
              <a:solidFill>
                <a:srgbClr val="507DB8"/>
              </a:solidFill>
            </a:endParaRPr>
          </a:p>
        </p:txBody>
      </p:sp>
      <p:pic>
        <p:nvPicPr>
          <p:cNvPr id="91141" name="Picture 1">
            <a:extLst>
              <a:ext uri="{FF2B5EF4-FFF2-40B4-BE49-F238E27FC236}">
                <a16:creationId xmlns:a16="http://schemas.microsoft.com/office/drawing/2014/main" id="{A29169E5-921C-4734-B4C8-505EF122DB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913" y="3313114"/>
            <a:ext cx="6915150" cy="324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280849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B57995E5-2089-461C-96C4-5828B331B9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1" y="115889"/>
            <a:ext cx="7427913" cy="5048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nl-BE" b="0" kern="1200" dirty="0">
                <a:solidFill>
                  <a:srgbClr val="FFFFFF"/>
                </a:solidFill>
                <a:ea typeface="+mn-ea"/>
                <a:cs typeface="+mn-cs"/>
              </a:rPr>
              <a:t>The European Ombudsman</a:t>
            </a:r>
            <a:endParaRPr lang="en-US" altLang="nl-BE" b="0" kern="1200" dirty="0">
              <a:solidFill>
                <a:srgbClr val="FFFFFF"/>
              </a:solidFill>
              <a:ea typeface="+mn-ea"/>
              <a:cs typeface="+mn-cs"/>
            </a:endParaRP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A77939C2-8C4E-4CAB-A345-8CCD32F52A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351089" y="1989138"/>
            <a:ext cx="4537075" cy="6477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nl-BE" sz="1800" b="0" kern="1200" dirty="0">
                <a:solidFill>
                  <a:srgbClr val="359AC2"/>
                </a:solidFill>
              </a:rPr>
              <a:t>Emily O’Reilly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nl-BE" sz="1400" kern="1200" dirty="0">
                <a:solidFill>
                  <a:srgbClr val="595959"/>
                </a:solidFill>
              </a:rPr>
              <a:t>The European Ombudsman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GB" altLang="nl-BE" kern="1200" dirty="0">
              <a:solidFill>
                <a:srgbClr val="FF0000"/>
              </a:solidFill>
            </a:endParaRPr>
          </a:p>
        </p:txBody>
      </p:sp>
      <p:sp>
        <p:nvSpPr>
          <p:cNvPr id="93188" name="Rectangle 3">
            <a:extLst>
              <a:ext uri="{FF2B5EF4-FFF2-40B4-BE49-F238E27FC236}">
                <a16:creationId xmlns:a16="http://schemas.microsoft.com/office/drawing/2014/main" id="{AE068793-33FC-4C4D-B73A-60148DF06E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5376" y="2667000"/>
            <a:ext cx="4537075" cy="3570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nl-BE" sz="1500" b="0">
                <a:solidFill>
                  <a:srgbClr val="595959"/>
                </a:solidFill>
              </a:rPr>
              <a:t>Investigates complaints about poor or failed administration by the EU institutions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GB" altLang="nl-BE" sz="1500" b="0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nl-BE" sz="1500" b="0">
                <a:solidFill>
                  <a:srgbClr val="595959"/>
                </a:solidFill>
              </a:rPr>
              <a:t>For example: unfairness, discrimination, abuse of power, unnecessary delay, failure to reply or incorrect procedures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fr-BE" altLang="nl-BE" sz="1500" b="0">
              <a:solidFill>
                <a:srgbClr val="595959"/>
              </a:solidFill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fr-BE" altLang="nl-BE" sz="1500" b="0">
                <a:solidFill>
                  <a:srgbClr val="595959"/>
                </a:solidFill>
              </a:rPr>
              <a:t>Anyone in the EU can make a complaint</a:t>
            </a:r>
            <a:endParaRPr lang="en-GB" altLang="nl-BE" sz="1500" b="0">
              <a:solidFill>
                <a:srgbClr val="595959"/>
              </a:solidFill>
            </a:endParaRPr>
          </a:p>
        </p:txBody>
      </p:sp>
      <p:pic>
        <p:nvPicPr>
          <p:cNvPr id="93189" name="Picture 1">
            <a:extLst>
              <a:ext uri="{FF2B5EF4-FFF2-40B4-BE49-F238E27FC236}">
                <a16:creationId xmlns:a16="http://schemas.microsoft.com/office/drawing/2014/main" id="{31D3B91B-69D6-4098-A9A7-8435620276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526" y="1881189"/>
            <a:ext cx="2981325" cy="416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800747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6">
            <a:extLst>
              <a:ext uri="{FF2B5EF4-FFF2-40B4-BE49-F238E27FC236}">
                <a16:creationId xmlns:a16="http://schemas.microsoft.com/office/drawing/2014/main" id="{691BC602-5DBD-4124-BFA9-1323A70EB6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2613" y="115889"/>
            <a:ext cx="77724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2000" b="0">
                <a:solidFill>
                  <a:srgbClr val="FFFFFF"/>
                </a:solidFill>
              </a:rPr>
              <a:t>The European Court of Auditors: getting value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2000" b="0">
                <a:solidFill>
                  <a:srgbClr val="FFFFFF"/>
                </a:solidFill>
              </a:rPr>
              <a:t>for your money</a:t>
            </a:r>
            <a:endParaRPr lang="en-US" altLang="en-US" sz="2000" b="0">
              <a:solidFill>
                <a:srgbClr val="FFFFFF"/>
              </a:solidFill>
            </a:endParaRPr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94F4DEB5-23EF-4AF1-8CFB-22107C674A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3" y="1744664"/>
            <a:ext cx="6246812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>
                <a:solidFill>
                  <a:srgbClr val="359AC2"/>
                </a:solidFill>
                <a:latin typeface="Verdana"/>
              </a:rPr>
              <a:t>28 independent members</a:t>
            </a:r>
            <a:r>
              <a:rPr lang="en-US" sz="1600" b="1" dirty="0">
                <a:solidFill>
                  <a:srgbClr val="FFFFFF"/>
                </a:solidFill>
                <a:latin typeface="Verdana" pitchFamily="34" charset="0"/>
              </a:rPr>
              <a:t/>
            </a:r>
            <a:br>
              <a:rPr lang="en-US" sz="1600" b="1" dirty="0">
                <a:solidFill>
                  <a:srgbClr val="FFFFFF"/>
                </a:solidFill>
                <a:latin typeface="Verdana" pitchFamily="34" charset="0"/>
              </a:rPr>
            </a:br>
            <a:endParaRPr lang="en-US" sz="1600" b="1" dirty="0">
              <a:solidFill>
                <a:srgbClr val="FFFFFF"/>
              </a:solidFill>
              <a:latin typeface="Verdana" pitchFamily="34" charset="0"/>
            </a:endParaRPr>
          </a:p>
          <a:p>
            <a:pPr marL="285750" indent="-2857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srgbClr val="595959"/>
                </a:solidFill>
                <a:latin typeface="Verdana" panose="020B0604030504040204" pitchFamily="34" charset="0"/>
              </a:rPr>
              <a:t>Checks that EU funds are used properly </a:t>
            </a:r>
          </a:p>
          <a:p>
            <a:pPr marL="285750" indent="-2857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srgbClr val="595959"/>
                </a:solidFill>
                <a:latin typeface="Verdana" panose="020B0604030504040204" pitchFamily="34" charset="0"/>
              </a:rPr>
              <a:t>Can audit any person or organisation dealing with EU funds</a:t>
            </a:r>
            <a:r>
              <a:rPr lang="en-US" sz="1600" b="1" dirty="0">
                <a:solidFill>
                  <a:srgbClr val="FFFFFF"/>
                </a:solidFill>
                <a:latin typeface="Verdana" pitchFamily="34" charset="0"/>
              </a:rPr>
              <a:t/>
            </a:r>
            <a:br>
              <a:rPr lang="en-US" sz="1600" b="1" dirty="0">
                <a:solidFill>
                  <a:srgbClr val="FFFFFF"/>
                </a:solidFill>
                <a:latin typeface="Verdana" pitchFamily="34" charset="0"/>
              </a:rPr>
            </a:br>
            <a:endParaRPr lang="en-US" sz="1500" b="1" i="1" dirty="0">
              <a:solidFill>
                <a:srgbClr val="507DB8"/>
              </a:solidFill>
              <a:latin typeface="Verdana" pitchFamily="34" charset="0"/>
            </a:endParaRPr>
          </a:p>
        </p:txBody>
      </p:sp>
      <p:pic>
        <p:nvPicPr>
          <p:cNvPr id="95236" name="Picture 1">
            <a:extLst>
              <a:ext uri="{FF2B5EF4-FFF2-40B4-BE49-F238E27FC236}">
                <a16:creationId xmlns:a16="http://schemas.microsoft.com/office/drawing/2014/main" id="{83DDE9F4-8CFF-431C-B913-9365F5D617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3925" y="3141663"/>
            <a:ext cx="7829550" cy="318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787144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3">
            <a:extLst>
              <a:ext uri="{FF2B5EF4-FFF2-40B4-BE49-F238E27FC236}">
                <a16:creationId xmlns:a16="http://schemas.microsoft.com/office/drawing/2014/main" id="{E048F2B6-B24A-41B1-B6D5-3F791B5E57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989" y="2816225"/>
            <a:ext cx="4249737" cy="182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1450" indent="-17145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nl-BE" sz="1500" b="0">
                <a:solidFill>
                  <a:srgbClr val="595959"/>
                </a:solidFill>
              </a:rPr>
              <a:t>Ensures price stability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nl-BE" sz="1500" b="0">
                <a:solidFill>
                  <a:srgbClr val="595959"/>
                </a:solidFill>
              </a:rPr>
              <a:t>Controls money supply and decides interest rates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nl-BE" sz="1500" b="0">
                <a:solidFill>
                  <a:srgbClr val="595959"/>
                </a:solidFill>
              </a:rPr>
              <a:t>Supervises that banks are safe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nl-BE" sz="1500" b="0">
                <a:solidFill>
                  <a:srgbClr val="595959"/>
                </a:solidFill>
              </a:rPr>
              <a:t>Works independently from governments</a:t>
            </a:r>
          </a:p>
        </p:txBody>
      </p:sp>
      <p:sp>
        <p:nvSpPr>
          <p:cNvPr id="97283" name="Rectangle 6">
            <a:extLst>
              <a:ext uri="{FF2B5EF4-FFF2-40B4-BE49-F238E27FC236}">
                <a16:creationId xmlns:a16="http://schemas.microsoft.com/office/drawing/2014/main" id="{686CAFAA-E6F4-4172-B653-E14146A981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1" y="115888"/>
            <a:ext cx="7427913" cy="53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nl-BE" sz="2000" b="0">
                <a:solidFill>
                  <a:srgbClr val="FFFFFF"/>
                </a:solidFill>
              </a:rPr>
              <a:t>The European Central Bank: managing the euro</a:t>
            </a:r>
            <a:endParaRPr lang="en-US" altLang="nl-BE" sz="2000" b="0">
              <a:solidFill>
                <a:srgbClr val="FFFFFF"/>
              </a:solidFill>
            </a:endParaRPr>
          </a:p>
        </p:txBody>
      </p:sp>
      <p:sp>
        <p:nvSpPr>
          <p:cNvPr id="97284" name="Rectangle 24">
            <a:extLst>
              <a:ext uri="{FF2B5EF4-FFF2-40B4-BE49-F238E27FC236}">
                <a16:creationId xmlns:a16="http://schemas.microsoft.com/office/drawing/2014/main" id="{55DB1704-D387-44E5-A745-836B8E27DF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989" y="2017713"/>
            <a:ext cx="2943225" cy="569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nl-BE" sz="1800" b="0">
                <a:solidFill>
                  <a:srgbClr val="359AC2"/>
                </a:solidFill>
              </a:rPr>
              <a:t>Mario</a:t>
            </a:r>
            <a:r>
              <a:rPr lang="en-US" altLang="nl-BE" sz="1400">
                <a:solidFill>
                  <a:srgbClr val="5A81B5"/>
                </a:solidFill>
              </a:rPr>
              <a:t> </a:t>
            </a:r>
            <a:r>
              <a:rPr lang="en-US" altLang="nl-BE" sz="1800" b="0">
                <a:solidFill>
                  <a:srgbClr val="359AC2"/>
                </a:solidFill>
              </a:rPr>
              <a:t>Draghi</a:t>
            </a:r>
            <a:br>
              <a:rPr lang="en-US" altLang="nl-BE" sz="1800" b="0">
                <a:solidFill>
                  <a:srgbClr val="359AC2"/>
                </a:solidFill>
              </a:rPr>
            </a:br>
            <a:r>
              <a:rPr lang="en-US" altLang="nl-BE" sz="1300">
                <a:solidFill>
                  <a:srgbClr val="595959"/>
                </a:solidFill>
              </a:rPr>
              <a:t>President of the Central Bank</a:t>
            </a:r>
            <a:endParaRPr lang="fr-FR" altLang="nl-BE" sz="1300">
              <a:solidFill>
                <a:srgbClr val="595959"/>
              </a:solidFill>
            </a:endParaRPr>
          </a:p>
        </p:txBody>
      </p:sp>
      <p:pic>
        <p:nvPicPr>
          <p:cNvPr id="97285" name="Picture 1">
            <a:extLst>
              <a:ext uri="{FF2B5EF4-FFF2-40B4-BE49-F238E27FC236}">
                <a16:creationId xmlns:a16="http://schemas.microsoft.com/office/drawing/2014/main" id="{CE095FEC-E482-45C8-8981-13BA02D75D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1" y="1989138"/>
            <a:ext cx="3070225" cy="446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9388298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6">
            <a:extLst>
              <a:ext uri="{FF2B5EF4-FFF2-40B4-BE49-F238E27FC236}">
                <a16:creationId xmlns:a16="http://schemas.microsoft.com/office/drawing/2014/main" id="{D5C26913-5D94-4CF0-B2A1-3EE7F0F292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2313" y="-171450"/>
            <a:ext cx="7427912" cy="1157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nl-BE" sz="2000" dirty="0">
                <a:solidFill>
                  <a:srgbClr val="FFFFFF"/>
                </a:solidFill>
                <a:latin typeface="Verdana"/>
              </a:rPr>
              <a:t>The European Economic and Social </a:t>
            </a:r>
            <a:r>
              <a:rPr lang="en-GB" altLang="nl-BE" sz="2000" kern="0" dirty="0">
                <a:solidFill>
                  <a:srgbClr val="FFFFFF"/>
                </a:solidFill>
                <a:latin typeface="Verdana"/>
              </a:rPr>
              <a:t>Committee</a:t>
            </a:r>
            <a:r>
              <a:rPr lang="en-GB" altLang="nl-BE" sz="2000" dirty="0">
                <a:solidFill>
                  <a:srgbClr val="FFFFFF"/>
                </a:solidFill>
                <a:latin typeface="Verdana"/>
              </a:rPr>
              <a:t>:</a:t>
            </a:r>
            <a:br>
              <a:rPr lang="en-GB" altLang="nl-BE" sz="2000" dirty="0">
                <a:solidFill>
                  <a:srgbClr val="FFFFFF"/>
                </a:solidFill>
                <a:latin typeface="Verdana"/>
              </a:rPr>
            </a:br>
            <a:r>
              <a:rPr lang="en-GB" altLang="nl-BE" sz="2000" dirty="0">
                <a:solidFill>
                  <a:srgbClr val="FFFFFF"/>
                </a:solidFill>
                <a:latin typeface="Verdana"/>
              </a:rPr>
              <a:t>voice of civil </a:t>
            </a:r>
            <a:r>
              <a:rPr lang="en-GB" altLang="nl-BE" sz="2000" dirty="0">
                <a:solidFill>
                  <a:srgbClr val="FFFFFF"/>
                </a:solidFill>
                <a:latin typeface="Verdana" panose="020B0604030504040204" pitchFamily="34" charset="0"/>
              </a:rPr>
              <a:t>society</a:t>
            </a:r>
            <a:endParaRPr lang="en-US" altLang="nl-BE" sz="2000" dirty="0">
              <a:solidFill>
                <a:srgbClr val="FFFFFF"/>
              </a:solidFill>
              <a:latin typeface="Verdana" panose="020B0604030504040204" pitchFamily="34" charset="0"/>
            </a:endParaRPr>
          </a:p>
        </p:txBody>
      </p:sp>
      <p:sp>
        <p:nvSpPr>
          <p:cNvPr id="99331" name="Rectangle 11">
            <a:extLst>
              <a:ext uri="{FF2B5EF4-FFF2-40B4-BE49-F238E27FC236}">
                <a16:creationId xmlns:a16="http://schemas.microsoft.com/office/drawing/2014/main" id="{1DB1253C-A85A-486E-B5BA-39AEF843E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59138" y="1958975"/>
            <a:ext cx="5905500" cy="1512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nl-BE" sz="1500" b="0">
                <a:solidFill>
                  <a:srgbClr val="595959"/>
                </a:solidFill>
              </a:rPr>
              <a:t>Represents trade unions, employers, farmers, consumers and so on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nl-BE" sz="1500" b="0">
                <a:solidFill>
                  <a:srgbClr val="595959"/>
                </a:solidFill>
              </a:rPr>
              <a:t>Advises on new EU laws and policies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nl-BE" sz="1500" b="0">
                <a:solidFill>
                  <a:srgbClr val="595959"/>
                </a:solidFill>
              </a:rPr>
              <a:t>Promotes the involvement of civil society in EU matters</a:t>
            </a:r>
          </a:p>
        </p:txBody>
      </p:sp>
      <p:pic>
        <p:nvPicPr>
          <p:cNvPr id="99332" name="Picture 5" descr="243684_1359.jpg">
            <a:extLst>
              <a:ext uri="{FF2B5EF4-FFF2-40B4-BE49-F238E27FC236}">
                <a16:creationId xmlns:a16="http://schemas.microsoft.com/office/drawing/2014/main" id="{E1003A21-74F1-4A21-B17A-9301A74CA0B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38"/>
          <a:stretch>
            <a:fillRect/>
          </a:stretch>
        </p:blipFill>
        <p:spPr bwMode="auto">
          <a:xfrm>
            <a:off x="3387726" y="3714751"/>
            <a:ext cx="558482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9333" name="Rectangle 11">
            <a:extLst>
              <a:ext uri="{FF2B5EF4-FFF2-40B4-BE49-F238E27FC236}">
                <a16:creationId xmlns:a16="http://schemas.microsoft.com/office/drawing/2014/main" id="{CE9AE1BC-01D0-403C-80D7-5AE1B58929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59138" y="1154114"/>
            <a:ext cx="59055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nl-BE" sz="1800" b="0">
                <a:solidFill>
                  <a:srgbClr val="359AC2"/>
                </a:solidFill>
              </a:rPr>
              <a:t>353 members</a:t>
            </a:r>
            <a:endParaRPr lang="en-US" altLang="nl-BE" sz="1500" b="0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728626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6">
            <a:extLst>
              <a:ext uri="{FF2B5EF4-FFF2-40B4-BE49-F238E27FC236}">
                <a16:creationId xmlns:a16="http://schemas.microsoft.com/office/drawing/2014/main" id="{A9B62734-1F40-4335-9881-3043E944B0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1501" y="1"/>
            <a:ext cx="7815263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fr-BE" altLang="en-US" sz="2000" b="0" kern="0" dirty="0">
                <a:solidFill>
                  <a:srgbClr val="FFFFFF"/>
                </a:solidFill>
                <a:latin typeface="Verdana"/>
              </a:rPr>
              <a:t>The </a:t>
            </a:r>
            <a:r>
              <a:rPr lang="fr-BE" altLang="en-US" sz="2000" b="0" kern="0" dirty="0" err="1">
                <a:solidFill>
                  <a:srgbClr val="FFFFFF"/>
                </a:solidFill>
                <a:latin typeface="Verdana"/>
              </a:rPr>
              <a:t>Committee</a:t>
            </a:r>
            <a:r>
              <a:rPr lang="fr-BE" altLang="en-US" sz="2000" b="0" kern="0" dirty="0">
                <a:solidFill>
                  <a:srgbClr val="FFFFFF"/>
                </a:solidFill>
                <a:latin typeface="Verdana"/>
              </a:rPr>
              <a:t> of the </a:t>
            </a:r>
            <a:r>
              <a:rPr lang="fr-BE" altLang="en-US" sz="2000" b="0" kern="0" dirty="0" err="1">
                <a:solidFill>
                  <a:srgbClr val="FFFFFF"/>
                </a:solidFill>
                <a:latin typeface="Verdana"/>
              </a:rPr>
              <a:t>Regions</a:t>
            </a:r>
            <a:r>
              <a:rPr lang="fr-BE" altLang="en-US" sz="2000" b="0" kern="0" dirty="0">
                <a:solidFill>
                  <a:srgbClr val="FFFFFF"/>
                </a:solidFill>
                <a:latin typeface="Verdana"/>
              </a:rPr>
              <a:t>: </a:t>
            </a:r>
            <a:r>
              <a:rPr lang="fr-BE" altLang="en-US" sz="2000" b="0" kern="0" dirty="0" err="1">
                <a:solidFill>
                  <a:srgbClr val="FFFFFF"/>
                </a:solidFill>
                <a:latin typeface="Verdana"/>
              </a:rPr>
              <a:t>voice</a:t>
            </a:r>
            <a:r>
              <a:rPr lang="fr-BE" altLang="en-US" sz="2000" b="0" kern="0" dirty="0">
                <a:solidFill>
                  <a:srgbClr val="FFFFFF"/>
                </a:solidFill>
                <a:latin typeface="Verdana"/>
              </a:rPr>
              <a:t> of local </a:t>
            </a:r>
            <a:r>
              <a:rPr lang="fr-BE" altLang="en-US" sz="2000" b="0" kern="0" dirty="0" err="1">
                <a:solidFill>
                  <a:srgbClr val="FFFFFF"/>
                </a:solidFill>
                <a:latin typeface="Verdana"/>
              </a:rPr>
              <a:t>government</a:t>
            </a:r>
            <a:endParaRPr lang="en-US" altLang="en-US" sz="2000" b="0" dirty="0">
              <a:solidFill>
                <a:srgbClr val="FFFFFF"/>
              </a:solidFill>
              <a:latin typeface="Verdana"/>
            </a:endParaRPr>
          </a:p>
        </p:txBody>
      </p:sp>
      <p:sp>
        <p:nvSpPr>
          <p:cNvPr id="101379" name="Rectangle 7">
            <a:extLst>
              <a:ext uri="{FF2B5EF4-FFF2-40B4-BE49-F238E27FC236}">
                <a16:creationId xmlns:a16="http://schemas.microsoft.com/office/drawing/2014/main" id="{A87CE781-58B3-42E9-9CAE-97F1CF12FF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8989" y="1851025"/>
            <a:ext cx="5661025" cy="156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500">
                <a:solidFill>
                  <a:srgbClr val="595959"/>
                </a:solidFill>
                <a:latin typeface="Verdana" panose="020B0604030504040204" pitchFamily="34" charset="0"/>
              </a:rPr>
              <a:t>Represents cities and regions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500">
                <a:solidFill>
                  <a:srgbClr val="595959"/>
                </a:solidFill>
                <a:latin typeface="Verdana" panose="020B0604030504040204" pitchFamily="34" charset="0"/>
              </a:rPr>
              <a:t>Advises on new EU laws and policies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500">
                <a:solidFill>
                  <a:srgbClr val="595959"/>
                </a:solidFill>
                <a:latin typeface="Verdana" panose="020B0604030504040204" pitchFamily="34" charset="0"/>
              </a:rPr>
              <a:t>Promotes the involvement of local government in EU matters</a:t>
            </a:r>
            <a:br>
              <a:rPr lang="en-US" altLang="en-US" sz="1500">
                <a:solidFill>
                  <a:srgbClr val="595959"/>
                </a:solidFill>
                <a:latin typeface="Verdana" panose="020B0604030504040204" pitchFamily="34" charset="0"/>
              </a:rPr>
            </a:br>
            <a:endParaRPr lang="en-US" altLang="en-US" sz="1500">
              <a:solidFill>
                <a:srgbClr val="595959"/>
              </a:solidFill>
              <a:latin typeface="Verdana" panose="020B0604030504040204" pitchFamily="34" charset="0"/>
            </a:endParaRPr>
          </a:p>
        </p:txBody>
      </p:sp>
      <p:pic>
        <p:nvPicPr>
          <p:cNvPr id="101380" name="Picture 5">
            <a:extLst>
              <a:ext uri="{FF2B5EF4-FFF2-40B4-BE49-F238E27FC236}">
                <a16:creationId xmlns:a16="http://schemas.microsoft.com/office/drawing/2014/main" id="{C5495654-5D41-4C65-9FFF-994AB3D746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60" b="18373"/>
          <a:stretch>
            <a:fillRect/>
          </a:stretch>
        </p:blipFill>
        <p:spPr bwMode="auto">
          <a:xfrm>
            <a:off x="3328989" y="3671889"/>
            <a:ext cx="5470525" cy="2243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1381" name="Rectangle 7">
            <a:extLst>
              <a:ext uri="{FF2B5EF4-FFF2-40B4-BE49-F238E27FC236}">
                <a16:creationId xmlns:a16="http://schemas.microsoft.com/office/drawing/2014/main" id="{4E225F02-5BED-4750-B397-BADB738D6A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21039" y="1296988"/>
            <a:ext cx="4560887" cy="474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solidFill>
                  <a:srgbClr val="359AC2"/>
                </a:solidFill>
                <a:latin typeface="Verdana" panose="020B0604030504040204" pitchFamily="34" charset="0"/>
              </a:rPr>
              <a:t>353 members</a:t>
            </a:r>
            <a:endParaRPr lang="en-US" altLang="en-US" sz="900">
              <a:solidFill>
                <a:srgbClr val="595959"/>
              </a:solidFill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366143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>
            <a:extLst>
              <a:ext uri="{FF2B5EF4-FFF2-40B4-BE49-F238E27FC236}">
                <a16:creationId xmlns:a16="http://schemas.microsoft.com/office/drawing/2014/main" id="{E3DEF330-29BB-406A-899B-9678F4D960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1" y="115888"/>
            <a:ext cx="7427913" cy="57626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nl-BE" b="0" kern="1200" dirty="0">
                <a:solidFill>
                  <a:srgbClr val="FFFFFF"/>
                </a:solidFill>
                <a:ea typeface="+mn-ea"/>
                <a:cs typeface="+mn-cs"/>
              </a:rPr>
              <a:t>Getting in touch with the EU</a:t>
            </a:r>
          </a:p>
        </p:txBody>
      </p:sp>
      <p:sp>
        <p:nvSpPr>
          <p:cNvPr id="103427" name="Text Box 6">
            <a:extLst>
              <a:ext uri="{FF2B5EF4-FFF2-40B4-BE49-F238E27FC236}">
                <a16:creationId xmlns:a16="http://schemas.microsoft.com/office/drawing/2014/main" id="{565DBAF5-9D85-4B58-B9FB-67295A1C90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0651" y="1844675"/>
            <a:ext cx="78581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Questions about the EU? Europe Direct can help</a:t>
            </a:r>
          </a:p>
        </p:txBody>
      </p:sp>
      <p:sp>
        <p:nvSpPr>
          <p:cNvPr id="103428" name="Rectangle 3">
            <a:extLst>
              <a:ext uri="{FF2B5EF4-FFF2-40B4-BE49-F238E27FC236}">
                <a16:creationId xmlns:a16="http://schemas.microsoft.com/office/drawing/2014/main" id="{25F375C4-48F4-400D-AB65-70F543DF91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4201" y="2757489"/>
            <a:ext cx="3757613" cy="2541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</a:pPr>
            <a:r>
              <a:rPr lang="en-GB" altLang="en-US" sz="1500" b="0">
                <a:solidFill>
                  <a:srgbClr val="595959"/>
                </a:solidFill>
              </a:rPr>
              <a:t>By phone, email or webchat</a:t>
            </a:r>
          </a:p>
          <a:p>
            <a:pPr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</a:pPr>
            <a:r>
              <a:rPr lang="en-GB" altLang="en-US" sz="1500" b="0">
                <a:solidFill>
                  <a:srgbClr val="595959"/>
                </a:solidFill>
              </a:rPr>
              <a:t>Over 500 regional information centres</a:t>
            </a:r>
          </a:p>
          <a:p>
            <a:pPr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None/>
            </a:pPr>
            <a:endParaRPr lang="en-GB" altLang="nl-BE" sz="1400" b="0" i="1">
              <a:solidFill>
                <a:srgbClr val="2976AB"/>
              </a:solidFill>
            </a:endParaRPr>
          </a:p>
          <a:p>
            <a:pPr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None/>
            </a:pPr>
            <a:r>
              <a:rPr lang="en-GB" altLang="nl-BE" sz="1600" i="1">
                <a:solidFill>
                  <a:srgbClr val="2976AB"/>
                </a:solidFill>
              </a:rPr>
              <a:t>europa.eu/europedirect</a:t>
            </a:r>
          </a:p>
          <a:p>
            <a:pPr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</a:pPr>
            <a:endParaRPr lang="nl-BE" altLang="en-US" sz="1300" b="0">
              <a:solidFill>
                <a:srgbClr val="595959"/>
              </a:solidFill>
            </a:endParaRPr>
          </a:p>
        </p:txBody>
      </p:sp>
      <p:pic>
        <p:nvPicPr>
          <p:cNvPr id="103429" name="Picture 2">
            <a:extLst>
              <a:ext uri="{FF2B5EF4-FFF2-40B4-BE49-F238E27FC236}">
                <a16:creationId xmlns:a16="http://schemas.microsoft.com/office/drawing/2014/main" id="{BEFCF211-EA40-456B-92D0-E919FB2940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9" y="2757489"/>
            <a:ext cx="2630487" cy="2630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321957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NAFTA – North American Free Trade Association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>
                <a:hlinkClick r:id="rId2"/>
              </a:rPr>
              <a:t>http://</a:t>
            </a:r>
            <a:r>
              <a:rPr lang="en-GB">
                <a:hlinkClick r:id="rId2"/>
              </a:rPr>
              <a:t>www.naftanow.org</a:t>
            </a:r>
            <a:r>
              <a:rPr lang="en-GB" smtClean="0">
                <a:hlinkClick r:id="rId2"/>
              </a:rPr>
              <a:t>/</a:t>
            </a:r>
            <a:endParaRPr lang="en-GB" smtClean="0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207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plate1-PUB">
  <a:themeElements>
    <a:clrScheme name="template1-PUB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emplate1-PUB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emplate1-PUB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template1-PUB">
  <a:themeElements>
    <a:clrScheme name="template1-PUB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emplate1-PUB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emplate1-PUB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2_template1-PUB">
  <a:themeElements>
    <a:clrScheme name="template1-PUB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emplate1-PUB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emplate1-PUB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2371</Words>
  <Application>Microsoft Office PowerPoint</Application>
  <PresentationFormat>Widescreen</PresentationFormat>
  <Paragraphs>544</Paragraphs>
  <Slides>56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56</vt:i4>
      </vt:variant>
    </vt:vector>
  </HeadingPairs>
  <TitlesOfParts>
    <vt:vector size="67" baseType="lpstr">
      <vt:lpstr>Arial</vt:lpstr>
      <vt:lpstr>Calibri</vt:lpstr>
      <vt:lpstr>Calibri Light</vt:lpstr>
      <vt:lpstr>Times New Roman</vt:lpstr>
      <vt:lpstr>Verdana</vt:lpstr>
      <vt:lpstr>Office Theme</vt:lpstr>
      <vt:lpstr>1_Office Theme</vt:lpstr>
      <vt:lpstr>template1-PUB</vt:lpstr>
      <vt:lpstr>2_Office Theme</vt:lpstr>
      <vt:lpstr>1_template1-PUB</vt:lpstr>
      <vt:lpstr>2_template1-PUB</vt:lpstr>
      <vt:lpstr>Trade Blocs</vt:lpstr>
      <vt:lpstr>Trade Blocs</vt:lpstr>
      <vt:lpstr>Free Trade Areas</vt:lpstr>
      <vt:lpstr>Customs Unions</vt:lpstr>
      <vt:lpstr>Common Markets</vt:lpstr>
      <vt:lpstr>Direct Effects</vt:lpstr>
      <vt:lpstr>Long Term Effects</vt:lpstr>
      <vt:lpstr>Long Term Effects</vt:lpstr>
      <vt:lpstr>Preferential Trading Examples</vt:lpstr>
      <vt:lpstr>The European Union</vt:lpstr>
      <vt:lpstr>The European Union: 500 million people – 28 countries</vt:lpstr>
      <vt:lpstr>PowerPoint Presentation</vt:lpstr>
      <vt:lpstr>The EU symbols</vt:lpstr>
      <vt:lpstr>24 official languages</vt:lpstr>
      <vt:lpstr>Enlargement: from six to 28 countries</vt:lpstr>
      <vt:lpstr>The big enlargement: uniting east and west</vt:lpstr>
      <vt:lpstr>Candidate countries and potential candidates</vt:lpstr>
      <vt:lpstr>The treaties – basis for democratic cooperation built on law</vt:lpstr>
      <vt:lpstr>The EU Charter of Fundamental Rights</vt:lpstr>
      <vt:lpstr>EU population compared to the rest of the world</vt:lpstr>
      <vt:lpstr>EU surface area compared to the rest of the world</vt:lpstr>
      <vt:lpstr>How big are the EU countries?</vt:lpstr>
      <vt:lpstr>How many people live in the EU? </vt:lpstr>
      <vt:lpstr>The European economy: stronger together </vt:lpstr>
      <vt:lpstr>Ten priorities for Europe </vt:lpstr>
      <vt:lpstr>An investment plan for Europe</vt:lpstr>
      <vt:lpstr>Banking union: safe and reliable banks</vt:lpstr>
      <vt:lpstr>How does the EU spend its money?</vt:lpstr>
      <vt:lpstr>Climate change – a global challenge</vt:lpstr>
      <vt:lpstr>Solidarity in practice: the EU cohesion policy </vt:lpstr>
      <vt:lpstr>The euro – a single currency for Europeans </vt:lpstr>
      <vt:lpstr>The single market: freedom of choice</vt:lpstr>
      <vt:lpstr>Free to move</vt:lpstr>
      <vt:lpstr>Going abroad to learn</vt:lpstr>
      <vt:lpstr>Improving health and the environment</vt:lpstr>
      <vt:lpstr>An area of freedom, security and justice</vt:lpstr>
      <vt:lpstr>The EU: an exporter of peace and prosperity</vt:lpstr>
      <vt:lpstr>Protecting consumers' rights </vt:lpstr>
      <vt:lpstr>Three key players</vt:lpstr>
      <vt:lpstr>The EU institutions</vt:lpstr>
      <vt:lpstr>How EU laws are made</vt:lpstr>
      <vt:lpstr>The European Parliament – voice of the people</vt:lpstr>
      <vt:lpstr>The European political parties</vt:lpstr>
      <vt:lpstr>PowerPoint Presentation</vt:lpstr>
      <vt:lpstr>Council of Ministers – how they vote</vt:lpstr>
      <vt:lpstr>Summit at the European Council</vt:lpstr>
      <vt:lpstr>PowerPoint Presentation</vt:lpstr>
      <vt:lpstr>PowerPoint Presentation</vt:lpstr>
      <vt:lpstr>PowerPoint Presentation</vt:lpstr>
      <vt:lpstr>The European Ombudsman</vt:lpstr>
      <vt:lpstr>PowerPoint Presentation</vt:lpstr>
      <vt:lpstr>PowerPoint Presentation</vt:lpstr>
      <vt:lpstr>PowerPoint Presentation</vt:lpstr>
      <vt:lpstr>PowerPoint Presentation</vt:lpstr>
      <vt:lpstr>Getting in touch with the EU</vt:lpstr>
      <vt:lpstr>NAFTA – North American Free Trade Association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Trading Blocks</dc:title>
  <dc:creator>Carl Singleton</dc:creator>
  <cp:lastModifiedBy>Carl Singleton</cp:lastModifiedBy>
  <cp:revision>15</cp:revision>
  <dcterms:created xsi:type="dcterms:W3CDTF">2019-03-12T13:38:20Z</dcterms:created>
  <dcterms:modified xsi:type="dcterms:W3CDTF">2019-03-19T14:52:54Z</dcterms:modified>
</cp:coreProperties>
</file>