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63" r:id="rId2"/>
    <p:sldId id="325" r:id="rId3"/>
    <p:sldId id="333" r:id="rId4"/>
    <p:sldId id="334" r:id="rId5"/>
    <p:sldId id="364" r:id="rId6"/>
    <p:sldId id="383" r:id="rId7"/>
    <p:sldId id="365" r:id="rId8"/>
    <p:sldId id="374" r:id="rId9"/>
    <p:sldId id="369" r:id="rId10"/>
    <p:sldId id="335" r:id="rId11"/>
    <p:sldId id="33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245" autoAdjust="0"/>
  </p:normalViewPr>
  <p:slideViewPr>
    <p:cSldViewPr snapToGrid="0">
      <p:cViewPr varScale="1">
        <p:scale>
          <a:sx n="50" d="100"/>
          <a:sy n="50" d="100"/>
        </p:scale>
        <p:origin x="1980"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7CA3C6-C9CE-4299-AF55-7433E294A9EA}" type="datetimeFigureOut">
              <a:rPr lang="en-GB" smtClean="0"/>
              <a:t>13/10/2019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47190-C924-44DD-ACD6-1E90A822EE64}" type="slidenum">
              <a:rPr lang="en-GB" smtClean="0"/>
              <a:t>‹#›</a:t>
            </a:fld>
            <a:endParaRPr lang="en-GB"/>
          </a:p>
        </p:txBody>
      </p:sp>
    </p:spTree>
    <p:extLst>
      <p:ext uri="{BB962C8B-B14F-4D97-AF65-F5344CB8AC3E}">
        <p14:creationId xmlns:p14="http://schemas.microsoft.com/office/powerpoint/2010/main" val="1797114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assignment</a:t>
            </a:r>
            <a:r>
              <a:rPr lang="en-GB" dirty="0"/>
              <a:t> is around this topic.  </a:t>
            </a:r>
          </a:p>
          <a:p>
            <a:endParaRPr lang="en-GB" dirty="0"/>
          </a:p>
          <a:p>
            <a:r>
              <a:rPr lang="en-GB" dirty="0"/>
              <a:t>Also possible to have short discussion-type questions on this, in the </a:t>
            </a:r>
            <a:r>
              <a:rPr lang="en-GB" b="1" dirty="0"/>
              <a:t>exam</a:t>
            </a:r>
            <a:r>
              <a:rPr lang="en-GB" dirty="0"/>
              <a:t>.</a:t>
            </a:r>
          </a:p>
          <a:p>
            <a:endParaRPr lang="en-GB" dirty="0"/>
          </a:p>
          <a:p>
            <a:r>
              <a:rPr lang="en-GB" dirty="0"/>
              <a:t>We will go through the basics but appropriate research in this field is expected from the students.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5046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eaLnBrk="1" hangingPunct="1">
              <a:spcBef>
                <a:spcPct val="20000"/>
              </a:spcBef>
              <a:buFont typeface="Arial" pitchFamily="34" charset="0"/>
              <a:buChar char="•"/>
              <a:defRPr/>
            </a:pPr>
            <a:r>
              <a:rPr lang="en-GB" sz="1200" b="1" kern="0" dirty="0">
                <a:solidFill>
                  <a:srgbClr val="000000"/>
                </a:solidFill>
                <a:latin typeface="Arial"/>
              </a:rPr>
              <a:t>Planning – </a:t>
            </a:r>
            <a:r>
              <a:rPr lang="en-GB" sz="1200" kern="0" dirty="0">
                <a:solidFill>
                  <a:srgbClr val="000000"/>
                </a:solidFill>
                <a:latin typeface="Arial"/>
              </a:rPr>
              <a:t>info for establishing strategies and goals (what can be done)</a:t>
            </a:r>
          </a:p>
          <a:p>
            <a:pPr marL="285750" indent="-285750" eaLnBrk="1" hangingPunct="1">
              <a:spcBef>
                <a:spcPct val="20000"/>
              </a:spcBef>
              <a:buFont typeface="Arial" pitchFamily="34" charset="0"/>
              <a:buChar char="•"/>
              <a:defRPr/>
            </a:pPr>
            <a:r>
              <a:rPr lang="en-GB" sz="1200" b="1" kern="0" dirty="0">
                <a:solidFill>
                  <a:srgbClr val="000000"/>
                </a:solidFill>
                <a:latin typeface="Arial"/>
              </a:rPr>
              <a:t>Decision making – </a:t>
            </a:r>
            <a:r>
              <a:rPr lang="en-GB" sz="1200" kern="0" dirty="0">
                <a:solidFill>
                  <a:srgbClr val="000000"/>
                </a:solidFill>
                <a:latin typeface="Arial"/>
              </a:rPr>
              <a:t>using financial and non financial info products, services, prices, costs, (can we / are we doing it)</a:t>
            </a:r>
          </a:p>
          <a:p>
            <a:pPr marL="285750" indent="-285750" eaLnBrk="1" hangingPunct="1">
              <a:spcBef>
                <a:spcPct val="20000"/>
              </a:spcBef>
              <a:buFont typeface="Arial" pitchFamily="34" charset="0"/>
              <a:buChar char="•"/>
              <a:defRPr/>
            </a:pPr>
            <a:r>
              <a:rPr lang="en-GB" sz="1200" b="1" kern="0" dirty="0">
                <a:solidFill>
                  <a:srgbClr val="000000"/>
                </a:solidFill>
                <a:latin typeface="Arial"/>
              </a:rPr>
              <a:t>Control </a:t>
            </a:r>
            <a:r>
              <a:rPr lang="en-GB" sz="1200" kern="0" dirty="0">
                <a:solidFill>
                  <a:srgbClr val="000000"/>
                </a:solidFill>
                <a:latin typeface="Arial"/>
              </a:rPr>
              <a:t>– decentralisation, reporting performance measurement, budgeting, modify strategies and plans)</a:t>
            </a:r>
          </a:p>
          <a:p>
            <a:pPr eaLnBrk="1" hangingPunct="1">
              <a:defRPr/>
            </a:pPr>
            <a:endParaRPr lang="en-GB" sz="1200" dirty="0"/>
          </a:p>
          <a:p>
            <a:pPr eaLnBrk="1" hangingPunct="1">
              <a:defRPr/>
            </a:pPr>
            <a:r>
              <a:rPr lang="en-GB" sz="1200" b="1" u="sng" dirty="0"/>
              <a:t>Throw to the group: </a:t>
            </a:r>
          </a:p>
          <a:p>
            <a:pPr eaLnBrk="1" hangingPunct="1">
              <a:defRPr/>
            </a:pPr>
            <a:r>
              <a:rPr lang="en-GB" sz="1200" b="1" dirty="0"/>
              <a:t>In your workplace:</a:t>
            </a:r>
          </a:p>
          <a:p>
            <a:pPr marL="228600" indent="-228600" eaLnBrk="1" hangingPunct="1">
              <a:buFont typeface="+mj-lt"/>
              <a:buAutoNum type="arabicPeriod"/>
              <a:defRPr/>
            </a:pPr>
            <a:r>
              <a:rPr lang="en-GB" sz="1200" b="1" dirty="0"/>
              <a:t>Who produces the accounting information?</a:t>
            </a:r>
          </a:p>
          <a:p>
            <a:pPr marL="228600" indent="-228600" eaLnBrk="1" hangingPunct="1">
              <a:buFont typeface="+mj-lt"/>
              <a:buAutoNum type="arabicPeriod"/>
              <a:defRPr/>
            </a:pPr>
            <a:r>
              <a:rPr lang="en-GB" sz="1200" b="1" dirty="0"/>
              <a:t>Who uses the accounting information….and for what purpose?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3541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latin typeface="Arial" panose="020B0604020202020204" pitchFamily="34" charset="0"/>
              </a:rPr>
              <a:t>There two types of accounting – Management and Financial accounting.</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Let us quickly compare each type of accounting, as in the slides.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2382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module will focus on </a:t>
            </a:r>
            <a:r>
              <a:rPr lang="en-GB" b="1" dirty="0"/>
              <a:t>Financial accounting.</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7805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50000"/>
              </a:lnSpc>
            </a:pPr>
            <a:r>
              <a:rPr lang="en-GB" altLang="en-US" b="0" dirty="0">
                <a:latin typeface="Arial" panose="020B0604020202020204" pitchFamily="34" charset="0"/>
              </a:rPr>
              <a:t>The preparation of financial statements (the “accounts”) </a:t>
            </a:r>
            <a:r>
              <a:rPr lang="en-GB" altLang="en-US" b="1" dirty="0">
                <a:latin typeface="Arial" panose="020B0604020202020204" pitchFamily="34" charset="0"/>
              </a:rPr>
              <a:t>must follow GAAP.  </a:t>
            </a:r>
            <a:r>
              <a:rPr lang="en-GB" altLang="en-US" b="0" dirty="0">
                <a:latin typeface="Arial" panose="020B0604020202020204" pitchFamily="34" charset="0"/>
              </a:rPr>
              <a:t>(GAAP does </a:t>
            </a:r>
            <a:r>
              <a:rPr lang="en-GB" altLang="en-US" b="1" dirty="0">
                <a:latin typeface="Arial" panose="020B0604020202020204" pitchFamily="34" charset="0"/>
              </a:rPr>
              <a:t>NOT</a:t>
            </a:r>
            <a:r>
              <a:rPr lang="en-GB" altLang="en-US" b="0" dirty="0">
                <a:latin typeface="Arial" panose="020B0604020202020204" pitchFamily="34" charset="0"/>
              </a:rPr>
              <a:t> apply to </a:t>
            </a:r>
            <a:r>
              <a:rPr lang="en-GB" altLang="en-US" b="1" dirty="0">
                <a:latin typeface="Arial" panose="020B0604020202020204" pitchFamily="34" charset="0"/>
              </a:rPr>
              <a:t>management accounting </a:t>
            </a:r>
            <a:r>
              <a:rPr lang="en-GB" altLang="en-US" b="0" dirty="0">
                <a:latin typeface="Arial" panose="020B0604020202020204" pitchFamily="34" charset="0"/>
              </a:rPr>
              <a:t>and reporting).</a:t>
            </a:r>
          </a:p>
          <a:p>
            <a:pPr eaLnBrk="1" hangingPunct="1">
              <a:lnSpc>
                <a:spcPct val="150000"/>
              </a:lnSpc>
            </a:pPr>
            <a:endParaRPr lang="en-GB" altLang="en-US" b="1" dirty="0">
              <a:latin typeface="Arial" panose="020B0604020202020204" pitchFamily="34" charset="0"/>
            </a:endParaRPr>
          </a:p>
          <a:p>
            <a:pPr eaLnBrk="1" hangingPunct="1">
              <a:lnSpc>
                <a:spcPct val="150000"/>
              </a:lnSpc>
            </a:pPr>
            <a:r>
              <a:rPr lang="en-GB" altLang="en-US" b="1" dirty="0">
                <a:latin typeface="Arial" panose="020B0604020202020204" pitchFamily="34" charset="0"/>
              </a:rPr>
              <a:t>FRS = Financial Reporting Standards:</a:t>
            </a:r>
          </a:p>
          <a:p>
            <a:pPr eaLnBrk="1" hangingPunct="1">
              <a:lnSpc>
                <a:spcPct val="150000"/>
              </a:lnSpc>
            </a:pPr>
            <a:r>
              <a:rPr lang="en-GB" altLang="en-US" dirty="0">
                <a:latin typeface="Arial" panose="020B0604020202020204" pitchFamily="34" charset="0"/>
              </a:rPr>
              <a:t>FRS 100 - Application of Reporting Requirements</a:t>
            </a:r>
          </a:p>
          <a:p>
            <a:pPr eaLnBrk="1" hangingPunct="1">
              <a:lnSpc>
                <a:spcPct val="150000"/>
              </a:lnSpc>
            </a:pPr>
            <a:r>
              <a:rPr lang="en-GB" altLang="en-US" dirty="0">
                <a:latin typeface="Arial" panose="020B0604020202020204" pitchFamily="34" charset="0"/>
              </a:rPr>
              <a:t>FRS 101 – Reduced Disclosure Framework</a:t>
            </a:r>
          </a:p>
          <a:p>
            <a:pPr eaLnBrk="1" hangingPunct="1">
              <a:lnSpc>
                <a:spcPct val="150000"/>
              </a:lnSpc>
            </a:pPr>
            <a:r>
              <a:rPr lang="en-GB" altLang="en-US" dirty="0">
                <a:latin typeface="Arial" panose="020B0604020202020204" pitchFamily="34" charset="0"/>
              </a:rPr>
              <a:t>FRS 102 – The Financial Reporting Standard applicable in the UK and RoI</a:t>
            </a:r>
          </a:p>
          <a:p>
            <a:pPr eaLnBrk="1" hangingPunct="1">
              <a:lnSpc>
                <a:spcPct val="150000"/>
              </a:lnSpc>
            </a:pPr>
            <a:r>
              <a:rPr lang="en-GB" altLang="en-US" dirty="0">
                <a:latin typeface="Arial" panose="020B0604020202020204" pitchFamily="34" charset="0"/>
              </a:rPr>
              <a:t>FRS 104 – Insurance Contracts</a:t>
            </a:r>
          </a:p>
          <a:p>
            <a:pPr eaLnBrk="1" hangingPunct="1">
              <a:lnSpc>
                <a:spcPct val="150000"/>
              </a:lnSpc>
            </a:pPr>
            <a:r>
              <a:rPr lang="en-GB" altLang="en-US" dirty="0">
                <a:latin typeface="Arial" panose="020B0604020202020204" pitchFamily="34" charset="0"/>
              </a:rPr>
              <a:t>FRS 105 - The Financial Reporting Standard applicable to the Micro-entities Regime</a:t>
            </a:r>
          </a:p>
          <a:p>
            <a:pPr eaLnBrk="1" hangingPunct="1">
              <a:lnSpc>
                <a:spcPct val="150000"/>
              </a:lnSpc>
            </a:pPr>
            <a:endParaRPr lang="en-GB" altLang="en-US" dirty="0">
              <a:latin typeface="Arial" panose="020B0604020202020204" pitchFamily="34" charset="0"/>
            </a:endParaRPr>
          </a:p>
          <a:p>
            <a:pPr eaLnBrk="1" hangingPunct="1">
              <a:lnSpc>
                <a:spcPct val="150000"/>
              </a:lnSpc>
            </a:pPr>
            <a:r>
              <a:rPr lang="en-GB" altLang="en-US" dirty="0">
                <a:latin typeface="Arial" panose="020B0604020202020204" pitchFamily="34" charset="0"/>
              </a:rPr>
              <a:t>See </a:t>
            </a:r>
            <a:r>
              <a:rPr lang="en-GB" altLang="en-US" b="1" dirty="0">
                <a:latin typeface="Arial" panose="020B0604020202020204" pitchFamily="34" charset="0"/>
              </a:rPr>
              <a:t>FRS100</a:t>
            </a:r>
            <a:r>
              <a:rPr lang="en-GB" altLang="en-US" dirty="0">
                <a:latin typeface="Arial" panose="020B0604020202020204" pitchFamily="34" charset="0"/>
              </a:rPr>
              <a:t>, </a:t>
            </a:r>
            <a:r>
              <a:rPr lang="en-GB" altLang="en-US" b="1" dirty="0">
                <a:latin typeface="Arial" panose="020B0604020202020204" pitchFamily="34" charset="0"/>
              </a:rPr>
              <a:t>FRS101</a:t>
            </a:r>
            <a:r>
              <a:rPr lang="en-GB" altLang="en-US" dirty="0">
                <a:latin typeface="Arial" panose="020B0604020202020204" pitchFamily="34" charset="0"/>
              </a:rPr>
              <a:t> and </a:t>
            </a:r>
            <a:r>
              <a:rPr lang="en-GB" altLang="en-US" b="1" dirty="0">
                <a:latin typeface="Arial" panose="020B0604020202020204" pitchFamily="34" charset="0"/>
              </a:rPr>
              <a:t>FRS102 booklets</a:t>
            </a:r>
            <a:r>
              <a:rPr lang="en-GB" altLang="en-US" dirty="0">
                <a:latin typeface="Arial" panose="020B0604020202020204" pitchFamily="34" charset="0"/>
              </a:rPr>
              <a:t>.</a:t>
            </a:r>
          </a:p>
          <a:p>
            <a:pPr eaLnBrk="1" hangingPunct="1">
              <a:lnSpc>
                <a:spcPct val="150000"/>
              </a:lnSpc>
            </a:pPr>
            <a:endParaRPr lang="en-GB" altLang="en-US" dirty="0">
              <a:latin typeface="Arial" panose="020B0604020202020204" pitchFamily="34" charset="0"/>
            </a:endParaRPr>
          </a:p>
          <a:p>
            <a:pPr eaLnBrk="1" hangingPunct="1">
              <a:lnSpc>
                <a:spcPct val="150000"/>
              </a:lnSpc>
            </a:pPr>
            <a:r>
              <a:rPr lang="en-GB" altLang="en-US" b="0" u="sng" dirty="0">
                <a:latin typeface="Arial" panose="020B0604020202020204" pitchFamily="34" charset="0"/>
              </a:rPr>
              <a:t>This module will focus on </a:t>
            </a:r>
            <a:r>
              <a:rPr lang="en-GB" altLang="en-US" b="1" u="sng" dirty="0">
                <a:latin typeface="Arial" panose="020B0604020202020204" pitchFamily="34" charset="0"/>
              </a:rPr>
              <a:t>FRS102</a:t>
            </a:r>
            <a:r>
              <a:rPr lang="en-GB" altLang="en-US" b="0" u="sng" dirty="0">
                <a:latin typeface="Arial" panose="020B0604020202020204" pitchFamily="34" charset="0"/>
              </a:rPr>
              <a:t> the </a:t>
            </a:r>
            <a:r>
              <a:rPr lang="en-GB" altLang="en-US" b="1" u="sng" dirty="0">
                <a:latin typeface="Arial" panose="020B0604020202020204" pitchFamily="34" charset="0"/>
              </a:rPr>
              <a:t>detailed</a:t>
            </a:r>
            <a:r>
              <a:rPr lang="en-GB" altLang="en-US" b="0" u="sng" dirty="0">
                <a:latin typeface="Arial" panose="020B0604020202020204" pitchFamily="34" charset="0"/>
              </a:rPr>
              <a:t> Financial Reporting Standard applicable in the UK</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1410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2481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Arial" panose="020B0604020202020204" pitchFamily="34" charset="0"/>
              </a:rPr>
              <a:t>Compulsory</a:t>
            </a:r>
            <a:r>
              <a:rPr lang="en-GB" altLang="en-US" sz="1200" dirty="0">
                <a:latin typeface="Arial" panose="020B0604020202020204" pitchFamily="34" charset="0"/>
              </a:rPr>
              <a:t> for </a:t>
            </a:r>
            <a:r>
              <a:rPr lang="en-GB" altLang="en-US" sz="1200" b="1" dirty="0">
                <a:latin typeface="Arial" panose="020B0604020202020204" pitchFamily="34" charset="0"/>
              </a:rPr>
              <a:t>Group Accounts </a:t>
            </a:r>
            <a:r>
              <a:rPr lang="en-GB" altLang="en-US" sz="1200" dirty="0">
                <a:latin typeface="Arial" panose="020B0604020202020204" pitchFamily="34" charset="0"/>
              </a:rPr>
              <a:t>of businesses listed on </a:t>
            </a:r>
            <a:r>
              <a:rPr lang="en-GB" altLang="en-US" sz="1200" b="1" dirty="0">
                <a:latin typeface="Arial" panose="020B0604020202020204" pitchFamily="34" charset="0"/>
              </a:rPr>
              <a:t>EU stock markets.  Optional</a:t>
            </a:r>
            <a:r>
              <a:rPr lang="en-GB" altLang="en-US" sz="1200" dirty="0">
                <a:latin typeface="Arial" panose="020B0604020202020204" pitchFamily="34" charset="0"/>
              </a:rPr>
              <a:t> for other EU companies.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rPr>
              <a:t>IFRS designed to “</a:t>
            </a:r>
            <a:r>
              <a:rPr lang="en-GB" altLang="en-US" sz="1200" b="1" dirty="0">
                <a:latin typeface="Arial" panose="020B0604020202020204" pitchFamily="34" charset="0"/>
              </a:rPr>
              <a:t>converge</a:t>
            </a:r>
            <a:r>
              <a:rPr lang="en-GB" altLang="en-US" sz="1200" dirty="0">
                <a:latin typeface="Arial" panose="020B0604020202020204" pitchFamily="34" charset="0"/>
              </a:rPr>
              <a:t>” UK, US, and European GAAP</a:t>
            </a:r>
          </a:p>
          <a:p>
            <a:pPr eaLnBrk="1" hangingPunct="1"/>
            <a:endParaRPr lang="en-GB" altLang="en-US" sz="1200" dirty="0">
              <a:latin typeface="Arial" panose="020B0604020202020204" pitchFamily="34" charset="0"/>
            </a:endParaRPr>
          </a:p>
          <a:p>
            <a:pPr eaLnBrk="1" hangingPunct="1">
              <a:lnSpc>
                <a:spcPct val="150000"/>
              </a:lnSpc>
            </a:pPr>
            <a:r>
              <a:rPr lang="en-GB" altLang="en-US" sz="1200" b="0" dirty="0">
                <a:latin typeface="Arial" panose="020B0604020202020204" pitchFamily="34" charset="0"/>
              </a:rPr>
              <a:t>For convenience, some terms you need to know:</a:t>
            </a:r>
          </a:p>
          <a:p>
            <a:pPr eaLnBrk="1" hangingPunct="1">
              <a:lnSpc>
                <a:spcPct val="150000"/>
              </a:lnSpc>
            </a:pPr>
            <a:r>
              <a:rPr lang="en-GB" altLang="en-US" sz="1200" b="1" u="sng" dirty="0">
                <a:latin typeface="Arial" panose="020B0604020202020204" pitchFamily="34" charset="0"/>
              </a:rPr>
              <a:t>UK</a:t>
            </a:r>
            <a:r>
              <a:rPr lang="en-GB" altLang="en-US" sz="1200" b="1" dirty="0">
                <a:latin typeface="Arial" panose="020B0604020202020204" pitchFamily="34" charset="0"/>
              </a:rPr>
              <a:t> 	</a:t>
            </a:r>
            <a:r>
              <a:rPr lang="en-GB" altLang="en-US" sz="1200" b="1" u="sng" dirty="0">
                <a:latin typeface="Arial" panose="020B0604020202020204" pitchFamily="34" charset="0"/>
              </a:rPr>
              <a:t>International</a:t>
            </a:r>
          </a:p>
          <a:p>
            <a:pPr eaLnBrk="1" hangingPunct="1">
              <a:lnSpc>
                <a:spcPct val="150000"/>
              </a:lnSpc>
            </a:pPr>
            <a:r>
              <a:rPr lang="en-GB" altLang="en-US" sz="1200" b="1" dirty="0">
                <a:latin typeface="Arial" panose="020B0604020202020204" pitchFamily="34" charset="0"/>
              </a:rPr>
              <a:t>Sales = 	Income</a:t>
            </a:r>
          </a:p>
          <a:p>
            <a:pPr eaLnBrk="1" hangingPunct="1">
              <a:lnSpc>
                <a:spcPct val="150000"/>
              </a:lnSpc>
            </a:pPr>
            <a:r>
              <a:rPr lang="en-GB" altLang="en-US" sz="1200" b="1" dirty="0">
                <a:latin typeface="Arial" panose="020B0604020202020204" pitchFamily="34" charset="0"/>
              </a:rPr>
              <a:t>Stock = 	Inventory</a:t>
            </a:r>
          </a:p>
          <a:p>
            <a:pPr eaLnBrk="1" hangingPunct="1">
              <a:lnSpc>
                <a:spcPct val="150000"/>
              </a:lnSpc>
            </a:pPr>
            <a:r>
              <a:rPr lang="en-GB" altLang="en-US" sz="1200" b="1" dirty="0">
                <a:latin typeface="Arial" panose="020B0604020202020204" pitchFamily="34" charset="0"/>
              </a:rPr>
              <a:t>Debtors = 	Receivables</a:t>
            </a:r>
          </a:p>
          <a:p>
            <a:pPr eaLnBrk="1" hangingPunct="1">
              <a:lnSpc>
                <a:spcPct val="150000"/>
              </a:lnSpc>
            </a:pPr>
            <a:r>
              <a:rPr lang="en-GB" altLang="en-US" sz="1200" b="1" dirty="0">
                <a:latin typeface="Arial" panose="020B0604020202020204" pitchFamily="34" charset="0"/>
              </a:rPr>
              <a:t>Creditors =	Payables</a:t>
            </a:r>
          </a:p>
          <a:p>
            <a:pPr eaLnBrk="1" hangingPunct="1">
              <a:lnSpc>
                <a:spcPct val="150000"/>
              </a:lnSpc>
            </a:pPr>
            <a:r>
              <a:rPr lang="en-GB" altLang="en-US" sz="1200" b="1" dirty="0">
                <a:latin typeface="Arial" panose="020B0604020202020204" pitchFamily="34" charset="0"/>
              </a:rPr>
              <a:t>Balance Sheet = Statement of Financial Position</a:t>
            </a:r>
          </a:p>
          <a:p>
            <a:pPr eaLnBrk="1" hangingPunct="1">
              <a:lnSpc>
                <a:spcPct val="150000"/>
              </a:lnSpc>
            </a:pPr>
            <a:r>
              <a:rPr lang="en-GB" altLang="en-US" sz="1200" b="1" dirty="0">
                <a:latin typeface="Arial" panose="020B0604020202020204" pitchFamily="34" charset="0"/>
              </a:rPr>
              <a:t>P&amp;L account = Income Statement</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7639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25000"/>
              </a:lnSpc>
              <a:defRPr/>
            </a:pPr>
            <a:r>
              <a:rPr lang="en-GB" sz="1200" i="0" u="sng" dirty="0">
                <a:solidFill>
                  <a:srgbClr val="FF0000"/>
                </a:solidFill>
              </a:rPr>
              <a:t>To be of any use, accounting information must be all of the following (</a:t>
            </a:r>
            <a:r>
              <a:rPr lang="en-GB" sz="1200" b="1" i="0" u="sng" dirty="0">
                <a:solidFill>
                  <a:srgbClr val="FF0000"/>
                </a:solidFill>
              </a:rPr>
              <a:t>these are important</a:t>
            </a:r>
            <a:r>
              <a:rPr lang="en-GB" sz="1200" i="0" u="sng" dirty="0">
                <a:solidFill>
                  <a:srgbClr val="FF0000"/>
                </a:solidFill>
              </a:rPr>
              <a:t>):</a:t>
            </a:r>
          </a:p>
          <a:p>
            <a:endParaRPr lang="en-GB" i="1" dirty="0">
              <a:solidFill>
                <a:srgbClr val="FF0000"/>
              </a:solidFill>
            </a:endParaRPr>
          </a:p>
          <a:p>
            <a:pPr marL="241300" indent="-241300" eaLnBrk="1" hangingPunct="1">
              <a:buFontTx/>
              <a:buChar char="•"/>
              <a:defRPr/>
            </a:pPr>
            <a:r>
              <a:rPr lang="en-GB" sz="1200" b="1" i="0" dirty="0">
                <a:solidFill>
                  <a:srgbClr val="FF0000"/>
                </a:solidFill>
              </a:rPr>
              <a:t>Relevant</a:t>
            </a:r>
            <a:r>
              <a:rPr lang="en-GB" sz="1200" b="1" i="1" dirty="0">
                <a:solidFill>
                  <a:srgbClr val="FF0000"/>
                </a:solidFill>
              </a:rPr>
              <a:t> </a:t>
            </a:r>
            <a:r>
              <a:rPr lang="en-GB" sz="1200" i="1" dirty="0">
                <a:solidFill>
                  <a:srgbClr val="FF0000"/>
                </a:solidFill>
              </a:rPr>
              <a:t>– </a:t>
            </a:r>
            <a:r>
              <a:rPr lang="en-GB" sz="1200" i="0" dirty="0">
                <a:solidFill>
                  <a:srgbClr val="FF0000"/>
                </a:solidFill>
              </a:rPr>
              <a:t>relevant to the issues concerned by the decision makers.</a:t>
            </a:r>
          </a:p>
          <a:p>
            <a:pPr marL="241300" indent="-241300" eaLnBrk="1" hangingPunct="1">
              <a:buFontTx/>
              <a:buChar char="•"/>
              <a:defRPr/>
            </a:pPr>
            <a:endParaRPr lang="en-GB" sz="1200" i="0" dirty="0">
              <a:solidFill>
                <a:srgbClr val="FF0000"/>
              </a:solidFill>
            </a:endParaRPr>
          </a:p>
          <a:p>
            <a:pPr marL="241300" indent="-241300" eaLnBrk="1" hangingPunct="1">
              <a:buFontTx/>
              <a:buChar char="•"/>
              <a:defRPr/>
            </a:pPr>
            <a:r>
              <a:rPr lang="en-GB" sz="1200" b="1" dirty="0"/>
              <a:t>Reliable </a:t>
            </a:r>
            <a:r>
              <a:rPr lang="en-GB" sz="1200" b="0" dirty="0"/>
              <a:t>– free from material error.  Sometimes </a:t>
            </a:r>
            <a:r>
              <a:rPr lang="en-GB" sz="1200" dirty="0"/>
              <a:t>there is insufficient information available to make the data reliable e.g. the second hand market value of an unusual custom built machine. </a:t>
            </a:r>
          </a:p>
          <a:p>
            <a:pPr marL="241300" indent="-241300" eaLnBrk="1" hangingPunct="1">
              <a:buFontTx/>
              <a:buChar char="•"/>
              <a:defRPr/>
            </a:pPr>
            <a:endParaRPr lang="en-GB" sz="1200" dirty="0"/>
          </a:p>
          <a:p>
            <a:pPr marL="241300" marR="0" lvl="0" indent="-241300" algn="l" defTabSz="914400" rtl="0" eaLnBrk="1" fontAlgn="auto" latinLnBrk="0" hangingPunct="1">
              <a:lnSpc>
                <a:spcPct val="100000"/>
              </a:lnSpc>
              <a:spcBef>
                <a:spcPts val="0"/>
              </a:spcBef>
              <a:spcAft>
                <a:spcPts val="0"/>
              </a:spcAft>
              <a:buClrTx/>
              <a:buSzTx/>
              <a:buFontTx/>
              <a:buChar char="•"/>
              <a:tabLst/>
              <a:defRPr/>
            </a:pPr>
            <a:r>
              <a:rPr lang="en-GB" sz="1200" b="1" dirty="0"/>
              <a:t>Understandable</a:t>
            </a:r>
            <a:r>
              <a:rPr lang="en-GB" sz="1200" dirty="0"/>
              <a:t> – presented in a way that enables the users to understand.  </a:t>
            </a:r>
          </a:p>
          <a:p>
            <a:pPr marL="241300" marR="0" lvl="0" indent="-241300" algn="l" defTabSz="914400" rtl="0" eaLnBrk="1" fontAlgn="auto" latinLnBrk="0" hangingPunct="1">
              <a:lnSpc>
                <a:spcPct val="100000"/>
              </a:lnSpc>
              <a:spcBef>
                <a:spcPts val="0"/>
              </a:spcBef>
              <a:spcAft>
                <a:spcPts val="0"/>
              </a:spcAft>
              <a:buClrTx/>
              <a:buSzTx/>
              <a:buFontTx/>
              <a:buChar char="•"/>
              <a:tabLst/>
              <a:defRPr/>
            </a:pPr>
            <a:endParaRPr lang="en-GB" sz="1200" dirty="0"/>
          </a:p>
          <a:p>
            <a:pPr marL="241300" marR="0" lvl="0" indent="-241300" algn="l" defTabSz="914400" rtl="0" eaLnBrk="1" fontAlgn="auto" latinLnBrk="0" hangingPunct="1">
              <a:lnSpc>
                <a:spcPct val="100000"/>
              </a:lnSpc>
              <a:spcBef>
                <a:spcPts val="0"/>
              </a:spcBef>
              <a:spcAft>
                <a:spcPts val="0"/>
              </a:spcAft>
              <a:buClrTx/>
              <a:buSzTx/>
              <a:buFontTx/>
              <a:buChar char="•"/>
              <a:tabLst/>
              <a:defRPr/>
            </a:pPr>
            <a:r>
              <a:rPr lang="en-GB" sz="1200" b="1" dirty="0"/>
              <a:t>Substance over form </a:t>
            </a:r>
            <a:r>
              <a:rPr lang="en-GB" sz="1200" dirty="0"/>
              <a:t>– transactions accounted for in accordance with the substance in reality, not necessarily their legal form e.g. </a:t>
            </a:r>
          </a:p>
          <a:p>
            <a:pPr marL="241300" marR="0" lvl="0" indent="-241300" algn="l" defTabSz="914400" rtl="0" eaLnBrk="1" fontAlgn="auto" latinLnBrk="0" hangingPunct="1">
              <a:lnSpc>
                <a:spcPct val="100000"/>
              </a:lnSpc>
              <a:spcBef>
                <a:spcPts val="0"/>
              </a:spcBef>
              <a:spcAft>
                <a:spcPts val="0"/>
              </a:spcAft>
              <a:buClrTx/>
              <a:buSzTx/>
              <a:buFontTx/>
              <a:buChar char="•"/>
              <a:tabLst/>
              <a:defRPr/>
            </a:pPr>
            <a:endParaRPr lang="en-GB" sz="1200" dirty="0"/>
          </a:p>
          <a:p>
            <a:pPr marL="241300" marR="0" lvl="0" indent="-241300" algn="l" defTabSz="914400" rtl="0" eaLnBrk="1" fontAlgn="auto" latinLnBrk="0" hangingPunct="1">
              <a:lnSpc>
                <a:spcPct val="100000"/>
              </a:lnSpc>
              <a:spcBef>
                <a:spcPts val="0"/>
              </a:spcBef>
              <a:spcAft>
                <a:spcPts val="0"/>
              </a:spcAft>
              <a:buClrTx/>
              <a:buSzTx/>
              <a:buFontTx/>
              <a:buChar char="•"/>
              <a:tabLst/>
              <a:defRPr/>
            </a:pPr>
            <a:r>
              <a:rPr lang="en-GB" sz="1200" b="1" dirty="0"/>
              <a:t>Prudence</a:t>
            </a:r>
            <a:r>
              <a:rPr lang="en-GB" sz="1200" dirty="0"/>
              <a:t> – inclusion of caution when making judgement, and absence of bias.</a:t>
            </a:r>
          </a:p>
          <a:p>
            <a:pPr marL="241300" indent="-241300" eaLnBrk="1" hangingPunct="1">
              <a:buFontTx/>
              <a:buChar char="•"/>
              <a:defRPr/>
            </a:pPr>
            <a:endParaRPr lang="en-GB" sz="1200" dirty="0"/>
          </a:p>
          <a:p>
            <a:pPr marL="241300" indent="-241300" eaLnBrk="1" hangingPunct="1">
              <a:buFontTx/>
              <a:buChar char="•"/>
              <a:defRPr/>
            </a:pPr>
            <a:r>
              <a:rPr lang="en-GB" sz="1200" b="1" dirty="0"/>
              <a:t>Comparable</a:t>
            </a:r>
            <a:r>
              <a:rPr lang="en-GB" sz="1200" dirty="0"/>
              <a:t> – treating similar items the same (for </a:t>
            </a:r>
            <a:r>
              <a:rPr lang="en-GB" sz="1200" b="1" dirty="0"/>
              <a:t>each</a:t>
            </a:r>
            <a:r>
              <a:rPr lang="en-GB" sz="1200" dirty="0"/>
              <a:t> </a:t>
            </a:r>
            <a:r>
              <a:rPr lang="en-GB" sz="1200" b="1" dirty="0"/>
              <a:t>period</a:t>
            </a:r>
            <a:r>
              <a:rPr lang="en-GB" sz="1200" dirty="0"/>
              <a:t>, and across </a:t>
            </a:r>
            <a:r>
              <a:rPr lang="en-GB" sz="1200" b="1" dirty="0"/>
              <a:t>other companies</a:t>
            </a:r>
            <a:r>
              <a:rPr lang="en-GB" sz="1200" dirty="0"/>
              <a:t>).  A clear accounting policy helps achieve this i.e. measuring and presenting the information.  Annual accounts include comparable information for this year and for the previous year so users can compare each year’s results. </a:t>
            </a:r>
          </a:p>
          <a:p>
            <a:pPr marL="241300" indent="-241300" eaLnBrk="1" hangingPunct="1">
              <a:buFontTx/>
              <a:buChar char="•"/>
              <a:defRPr/>
            </a:pPr>
            <a:endParaRPr lang="en-GB" sz="1200" dirty="0"/>
          </a:p>
          <a:p>
            <a:pPr marL="241300" indent="-241300" eaLnBrk="1" hangingPunct="1">
              <a:buFontTx/>
              <a:buChar char="•"/>
              <a:defRPr/>
            </a:pPr>
            <a:r>
              <a:rPr lang="en-GB" sz="1200" b="1" dirty="0"/>
              <a:t>Completeness</a:t>
            </a:r>
            <a:r>
              <a:rPr lang="en-GB" sz="1200" dirty="0"/>
              <a:t> – information must be complete.</a:t>
            </a:r>
          </a:p>
          <a:p>
            <a:pPr marL="241300" indent="-241300" eaLnBrk="1" hangingPunct="1">
              <a:buFontTx/>
              <a:buChar char="•"/>
              <a:defRPr/>
            </a:pPr>
            <a:endParaRPr lang="en-GB" sz="1200" dirty="0"/>
          </a:p>
          <a:p>
            <a:pPr marL="241300" indent="-241300" eaLnBrk="1" hangingPunct="1">
              <a:buFontTx/>
              <a:buChar char="•"/>
              <a:defRPr/>
            </a:pPr>
            <a:r>
              <a:rPr lang="en-GB" sz="1200" b="1" dirty="0"/>
              <a:t>Timeliness</a:t>
            </a:r>
            <a:r>
              <a:rPr lang="en-GB" sz="1200" dirty="0"/>
              <a:t> – information available in time for it to be used in making decisions.</a:t>
            </a:r>
          </a:p>
          <a:p>
            <a:pPr marL="241300" indent="-241300" eaLnBrk="1" hangingPunct="1">
              <a:buFontTx/>
              <a:buChar char="•"/>
              <a:defRPr/>
            </a:pPr>
            <a:endParaRPr lang="en-GB" sz="1200" dirty="0"/>
          </a:p>
          <a:p>
            <a:pPr marL="241300" indent="-241300" eaLnBrk="1" hangingPunct="1">
              <a:buFontTx/>
              <a:buChar char="•"/>
              <a:defRPr/>
            </a:pPr>
            <a:r>
              <a:rPr lang="en-GB" sz="1200" b="1" dirty="0"/>
              <a:t>Benefit over cost </a:t>
            </a:r>
            <a:r>
              <a:rPr lang="en-GB" sz="1200" dirty="0"/>
              <a:t>– the benefit derived form the information should not exceed the cost of providing it.</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6057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True &amp; Fair View </a:t>
            </a:r>
            <a:r>
              <a:rPr lang="en-GB" dirty="0"/>
              <a:t>– No legal definition but can approximate to: True = accurate, Fair view = fair representation (say, of the P&amp;L account and balance sheet representation of the business is a fair representation of the truth).  </a:t>
            </a:r>
          </a:p>
          <a:p>
            <a:endParaRPr lang="en-GB" dirty="0"/>
          </a:p>
          <a:p>
            <a:r>
              <a:rPr lang="en-GB" b="1" dirty="0"/>
              <a:t>Companies Act 2006 Section 393 </a:t>
            </a:r>
            <a:r>
              <a:rPr lang="en-GB" dirty="0"/>
              <a:t>requires that the directors of a company must not approve the accounts unless they are satisfied they give a </a:t>
            </a:r>
            <a:r>
              <a:rPr lang="en-GB" b="1" dirty="0"/>
              <a:t>true and fair view</a:t>
            </a:r>
            <a:r>
              <a:rPr lang="en-GB" dirty="0"/>
              <a:t>.</a:t>
            </a:r>
          </a:p>
          <a:p>
            <a:endParaRPr lang="en-GB" dirty="0"/>
          </a:p>
          <a:p>
            <a:r>
              <a:rPr lang="en-GB" b="1" dirty="0"/>
              <a:t>Materiality</a:t>
            </a:r>
            <a:r>
              <a:rPr lang="en-GB" dirty="0"/>
              <a:t> – is </a:t>
            </a:r>
            <a:r>
              <a:rPr lang="en-GB" b="1" dirty="0"/>
              <a:t>quantitative</a:t>
            </a:r>
            <a:r>
              <a:rPr lang="en-GB" dirty="0"/>
              <a:t> and </a:t>
            </a:r>
            <a:r>
              <a:rPr lang="en-GB" b="1" dirty="0"/>
              <a:t>qualitative</a:t>
            </a:r>
            <a:r>
              <a:rPr lang="en-GB" dirty="0"/>
              <a:t> and is judged in terms of the size, nature and circumstances of a particular item – there is no mathematical definition.</a:t>
            </a:r>
          </a:p>
          <a:p>
            <a:endParaRPr lang="en-GB" dirty="0"/>
          </a:p>
          <a:p>
            <a:pPr eaLnBrk="1" hangingPunct="1">
              <a:defRPr/>
            </a:pPr>
            <a:r>
              <a:rPr lang="en-GB" sz="1200" b="1" dirty="0"/>
              <a:t>Usually</a:t>
            </a:r>
            <a:r>
              <a:rPr lang="en-GB" sz="1200" dirty="0"/>
              <a:t>, if the accounting information does not meet these 4 criteria, and it is </a:t>
            </a:r>
            <a:r>
              <a:rPr lang="en-GB" sz="1200" b="1" dirty="0"/>
              <a:t>MATERIAL, </a:t>
            </a:r>
            <a:r>
              <a:rPr lang="en-GB" sz="1200" dirty="0"/>
              <a:t>then it should be brought to the attention of the user…the decision maker can then use their judgement to “fill in the gaps”</a:t>
            </a:r>
          </a:p>
          <a:p>
            <a:pPr marL="241300" indent="-241300" eaLnBrk="1" hangingPunct="1">
              <a:lnSpc>
                <a:spcPct val="150000"/>
              </a:lnSpc>
              <a:buFontTx/>
              <a:buAutoNum type="arabicPeriod"/>
              <a:defRPr/>
            </a:pPr>
            <a:r>
              <a:rPr lang="en-GB" sz="1200" dirty="0"/>
              <a:t>If </a:t>
            </a:r>
            <a:r>
              <a:rPr lang="en-GB" sz="1200" b="1" dirty="0"/>
              <a:t>ALL</a:t>
            </a:r>
            <a:r>
              <a:rPr lang="en-GB" sz="1200" dirty="0"/>
              <a:t> information were included in a report, the report may be too cluttered for the user to focus on the main issues</a:t>
            </a:r>
          </a:p>
          <a:p>
            <a:pPr marL="241300" indent="-241300" eaLnBrk="1" hangingPunct="1">
              <a:lnSpc>
                <a:spcPct val="150000"/>
              </a:lnSpc>
              <a:buFontTx/>
              <a:buAutoNum type="arabicPeriod"/>
              <a:defRPr/>
            </a:pPr>
            <a:r>
              <a:rPr lang="en-GB" sz="1200" dirty="0"/>
              <a:t>Gathering ALL information may be expensive – costs of providing the information must be less than the benefits it gives.</a:t>
            </a:r>
          </a:p>
          <a:p>
            <a:pPr marL="241300" indent="-241300" eaLnBrk="1" hangingPunct="1">
              <a:lnSpc>
                <a:spcPct val="150000"/>
              </a:lnSpc>
              <a:buFontTx/>
              <a:buAutoNum type="arabicPeriod"/>
              <a:defRPr/>
            </a:pPr>
            <a:r>
              <a:rPr lang="en-GB" sz="1200" dirty="0"/>
              <a:t>Gathering ALL information may take too much time – resulting in it being late</a:t>
            </a:r>
          </a:p>
          <a:p>
            <a:pPr marL="241300" indent="-241300" eaLnBrk="1" hangingPunct="1">
              <a:lnSpc>
                <a:spcPct val="150000"/>
              </a:lnSpc>
              <a:buFontTx/>
              <a:buAutoNum type="arabicPeriod"/>
              <a:defRPr/>
            </a:pPr>
            <a:endParaRPr lang="en-GB" dirty="0"/>
          </a:p>
          <a:p>
            <a:r>
              <a:rPr lang="en-GB" b="1" dirty="0"/>
              <a:t>Going Concern </a:t>
            </a:r>
            <a:r>
              <a:rPr lang="en-GB" dirty="0"/>
              <a:t>– FRS102 S3 requires management to assess the company’s ability to continue as a going concern for a period which is at </a:t>
            </a:r>
            <a:r>
              <a:rPr lang="en-GB" b="1" dirty="0"/>
              <a:t>least 12 months </a:t>
            </a:r>
            <a:r>
              <a:rPr lang="en-GB" dirty="0"/>
              <a:t>from the date the </a:t>
            </a:r>
            <a:r>
              <a:rPr lang="en-GB" b="1" dirty="0"/>
              <a:t>accounts are approved</a:t>
            </a:r>
            <a:r>
              <a:rPr lang="en-GB" dirty="0"/>
              <a:t>. (Otherwise, use an alternative basis, e.g. the break up basis.)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0604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important accounting principle – the </a:t>
            </a:r>
            <a:r>
              <a:rPr lang="en-GB" b="1" dirty="0"/>
              <a:t>Profit &amp; Loss account</a:t>
            </a:r>
            <a:r>
              <a:rPr lang="en-GB" dirty="0"/>
              <a:t>, and the </a:t>
            </a:r>
            <a:r>
              <a:rPr lang="en-GB" b="1" dirty="0"/>
              <a:t>Balance Sheet </a:t>
            </a:r>
            <a:r>
              <a:rPr lang="en-GB" dirty="0"/>
              <a:t>are prepared using the </a:t>
            </a:r>
            <a:r>
              <a:rPr lang="en-GB" b="1" dirty="0"/>
              <a:t>Accruals basis.</a:t>
            </a:r>
          </a:p>
          <a:p>
            <a:endParaRPr lang="en-GB" dirty="0"/>
          </a:p>
          <a:p>
            <a:r>
              <a:rPr lang="en-GB" b="1" u="sng" dirty="0"/>
              <a:t>Accruals accounting</a:t>
            </a:r>
            <a:r>
              <a:rPr lang="en-GB" b="1" u="sng" baseline="0" dirty="0"/>
              <a:t> </a:t>
            </a:r>
            <a:r>
              <a:rPr lang="en-GB" u="sng" baseline="0" dirty="0"/>
              <a:t>recognises </a:t>
            </a:r>
            <a:r>
              <a:rPr lang="en-GB" b="1" u="sng" baseline="0" dirty="0"/>
              <a:t>income</a:t>
            </a:r>
            <a:r>
              <a:rPr lang="en-GB" u="sng" baseline="0" dirty="0"/>
              <a:t> when it is </a:t>
            </a:r>
            <a:r>
              <a:rPr lang="en-GB" b="1" u="sng" baseline="0" dirty="0"/>
              <a:t>earned</a:t>
            </a:r>
            <a:r>
              <a:rPr lang="en-GB" u="sng" baseline="0" dirty="0"/>
              <a:t> (not when </a:t>
            </a:r>
            <a:r>
              <a:rPr lang="en-GB" b="0" u="sng" baseline="0" dirty="0"/>
              <a:t>payment</a:t>
            </a:r>
            <a:r>
              <a:rPr lang="en-GB" u="sng" baseline="0" dirty="0"/>
              <a:t> is received) and </a:t>
            </a:r>
            <a:r>
              <a:rPr lang="en-GB" b="1" u="sng" baseline="0" dirty="0"/>
              <a:t>expenses</a:t>
            </a:r>
            <a:r>
              <a:rPr lang="en-GB" u="sng" baseline="0" dirty="0"/>
              <a:t> when they are </a:t>
            </a:r>
            <a:r>
              <a:rPr lang="en-GB" b="1" u="sng" baseline="0" dirty="0"/>
              <a:t>incurred</a:t>
            </a:r>
            <a:r>
              <a:rPr lang="en-GB" u="sng" baseline="0" dirty="0"/>
              <a:t> (not when paid).</a:t>
            </a:r>
          </a:p>
          <a:p>
            <a:r>
              <a:rPr lang="en-GB" u="sng" baseline="0" dirty="0"/>
              <a:t>It “</a:t>
            </a:r>
            <a:r>
              <a:rPr lang="en-GB" b="1" u="sng" baseline="0" dirty="0"/>
              <a:t>matches</a:t>
            </a:r>
            <a:r>
              <a:rPr lang="en-GB" u="sng" baseline="0" dirty="0"/>
              <a:t>” the expenditure incurred in generating the income.</a:t>
            </a:r>
          </a:p>
          <a:p>
            <a:endParaRPr lang="en-GB" baseline="0" dirty="0"/>
          </a:p>
          <a:p>
            <a:r>
              <a:rPr lang="en-GB" baseline="0" dirty="0"/>
              <a:t>It </a:t>
            </a:r>
            <a:r>
              <a:rPr lang="en-GB" b="1" u="none" baseline="0" dirty="0"/>
              <a:t>takes account of the timing differences </a:t>
            </a:r>
            <a:r>
              <a:rPr lang="en-GB" baseline="0" dirty="0"/>
              <a:t>between receipts and payments and when those cash flows are treated as income earned, and expensed incurred, for the </a:t>
            </a:r>
            <a:r>
              <a:rPr lang="en-GB" b="1" baseline="0" dirty="0"/>
              <a:t>calculation of profit</a:t>
            </a:r>
            <a:r>
              <a:rPr lang="en-GB" baseline="0" dirty="0"/>
              <a:t>.  Leading to a more </a:t>
            </a:r>
            <a:r>
              <a:rPr lang="en-GB" b="1" baseline="0" dirty="0"/>
              <a:t>meaningful picture</a:t>
            </a:r>
            <a:r>
              <a:rPr lang="en-GB" baseline="0" dirty="0"/>
              <a:t> of the organisation.</a:t>
            </a:r>
          </a:p>
          <a:p>
            <a:endParaRPr lang="en-GB" baseline="0" dirty="0"/>
          </a:p>
          <a:p>
            <a:r>
              <a:rPr lang="en-GB" baseline="0" dirty="0"/>
              <a:t>It recognises: </a:t>
            </a:r>
          </a:p>
          <a:p>
            <a:r>
              <a:rPr lang="en-GB" b="1" baseline="0" dirty="0"/>
              <a:t>Debtors</a:t>
            </a:r>
            <a:r>
              <a:rPr lang="en-GB" baseline="0" dirty="0"/>
              <a:t> (a current asset, sales </a:t>
            </a:r>
            <a:r>
              <a:rPr lang="en-GB" u="sng" baseline="0" dirty="0"/>
              <a:t>not yet paid </a:t>
            </a:r>
            <a:r>
              <a:rPr lang="en-GB" baseline="0" dirty="0"/>
              <a:t>for by customers), </a:t>
            </a:r>
          </a:p>
          <a:p>
            <a:r>
              <a:rPr lang="en-GB" b="1" baseline="0" dirty="0"/>
              <a:t>Stock</a:t>
            </a:r>
            <a:r>
              <a:rPr lang="en-GB" baseline="0" dirty="0"/>
              <a:t> (a current asset, stock purchased or made but </a:t>
            </a:r>
            <a:r>
              <a:rPr lang="en-GB" sz="1200" u="sng" kern="1200" baseline="0" dirty="0">
                <a:solidFill>
                  <a:schemeClr val="tx1"/>
                </a:solidFill>
                <a:latin typeface="+mn-lt"/>
                <a:ea typeface="+mn-ea"/>
                <a:cs typeface="+mn-cs"/>
              </a:rPr>
              <a:t>not yet sold</a:t>
            </a:r>
            <a:r>
              <a:rPr lang="en-GB" baseline="0" dirty="0"/>
              <a:t>), </a:t>
            </a:r>
          </a:p>
          <a:p>
            <a:r>
              <a:rPr lang="en-GB" b="1" baseline="0" dirty="0"/>
              <a:t>Creditors</a:t>
            </a:r>
            <a:r>
              <a:rPr lang="en-GB" baseline="0" dirty="0"/>
              <a:t> (a current liability, </a:t>
            </a:r>
            <a:r>
              <a:rPr lang="en-GB" sz="1200" u="sng" kern="1200" baseline="0" dirty="0">
                <a:solidFill>
                  <a:schemeClr val="tx1"/>
                </a:solidFill>
                <a:latin typeface="+mn-lt"/>
                <a:ea typeface="+mn-ea"/>
                <a:cs typeface="+mn-cs"/>
              </a:rPr>
              <a:t>payments due </a:t>
            </a:r>
            <a:r>
              <a:rPr lang="en-GB" baseline="0" dirty="0"/>
              <a:t>to suppliers for goods and services purchased),</a:t>
            </a:r>
          </a:p>
          <a:p>
            <a:endParaRPr lang="en-GB" baseline="0" dirty="0"/>
          </a:p>
          <a:p>
            <a:r>
              <a:rPr lang="en-GB" baseline="0" dirty="0"/>
              <a:t> ….and other adjustments for timing differences:</a:t>
            </a:r>
          </a:p>
          <a:p>
            <a:r>
              <a:rPr lang="en-GB" b="1" baseline="0" dirty="0"/>
              <a:t>Prepayments-</a:t>
            </a:r>
            <a:r>
              <a:rPr lang="en-GB" baseline="0" dirty="0"/>
              <a:t> payments made in advance, P&amp;L account expenses e.g. insurance paid for 12 months in advance.</a:t>
            </a:r>
          </a:p>
          <a:p>
            <a:r>
              <a:rPr lang="en-GB" b="1" baseline="0" dirty="0"/>
              <a:t>Accruals-</a:t>
            </a:r>
            <a:r>
              <a:rPr lang="en-GB" baseline="0" dirty="0"/>
              <a:t> expenses “used up” (in the P&amp;L account) but not yet paid e.g. electricity usually paid 3 months in arrears.</a:t>
            </a:r>
          </a:p>
          <a:p>
            <a:r>
              <a:rPr lang="en-GB" b="1" baseline="0" dirty="0"/>
              <a:t>Provisions-</a:t>
            </a:r>
            <a:r>
              <a:rPr lang="en-GB" baseline="0" dirty="0"/>
              <a:t> estimates of possible liabilities that may arise, but where there is uncertainty as to the timing or the amount.</a:t>
            </a:r>
          </a:p>
          <a:p>
            <a:r>
              <a:rPr lang="en-GB" b="1" baseline="0" dirty="0"/>
              <a:t>Depreciation</a:t>
            </a:r>
            <a:r>
              <a:rPr lang="en-GB" baseline="0" dirty="0"/>
              <a:t> – the “using up” of fixed assets.</a:t>
            </a:r>
          </a:p>
          <a:p>
            <a:endParaRPr lang="en-GB" baseline="0" dirty="0"/>
          </a:p>
          <a:p>
            <a:r>
              <a:rPr lang="en-GB" baseline="0" dirty="0"/>
              <a:t>…….more of these terms later when we look at the Balance Sheet!</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3709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2997887-8482-476C-AF9A-12349E43F80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2225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8A99DC-2E31-4019-9177-A8BA13A7B115}"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2967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C1E7EA-C311-4FE2-9026-B77BE57782F8}"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868734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E25857-3179-4C42-8713-C56987DE2499}"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756842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1CB3F4-0D8E-4A6D-AD19-A82432CF5DBC}"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522588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DD1984-4AA2-42BC-AE7A-415B538E4CDB}" type="datetime1">
              <a:rPr lang="en-GB" smtClean="0"/>
              <a:t>13/10/2019</a:t>
            </a:fld>
            <a:endParaRPr lang="en-GB" dirty="0"/>
          </a:p>
        </p:txBody>
      </p:sp>
      <p:sp>
        <p:nvSpPr>
          <p:cNvPr id="8" name="Footer Placeholder 7"/>
          <p:cNvSpPr>
            <a:spLocks noGrp="1"/>
          </p:cNvSpPr>
          <p:nvPr>
            <p:ph type="ftr" sz="quarter" idx="11"/>
          </p:nvPr>
        </p:nvSpPr>
        <p:spPr/>
        <p:txBody>
          <a:bodyPr/>
          <a:lstStyle/>
          <a:p>
            <a:r>
              <a:rPr lang="en-GB"/>
              <a:t>Financial Reporting</a:t>
            </a:r>
            <a:endParaRPr lang="en-GB" dirty="0"/>
          </a:p>
        </p:txBody>
      </p:sp>
      <p:sp>
        <p:nvSpPr>
          <p:cNvPr id="9" name="Slide Number Placeholder 8"/>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442082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FC2A53-7CF3-464F-83AB-FEAD0CB18208}" type="datetime1">
              <a:rPr lang="en-GB" smtClean="0"/>
              <a:t>13/10/2019</a:t>
            </a:fld>
            <a:endParaRPr lang="en-GB" dirty="0"/>
          </a:p>
        </p:txBody>
      </p:sp>
      <p:sp>
        <p:nvSpPr>
          <p:cNvPr id="4" name="Footer Placeholder 3"/>
          <p:cNvSpPr>
            <a:spLocks noGrp="1"/>
          </p:cNvSpPr>
          <p:nvPr>
            <p:ph type="ftr" sz="quarter" idx="11"/>
          </p:nvPr>
        </p:nvSpPr>
        <p:spPr/>
        <p:txBody>
          <a:bodyPr/>
          <a:lstStyle/>
          <a:p>
            <a:r>
              <a:rPr lang="en-GB"/>
              <a:t>Financial Reporting</a:t>
            </a:r>
            <a:endParaRPr lang="en-GB" dirty="0"/>
          </a:p>
        </p:txBody>
      </p:sp>
      <p:sp>
        <p:nvSpPr>
          <p:cNvPr id="5" name="Slide Number Placeholder 4"/>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40328389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23EAFF-2FA2-4D2B-BBDF-4F3FE41F2783}" type="datetime1">
              <a:rPr lang="en-GB" smtClean="0"/>
              <a:t>13/10/2019</a:t>
            </a:fld>
            <a:endParaRPr lang="en-GB" dirty="0"/>
          </a:p>
        </p:txBody>
      </p:sp>
      <p:sp>
        <p:nvSpPr>
          <p:cNvPr id="3" name="Footer Placeholder 2"/>
          <p:cNvSpPr>
            <a:spLocks noGrp="1"/>
          </p:cNvSpPr>
          <p:nvPr>
            <p:ph type="ftr" sz="quarter" idx="11"/>
          </p:nvPr>
        </p:nvSpPr>
        <p:spPr/>
        <p:txBody>
          <a:bodyPr/>
          <a:lstStyle/>
          <a:p>
            <a:r>
              <a:rPr lang="en-GB"/>
              <a:t>Financial Reporting</a:t>
            </a:r>
            <a:endParaRPr lang="en-GB" dirty="0"/>
          </a:p>
        </p:txBody>
      </p:sp>
      <p:sp>
        <p:nvSpPr>
          <p:cNvPr id="4" name="Slide Number Placeholder 3"/>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095999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AEBD03-4DA9-46BE-A773-6BD7A7C98BBF}"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972548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C2D069-26A3-434E-A07C-D8B1198C0DA0}" type="datetime1">
              <a:rPr lang="en-GB" smtClean="0"/>
              <a:t>13/10/2019</a:t>
            </a:fld>
            <a:endParaRPr lang="en-GB" dirty="0"/>
          </a:p>
        </p:txBody>
      </p:sp>
      <p:sp>
        <p:nvSpPr>
          <p:cNvPr id="6" name="Footer Placeholder 5"/>
          <p:cNvSpPr>
            <a:spLocks noGrp="1"/>
          </p:cNvSpPr>
          <p:nvPr>
            <p:ph type="ftr" sz="quarter" idx="11"/>
          </p:nvPr>
        </p:nvSpPr>
        <p:spPr/>
        <p:txBody>
          <a:bodyPr/>
          <a:lstStyle/>
          <a:p>
            <a:r>
              <a:rPr lang="en-GB"/>
              <a:t>Financial Reporting</a:t>
            </a:r>
            <a:endParaRPr lang="en-GB" dirty="0"/>
          </a:p>
        </p:txBody>
      </p:sp>
      <p:sp>
        <p:nvSpPr>
          <p:cNvPr id="7" name="Slide Number Placeholder 6"/>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1619617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7D3944-3D79-411E-9064-608DC5C78767}"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2006314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DA7881-1BCE-48BE-A752-11FF4BA4F3E4}" type="datetime1">
              <a:rPr lang="en-GB" smtClean="0"/>
              <a:t>13/10/2019</a:t>
            </a:fld>
            <a:endParaRPr lang="en-GB" dirty="0"/>
          </a:p>
        </p:txBody>
      </p:sp>
      <p:sp>
        <p:nvSpPr>
          <p:cNvPr id="5" name="Footer Placeholder 4"/>
          <p:cNvSpPr>
            <a:spLocks noGrp="1"/>
          </p:cNvSpPr>
          <p:nvPr>
            <p:ph type="ftr" sz="quarter" idx="11"/>
          </p:nvPr>
        </p:nvSpPr>
        <p:spPr/>
        <p:txBody>
          <a:bodyPr/>
          <a:lstStyle/>
          <a:p>
            <a:r>
              <a:rPr lang="en-GB"/>
              <a:t>Financial Reporting</a:t>
            </a:r>
            <a:endParaRPr lang="en-GB" dirty="0"/>
          </a:p>
        </p:txBody>
      </p:sp>
      <p:sp>
        <p:nvSpPr>
          <p:cNvPr id="6" name="Slide Number Placeholder 5"/>
          <p:cNvSpPr>
            <a:spLocks noGrp="1"/>
          </p:cNvSpPr>
          <p:nvPr>
            <p:ph type="sldNum" sz="quarter" idx="12"/>
          </p:nvPr>
        </p:nvSpPr>
        <p:spPr/>
        <p:txBody>
          <a:bodyPr/>
          <a:lstStyle/>
          <a:p>
            <a:fld id="{4836878E-EAE2-479D-B1CF-232EBC15B90B}" type="slidenum">
              <a:rPr lang="en-GB" smtClean="0"/>
              <a:t>‹#›</a:t>
            </a:fld>
            <a:endParaRPr lang="en-GB" dirty="0"/>
          </a:p>
        </p:txBody>
      </p:sp>
    </p:spTree>
    <p:extLst>
      <p:ext uri="{BB962C8B-B14F-4D97-AF65-F5344CB8AC3E}">
        <p14:creationId xmlns:p14="http://schemas.microsoft.com/office/powerpoint/2010/main" val="3907162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AD417C-233F-4C52-9728-BF37E2099C73}" type="datetime1">
              <a:rPr lang="en-GB" smtClean="0"/>
              <a:t>13/10/2019</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Financial Reporting</a:t>
            </a:r>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36878E-EAE2-479D-B1CF-232EBC15B90B}" type="slidenum">
              <a:rPr lang="en-GB" smtClean="0"/>
              <a:t>‹#›</a:t>
            </a:fld>
            <a:endParaRPr lang="en-GB" dirty="0"/>
          </a:p>
        </p:txBody>
      </p:sp>
    </p:spTree>
    <p:extLst>
      <p:ext uri="{BB962C8B-B14F-4D97-AF65-F5344CB8AC3E}">
        <p14:creationId xmlns:p14="http://schemas.microsoft.com/office/powerpoint/2010/main" val="35732242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628650" y="1505712"/>
            <a:ext cx="7886700" cy="3846576"/>
          </a:xfrm>
        </p:spPr>
        <p:txBody>
          <a:bodyPr>
            <a:normAutofit/>
          </a:bodyPr>
          <a:lstStyle/>
          <a:p>
            <a:pPr marL="0" indent="0" algn="ctr">
              <a:buNone/>
            </a:pPr>
            <a:endParaRPr lang="en-GB" sz="7200" b="1" dirty="0"/>
          </a:p>
          <a:p>
            <a:pPr marL="0" indent="0" algn="ctr">
              <a:buNone/>
            </a:pPr>
            <a:r>
              <a:rPr lang="en-GB" sz="6000" b="1" dirty="0"/>
              <a:t>Accounting Framework &amp; Concepts</a:t>
            </a:r>
            <a:endParaRPr lang="en-GB" sz="60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638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4801771"/>
          </a:xfrm>
        </p:spPr>
        <p:txBody>
          <a:bodyPr/>
          <a:lstStyle/>
          <a:p>
            <a:pPr marL="0" indent="0">
              <a:buNone/>
            </a:pPr>
            <a:r>
              <a:rPr lang="en-GB" sz="2000" dirty="0"/>
              <a:t>    </a:t>
            </a:r>
            <a:endParaRPr lang="en-GB" sz="8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407C99BC-C7EE-443A-84CA-3435E501770A}"/>
              </a:ext>
            </a:extLst>
          </p:cNvPr>
          <p:cNvSpPr/>
          <p:nvPr/>
        </p:nvSpPr>
        <p:spPr>
          <a:xfrm>
            <a:off x="831273" y="1303070"/>
            <a:ext cx="7716609" cy="477053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The Purpose of Accountancy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Accountancy is at the core of all businesses.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It is collecting, analysing and communicating financial information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It feeds Decision Makers at all levels: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Strategic</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raise finance, investments, products, markets, etc</a:t>
            </a:r>
          </a:p>
          <a:p>
            <a:pPr marL="0" marR="0" lvl="0" indent="0" algn="l" defTabSz="4572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Operational</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financial control, planning, resources, etc  </a:t>
            </a:r>
          </a:p>
          <a:p>
            <a:pPr marL="0" marR="0" lvl="0" indent="0" algn="l" defTabSz="457200" rtl="0" eaLnBrk="1" fontAlgn="auto" latinLnBrk="0" hangingPunct="1">
              <a:lnSpc>
                <a:spcPct val="100000"/>
              </a:lnSpc>
              <a:spcBef>
                <a:spcPts val="0"/>
              </a:spcBef>
              <a:spcAft>
                <a:spcPts val="0"/>
              </a:spcAft>
              <a:buClrTx/>
              <a:buSzTx/>
              <a:buFontTx/>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Complex</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organisations-companies, subsidiaries, divisions, overseas</a:t>
            </a:r>
          </a:p>
          <a:p>
            <a:pPr marL="0" marR="0" lvl="0" indent="0" algn="l" defTabSz="457200" rtl="0" eaLnBrk="1" fontAlgn="auto" latinLnBrk="0" hangingPunct="1">
              <a:lnSpc>
                <a:spcPct val="10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It is central to:</a:t>
            </a:r>
          </a:p>
          <a:p>
            <a:pPr marL="285750" marR="0" lvl="0" indent="-2857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Planning</a:t>
            </a:r>
          </a:p>
          <a:p>
            <a:pPr marL="285750" marR="0" lvl="0" indent="-2857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Decision making</a:t>
            </a:r>
          </a:p>
          <a:p>
            <a:pPr marL="285750" marR="0" lvl="0" indent="-285750" algn="l" defTabSz="457200" rtl="0" eaLnBrk="1" fontAlgn="auto" latinLnBrk="0" hangingPunct="1">
              <a:lnSpc>
                <a:spcPct val="100000"/>
              </a:lnSpc>
              <a:spcBef>
                <a:spcPts val="0"/>
              </a:spcBef>
              <a:spcAft>
                <a:spcPts val="0"/>
              </a:spcAft>
              <a:buClrTx/>
              <a:buSzTx/>
              <a:buFont typeface="Arial"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Control</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052187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4801771"/>
          </a:xfrm>
        </p:spPr>
        <p:txBody>
          <a:bodyPr/>
          <a:lstStyle/>
          <a:p>
            <a:pPr marL="0" indent="0">
              <a:buNone/>
            </a:pPr>
            <a:r>
              <a:rPr lang="en-GB" sz="2000" dirty="0"/>
              <a:t>    </a:t>
            </a:r>
          </a:p>
          <a:p>
            <a:pPr marL="0" indent="0">
              <a:buNone/>
            </a:pPr>
            <a:endParaRPr lang="en-GB" sz="8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D54C5633-1FCD-4297-9B11-F1AD97B565B2}"/>
              </a:ext>
            </a:extLst>
          </p:cNvPr>
          <p:cNvSpPr/>
          <p:nvPr/>
        </p:nvSpPr>
        <p:spPr>
          <a:xfrm>
            <a:off x="661182" y="1453108"/>
            <a:ext cx="7463916" cy="3521477"/>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Comparison of Management &amp; Financial Accounting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90000"/>
              </a:lnSpc>
              <a:spcBef>
                <a:spcPts val="1000"/>
              </a:spcBef>
              <a:spcAft>
                <a:spcPts val="0"/>
              </a:spcAft>
              <a:buClrTx/>
              <a:buSzTx/>
              <a:buFontTx/>
              <a:buNone/>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Management Accounting</a:t>
            </a:r>
          </a:p>
          <a:p>
            <a:pPr marL="228600" marR="0" lvl="0" indent="-228600" algn="l" defTabSz="914400"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Internal users- management at all levels </a:t>
            </a:r>
          </a:p>
          <a:p>
            <a:pPr marL="228600" marR="0" lvl="0" indent="-228600" algn="l" defTabSz="914400"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Uses- management and control of most functions of the business</a:t>
            </a:r>
          </a:p>
          <a:p>
            <a:pPr marL="228600" marR="0" lvl="0" indent="-228600" algn="l" defTabSz="914400"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Management Accounts are current and forward looking</a:t>
            </a:r>
          </a:p>
          <a:p>
            <a:pPr marL="228600" marR="0" lvl="0" indent="-228600" algn="l" defTabSz="914400"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Structure and content is governed by the company- no fixed format</a:t>
            </a:r>
          </a:p>
          <a:p>
            <a:pPr marL="228600" marR="0" lvl="0" indent="-228600" algn="l" defTabSz="914400" rtl="0" eaLnBrk="1" fontAlgn="auto" latinLnBrk="0" hangingPunct="1">
              <a:lnSpc>
                <a:spcPct val="110000"/>
              </a:lnSpc>
              <a:spcBef>
                <a:spcPts val="6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Functions- budgeting, forecasting, costing &amp; pricing, financial</a:t>
            </a:r>
          </a:p>
          <a:p>
            <a:pPr marL="0" marR="0" lvl="0" indent="0" algn="l" defTabSz="914400" rtl="0" eaLnBrk="1" fontAlgn="auto" latinLnBrk="0" hangingPunct="1">
              <a:lnSpc>
                <a:spcPct val="110000"/>
              </a:lnSpc>
              <a:spcBef>
                <a:spcPts val="60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543146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80564"/>
            <a:ext cx="7886700" cy="4661647"/>
          </a:xfrm>
        </p:spPr>
        <p:txBody>
          <a:bodyPr>
            <a:normAutofit/>
          </a:bodyPr>
          <a:lstStyle/>
          <a:p>
            <a:pPr marL="0" indent="0">
              <a:buNone/>
            </a:pPr>
            <a:r>
              <a:rPr lang="en-GB" altLang="en-US" sz="2400" b="1" dirty="0"/>
              <a:t>Comparison of Management &amp; Financial Accounting</a:t>
            </a:r>
          </a:p>
          <a:p>
            <a:pPr marL="0" indent="0">
              <a:buNone/>
            </a:pPr>
            <a:r>
              <a:rPr lang="en-GB" altLang="en-US" sz="900" b="1" dirty="0"/>
              <a:t>   </a:t>
            </a:r>
          </a:p>
          <a:p>
            <a:pPr marL="0" indent="0">
              <a:buNone/>
            </a:pPr>
            <a:r>
              <a:rPr lang="en-GB" altLang="en-US" sz="2400" b="1" dirty="0"/>
              <a:t>Financial Accounting/Reporting</a:t>
            </a:r>
          </a:p>
          <a:p>
            <a:pPr>
              <a:lnSpc>
                <a:spcPct val="110000"/>
              </a:lnSpc>
              <a:spcBef>
                <a:spcPts val="600"/>
              </a:spcBef>
            </a:pPr>
            <a:r>
              <a:rPr lang="en-GB" altLang="en-US" sz="2000" dirty="0"/>
              <a:t>Internal users- senior management</a:t>
            </a:r>
          </a:p>
          <a:p>
            <a:pPr>
              <a:lnSpc>
                <a:spcPct val="110000"/>
              </a:lnSpc>
              <a:spcBef>
                <a:spcPts val="600"/>
              </a:spcBef>
            </a:pPr>
            <a:r>
              <a:rPr lang="en-GB" altLang="en-US" sz="2000" dirty="0"/>
              <a:t>External users- shareholders, lenders, government, etc</a:t>
            </a:r>
          </a:p>
          <a:p>
            <a:pPr>
              <a:lnSpc>
                <a:spcPct val="110000"/>
              </a:lnSpc>
              <a:spcBef>
                <a:spcPts val="600"/>
              </a:spcBef>
            </a:pPr>
            <a:r>
              <a:rPr lang="en-GB" altLang="en-US" sz="2000" dirty="0"/>
              <a:t>Financial Statements are backward looking</a:t>
            </a:r>
          </a:p>
          <a:p>
            <a:pPr>
              <a:lnSpc>
                <a:spcPct val="110000"/>
              </a:lnSpc>
              <a:spcBef>
                <a:spcPts val="600"/>
              </a:spcBef>
            </a:pPr>
            <a:r>
              <a:rPr lang="en-GB" altLang="en-US" sz="2000" dirty="0"/>
              <a:t>Structure and content is governed by law and accounting standards</a:t>
            </a:r>
          </a:p>
          <a:p>
            <a:pPr>
              <a:lnSpc>
                <a:spcPct val="110000"/>
              </a:lnSpc>
              <a:spcBef>
                <a:spcPts val="600"/>
              </a:spcBef>
            </a:pPr>
            <a:r>
              <a:rPr lang="en-GB" altLang="en-US" sz="2000" dirty="0"/>
              <a:t>“Annual Accounts”</a:t>
            </a:r>
          </a:p>
          <a:p>
            <a:pPr>
              <a:lnSpc>
                <a:spcPct val="110000"/>
              </a:lnSpc>
              <a:spcBef>
                <a:spcPts val="600"/>
              </a:spcBef>
            </a:pPr>
            <a:r>
              <a:rPr lang="en-GB" altLang="en-US" sz="2000" dirty="0"/>
              <a:t>Functions- many different uses by many stakeholders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9848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428625" y="1303070"/>
            <a:ext cx="8286750" cy="5053281"/>
          </a:xfrm>
        </p:spPr>
        <p:txBody>
          <a:bodyPr>
            <a:normAutofit lnSpcReduction="10000"/>
          </a:bodyPr>
          <a:lstStyle/>
          <a:p>
            <a:pPr marL="0" indent="0">
              <a:lnSpc>
                <a:spcPct val="125000"/>
              </a:lnSpc>
              <a:buNone/>
            </a:pPr>
            <a:r>
              <a:rPr lang="en-GB" altLang="en-US" sz="2400" b="1" dirty="0"/>
              <a:t>Generally Accepted Accounting Principles (GAAP)</a:t>
            </a:r>
          </a:p>
          <a:p>
            <a:pPr marL="0" indent="0">
              <a:lnSpc>
                <a:spcPct val="125000"/>
              </a:lnSpc>
              <a:buNone/>
            </a:pPr>
            <a:r>
              <a:rPr lang="en-GB" altLang="en-US" sz="800" b="1" u="sng" dirty="0"/>
              <a:t>     </a:t>
            </a:r>
          </a:p>
          <a:p>
            <a:r>
              <a:rPr lang="en-GB" altLang="en-US" sz="2000" dirty="0"/>
              <a:t>UK company accounts must be prepared using either:</a:t>
            </a:r>
          </a:p>
          <a:p>
            <a:pPr lvl="1">
              <a:buFont typeface="Wingdings" panose="05000000000000000000" pitchFamily="2" charset="2"/>
              <a:buChar char="§"/>
            </a:pPr>
            <a:r>
              <a:rPr lang="en-GB" altLang="en-US" sz="2000" dirty="0"/>
              <a:t>UK GAAP, or</a:t>
            </a:r>
          </a:p>
          <a:p>
            <a:pPr lvl="1">
              <a:buFont typeface="Wingdings" panose="05000000000000000000" pitchFamily="2" charset="2"/>
              <a:buChar char="§"/>
            </a:pPr>
            <a:r>
              <a:rPr lang="en-GB" altLang="en-US" sz="2000" dirty="0"/>
              <a:t>Eu-adopted International Accounting Standards (IAS)</a:t>
            </a:r>
          </a:p>
          <a:p>
            <a:pPr marL="0" indent="0">
              <a:buNone/>
            </a:pPr>
            <a:r>
              <a:rPr lang="en-GB" altLang="en-US" sz="800" dirty="0"/>
              <a:t>  </a:t>
            </a:r>
          </a:p>
          <a:p>
            <a:r>
              <a:rPr lang="en-GB" altLang="en-US" sz="2000" dirty="0"/>
              <a:t>UK GAAP includes a set of Financial Accounting Standards </a:t>
            </a:r>
            <a:r>
              <a:rPr lang="en-GB" altLang="en-US" sz="2000" b="1" dirty="0"/>
              <a:t>FRS 100 to FRS 105</a:t>
            </a:r>
          </a:p>
          <a:p>
            <a:pPr marL="0" indent="0">
              <a:buNone/>
            </a:pPr>
            <a:r>
              <a:rPr lang="en-GB" altLang="en-US" sz="800" dirty="0"/>
              <a:t>      </a:t>
            </a:r>
          </a:p>
          <a:p>
            <a:pPr>
              <a:lnSpc>
                <a:spcPct val="120000"/>
              </a:lnSpc>
              <a:spcBef>
                <a:spcPts val="0"/>
              </a:spcBef>
              <a:buFont typeface="Wingdings" panose="05000000000000000000" pitchFamily="2" charset="2"/>
              <a:buChar char="q"/>
            </a:pPr>
            <a:r>
              <a:rPr lang="en-GB" altLang="en-US" sz="2000" dirty="0"/>
              <a:t>FRS 100 - Application of Reporting Requirements</a:t>
            </a:r>
          </a:p>
          <a:p>
            <a:pPr>
              <a:lnSpc>
                <a:spcPct val="120000"/>
              </a:lnSpc>
              <a:spcBef>
                <a:spcPts val="0"/>
              </a:spcBef>
              <a:buFont typeface="Wingdings" panose="05000000000000000000" pitchFamily="2" charset="2"/>
              <a:buChar char="q"/>
            </a:pPr>
            <a:r>
              <a:rPr lang="en-GB" altLang="en-US" sz="2000" dirty="0"/>
              <a:t>FRS 101 – Reduced Disclosure Framework</a:t>
            </a:r>
          </a:p>
          <a:p>
            <a:pPr>
              <a:lnSpc>
                <a:spcPct val="120000"/>
              </a:lnSpc>
              <a:spcBef>
                <a:spcPts val="0"/>
              </a:spcBef>
              <a:buFont typeface="Wingdings" panose="05000000000000000000" pitchFamily="2" charset="2"/>
              <a:buChar char="q"/>
            </a:pPr>
            <a:r>
              <a:rPr lang="en-GB" altLang="en-US" sz="2000" dirty="0"/>
              <a:t>FRS 102 – The Financial Reporting Standard applicable in the UK and RoI</a:t>
            </a:r>
          </a:p>
          <a:p>
            <a:pPr>
              <a:lnSpc>
                <a:spcPct val="120000"/>
              </a:lnSpc>
              <a:spcBef>
                <a:spcPts val="0"/>
              </a:spcBef>
              <a:buFont typeface="Wingdings" panose="05000000000000000000" pitchFamily="2" charset="2"/>
              <a:buChar char="q"/>
            </a:pPr>
            <a:r>
              <a:rPr lang="en-GB" altLang="en-US" sz="2000" dirty="0"/>
              <a:t>FRS 104 – Insurance Contracts</a:t>
            </a:r>
          </a:p>
          <a:p>
            <a:pPr>
              <a:lnSpc>
                <a:spcPct val="120000"/>
              </a:lnSpc>
              <a:spcBef>
                <a:spcPts val="0"/>
              </a:spcBef>
              <a:buFont typeface="Wingdings" panose="05000000000000000000" pitchFamily="2" charset="2"/>
              <a:buChar char="q"/>
            </a:pPr>
            <a:r>
              <a:rPr lang="en-GB" altLang="en-US" sz="2000" dirty="0"/>
              <a:t>FRS 105 - The Financial Reporting Standard applicable to the Micro-entities Regime</a:t>
            </a:r>
          </a:p>
          <a:p>
            <a:endParaRPr lang="en-GB" altLang="en-US" sz="2000" b="1"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1463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5053281"/>
          </a:xfrm>
        </p:spPr>
        <p:txBody>
          <a:bodyPr>
            <a:normAutofit/>
          </a:bodyPr>
          <a:lstStyle/>
          <a:p>
            <a:pPr marL="0" indent="0">
              <a:buNone/>
            </a:pPr>
            <a:r>
              <a:rPr lang="en-GB" altLang="en-US" sz="2600" b="1" dirty="0"/>
              <a:t>1. Accounting Standards - </a:t>
            </a:r>
            <a:r>
              <a:rPr lang="en-GB" altLang="en-US" sz="2600" b="1" u="sng" dirty="0"/>
              <a:t>UK</a:t>
            </a:r>
          </a:p>
          <a:p>
            <a:pPr marL="0" indent="0">
              <a:buNone/>
            </a:pPr>
            <a:r>
              <a:rPr lang="en-GB" altLang="en-US" sz="800" b="1" dirty="0"/>
              <a:t>       </a:t>
            </a:r>
          </a:p>
          <a:p>
            <a:pPr marL="0" indent="0">
              <a:lnSpc>
                <a:spcPct val="125000"/>
              </a:lnSpc>
              <a:buNone/>
            </a:pPr>
            <a:r>
              <a:rPr lang="en-GB" altLang="en-US" sz="2000" b="1" dirty="0"/>
              <a:t>Generally Accepted Accounting Principles (GAAP)</a:t>
            </a:r>
          </a:p>
          <a:p>
            <a:pPr marL="0" indent="0">
              <a:lnSpc>
                <a:spcPct val="125000"/>
              </a:lnSpc>
              <a:buNone/>
            </a:pPr>
            <a:r>
              <a:rPr lang="en-GB" altLang="en-US" sz="800" b="1" u="sng" dirty="0"/>
              <a:t>     </a:t>
            </a:r>
          </a:p>
          <a:p>
            <a:r>
              <a:rPr lang="en-GB" altLang="en-US" sz="2000" dirty="0"/>
              <a:t>“GAAP is the current framework of </a:t>
            </a:r>
            <a:r>
              <a:rPr lang="en-GB" altLang="en-US" sz="2000" b="1" dirty="0"/>
              <a:t>technical rules of accounting </a:t>
            </a:r>
            <a:r>
              <a:rPr lang="en-GB" altLang="en-US" sz="2000" dirty="0"/>
              <a:t>and must be followed by accountants in preparing financial statements”</a:t>
            </a:r>
          </a:p>
          <a:p>
            <a:pPr marL="0" indent="0">
              <a:buNone/>
            </a:pPr>
            <a:r>
              <a:rPr lang="en-GB" altLang="en-US" sz="800" b="1" u="sng" dirty="0"/>
              <a:t>        </a:t>
            </a:r>
            <a:r>
              <a:rPr lang="en-GB" altLang="en-US" sz="800" dirty="0"/>
              <a:t>   </a:t>
            </a:r>
          </a:p>
          <a:p>
            <a:r>
              <a:rPr lang="en-GB" altLang="en-US" sz="2000" dirty="0"/>
              <a:t>UK GAAP consists of the accounting statements </a:t>
            </a:r>
            <a:r>
              <a:rPr lang="en-GB" altLang="en-US" sz="2000" b="1" dirty="0"/>
              <a:t>FRS 100 to FRS 105</a:t>
            </a:r>
          </a:p>
          <a:p>
            <a:pPr marL="0" indent="0">
              <a:buNone/>
            </a:pPr>
            <a:r>
              <a:rPr lang="en-GB" altLang="en-US" sz="800" dirty="0"/>
              <a:t>     </a:t>
            </a:r>
          </a:p>
          <a:p>
            <a:r>
              <a:rPr lang="en-GB" altLang="en-US" sz="2000" u="sng" dirty="0"/>
              <a:t>Not just FRS</a:t>
            </a:r>
            <a:r>
              <a:rPr lang="en-GB" altLang="en-US" sz="2000" dirty="0"/>
              <a:t>, but </a:t>
            </a:r>
            <a:r>
              <a:rPr lang="en-GB" altLang="en-US" sz="2000" b="1" dirty="0"/>
              <a:t>Companies Act 2006, Stock exchange, </a:t>
            </a:r>
            <a:r>
              <a:rPr lang="en-GB" altLang="en-US" sz="2000" dirty="0"/>
              <a:t>and </a:t>
            </a:r>
            <a:r>
              <a:rPr lang="en-GB" altLang="en-US" sz="2000" b="1" dirty="0"/>
              <a:t>practice</a:t>
            </a:r>
          </a:p>
          <a:p>
            <a:pPr marL="0" indent="0">
              <a:buNone/>
            </a:pPr>
            <a:endParaRPr lang="en-GB" altLang="en-US" sz="800" b="1" u="sng"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0555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1"/>
            <a:ext cx="7886700" cy="4914850"/>
          </a:xfrm>
        </p:spPr>
        <p:txBody>
          <a:bodyPr>
            <a:normAutofit lnSpcReduction="10000"/>
          </a:bodyPr>
          <a:lstStyle/>
          <a:p>
            <a:pPr marL="0" indent="0">
              <a:buNone/>
            </a:pPr>
            <a:r>
              <a:rPr lang="en-GB" altLang="en-US" b="1" dirty="0"/>
              <a:t>2. Accounting Standards - </a:t>
            </a:r>
            <a:r>
              <a:rPr lang="en-GB" altLang="en-US" b="1" u="sng" dirty="0"/>
              <a:t>International</a:t>
            </a:r>
          </a:p>
          <a:p>
            <a:pPr marL="0" indent="0">
              <a:buNone/>
            </a:pPr>
            <a:r>
              <a:rPr lang="en-GB" altLang="en-US" sz="800" b="1" dirty="0"/>
              <a:t>         </a:t>
            </a:r>
          </a:p>
          <a:p>
            <a:pPr marL="0" indent="0">
              <a:lnSpc>
                <a:spcPct val="125000"/>
              </a:lnSpc>
              <a:buNone/>
            </a:pPr>
            <a:r>
              <a:rPr lang="en-GB" altLang="en-US" sz="2000" b="1" dirty="0"/>
              <a:t>Generally Accepted Accounting Principles (GAAP)</a:t>
            </a:r>
            <a:endParaRPr lang="en-GB" altLang="en-US" sz="2000" b="1" u="sng" dirty="0"/>
          </a:p>
          <a:p>
            <a:pPr marL="0" indent="0">
              <a:buNone/>
            </a:pPr>
            <a:r>
              <a:rPr lang="en-GB" altLang="en-US" sz="800" b="1" dirty="0"/>
              <a:t>     </a:t>
            </a:r>
          </a:p>
          <a:p>
            <a:r>
              <a:rPr lang="en-GB" altLang="en-US" sz="2000" dirty="0"/>
              <a:t>Each country has its own GAAP but many are based on similar principles</a:t>
            </a:r>
          </a:p>
          <a:p>
            <a:pPr marL="0" indent="0">
              <a:buNone/>
            </a:pPr>
            <a:r>
              <a:rPr lang="en-GB" altLang="en-US" sz="800" dirty="0"/>
              <a:t>   </a:t>
            </a:r>
          </a:p>
          <a:p>
            <a:r>
              <a:rPr lang="en-GB" altLang="en-US" sz="2000" dirty="0"/>
              <a:t>International GAAP is replacing local GAAP in many countries globally</a:t>
            </a:r>
          </a:p>
          <a:p>
            <a:pPr marL="0" indent="0">
              <a:buNone/>
            </a:pPr>
            <a:r>
              <a:rPr lang="en-GB" altLang="en-US" sz="800" dirty="0"/>
              <a:t>   </a:t>
            </a:r>
          </a:p>
          <a:p>
            <a:r>
              <a:rPr lang="en-GB" altLang="en-US" sz="2000" dirty="0"/>
              <a:t>Developed by the International Accounting Standards Board (IASB)</a:t>
            </a:r>
          </a:p>
          <a:p>
            <a:pPr marL="0" indent="0">
              <a:buNone/>
            </a:pPr>
            <a:r>
              <a:rPr lang="en-GB" altLang="en-US" sz="800" dirty="0"/>
              <a:t>    </a:t>
            </a:r>
          </a:p>
          <a:p>
            <a:r>
              <a:rPr lang="en-GB" altLang="en-US" sz="2000" dirty="0"/>
              <a:t>Accounting statements: </a:t>
            </a:r>
            <a:r>
              <a:rPr lang="en-GB" altLang="en-US" sz="2000" b="1" dirty="0"/>
              <a:t>IFRS 1 to IFRS 17 </a:t>
            </a:r>
            <a:r>
              <a:rPr lang="en-GB" altLang="en-US" sz="2000" dirty="0"/>
              <a:t>and </a:t>
            </a:r>
            <a:r>
              <a:rPr lang="en-GB" altLang="en-US" sz="2000" b="1" dirty="0"/>
              <a:t>IAS 1 to IAS 41</a:t>
            </a:r>
          </a:p>
          <a:p>
            <a:pPr marL="0" indent="0">
              <a:buNone/>
            </a:pPr>
            <a:r>
              <a:rPr lang="en-GB" altLang="en-US" sz="800" dirty="0"/>
              <a:t>    </a:t>
            </a:r>
          </a:p>
          <a:p>
            <a:r>
              <a:rPr lang="en-GB" altLang="en-US" sz="2000" dirty="0"/>
              <a:t>IFRS is compulsory for many large corporate groups in the EU</a:t>
            </a:r>
          </a:p>
          <a:p>
            <a:pPr marL="0" indent="0">
              <a:buNone/>
            </a:pPr>
            <a:r>
              <a:rPr lang="en-GB" altLang="en-US" sz="800" dirty="0"/>
              <a:t>   </a:t>
            </a:r>
          </a:p>
          <a:p>
            <a:r>
              <a:rPr lang="en-GB" altLang="en-US" sz="2000" dirty="0"/>
              <a:t>EU-adopted Standards are modified IFRS</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7535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5095190"/>
          </a:xfrm>
        </p:spPr>
        <p:txBody>
          <a:bodyPr/>
          <a:lstStyle/>
          <a:p>
            <a:pPr marL="0" indent="0">
              <a:buNone/>
            </a:pPr>
            <a:r>
              <a:rPr lang="en-GB" sz="2000" dirty="0"/>
              <a:t> </a:t>
            </a:r>
            <a:r>
              <a:rPr lang="en-GB" sz="2400" b="1" dirty="0"/>
              <a:t>Qualitative characteristics of accounting information</a:t>
            </a:r>
          </a:p>
          <a:p>
            <a:pPr marL="0" indent="0">
              <a:buNone/>
            </a:pPr>
            <a:r>
              <a:rPr lang="en-GB" sz="2000" i="1" dirty="0"/>
              <a:t>FRS 102 Section 2</a:t>
            </a:r>
          </a:p>
          <a:p>
            <a:pPr marL="0" indent="0">
              <a:buNone/>
            </a:pPr>
            <a:r>
              <a:rPr lang="en-GB" sz="800" dirty="0"/>
              <a:t>    </a:t>
            </a:r>
          </a:p>
          <a:p>
            <a:r>
              <a:rPr lang="en-GB" sz="2000" b="1" dirty="0"/>
              <a:t>Relevance </a:t>
            </a:r>
            <a:endParaRPr lang="en-GB" sz="2000" dirty="0"/>
          </a:p>
          <a:p>
            <a:r>
              <a:rPr lang="en-GB" sz="2000" b="1" dirty="0"/>
              <a:t>Reliability</a:t>
            </a:r>
            <a:endParaRPr lang="en-GB" sz="2000" dirty="0"/>
          </a:p>
          <a:p>
            <a:pPr marL="228600" lvl="1">
              <a:spcBef>
                <a:spcPts val="1000"/>
              </a:spcBef>
            </a:pPr>
            <a:r>
              <a:rPr lang="en-GB" sz="2000" b="1" dirty="0"/>
              <a:t>Understandability</a:t>
            </a:r>
          </a:p>
          <a:p>
            <a:pPr marL="228600" lvl="1">
              <a:spcBef>
                <a:spcPts val="1000"/>
              </a:spcBef>
            </a:pPr>
            <a:r>
              <a:rPr lang="en-GB" sz="2000" b="1" dirty="0"/>
              <a:t>Substance over form</a:t>
            </a:r>
          </a:p>
          <a:p>
            <a:pPr marL="228600" lvl="1">
              <a:spcBef>
                <a:spcPts val="1000"/>
              </a:spcBef>
            </a:pPr>
            <a:r>
              <a:rPr lang="en-GB" sz="2000" b="1" dirty="0"/>
              <a:t>Prudence</a:t>
            </a:r>
          </a:p>
          <a:p>
            <a:pPr marL="228600" lvl="1">
              <a:spcBef>
                <a:spcPts val="1000"/>
              </a:spcBef>
            </a:pPr>
            <a:r>
              <a:rPr lang="en-GB" sz="2000" b="1" dirty="0"/>
              <a:t>Comparability</a:t>
            </a:r>
          </a:p>
          <a:p>
            <a:pPr marL="228600" lvl="1">
              <a:spcBef>
                <a:spcPts val="1000"/>
              </a:spcBef>
            </a:pPr>
            <a:r>
              <a:rPr lang="en-GB" sz="2000" b="1" dirty="0"/>
              <a:t>Completeness</a:t>
            </a:r>
          </a:p>
          <a:p>
            <a:pPr marL="228600" lvl="1">
              <a:spcBef>
                <a:spcPts val="1000"/>
              </a:spcBef>
            </a:pPr>
            <a:r>
              <a:rPr lang="en-GB" sz="2000" b="1" dirty="0"/>
              <a:t>Timeliness</a:t>
            </a:r>
          </a:p>
          <a:p>
            <a:pPr marL="228600" lvl="1">
              <a:spcBef>
                <a:spcPts val="1000"/>
              </a:spcBef>
            </a:pPr>
            <a:r>
              <a:rPr lang="en-GB" sz="2000" b="1" dirty="0"/>
              <a:t>Benefit v cost</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465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5095190"/>
          </a:xfrm>
        </p:spPr>
        <p:txBody>
          <a:bodyPr/>
          <a:lstStyle/>
          <a:p>
            <a:pPr marL="0" indent="0">
              <a:buNone/>
            </a:pPr>
            <a:r>
              <a:rPr lang="en-GB" sz="2000" dirty="0"/>
              <a:t> </a:t>
            </a:r>
            <a:r>
              <a:rPr lang="en-GB" sz="2400" b="1" dirty="0"/>
              <a:t>Fundamental principles of accounting</a:t>
            </a:r>
          </a:p>
          <a:p>
            <a:pPr marL="0" indent="0">
              <a:buNone/>
            </a:pPr>
            <a:r>
              <a:rPr lang="en-GB" sz="2000" i="1" dirty="0"/>
              <a:t>FRS 102 Section 2</a:t>
            </a:r>
          </a:p>
          <a:p>
            <a:pPr marL="0" indent="0">
              <a:buNone/>
            </a:pPr>
            <a:r>
              <a:rPr lang="en-GB" sz="800" dirty="0"/>
              <a:t>    </a:t>
            </a:r>
          </a:p>
          <a:p>
            <a:r>
              <a:rPr lang="en-GB" sz="2000" b="1" dirty="0"/>
              <a:t>True and Fair View</a:t>
            </a:r>
          </a:p>
          <a:p>
            <a:pPr lvl="1">
              <a:buFont typeface="Wingdings" panose="05000000000000000000" pitchFamily="2" charset="2"/>
              <a:buChar char="§"/>
            </a:pPr>
            <a:r>
              <a:rPr lang="en-GB" sz="2000" dirty="0"/>
              <a:t>Companies Act requirement</a:t>
            </a:r>
          </a:p>
          <a:p>
            <a:r>
              <a:rPr lang="en-GB" sz="2000" b="1" dirty="0"/>
              <a:t>Materiality</a:t>
            </a:r>
          </a:p>
          <a:p>
            <a:pPr lvl="1">
              <a:buFont typeface="Wingdings" panose="05000000000000000000" pitchFamily="2" charset="2"/>
              <a:buChar char="§"/>
            </a:pPr>
            <a:r>
              <a:rPr lang="en-GB" sz="2000" dirty="0"/>
              <a:t>Only material information is reported in the accounts</a:t>
            </a:r>
          </a:p>
          <a:p>
            <a:pPr lvl="1">
              <a:buFont typeface="Wingdings" panose="05000000000000000000" pitchFamily="2" charset="2"/>
              <a:buChar char="§"/>
            </a:pPr>
            <a:r>
              <a:rPr lang="en-GB" sz="2000" dirty="0"/>
              <a:t>Definition: “information in accounts is material if its omission or misstatement, individually or collectively, could influence the decisions of users of the accounts</a:t>
            </a:r>
            <a:r>
              <a:rPr lang="en-GB" sz="1600" dirty="0"/>
              <a:t>”….</a:t>
            </a:r>
            <a:r>
              <a:rPr lang="en-GB" sz="1600" dirty="0">
                <a:solidFill>
                  <a:srgbClr val="FF0000"/>
                </a:solidFill>
              </a:rPr>
              <a:t>MUST KNOW THIS!</a:t>
            </a:r>
          </a:p>
          <a:p>
            <a:r>
              <a:rPr lang="en-GB" sz="2000" b="1" dirty="0"/>
              <a:t>Going concern</a:t>
            </a:r>
          </a:p>
          <a:p>
            <a:pPr lvl="1">
              <a:buFont typeface="Wingdings" panose="05000000000000000000" pitchFamily="2" charset="2"/>
              <a:buChar char="§"/>
            </a:pPr>
            <a:r>
              <a:rPr lang="en-GB" sz="2000" dirty="0"/>
              <a:t>Companies Act presumption that the accounts are prepared on the basis that the company is carrying on business as a going concern</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5835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4801771"/>
          </a:xfrm>
        </p:spPr>
        <p:txBody>
          <a:bodyPr/>
          <a:lstStyle/>
          <a:p>
            <a:pPr marL="0" indent="0">
              <a:buNone/>
            </a:pPr>
            <a:r>
              <a:rPr lang="en-GB" sz="2400" b="1" dirty="0"/>
              <a:t>Fundamental principles of accounting continued</a:t>
            </a:r>
          </a:p>
          <a:p>
            <a:pPr marL="0" indent="0">
              <a:buNone/>
            </a:pPr>
            <a:r>
              <a:rPr lang="en-GB" sz="2000" dirty="0"/>
              <a:t>Accounts should be prepared using the </a:t>
            </a:r>
            <a:r>
              <a:rPr lang="en-GB" sz="2000" b="1" dirty="0"/>
              <a:t>Accrual basis of </a:t>
            </a:r>
            <a:r>
              <a:rPr lang="en-GB" sz="2000" dirty="0"/>
              <a:t>accounting.</a:t>
            </a:r>
          </a:p>
          <a:p>
            <a:pPr marL="0" indent="0">
              <a:buNone/>
            </a:pPr>
            <a:r>
              <a:rPr lang="en-GB" sz="800" dirty="0"/>
              <a:t>   </a:t>
            </a:r>
          </a:p>
          <a:p>
            <a:pPr marL="0" indent="0">
              <a:buNone/>
            </a:pPr>
            <a:r>
              <a:rPr lang="en-GB" sz="2400" b="1" dirty="0"/>
              <a:t>Accruals basis of accounting</a:t>
            </a:r>
          </a:p>
          <a:p>
            <a:r>
              <a:rPr lang="en-GB" sz="2000" dirty="0"/>
              <a:t>Cash v. accruals accounting</a:t>
            </a:r>
          </a:p>
          <a:p>
            <a:r>
              <a:rPr lang="en-GB" sz="2000" dirty="0"/>
              <a:t>Matching principle </a:t>
            </a:r>
          </a:p>
          <a:p>
            <a:r>
              <a:rPr lang="en-GB" sz="2000" dirty="0"/>
              <a:t>Prepayments</a:t>
            </a:r>
          </a:p>
          <a:p>
            <a:r>
              <a:rPr lang="en-GB" sz="2000" dirty="0"/>
              <a:t>Accruals (expenses)</a:t>
            </a:r>
          </a:p>
          <a:p>
            <a:r>
              <a:rPr lang="en-GB" sz="2000" dirty="0"/>
              <a:t>Provisions</a:t>
            </a:r>
          </a:p>
          <a:p>
            <a:r>
              <a:rPr lang="en-GB" sz="2000" dirty="0"/>
              <a:t>Depreciation</a:t>
            </a:r>
          </a:p>
          <a:p>
            <a:pPr marL="0" indent="0">
              <a:buNone/>
            </a:pPr>
            <a:endParaRPr lang="en-GB" sz="2400" b="1" dirty="0"/>
          </a:p>
          <a:p>
            <a:pPr marL="0" indent="0">
              <a:buNone/>
            </a:pPr>
            <a:endParaRPr lang="en-GB" sz="800" dirty="0"/>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6272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315A6B-A288-43F8-81D2-F3B5A99CD1DB}"/>
              </a:ext>
            </a:extLst>
          </p:cNvPr>
          <p:cNvSpPr>
            <a:spLocks noGrp="1"/>
          </p:cNvSpPr>
          <p:nvPr>
            <p:ph type="title"/>
          </p:nvPr>
        </p:nvSpPr>
        <p:spPr>
          <a:xfrm>
            <a:off x="628650" y="459740"/>
            <a:ext cx="7886700" cy="591820"/>
          </a:xfrm>
        </p:spPr>
        <p:txBody>
          <a:bodyPr>
            <a:normAutofit/>
          </a:bodyPr>
          <a:lstStyle/>
          <a:p>
            <a:r>
              <a:rPr lang="en-GB" sz="2800" b="1" dirty="0">
                <a:solidFill>
                  <a:schemeClr val="accent1">
                    <a:lumMod val="75000"/>
                  </a:schemeClr>
                </a:solidFill>
              </a:rPr>
              <a:t>Accounting Framework &amp; Concepts</a:t>
            </a:r>
          </a:p>
        </p:txBody>
      </p:sp>
      <p:sp>
        <p:nvSpPr>
          <p:cNvPr id="5" name="Content Placeholder 4">
            <a:extLst>
              <a:ext uri="{FF2B5EF4-FFF2-40B4-BE49-F238E27FC236}">
                <a16:creationId xmlns:a16="http://schemas.microsoft.com/office/drawing/2014/main" id="{2670F181-0050-45FA-9470-106E4E16A741}"/>
              </a:ext>
            </a:extLst>
          </p:cNvPr>
          <p:cNvSpPr>
            <a:spLocks noGrp="1"/>
          </p:cNvSpPr>
          <p:nvPr>
            <p:ph idx="1"/>
          </p:nvPr>
        </p:nvSpPr>
        <p:spPr>
          <a:xfrm>
            <a:off x="596118" y="1303070"/>
            <a:ext cx="7886700" cy="4801771"/>
          </a:xfrm>
        </p:spPr>
        <p:txBody>
          <a:bodyPr>
            <a:normAutofit/>
          </a:bodyPr>
          <a:lstStyle/>
          <a:p>
            <a:pPr marL="0" indent="0">
              <a:buNone/>
            </a:pPr>
            <a:r>
              <a:rPr lang="en-GB" sz="2400" b="1" dirty="0"/>
              <a:t>Prepayments &amp; accruals</a:t>
            </a:r>
          </a:p>
          <a:p>
            <a:pPr marL="0" indent="0">
              <a:buNone/>
            </a:pPr>
            <a:r>
              <a:rPr lang="en-GB" sz="800" dirty="0"/>
              <a:t>    </a:t>
            </a:r>
          </a:p>
        </p:txBody>
      </p:sp>
      <p:sp>
        <p:nvSpPr>
          <p:cNvPr id="6" name="Footer Placeholder 5">
            <a:extLst>
              <a:ext uri="{FF2B5EF4-FFF2-40B4-BE49-F238E27FC236}">
                <a16:creationId xmlns:a16="http://schemas.microsoft.com/office/drawing/2014/main" id="{3D897035-650F-48BF-A465-2C974C757247}"/>
              </a:ext>
            </a:extLst>
          </p:cNvPr>
          <p:cNvSpPr>
            <a:spLocks noGrp="1"/>
          </p:cNvSpPr>
          <p:nvPr>
            <p:ph type="ftr" sz="quarter" idx="11"/>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Financial Reporting</a:t>
            </a:r>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98D24551-E1C3-47E0-879A-3E83C559A704}"/>
              </a:ext>
            </a:extLst>
          </p:cNvPr>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836878E-EAE2-479D-B1CF-232EBC15B90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8" name="Rectangle 3">
            <a:extLst>
              <a:ext uri="{FF2B5EF4-FFF2-40B4-BE49-F238E27FC236}">
                <a16:creationId xmlns:a16="http://schemas.microsoft.com/office/drawing/2014/main" id="{F5A9BFE7-FF31-49F2-AD9B-7C87334C970E}"/>
              </a:ext>
            </a:extLst>
          </p:cNvPr>
          <p:cNvSpPr txBox="1">
            <a:spLocks noChangeArrowheads="1"/>
          </p:cNvSpPr>
          <p:nvPr/>
        </p:nvSpPr>
        <p:spPr>
          <a:xfrm>
            <a:off x="533400" y="1889742"/>
            <a:ext cx="4038600" cy="3989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Prepayment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Example- Insurance.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800" b="0" i="0" u="sng"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12 month insurance £12,000 cash outflow on 31 December 2018.</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year end (31</a:t>
            </a:r>
            <a:r>
              <a:rPr kumimoji="0" lang="en-GB" sz="2200" b="0" i="0" u="none" strike="noStrike" kern="1200" cap="none" spc="0" normalizeH="0" baseline="30000" noProof="0" dirty="0">
                <a:ln>
                  <a:noFill/>
                </a:ln>
                <a:solidFill>
                  <a:prstClr val="black"/>
                </a:solidFill>
                <a:effectLst/>
                <a:uLnTx/>
                <a:uFillTx/>
                <a:latin typeface="Calibri" panose="020F0502020204030204"/>
                <a:ea typeface="+mn-ea"/>
                <a:cs typeface="+mn-cs"/>
              </a:rPr>
              <a:t>st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March 2019):</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Expense</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Arial" charset="0"/>
              </a:rPr>
              <a:t>¼</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£3,000</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Prepayment</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Arial" charset="0"/>
              </a:rPr>
              <a:t>¾</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£9,000</a:t>
            </a:r>
          </a:p>
        </p:txBody>
      </p:sp>
      <p:sp>
        <p:nvSpPr>
          <p:cNvPr id="9" name="Rectangle 4">
            <a:extLst>
              <a:ext uri="{FF2B5EF4-FFF2-40B4-BE49-F238E27FC236}">
                <a16:creationId xmlns:a16="http://schemas.microsoft.com/office/drawing/2014/main" id="{6A900B94-EE86-4BB4-A9BC-67CAD527897E}"/>
              </a:ext>
            </a:extLst>
          </p:cNvPr>
          <p:cNvSpPr txBox="1">
            <a:spLocks noChangeArrowheads="1"/>
          </p:cNvSpPr>
          <p:nvPr/>
        </p:nvSpPr>
        <p:spPr>
          <a:xfrm>
            <a:off x="5060559" y="1848476"/>
            <a:ext cx="3238500" cy="4256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Accrual</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Example- Electricity.</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Quarterly electricity (March, April &amp; May).</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Based on previous year  £2,400 per 3-months.</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year end March unpaid: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Accrual</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Arial" charset="0"/>
              </a:rPr>
              <a:t>⅓</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£800</a:t>
            </a:r>
          </a:p>
          <a:p>
            <a:pPr marL="228600" marR="0" lvl="0" indent="-228600" algn="l" defTabSz="914400" rtl="0" eaLnBrk="1" fontAlgn="auto" latinLnBrk="0" hangingPunct="1">
              <a:lnSpc>
                <a:spcPct val="90000"/>
              </a:lnSpc>
              <a:spcBef>
                <a:spcPts val="1000"/>
              </a:spcBef>
              <a:spcAft>
                <a:spcPts val="0"/>
              </a:spcAft>
              <a:buClrTx/>
              <a:buSzTx/>
              <a:buFont typeface="Wingdings" pitchFamily="2" charset="2"/>
              <a:buNone/>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   Expense</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£8</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00</a:t>
            </a:r>
          </a:p>
        </p:txBody>
      </p:sp>
    </p:spTree>
    <p:extLst>
      <p:ext uri="{BB962C8B-B14F-4D97-AF65-F5344CB8AC3E}">
        <p14:creationId xmlns:p14="http://schemas.microsoft.com/office/powerpoint/2010/main" val="840363556"/>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1749</Words>
  <Application>Microsoft Office PowerPoint</Application>
  <PresentationFormat>On-screen Show (4:3)</PresentationFormat>
  <Paragraphs>259</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1_Office Theme</vt:lpstr>
      <vt:lpstr>PowerPoint Presentation</vt:lpstr>
      <vt:lpstr>Accounting Framework &amp; Concepts</vt:lpstr>
      <vt:lpstr>Accounting Framework &amp; Concepts</vt:lpstr>
      <vt:lpstr>Accounting Framework &amp; Concepts</vt:lpstr>
      <vt:lpstr>Accounting Framework &amp; Concepts</vt:lpstr>
      <vt:lpstr>Accounting Framework &amp; Concepts</vt:lpstr>
      <vt:lpstr>Accounting Framework &amp; Concepts</vt:lpstr>
      <vt:lpstr>Accounting Framework &amp; Concepts</vt:lpstr>
      <vt:lpstr>Accounting Framework &amp; Concepts</vt:lpstr>
      <vt:lpstr>Accounting Framework &amp; Concepts</vt:lpstr>
      <vt:lpstr>Accounting Framework &amp; Concepts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Williams</dc:creator>
  <cp:lastModifiedBy>Andrew Williams</cp:lastModifiedBy>
  <cp:revision>3</cp:revision>
  <dcterms:created xsi:type="dcterms:W3CDTF">2019-10-13T10:29:53Z</dcterms:created>
  <dcterms:modified xsi:type="dcterms:W3CDTF">2019-10-13T11:13:50Z</dcterms:modified>
</cp:coreProperties>
</file>