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304" r:id="rId2"/>
    <p:sldId id="496" r:id="rId3"/>
    <p:sldId id="497" r:id="rId4"/>
    <p:sldId id="498" r:id="rId5"/>
    <p:sldId id="499" r:id="rId6"/>
    <p:sldId id="500" r:id="rId7"/>
    <p:sldId id="501" r:id="rId8"/>
    <p:sldId id="502" r:id="rId9"/>
    <p:sldId id="503" r:id="rId10"/>
    <p:sldId id="504" r:id="rId11"/>
    <p:sldId id="505" r:id="rId12"/>
    <p:sldId id="506" r:id="rId13"/>
    <p:sldId id="507" r:id="rId14"/>
    <p:sldId id="508" r:id="rId15"/>
    <p:sldId id="509" r:id="rId16"/>
    <p:sldId id="510" r:id="rId17"/>
    <p:sldId id="511" r:id="rId18"/>
    <p:sldId id="512" r:id="rId19"/>
    <p:sldId id="513" r:id="rId20"/>
    <p:sldId id="514" r:id="rId21"/>
    <p:sldId id="515" r:id="rId22"/>
    <p:sldId id="516" r:id="rId23"/>
    <p:sldId id="517" r:id="rId24"/>
    <p:sldId id="518" r:id="rId25"/>
    <p:sldId id="519" r:id="rId26"/>
    <p:sldId id="520" r:id="rId27"/>
    <p:sldId id="521" r:id="rId28"/>
    <p:sldId id="522" r:id="rId29"/>
    <p:sldId id="523" r:id="rId30"/>
    <p:sldId id="524" r:id="rId31"/>
    <p:sldId id="525" r:id="rId32"/>
    <p:sldId id="526" r:id="rId33"/>
    <p:sldId id="527" r:id="rId34"/>
    <p:sldId id="528" r:id="rId35"/>
    <p:sldId id="529" r:id="rId36"/>
    <p:sldId id="530" r:id="rId37"/>
    <p:sldId id="531" r:id="rId38"/>
    <p:sldId id="532" r:id="rId39"/>
    <p:sldId id="53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ocate.coventry.ac.uk/primo-explore/fulldisplay?docid=COV_ALMA5162167560002011&amp;context=L&amp;vid=COV_VU1&amp;lang=en_US&amp;search_scope=LSCOP_COV&amp;adaptor=Local%20Search%20Engine&amp;tab=local&amp;query=any,contains,performance%20management&amp;sortby=rank&amp;offset=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clearreview.com/"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gdp4sPviV74"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Managing performance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dirty="0"/>
              <a:t>An overview</a:t>
            </a:r>
            <a:r>
              <a:rPr lang="en-GB" sz="3600" b="1" dirty="0"/>
              <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Module learning outcomes</a:t>
            </a:r>
          </a:p>
        </p:txBody>
      </p:sp>
      <p:sp>
        <p:nvSpPr>
          <p:cNvPr id="3" name="Content Placeholder 2"/>
          <p:cNvSpPr>
            <a:spLocks noGrp="1"/>
          </p:cNvSpPr>
          <p:nvPr>
            <p:ph idx="1"/>
          </p:nvPr>
        </p:nvSpPr>
        <p:spPr>
          <a:xfrm>
            <a:off x="458823" y="2070390"/>
            <a:ext cx="7886700" cy="3665619"/>
          </a:xfrm>
        </p:spPr>
        <p:txBody>
          <a:bodyPr>
            <a:noAutofit/>
          </a:bodyPr>
          <a:lstStyle/>
          <a:p>
            <a:pPr marL="0" indent="0">
              <a:buNone/>
            </a:pPr>
            <a:r>
              <a:rPr lang="en-GB" sz="1450" dirty="0"/>
              <a:t>This module is designed to assess learning outcomes:</a:t>
            </a:r>
          </a:p>
          <a:p>
            <a:r>
              <a:rPr lang="en-GB" dirty="0"/>
              <a:t>Critically evaluate the links between individual, team and organisational objectives.</a:t>
            </a:r>
          </a:p>
          <a:p>
            <a:r>
              <a:rPr lang="en-GB" dirty="0"/>
              <a:t>Evaluate how the performance improvement cycle can support an individual and the team to improve upon their performance.</a:t>
            </a:r>
          </a:p>
          <a:p>
            <a:r>
              <a:rPr lang="en-GB" dirty="0"/>
              <a:t>Evaluate and assess causes of conflict, and strategies used to minimise or prevent conflict.</a:t>
            </a:r>
          </a:p>
          <a:p>
            <a:r>
              <a:rPr lang="en-GB" dirty="0"/>
              <a:t>Evaluate a range of methods that support performance improvement.</a:t>
            </a:r>
          </a:p>
          <a:p>
            <a:r>
              <a:rPr lang="en-GB" dirty="0"/>
              <a:t>Critically assess the role of the manager in implementing both a disciplinary and a grievance procedure.</a:t>
            </a:r>
          </a:p>
          <a:p>
            <a:pPr marL="0" indent="0">
              <a:buNone/>
            </a:pPr>
            <a:endParaRPr lang="en-GB" sz="1450" b="1" dirty="0"/>
          </a:p>
        </p:txBody>
      </p:sp>
    </p:spTree>
    <p:extLst>
      <p:ext uri="{BB962C8B-B14F-4D97-AF65-F5344CB8AC3E}">
        <p14:creationId xmlns:p14="http://schemas.microsoft.com/office/powerpoint/2010/main" val="1733391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texts	</a:t>
            </a:r>
          </a:p>
        </p:txBody>
      </p:sp>
      <p:sp>
        <p:nvSpPr>
          <p:cNvPr id="7" name="Content Placeholder 6">
            <a:extLst>
              <a:ext uri="{FF2B5EF4-FFF2-40B4-BE49-F238E27FC236}">
                <a16:creationId xmlns:a16="http://schemas.microsoft.com/office/drawing/2014/main" id="{32F2C2B1-A6EF-48AF-919A-F8671D106B17}"/>
              </a:ext>
            </a:extLst>
          </p:cNvPr>
          <p:cNvSpPr>
            <a:spLocks noGrp="1"/>
          </p:cNvSpPr>
          <p:nvPr>
            <p:ph idx="1"/>
          </p:nvPr>
        </p:nvSpPr>
        <p:spPr/>
        <p:txBody>
          <a:bodyPr/>
          <a:lstStyle/>
          <a:p>
            <a:pPr marL="0" indent="0">
              <a:buNone/>
            </a:pPr>
            <a:r>
              <a:rPr lang="en-GB" u="sng" dirty="0">
                <a:hlinkClick r:id="rId2"/>
              </a:rPr>
              <a:t>Performance management</a:t>
            </a:r>
            <a:endParaRPr lang="en-GB" dirty="0"/>
          </a:p>
          <a:p>
            <a:pPr marL="0" indent="0">
              <a:buNone/>
            </a:pPr>
            <a:r>
              <a:rPr lang="en-GB" dirty="0"/>
              <a:t>Linda Ashdown author. London, England : Kogan Page</a:t>
            </a:r>
          </a:p>
          <a:p>
            <a:pPr marL="0" indent="0">
              <a:buNone/>
            </a:pPr>
            <a:r>
              <a:rPr lang="en-GB" dirty="0"/>
              <a:t>London, England : Kogan Page 2014</a:t>
            </a:r>
          </a:p>
          <a:p>
            <a:pPr marL="0" indent="0">
              <a:buNone/>
            </a:pPr>
            <a:endParaRPr lang="en-GB" dirty="0"/>
          </a:p>
        </p:txBody>
      </p:sp>
      <p:pic>
        <p:nvPicPr>
          <p:cNvPr id="3" name="Picture 2">
            <a:extLst>
              <a:ext uri="{FF2B5EF4-FFF2-40B4-BE49-F238E27FC236}">
                <a16:creationId xmlns:a16="http://schemas.microsoft.com/office/drawing/2014/main" id="{BC18D19B-8E5F-47E5-9349-C695336CFE78}"/>
              </a:ext>
            </a:extLst>
          </p:cNvPr>
          <p:cNvPicPr>
            <a:picLocks noChangeAspect="1"/>
          </p:cNvPicPr>
          <p:nvPr/>
        </p:nvPicPr>
        <p:blipFill>
          <a:blip r:embed="rId3"/>
          <a:stretch>
            <a:fillRect/>
          </a:stretch>
        </p:blipFill>
        <p:spPr>
          <a:xfrm>
            <a:off x="5751480" y="3213786"/>
            <a:ext cx="1877823" cy="1947071"/>
          </a:xfrm>
          <a:prstGeom prst="rect">
            <a:avLst/>
          </a:prstGeom>
        </p:spPr>
      </p:pic>
    </p:spTree>
    <p:extLst>
      <p:ext uri="{BB962C8B-B14F-4D97-AF65-F5344CB8AC3E}">
        <p14:creationId xmlns:p14="http://schemas.microsoft.com/office/powerpoint/2010/main" val="361210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Outline for todays lecture</a:t>
            </a:r>
          </a:p>
        </p:txBody>
      </p:sp>
      <p:sp>
        <p:nvSpPr>
          <p:cNvPr id="3" name="Content Placeholder 2"/>
          <p:cNvSpPr>
            <a:spLocks noGrp="1"/>
          </p:cNvSpPr>
          <p:nvPr>
            <p:ph idx="1"/>
          </p:nvPr>
        </p:nvSpPr>
        <p:spPr>
          <a:xfrm>
            <a:off x="432695" y="1913877"/>
            <a:ext cx="7886700" cy="3263504"/>
          </a:xfrm>
        </p:spPr>
        <p:txBody>
          <a:bodyPr>
            <a:normAutofit fontScale="92500" lnSpcReduction="20000"/>
          </a:bodyPr>
          <a:lstStyle/>
          <a:p>
            <a:r>
              <a:rPr lang="en-GB" dirty="0"/>
              <a:t>Introduction to performance management </a:t>
            </a:r>
          </a:p>
          <a:p>
            <a:r>
              <a:rPr lang="en-GB" dirty="0"/>
              <a:t>Approaches to performance management </a:t>
            </a:r>
          </a:p>
          <a:p>
            <a:r>
              <a:rPr lang="en-GB" dirty="0"/>
              <a:t>Break</a:t>
            </a:r>
          </a:p>
          <a:p>
            <a:r>
              <a:rPr lang="en-GB" dirty="0"/>
              <a:t>Importance of performance management </a:t>
            </a:r>
          </a:p>
          <a:p>
            <a:r>
              <a:rPr lang="en-GB" dirty="0"/>
              <a:t>Legal and ethical considerations</a:t>
            </a:r>
          </a:p>
          <a:p>
            <a:r>
              <a:rPr lang="en-GB" dirty="0"/>
              <a:t>High performance work systems</a:t>
            </a:r>
          </a:p>
          <a:p>
            <a:r>
              <a:rPr lang="en-GB" dirty="0"/>
              <a:t>Break </a:t>
            </a:r>
          </a:p>
          <a:p>
            <a:r>
              <a:rPr lang="en-GB" dirty="0"/>
              <a:t>Embedding performance management into organisational strategy </a:t>
            </a:r>
          </a:p>
          <a:p>
            <a:endParaRPr lang="en-GB" dirty="0"/>
          </a:p>
        </p:txBody>
      </p:sp>
      <p:pic>
        <p:nvPicPr>
          <p:cNvPr id="4" name="Picture 3">
            <a:extLst>
              <a:ext uri="{FF2B5EF4-FFF2-40B4-BE49-F238E27FC236}">
                <a16:creationId xmlns:a16="http://schemas.microsoft.com/office/drawing/2014/main" id="{3EE4F915-B568-4843-ABD9-FED38D9786C2}"/>
              </a:ext>
            </a:extLst>
          </p:cNvPr>
          <p:cNvPicPr>
            <a:picLocks noChangeAspect="1"/>
          </p:cNvPicPr>
          <p:nvPr/>
        </p:nvPicPr>
        <p:blipFill>
          <a:blip r:embed="rId2"/>
          <a:stretch>
            <a:fillRect/>
          </a:stretch>
        </p:blipFill>
        <p:spPr>
          <a:xfrm>
            <a:off x="5383545" y="2032513"/>
            <a:ext cx="3554796" cy="2475806"/>
          </a:xfrm>
          <a:prstGeom prst="rect">
            <a:avLst/>
          </a:prstGeom>
        </p:spPr>
      </p:pic>
    </p:spTree>
    <p:extLst>
      <p:ext uri="{BB962C8B-B14F-4D97-AF65-F5344CB8AC3E}">
        <p14:creationId xmlns:p14="http://schemas.microsoft.com/office/powerpoint/2010/main" val="3106229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Definition of performance management </a:t>
            </a:r>
          </a:p>
        </p:txBody>
      </p:sp>
      <p:sp>
        <p:nvSpPr>
          <p:cNvPr id="3" name="Content Placeholder 2"/>
          <p:cNvSpPr>
            <a:spLocks noGrp="1"/>
          </p:cNvSpPr>
          <p:nvPr>
            <p:ph idx="1"/>
          </p:nvPr>
        </p:nvSpPr>
        <p:spPr>
          <a:xfrm>
            <a:off x="432695" y="1913877"/>
            <a:ext cx="7886700" cy="3263504"/>
          </a:xfrm>
        </p:spPr>
        <p:txBody>
          <a:bodyPr>
            <a:normAutofit/>
          </a:bodyPr>
          <a:lstStyle/>
          <a:p>
            <a:pPr marL="0" indent="0" algn="ctr">
              <a:buNone/>
              <a:defRPr/>
            </a:pPr>
            <a:r>
              <a:rPr lang="en-GB" altLang="en-US" dirty="0"/>
              <a:t>“ A process which contributes to the effective management of individuals and teams in order to achieve high levels of organisational performance. As such, it establishes shared understanding about what is to be achieved and an approach to leading and developing people which will ensure that it is achieved”.</a:t>
            </a:r>
          </a:p>
          <a:p>
            <a:pPr marL="0" indent="0">
              <a:buNone/>
              <a:defRPr/>
            </a:pPr>
            <a:r>
              <a:rPr lang="en-GB" altLang="en-US" dirty="0"/>
              <a:t>(Armstrong and Baron, 2004)</a:t>
            </a:r>
          </a:p>
          <a:p>
            <a:pPr marL="0" indent="0">
              <a:buNone/>
            </a:pPr>
            <a:endParaRPr lang="en-GB" dirty="0"/>
          </a:p>
        </p:txBody>
      </p:sp>
    </p:spTree>
    <p:extLst>
      <p:ext uri="{BB962C8B-B14F-4D97-AF65-F5344CB8AC3E}">
        <p14:creationId xmlns:p14="http://schemas.microsoft.com/office/powerpoint/2010/main" val="4265170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Performance management is about</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lstStyle/>
          <a:p>
            <a:r>
              <a:rPr lang="en-GB" dirty="0"/>
              <a:t>Reviewing current performance and the factors that might affect future performance; and </a:t>
            </a:r>
          </a:p>
          <a:p>
            <a:r>
              <a:rPr lang="en-GB" dirty="0"/>
              <a:t>Taking decisions in response to that information; so that appropriate actions are taken in order to make future performance better than it might otherwise be. Performance management is about having the energy to make things better, taking timely action to address problems and making best use of resources to address agreed priorities. </a:t>
            </a:r>
          </a:p>
          <a:p>
            <a:pPr marL="0" indent="0">
              <a:buNone/>
            </a:pPr>
            <a:endParaRPr lang="en-GB" dirty="0"/>
          </a:p>
        </p:txBody>
      </p:sp>
    </p:spTree>
    <p:extLst>
      <p:ext uri="{BB962C8B-B14F-4D97-AF65-F5344CB8AC3E}">
        <p14:creationId xmlns:p14="http://schemas.microsoft.com/office/powerpoint/2010/main" val="220342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According to the Practical Guide to Police Performance Management (2005), </a:t>
            </a:r>
          </a:p>
          <a:p>
            <a:pPr marL="0" indent="0">
              <a:buNone/>
            </a:pPr>
            <a:r>
              <a:rPr lang="en-GB" i="1" dirty="0"/>
              <a:t>Performance management is not about ‘chasing targets’, nor is it simply about reviewing performance and holding people to account. </a:t>
            </a:r>
          </a:p>
          <a:p>
            <a:pPr marL="0" indent="0">
              <a:buNone/>
            </a:pPr>
            <a:r>
              <a:rPr lang="en-GB" dirty="0"/>
              <a:t>Discuss this statement in your group reflecting on what currently happens at work</a:t>
            </a:r>
          </a:p>
        </p:txBody>
      </p:sp>
      <p:pic>
        <p:nvPicPr>
          <p:cNvPr id="4" name="Picture 3">
            <a:extLst>
              <a:ext uri="{FF2B5EF4-FFF2-40B4-BE49-F238E27FC236}">
                <a16:creationId xmlns:a16="http://schemas.microsoft.com/office/drawing/2014/main" id="{620A8DBD-7D93-48BF-BDB1-3C0F8596E756}"/>
              </a:ext>
            </a:extLst>
          </p:cNvPr>
          <p:cNvPicPr>
            <a:picLocks noChangeAspect="1"/>
          </p:cNvPicPr>
          <p:nvPr/>
        </p:nvPicPr>
        <p:blipFill>
          <a:blip r:embed="rId2"/>
          <a:stretch>
            <a:fillRect/>
          </a:stretch>
        </p:blipFill>
        <p:spPr>
          <a:xfrm>
            <a:off x="993227" y="1248056"/>
            <a:ext cx="2162175" cy="1447380"/>
          </a:xfrm>
          <a:prstGeom prst="rect">
            <a:avLst/>
          </a:prstGeom>
        </p:spPr>
      </p:pic>
    </p:spTree>
    <p:extLst>
      <p:ext uri="{BB962C8B-B14F-4D97-AF65-F5344CB8AC3E}">
        <p14:creationId xmlns:p14="http://schemas.microsoft.com/office/powerpoint/2010/main" val="644213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More on PM definition </a:t>
            </a:r>
          </a:p>
        </p:txBody>
      </p:sp>
      <p:pic>
        <p:nvPicPr>
          <p:cNvPr id="4" name="Content Placeholder 3">
            <a:extLst>
              <a:ext uri="{FF2B5EF4-FFF2-40B4-BE49-F238E27FC236}">
                <a16:creationId xmlns:a16="http://schemas.microsoft.com/office/drawing/2014/main" id="{8BB6361D-B70C-40E5-930A-F261B2CF9A3B}"/>
              </a:ext>
            </a:extLst>
          </p:cNvPr>
          <p:cNvPicPr>
            <a:picLocks noGrp="1" noChangeAspect="1"/>
          </p:cNvPicPr>
          <p:nvPr>
            <p:ph idx="1"/>
          </p:nvPr>
        </p:nvPicPr>
        <p:blipFill>
          <a:blip r:embed="rId2"/>
          <a:stretch>
            <a:fillRect/>
          </a:stretch>
        </p:blipFill>
        <p:spPr>
          <a:xfrm>
            <a:off x="901233" y="2470292"/>
            <a:ext cx="6005080" cy="1735959"/>
          </a:xfrm>
          <a:prstGeom prst="rect">
            <a:avLst/>
          </a:prstGeom>
        </p:spPr>
      </p:pic>
      <p:pic>
        <p:nvPicPr>
          <p:cNvPr id="5" name="Picture 4">
            <a:extLst>
              <a:ext uri="{FF2B5EF4-FFF2-40B4-BE49-F238E27FC236}">
                <a16:creationId xmlns:a16="http://schemas.microsoft.com/office/drawing/2014/main" id="{5CA2491F-4462-4955-ABEC-B80C1D2B0B89}"/>
              </a:ext>
            </a:extLst>
          </p:cNvPr>
          <p:cNvPicPr>
            <a:picLocks noChangeAspect="1"/>
          </p:cNvPicPr>
          <p:nvPr/>
        </p:nvPicPr>
        <p:blipFill>
          <a:blip r:embed="rId3"/>
          <a:stretch>
            <a:fillRect/>
          </a:stretch>
        </p:blipFill>
        <p:spPr>
          <a:xfrm>
            <a:off x="3181334" y="1136705"/>
            <a:ext cx="3724979" cy="1390009"/>
          </a:xfrm>
          <a:prstGeom prst="rect">
            <a:avLst/>
          </a:prstGeom>
        </p:spPr>
      </p:pic>
      <p:pic>
        <p:nvPicPr>
          <p:cNvPr id="6" name="Picture 5">
            <a:extLst>
              <a:ext uri="{FF2B5EF4-FFF2-40B4-BE49-F238E27FC236}">
                <a16:creationId xmlns:a16="http://schemas.microsoft.com/office/drawing/2014/main" id="{50E8E49A-51D3-4215-B261-B168421DBB13}"/>
              </a:ext>
            </a:extLst>
          </p:cNvPr>
          <p:cNvPicPr>
            <a:picLocks noChangeAspect="1"/>
          </p:cNvPicPr>
          <p:nvPr/>
        </p:nvPicPr>
        <p:blipFill>
          <a:blip r:embed="rId4"/>
          <a:stretch>
            <a:fillRect/>
          </a:stretch>
        </p:blipFill>
        <p:spPr>
          <a:xfrm>
            <a:off x="5580994" y="4206251"/>
            <a:ext cx="3069914" cy="1002282"/>
          </a:xfrm>
          <a:prstGeom prst="rect">
            <a:avLst/>
          </a:prstGeom>
        </p:spPr>
      </p:pic>
      <p:pic>
        <p:nvPicPr>
          <p:cNvPr id="7" name="Picture 6">
            <a:extLst>
              <a:ext uri="{FF2B5EF4-FFF2-40B4-BE49-F238E27FC236}">
                <a16:creationId xmlns:a16="http://schemas.microsoft.com/office/drawing/2014/main" id="{1D1925AA-9AB5-4971-960D-D4718155422F}"/>
              </a:ext>
            </a:extLst>
          </p:cNvPr>
          <p:cNvPicPr>
            <a:picLocks noChangeAspect="1"/>
          </p:cNvPicPr>
          <p:nvPr/>
        </p:nvPicPr>
        <p:blipFill>
          <a:blip r:embed="rId5"/>
          <a:stretch>
            <a:fillRect/>
          </a:stretch>
        </p:blipFill>
        <p:spPr>
          <a:xfrm>
            <a:off x="4903077" y="4225816"/>
            <a:ext cx="677917" cy="903890"/>
          </a:xfrm>
          <a:prstGeom prst="rect">
            <a:avLst/>
          </a:prstGeom>
        </p:spPr>
      </p:pic>
      <p:sp>
        <p:nvSpPr>
          <p:cNvPr id="8" name="Rectangle 7">
            <a:extLst>
              <a:ext uri="{FF2B5EF4-FFF2-40B4-BE49-F238E27FC236}">
                <a16:creationId xmlns:a16="http://schemas.microsoft.com/office/drawing/2014/main" id="{11189C36-E04B-43DD-A36C-B4FE8BBC1CBB}"/>
              </a:ext>
            </a:extLst>
          </p:cNvPr>
          <p:cNvSpPr/>
          <p:nvPr/>
        </p:nvSpPr>
        <p:spPr>
          <a:xfrm>
            <a:off x="1279098" y="4557352"/>
            <a:ext cx="2428870" cy="369332"/>
          </a:xfrm>
          <a:prstGeom prst="rect">
            <a:avLst/>
          </a:prstGeom>
        </p:spPr>
        <p:txBody>
          <a:bodyPr wrap="none">
            <a:spAutoFit/>
          </a:bodyPr>
          <a:lstStyle/>
          <a:p>
            <a:r>
              <a:rPr lang="en-GB" dirty="0"/>
              <a:t>Armstrong (1998, p.7)</a:t>
            </a:r>
          </a:p>
        </p:txBody>
      </p:sp>
    </p:spTree>
    <p:extLst>
      <p:ext uri="{BB962C8B-B14F-4D97-AF65-F5344CB8AC3E}">
        <p14:creationId xmlns:p14="http://schemas.microsoft.com/office/powerpoint/2010/main" val="626630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should </a:t>
            </a:r>
          </a:p>
        </p:txBody>
      </p:sp>
      <p:sp>
        <p:nvSpPr>
          <p:cNvPr id="6" name="Content Placeholder 5">
            <a:extLst>
              <a:ext uri="{FF2B5EF4-FFF2-40B4-BE49-F238E27FC236}">
                <a16:creationId xmlns:a16="http://schemas.microsoft.com/office/drawing/2014/main" id="{E68F0552-C101-4FFF-90A6-6D27CD8DB1B5}"/>
              </a:ext>
            </a:extLst>
          </p:cNvPr>
          <p:cNvSpPr>
            <a:spLocks noGrp="1"/>
          </p:cNvSpPr>
          <p:nvPr>
            <p:ph idx="1"/>
          </p:nvPr>
        </p:nvSpPr>
        <p:spPr>
          <a:xfrm>
            <a:off x="419634" y="1624906"/>
            <a:ext cx="7886700" cy="3263504"/>
          </a:xfrm>
        </p:spPr>
        <p:txBody>
          <a:bodyPr>
            <a:noAutofit/>
          </a:bodyPr>
          <a:lstStyle/>
          <a:p>
            <a:pPr marL="0" indent="0">
              <a:buNone/>
              <a:defRPr/>
            </a:pPr>
            <a:r>
              <a:rPr lang="en-GB" sz="1400" dirty="0"/>
              <a:t>Should be; </a:t>
            </a:r>
          </a:p>
          <a:p>
            <a:pPr>
              <a:lnSpc>
                <a:spcPct val="100000"/>
              </a:lnSpc>
              <a:defRPr/>
            </a:pPr>
            <a:r>
              <a:rPr lang="en-GB" sz="1400" b="1" dirty="0"/>
              <a:t>Strategic</a:t>
            </a:r>
            <a:r>
              <a:rPr lang="en-GB" sz="1400" dirty="0"/>
              <a:t> -  about broad issues &amp; long-term goals</a:t>
            </a:r>
          </a:p>
          <a:p>
            <a:pPr>
              <a:lnSpc>
                <a:spcPct val="100000"/>
              </a:lnSpc>
              <a:defRPr/>
            </a:pPr>
            <a:r>
              <a:rPr lang="en-GB" sz="1400" b="1" dirty="0"/>
              <a:t>Integrated</a:t>
            </a:r>
            <a:r>
              <a:rPr lang="en-GB" sz="1400" dirty="0"/>
              <a:t> – should link various aspects of business, people management, individuals and teams. </a:t>
            </a:r>
          </a:p>
          <a:p>
            <a:pPr marL="0" indent="0">
              <a:buNone/>
              <a:defRPr/>
            </a:pPr>
            <a:r>
              <a:rPr lang="en-GB" sz="1400" dirty="0"/>
              <a:t>And should incorporate;</a:t>
            </a:r>
          </a:p>
          <a:p>
            <a:pPr>
              <a:lnSpc>
                <a:spcPct val="100000"/>
              </a:lnSpc>
              <a:buFont typeface="Arial" panose="020B0604020202020204" pitchFamily="34" charset="0"/>
              <a:buChar char="•"/>
              <a:defRPr/>
            </a:pPr>
            <a:r>
              <a:rPr lang="en-GB" sz="1400" b="1" dirty="0"/>
              <a:t>Performance Improvement – </a:t>
            </a:r>
            <a:r>
              <a:rPr lang="en-GB" sz="1400" dirty="0"/>
              <a:t>throughout the organisation, in respect of individual, team and organisational effectiveness</a:t>
            </a:r>
          </a:p>
          <a:p>
            <a:pPr>
              <a:lnSpc>
                <a:spcPct val="100000"/>
              </a:lnSpc>
              <a:buFont typeface="Arial" panose="020B0604020202020204" pitchFamily="34" charset="0"/>
              <a:buChar char="•"/>
              <a:defRPr/>
            </a:pPr>
            <a:r>
              <a:rPr lang="en-GB" sz="1400" b="1" dirty="0"/>
              <a:t>Development  -</a:t>
            </a:r>
            <a:r>
              <a:rPr lang="en-GB" sz="1400" dirty="0"/>
              <a:t> unless there is continuous development of individuals and teams, performance will not improve.</a:t>
            </a:r>
          </a:p>
          <a:p>
            <a:pPr>
              <a:lnSpc>
                <a:spcPct val="100000"/>
              </a:lnSpc>
              <a:buFont typeface="Arial" panose="020B0604020202020204" pitchFamily="34" charset="0"/>
              <a:buChar char="•"/>
              <a:defRPr/>
            </a:pPr>
            <a:r>
              <a:rPr lang="en-GB" sz="1400" b="1" dirty="0"/>
              <a:t>Managing Behaviour – </a:t>
            </a:r>
            <a:r>
              <a:rPr lang="en-GB" sz="1400" dirty="0"/>
              <a:t>ensuring that individuals are encouraged to behave in a way that allows and fosters better working relationships</a:t>
            </a:r>
          </a:p>
          <a:p>
            <a:pPr marL="0" indent="0">
              <a:buNone/>
              <a:defRPr/>
            </a:pPr>
            <a:r>
              <a:rPr lang="en-GB" sz="1400" dirty="0"/>
              <a:t> [taken from CIPD Performance Management Factsheet, 2014]</a:t>
            </a:r>
            <a:endParaRPr lang="en-GB" sz="1400" b="1" dirty="0"/>
          </a:p>
          <a:p>
            <a:pPr marL="0" indent="0">
              <a:buNone/>
            </a:pPr>
            <a:endParaRPr lang="en-GB" sz="1400" dirty="0"/>
          </a:p>
        </p:txBody>
      </p:sp>
    </p:spTree>
    <p:extLst>
      <p:ext uri="{BB962C8B-B14F-4D97-AF65-F5344CB8AC3E}">
        <p14:creationId xmlns:p14="http://schemas.microsoft.com/office/powerpoint/2010/main" val="3492102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56D7476-E01F-428E-A1E2-C4E1B5DC4634}"/>
              </a:ext>
            </a:extLst>
          </p:cNvPr>
          <p:cNvSpPr>
            <a:spLocks noGrp="1"/>
          </p:cNvSpPr>
          <p:nvPr>
            <p:ph idx="1"/>
          </p:nvPr>
        </p:nvSpPr>
        <p:spPr>
          <a:xfrm>
            <a:off x="432695" y="2642319"/>
            <a:ext cx="7886700" cy="2592931"/>
          </a:xfrm>
        </p:spPr>
        <p:txBody>
          <a:bodyPr/>
          <a:lstStyle/>
          <a:p>
            <a:pPr>
              <a:buNone/>
            </a:pPr>
            <a:r>
              <a:rPr lang="en-GB" dirty="0"/>
              <a:t>Bones (1996) makes an interesting observation :</a:t>
            </a:r>
          </a:p>
          <a:p>
            <a:pPr>
              <a:buNone/>
            </a:pPr>
            <a:endParaRPr lang="en-GB" dirty="0"/>
          </a:p>
          <a:p>
            <a:pPr>
              <a:buNone/>
            </a:pPr>
            <a:r>
              <a:rPr lang="en-GB" dirty="0"/>
              <a:t>	</a:t>
            </a:r>
            <a:r>
              <a:rPr lang="en-GB" i="1" dirty="0"/>
              <a:t>“ Performance does not need managing.  It needs encouraging, developing, supporting and sustaining”  </a:t>
            </a:r>
          </a:p>
          <a:p>
            <a:pPr>
              <a:buNone/>
            </a:pPr>
            <a:r>
              <a:rPr lang="en-GB" dirty="0"/>
              <a:t>Is this the norm at your workplace?</a:t>
            </a:r>
          </a:p>
          <a:p>
            <a:pPr marL="0" indent="0">
              <a:buNone/>
            </a:pPr>
            <a:endParaRPr lang="en-GB" dirty="0"/>
          </a:p>
        </p:txBody>
      </p:sp>
      <p:pic>
        <p:nvPicPr>
          <p:cNvPr id="23" name="Picture 22">
            <a:extLst>
              <a:ext uri="{FF2B5EF4-FFF2-40B4-BE49-F238E27FC236}">
                <a16:creationId xmlns:a16="http://schemas.microsoft.com/office/drawing/2014/main" id="{47C7804D-8920-430F-A906-50FF298930E2}"/>
              </a:ext>
            </a:extLst>
          </p:cNvPr>
          <p:cNvPicPr>
            <a:picLocks noChangeAspect="1"/>
          </p:cNvPicPr>
          <p:nvPr/>
        </p:nvPicPr>
        <p:blipFill>
          <a:blip r:embed="rId2"/>
          <a:stretch>
            <a:fillRect/>
          </a:stretch>
        </p:blipFill>
        <p:spPr>
          <a:xfrm>
            <a:off x="1371599" y="1194938"/>
            <a:ext cx="2162175" cy="1447380"/>
          </a:xfrm>
          <a:prstGeom prst="rect">
            <a:avLst/>
          </a:prstGeom>
        </p:spPr>
      </p:pic>
    </p:spTree>
    <p:extLst>
      <p:ext uri="{BB962C8B-B14F-4D97-AF65-F5344CB8AC3E}">
        <p14:creationId xmlns:p14="http://schemas.microsoft.com/office/powerpoint/2010/main" val="81730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Performance management in historical times</a:t>
            </a:r>
          </a:p>
        </p:txBody>
      </p:sp>
      <p:sp>
        <p:nvSpPr>
          <p:cNvPr id="3" name="Content Placeholder 2"/>
          <p:cNvSpPr>
            <a:spLocks noGrp="1"/>
          </p:cNvSpPr>
          <p:nvPr>
            <p:ph idx="1"/>
          </p:nvPr>
        </p:nvSpPr>
        <p:spPr>
          <a:xfrm>
            <a:off x="432695" y="1913877"/>
            <a:ext cx="7886700" cy="3263504"/>
          </a:xfrm>
        </p:spPr>
        <p:txBody>
          <a:bodyPr>
            <a:normAutofit/>
          </a:bodyPr>
          <a:lstStyle/>
          <a:p>
            <a:pPr marL="0" indent="0">
              <a:buNone/>
            </a:pPr>
            <a:r>
              <a:rPr lang="en-GB" b="1" dirty="0"/>
              <a:t>Scientific management theory </a:t>
            </a:r>
            <a:r>
              <a:rPr lang="en-GB" dirty="0"/>
              <a:t>by Taylor (1856-1917)- PM is associated with structured approach to work and specific task. People were motivated to work because of financial incentives. </a:t>
            </a:r>
          </a:p>
          <a:p>
            <a:pPr marL="0" indent="0">
              <a:buNone/>
            </a:pPr>
            <a:r>
              <a:rPr lang="en-GB" b="1" dirty="0"/>
              <a:t>Human relations theory </a:t>
            </a:r>
            <a:r>
              <a:rPr lang="en-GB" dirty="0"/>
              <a:t>– shifted the focus from structures and processes to people. Psychological and social needs was the focus for organisational performance. </a:t>
            </a:r>
          </a:p>
          <a:p>
            <a:pPr marL="0" indent="0">
              <a:buNone/>
            </a:pPr>
            <a:endParaRPr lang="en-GB" dirty="0"/>
          </a:p>
        </p:txBody>
      </p:sp>
    </p:spTree>
    <p:extLst>
      <p:ext uri="{BB962C8B-B14F-4D97-AF65-F5344CB8AC3E}">
        <p14:creationId xmlns:p14="http://schemas.microsoft.com/office/powerpoint/2010/main" val="124443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Management by objectives</a:t>
            </a:r>
          </a:p>
        </p:txBody>
      </p:sp>
      <p:sp>
        <p:nvSpPr>
          <p:cNvPr id="3" name="Content Placeholder 2"/>
          <p:cNvSpPr>
            <a:spLocks noGrp="1"/>
          </p:cNvSpPr>
          <p:nvPr>
            <p:ph idx="1"/>
          </p:nvPr>
        </p:nvSpPr>
        <p:spPr/>
        <p:txBody>
          <a:bodyPr>
            <a:normAutofit/>
          </a:bodyPr>
          <a:lstStyle/>
          <a:p>
            <a:pPr marL="0" indent="0">
              <a:buNone/>
            </a:pPr>
            <a:r>
              <a:rPr lang="en-GB" sz="1400" dirty="0"/>
              <a:t>Management by objectives (MBO)- This school of thought sought to draw a link with the goals of an organisation to the performance of an individual </a:t>
            </a:r>
          </a:p>
          <a:p>
            <a:r>
              <a:rPr lang="en-GB" sz="1300" dirty="0"/>
              <a:t>Setting clear objectives</a:t>
            </a:r>
          </a:p>
          <a:p>
            <a:r>
              <a:rPr lang="en-GB" sz="1300" dirty="0"/>
              <a:t>Inclusive approach to the agreement of targets (active participation of individuals and managers)</a:t>
            </a:r>
          </a:p>
          <a:p>
            <a:r>
              <a:rPr lang="en-GB" sz="1300" dirty="0"/>
              <a:t>Regular review of performance against targets</a:t>
            </a:r>
          </a:p>
          <a:p>
            <a:r>
              <a:rPr lang="en-GB" sz="1300" dirty="0"/>
              <a:t>Ensure that reward is equivalent to the efforts put into the process</a:t>
            </a:r>
          </a:p>
          <a:p>
            <a:pPr marL="0" indent="0">
              <a:buNone/>
            </a:pPr>
            <a:r>
              <a:rPr lang="en-GB" sz="1300" dirty="0">
                <a:solidFill>
                  <a:srgbClr val="FF0000"/>
                </a:solidFill>
              </a:rPr>
              <a:t>Why is it important for employees objectives to be linked with department objectives?</a:t>
            </a:r>
          </a:p>
        </p:txBody>
      </p:sp>
    </p:spTree>
    <p:extLst>
      <p:ext uri="{BB962C8B-B14F-4D97-AF65-F5344CB8AC3E}">
        <p14:creationId xmlns:p14="http://schemas.microsoft.com/office/powerpoint/2010/main" val="1889464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today (Ashdown 2014)</a:t>
            </a:r>
          </a:p>
        </p:txBody>
      </p:sp>
      <p:sp>
        <p:nvSpPr>
          <p:cNvPr id="3" name="Content Placeholder 2"/>
          <p:cNvSpPr>
            <a:spLocks noGrp="1"/>
          </p:cNvSpPr>
          <p:nvPr>
            <p:ph idx="1"/>
          </p:nvPr>
        </p:nvSpPr>
        <p:spPr>
          <a:xfrm>
            <a:off x="582920" y="2338179"/>
            <a:ext cx="7886700" cy="3263504"/>
          </a:xfrm>
        </p:spPr>
        <p:txBody>
          <a:bodyPr>
            <a:noAutofit/>
          </a:bodyPr>
          <a:lstStyle/>
          <a:p>
            <a:pPr marL="0" indent="0">
              <a:buNone/>
            </a:pPr>
            <a:r>
              <a:rPr lang="en-GB" sz="1500" dirty="0"/>
              <a:t>CIPD survey 2009 showed that the core activities of present day managers include</a:t>
            </a:r>
          </a:p>
          <a:p>
            <a:r>
              <a:rPr lang="en-GB" sz="1500" dirty="0"/>
              <a:t>Performance appraisal </a:t>
            </a:r>
          </a:p>
          <a:p>
            <a:r>
              <a:rPr lang="en-GB" sz="1500" dirty="0"/>
              <a:t>Objective setting </a:t>
            </a:r>
          </a:p>
          <a:p>
            <a:r>
              <a:rPr lang="en-GB" sz="1500" dirty="0"/>
              <a:t>Regular feedback</a:t>
            </a:r>
          </a:p>
          <a:p>
            <a:r>
              <a:rPr lang="en-GB" sz="1500" dirty="0"/>
              <a:t>Regular reviews</a:t>
            </a:r>
          </a:p>
          <a:p>
            <a:r>
              <a:rPr lang="en-GB" sz="1500" dirty="0"/>
              <a:t>Assessment of development needs</a:t>
            </a:r>
          </a:p>
          <a:p>
            <a:r>
              <a:rPr lang="en-GB" sz="1500" dirty="0"/>
              <a:t>Continues</a:t>
            </a:r>
          </a:p>
        </p:txBody>
      </p:sp>
    </p:spTree>
    <p:extLst>
      <p:ext uri="{BB962C8B-B14F-4D97-AF65-F5344CB8AC3E}">
        <p14:creationId xmlns:p14="http://schemas.microsoft.com/office/powerpoint/2010/main" val="748393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Performance appraisal</a:t>
            </a:r>
          </a:p>
        </p:txBody>
      </p:sp>
      <p:sp>
        <p:nvSpPr>
          <p:cNvPr id="3" name="Content Placeholder 2"/>
          <p:cNvSpPr>
            <a:spLocks noGrp="1"/>
          </p:cNvSpPr>
          <p:nvPr>
            <p:ph idx="1"/>
          </p:nvPr>
        </p:nvSpPr>
        <p:spPr>
          <a:xfrm>
            <a:off x="373914" y="2125267"/>
            <a:ext cx="7886700" cy="3263504"/>
          </a:xfrm>
        </p:spPr>
        <p:txBody>
          <a:bodyPr>
            <a:noAutofit/>
          </a:bodyPr>
          <a:lstStyle/>
          <a:p>
            <a:pPr marL="0" indent="0">
              <a:buNone/>
            </a:pPr>
            <a:r>
              <a:rPr lang="en-GB" sz="1400" dirty="0" err="1">
                <a:solidFill>
                  <a:srgbClr val="FF0000"/>
                </a:solidFill>
              </a:rPr>
              <a:t>Cadwell</a:t>
            </a:r>
            <a:r>
              <a:rPr lang="en-GB" sz="1400" dirty="0">
                <a:solidFill>
                  <a:srgbClr val="FF0000"/>
                </a:solidFill>
              </a:rPr>
              <a:t> and Lake (2000) suggested that 360 form of appraisal is becoming popular. </a:t>
            </a:r>
            <a:r>
              <a:rPr lang="en-GB" sz="1400" dirty="0"/>
              <a:t>This form of appraisal entails the process of gathering and processing feedback on an individual and feeding back the results to that individual. Normally the process involves obtaining feedback from the boss, peers, and direct reports. Their feedback is then compared to the individual’s own evaluation.</a:t>
            </a:r>
          </a:p>
          <a:p>
            <a:pPr marL="0" indent="0">
              <a:buNone/>
            </a:pPr>
            <a:r>
              <a:rPr lang="en-GB" sz="1400" dirty="0"/>
              <a:t>Advantages- it creates high involvement, identifies barriers to success, assesses developmental needs, and identifies performance capabilities.</a:t>
            </a:r>
          </a:p>
          <a:p>
            <a:pPr marL="0" indent="0">
              <a:buNone/>
            </a:pPr>
            <a:r>
              <a:rPr lang="en-GB" sz="1400" dirty="0"/>
              <a:t>Disadvantages- it takes time to prepare, complete, and </a:t>
            </a:r>
            <a:r>
              <a:rPr lang="en-GB" sz="1400" dirty="0" err="1"/>
              <a:t>analyze</a:t>
            </a:r>
            <a:r>
              <a:rPr lang="en-GB" sz="1400" dirty="0"/>
              <a:t> the results.</a:t>
            </a:r>
          </a:p>
          <a:p>
            <a:pPr marL="0" indent="0">
              <a:buNone/>
            </a:pPr>
            <a:r>
              <a:rPr lang="en-GB" sz="1400" dirty="0"/>
              <a:t>Other forms of appraisal include behavioural checklist and psychological appraisal (HR Zone)</a:t>
            </a:r>
          </a:p>
        </p:txBody>
      </p:sp>
    </p:spTree>
    <p:extLst>
      <p:ext uri="{BB962C8B-B14F-4D97-AF65-F5344CB8AC3E}">
        <p14:creationId xmlns:p14="http://schemas.microsoft.com/office/powerpoint/2010/main" val="2114267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Continues PM</a:t>
            </a:r>
          </a:p>
        </p:txBody>
      </p:sp>
      <p:sp>
        <p:nvSpPr>
          <p:cNvPr id="3" name="Content Placeholder 2"/>
          <p:cNvSpPr>
            <a:spLocks noGrp="1"/>
          </p:cNvSpPr>
          <p:nvPr>
            <p:ph sz="half" idx="1"/>
          </p:nvPr>
        </p:nvSpPr>
        <p:spPr>
          <a:xfrm>
            <a:off x="418582" y="2226469"/>
            <a:ext cx="3802544" cy="3263504"/>
          </a:xfrm>
        </p:spPr>
        <p:txBody>
          <a:bodyPr>
            <a:noAutofit/>
          </a:bodyPr>
          <a:lstStyle/>
          <a:p>
            <a:pPr marL="0" indent="0">
              <a:buNone/>
            </a:pPr>
            <a:r>
              <a:rPr lang="en-GB" dirty="0"/>
              <a:t>Con­tin­u­ous per­for­mance entails establishing as process that supports PM all year round, as opposed to those based on tra­di­tion­al annu­al appraisals. These may be achieved through termly objective setting, regular one to tone or check-ins and real time feedback (Clearreview.com)</a:t>
            </a:r>
          </a:p>
          <a:p>
            <a:pPr marL="0" indent="0">
              <a:buNone/>
            </a:pPr>
            <a:endParaRPr lang="en-GB" dirty="0"/>
          </a:p>
          <a:p>
            <a:pPr marL="0" indent="0">
              <a:buNone/>
            </a:pPr>
            <a:r>
              <a:rPr lang="en-GB" dirty="0"/>
              <a:t>See </a:t>
            </a:r>
            <a:r>
              <a:rPr lang="en-GB" dirty="0">
                <a:hlinkClick r:id="rId2"/>
              </a:rPr>
              <a:t>www.clearreview.com</a:t>
            </a:r>
            <a:r>
              <a:rPr lang="en-GB" dirty="0"/>
              <a:t> for more details </a:t>
            </a:r>
          </a:p>
          <a:p>
            <a:pPr marL="0" indent="0">
              <a:buNone/>
            </a:pPr>
            <a:endParaRPr lang="en-GB" sz="1500" dirty="0"/>
          </a:p>
        </p:txBody>
      </p:sp>
      <p:pic>
        <p:nvPicPr>
          <p:cNvPr id="1028" name="Picture 4" descr="https://www.clearreview.com/images/content/Continuous-Performance-Management.png">
            <a:extLst>
              <a:ext uri="{FF2B5EF4-FFF2-40B4-BE49-F238E27FC236}">
                <a16:creationId xmlns:a16="http://schemas.microsoft.com/office/drawing/2014/main" id="{2895976C-96B8-45A5-AD32-3EE98FDFEE2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361933" y="2083976"/>
            <a:ext cx="4357687" cy="2910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040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FB16809-C1DF-41EF-B518-A290F5D1B45E}"/>
              </a:ext>
            </a:extLst>
          </p:cNvPr>
          <p:cNvSpPr>
            <a:spLocks noChangeArrowheads="1"/>
          </p:cNvSpPr>
          <p:nvPr/>
        </p:nvSpPr>
        <p:spPr bwMode="auto">
          <a:xfrm>
            <a:off x="3046006" y="908949"/>
            <a:ext cx="2667000" cy="160020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00" dirty="0"/>
              <a:t>              </a:t>
            </a:r>
            <a:r>
              <a:rPr lang="en-GB" altLang="en-US" sz="1200" b="1" dirty="0"/>
              <a:t>Performance and</a:t>
            </a:r>
          </a:p>
          <a:p>
            <a:pPr eaLnBrk="1" hangingPunct="1">
              <a:spcBef>
                <a:spcPct val="0"/>
              </a:spcBef>
              <a:buFontTx/>
              <a:buNone/>
            </a:pPr>
            <a:r>
              <a:rPr lang="en-GB" altLang="en-US" sz="1200" b="1" dirty="0"/>
              <a:t>         development planning –</a:t>
            </a:r>
          </a:p>
          <a:p>
            <a:pPr eaLnBrk="1" hangingPunct="1">
              <a:spcBef>
                <a:spcPct val="0"/>
              </a:spcBef>
              <a:buFontTx/>
              <a:buNone/>
            </a:pPr>
            <a:r>
              <a:rPr lang="en-GB" altLang="en-US" sz="1200" b="1" dirty="0"/>
              <a:t>         performance agreement</a:t>
            </a:r>
          </a:p>
          <a:p>
            <a:pPr eaLnBrk="1" hangingPunct="1">
              <a:spcBef>
                <a:spcPct val="0"/>
              </a:spcBef>
            </a:pPr>
            <a:r>
              <a:rPr lang="en-GB" altLang="en-US" sz="1200" dirty="0"/>
              <a:t>  role definition</a:t>
            </a:r>
          </a:p>
          <a:p>
            <a:pPr eaLnBrk="1" hangingPunct="1">
              <a:spcBef>
                <a:spcPct val="0"/>
              </a:spcBef>
            </a:pPr>
            <a:r>
              <a:rPr lang="en-GB" altLang="en-US" sz="1200" dirty="0"/>
              <a:t>  objectives</a:t>
            </a:r>
          </a:p>
          <a:p>
            <a:pPr eaLnBrk="1" hangingPunct="1">
              <a:spcBef>
                <a:spcPct val="0"/>
              </a:spcBef>
            </a:pPr>
            <a:r>
              <a:rPr lang="en-GB" altLang="en-US" sz="1200" dirty="0"/>
              <a:t>  competencies</a:t>
            </a:r>
          </a:p>
          <a:p>
            <a:pPr eaLnBrk="1" hangingPunct="1">
              <a:spcBef>
                <a:spcPct val="0"/>
              </a:spcBef>
            </a:pPr>
            <a:r>
              <a:rPr lang="en-GB" altLang="en-US" sz="1200" dirty="0"/>
              <a:t>  performance improvement</a:t>
            </a:r>
          </a:p>
          <a:p>
            <a:pPr eaLnBrk="1" hangingPunct="1">
              <a:spcBef>
                <a:spcPct val="0"/>
              </a:spcBef>
            </a:pPr>
            <a:r>
              <a:rPr lang="en-GB" altLang="en-US" sz="1200" dirty="0"/>
              <a:t>  personal development</a:t>
            </a:r>
          </a:p>
          <a:p>
            <a:pPr eaLnBrk="1" hangingPunct="1">
              <a:spcBef>
                <a:spcPct val="0"/>
              </a:spcBef>
              <a:buFontTx/>
              <a:buNone/>
            </a:pPr>
            <a:endParaRPr lang="en-GB" altLang="en-US" sz="1200" dirty="0"/>
          </a:p>
        </p:txBody>
      </p:sp>
      <p:sp>
        <p:nvSpPr>
          <p:cNvPr id="5" name="Rectangle 3">
            <a:extLst>
              <a:ext uri="{FF2B5EF4-FFF2-40B4-BE49-F238E27FC236}">
                <a16:creationId xmlns:a16="http://schemas.microsoft.com/office/drawing/2014/main" id="{54029E48-DE6C-4832-8897-EA905FAF5E08}"/>
              </a:ext>
            </a:extLst>
          </p:cNvPr>
          <p:cNvSpPr>
            <a:spLocks noChangeArrowheads="1"/>
          </p:cNvSpPr>
          <p:nvPr/>
        </p:nvSpPr>
        <p:spPr bwMode="auto">
          <a:xfrm>
            <a:off x="5865406" y="2492858"/>
            <a:ext cx="2667000" cy="144412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endParaRPr lang="en-GB" altLang="en-US" sz="1200" b="1" dirty="0"/>
          </a:p>
          <a:p>
            <a:pPr eaLnBrk="1" hangingPunct="1">
              <a:spcBef>
                <a:spcPct val="0"/>
              </a:spcBef>
              <a:buFontTx/>
              <a:buNone/>
            </a:pPr>
            <a:endParaRPr lang="en-GB" altLang="en-US" sz="1200" b="1" dirty="0"/>
          </a:p>
          <a:p>
            <a:pPr eaLnBrk="1" hangingPunct="1">
              <a:spcBef>
                <a:spcPct val="0"/>
              </a:spcBef>
              <a:buFontTx/>
              <a:buNone/>
            </a:pPr>
            <a:r>
              <a:rPr lang="en-GB" altLang="en-US" sz="1200" b="1" dirty="0"/>
              <a:t>                       Act </a:t>
            </a:r>
          </a:p>
          <a:p>
            <a:pPr eaLnBrk="1" hangingPunct="1">
              <a:spcBef>
                <a:spcPct val="0"/>
              </a:spcBef>
              <a:buFontTx/>
              <a:buNone/>
            </a:pPr>
            <a:endParaRPr lang="en-GB" altLang="en-US" sz="1200" b="1" dirty="0"/>
          </a:p>
          <a:p>
            <a:pPr eaLnBrk="1" hangingPunct="1">
              <a:spcBef>
                <a:spcPct val="0"/>
              </a:spcBef>
            </a:pPr>
            <a:r>
              <a:rPr lang="en-GB" altLang="en-US" sz="1200" b="1" dirty="0"/>
              <a:t>  </a:t>
            </a:r>
            <a:r>
              <a:rPr lang="en-GB" altLang="en-US" sz="1200" dirty="0"/>
              <a:t>carry out role</a:t>
            </a:r>
          </a:p>
          <a:p>
            <a:pPr eaLnBrk="1" hangingPunct="1">
              <a:spcBef>
                <a:spcPct val="0"/>
              </a:spcBef>
            </a:pPr>
            <a:r>
              <a:rPr lang="en-GB" altLang="en-US" sz="1200" dirty="0"/>
              <a:t>  implement performance </a:t>
            </a:r>
          </a:p>
          <a:p>
            <a:pPr eaLnBrk="1" hangingPunct="1">
              <a:spcBef>
                <a:spcPct val="0"/>
              </a:spcBef>
              <a:buFontTx/>
              <a:buNone/>
            </a:pPr>
            <a:r>
              <a:rPr lang="en-GB" altLang="en-US" sz="1200" dirty="0"/>
              <a:t>   improvement plan</a:t>
            </a:r>
          </a:p>
          <a:p>
            <a:pPr eaLnBrk="1" hangingPunct="1">
              <a:spcBef>
                <a:spcPct val="0"/>
              </a:spcBef>
            </a:pPr>
            <a:r>
              <a:rPr lang="en-GB" altLang="en-US" sz="1200" dirty="0"/>
              <a:t>  implement personal </a:t>
            </a:r>
          </a:p>
          <a:p>
            <a:pPr eaLnBrk="1" hangingPunct="1">
              <a:spcBef>
                <a:spcPct val="0"/>
              </a:spcBef>
              <a:buFontTx/>
              <a:buNone/>
            </a:pPr>
            <a:r>
              <a:rPr lang="en-GB" altLang="en-US" sz="1200" dirty="0"/>
              <a:t>   development plan</a:t>
            </a:r>
          </a:p>
          <a:p>
            <a:pPr eaLnBrk="1" hangingPunct="1">
              <a:spcBef>
                <a:spcPct val="0"/>
              </a:spcBef>
            </a:pPr>
            <a:endParaRPr lang="en-GB" altLang="en-US" sz="1200" dirty="0"/>
          </a:p>
          <a:p>
            <a:pPr eaLnBrk="1" hangingPunct="1">
              <a:spcBef>
                <a:spcPct val="0"/>
              </a:spcBef>
              <a:buFontTx/>
              <a:buNone/>
            </a:pPr>
            <a:endParaRPr lang="en-GB" altLang="en-US" sz="1200" b="1" dirty="0"/>
          </a:p>
          <a:p>
            <a:pPr eaLnBrk="1" hangingPunct="1">
              <a:spcBef>
                <a:spcPct val="0"/>
              </a:spcBef>
              <a:buFontTx/>
              <a:buNone/>
            </a:pPr>
            <a:endParaRPr lang="en-GB" altLang="en-US" sz="1200" dirty="0"/>
          </a:p>
        </p:txBody>
      </p:sp>
      <p:sp>
        <p:nvSpPr>
          <p:cNvPr id="6" name="Rectangle 4">
            <a:extLst>
              <a:ext uri="{FF2B5EF4-FFF2-40B4-BE49-F238E27FC236}">
                <a16:creationId xmlns:a16="http://schemas.microsoft.com/office/drawing/2014/main" id="{FB0E7124-957E-46B8-9DAB-CD7984CC8A22}"/>
              </a:ext>
            </a:extLst>
          </p:cNvPr>
          <p:cNvSpPr>
            <a:spLocks noChangeArrowheads="1"/>
          </p:cNvSpPr>
          <p:nvPr/>
        </p:nvSpPr>
        <p:spPr bwMode="auto">
          <a:xfrm>
            <a:off x="3007906" y="3588648"/>
            <a:ext cx="2743200" cy="144412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00" b="1" dirty="0"/>
              <a:t>   </a:t>
            </a:r>
          </a:p>
          <a:p>
            <a:pPr eaLnBrk="1" hangingPunct="1">
              <a:spcBef>
                <a:spcPct val="0"/>
              </a:spcBef>
              <a:buFontTx/>
              <a:buNone/>
            </a:pPr>
            <a:r>
              <a:rPr lang="en-GB" altLang="en-US" sz="1200" b="1" dirty="0"/>
              <a:t>          Manage performance</a:t>
            </a:r>
          </a:p>
          <a:p>
            <a:pPr eaLnBrk="1" hangingPunct="1">
              <a:spcBef>
                <a:spcPct val="0"/>
              </a:spcBef>
              <a:buFontTx/>
              <a:buNone/>
            </a:pPr>
            <a:r>
              <a:rPr lang="en-GB" altLang="en-US" sz="1200" b="1" dirty="0"/>
              <a:t>           throughout the year</a:t>
            </a:r>
          </a:p>
          <a:p>
            <a:pPr eaLnBrk="1" hangingPunct="1">
              <a:spcBef>
                <a:spcPct val="0"/>
              </a:spcBef>
              <a:buFontTx/>
              <a:buNone/>
            </a:pPr>
            <a:endParaRPr lang="en-GB" altLang="en-US" sz="1200" b="1" dirty="0"/>
          </a:p>
          <a:p>
            <a:pPr eaLnBrk="1" hangingPunct="1">
              <a:spcBef>
                <a:spcPct val="0"/>
              </a:spcBef>
            </a:pPr>
            <a:r>
              <a:rPr lang="en-GB" altLang="en-US" sz="1200" dirty="0"/>
              <a:t>  monitor performance</a:t>
            </a:r>
          </a:p>
          <a:p>
            <a:pPr eaLnBrk="1" hangingPunct="1">
              <a:spcBef>
                <a:spcPct val="0"/>
              </a:spcBef>
            </a:pPr>
            <a:r>
              <a:rPr lang="en-GB" altLang="en-US" sz="1200" dirty="0"/>
              <a:t>  provide continuous feedback</a:t>
            </a:r>
          </a:p>
          <a:p>
            <a:pPr eaLnBrk="1" hangingPunct="1">
              <a:spcBef>
                <a:spcPct val="0"/>
              </a:spcBef>
            </a:pPr>
            <a:r>
              <a:rPr lang="en-GB" altLang="en-US" sz="1200" dirty="0"/>
              <a:t>  provide coaching</a:t>
            </a:r>
          </a:p>
          <a:p>
            <a:pPr eaLnBrk="1" hangingPunct="1">
              <a:spcBef>
                <a:spcPct val="0"/>
              </a:spcBef>
            </a:pPr>
            <a:r>
              <a:rPr lang="en-GB" altLang="en-US" sz="1200" dirty="0"/>
              <a:t>  deal with under-performers</a:t>
            </a:r>
          </a:p>
          <a:p>
            <a:pPr eaLnBrk="1" hangingPunct="1">
              <a:spcBef>
                <a:spcPct val="0"/>
              </a:spcBef>
              <a:buFontTx/>
              <a:buNone/>
            </a:pPr>
            <a:endParaRPr lang="en-GB" altLang="en-US" sz="1200" b="1" dirty="0"/>
          </a:p>
          <a:p>
            <a:pPr eaLnBrk="1" hangingPunct="1">
              <a:spcBef>
                <a:spcPct val="0"/>
              </a:spcBef>
              <a:buFontTx/>
              <a:buNone/>
            </a:pPr>
            <a:endParaRPr lang="en-GB" altLang="en-US" sz="1200" b="1" dirty="0"/>
          </a:p>
        </p:txBody>
      </p:sp>
      <p:sp>
        <p:nvSpPr>
          <p:cNvPr id="7" name="Rectangle 5">
            <a:extLst>
              <a:ext uri="{FF2B5EF4-FFF2-40B4-BE49-F238E27FC236}">
                <a16:creationId xmlns:a16="http://schemas.microsoft.com/office/drawing/2014/main" id="{5707DCBD-792A-49E7-8FEA-1FC960BFC22D}"/>
              </a:ext>
            </a:extLst>
          </p:cNvPr>
          <p:cNvSpPr>
            <a:spLocks noChangeArrowheads="1"/>
          </p:cNvSpPr>
          <p:nvPr/>
        </p:nvSpPr>
        <p:spPr bwMode="auto">
          <a:xfrm>
            <a:off x="284023" y="2469820"/>
            <a:ext cx="2667000" cy="160020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00" b="1"/>
              <a:t>          Review performance</a:t>
            </a:r>
          </a:p>
          <a:p>
            <a:pPr eaLnBrk="1" hangingPunct="1">
              <a:spcBef>
                <a:spcPct val="0"/>
              </a:spcBef>
            </a:pPr>
            <a:r>
              <a:rPr lang="en-GB" altLang="en-US" sz="1200" b="1"/>
              <a:t>   </a:t>
            </a:r>
            <a:r>
              <a:rPr lang="en-GB" altLang="en-US" sz="1200"/>
              <a:t>dialogue and  feedback</a:t>
            </a:r>
          </a:p>
          <a:p>
            <a:pPr eaLnBrk="1" hangingPunct="1">
              <a:spcBef>
                <a:spcPct val="0"/>
              </a:spcBef>
            </a:pPr>
            <a:r>
              <a:rPr lang="en-GB" altLang="en-US" sz="1200"/>
              <a:t>   agree strengths and any </a:t>
            </a:r>
          </a:p>
          <a:p>
            <a:pPr eaLnBrk="1" hangingPunct="1">
              <a:spcBef>
                <a:spcPct val="0"/>
              </a:spcBef>
              <a:buFontTx/>
              <a:buNone/>
            </a:pPr>
            <a:r>
              <a:rPr lang="en-GB" altLang="en-US" sz="1200"/>
              <a:t>    areas for improvement</a:t>
            </a:r>
          </a:p>
          <a:p>
            <a:pPr eaLnBrk="1" hangingPunct="1">
              <a:spcBef>
                <a:spcPct val="0"/>
              </a:spcBef>
            </a:pPr>
            <a:r>
              <a:rPr lang="en-GB" altLang="en-US" sz="1200"/>
              <a:t>   build on strengths – ‘you are</a:t>
            </a:r>
          </a:p>
          <a:p>
            <a:pPr eaLnBrk="1" hangingPunct="1">
              <a:spcBef>
                <a:spcPct val="0"/>
              </a:spcBef>
              <a:buFontTx/>
              <a:buNone/>
            </a:pPr>
            <a:r>
              <a:rPr lang="en-GB" altLang="en-US" sz="1200"/>
              <a:t>    particularly  strong in this area’ – </a:t>
            </a:r>
          </a:p>
          <a:p>
            <a:pPr eaLnBrk="1" hangingPunct="1">
              <a:spcBef>
                <a:spcPct val="0"/>
              </a:spcBef>
              <a:buFontTx/>
              <a:buNone/>
            </a:pPr>
            <a:r>
              <a:rPr lang="en-GB" altLang="en-US" sz="1200"/>
              <a:t>    how can you make</a:t>
            </a:r>
          </a:p>
          <a:p>
            <a:pPr eaLnBrk="1" hangingPunct="1">
              <a:spcBef>
                <a:spcPct val="0"/>
              </a:spcBef>
              <a:buFontTx/>
              <a:buNone/>
            </a:pPr>
            <a:r>
              <a:rPr lang="en-GB" altLang="en-US" sz="1200"/>
              <a:t>    even greater use of them?</a:t>
            </a:r>
          </a:p>
        </p:txBody>
      </p:sp>
      <p:sp>
        <p:nvSpPr>
          <p:cNvPr id="9" name="Arc 7">
            <a:extLst>
              <a:ext uri="{FF2B5EF4-FFF2-40B4-BE49-F238E27FC236}">
                <a16:creationId xmlns:a16="http://schemas.microsoft.com/office/drawing/2014/main" id="{4DCA0735-6017-4CD6-836C-DDE8A4F1B0E3}"/>
              </a:ext>
            </a:extLst>
          </p:cNvPr>
          <p:cNvSpPr>
            <a:spLocks/>
          </p:cNvSpPr>
          <p:nvPr/>
        </p:nvSpPr>
        <p:spPr bwMode="auto">
          <a:xfrm>
            <a:off x="5713006" y="1665770"/>
            <a:ext cx="1524000" cy="893979"/>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 name="Arc 8">
            <a:extLst>
              <a:ext uri="{FF2B5EF4-FFF2-40B4-BE49-F238E27FC236}">
                <a16:creationId xmlns:a16="http://schemas.microsoft.com/office/drawing/2014/main" id="{A3B59067-751C-4211-9134-27862795207E}"/>
              </a:ext>
            </a:extLst>
          </p:cNvPr>
          <p:cNvSpPr>
            <a:spLocks/>
          </p:cNvSpPr>
          <p:nvPr/>
        </p:nvSpPr>
        <p:spPr bwMode="auto">
          <a:xfrm flipV="1">
            <a:off x="5751107" y="3936978"/>
            <a:ext cx="1554163" cy="962747"/>
          </a:xfrm>
          <a:custGeom>
            <a:avLst/>
            <a:gdLst>
              <a:gd name="T0" fmla="*/ 0 w 23181"/>
              <a:gd name="T1" fmla="*/ 2147483647 h 21600"/>
              <a:gd name="T2" fmla="*/ 2147483647 w 23181"/>
              <a:gd name="T3" fmla="*/ 2147483647 h 21600"/>
              <a:gd name="T4" fmla="*/ 2147483647 w 23181"/>
              <a:gd name="T5" fmla="*/ 2147483647 h 21600"/>
              <a:gd name="T6" fmla="*/ 0 60000 65536"/>
              <a:gd name="T7" fmla="*/ 0 60000 65536"/>
              <a:gd name="T8" fmla="*/ 0 60000 65536"/>
              <a:gd name="T9" fmla="*/ 0 w 23181"/>
              <a:gd name="T10" fmla="*/ 0 h 21600"/>
              <a:gd name="T11" fmla="*/ 23181 w 23181"/>
              <a:gd name="T12" fmla="*/ 21600 h 21600"/>
            </a:gdLst>
            <a:ahLst/>
            <a:cxnLst>
              <a:cxn ang="T6">
                <a:pos x="T0" y="T1"/>
              </a:cxn>
              <a:cxn ang="T7">
                <a:pos x="T2" y="T3"/>
              </a:cxn>
              <a:cxn ang="T8">
                <a:pos x="T4" y="T5"/>
              </a:cxn>
            </a:cxnLst>
            <a:rect l="T9" t="T10" r="T11" b="T12"/>
            <a:pathLst>
              <a:path w="23181" h="21600" fill="none" extrusionOk="0">
                <a:moveTo>
                  <a:pt x="-1" y="57"/>
                </a:moveTo>
                <a:cubicBezTo>
                  <a:pt x="526" y="19"/>
                  <a:pt x="1053" y="-1"/>
                  <a:pt x="1581" y="0"/>
                </a:cubicBezTo>
                <a:cubicBezTo>
                  <a:pt x="13510" y="0"/>
                  <a:pt x="23181" y="9670"/>
                  <a:pt x="23181" y="21600"/>
                </a:cubicBezTo>
              </a:path>
              <a:path w="23181" h="21600" stroke="0" extrusionOk="0">
                <a:moveTo>
                  <a:pt x="-1" y="57"/>
                </a:moveTo>
                <a:cubicBezTo>
                  <a:pt x="526" y="19"/>
                  <a:pt x="1053" y="-1"/>
                  <a:pt x="1581" y="0"/>
                </a:cubicBezTo>
                <a:cubicBezTo>
                  <a:pt x="13510" y="0"/>
                  <a:pt x="23181" y="9670"/>
                  <a:pt x="23181" y="21600"/>
                </a:cubicBezTo>
                <a:lnTo>
                  <a:pt x="1581" y="21600"/>
                </a:lnTo>
                <a:lnTo>
                  <a:pt x="-1" y="57"/>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1" name="Arc 9">
            <a:extLst>
              <a:ext uri="{FF2B5EF4-FFF2-40B4-BE49-F238E27FC236}">
                <a16:creationId xmlns:a16="http://schemas.microsoft.com/office/drawing/2014/main" id="{983D7BBF-3D89-4DB8-9B70-D5E1A7E41F29}"/>
              </a:ext>
            </a:extLst>
          </p:cNvPr>
          <p:cNvSpPr>
            <a:spLocks/>
          </p:cNvSpPr>
          <p:nvPr/>
        </p:nvSpPr>
        <p:spPr bwMode="auto">
          <a:xfrm flipH="1" flipV="1">
            <a:off x="1427023" y="4070021"/>
            <a:ext cx="1524000" cy="962747"/>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2" name="Arc 10">
            <a:extLst>
              <a:ext uri="{FF2B5EF4-FFF2-40B4-BE49-F238E27FC236}">
                <a16:creationId xmlns:a16="http://schemas.microsoft.com/office/drawing/2014/main" id="{69D80EEA-475A-437D-BA77-57F06502AC39}"/>
              </a:ext>
            </a:extLst>
          </p:cNvPr>
          <p:cNvSpPr>
            <a:spLocks/>
          </p:cNvSpPr>
          <p:nvPr/>
        </p:nvSpPr>
        <p:spPr bwMode="auto">
          <a:xfrm flipH="1">
            <a:off x="1369606" y="1665770"/>
            <a:ext cx="1676400" cy="893979"/>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6" name="Rectangle 15">
            <a:extLst>
              <a:ext uri="{FF2B5EF4-FFF2-40B4-BE49-F238E27FC236}">
                <a16:creationId xmlns:a16="http://schemas.microsoft.com/office/drawing/2014/main" id="{03FB2D57-4D7E-49F8-824B-2F3C3BA3ADCE}"/>
              </a:ext>
            </a:extLst>
          </p:cNvPr>
          <p:cNvSpPr/>
          <p:nvPr/>
        </p:nvSpPr>
        <p:spPr>
          <a:xfrm>
            <a:off x="22872" y="999243"/>
            <a:ext cx="4839786" cy="646331"/>
          </a:xfrm>
          <a:prstGeom prst="rect">
            <a:avLst/>
          </a:prstGeom>
        </p:spPr>
        <p:txBody>
          <a:bodyPr wrap="none">
            <a:spAutoFit/>
          </a:bodyPr>
          <a:lstStyle/>
          <a:p>
            <a:r>
              <a:rPr lang="en-GB" b="1" dirty="0"/>
              <a:t>PERFORMANCE MANAGEMENT CYCLE – </a:t>
            </a:r>
          </a:p>
          <a:p>
            <a:r>
              <a:rPr lang="en-GB" b="1" dirty="0"/>
              <a:t>ARMSTRONG(2009)</a:t>
            </a:r>
          </a:p>
        </p:txBody>
      </p:sp>
    </p:spTree>
    <p:extLst>
      <p:ext uri="{BB962C8B-B14F-4D97-AF65-F5344CB8AC3E}">
        <p14:creationId xmlns:p14="http://schemas.microsoft.com/office/powerpoint/2010/main" val="4214080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performance management </a:t>
            </a:r>
            <a:br>
              <a:rPr lang="en-GB" dirty="0"/>
            </a:br>
            <a:r>
              <a:rPr lang="en-GB" dirty="0"/>
              <a:t>(Ashdown 2014)</a:t>
            </a:r>
          </a:p>
        </p:txBody>
      </p:sp>
      <p:sp>
        <p:nvSpPr>
          <p:cNvPr id="3" name="Content Placeholder 2"/>
          <p:cNvSpPr>
            <a:spLocks noGrp="1"/>
          </p:cNvSpPr>
          <p:nvPr>
            <p:ph idx="1"/>
          </p:nvPr>
        </p:nvSpPr>
        <p:spPr>
          <a:xfrm>
            <a:off x="413103" y="2025849"/>
            <a:ext cx="7886700" cy="3263504"/>
          </a:xfrm>
        </p:spPr>
        <p:txBody>
          <a:bodyPr>
            <a:noAutofit/>
          </a:bodyPr>
          <a:lstStyle/>
          <a:p>
            <a:pPr marL="0" indent="0">
              <a:buNone/>
            </a:pPr>
            <a:r>
              <a:rPr lang="en-GB" dirty="0"/>
              <a:t>Effective performance management should ensure that people: </a:t>
            </a:r>
          </a:p>
          <a:p>
            <a:pPr>
              <a:lnSpc>
                <a:spcPct val="100000"/>
              </a:lnSpc>
            </a:pPr>
            <a:r>
              <a:rPr lang="en-GB" dirty="0"/>
              <a:t>understand what is required of them, results and behaviours (inputs and outputs);</a:t>
            </a:r>
          </a:p>
          <a:p>
            <a:pPr>
              <a:lnSpc>
                <a:spcPct val="100000"/>
              </a:lnSpc>
            </a:pPr>
            <a:r>
              <a:rPr lang="en-GB" dirty="0"/>
              <a:t>understand how they contribute to the goals of the organization; </a:t>
            </a:r>
          </a:p>
          <a:p>
            <a:pPr>
              <a:lnSpc>
                <a:spcPct val="100000"/>
              </a:lnSpc>
            </a:pPr>
            <a:r>
              <a:rPr lang="en-GB" dirty="0"/>
              <a:t>are motivated to perform; </a:t>
            </a:r>
          </a:p>
          <a:p>
            <a:pPr>
              <a:lnSpc>
                <a:spcPct val="100000"/>
              </a:lnSpc>
            </a:pPr>
            <a:r>
              <a:rPr lang="en-GB" dirty="0"/>
              <a:t>have the skills and ability to deliver required performance levels;</a:t>
            </a:r>
          </a:p>
          <a:p>
            <a:pPr>
              <a:lnSpc>
                <a:spcPct val="100000"/>
              </a:lnSpc>
            </a:pPr>
            <a:r>
              <a:rPr lang="en-GB" dirty="0"/>
              <a:t> are supported by the organization in meeting what is expected of them; understand how they are performing (feedback);</a:t>
            </a:r>
          </a:p>
          <a:p>
            <a:pPr>
              <a:lnSpc>
                <a:spcPct val="100000"/>
              </a:lnSpc>
            </a:pPr>
            <a:r>
              <a:rPr lang="en-GB" dirty="0"/>
              <a:t>deliver the performance required; </a:t>
            </a:r>
          </a:p>
          <a:p>
            <a:pPr>
              <a:lnSpc>
                <a:spcPct val="100000"/>
              </a:lnSpc>
            </a:pPr>
            <a:r>
              <a:rPr lang="en-GB" dirty="0"/>
              <a:t>are rewarded appropriately (fairly) for their contribution.</a:t>
            </a:r>
            <a:r>
              <a:rPr lang="en-GB" sz="1400" dirty="0"/>
              <a:t/>
            </a:r>
            <a:br>
              <a:rPr lang="en-GB" sz="1400" dirty="0"/>
            </a:br>
            <a:endParaRPr lang="en-GB" sz="1500" dirty="0"/>
          </a:p>
        </p:txBody>
      </p:sp>
    </p:spTree>
    <p:extLst>
      <p:ext uri="{BB962C8B-B14F-4D97-AF65-F5344CB8AC3E}">
        <p14:creationId xmlns:p14="http://schemas.microsoft.com/office/powerpoint/2010/main" val="2160896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of performance management </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sz="1500" dirty="0"/>
              <a:t>Anyone who is part of an organisation is a stakeholder in the performance management process.</a:t>
            </a:r>
          </a:p>
          <a:p>
            <a:pPr marL="0" indent="0">
              <a:buNone/>
            </a:pPr>
            <a:r>
              <a:rPr lang="en-GB" sz="1500" dirty="0"/>
              <a:t>The employee</a:t>
            </a:r>
          </a:p>
          <a:p>
            <a:pPr marL="0" indent="0">
              <a:buNone/>
            </a:pPr>
            <a:r>
              <a:rPr lang="en-GB" sz="1500" dirty="0"/>
              <a:t>Line managers</a:t>
            </a:r>
          </a:p>
          <a:p>
            <a:pPr marL="0" indent="0">
              <a:buNone/>
            </a:pPr>
            <a:r>
              <a:rPr lang="en-GB" sz="1500" dirty="0"/>
              <a:t>Senior managers</a:t>
            </a:r>
          </a:p>
          <a:p>
            <a:pPr marL="0" indent="0">
              <a:buNone/>
            </a:pPr>
            <a:r>
              <a:rPr lang="en-GB" sz="1500" dirty="0"/>
              <a:t>Senior leadership team </a:t>
            </a:r>
          </a:p>
        </p:txBody>
      </p:sp>
      <p:pic>
        <p:nvPicPr>
          <p:cNvPr id="4" name="Picture 3">
            <a:extLst>
              <a:ext uri="{FF2B5EF4-FFF2-40B4-BE49-F238E27FC236}">
                <a16:creationId xmlns:a16="http://schemas.microsoft.com/office/drawing/2014/main" id="{785BEAA0-C961-49A8-BF82-8D04B955FA89}"/>
              </a:ext>
            </a:extLst>
          </p:cNvPr>
          <p:cNvPicPr>
            <a:picLocks noChangeAspect="1"/>
          </p:cNvPicPr>
          <p:nvPr/>
        </p:nvPicPr>
        <p:blipFill>
          <a:blip r:embed="rId2"/>
          <a:stretch>
            <a:fillRect/>
          </a:stretch>
        </p:blipFill>
        <p:spPr>
          <a:xfrm>
            <a:off x="3414713" y="2356442"/>
            <a:ext cx="2314575" cy="1839321"/>
          </a:xfrm>
          <a:prstGeom prst="rect">
            <a:avLst/>
          </a:prstGeom>
        </p:spPr>
      </p:pic>
    </p:spTree>
    <p:extLst>
      <p:ext uri="{BB962C8B-B14F-4D97-AF65-F5344CB8AC3E}">
        <p14:creationId xmlns:p14="http://schemas.microsoft.com/office/powerpoint/2010/main" val="2327131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Approaches to performance management </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dirty="0"/>
              <a:t>The approaches adopted by an organisation is influenced by the sector it operates, the size and the culture of the organisation. </a:t>
            </a:r>
          </a:p>
          <a:p>
            <a:pPr marL="0" indent="0">
              <a:buNone/>
            </a:pPr>
            <a:r>
              <a:rPr lang="en-GB" b="1" dirty="0"/>
              <a:t>Standard orientation </a:t>
            </a:r>
            <a:r>
              <a:rPr lang="en-GB" dirty="0"/>
              <a:t>– The emphasis here is setting standards of operation and focusing on compliance. Performance follows clearly defined objectives and is rewarded if they are met or sanctioned otherwise. </a:t>
            </a:r>
          </a:p>
          <a:p>
            <a:pPr marL="0" indent="0">
              <a:buNone/>
            </a:pPr>
            <a:r>
              <a:rPr lang="en-GB" b="1" dirty="0"/>
              <a:t>Excellence orientation </a:t>
            </a:r>
            <a:r>
              <a:rPr lang="en-GB" dirty="0"/>
              <a:t>– The sky is not the limit, continues improvement and striving for excellence. </a:t>
            </a:r>
          </a:p>
          <a:p>
            <a:pPr marL="0" indent="0">
              <a:buNone/>
            </a:pPr>
            <a:r>
              <a:rPr lang="en-GB" b="1" dirty="0"/>
              <a:t>Strength-based orientation </a:t>
            </a:r>
            <a:r>
              <a:rPr lang="en-GB" dirty="0"/>
              <a:t>– In this approach, managers are encouraged to focus on improving employees area of strength </a:t>
            </a:r>
          </a:p>
        </p:txBody>
      </p:sp>
    </p:spTree>
    <p:extLst>
      <p:ext uri="{BB962C8B-B14F-4D97-AF65-F5344CB8AC3E}">
        <p14:creationId xmlns:p14="http://schemas.microsoft.com/office/powerpoint/2010/main" val="4294216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CBF9A90-D0D1-4667-8C5E-6A566CE07A82}"/>
              </a:ext>
            </a:extLst>
          </p:cNvPr>
          <p:cNvPicPr>
            <a:picLocks noChangeAspect="1"/>
          </p:cNvPicPr>
          <p:nvPr/>
        </p:nvPicPr>
        <p:blipFill>
          <a:blip r:embed="rId2"/>
          <a:stretch>
            <a:fillRect/>
          </a:stretch>
        </p:blipFill>
        <p:spPr>
          <a:xfrm>
            <a:off x="914401" y="1204091"/>
            <a:ext cx="6164317" cy="3862551"/>
          </a:xfrm>
          <a:prstGeom prst="rect">
            <a:avLst/>
          </a:prstGeom>
        </p:spPr>
      </p:pic>
    </p:spTree>
    <p:extLst>
      <p:ext uri="{BB962C8B-B14F-4D97-AF65-F5344CB8AC3E}">
        <p14:creationId xmlns:p14="http://schemas.microsoft.com/office/powerpoint/2010/main" val="556868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Consider this video and suggest what went wrong</a:t>
            </a:r>
            <a:br>
              <a:rPr lang="en-GB" dirty="0"/>
            </a:br>
            <a:r>
              <a:rPr lang="en-GB" dirty="0"/>
              <a:t>and what could have been done differently </a:t>
            </a:r>
          </a:p>
        </p:txBody>
      </p:sp>
      <p:pic>
        <p:nvPicPr>
          <p:cNvPr id="4" name="Online Media 3" title="Awkward Performance Review">
            <a:hlinkClick r:id="" action="ppaction://media"/>
            <a:extLst>
              <a:ext uri="{FF2B5EF4-FFF2-40B4-BE49-F238E27FC236}">
                <a16:creationId xmlns:a16="http://schemas.microsoft.com/office/drawing/2014/main" id="{818A710B-89BC-49A8-B285-B26FEDC5EADB}"/>
              </a:ext>
            </a:extLst>
          </p:cNvPr>
          <p:cNvPicPr>
            <a:picLocks noGrp="1" noRot="1" noChangeAspect="1"/>
          </p:cNvPicPr>
          <p:nvPr>
            <p:ph idx="1"/>
            <a:videoFile r:link="rId1"/>
          </p:nvPr>
        </p:nvPicPr>
        <p:blipFill>
          <a:blip r:embed="rId3"/>
          <a:stretch>
            <a:fillRect/>
          </a:stretch>
        </p:blipFill>
        <p:spPr>
          <a:xfrm>
            <a:off x="406571" y="2207791"/>
            <a:ext cx="7886700" cy="3047541"/>
          </a:xfrm>
          <a:prstGeom prst="rect">
            <a:avLst/>
          </a:prstGeom>
        </p:spPr>
      </p:pic>
    </p:spTree>
    <p:extLst>
      <p:ext uri="{BB962C8B-B14F-4D97-AF65-F5344CB8AC3E}">
        <p14:creationId xmlns:p14="http://schemas.microsoft.com/office/powerpoint/2010/main" val="1065106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performance management </a:t>
            </a:r>
          </a:p>
        </p:txBody>
      </p:sp>
      <p:sp>
        <p:nvSpPr>
          <p:cNvPr id="3" name="Content Placeholder 2"/>
          <p:cNvSpPr>
            <a:spLocks noGrp="1"/>
          </p:cNvSpPr>
          <p:nvPr>
            <p:ph idx="1"/>
          </p:nvPr>
        </p:nvSpPr>
        <p:spPr>
          <a:xfrm>
            <a:off x="419634" y="1797249"/>
            <a:ext cx="7886700" cy="3263504"/>
          </a:xfrm>
        </p:spPr>
        <p:txBody>
          <a:bodyPr>
            <a:noAutofit/>
          </a:bodyPr>
          <a:lstStyle/>
          <a:p>
            <a:r>
              <a:rPr lang="en-GB" dirty="0"/>
              <a:t>Respond to and proactive create change- instilling a clear understanding, nurturing skills and using feedback to grow.</a:t>
            </a:r>
          </a:p>
          <a:p>
            <a:r>
              <a:rPr lang="en-GB" dirty="0"/>
              <a:t>Motivates employees- Purcell et al. (2003) AMO model</a:t>
            </a:r>
          </a:p>
          <a:p>
            <a:pPr marL="0" indent="0">
              <a:buNone/>
            </a:pPr>
            <a:r>
              <a:rPr lang="en-GB" dirty="0"/>
              <a:t>A – the Ability to perform because they have the appropriate skills and knowledge to carry out the role.</a:t>
            </a:r>
          </a:p>
          <a:p>
            <a:pPr marL="0" indent="0">
              <a:buNone/>
            </a:pPr>
            <a:r>
              <a:rPr lang="en-GB" dirty="0"/>
              <a:t>M – the Motivation to perform because they want to do so. </a:t>
            </a:r>
          </a:p>
          <a:p>
            <a:pPr marL="0" indent="0">
              <a:buNone/>
            </a:pPr>
            <a:r>
              <a:rPr lang="en-GB" dirty="0"/>
              <a:t>O – the Opportunity to perform because their role is designed and supported (through effective resourcing) in such a way as to enable them to do so.</a:t>
            </a:r>
            <a:br>
              <a:rPr lang="en-GB" dirty="0"/>
            </a:br>
            <a:endParaRPr lang="en-GB" dirty="0"/>
          </a:p>
          <a:p>
            <a:pPr marL="0" indent="0">
              <a:buNone/>
            </a:pPr>
            <a:endParaRPr lang="en-GB" dirty="0"/>
          </a:p>
        </p:txBody>
      </p:sp>
    </p:spTree>
    <p:extLst>
      <p:ext uri="{BB962C8B-B14F-4D97-AF65-F5344CB8AC3E}">
        <p14:creationId xmlns:p14="http://schemas.microsoft.com/office/powerpoint/2010/main" val="3635507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AMO Model</a:t>
            </a:r>
          </a:p>
        </p:txBody>
      </p:sp>
      <p:pic>
        <p:nvPicPr>
          <p:cNvPr id="4" name="Content Placeholder 3" descr="amo.png">
            <a:extLst>
              <a:ext uri="{FF2B5EF4-FFF2-40B4-BE49-F238E27FC236}">
                <a16:creationId xmlns:a16="http://schemas.microsoft.com/office/drawing/2014/main" id="{3962A5AB-DC4F-46FD-BD4F-497CAC72C08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61698" y="1661291"/>
            <a:ext cx="5388053" cy="3452649"/>
          </a:xfrm>
        </p:spPr>
      </p:pic>
    </p:spTree>
    <p:extLst>
      <p:ext uri="{BB962C8B-B14F-4D97-AF65-F5344CB8AC3E}">
        <p14:creationId xmlns:p14="http://schemas.microsoft.com/office/powerpoint/2010/main" val="2425808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dirty="0"/>
              <a:t>There are three theories in particular that have a strong relevance to performance management: </a:t>
            </a:r>
          </a:p>
          <a:p>
            <a:r>
              <a:rPr lang="en-GB" dirty="0"/>
              <a:t>goal-setting theory; </a:t>
            </a:r>
          </a:p>
          <a:p>
            <a:r>
              <a:rPr lang="en-GB" dirty="0"/>
              <a:t>expectancy theory; </a:t>
            </a:r>
          </a:p>
          <a:p>
            <a:r>
              <a:rPr lang="en-GB" dirty="0"/>
              <a:t>equity theory.</a:t>
            </a:r>
          </a:p>
          <a:p>
            <a:pPr marL="0" indent="0">
              <a:buNone/>
            </a:pPr>
            <a:endParaRPr lang="en-GB" dirty="0"/>
          </a:p>
          <a:p>
            <a:pPr marL="0" indent="0">
              <a:buNone/>
            </a:pPr>
            <a:r>
              <a:rPr lang="en-GB" dirty="0"/>
              <a:t>Explain how each of these theories link motivation to performance management  </a:t>
            </a:r>
          </a:p>
        </p:txBody>
      </p:sp>
      <p:pic>
        <p:nvPicPr>
          <p:cNvPr id="4" name="Picture 3">
            <a:extLst>
              <a:ext uri="{FF2B5EF4-FFF2-40B4-BE49-F238E27FC236}">
                <a16:creationId xmlns:a16="http://schemas.microsoft.com/office/drawing/2014/main" id="{69DF081C-56B4-4D66-8A58-A7DB62BFFDD4}"/>
              </a:ext>
            </a:extLst>
          </p:cNvPr>
          <p:cNvPicPr>
            <a:picLocks noChangeAspect="1"/>
          </p:cNvPicPr>
          <p:nvPr/>
        </p:nvPicPr>
        <p:blipFill>
          <a:blip r:embed="rId2"/>
          <a:stretch>
            <a:fillRect/>
          </a:stretch>
        </p:blipFill>
        <p:spPr>
          <a:xfrm>
            <a:off x="3489867" y="2512629"/>
            <a:ext cx="2910934" cy="2096814"/>
          </a:xfrm>
          <a:prstGeom prst="rect">
            <a:avLst/>
          </a:prstGeom>
        </p:spPr>
      </p:pic>
    </p:spTree>
    <p:extLst>
      <p:ext uri="{BB962C8B-B14F-4D97-AF65-F5344CB8AC3E}">
        <p14:creationId xmlns:p14="http://schemas.microsoft.com/office/powerpoint/2010/main" val="2021028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management and psychological </a:t>
            </a:r>
            <a:br>
              <a:rPr lang="en-GB" dirty="0"/>
            </a:br>
            <a:r>
              <a:rPr lang="en-GB" dirty="0"/>
              <a:t>contract </a:t>
            </a:r>
          </a:p>
        </p:txBody>
      </p:sp>
      <p:sp>
        <p:nvSpPr>
          <p:cNvPr id="3" name="Content Placeholder 2"/>
          <p:cNvSpPr>
            <a:spLocks noGrp="1"/>
          </p:cNvSpPr>
          <p:nvPr>
            <p:ph idx="1"/>
          </p:nvPr>
        </p:nvSpPr>
        <p:spPr>
          <a:xfrm>
            <a:off x="419634" y="1797249"/>
            <a:ext cx="7886700" cy="3263504"/>
          </a:xfrm>
        </p:spPr>
        <p:txBody>
          <a:bodyPr>
            <a:noAutofit/>
          </a:bodyPr>
          <a:lstStyle/>
          <a:p>
            <a:pPr marL="342892" lvl="1" indent="0">
              <a:buNone/>
            </a:pPr>
            <a:r>
              <a:rPr lang="en-GB" sz="1600" dirty="0"/>
              <a:t>Psychological contract involves an emotional connection that employees have for their organisation such that the organisation influences how they value themselves. Rousseau (1998) noted that psychological contract is concerned with an individual’s subjective beliefs that are shaped by the organization, regarding the terms of the exchange in the employment relationship.</a:t>
            </a:r>
            <a:br>
              <a:rPr lang="en-GB" sz="1600" dirty="0"/>
            </a:br>
            <a:endParaRPr lang="en-GB" sz="1600" dirty="0"/>
          </a:p>
          <a:p>
            <a:pPr marL="342892" lvl="1" indent="0">
              <a:buNone/>
            </a:pPr>
            <a:r>
              <a:rPr lang="en-GB" sz="1600" dirty="0"/>
              <a:t>Performance management process could result to psychological contract. </a:t>
            </a:r>
          </a:p>
        </p:txBody>
      </p:sp>
    </p:spTree>
    <p:extLst>
      <p:ext uri="{BB962C8B-B14F-4D97-AF65-F5344CB8AC3E}">
        <p14:creationId xmlns:p14="http://schemas.microsoft.com/office/powerpoint/2010/main" val="1460974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and employer brand</a:t>
            </a:r>
          </a:p>
        </p:txBody>
      </p:sp>
      <p:sp>
        <p:nvSpPr>
          <p:cNvPr id="3" name="Content Placeholder 2"/>
          <p:cNvSpPr>
            <a:spLocks noGrp="1"/>
          </p:cNvSpPr>
          <p:nvPr>
            <p:ph idx="1"/>
          </p:nvPr>
        </p:nvSpPr>
        <p:spPr>
          <a:xfrm>
            <a:off x="400040" y="2125267"/>
            <a:ext cx="7886700" cy="3263504"/>
          </a:xfrm>
        </p:spPr>
        <p:txBody>
          <a:bodyPr>
            <a:noAutofit/>
          </a:bodyPr>
          <a:lstStyle/>
          <a:p>
            <a:pPr marL="342892" lvl="1" indent="0">
              <a:buNone/>
            </a:pPr>
            <a:r>
              <a:rPr lang="en-GB" sz="1600" dirty="0"/>
              <a:t>Employers can improve their brand image if they have an effective performance management process. </a:t>
            </a:r>
          </a:p>
          <a:p>
            <a:pPr marL="342892" lvl="1" indent="0">
              <a:buNone/>
            </a:pPr>
            <a:endParaRPr lang="en-GB" sz="1600" dirty="0"/>
          </a:p>
          <a:p>
            <a:pPr lvl="1"/>
            <a:r>
              <a:rPr lang="en-GB" sz="1600" dirty="0"/>
              <a:t>PM will help to attract and retain staff</a:t>
            </a:r>
          </a:p>
          <a:p>
            <a:pPr lvl="1"/>
            <a:r>
              <a:rPr lang="en-GB" sz="1600" dirty="0"/>
              <a:t>Employees will become ambassador of their organisation if they perceive the PM system to be fair. </a:t>
            </a:r>
          </a:p>
        </p:txBody>
      </p:sp>
    </p:spTree>
    <p:extLst>
      <p:ext uri="{BB962C8B-B14F-4D97-AF65-F5344CB8AC3E}">
        <p14:creationId xmlns:p14="http://schemas.microsoft.com/office/powerpoint/2010/main" val="756763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and talent </a:t>
            </a:r>
            <a:br>
              <a:rPr lang="en-GB" dirty="0"/>
            </a:br>
            <a:r>
              <a:rPr lang="en-GB" dirty="0"/>
              <a:t>identification </a:t>
            </a:r>
          </a:p>
        </p:txBody>
      </p:sp>
      <p:sp>
        <p:nvSpPr>
          <p:cNvPr id="3" name="Content Placeholder 2"/>
          <p:cNvSpPr>
            <a:spLocks noGrp="1"/>
          </p:cNvSpPr>
          <p:nvPr>
            <p:ph idx="1"/>
          </p:nvPr>
        </p:nvSpPr>
        <p:spPr>
          <a:xfrm>
            <a:off x="315131" y="2039643"/>
            <a:ext cx="7886700" cy="3263504"/>
          </a:xfrm>
        </p:spPr>
        <p:txBody>
          <a:bodyPr>
            <a:noAutofit/>
          </a:bodyPr>
          <a:lstStyle/>
          <a:p>
            <a:pPr marL="342892" lvl="1" indent="0">
              <a:buNone/>
            </a:pPr>
            <a:r>
              <a:rPr lang="en-GB" sz="1600" dirty="0"/>
              <a:t>There is need to identify, nurture, progress, reward and retain key individuals who have the ability to develop an organisation overtime. Such individuals are called talents (Marchington and Wilkinson, 2012). </a:t>
            </a:r>
          </a:p>
        </p:txBody>
      </p:sp>
      <p:pic>
        <p:nvPicPr>
          <p:cNvPr id="4" name="Picture 3">
            <a:extLst>
              <a:ext uri="{FF2B5EF4-FFF2-40B4-BE49-F238E27FC236}">
                <a16:creationId xmlns:a16="http://schemas.microsoft.com/office/drawing/2014/main" id="{49C70324-B2AF-489B-B64D-25866568B4F2}"/>
              </a:ext>
            </a:extLst>
          </p:cNvPr>
          <p:cNvPicPr>
            <a:picLocks noChangeAspect="1"/>
          </p:cNvPicPr>
          <p:nvPr/>
        </p:nvPicPr>
        <p:blipFill>
          <a:blip r:embed="rId2"/>
          <a:stretch>
            <a:fillRect/>
          </a:stretch>
        </p:blipFill>
        <p:spPr>
          <a:xfrm>
            <a:off x="2837225" y="2958794"/>
            <a:ext cx="2581275" cy="2065283"/>
          </a:xfrm>
          <a:prstGeom prst="rect">
            <a:avLst/>
          </a:prstGeom>
        </p:spPr>
      </p:pic>
    </p:spTree>
    <p:extLst>
      <p:ext uri="{BB962C8B-B14F-4D97-AF65-F5344CB8AC3E}">
        <p14:creationId xmlns:p14="http://schemas.microsoft.com/office/powerpoint/2010/main" val="1194291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431" y="903489"/>
            <a:ext cx="7886700" cy="718937"/>
          </a:xfrm>
        </p:spPr>
        <p:txBody>
          <a:bodyPr/>
          <a:lstStyle/>
          <a:p>
            <a:r>
              <a:rPr lang="en-GB" dirty="0"/>
              <a:t>Legal and ethical considerations</a:t>
            </a:r>
          </a:p>
        </p:txBody>
      </p:sp>
      <p:pic>
        <p:nvPicPr>
          <p:cNvPr id="3" name="Content Placeholder 2">
            <a:extLst>
              <a:ext uri="{FF2B5EF4-FFF2-40B4-BE49-F238E27FC236}">
                <a16:creationId xmlns:a16="http://schemas.microsoft.com/office/drawing/2014/main" id="{9990D767-E66E-4829-8C4E-3F71E99A9281}"/>
              </a:ext>
            </a:extLst>
          </p:cNvPr>
          <p:cNvPicPr>
            <a:picLocks noGrp="1" noChangeAspect="1"/>
          </p:cNvPicPr>
          <p:nvPr>
            <p:ph idx="1"/>
          </p:nvPr>
        </p:nvPicPr>
        <p:blipFill>
          <a:blip r:embed="rId2"/>
          <a:stretch>
            <a:fillRect/>
          </a:stretch>
        </p:blipFill>
        <p:spPr>
          <a:xfrm>
            <a:off x="732647" y="1622426"/>
            <a:ext cx="5142345" cy="3999953"/>
          </a:xfrm>
          <a:prstGeom prst="rect">
            <a:avLst/>
          </a:prstGeom>
        </p:spPr>
      </p:pic>
      <p:pic>
        <p:nvPicPr>
          <p:cNvPr id="4" name="Picture 3">
            <a:extLst>
              <a:ext uri="{FF2B5EF4-FFF2-40B4-BE49-F238E27FC236}">
                <a16:creationId xmlns:a16="http://schemas.microsoft.com/office/drawing/2014/main" id="{FDA33140-93C2-4780-B967-8FEB2F06E1DC}"/>
              </a:ext>
            </a:extLst>
          </p:cNvPr>
          <p:cNvPicPr>
            <a:picLocks noChangeAspect="1"/>
          </p:cNvPicPr>
          <p:nvPr/>
        </p:nvPicPr>
        <p:blipFill>
          <a:blip r:embed="rId3"/>
          <a:stretch>
            <a:fillRect/>
          </a:stretch>
        </p:blipFill>
        <p:spPr>
          <a:xfrm>
            <a:off x="6025215" y="2238340"/>
            <a:ext cx="2914141" cy="2097206"/>
          </a:xfrm>
          <a:prstGeom prst="rect">
            <a:avLst/>
          </a:prstGeom>
        </p:spPr>
      </p:pic>
    </p:spTree>
    <p:extLst>
      <p:ext uri="{BB962C8B-B14F-4D97-AF65-F5344CB8AC3E}">
        <p14:creationId xmlns:p14="http://schemas.microsoft.com/office/powerpoint/2010/main" val="19414282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Effective performance management is important for organisations to remain law abiding and demonstrate strong ethical stance in the management of employees. </a:t>
            </a:r>
          </a:p>
          <a:p>
            <a:pPr marL="0" indent="0">
              <a:buNone/>
            </a:pPr>
            <a:r>
              <a:rPr lang="en-GB" dirty="0"/>
              <a:t>Employers that are taken to employment tribunals expend huge resources and in some instances loss their reputation.</a:t>
            </a:r>
          </a:p>
          <a:p>
            <a:pPr marL="0" indent="0">
              <a:buNone/>
            </a:pPr>
            <a:r>
              <a:rPr lang="en-GB" dirty="0"/>
              <a:t>To avoid legal challenges, an effective performance management system can provide a clear role in providing clarity in terms of what is expected from employees, both in terms of behaviour and results.</a:t>
            </a:r>
          </a:p>
        </p:txBody>
      </p:sp>
    </p:spTree>
    <p:extLst>
      <p:ext uri="{BB962C8B-B14F-4D97-AF65-F5344CB8AC3E}">
        <p14:creationId xmlns:p14="http://schemas.microsoft.com/office/powerpoint/2010/main" val="28514310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ethical framework</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Expects</a:t>
            </a:r>
          </a:p>
          <a:p>
            <a:r>
              <a:rPr lang="en-GB" dirty="0"/>
              <a:t>Employees to be supplied with knowledge of the standards or behaviour expected so that they understand fully what they need to achieve and how they need to behave in the workplace. </a:t>
            </a:r>
          </a:p>
          <a:p>
            <a:r>
              <a:rPr lang="en-GB" dirty="0"/>
              <a:t>Employees to be given the opportunity and support to improve their performance.</a:t>
            </a:r>
          </a:p>
          <a:p>
            <a:pPr marL="0" indent="0">
              <a:buNone/>
            </a:pPr>
            <a:endParaRPr lang="en-GB" dirty="0"/>
          </a:p>
          <a:p>
            <a:endParaRPr lang="en-GB" dirty="0"/>
          </a:p>
        </p:txBody>
      </p:sp>
    </p:spTree>
    <p:extLst>
      <p:ext uri="{BB962C8B-B14F-4D97-AF65-F5344CB8AC3E}">
        <p14:creationId xmlns:p14="http://schemas.microsoft.com/office/powerpoint/2010/main" val="23419710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432695" y="2238682"/>
            <a:ext cx="7886700" cy="3263504"/>
          </a:xfrm>
        </p:spPr>
        <p:txBody>
          <a:bodyPr>
            <a:normAutofit fontScale="92500" lnSpcReduction="10000"/>
          </a:bodyPr>
          <a:lstStyle/>
          <a:p>
            <a:pPr marL="0" indent="0">
              <a:buNone/>
            </a:pPr>
            <a:r>
              <a:rPr lang="en-GB" dirty="0"/>
              <a:t>Catherine is an administrator in a small marketing company. She is having her annual appraisal with her manager and her objectives for the next six months are being set. Catherine’s manager is seeking her agreement to the following objective: review the current recruitment methods used by the company and make recommendations to improve the effectiveness and efficiency of recruitment by X date. There is no HR function in the company and HR does not currently come within Catherine’s job description. If you were Catherine, consider what might your thought process be at this point:</a:t>
            </a:r>
          </a:p>
        </p:txBody>
      </p:sp>
      <p:pic>
        <p:nvPicPr>
          <p:cNvPr id="3" name="Picture 2">
            <a:extLst>
              <a:ext uri="{FF2B5EF4-FFF2-40B4-BE49-F238E27FC236}">
                <a16:creationId xmlns:a16="http://schemas.microsoft.com/office/drawing/2014/main" id="{5A8A7751-637B-4EA5-AB2C-BE76A01D73B8}"/>
              </a:ext>
            </a:extLst>
          </p:cNvPr>
          <p:cNvPicPr>
            <a:picLocks noChangeAspect="1"/>
          </p:cNvPicPr>
          <p:nvPr/>
        </p:nvPicPr>
        <p:blipFill>
          <a:blip r:embed="rId2"/>
          <a:stretch>
            <a:fillRect/>
          </a:stretch>
        </p:blipFill>
        <p:spPr>
          <a:xfrm>
            <a:off x="325041" y="894208"/>
            <a:ext cx="2914141" cy="1344474"/>
          </a:xfrm>
          <a:prstGeom prst="rect">
            <a:avLst/>
          </a:prstGeom>
        </p:spPr>
      </p:pic>
    </p:spTree>
    <p:extLst>
      <p:ext uri="{BB962C8B-B14F-4D97-AF65-F5344CB8AC3E}">
        <p14:creationId xmlns:p14="http://schemas.microsoft.com/office/powerpoint/2010/main" val="27813217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performance work systems</a:t>
            </a:r>
            <a:br>
              <a:rPr lang="en-GB" dirty="0"/>
            </a:br>
            <a:r>
              <a:rPr lang="en-GB" dirty="0"/>
              <a:t>CIPD (2005) and Department of Trade</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lnSpcReduction="10000"/>
          </a:bodyPr>
          <a:lstStyle/>
          <a:p>
            <a:pPr marL="0" indent="0">
              <a:buNone/>
            </a:pPr>
            <a:r>
              <a:rPr lang="en-GB" dirty="0"/>
              <a:t>Providing a forum for managers to communicate with their staff, and align individual performance to organizational goals, is seen to have a significant impact on areas such as customer satisfaction, quality of output and overall bottom-line performance.</a:t>
            </a:r>
          </a:p>
          <a:p>
            <a:pPr marL="0" indent="0">
              <a:buNone/>
            </a:pPr>
            <a:r>
              <a:rPr lang="en-GB" dirty="0"/>
              <a:t>Performance management processes that encourage motivation and commitment, support learning and development, align people and processes to organizational objectives, and are managed fairly against a backdrop of trust can impact very positively on the overall performance of</a:t>
            </a:r>
          </a:p>
        </p:txBody>
      </p:sp>
    </p:spTree>
    <p:extLst>
      <p:ext uri="{BB962C8B-B14F-4D97-AF65-F5344CB8AC3E}">
        <p14:creationId xmlns:p14="http://schemas.microsoft.com/office/powerpoint/2010/main" val="15232331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4FE9D51-E3B1-42C0-BBCB-ECB2290918BB}"/>
              </a:ext>
            </a:extLst>
          </p:cNvPr>
          <p:cNvPicPr>
            <a:picLocks noChangeAspect="1"/>
          </p:cNvPicPr>
          <p:nvPr/>
        </p:nvPicPr>
        <p:blipFill>
          <a:blip r:embed="rId2"/>
          <a:stretch>
            <a:fillRect/>
          </a:stretch>
        </p:blipFill>
        <p:spPr>
          <a:xfrm>
            <a:off x="591570" y="1023436"/>
            <a:ext cx="6163590" cy="3865199"/>
          </a:xfrm>
          <a:prstGeom prst="rect">
            <a:avLst/>
          </a:prstGeom>
        </p:spPr>
      </p:pic>
    </p:spTree>
    <p:extLst>
      <p:ext uri="{BB962C8B-B14F-4D97-AF65-F5344CB8AC3E}">
        <p14:creationId xmlns:p14="http://schemas.microsoft.com/office/powerpoint/2010/main" val="1330837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Embedding PM into organisational strategy</a:t>
            </a:r>
          </a:p>
        </p:txBody>
      </p:sp>
      <p:sp>
        <p:nvSpPr>
          <p:cNvPr id="3" name="Content Placeholder 2"/>
          <p:cNvSpPr>
            <a:spLocks noGrp="1"/>
          </p:cNvSpPr>
          <p:nvPr>
            <p:ph idx="1"/>
          </p:nvPr>
        </p:nvSpPr>
        <p:spPr>
          <a:xfrm>
            <a:off x="419634" y="2209458"/>
            <a:ext cx="7886700" cy="3263504"/>
          </a:xfrm>
        </p:spPr>
        <p:txBody>
          <a:bodyPr>
            <a:noAutofit/>
          </a:bodyPr>
          <a:lstStyle/>
          <a:p>
            <a:pPr marL="0" indent="0">
              <a:buNone/>
            </a:pPr>
            <a:r>
              <a:rPr lang="en-GB" sz="1500" dirty="0"/>
              <a:t>Strategic </a:t>
            </a:r>
            <a:r>
              <a:rPr lang="en-GB" dirty="0"/>
              <a:t>HRM is defined as ‘a distinctive approach to employment management which seeks to achieve competitive advantage through the strategic development of highly committed and capable workforce, using an integrated array of cultural, structural and personnel techniques’ (Storey, 1995.p 5)</a:t>
            </a:r>
            <a:endParaRPr lang="en-GB" sz="1500" dirty="0"/>
          </a:p>
        </p:txBody>
      </p:sp>
    </p:spTree>
    <p:extLst>
      <p:ext uri="{BB962C8B-B14F-4D97-AF65-F5344CB8AC3E}">
        <p14:creationId xmlns:p14="http://schemas.microsoft.com/office/powerpoint/2010/main" val="1983019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formulation process</a:t>
            </a:r>
          </a:p>
        </p:txBody>
      </p:sp>
      <p:sp>
        <p:nvSpPr>
          <p:cNvPr id="3" name="Content Placeholder 2"/>
          <p:cNvSpPr>
            <a:spLocks noGrp="1"/>
          </p:cNvSpPr>
          <p:nvPr>
            <p:ph idx="1"/>
          </p:nvPr>
        </p:nvSpPr>
        <p:spPr>
          <a:xfrm>
            <a:off x="677917" y="1595504"/>
            <a:ext cx="7628417" cy="2793223"/>
          </a:xfrm>
        </p:spPr>
        <p:txBody>
          <a:bodyPr>
            <a:noAutofit/>
          </a:bodyPr>
          <a:lstStyle/>
          <a:p>
            <a:pPr>
              <a:lnSpc>
                <a:spcPct val="100000"/>
              </a:lnSpc>
            </a:pPr>
            <a:r>
              <a:rPr lang="en-GB" dirty="0"/>
              <a:t>Establishing a mission statement and key strategic goals for an organization; </a:t>
            </a:r>
          </a:p>
          <a:p>
            <a:pPr>
              <a:lnSpc>
                <a:spcPct val="100000"/>
              </a:lnSpc>
            </a:pPr>
            <a:r>
              <a:rPr lang="en-GB" dirty="0"/>
              <a:t>conducting an analysis of the external environment, looking at opportunities for growth and potential threats; </a:t>
            </a:r>
          </a:p>
          <a:p>
            <a:pPr>
              <a:lnSpc>
                <a:spcPct val="100000"/>
              </a:lnSpc>
            </a:pPr>
            <a:r>
              <a:rPr lang="en-GB" dirty="0"/>
              <a:t>Analysis of the internal organization, looking at strengths, weaknesses, structure, systems, resources and capabilities; </a:t>
            </a:r>
          </a:p>
          <a:p>
            <a:pPr>
              <a:lnSpc>
                <a:spcPct val="100000"/>
              </a:lnSpc>
            </a:pPr>
            <a:r>
              <a:rPr lang="en-GB" dirty="0"/>
              <a:t>Setting specific goals; </a:t>
            </a:r>
          </a:p>
          <a:p>
            <a:pPr>
              <a:lnSpc>
                <a:spcPct val="100000"/>
              </a:lnSpc>
            </a:pPr>
            <a:r>
              <a:rPr lang="en-GB" dirty="0"/>
              <a:t>Examining options to achieve those goals; </a:t>
            </a:r>
          </a:p>
          <a:p>
            <a:pPr>
              <a:lnSpc>
                <a:spcPct val="100000"/>
              </a:lnSpc>
            </a:pPr>
            <a:r>
              <a:rPr lang="en-GB" dirty="0"/>
              <a:t>Adopting plans to achieve goals; </a:t>
            </a:r>
          </a:p>
          <a:p>
            <a:pPr>
              <a:lnSpc>
                <a:spcPct val="100000"/>
              </a:lnSpc>
            </a:pPr>
            <a:r>
              <a:rPr lang="en-GB" dirty="0"/>
              <a:t>Conducting regular reviews and evaluation of progress of plans against strategic goals.</a:t>
            </a:r>
            <a:endParaRPr lang="en-GB" sz="1500" dirty="0"/>
          </a:p>
        </p:txBody>
      </p:sp>
    </p:spTree>
    <p:extLst>
      <p:ext uri="{BB962C8B-B14F-4D97-AF65-F5344CB8AC3E}">
        <p14:creationId xmlns:p14="http://schemas.microsoft.com/office/powerpoint/2010/main" val="2238954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1"/>
            <a:ext cx="7886700" cy="485284"/>
          </a:xfrm>
        </p:spPr>
        <p:txBody>
          <a:bodyPr>
            <a:normAutofit/>
          </a:bodyPr>
          <a:lstStyle/>
          <a:p>
            <a:r>
              <a:rPr lang="en-GB" altLang="en-US" sz="2400" dirty="0"/>
              <a:t>A Clear and Co-ordinated Approach</a:t>
            </a:r>
            <a:endParaRPr lang="en-GB" dirty="0"/>
          </a:p>
        </p:txBody>
      </p:sp>
      <p:pic>
        <p:nvPicPr>
          <p:cNvPr id="4" name="Content Placeholder 3">
            <a:extLst>
              <a:ext uri="{FF2B5EF4-FFF2-40B4-BE49-F238E27FC236}">
                <a16:creationId xmlns:a16="http://schemas.microsoft.com/office/drawing/2014/main" id="{23FCF5B8-ED92-4C1C-A8A9-7B31D9DB28B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12659" y="1913877"/>
            <a:ext cx="4899584" cy="2953403"/>
          </a:xfrm>
        </p:spPr>
      </p:pic>
      <p:pic>
        <p:nvPicPr>
          <p:cNvPr id="5" name="Picture 4">
            <a:extLst>
              <a:ext uri="{FF2B5EF4-FFF2-40B4-BE49-F238E27FC236}">
                <a16:creationId xmlns:a16="http://schemas.microsoft.com/office/drawing/2014/main" id="{B85BAF3B-D006-4D75-97A8-AF266D2AFF00}"/>
              </a:ext>
            </a:extLst>
          </p:cNvPr>
          <p:cNvPicPr>
            <a:picLocks noChangeAspect="1"/>
          </p:cNvPicPr>
          <p:nvPr/>
        </p:nvPicPr>
        <p:blipFill>
          <a:blip r:embed="rId3"/>
          <a:stretch>
            <a:fillRect/>
          </a:stretch>
        </p:blipFill>
        <p:spPr>
          <a:xfrm>
            <a:off x="1723653" y="1603379"/>
            <a:ext cx="2028542" cy="3263901"/>
          </a:xfrm>
          <a:prstGeom prst="rect">
            <a:avLst/>
          </a:prstGeom>
        </p:spPr>
      </p:pic>
      <p:sp>
        <p:nvSpPr>
          <p:cNvPr id="6" name="Rectangle 5">
            <a:extLst>
              <a:ext uri="{FF2B5EF4-FFF2-40B4-BE49-F238E27FC236}">
                <a16:creationId xmlns:a16="http://schemas.microsoft.com/office/drawing/2014/main" id="{F639973D-ED6D-4CE6-AFDC-BEB323178B1A}"/>
              </a:ext>
            </a:extLst>
          </p:cNvPr>
          <p:cNvSpPr/>
          <p:nvPr/>
        </p:nvSpPr>
        <p:spPr>
          <a:xfrm>
            <a:off x="567558" y="4890918"/>
            <a:ext cx="6495394" cy="646331"/>
          </a:xfrm>
          <a:prstGeom prst="rect">
            <a:avLst/>
          </a:prstGeom>
        </p:spPr>
        <p:txBody>
          <a:bodyPr wrap="square">
            <a:spAutoFit/>
          </a:bodyPr>
          <a:lstStyle/>
          <a:p>
            <a:r>
              <a:rPr lang="en-GB" dirty="0"/>
              <a:t>To achieve a ‘clear line of sight’ – cited in Performance Management in Action, CIPD, 2009 </a:t>
            </a:r>
          </a:p>
        </p:txBody>
      </p:sp>
    </p:spTree>
    <p:extLst>
      <p:ext uri="{BB962C8B-B14F-4D97-AF65-F5344CB8AC3E}">
        <p14:creationId xmlns:p14="http://schemas.microsoft.com/office/powerpoint/2010/main" val="8176385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86" y="1079035"/>
            <a:ext cx="7886700" cy="718937"/>
          </a:xfrm>
        </p:spPr>
        <p:txBody>
          <a:bodyPr/>
          <a:lstStyle/>
          <a:p>
            <a:r>
              <a:rPr lang="en-GB" sz="2400" dirty="0"/>
              <a:t>Establishing Line of Sight (Buller, McEvoy, 2012)</a:t>
            </a:r>
            <a:endParaRPr lang="en-GB" dirty="0"/>
          </a:p>
        </p:txBody>
      </p:sp>
      <p:pic>
        <p:nvPicPr>
          <p:cNvPr id="4" name="Content Placeholder 3">
            <a:extLst>
              <a:ext uri="{FF2B5EF4-FFF2-40B4-BE49-F238E27FC236}">
                <a16:creationId xmlns:a16="http://schemas.microsoft.com/office/drawing/2014/main" id="{477433B8-0C5C-4EFA-9017-01367686240C}"/>
              </a:ext>
            </a:extLst>
          </p:cNvPr>
          <p:cNvPicPr>
            <a:picLocks noGrp="1" noChangeAspect="1"/>
          </p:cNvPicPr>
          <p:nvPr>
            <p:ph idx="1"/>
          </p:nvPr>
        </p:nvPicPr>
        <p:blipFill>
          <a:blip r:embed="rId2"/>
          <a:stretch>
            <a:fillRect/>
          </a:stretch>
        </p:blipFill>
        <p:spPr>
          <a:xfrm>
            <a:off x="630623" y="1595438"/>
            <a:ext cx="6693028" cy="3486971"/>
          </a:xfrm>
          <a:prstGeom prst="rect">
            <a:avLst/>
          </a:prstGeom>
        </p:spPr>
      </p:pic>
    </p:spTree>
    <p:extLst>
      <p:ext uri="{BB962C8B-B14F-4D97-AF65-F5344CB8AC3E}">
        <p14:creationId xmlns:p14="http://schemas.microsoft.com/office/powerpoint/2010/main" val="18918093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2291" y="2078829"/>
            <a:ext cx="7886700" cy="3263504"/>
          </a:xfrm>
        </p:spPr>
        <p:txBody>
          <a:bodyPr>
            <a:noAutofit/>
          </a:bodyPr>
          <a:lstStyle/>
          <a:p>
            <a:pPr marL="0" indent="0">
              <a:buNone/>
            </a:pPr>
            <a:r>
              <a:rPr lang="en-GB" sz="1500" dirty="0"/>
              <a:t>We have introduced performance management and considered how it fits with HR and organisational strategy. </a:t>
            </a:r>
          </a:p>
          <a:p>
            <a:pPr marL="0" indent="0">
              <a:buNone/>
            </a:pPr>
            <a:r>
              <a:rPr lang="en-GB" sz="1500" dirty="0"/>
              <a:t>The lecture has provided information that will enable us to attempt course work. Start writing the course work now as it will due in a months time. </a:t>
            </a:r>
          </a:p>
          <a:p>
            <a:pPr marL="0" indent="0">
              <a:buNone/>
            </a:pPr>
            <a:r>
              <a:rPr lang="en-GB" sz="1500" dirty="0"/>
              <a:t>Come with your draft copy next contact</a:t>
            </a:r>
          </a:p>
        </p:txBody>
      </p:sp>
    </p:spTree>
    <p:extLst>
      <p:ext uri="{BB962C8B-B14F-4D97-AF65-F5344CB8AC3E}">
        <p14:creationId xmlns:p14="http://schemas.microsoft.com/office/powerpoint/2010/main" val="1917161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E2B3F2-55E4-4033-B917-A1135C3A340C}"/>
              </a:ext>
            </a:extLst>
          </p:cNvPr>
          <p:cNvPicPr>
            <a:picLocks noChangeAspect="1"/>
          </p:cNvPicPr>
          <p:nvPr/>
        </p:nvPicPr>
        <p:blipFill>
          <a:blip r:embed="rId2"/>
          <a:stretch>
            <a:fillRect/>
          </a:stretch>
        </p:blipFill>
        <p:spPr>
          <a:xfrm>
            <a:off x="882870" y="1251389"/>
            <a:ext cx="6053958" cy="3831021"/>
          </a:xfrm>
          <a:prstGeom prst="rect">
            <a:avLst/>
          </a:prstGeom>
        </p:spPr>
      </p:pic>
    </p:spTree>
    <p:extLst>
      <p:ext uri="{BB962C8B-B14F-4D97-AF65-F5344CB8AC3E}">
        <p14:creationId xmlns:p14="http://schemas.microsoft.com/office/powerpoint/2010/main" val="12372265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3283</TotalTime>
  <Words>2013</Words>
  <Application>Microsoft Office PowerPoint</Application>
  <PresentationFormat>On-screen Show (4:3)</PresentationFormat>
  <Paragraphs>184</Paragraphs>
  <Slides>39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ＭＳ Ｐゴシック</vt:lpstr>
      <vt:lpstr>Arial</vt:lpstr>
      <vt:lpstr>Calibri</vt:lpstr>
      <vt:lpstr>Myriad Pro</vt:lpstr>
      <vt:lpstr>20140311PresentationUWTSDTemplate</vt:lpstr>
      <vt:lpstr>Master of Business Administration   Managing performance   An overview </vt:lpstr>
      <vt:lpstr>Module learning outcomes</vt:lpstr>
      <vt:lpstr>Core texts </vt:lpstr>
      <vt:lpstr>Outline for todays lecture</vt:lpstr>
      <vt:lpstr>Definition of performance management </vt:lpstr>
      <vt:lpstr>Performance management is about</vt:lpstr>
      <vt:lpstr> </vt:lpstr>
      <vt:lpstr>More on PM definition </vt:lpstr>
      <vt:lpstr>Performance management should </vt:lpstr>
      <vt:lpstr>PowerPoint Presentation</vt:lpstr>
      <vt:lpstr>Performance management in historical times</vt:lpstr>
      <vt:lpstr>Management by objectives</vt:lpstr>
      <vt:lpstr>Performance management today (Ashdown 2014)</vt:lpstr>
      <vt:lpstr>Performance appraisal</vt:lpstr>
      <vt:lpstr>Continues PM</vt:lpstr>
      <vt:lpstr>PowerPoint Presentation</vt:lpstr>
      <vt:lpstr>Effective performance management  (Ashdown 2014)</vt:lpstr>
      <vt:lpstr>Stakeholders of performance management </vt:lpstr>
      <vt:lpstr>Approaches to performance management </vt:lpstr>
      <vt:lpstr>PowerPoint Presentation</vt:lpstr>
      <vt:lpstr>Consider this video and suggest what went wrong and what could have been done differently </vt:lpstr>
      <vt:lpstr>Importance of performance management </vt:lpstr>
      <vt:lpstr>AMO Model</vt:lpstr>
      <vt:lpstr>PowerPoint Presentation</vt:lpstr>
      <vt:lpstr>Performance management and psychological  contract </vt:lpstr>
      <vt:lpstr>Performance management and employer brand</vt:lpstr>
      <vt:lpstr>Performance management and talent  identification </vt:lpstr>
      <vt:lpstr>Legal and ethical considerations</vt:lpstr>
      <vt:lpstr>PowerPoint Presentation</vt:lpstr>
      <vt:lpstr>The ethical framework</vt:lpstr>
      <vt:lpstr>PowerPoint Presentation</vt:lpstr>
      <vt:lpstr>High performance work systems CIPD (2005) and Department of Trade</vt:lpstr>
      <vt:lpstr>PowerPoint Presentation</vt:lpstr>
      <vt:lpstr>Embedding PM into organisational strategy</vt:lpstr>
      <vt:lpstr>Strategy formulation process</vt:lpstr>
      <vt:lpstr>A Clear and Co-ordinated Approach</vt:lpstr>
      <vt:lpstr>Establishing Line of Sight (Buller, McEvoy, 2012)</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43</cp:revision>
  <dcterms:created xsi:type="dcterms:W3CDTF">2020-04-06T13:34:42Z</dcterms:created>
  <dcterms:modified xsi:type="dcterms:W3CDTF">2023-01-16T11:57:56Z</dcterms:modified>
</cp:coreProperties>
</file>