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1"/>
  </p:sldMasterIdLst>
  <p:notesMasterIdLst>
    <p:notesMasterId r:id="rId12"/>
  </p:notesMasterIdLst>
  <p:sldIdLst>
    <p:sldId id="256" r:id="rId2"/>
    <p:sldId id="266" r:id="rId3"/>
    <p:sldId id="257" r:id="rId4"/>
    <p:sldId id="258" r:id="rId5"/>
    <p:sldId id="260" r:id="rId6"/>
    <p:sldId id="264" r:id="rId7"/>
    <p:sldId id="259"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ECAF33-9BB8-2F4D-90E0-7118E16B4BD2}" v="1548" dt="2024-04-10T14:50:36.203"/>
    <p1510:client id="{881079BC-21DC-441B-866B-E6EAEEE58CFD}" v="420" dt="2024-04-10T13:26:43.4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5.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B1F884-F69E-4F0A-BA54-ACA026B4535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4764933-6662-4C58-92E6-1C56C9849180}">
      <dgm:prSet/>
      <dgm:spPr/>
      <dgm:t>
        <a:bodyPr/>
        <a:lstStyle/>
        <a:p>
          <a:r>
            <a:rPr lang="en-GB"/>
            <a:t>To define Compassionate Leadership;</a:t>
          </a:r>
          <a:endParaRPr lang="en-US"/>
        </a:p>
      </dgm:t>
    </dgm:pt>
    <dgm:pt modelId="{4ECAF344-E111-48D3-9C29-3C22B9832C04}" type="parTrans" cxnId="{ED84274F-EEFD-4B17-93E6-131A0D2BCF0F}">
      <dgm:prSet/>
      <dgm:spPr/>
      <dgm:t>
        <a:bodyPr/>
        <a:lstStyle/>
        <a:p>
          <a:endParaRPr lang="en-US"/>
        </a:p>
      </dgm:t>
    </dgm:pt>
    <dgm:pt modelId="{B1426038-7507-45C1-8388-FE8CD8891CB9}" type="sibTrans" cxnId="{ED84274F-EEFD-4B17-93E6-131A0D2BCF0F}">
      <dgm:prSet/>
      <dgm:spPr/>
      <dgm:t>
        <a:bodyPr/>
        <a:lstStyle/>
        <a:p>
          <a:endParaRPr lang="en-US"/>
        </a:p>
      </dgm:t>
    </dgm:pt>
    <dgm:pt modelId="{BAD37440-4AFA-4EA9-A911-DEBAC0D5F901}">
      <dgm:prSet/>
      <dgm:spPr/>
      <dgm:t>
        <a:bodyPr/>
        <a:lstStyle/>
        <a:p>
          <a:r>
            <a:rPr lang="en-GB"/>
            <a:t>To consider Compassionate Leadership’s role in healthcare;</a:t>
          </a:r>
          <a:endParaRPr lang="en-US"/>
        </a:p>
      </dgm:t>
    </dgm:pt>
    <dgm:pt modelId="{0A5548E1-67B6-491A-A625-62501272174B}" type="parTrans" cxnId="{7035891F-71A5-4347-9B99-4DC0BC7450EE}">
      <dgm:prSet/>
      <dgm:spPr/>
      <dgm:t>
        <a:bodyPr/>
        <a:lstStyle/>
        <a:p>
          <a:endParaRPr lang="en-US"/>
        </a:p>
      </dgm:t>
    </dgm:pt>
    <dgm:pt modelId="{188E616B-0AB7-4050-AB4B-38C54F5AD07E}" type="sibTrans" cxnId="{7035891F-71A5-4347-9B99-4DC0BC7450EE}">
      <dgm:prSet/>
      <dgm:spPr/>
      <dgm:t>
        <a:bodyPr/>
        <a:lstStyle/>
        <a:p>
          <a:endParaRPr lang="en-US"/>
        </a:p>
      </dgm:t>
    </dgm:pt>
    <dgm:pt modelId="{0C59D670-CE36-4321-917E-6615317485C8}">
      <dgm:prSet/>
      <dgm:spPr/>
      <dgm:t>
        <a:bodyPr/>
        <a:lstStyle/>
        <a:p>
          <a:r>
            <a:rPr lang="en-GB"/>
            <a:t>To critically analyse the Compassionate Leadership literature;</a:t>
          </a:r>
          <a:endParaRPr lang="en-US"/>
        </a:p>
      </dgm:t>
    </dgm:pt>
    <dgm:pt modelId="{5B89EAAE-AC0A-4228-B96C-398361824924}" type="parTrans" cxnId="{EC4DF366-1895-4CA0-95EF-791F3B9EEDB1}">
      <dgm:prSet/>
      <dgm:spPr/>
      <dgm:t>
        <a:bodyPr/>
        <a:lstStyle/>
        <a:p>
          <a:endParaRPr lang="en-US"/>
        </a:p>
      </dgm:t>
    </dgm:pt>
    <dgm:pt modelId="{DAD660D6-570B-428F-B80D-9304E81DB68A}" type="sibTrans" cxnId="{EC4DF366-1895-4CA0-95EF-791F3B9EEDB1}">
      <dgm:prSet/>
      <dgm:spPr/>
      <dgm:t>
        <a:bodyPr/>
        <a:lstStyle/>
        <a:p>
          <a:endParaRPr lang="en-US"/>
        </a:p>
      </dgm:t>
    </dgm:pt>
    <dgm:pt modelId="{596DEE32-3A15-4539-A4A3-3E5A19E27DC1}">
      <dgm:prSet/>
      <dgm:spPr/>
      <dgm:t>
        <a:bodyPr/>
        <a:lstStyle/>
        <a:p>
          <a:r>
            <a:rPr lang="en-GB"/>
            <a:t>To examine the role Compassionate Leadership can play when utilised by the Senior Paramedic.</a:t>
          </a:r>
          <a:endParaRPr lang="en-US"/>
        </a:p>
      </dgm:t>
    </dgm:pt>
    <dgm:pt modelId="{13576C4E-09CC-4C60-B8C9-4F7AB75D2DED}" type="parTrans" cxnId="{74935E76-D098-41FB-BDD3-8CF1006DB83C}">
      <dgm:prSet/>
      <dgm:spPr/>
      <dgm:t>
        <a:bodyPr/>
        <a:lstStyle/>
        <a:p>
          <a:endParaRPr lang="en-US"/>
        </a:p>
      </dgm:t>
    </dgm:pt>
    <dgm:pt modelId="{FF262FF8-B7E6-4A4E-A910-F92CA2588391}" type="sibTrans" cxnId="{74935E76-D098-41FB-BDD3-8CF1006DB83C}">
      <dgm:prSet/>
      <dgm:spPr/>
      <dgm:t>
        <a:bodyPr/>
        <a:lstStyle/>
        <a:p>
          <a:endParaRPr lang="en-US"/>
        </a:p>
      </dgm:t>
    </dgm:pt>
    <dgm:pt modelId="{A62591D9-33CD-4921-A30A-11503EFA00E5}" type="pres">
      <dgm:prSet presAssocID="{4DB1F884-F69E-4F0A-BA54-ACA026B4535B}" presName="linear" presStyleCnt="0">
        <dgm:presLayoutVars>
          <dgm:animLvl val="lvl"/>
          <dgm:resizeHandles val="exact"/>
        </dgm:presLayoutVars>
      </dgm:prSet>
      <dgm:spPr/>
    </dgm:pt>
    <dgm:pt modelId="{33BDDA9F-7066-4386-9236-8C952CB691BB}" type="pres">
      <dgm:prSet presAssocID="{D4764933-6662-4C58-92E6-1C56C9849180}" presName="parentText" presStyleLbl="node1" presStyleIdx="0" presStyleCnt="4">
        <dgm:presLayoutVars>
          <dgm:chMax val="0"/>
          <dgm:bulletEnabled val="1"/>
        </dgm:presLayoutVars>
      </dgm:prSet>
      <dgm:spPr/>
    </dgm:pt>
    <dgm:pt modelId="{27A0EE92-B7B4-4CDB-AEE0-CAA27A6C00E8}" type="pres">
      <dgm:prSet presAssocID="{B1426038-7507-45C1-8388-FE8CD8891CB9}" presName="spacer" presStyleCnt="0"/>
      <dgm:spPr/>
    </dgm:pt>
    <dgm:pt modelId="{D1776848-6EAE-4BA6-A8AC-9CDAEE936223}" type="pres">
      <dgm:prSet presAssocID="{BAD37440-4AFA-4EA9-A911-DEBAC0D5F901}" presName="parentText" presStyleLbl="node1" presStyleIdx="1" presStyleCnt="4">
        <dgm:presLayoutVars>
          <dgm:chMax val="0"/>
          <dgm:bulletEnabled val="1"/>
        </dgm:presLayoutVars>
      </dgm:prSet>
      <dgm:spPr/>
    </dgm:pt>
    <dgm:pt modelId="{0498B217-9B97-43EC-BC96-12FF2FC9A3CE}" type="pres">
      <dgm:prSet presAssocID="{188E616B-0AB7-4050-AB4B-38C54F5AD07E}" presName="spacer" presStyleCnt="0"/>
      <dgm:spPr/>
    </dgm:pt>
    <dgm:pt modelId="{8A3CF704-10DA-4E9B-82AB-8EB4123849EA}" type="pres">
      <dgm:prSet presAssocID="{0C59D670-CE36-4321-917E-6615317485C8}" presName="parentText" presStyleLbl="node1" presStyleIdx="2" presStyleCnt="4">
        <dgm:presLayoutVars>
          <dgm:chMax val="0"/>
          <dgm:bulletEnabled val="1"/>
        </dgm:presLayoutVars>
      </dgm:prSet>
      <dgm:spPr/>
    </dgm:pt>
    <dgm:pt modelId="{FB8B0274-A536-4CEF-8119-F926DDCD30EC}" type="pres">
      <dgm:prSet presAssocID="{DAD660D6-570B-428F-B80D-9304E81DB68A}" presName="spacer" presStyleCnt="0"/>
      <dgm:spPr/>
    </dgm:pt>
    <dgm:pt modelId="{CBCA2DD9-F611-4F74-B31A-5C886C1435A6}" type="pres">
      <dgm:prSet presAssocID="{596DEE32-3A15-4539-A4A3-3E5A19E27DC1}" presName="parentText" presStyleLbl="node1" presStyleIdx="3" presStyleCnt="4">
        <dgm:presLayoutVars>
          <dgm:chMax val="0"/>
          <dgm:bulletEnabled val="1"/>
        </dgm:presLayoutVars>
      </dgm:prSet>
      <dgm:spPr/>
    </dgm:pt>
  </dgm:ptLst>
  <dgm:cxnLst>
    <dgm:cxn modelId="{F785A011-962A-487D-BA68-75F29E73379E}" type="presOf" srcId="{4DB1F884-F69E-4F0A-BA54-ACA026B4535B}" destId="{A62591D9-33CD-4921-A30A-11503EFA00E5}" srcOrd="0" destOrd="0" presId="urn:microsoft.com/office/officeart/2005/8/layout/vList2"/>
    <dgm:cxn modelId="{3689A01A-B50F-4AFD-B38B-07ACF432FAE3}" type="presOf" srcId="{0C59D670-CE36-4321-917E-6615317485C8}" destId="{8A3CF704-10DA-4E9B-82AB-8EB4123849EA}" srcOrd="0" destOrd="0" presId="urn:microsoft.com/office/officeart/2005/8/layout/vList2"/>
    <dgm:cxn modelId="{7035891F-71A5-4347-9B99-4DC0BC7450EE}" srcId="{4DB1F884-F69E-4F0A-BA54-ACA026B4535B}" destId="{BAD37440-4AFA-4EA9-A911-DEBAC0D5F901}" srcOrd="1" destOrd="0" parTransId="{0A5548E1-67B6-491A-A625-62501272174B}" sibTransId="{188E616B-0AB7-4050-AB4B-38C54F5AD07E}"/>
    <dgm:cxn modelId="{734ACB24-698C-45AE-80DA-CEA32F5789DF}" type="presOf" srcId="{BAD37440-4AFA-4EA9-A911-DEBAC0D5F901}" destId="{D1776848-6EAE-4BA6-A8AC-9CDAEE936223}" srcOrd="0" destOrd="0" presId="urn:microsoft.com/office/officeart/2005/8/layout/vList2"/>
    <dgm:cxn modelId="{EC4DF366-1895-4CA0-95EF-791F3B9EEDB1}" srcId="{4DB1F884-F69E-4F0A-BA54-ACA026B4535B}" destId="{0C59D670-CE36-4321-917E-6615317485C8}" srcOrd="2" destOrd="0" parTransId="{5B89EAAE-AC0A-4228-B96C-398361824924}" sibTransId="{DAD660D6-570B-428F-B80D-9304E81DB68A}"/>
    <dgm:cxn modelId="{ED84274F-EEFD-4B17-93E6-131A0D2BCF0F}" srcId="{4DB1F884-F69E-4F0A-BA54-ACA026B4535B}" destId="{D4764933-6662-4C58-92E6-1C56C9849180}" srcOrd="0" destOrd="0" parTransId="{4ECAF344-E111-48D3-9C29-3C22B9832C04}" sibTransId="{B1426038-7507-45C1-8388-FE8CD8891CB9}"/>
    <dgm:cxn modelId="{74935E76-D098-41FB-BDD3-8CF1006DB83C}" srcId="{4DB1F884-F69E-4F0A-BA54-ACA026B4535B}" destId="{596DEE32-3A15-4539-A4A3-3E5A19E27DC1}" srcOrd="3" destOrd="0" parTransId="{13576C4E-09CC-4C60-B8C9-4F7AB75D2DED}" sibTransId="{FF262FF8-B7E6-4A4E-A910-F92CA2588391}"/>
    <dgm:cxn modelId="{ACD9E196-2877-4B67-AED6-F7E726EBF9DF}" type="presOf" srcId="{D4764933-6662-4C58-92E6-1C56C9849180}" destId="{33BDDA9F-7066-4386-9236-8C952CB691BB}" srcOrd="0" destOrd="0" presId="urn:microsoft.com/office/officeart/2005/8/layout/vList2"/>
    <dgm:cxn modelId="{C4E415F3-0720-49E9-A761-58E40F534086}" type="presOf" srcId="{596DEE32-3A15-4539-A4A3-3E5A19E27DC1}" destId="{CBCA2DD9-F611-4F74-B31A-5C886C1435A6}" srcOrd="0" destOrd="0" presId="urn:microsoft.com/office/officeart/2005/8/layout/vList2"/>
    <dgm:cxn modelId="{EEB02C12-F721-42ED-8177-0BC8E7399475}" type="presParOf" srcId="{A62591D9-33CD-4921-A30A-11503EFA00E5}" destId="{33BDDA9F-7066-4386-9236-8C952CB691BB}" srcOrd="0" destOrd="0" presId="urn:microsoft.com/office/officeart/2005/8/layout/vList2"/>
    <dgm:cxn modelId="{43C657A5-DC62-4E8B-B874-6B1A41D45DC8}" type="presParOf" srcId="{A62591D9-33CD-4921-A30A-11503EFA00E5}" destId="{27A0EE92-B7B4-4CDB-AEE0-CAA27A6C00E8}" srcOrd="1" destOrd="0" presId="urn:microsoft.com/office/officeart/2005/8/layout/vList2"/>
    <dgm:cxn modelId="{708D976F-F109-408E-B69B-8414B352EAD3}" type="presParOf" srcId="{A62591D9-33CD-4921-A30A-11503EFA00E5}" destId="{D1776848-6EAE-4BA6-A8AC-9CDAEE936223}" srcOrd="2" destOrd="0" presId="urn:microsoft.com/office/officeart/2005/8/layout/vList2"/>
    <dgm:cxn modelId="{7EECA141-BAE6-47C0-AE14-E5B88A7339D1}" type="presParOf" srcId="{A62591D9-33CD-4921-A30A-11503EFA00E5}" destId="{0498B217-9B97-43EC-BC96-12FF2FC9A3CE}" srcOrd="3" destOrd="0" presId="urn:microsoft.com/office/officeart/2005/8/layout/vList2"/>
    <dgm:cxn modelId="{4C000F47-75CC-49DD-8053-6299081C31BD}" type="presParOf" srcId="{A62591D9-33CD-4921-A30A-11503EFA00E5}" destId="{8A3CF704-10DA-4E9B-82AB-8EB4123849EA}" srcOrd="4" destOrd="0" presId="urn:microsoft.com/office/officeart/2005/8/layout/vList2"/>
    <dgm:cxn modelId="{9EEF0FC1-848B-42FA-971C-C4F7B81CEC92}" type="presParOf" srcId="{A62591D9-33CD-4921-A30A-11503EFA00E5}" destId="{FB8B0274-A536-4CEF-8119-F926DDCD30EC}" srcOrd="5" destOrd="0" presId="urn:microsoft.com/office/officeart/2005/8/layout/vList2"/>
    <dgm:cxn modelId="{82583452-D608-4BDF-9CF4-F07F4E9639A1}" type="presParOf" srcId="{A62591D9-33CD-4921-A30A-11503EFA00E5}" destId="{CBCA2DD9-F611-4F74-B31A-5C886C1435A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07D807-0A1B-4F13-9B22-F87372E2A3D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15566B32-02AF-4308-93B6-DB876324DE83}">
      <dgm:prSet custT="1"/>
      <dgm:spPr/>
      <dgm:t>
        <a:bodyPr/>
        <a:lstStyle/>
        <a:p>
          <a:r>
            <a:rPr lang="en-GB" sz="2000" b="1"/>
            <a:t>Attending – </a:t>
          </a:r>
          <a:r>
            <a:rPr lang="en-GB" sz="2000"/>
            <a:t>active listening;</a:t>
          </a:r>
          <a:endParaRPr lang="en-US" sz="2000"/>
        </a:p>
      </dgm:t>
    </dgm:pt>
    <dgm:pt modelId="{94F4F240-6436-44D4-9B79-B3ABFCF87945}" type="parTrans" cxnId="{0DA62EA2-7BFA-46B6-8889-6100D6446219}">
      <dgm:prSet/>
      <dgm:spPr/>
      <dgm:t>
        <a:bodyPr/>
        <a:lstStyle/>
        <a:p>
          <a:endParaRPr lang="en-US"/>
        </a:p>
      </dgm:t>
    </dgm:pt>
    <dgm:pt modelId="{A493B645-7BA1-441B-B506-C4530C50E580}" type="sibTrans" cxnId="{0DA62EA2-7BFA-46B6-8889-6100D6446219}">
      <dgm:prSet/>
      <dgm:spPr/>
      <dgm:t>
        <a:bodyPr/>
        <a:lstStyle/>
        <a:p>
          <a:endParaRPr lang="en-US"/>
        </a:p>
      </dgm:t>
    </dgm:pt>
    <dgm:pt modelId="{3F14B96B-7F83-4790-9D5F-26A90ADCE16B}">
      <dgm:prSet custT="1"/>
      <dgm:spPr/>
      <dgm:t>
        <a:bodyPr/>
        <a:lstStyle/>
        <a:p>
          <a:r>
            <a:rPr lang="en-GB" sz="2000" b="1"/>
            <a:t>Understanding – recognising the ‘why’;</a:t>
          </a:r>
          <a:endParaRPr lang="en-US" sz="2000"/>
        </a:p>
      </dgm:t>
    </dgm:pt>
    <dgm:pt modelId="{26FBD6D0-89CF-4683-907A-79FB122AB16A}" type="parTrans" cxnId="{E31167EA-B13C-4838-8C9F-1DB1FFBCAAE6}">
      <dgm:prSet/>
      <dgm:spPr/>
      <dgm:t>
        <a:bodyPr/>
        <a:lstStyle/>
        <a:p>
          <a:endParaRPr lang="en-US"/>
        </a:p>
      </dgm:t>
    </dgm:pt>
    <dgm:pt modelId="{89AD97F1-2A5F-40F7-A851-CAC3E386DF47}" type="sibTrans" cxnId="{E31167EA-B13C-4838-8C9F-1DB1FFBCAAE6}">
      <dgm:prSet/>
      <dgm:spPr/>
      <dgm:t>
        <a:bodyPr/>
        <a:lstStyle/>
        <a:p>
          <a:endParaRPr lang="en-US"/>
        </a:p>
      </dgm:t>
    </dgm:pt>
    <dgm:pt modelId="{634E9044-CF2B-4D28-AEC9-4844F9FECA08}">
      <dgm:prSet custT="1"/>
      <dgm:spPr/>
      <dgm:t>
        <a:bodyPr/>
        <a:lstStyle/>
        <a:p>
          <a:r>
            <a:rPr lang="en-GB" sz="2000" b="1"/>
            <a:t>Empathising – expressing that ‘we are in this together’;</a:t>
          </a:r>
          <a:endParaRPr lang="en-US" sz="2000"/>
        </a:p>
      </dgm:t>
    </dgm:pt>
    <dgm:pt modelId="{AA93476B-8B74-47BA-A945-DCA6F4215833}" type="parTrans" cxnId="{15BA21F7-9B0C-4679-9022-69BD6DCCFD43}">
      <dgm:prSet/>
      <dgm:spPr/>
      <dgm:t>
        <a:bodyPr/>
        <a:lstStyle/>
        <a:p>
          <a:endParaRPr lang="en-US"/>
        </a:p>
      </dgm:t>
    </dgm:pt>
    <dgm:pt modelId="{4F91FA2C-1726-4902-9C2B-21DF8F9E7F19}" type="sibTrans" cxnId="{15BA21F7-9B0C-4679-9022-69BD6DCCFD43}">
      <dgm:prSet/>
      <dgm:spPr/>
      <dgm:t>
        <a:bodyPr/>
        <a:lstStyle/>
        <a:p>
          <a:endParaRPr lang="en-US"/>
        </a:p>
      </dgm:t>
    </dgm:pt>
    <dgm:pt modelId="{8311403D-EFA4-4CAB-BD44-A21BA16A12FA}">
      <dgm:prSet custT="1"/>
      <dgm:spPr/>
      <dgm:t>
        <a:bodyPr/>
        <a:lstStyle/>
        <a:p>
          <a:r>
            <a:rPr lang="en-GB" sz="2000" b="1"/>
            <a:t>Helping – action.</a:t>
          </a:r>
          <a:endParaRPr lang="en-US" sz="2000"/>
        </a:p>
      </dgm:t>
    </dgm:pt>
    <dgm:pt modelId="{8A4CAC45-3A51-497E-890B-D772D27BC828}" type="parTrans" cxnId="{A96B0C19-45F1-4CFF-A6D6-882F38732B50}">
      <dgm:prSet/>
      <dgm:spPr/>
      <dgm:t>
        <a:bodyPr/>
        <a:lstStyle/>
        <a:p>
          <a:endParaRPr lang="en-US"/>
        </a:p>
      </dgm:t>
    </dgm:pt>
    <dgm:pt modelId="{52C096F2-A5EB-4E94-88D5-72AE8BC8596C}" type="sibTrans" cxnId="{A96B0C19-45F1-4CFF-A6D6-882F38732B50}">
      <dgm:prSet/>
      <dgm:spPr/>
      <dgm:t>
        <a:bodyPr/>
        <a:lstStyle/>
        <a:p>
          <a:endParaRPr lang="en-US"/>
        </a:p>
      </dgm:t>
    </dgm:pt>
    <dgm:pt modelId="{BD920792-ABBE-4A47-9906-C4EEDA36F877}">
      <dgm:prSet custT="1"/>
      <dgm:spPr/>
      <dgm:t>
        <a:bodyPr/>
        <a:lstStyle/>
        <a:p>
          <a:r>
            <a:rPr lang="en-GB" sz="2000"/>
            <a:t>Atkins &amp; Parker (2012, p. 529).</a:t>
          </a:r>
          <a:endParaRPr lang="en-US" sz="2000"/>
        </a:p>
      </dgm:t>
    </dgm:pt>
    <dgm:pt modelId="{3E27B6AF-D47A-4F55-AA9F-022886E96C19}" type="parTrans" cxnId="{2E6EB2BF-75C2-48B0-BD1C-697733CD1BBC}">
      <dgm:prSet/>
      <dgm:spPr/>
      <dgm:t>
        <a:bodyPr/>
        <a:lstStyle/>
        <a:p>
          <a:endParaRPr lang="en-US"/>
        </a:p>
      </dgm:t>
    </dgm:pt>
    <dgm:pt modelId="{7081B5E7-F8C2-4DF3-B727-1C380730CE59}" type="sibTrans" cxnId="{2E6EB2BF-75C2-48B0-BD1C-697733CD1BBC}">
      <dgm:prSet/>
      <dgm:spPr/>
      <dgm:t>
        <a:bodyPr/>
        <a:lstStyle/>
        <a:p>
          <a:endParaRPr lang="en-US"/>
        </a:p>
      </dgm:t>
    </dgm:pt>
    <dgm:pt modelId="{DB2D4646-76D8-4138-BA54-ABF6B13EF803}" type="pres">
      <dgm:prSet presAssocID="{9207D807-0A1B-4F13-9B22-F87372E2A3D4}" presName="outerComposite" presStyleCnt="0">
        <dgm:presLayoutVars>
          <dgm:chMax val="5"/>
          <dgm:dir/>
          <dgm:resizeHandles val="exact"/>
        </dgm:presLayoutVars>
      </dgm:prSet>
      <dgm:spPr/>
    </dgm:pt>
    <dgm:pt modelId="{AB9C63EC-E038-4B6D-A5E5-BF900F586BF6}" type="pres">
      <dgm:prSet presAssocID="{9207D807-0A1B-4F13-9B22-F87372E2A3D4}" presName="dummyMaxCanvas" presStyleCnt="0">
        <dgm:presLayoutVars/>
      </dgm:prSet>
      <dgm:spPr/>
    </dgm:pt>
    <dgm:pt modelId="{02A028D3-AFB4-4295-8877-8E9DE80E3B43}" type="pres">
      <dgm:prSet presAssocID="{9207D807-0A1B-4F13-9B22-F87372E2A3D4}" presName="FiveNodes_1" presStyleLbl="node1" presStyleIdx="0" presStyleCnt="5" custScaleX="111196">
        <dgm:presLayoutVars>
          <dgm:bulletEnabled val="1"/>
        </dgm:presLayoutVars>
      </dgm:prSet>
      <dgm:spPr/>
    </dgm:pt>
    <dgm:pt modelId="{1FE7DDC5-2E6B-42B5-A9C1-1E1CF94ED31C}" type="pres">
      <dgm:prSet presAssocID="{9207D807-0A1B-4F13-9B22-F87372E2A3D4}" presName="FiveNodes_2" presStyleLbl="node1" presStyleIdx="1" presStyleCnt="5" custScaleX="109023">
        <dgm:presLayoutVars>
          <dgm:bulletEnabled val="1"/>
        </dgm:presLayoutVars>
      </dgm:prSet>
      <dgm:spPr/>
    </dgm:pt>
    <dgm:pt modelId="{FB62ACCE-BA00-4AD3-9201-57B6C82D2985}" type="pres">
      <dgm:prSet presAssocID="{9207D807-0A1B-4F13-9B22-F87372E2A3D4}" presName="FiveNodes_3" presStyleLbl="node1" presStyleIdx="2" presStyleCnt="5" custScaleX="111068">
        <dgm:presLayoutVars>
          <dgm:bulletEnabled val="1"/>
        </dgm:presLayoutVars>
      </dgm:prSet>
      <dgm:spPr/>
    </dgm:pt>
    <dgm:pt modelId="{710524A2-393D-4308-9707-C3D537B70781}" type="pres">
      <dgm:prSet presAssocID="{9207D807-0A1B-4F13-9B22-F87372E2A3D4}" presName="FiveNodes_4" presStyleLbl="node1" presStyleIdx="3" presStyleCnt="5" custScaleX="106745">
        <dgm:presLayoutVars>
          <dgm:bulletEnabled val="1"/>
        </dgm:presLayoutVars>
      </dgm:prSet>
      <dgm:spPr/>
    </dgm:pt>
    <dgm:pt modelId="{3AF724D5-CE93-4A65-B01A-958901FF8BA7}" type="pres">
      <dgm:prSet presAssocID="{9207D807-0A1B-4F13-9B22-F87372E2A3D4}" presName="FiveNodes_5" presStyleLbl="node1" presStyleIdx="4" presStyleCnt="5">
        <dgm:presLayoutVars>
          <dgm:bulletEnabled val="1"/>
        </dgm:presLayoutVars>
      </dgm:prSet>
      <dgm:spPr/>
    </dgm:pt>
    <dgm:pt modelId="{1A96B632-7EFD-46DB-B21F-D2E6CDB34F9C}" type="pres">
      <dgm:prSet presAssocID="{9207D807-0A1B-4F13-9B22-F87372E2A3D4}" presName="FiveConn_1-2" presStyleLbl="fgAccFollowNode1" presStyleIdx="0" presStyleCnt="4">
        <dgm:presLayoutVars>
          <dgm:bulletEnabled val="1"/>
        </dgm:presLayoutVars>
      </dgm:prSet>
      <dgm:spPr/>
    </dgm:pt>
    <dgm:pt modelId="{84885095-D409-4467-85E2-B877B9D01622}" type="pres">
      <dgm:prSet presAssocID="{9207D807-0A1B-4F13-9B22-F87372E2A3D4}" presName="FiveConn_2-3" presStyleLbl="fgAccFollowNode1" presStyleIdx="1" presStyleCnt="4">
        <dgm:presLayoutVars>
          <dgm:bulletEnabled val="1"/>
        </dgm:presLayoutVars>
      </dgm:prSet>
      <dgm:spPr/>
    </dgm:pt>
    <dgm:pt modelId="{1DB98AEA-1654-4E3A-B1D5-6DD7853A656B}" type="pres">
      <dgm:prSet presAssocID="{9207D807-0A1B-4F13-9B22-F87372E2A3D4}" presName="FiveConn_3-4" presStyleLbl="fgAccFollowNode1" presStyleIdx="2" presStyleCnt="4">
        <dgm:presLayoutVars>
          <dgm:bulletEnabled val="1"/>
        </dgm:presLayoutVars>
      </dgm:prSet>
      <dgm:spPr/>
    </dgm:pt>
    <dgm:pt modelId="{451FBCA6-FB2F-4B5D-AD25-56CB24AF83BF}" type="pres">
      <dgm:prSet presAssocID="{9207D807-0A1B-4F13-9B22-F87372E2A3D4}" presName="FiveConn_4-5" presStyleLbl="fgAccFollowNode1" presStyleIdx="3" presStyleCnt="4">
        <dgm:presLayoutVars>
          <dgm:bulletEnabled val="1"/>
        </dgm:presLayoutVars>
      </dgm:prSet>
      <dgm:spPr/>
    </dgm:pt>
    <dgm:pt modelId="{B830C39E-C207-4DF2-9BC9-4BAAD5CC1355}" type="pres">
      <dgm:prSet presAssocID="{9207D807-0A1B-4F13-9B22-F87372E2A3D4}" presName="FiveNodes_1_text" presStyleLbl="node1" presStyleIdx="4" presStyleCnt="5">
        <dgm:presLayoutVars>
          <dgm:bulletEnabled val="1"/>
        </dgm:presLayoutVars>
      </dgm:prSet>
      <dgm:spPr/>
    </dgm:pt>
    <dgm:pt modelId="{B96478B2-FAD4-44E7-8557-A6ED52B21979}" type="pres">
      <dgm:prSet presAssocID="{9207D807-0A1B-4F13-9B22-F87372E2A3D4}" presName="FiveNodes_2_text" presStyleLbl="node1" presStyleIdx="4" presStyleCnt="5">
        <dgm:presLayoutVars>
          <dgm:bulletEnabled val="1"/>
        </dgm:presLayoutVars>
      </dgm:prSet>
      <dgm:spPr/>
    </dgm:pt>
    <dgm:pt modelId="{697F1319-81C3-4317-8D25-9429BCEB36A0}" type="pres">
      <dgm:prSet presAssocID="{9207D807-0A1B-4F13-9B22-F87372E2A3D4}" presName="FiveNodes_3_text" presStyleLbl="node1" presStyleIdx="4" presStyleCnt="5">
        <dgm:presLayoutVars>
          <dgm:bulletEnabled val="1"/>
        </dgm:presLayoutVars>
      </dgm:prSet>
      <dgm:spPr/>
    </dgm:pt>
    <dgm:pt modelId="{3B1DAD88-8C00-4EE8-B66A-AF59156BE2C9}" type="pres">
      <dgm:prSet presAssocID="{9207D807-0A1B-4F13-9B22-F87372E2A3D4}" presName="FiveNodes_4_text" presStyleLbl="node1" presStyleIdx="4" presStyleCnt="5">
        <dgm:presLayoutVars>
          <dgm:bulletEnabled val="1"/>
        </dgm:presLayoutVars>
      </dgm:prSet>
      <dgm:spPr/>
    </dgm:pt>
    <dgm:pt modelId="{C1B442DE-F9A6-4220-A535-91B6FD5D26DE}" type="pres">
      <dgm:prSet presAssocID="{9207D807-0A1B-4F13-9B22-F87372E2A3D4}" presName="FiveNodes_5_text" presStyleLbl="node1" presStyleIdx="4" presStyleCnt="5">
        <dgm:presLayoutVars>
          <dgm:bulletEnabled val="1"/>
        </dgm:presLayoutVars>
      </dgm:prSet>
      <dgm:spPr/>
    </dgm:pt>
  </dgm:ptLst>
  <dgm:cxnLst>
    <dgm:cxn modelId="{8FD1E110-AB5E-4D3E-B6F5-2BA22C356F2F}" type="presOf" srcId="{BD920792-ABBE-4A47-9906-C4EEDA36F877}" destId="{3AF724D5-CE93-4A65-B01A-958901FF8BA7}" srcOrd="0" destOrd="0" presId="urn:microsoft.com/office/officeart/2005/8/layout/vProcess5"/>
    <dgm:cxn modelId="{45CC6011-ACA1-4937-8624-BF12BF87596B}" type="presOf" srcId="{634E9044-CF2B-4D28-AEC9-4844F9FECA08}" destId="{FB62ACCE-BA00-4AD3-9201-57B6C82D2985}" srcOrd="0" destOrd="0" presId="urn:microsoft.com/office/officeart/2005/8/layout/vProcess5"/>
    <dgm:cxn modelId="{A96B0C19-45F1-4CFF-A6D6-882F38732B50}" srcId="{9207D807-0A1B-4F13-9B22-F87372E2A3D4}" destId="{8311403D-EFA4-4CAB-BD44-A21BA16A12FA}" srcOrd="3" destOrd="0" parTransId="{8A4CAC45-3A51-497E-890B-D772D27BC828}" sibTransId="{52C096F2-A5EB-4E94-88D5-72AE8BC8596C}"/>
    <dgm:cxn modelId="{227C633D-2468-4CB8-B878-70A4668DE360}" type="presOf" srcId="{52C096F2-A5EB-4E94-88D5-72AE8BC8596C}" destId="{451FBCA6-FB2F-4B5D-AD25-56CB24AF83BF}" srcOrd="0" destOrd="0" presId="urn:microsoft.com/office/officeart/2005/8/layout/vProcess5"/>
    <dgm:cxn modelId="{B02F3A63-71A2-4DB3-9E2B-3FDDC7BAF09E}" type="presOf" srcId="{8311403D-EFA4-4CAB-BD44-A21BA16A12FA}" destId="{3B1DAD88-8C00-4EE8-B66A-AF59156BE2C9}" srcOrd="1" destOrd="0" presId="urn:microsoft.com/office/officeart/2005/8/layout/vProcess5"/>
    <dgm:cxn modelId="{14E7B149-DDDB-4E9C-B843-50C824B38E54}" type="presOf" srcId="{15566B32-02AF-4308-93B6-DB876324DE83}" destId="{02A028D3-AFB4-4295-8877-8E9DE80E3B43}" srcOrd="0" destOrd="0" presId="urn:microsoft.com/office/officeart/2005/8/layout/vProcess5"/>
    <dgm:cxn modelId="{0557B74C-D277-4FA8-9F5F-D8FC1C6A0935}" type="presOf" srcId="{89AD97F1-2A5F-40F7-A851-CAC3E386DF47}" destId="{84885095-D409-4467-85E2-B877B9D01622}" srcOrd="0" destOrd="0" presId="urn:microsoft.com/office/officeart/2005/8/layout/vProcess5"/>
    <dgm:cxn modelId="{F25EB457-B45C-4A36-A8E4-DF7E166273B3}" type="presOf" srcId="{BD920792-ABBE-4A47-9906-C4EEDA36F877}" destId="{C1B442DE-F9A6-4220-A535-91B6FD5D26DE}" srcOrd="1" destOrd="0" presId="urn:microsoft.com/office/officeart/2005/8/layout/vProcess5"/>
    <dgm:cxn modelId="{420CEC58-3FD0-4EC7-B4C5-A90DA79B3193}" type="presOf" srcId="{8311403D-EFA4-4CAB-BD44-A21BA16A12FA}" destId="{710524A2-393D-4308-9707-C3D537B70781}" srcOrd="0" destOrd="0" presId="urn:microsoft.com/office/officeart/2005/8/layout/vProcess5"/>
    <dgm:cxn modelId="{548E5779-CAF7-42DA-8321-1BC1FF7BAE4F}" type="presOf" srcId="{634E9044-CF2B-4D28-AEC9-4844F9FECA08}" destId="{697F1319-81C3-4317-8D25-9429BCEB36A0}" srcOrd="1" destOrd="0" presId="urn:microsoft.com/office/officeart/2005/8/layout/vProcess5"/>
    <dgm:cxn modelId="{48E7EA8D-2B60-41FE-8A4C-1FDAC0E859F2}" type="presOf" srcId="{15566B32-02AF-4308-93B6-DB876324DE83}" destId="{B830C39E-C207-4DF2-9BC9-4BAAD5CC1355}" srcOrd="1" destOrd="0" presId="urn:microsoft.com/office/officeart/2005/8/layout/vProcess5"/>
    <dgm:cxn modelId="{0DA62EA2-7BFA-46B6-8889-6100D6446219}" srcId="{9207D807-0A1B-4F13-9B22-F87372E2A3D4}" destId="{15566B32-02AF-4308-93B6-DB876324DE83}" srcOrd="0" destOrd="0" parTransId="{94F4F240-6436-44D4-9B79-B3ABFCF87945}" sibTransId="{A493B645-7BA1-441B-B506-C4530C50E580}"/>
    <dgm:cxn modelId="{C4E287A8-AE49-4B3E-B2C7-191AABEC4D77}" type="presOf" srcId="{A493B645-7BA1-441B-B506-C4530C50E580}" destId="{1A96B632-7EFD-46DB-B21F-D2E6CDB34F9C}" srcOrd="0" destOrd="0" presId="urn:microsoft.com/office/officeart/2005/8/layout/vProcess5"/>
    <dgm:cxn modelId="{47972EB9-A7B1-4152-9726-AEEC46DA4083}" type="presOf" srcId="{3F14B96B-7F83-4790-9D5F-26A90ADCE16B}" destId="{1FE7DDC5-2E6B-42B5-A9C1-1E1CF94ED31C}" srcOrd="0" destOrd="0" presId="urn:microsoft.com/office/officeart/2005/8/layout/vProcess5"/>
    <dgm:cxn modelId="{2E6EB2BF-75C2-48B0-BD1C-697733CD1BBC}" srcId="{9207D807-0A1B-4F13-9B22-F87372E2A3D4}" destId="{BD920792-ABBE-4A47-9906-C4EEDA36F877}" srcOrd="4" destOrd="0" parTransId="{3E27B6AF-D47A-4F55-AA9F-022886E96C19}" sibTransId="{7081B5E7-F8C2-4DF3-B727-1C380730CE59}"/>
    <dgm:cxn modelId="{F6AE36C5-C4B0-4D3D-8898-96050051E6CC}" type="presOf" srcId="{4F91FA2C-1726-4902-9C2B-21DF8F9E7F19}" destId="{1DB98AEA-1654-4E3A-B1D5-6DD7853A656B}" srcOrd="0" destOrd="0" presId="urn:microsoft.com/office/officeart/2005/8/layout/vProcess5"/>
    <dgm:cxn modelId="{AE8298E7-7DF5-464C-AC0E-7DFD094A5F93}" type="presOf" srcId="{3F14B96B-7F83-4790-9D5F-26A90ADCE16B}" destId="{B96478B2-FAD4-44E7-8557-A6ED52B21979}" srcOrd="1" destOrd="0" presId="urn:microsoft.com/office/officeart/2005/8/layout/vProcess5"/>
    <dgm:cxn modelId="{E31167EA-B13C-4838-8C9F-1DB1FFBCAAE6}" srcId="{9207D807-0A1B-4F13-9B22-F87372E2A3D4}" destId="{3F14B96B-7F83-4790-9D5F-26A90ADCE16B}" srcOrd="1" destOrd="0" parTransId="{26FBD6D0-89CF-4683-907A-79FB122AB16A}" sibTransId="{89AD97F1-2A5F-40F7-A851-CAC3E386DF47}"/>
    <dgm:cxn modelId="{C72A6AF0-0FB7-43FA-A315-B26894BFEBE3}" type="presOf" srcId="{9207D807-0A1B-4F13-9B22-F87372E2A3D4}" destId="{DB2D4646-76D8-4138-BA54-ABF6B13EF803}" srcOrd="0" destOrd="0" presId="urn:microsoft.com/office/officeart/2005/8/layout/vProcess5"/>
    <dgm:cxn modelId="{15BA21F7-9B0C-4679-9022-69BD6DCCFD43}" srcId="{9207D807-0A1B-4F13-9B22-F87372E2A3D4}" destId="{634E9044-CF2B-4D28-AEC9-4844F9FECA08}" srcOrd="2" destOrd="0" parTransId="{AA93476B-8B74-47BA-A945-DCA6F4215833}" sibTransId="{4F91FA2C-1726-4902-9C2B-21DF8F9E7F19}"/>
    <dgm:cxn modelId="{CB9FA2FE-9D70-4348-BE65-C17A61BB3FF8}" type="presParOf" srcId="{DB2D4646-76D8-4138-BA54-ABF6B13EF803}" destId="{AB9C63EC-E038-4B6D-A5E5-BF900F586BF6}" srcOrd="0" destOrd="0" presId="urn:microsoft.com/office/officeart/2005/8/layout/vProcess5"/>
    <dgm:cxn modelId="{D206C78D-35CA-4D04-B4C7-5A6E269A500C}" type="presParOf" srcId="{DB2D4646-76D8-4138-BA54-ABF6B13EF803}" destId="{02A028D3-AFB4-4295-8877-8E9DE80E3B43}" srcOrd="1" destOrd="0" presId="urn:microsoft.com/office/officeart/2005/8/layout/vProcess5"/>
    <dgm:cxn modelId="{D00F5F83-62F9-41A8-B5AD-40288758C697}" type="presParOf" srcId="{DB2D4646-76D8-4138-BA54-ABF6B13EF803}" destId="{1FE7DDC5-2E6B-42B5-A9C1-1E1CF94ED31C}" srcOrd="2" destOrd="0" presId="urn:microsoft.com/office/officeart/2005/8/layout/vProcess5"/>
    <dgm:cxn modelId="{6AD20CF9-14B6-429D-9DCA-19116D31DC62}" type="presParOf" srcId="{DB2D4646-76D8-4138-BA54-ABF6B13EF803}" destId="{FB62ACCE-BA00-4AD3-9201-57B6C82D2985}" srcOrd="3" destOrd="0" presId="urn:microsoft.com/office/officeart/2005/8/layout/vProcess5"/>
    <dgm:cxn modelId="{2E112414-8A28-473E-BDC8-9FD471DCDA4D}" type="presParOf" srcId="{DB2D4646-76D8-4138-BA54-ABF6B13EF803}" destId="{710524A2-393D-4308-9707-C3D537B70781}" srcOrd="4" destOrd="0" presId="urn:microsoft.com/office/officeart/2005/8/layout/vProcess5"/>
    <dgm:cxn modelId="{868CBFEB-B12A-4C04-B6BA-C198C093AE3A}" type="presParOf" srcId="{DB2D4646-76D8-4138-BA54-ABF6B13EF803}" destId="{3AF724D5-CE93-4A65-B01A-958901FF8BA7}" srcOrd="5" destOrd="0" presId="urn:microsoft.com/office/officeart/2005/8/layout/vProcess5"/>
    <dgm:cxn modelId="{3556A211-DC3E-4CBC-A93B-4EFD0BE2D61F}" type="presParOf" srcId="{DB2D4646-76D8-4138-BA54-ABF6B13EF803}" destId="{1A96B632-7EFD-46DB-B21F-D2E6CDB34F9C}" srcOrd="6" destOrd="0" presId="urn:microsoft.com/office/officeart/2005/8/layout/vProcess5"/>
    <dgm:cxn modelId="{6849F0A6-3D6A-473B-ACE8-45C21A0DC74D}" type="presParOf" srcId="{DB2D4646-76D8-4138-BA54-ABF6B13EF803}" destId="{84885095-D409-4467-85E2-B877B9D01622}" srcOrd="7" destOrd="0" presId="urn:microsoft.com/office/officeart/2005/8/layout/vProcess5"/>
    <dgm:cxn modelId="{DE7649A9-5F50-4D43-BECF-943A7CDD0280}" type="presParOf" srcId="{DB2D4646-76D8-4138-BA54-ABF6B13EF803}" destId="{1DB98AEA-1654-4E3A-B1D5-6DD7853A656B}" srcOrd="8" destOrd="0" presId="urn:microsoft.com/office/officeart/2005/8/layout/vProcess5"/>
    <dgm:cxn modelId="{E1501A5D-1C75-4C12-AF9C-9B00898CA089}" type="presParOf" srcId="{DB2D4646-76D8-4138-BA54-ABF6B13EF803}" destId="{451FBCA6-FB2F-4B5D-AD25-56CB24AF83BF}" srcOrd="9" destOrd="0" presId="urn:microsoft.com/office/officeart/2005/8/layout/vProcess5"/>
    <dgm:cxn modelId="{7D80003C-0B0C-48A6-9439-3EB03A381358}" type="presParOf" srcId="{DB2D4646-76D8-4138-BA54-ABF6B13EF803}" destId="{B830C39E-C207-4DF2-9BC9-4BAAD5CC1355}" srcOrd="10" destOrd="0" presId="urn:microsoft.com/office/officeart/2005/8/layout/vProcess5"/>
    <dgm:cxn modelId="{A2CA6FFD-A71C-4A87-BDC5-AE5E13EB8F53}" type="presParOf" srcId="{DB2D4646-76D8-4138-BA54-ABF6B13EF803}" destId="{B96478B2-FAD4-44E7-8557-A6ED52B21979}" srcOrd="11" destOrd="0" presId="urn:microsoft.com/office/officeart/2005/8/layout/vProcess5"/>
    <dgm:cxn modelId="{12BCEFBD-CB13-4CD6-9CC6-AB9459CD7EAD}" type="presParOf" srcId="{DB2D4646-76D8-4138-BA54-ABF6B13EF803}" destId="{697F1319-81C3-4317-8D25-9429BCEB36A0}" srcOrd="12" destOrd="0" presId="urn:microsoft.com/office/officeart/2005/8/layout/vProcess5"/>
    <dgm:cxn modelId="{DBDAC2E1-A1C3-404E-A97A-AE9E96F04EA4}" type="presParOf" srcId="{DB2D4646-76D8-4138-BA54-ABF6B13EF803}" destId="{3B1DAD88-8C00-4EE8-B66A-AF59156BE2C9}" srcOrd="13" destOrd="0" presId="urn:microsoft.com/office/officeart/2005/8/layout/vProcess5"/>
    <dgm:cxn modelId="{CE3E4922-8B9C-410A-9A0B-7E63FD173210}" type="presParOf" srcId="{DB2D4646-76D8-4138-BA54-ABF6B13EF803}" destId="{C1B442DE-F9A6-4220-A535-91B6FD5D26D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720358-ABD4-4E0B-9484-244E6EFAA72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423852-26FC-45AA-97F5-6757EBA7371B}">
      <dgm:prSet/>
      <dgm:spPr/>
      <dgm:t>
        <a:bodyPr/>
        <a:lstStyle/>
        <a:p>
          <a:r>
            <a:rPr lang="en-GB"/>
            <a:t>Compassionate Leadership breaking down boundaries between the ‘us’ and ‘them’ that exists in hierarchical organisational structures (West, 2021; Talbot, 2021).</a:t>
          </a:r>
          <a:endParaRPr lang="en-US"/>
        </a:p>
      </dgm:t>
    </dgm:pt>
    <dgm:pt modelId="{3825A211-992E-4DEB-AF3A-558F1050D793}" type="parTrans" cxnId="{7957AA8F-C9A5-4992-ACEE-3A1AF9FCD6C0}">
      <dgm:prSet/>
      <dgm:spPr/>
      <dgm:t>
        <a:bodyPr/>
        <a:lstStyle/>
        <a:p>
          <a:endParaRPr lang="en-US"/>
        </a:p>
      </dgm:t>
    </dgm:pt>
    <dgm:pt modelId="{576C9A20-7419-4751-8FAD-9D654C827B38}" type="sibTrans" cxnId="{7957AA8F-C9A5-4992-ACEE-3A1AF9FCD6C0}">
      <dgm:prSet/>
      <dgm:spPr/>
      <dgm:t>
        <a:bodyPr/>
        <a:lstStyle/>
        <a:p>
          <a:endParaRPr lang="en-US"/>
        </a:p>
      </dgm:t>
    </dgm:pt>
    <dgm:pt modelId="{EF19E8A2-BD68-4558-93E7-FFDF8EC16DB1}">
      <dgm:prSet/>
      <dgm:spPr/>
      <dgm:t>
        <a:bodyPr/>
        <a:lstStyle/>
        <a:p>
          <a:r>
            <a:rPr lang="en-GB"/>
            <a:t>‘Psychological Safety’ – staff are empowered to innovate and drive improvement (West, </a:t>
          </a:r>
          <a:r>
            <a:rPr lang="en-GB" err="1"/>
            <a:t>Eckert</a:t>
          </a:r>
          <a:r>
            <a:rPr lang="en-GB"/>
            <a:t>, Collins &amp; </a:t>
          </a:r>
          <a:r>
            <a:rPr lang="en-GB" err="1"/>
            <a:t>Chowla</a:t>
          </a:r>
          <a:r>
            <a:rPr lang="en-GB"/>
            <a:t>, 2017). </a:t>
          </a:r>
          <a:endParaRPr lang="en-US"/>
        </a:p>
      </dgm:t>
    </dgm:pt>
    <dgm:pt modelId="{CE500F74-B99C-463B-8AAF-0544393C0016}" type="parTrans" cxnId="{40CBB019-8A2C-4939-A91F-3B4896406A1D}">
      <dgm:prSet/>
      <dgm:spPr/>
      <dgm:t>
        <a:bodyPr/>
        <a:lstStyle/>
        <a:p>
          <a:endParaRPr lang="en-US"/>
        </a:p>
      </dgm:t>
    </dgm:pt>
    <dgm:pt modelId="{C1715009-DF1D-43B7-974D-C6EA9412D75C}" type="sibTrans" cxnId="{40CBB019-8A2C-4939-A91F-3B4896406A1D}">
      <dgm:prSet/>
      <dgm:spPr/>
      <dgm:t>
        <a:bodyPr/>
        <a:lstStyle/>
        <a:p>
          <a:endParaRPr lang="en-US"/>
        </a:p>
      </dgm:t>
    </dgm:pt>
    <dgm:pt modelId="{1998A301-3F35-F545-BA25-B996D8DC66EE}">
      <dgm:prSet/>
      <dgm:spPr/>
      <dgm:t>
        <a:bodyPr/>
        <a:lstStyle/>
        <a:p>
          <a:r>
            <a:rPr lang="en-GB"/>
            <a:t>Compassionate Leadership found to reduce staff turnover, increase employee engagement and employee psychological wellbeing (Shuck et al., 2019). </a:t>
          </a:r>
        </a:p>
      </dgm:t>
    </dgm:pt>
    <dgm:pt modelId="{29DE3438-969E-744D-9F38-7BCDDDFA81F4}" type="parTrans" cxnId="{31B422EC-EF77-914F-860C-B5FB62DFBF73}">
      <dgm:prSet/>
      <dgm:spPr/>
      <dgm:t>
        <a:bodyPr/>
        <a:lstStyle/>
        <a:p>
          <a:endParaRPr lang="en-GB"/>
        </a:p>
      </dgm:t>
    </dgm:pt>
    <dgm:pt modelId="{AED6A20A-388D-D840-A85A-7C2BC1AF477D}" type="sibTrans" cxnId="{31B422EC-EF77-914F-860C-B5FB62DFBF73}">
      <dgm:prSet/>
      <dgm:spPr/>
      <dgm:t>
        <a:bodyPr/>
        <a:lstStyle/>
        <a:p>
          <a:endParaRPr lang="en-GB"/>
        </a:p>
      </dgm:t>
    </dgm:pt>
    <dgm:pt modelId="{3BB4E135-A4F5-448B-A3EF-20199A887574}" type="pres">
      <dgm:prSet presAssocID="{2C720358-ABD4-4E0B-9484-244E6EFAA724}" presName="linear" presStyleCnt="0">
        <dgm:presLayoutVars>
          <dgm:animLvl val="lvl"/>
          <dgm:resizeHandles val="exact"/>
        </dgm:presLayoutVars>
      </dgm:prSet>
      <dgm:spPr/>
    </dgm:pt>
    <dgm:pt modelId="{31F053E3-4B29-43C5-BB72-4A31DD52247A}" type="pres">
      <dgm:prSet presAssocID="{3F423852-26FC-45AA-97F5-6757EBA7371B}" presName="parentText" presStyleLbl="node1" presStyleIdx="0" presStyleCnt="3">
        <dgm:presLayoutVars>
          <dgm:chMax val="0"/>
          <dgm:bulletEnabled val="1"/>
        </dgm:presLayoutVars>
      </dgm:prSet>
      <dgm:spPr/>
    </dgm:pt>
    <dgm:pt modelId="{92801915-39D2-4954-B8F2-557F6B98D214}" type="pres">
      <dgm:prSet presAssocID="{576C9A20-7419-4751-8FAD-9D654C827B38}" presName="spacer" presStyleCnt="0"/>
      <dgm:spPr/>
    </dgm:pt>
    <dgm:pt modelId="{2CD60687-E785-B34C-BC82-66A9BA790F32}" type="pres">
      <dgm:prSet presAssocID="{1998A301-3F35-F545-BA25-B996D8DC66EE}" presName="parentText" presStyleLbl="node1" presStyleIdx="1" presStyleCnt="3">
        <dgm:presLayoutVars>
          <dgm:chMax val="0"/>
          <dgm:bulletEnabled val="1"/>
        </dgm:presLayoutVars>
      </dgm:prSet>
      <dgm:spPr/>
    </dgm:pt>
    <dgm:pt modelId="{991572E1-1535-5F4A-B174-F2277DBE829C}" type="pres">
      <dgm:prSet presAssocID="{AED6A20A-388D-D840-A85A-7C2BC1AF477D}" presName="spacer" presStyleCnt="0"/>
      <dgm:spPr/>
    </dgm:pt>
    <dgm:pt modelId="{086BBA3F-D48A-4106-BBEA-ABDE2871B4A6}" type="pres">
      <dgm:prSet presAssocID="{EF19E8A2-BD68-4558-93E7-FFDF8EC16DB1}" presName="parentText" presStyleLbl="node1" presStyleIdx="2" presStyleCnt="3">
        <dgm:presLayoutVars>
          <dgm:chMax val="0"/>
          <dgm:bulletEnabled val="1"/>
        </dgm:presLayoutVars>
      </dgm:prSet>
      <dgm:spPr/>
    </dgm:pt>
  </dgm:ptLst>
  <dgm:cxnLst>
    <dgm:cxn modelId="{40CBB019-8A2C-4939-A91F-3B4896406A1D}" srcId="{2C720358-ABD4-4E0B-9484-244E6EFAA724}" destId="{EF19E8A2-BD68-4558-93E7-FFDF8EC16DB1}" srcOrd="2" destOrd="0" parTransId="{CE500F74-B99C-463B-8AAF-0544393C0016}" sibTransId="{C1715009-DF1D-43B7-974D-C6EA9412D75C}"/>
    <dgm:cxn modelId="{E5C47A3A-8EB9-4A34-90A8-0CFF694B1003}" type="presOf" srcId="{EF19E8A2-BD68-4558-93E7-FFDF8EC16DB1}" destId="{086BBA3F-D48A-4106-BBEA-ABDE2871B4A6}" srcOrd="0" destOrd="0" presId="urn:microsoft.com/office/officeart/2005/8/layout/vList2"/>
    <dgm:cxn modelId="{07CF2E47-A2A0-48BC-8B03-4501F7C1D6A5}" type="presOf" srcId="{3F423852-26FC-45AA-97F5-6757EBA7371B}" destId="{31F053E3-4B29-43C5-BB72-4A31DD52247A}" srcOrd="0" destOrd="0" presId="urn:microsoft.com/office/officeart/2005/8/layout/vList2"/>
    <dgm:cxn modelId="{D61D4E4D-35D5-4AC1-8753-20D0B1925EB8}" type="presOf" srcId="{2C720358-ABD4-4E0B-9484-244E6EFAA724}" destId="{3BB4E135-A4F5-448B-A3EF-20199A887574}" srcOrd="0" destOrd="0" presId="urn:microsoft.com/office/officeart/2005/8/layout/vList2"/>
    <dgm:cxn modelId="{7957AA8F-C9A5-4992-ACEE-3A1AF9FCD6C0}" srcId="{2C720358-ABD4-4E0B-9484-244E6EFAA724}" destId="{3F423852-26FC-45AA-97F5-6757EBA7371B}" srcOrd="0" destOrd="0" parTransId="{3825A211-992E-4DEB-AF3A-558F1050D793}" sibTransId="{576C9A20-7419-4751-8FAD-9D654C827B38}"/>
    <dgm:cxn modelId="{D5474699-75F1-5E42-A092-FFA0F883FAFA}" type="presOf" srcId="{1998A301-3F35-F545-BA25-B996D8DC66EE}" destId="{2CD60687-E785-B34C-BC82-66A9BA790F32}" srcOrd="0" destOrd="0" presId="urn:microsoft.com/office/officeart/2005/8/layout/vList2"/>
    <dgm:cxn modelId="{31B422EC-EF77-914F-860C-B5FB62DFBF73}" srcId="{2C720358-ABD4-4E0B-9484-244E6EFAA724}" destId="{1998A301-3F35-F545-BA25-B996D8DC66EE}" srcOrd="1" destOrd="0" parTransId="{29DE3438-969E-744D-9F38-7BCDDDFA81F4}" sibTransId="{AED6A20A-388D-D840-A85A-7C2BC1AF477D}"/>
    <dgm:cxn modelId="{2FD97689-922D-42CF-80EC-D95174A7E290}" type="presParOf" srcId="{3BB4E135-A4F5-448B-A3EF-20199A887574}" destId="{31F053E3-4B29-43C5-BB72-4A31DD52247A}" srcOrd="0" destOrd="0" presId="urn:microsoft.com/office/officeart/2005/8/layout/vList2"/>
    <dgm:cxn modelId="{6316ED6E-60E2-49EC-B59B-EF27BB3DA0CD}" type="presParOf" srcId="{3BB4E135-A4F5-448B-A3EF-20199A887574}" destId="{92801915-39D2-4954-B8F2-557F6B98D214}" srcOrd="1" destOrd="0" presId="urn:microsoft.com/office/officeart/2005/8/layout/vList2"/>
    <dgm:cxn modelId="{CFBE3AD3-ABB8-2E4F-97D9-C58924DE8E79}" type="presParOf" srcId="{3BB4E135-A4F5-448B-A3EF-20199A887574}" destId="{2CD60687-E785-B34C-BC82-66A9BA790F32}" srcOrd="2" destOrd="0" presId="urn:microsoft.com/office/officeart/2005/8/layout/vList2"/>
    <dgm:cxn modelId="{6A63D23F-82CD-FF40-BE05-FB9A701D16F2}" type="presParOf" srcId="{3BB4E135-A4F5-448B-A3EF-20199A887574}" destId="{991572E1-1535-5F4A-B174-F2277DBE829C}" srcOrd="3" destOrd="0" presId="urn:microsoft.com/office/officeart/2005/8/layout/vList2"/>
    <dgm:cxn modelId="{C037A9C5-3884-4B12-B2FB-15CA4848CCC7}" type="presParOf" srcId="{3BB4E135-A4F5-448B-A3EF-20199A887574}" destId="{086BBA3F-D48A-4106-BBEA-ABDE2871B4A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A9567E-3F76-409A-8690-F75967960CF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80D796E-DCB8-47CC-AEF7-A8CA802583AD}">
      <dgm:prSet/>
      <dgm:spPr/>
      <dgm:t>
        <a:bodyPr/>
        <a:lstStyle/>
        <a:p>
          <a:r>
            <a:rPr lang="en-GB"/>
            <a:t>Compassionate Leadership requires a significant amount of time and emotional dedication from the leader (Papadopoulos et al., 2020).</a:t>
          </a:r>
          <a:endParaRPr lang="en-US"/>
        </a:p>
      </dgm:t>
    </dgm:pt>
    <dgm:pt modelId="{881CF192-D233-4B57-A515-09F764A2D413}" type="parTrans" cxnId="{3C7B351D-53C1-4FA0-B2F9-9E36CF032D7D}">
      <dgm:prSet/>
      <dgm:spPr/>
      <dgm:t>
        <a:bodyPr/>
        <a:lstStyle/>
        <a:p>
          <a:endParaRPr lang="en-US"/>
        </a:p>
      </dgm:t>
    </dgm:pt>
    <dgm:pt modelId="{11FBAC38-9925-482B-8CB8-EEC8D1EF4F71}" type="sibTrans" cxnId="{3C7B351D-53C1-4FA0-B2F9-9E36CF032D7D}">
      <dgm:prSet/>
      <dgm:spPr/>
      <dgm:t>
        <a:bodyPr/>
        <a:lstStyle/>
        <a:p>
          <a:endParaRPr lang="en-US"/>
        </a:p>
      </dgm:t>
    </dgm:pt>
    <dgm:pt modelId="{4041BEAC-0E64-4B87-BFA9-FD41F8603FA3}">
      <dgm:prSet/>
      <dgm:spPr/>
      <dgm:t>
        <a:bodyPr/>
        <a:lstStyle/>
        <a:p>
          <a:r>
            <a:rPr lang="en-GB"/>
            <a:t>Compassion fatigue – staff and leaders may be unwilling to engage due to the high-pressure nature of healthcare. Staff also witness grief and death on a regular basis (Ballatt et al., 2020; de Zulueta, 2021).</a:t>
          </a:r>
          <a:endParaRPr lang="en-US"/>
        </a:p>
      </dgm:t>
    </dgm:pt>
    <dgm:pt modelId="{56593F3B-EC9D-410A-88C2-3C82EC89CF19}" type="parTrans" cxnId="{F251DF9F-A7A6-4B63-9539-4A8ED87FCDC5}">
      <dgm:prSet/>
      <dgm:spPr/>
      <dgm:t>
        <a:bodyPr/>
        <a:lstStyle/>
        <a:p>
          <a:endParaRPr lang="en-US"/>
        </a:p>
      </dgm:t>
    </dgm:pt>
    <dgm:pt modelId="{1AE7416F-DF0F-4219-9E1E-29B03D9A226D}" type="sibTrans" cxnId="{F251DF9F-A7A6-4B63-9539-4A8ED87FCDC5}">
      <dgm:prSet/>
      <dgm:spPr/>
      <dgm:t>
        <a:bodyPr/>
        <a:lstStyle/>
        <a:p>
          <a:endParaRPr lang="en-US"/>
        </a:p>
      </dgm:t>
    </dgm:pt>
    <dgm:pt modelId="{076B6D65-56D3-44A1-9BC0-6BAB87914D6F}">
      <dgm:prSet/>
      <dgm:spPr/>
      <dgm:t>
        <a:bodyPr/>
        <a:lstStyle/>
        <a:p>
          <a:r>
            <a:rPr lang="en-GB"/>
            <a:t>Ostergard, Kuna &amp; Kantse (2023) – mitigation through self-awareness.</a:t>
          </a:r>
          <a:endParaRPr lang="en-US"/>
        </a:p>
      </dgm:t>
    </dgm:pt>
    <dgm:pt modelId="{DC7F6016-7356-4B29-A259-8BCD46E8BC56}" type="parTrans" cxnId="{D972E734-6D0E-45B1-BC08-5C014EAC212D}">
      <dgm:prSet/>
      <dgm:spPr/>
      <dgm:t>
        <a:bodyPr/>
        <a:lstStyle/>
        <a:p>
          <a:endParaRPr lang="en-US"/>
        </a:p>
      </dgm:t>
    </dgm:pt>
    <dgm:pt modelId="{511F6141-85E9-4B99-A728-2A79F3A54755}" type="sibTrans" cxnId="{D972E734-6D0E-45B1-BC08-5C014EAC212D}">
      <dgm:prSet/>
      <dgm:spPr/>
      <dgm:t>
        <a:bodyPr/>
        <a:lstStyle/>
        <a:p>
          <a:endParaRPr lang="en-US"/>
        </a:p>
      </dgm:t>
    </dgm:pt>
    <dgm:pt modelId="{20C5FE4B-BE8B-4F94-B041-A10802566059}">
      <dgm:prSet/>
      <dgm:spPr/>
      <dgm:t>
        <a:bodyPr/>
        <a:lstStyle/>
        <a:p>
          <a:r>
            <a:rPr lang="en-GB"/>
            <a:t>Due to its emphasis on the invidivual, the leader may lose sight of organisational goals (Evans, 2022).</a:t>
          </a:r>
          <a:endParaRPr lang="en-US"/>
        </a:p>
      </dgm:t>
    </dgm:pt>
    <dgm:pt modelId="{EC64F1DF-7BA7-4919-9E9B-3C4BC3613416}" type="parTrans" cxnId="{9AF63E72-F315-4FBD-A1CE-3BE875F583CB}">
      <dgm:prSet/>
      <dgm:spPr/>
      <dgm:t>
        <a:bodyPr/>
        <a:lstStyle/>
        <a:p>
          <a:endParaRPr lang="en-US"/>
        </a:p>
      </dgm:t>
    </dgm:pt>
    <dgm:pt modelId="{DA9BAD64-4EEF-474F-BF9F-8EFD9AF28ECC}" type="sibTrans" cxnId="{9AF63E72-F315-4FBD-A1CE-3BE875F583CB}">
      <dgm:prSet/>
      <dgm:spPr/>
      <dgm:t>
        <a:bodyPr/>
        <a:lstStyle/>
        <a:p>
          <a:endParaRPr lang="en-US"/>
        </a:p>
      </dgm:t>
    </dgm:pt>
    <dgm:pt modelId="{77ABD999-5FD3-43ED-85E8-A8ACA94042D4}">
      <dgm:prSet/>
      <dgm:spPr/>
      <dgm:t>
        <a:bodyPr/>
        <a:lstStyle/>
        <a:p>
          <a:r>
            <a:rPr lang="en-GB"/>
            <a:t>Persistence enables CL to penetrate all levels of the organisation (West, 2021).</a:t>
          </a:r>
          <a:endParaRPr lang="en-US"/>
        </a:p>
      </dgm:t>
    </dgm:pt>
    <dgm:pt modelId="{FA76B399-2F75-4BD8-AA6F-CDF27E3DD9B4}" type="parTrans" cxnId="{C4814F85-93DD-44C3-B4DC-3548AF7BB923}">
      <dgm:prSet/>
      <dgm:spPr/>
      <dgm:t>
        <a:bodyPr/>
        <a:lstStyle/>
        <a:p>
          <a:endParaRPr lang="en-US"/>
        </a:p>
      </dgm:t>
    </dgm:pt>
    <dgm:pt modelId="{8D301DA7-DC75-4493-834F-4079783B679D}" type="sibTrans" cxnId="{C4814F85-93DD-44C3-B4DC-3548AF7BB923}">
      <dgm:prSet/>
      <dgm:spPr/>
      <dgm:t>
        <a:bodyPr/>
        <a:lstStyle/>
        <a:p>
          <a:endParaRPr lang="en-US"/>
        </a:p>
      </dgm:t>
    </dgm:pt>
    <dgm:pt modelId="{3ECF3890-E998-4D88-AD4B-A1378043A507}" type="pres">
      <dgm:prSet presAssocID="{76A9567E-3F76-409A-8690-F75967960CF7}" presName="linear" presStyleCnt="0">
        <dgm:presLayoutVars>
          <dgm:animLvl val="lvl"/>
          <dgm:resizeHandles val="exact"/>
        </dgm:presLayoutVars>
      </dgm:prSet>
      <dgm:spPr/>
    </dgm:pt>
    <dgm:pt modelId="{964F698C-A1E4-4225-AFEB-9CD9E841BBF0}" type="pres">
      <dgm:prSet presAssocID="{080D796E-DCB8-47CC-AEF7-A8CA802583AD}" presName="parentText" presStyleLbl="node1" presStyleIdx="0" presStyleCnt="5">
        <dgm:presLayoutVars>
          <dgm:chMax val="0"/>
          <dgm:bulletEnabled val="1"/>
        </dgm:presLayoutVars>
      </dgm:prSet>
      <dgm:spPr/>
    </dgm:pt>
    <dgm:pt modelId="{2F764A78-0ADD-4D04-9979-DBDB6522D234}" type="pres">
      <dgm:prSet presAssocID="{11FBAC38-9925-482B-8CB8-EEC8D1EF4F71}" presName="spacer" presStyleCnt="0"/>
      <dgm:spPr/>
    </dgm:pt>
    <dgm:pt modelId="{8117A85E-7F13-4B65-AE1B-3CAF8F8818D9}" type="pres">
      <dgm:prSet presAssocID="{4041BEAC-0E64-4B87-BFA9-FD41F8603FA3}" presName="parentText" presStyleLbl="node1" presStyleIdx="1" presStyleCnt="5">
        <dgm:presLayoutVars>
          <dgm:chMax val="0"/>
          <dgm:bulletEnabled val="1"/>
        </dgm:presLayoutVars>
      </dgm:prSet>
      <dgm:spPr/>
    </dgm:pt>
    <dgm:pt modelId="{1BE3C35D-7C64-4233-B8AD-01201140BE42}" type="pres">
      <dgm:prSet presAssocID="{1AE7416F-DF0F-4219-9E1E-29B03D9A226D}" presName="spacer" presStyleCnt="0"/>
      <dgm:spPr/>
    </dgm:pt>
    <dgm:pt modelId="{498FD36C-E615-466B-AE30-4A6CE7E9E7B4}" type="pres">
      <dgm:prSet presAssocID="{076B6D65-56D3-44A1-9BC0-6BAB87914D6F}" presName="parentText" presStyleLbl="node1" presStyleIdx="2" presStyleCnt="5">
        <dgm:presLayoutVars>
          <dgm:chMax val="0"/>
          <dgm:bulletEnabled val="1"/>
        </dgm:presLayoutVars>
      </dgm:prSet>
      <dgm:spPr/>
    </dgm:pt>
    <dgm:pt modelId="{5508F973-2FBE-4BC6-B827-CE7CC5EA0BFB}" type="pres">
      <dgm:prSet presAssocID="{511F6141-85E9-4B99-A728-2A79F3A54755}" presName="spacer" presStyleCnt="0"/>
      <dgm:spPr/>
    </dgm:pt>
    <dgm:pt modelId="{3CB98EF0-284D-4F27-99AA-AD9D1DB316FA}" type="pres">
      <dgm:prSet presAssocID="{20C5FE4B-BE8B-4F94-B041-A10802566059}" presName="parentText" presStyleLbl="node1" presStyleIdx="3" presStyleCnt="5">
        <dgm:presLayoutVars>
          <dgm:chMax val="0"/>
          <dgm:bulletEnabled val="1"/>
        </dgm:presLayoutVars>
      </dgm:prSet>
      <dgm:spPr/>
    </dgm:pt>
    <dgm:pt modelId="{D43EA3A5-A306-47B8-BDDA-888AC2E9B54D}" type="pres">
      <dgm:prSet presAssocID="{DA9BAD64-4EEF-474F-BF9F-8EFD9AF28ECC}" presName="spacer" presStyleCnt="0"/>
      <dgm:spPr/>
    </dgm:pt>
    <dgm:pt modelId="{F52CD697-AFD7-45AC-B0F1-26EAD931F04D}" type="pres">
      <dgm:prSet presAssocID="{77ABD999-5FD3-43ED-85E8-A8ACA94042D4}" presName="parentText" presStyleLbl="node1" presStyleIdx="4" presStyleCnt="5">
        <dgm:presLayoutVars>
          <dgm:chMax val="0"/>
          <dgm:bulletEnabled val="1"/>
        </dgm:presLayoutVars>
      </dgm:prSet>
      <dgm:spPr/>
    </dgm:pt>
  </dgm:ptLst>
  <dgm:cxnLst>
    <dgm:cxn modelId="{A8E22D13-9B97-4D7B-B89D-F52D8C98540E}" type="presOf" srcId="{20C5FE4B-BE8B-4F94-B041-A10802566059}" destId="{3CB98EF0-284D-4F27-99AA-AD9D1DB316FA}" srcOrd="0" destOrd="0" presId="urn:microsoft.com/office/officeart/2005/8/layout/vList2"/>
    <dgm:cxn modelId="{3C7B351D-53C1-4FA0-B2F9-9E36CF032D7D}" srcId="{76A9567E-3F76-409A-8690-F75967960CF7}" destId="{080D796E-DCB8-47CC-AEF7-A8CA802583AD}" srcOrd="0" destOrd="0" parTransId="{881CF192-D233-4B57-A515-09F764A2D413}" sibTransId="{11FBAC38-9925-482B-8CB8-EEC8D1EF4F71}"/>
    <dgm:cxn modelId="{446B9022-5150-423D-A0D8-A783CAAAB553}" type="presOf" srcId="{4041BEAC-0E64-4B87-BFA9-FD41F8603FA3}" destId="{8117A85E-7F13-4B65-AE1B-3CAF8F8818D9}" srcOrd="0" destOrd="0" presId="urn:microsoft.com/office/officeart/2005/8/layout/vList2"/>
    <dgm:cxn modelId="{D972E734-6D0E-45B1-BC08-5C014EAC212D}" srcId="{76A9567E-3F76-409A-8690-F75967960CF7}" destId="{076B6D65-56D3-44A1-9BC0-6BAB87914D6F}" srcOrd="2" destOrd="0" parTransId="{DC7F6016-7356-4B29-A259-8BCD46E8BC56}" sibTransId="{511F6141-85E9-4B99-A728-2A79F3A54755}"/>
    <dgm:cxn modelId="{9AF63E72-F315-4FBD-A1CE-3BE875F583CB}" srcId="{76A9567E-3F76-409A-8690-F75967960CF7}" destId="{20C5FE4B-BE8B-4F94-B041-A10802566059}" srcOrd="3" destOrd="0" parTransId="{EC64F1DF-7BA7-4919-9E9B-3C4BC3613416}" sibTransId="{DA9BAD64-4EEF-474F-BF9F-8EFD9AF28ECC}"/>
    <dgm:cxn modelId="{D8A4305A-E577-48C6-B79D-3A7F5DB507F7}" type="presOf" srcId="{77ABD999-5FD3-43ED-85E8-A8ACA94042D4}" destId="{F52CD697-AFD7-45AC-B0F1-26EAD931F04D}" srcOrd="0" destOrd="0" presId="urn:microsoft.com/office/officeart/2005/8/layout/vList2"/>
    <dgm:cxn modelId="{C4814F85-93DD-44C3-B4DC-3548AF7BB923}" srcId="{76A9567E-3F76-409A-8690-F75967960CF7}" destId="{77ABD999-5FD3-43ED-85E8-A8ACA94042D4}" srcOrd="4" destOrd="0" parTransId="{FA76B399-2F75-4BD8-AA6F-CDF27E3DD9B4}" sibTransId="{8D301DA7-DC75-4493-834F-4079783B679D}"/>
    <dgm:cxn modelId="{F251DF9F-A7A6-4B63-9539-4A8ED87FCDC5}" srcId="{76A9567E-3F76-409A-8690-F75967960CF7}" destId="{4041BEAC-0E64-4B87-BFA9-FD41F8603FA3}" srcOrd="1" destOrd="0" parTransId="{56593F3B-EC9D-410A-88C2-3C82EC89CF19}" sibTransId="{1AE7416F-DF0F-4219-9E1E-29B03D9A226D}"/>
    <dgm:cxn modelId="{5CD1FCBA-1CA2-4D5B-904B-AC8E444DD83D}" type="presOf" srcId="{080D796E-DCB8-47CC-AEF7-A8CA802583AD}" destId="{964F698C-A1E4-4225-AFEB-9CD9E841BBF0}" srcOrd="0" destOrd="0" presId="urn:microsoft.com/office/officeart/2005/8/layout/vList2"/>
    <dgm:cxn modelId="{AAA478CF-EF26-4145-85B1-6D993042385A}" type="presOf" srcId="{76A9567E-3F76-409A-8690-F75967960CF7}" destId="{3ECF3890-E998-4D88-AD4B-A1378043A507}" srcOrd="0" destOrd="0" presId="urn:microsoft.com/office/officeart/2005/8/layout/vList2"/>
    <dgm:cxn modelId="{CA2CC4F0-B3F8-4515-9621-605468A354BE}" type="presOf" srcId="{076B6D65-56D3-44A1-9BC0-6BAB87914D6F}" destId="{498FD36C-E615-466B-AE30-4A6CE7E9E7B4}" srcOrd="0" destOrd="0" presId="urn:microsoft.com/office/officeart/2005/8/layout/vList2"/>
    <dgm:cxn modelId="{60762E08-B465-4420-9C9A-28DE713591F2}" type="presParOf" srcId="{3ECF3890-E998-4D88-AD4B-A1378043A507}" destId="{964F698C-A1E4-4225-AFEB-9CD9E841BBF0}" srcOrd="0" destOrd="0" presId="urn:microsoft.com/office/officeart/2005/8/layout/vList2"/>
    <dgm:cxn modelId="{85350C7E-4052-4A5A-8A03-5A90868A9EC6}" type="presParOf" srcId="{3ECF3890-E998-4D88-AD4B-A1378043A507}" destId="{2F764A78-0ADD-4D04-9979-DBDB6522D234}" srcOrd="1" destOrd="0" presId="urn:microsoft.com/office/officeart/2005/8/layout/vList2"/>
    <dgm:cxn modelId="{A6CF0FA2-3615-4412-B71D-C45F56B74AF5}" type="presParOf" srcId="{3ECF3890-E998-4D88-AD4B-A1378043A507}" destId="{8117A85E-7F13-4B65-AE1B-3CAF8F8818D9}" srcOrd="2" destOrd="0" presId="urn:microsoft.com/office/officeart/2005/8/layout/vList2"/>
    <dgm:cxn modelId="{33823099-B733-4843-A5AE-BC943410F2E6}" type="presParOf" srcId="{3ECF3890-E998-4D88-AD4B-A1378043A507}" destId="{1BE3C35D-7C64-4233-B8AD-01201140BE42}" srcOrd="3" destOrd="0" presId="urn:microsoft.com/office/officeart/2005/8/layout/vList2"/>
    <dgm:cxn modelId="{C9BA3E1A-173B-47F2-8B65-6283B6E20383}" type="presParOf" srcId="{3ECF3890-E998-4D88-AD4B-A1378043A507}" destId="{498FD36C-E615-466B-AE30-4A6CE7E9E7B4}" srcOrd="4" destOrd="0" presId="urn:microsoft.com/office/officeart/2005/8/layout/vList2"/>
    <dgm:cxn modelId="{A7F8D946-2B77-4F30-9971-D73EA4E7F754}" type="presParOf" srcId="{3ECF3890-E998-4D88-AD4B-A1378043A507}" destId="{5508F973-2FBE-4BC6-B827-CE7CC5EA0BFB}" srcOrd="5" destOrd="0" presId="urn:microsoft.com/office/officeart/2005/8/layout/vList2"/>
    <dgm:cxn modelId="{195C39B9-0E5C-4553-83A0-F53B64B3A1FF}" type="presParOf" srcId="{3ECF3890-E998-4D88-AD4B-A1378043A507}" destId="{3CB98EF0-284D-4F27-99AA-AD9D1DB316FA}" srcOrd="6" destOrd="0" presId="urn:microsoft.com/office/officeart/2005/8/layout/vList2"/>
    <dgm:cxn modelId="{8C5498AE-56F7-429E-8CEF-8FF9CBE63FDA}" type="presParOf" srcId="{3ECF3890-E998-4D88-AD4B-A1378043A507}" destId="{D43EA3A5-A306-47B8-BDDA-888AC2E9B54D}" srcOrd="7" destOrd="0" presId="urn:microsoft.com/office/officeart/2005/8/layout/vList2"/>
    <dgm:cxn modelId="{782FE6D8-9A40-47E2-B224-6F57E0CF2E70}" type="presParOf" srcId="{3ECF3890-E998-4D88-AD4B-A1378043A507}" destId="{F52CD697-AFD7-45AC-B0F1-26EAD931F04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55980C-7817-4FA3-86B0-921F72AF973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9FAF03-C1B0-4B47-84C9-8AA8F82813FD}">
      <dgm:prSet/>
      <dgm:spPr/>
      <dgm:t>
        <a:bodyPr/>
        <a:lstStyle/>
        <a:p>
          <a:r>
            <a:rPr lang="en-GB"/>
            <a:t>Defining Compassionate Leadership;</a:t>
          </a:r>
          <a:endParaRPr lang="en-US"/>
        </a:p>
      </dgm:t>
    </dgm:pt>
    <dgm:pt modelId="{349072F2-A5DA-4AC1-8C76-08E708ABEA42}" type="parTrans" cxnId="{B4B09857-A038-46D9-9976-4AAB9739A118}">
      <dgm:prSet/>
      <dgm:spPr/>
      <dgm:t>
        <a:bodyPr/>
        <a:lstStyle/>
        <a:p>
          <a:endParaRPr lang="en-US"/>
        </a:p>
      </dgm:t>
    </dgm:pt>
    <dgm:pt modelId="{7F7D12F7-D73D-4097-8C69-3C0000E92A33}" type="sibTrans" cxnId="{B4B09857-A038-46D9-9976-4AAB9739A118}">
      <dgm:prSet/>
      <dgm:spPr/>
      <dgm:t>
        <a:bodyPr/>
        <a:lstStyle/>
        <a:p>
          <a:endParaRPr lang="en-US"/>
        </a:p>
      </dgm:t>
    </dgm:pt>
    <dgm:pt modelId="{D82C93DC-CC8C-471D-93E7-1D77EDE8FDB5}">
      <dgm:prSet/>
      <dgm:spPr/>
      <dgm:t>
        <a:bodyPr/>
        <a:lstStyle/>
        <a:p>
          <a:r>
            <a:rPr lang="en-GB"/>
            <a:t>Compassionate Leadership in NHS Wales;</a:t>
          </a:r>
          <a:endParaRPr lang="en-US"/>
        </a:p>
      </dgm:t>
    </dgm:pt>
    <dgm:pt modelId="{3A762AF3-6567-4A2A-942F-144C78EA9577}" type="parTrans" cxnId="{ECD3A3CC-00D3-4A6D-86C8-B3254C569937}">
      <dgm:prSet/>
      <dgm:spPr/>
      <dgm:t>
        <a:bodyPr/>
        <a:lstStyle/>
        <a:p>
          <a:endParaRPr lang="en-US"/>
        </a:p>
      </dgm:t>
    </dgm:pt>
    <dgm:pt modelId="{8F3D4611-F8C2-425C-B9B1-D4B474B93A59}" type="sibTrans" cxnId="{ECD3A3CC-00D3-4A6D-86C8-B3254C569937}">
      <dgm:prSet/>
      <dgm:spPr/>
      <dgm:t>
        <a:bodyPr/>
        <a:lstStyle/>
        <a:p>
          <a:endParaRPr lang="en-US"/>
        </a:p>
      </dgm:t>
    </dgm:pt>
    <dgm:pt modelId="{0279FDF0-B522-4FEB-A859-79619A89326D}">
      <dgm:prSet/>
      <dgm:spPr/>
      <dgm:t>
        <a:bodyPr/>
        <a:lstStyle/>
        <a:p>
          <a:r>
            <a:rPr lang="en-GB"/>
            <a:t>Compassionate Leadership in the literature;</a:t>
          </a:r>
          <a:endParaRPr lang="en-US"/>
        </a:p>
      </dgm:t>
    </dgm:pt>
    <dgm:pt modelId="{2228952A-61B6-4654-8477-EDD21CBAE569}" type="parTrans" cxnId="{3AE1071F-1413-47A8-A67D-50F63F6AF743}">
      <dgm:prSet/>
      <dgm:spPr/>
      <dgm:t>
        <a:bodyPr/>
        <a:lstStyle/>
        <a:p>
          <a:endParaRPr lang="en-US"/>
        </a:p>
      </dgm:t>
    </dgm:pt>
    <dgm:pt modelId="{C122CC55-03EF-496A-B02E-6022D6359147}" type="sibTrans" cxnId="{3AE1071F-1413-47A8-A67D-50F63F6AF743}">
      <dgm:prSet/>
      <dgm:spPr/>
      <dgm:t>
        <a:bodyPr/>
        <a:lstStyle/>
        <a:p>
          <a:endParaRPr lang="en-US"/>
        </a:p>
      </dgm:t>
    </dgm:pt>
    <dgm:pt modelId="{3BBCFCD5-1578-4044-A27A-B83473F37935}">
      <dgm:prSet/>
      <dgm:spPr/>
      <dgm:t>
        <a:bodyPr/>
        <a:lstStyle/>
        <a:p>
          <a:r>
            <a:rPr lang="en-GB"/>
            <a:t>Compassionate Leadership and the Senior Paramedic.</a:t>
          </a:r>
          <a:endParaRPr lang="en-US"/>
        </a:p>
      </dgm:t>
    </dgm:pt>
    <dgm:pt modelId="{0D023E4E-EA5C-4BCE-9C36-9107429F167D}" type="parTrans" cxnId="{906D0CEF-C302-4C31-8EF6-2A99555F98EF}">
      <dgm:prSet/>
      <dgm:spPr/>
      <dgm:t>
        <a:bodyPr/>
        <a:lstStyle/>
        <a:p>
          <a:endParaRPr lang="en-US"/>
        </a:p>
      </dgm:t>
    </dgm:pt>
    <dgm:pt modelId="{FF3882E8-BDBF-4A0B-B5F7-5E1577476D30}" type="sibTrans" cxnId="{906D0CEF-C302-4C31-8EF6-2A99555F98EF}">
      <dgm:prSet/>
      <dgm:spPr/>
      <dgm:t>
        <a:bodyPr/>
        <a:lstStyle/>
        <a:p>
          <a:endParaRPr lang="en-US"/>
        </a:p>
      </dgm:t>
    </dgm:pt>
    <dgm:pt modelId="{9F1D29F8-7A7E-4573-B1FB-AF9FE33D4359}" type="pres">
      <dgm:prSet presAssocID="{F955980C-7817-4FA3-86B0-921F72AF9738}" presName="root" presStyleCnt="0">
        <dgm:presLayoutVars>
          <dgm:dir/>
          <dgm:resizeHandles val="exact"/>
        </dgm:presLayoutVars>
      </dgm:prSet>
      <dgm:spPr/>
    </dgm:pt>
    <dgm:pt modelId="{8F27302F-2292-420F-9948-ED147E9E8C6D}" type="pres">
      <dgm:prSet presAssocID="{999FAF03-C1B0-4B47-84C9-8AA8F82813FD}" presName="compNode" presStyleCnt="0"/>
      <dgm:spPr/>
    </dgm:pt>
    <dgm:pt modelId="{A148F2D4-F777-4EE1-AE5E-84595AA76774}" type="pres">
      <dgm:prSet presAssocID="{999FAF03-C1B0-4B47-84C9-8AA8F82813FD}" presName="bgRect" presStyleLbl="bgShp" presStyleIdx="0" presStyleCnt="4"/>
      <dgm:spPr/>
    </dgm:pt>
    <dgm:pt modelId="{DDC648F3-FE91-41EC-9AEE-8E7973924C22}" type="pres">
      <dgm:prSet presAssocID="{999FAF03-C1B0-4B47-84C9-8AA8F82813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CB13386B-FD27-4010-9678-5D9AF9CD4C0F}" type="pres">
      <dgm:prSet presAssocID="{999FAF03-C1B0-4B47-84C9-8AA8F82813FD}" presName="spaceRect" presStyleCnt="0"/>
      <dgm:spPr/>
    </dgm:pt>
    <dgm:pt modelId="{1F9D04D9-E134-4E76-A5F6-44E1AD21E5D9}" type="pres">
      <dgm:prSet presAssocID="{999FAF03-C1B0-4B47-84C9-8AA8F82813FD}" presName="parTx" presStyleLbl="revTx" presStyleIdx="0" presStyleCnt="4">
        <dgm:presLayoutVars>
          <dgm:chMax val="0"/>
          <dgm:chPref val="0"/>
        </dgm:presLayoutVars>
      </dgm:prSet>
      <dgm:spPr/>
    </dgm:pt>
    <dgm:pt modelId="{8B36E3AF-6104-4C82-917D-10DA081C1173}" type="pres">
      <dgm:prSet presAssocID="{7F7D12F7-D73D-4097-8C69-3C0000E92A33}" presName="sibTrans" presStyleCnt="0"/>
      <dgm:spPr/>
    </dgm:pt>
    <dgm:pt modelId="{676AFF6E-1998-4B90-BFE0-95B7C4127D74}" type="pres">
      <dgm:prSet presAssocID="{D82C93DC-CC8C-471D-93E7-1D77EDE8FDB5}" presName="compNode" presStyleCnt="0"/>
      <dgm:spPr/>
    </dgm:pt>
    <dgm:pt modelId="{F177B221-0D65-4B56-AF18-DB66C57FF589}" type="pres">
      <dgm:prSet presAssocID="{D82C93DC-CC8C-471D-93E7-1D77EDE8FDB5}" presName="bgRect" presStyleLbl="bgShp" presStyleIdx="1" presStyleCnt="4"/>
      <dgm:spPr/>
    </dgm:pt>
    <dgm:pt modelId="{2C6F31ED-D569-4925-A5A0-E1BEAD398CB7}" type="pres">
      <dgm:prSet presAssocID="{D82C93DC-CC8C-471D-93E7-1D77EDE8FDB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43593CF-AB25-4378-A7D6-35367492B391}" type="pres">
      <dgm:prSet presAssocID="{D82C93DC-CC8C-471D-93E7-1D77EDE8FDB5}" presName="spaceRect" presStyleCnt="0"/>
      <dgm:spPr/>
    </dgm:pt>
    <dgm:pt modelId="{AF6E8A0A-3D26-4AB5-AD82-41CDA26AEF40}" type="pres">
      <dgm:prSet presAssocID="{D82C93DC-CC8C-471D-93E7-1D77EDE8FDB5}" presName="parTx" presStyleLbl="revTx" presStyleIdx="1" presStyleCnt="4">
        <dgm:presLayoutVars>
          <dgm:chMax val="0"/>
          <dgm:chPref val="0"/>
        </dgm:presLayoutVars>
      </dgm:prSet>
      <dgm:spPr/>
    </dgm:pt>
    <dgm:pt modelId="{7BF35819-851B-4C6F-8777-1C942B2D47E8}" type="pres">
      <dgm:prSet presAssocID="{8F3D4611-F8C2-425C-B9B1-D4B474B93A59}" presName="sibTrans" presStyleCnt="0"/>
      <dgm:spPr/>
    </dgm:pt>
    <dgm:pt modelId="{85AABDA9-4ED2-49D8-81A7-FFEBAD959D75}" type="pres">
      <dgm:prSet presAssocID="{0279FDF0-B522-4FEB-A859-79619A89326D}" presName="compNode" presStyleCnt="0"/>
      <dgm:spPr/>
    </dgm:pt>
    <dgm:pt modelId="{2741BF40-5F4C-4004-A681-059A5EEDB6E7}" type="pres">
      <dgm:prSet presAssocID="{0279FDF0-B522-4FEB-A859-79619A89326D}" presName="bgRect" presStyleLbl="bgShp" presStyleIdx="2" presStyleCnt="4"/>
      <dgm:spPr/>
    </dgm:pt>
    <dgm:pt modelId="{4DB14174-D70F-4009-87C3-ED2AB71A19E6}" type="pres">
      <dgm:prSet presAssocID="{0279FDF0-B522-4FEB-A859-79619A8932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BB1586E7-C05F-43DA-BA0A-C799BBDF09BA}" type="pres">
      <dgm:prSet presAssocID="{0279FDF0-B522-4FEB-A859-79619A89326D}" presName="spaceRect" presStyleCnt="0"/>
      <dgm:spPr/>
    </dgm:pt>
    <dgm:pt modelId="{5388A7A6-D3A9-4F2D-BEF9-1FEB27B15C92}" type="pres">
      <dgm:prSet presAssocID="{0279FDF0-B522-4FEB-A859-79619A89326D}" presName="parTx" presStyleLbl="revTx" presStyleIdx="2" presStyleCnt="4">
        <dgm:presLayoutVars>
          <dgm:chMax val="0"/>
          <dgm:chPref val="0"/>
        </dgm:presLayoutVars>
      </dgm:prSet>
      <dgm:spPr/>
    </dgm:pt>
    <dgm:pt modelId="{B51C48DC-29A4-4C17-B519-E70590BA5B74}" type="pres">
      <dgm:prSet presAssocID="{C122CC55-03EF-496A-B02E-6022D6359147}" presName="sibTrans" presStyleCnt="0"/>
      <dgm:spPr/>
    </dgm:pt>
    <dgm:pt modelId="{47017533-4AC8-4FA3-A74D-00003F51A0FC}" type="pres">
      <dgm:prSet presAssocID="{3BBCFCD5-1578-4044-A27A-B83473F37935}" presName="compNode" presStyleCnt="0"/>
      <dgm:spPr/>
    </dgm:pt>
    <dgm:pt modelId="{451CD2C6-CDD0-41A8-8DB9-E3DC1CF20423}" type="pres">
      <dgm:prSet presAssocID="{3BBCFCD5-1578-4044-A27A-B83473F37935}" presName="bgRect" presStyleLbl="bgShp" presStyleIdx="3" presStyleCnt="4"/>
      <dgm:spPr/>
    </dgm:pt>
    <dgm:pt modelId="{1870BE38-5421-408F-A77E-29B248C439EA}" type="pres">
      <dgm:prSet presAssocID="{3BBCFCD5-1578-4044-A27A-B83473F3793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D9254B06-8B7A-43F1-88DD-B0BB0986C244}" type="pres">
      <dgm:prSet presAssocID="{3BBCFCD5-1578-4044-A27A-B83473F37935}" presName="spaceRect" presStyleCnt="0"/>
      <dgm:spPr/>
    </dgm:pt>
    <dgm:pt modelId="{1DD466AA-CC4F-457F-B7CF-F24B9907DB0A}" type="pres">
      <dgm:prSet presAssocID="{3BBCFCD5-1578-4044-A27A-B83473F37935}" presName="parTx" presStyleLbl="revTx" presStyleIdx="3" presStyleCnt="4">
        <dgm:presLayoutVars>
          <dgm:chMax val="0"/>
          <dgm:chPref val="0"/>
        </dgm:presLayoutVars>
      </dgm:prSet>
      <dgm:spPr/>
    </dgm:pt>
  </dgm:ptLst>
  <dgm:cxnLst>
    <dgm:cxn modelId="{F3B81107-434A-4F68-A59C-B2AD91BCF99A}" type="presOf" srcId="{D82C93DC-CC8C-471D-93E7-1D77EDE8FDB5}" destId="{AF6E8A0A-3D26-4AB5-AD82-41CDA26AEF40}" srcOrd="0" destOrd="0" presId="urn:microsoft.com/office/officeart/2018/2/layout/IconVerticalSolidList"/>
    <dgm:cxn modelId="{9DACA609-1D7F-408E-8A5D-6F5C5FA7F493}" type="presOf" srcId="{3BBCFCD5-1578-4044-A27A-B83473F37935}" destId="{1DD466AA-CC4F-457F-B7CF-F24B9907DB0A}" srcOrd="0" destOrd="0" presId="urn:microsoft.com/office/officeart/2018/2/layout/IconVerticalSolidList"/>
    <dgm:cxn modelId="{AB6BAA0F-CD55-4ECD-9276-A07D57EC2D9C}" type="presOf" srcId="{0279FDF0-B522-4FEB-A859-79619A89326D}" destId="{5388A7A6-D3A9-4F2D-BEF9-1FEB27B15C92}" srcOrd="0" destOrd="0" presId="urn:microsoft.com/office/officeart/2018/2/layout/IconVerticalSolidList"/>
    <dgm:cxn modelId="{3AE1071F-1413-47A8-A67D-50F63F6AF743}" srcId="{F955980C-7817-4FA3-86B0-921F72AF9738}" destId="{0279FDF0-B522-4FEB-A859-79619A89326D}" srcOrd="2" destOrd="0" parTransId="{2228952A-61B6-4654-8477-EDD21CBAE569}" sibTransId="{C122CC55-03EF-496A-B02E-6022D6359147}"/>
    <dgm:cxn modelId="{3EDE295F-F84A-4E1E-BF25-FAF28FC4677A}" type="presOf" srcId="{999FAF03-C1B0-4B47-84C9-8AA8F82813FD}" destId="{1F9D04D9-E134-4E76-A5F6-44E1AD21E5D9}" srcOrd="0" destOrd="0" presId="urn:microsoft.com/office/officeart/2018/2/layout/IconVerticalSolidList"/>
    <dgm:cxn modelId="{41A5FA76-2C9A-49E0-943B-B2D90DB4ABC8}" type="presOf" srcId="{F955980C-7817-4FA3-86B0-921F72AF9738}" destId="{9F1D29F8-7A7E-4573-B1FB-AF9FE33D4359}" srcOrd="0" destOrd="0" presId="urn:microsoft.com/office/officeart/2018/2/layout/IconVerticalSolidList"/>
    <dgm:cxn modelId="{B4B09857-A038-46D9-9976-4AAB9739A118}" srcId="{F955980C-7817-4FA3-86B0-921F72AF9738}" destId="{999FAF03-C1B0-4B47-84C9-8AA8F82813FD}" srcOrd="0" destOrd="0" parTransId="{349072F2-A5DA-4AC1-8C76-08E708ABEA42}" sibTransId="{7F7D12F7-D73D-4097-8C69-3C0000E92A33}"/>
    <dgm:cxn modelId="{ECD3A3CC-00D3-4A6D-86C8-B3254C569937}" srcId="{F955980C-7817-4FA3-86B0-921F72AF9738}" destId="{D82C93DC-CC8C-471D-93E7-1D77EDE8FDB5}" srcOrd="1" destOrd="0" parTransId="{3A762AF3-6567-4A2A-942F-144C78EA9577}" sibTransId="{8F3D4611-F8C2-425C-B9B1-D4B474B93A59}"/>
    <dgm:cxn modelId="{906D0CEF-C302-4C31-8EF6-2A99555F98EF}" srcId="{F955980C-7817-4FA3-86B0-921F72AF9738}" destId="{3BBCFCD5-1578-4044-A27A-B83473F37935}" srcOrd="3" destOrd="0" parTransId="{0D023E4E-EA5C-4BCE-9C36-9107429F167D}" sibTransId="{FF3882E8-BDBF-4A0B-B5F7-5E1577476D30}"/>
    <dgm:cxn modelId="{D43DBAE0-FEB4-4E5D-BD57-0A98C816FDA2}" type="presParOf" srcId="{9F1D29F8-7A7E-4573-B1FB-AF9FE33D4359}" destId="{8F27302F-2292-420F-9948-ED147E9E8C6D}" srcOrd="0" destOrd="0" presId="urn:microsoft.com/office/officeart/2018/2/layout/IconVerticalSolidList"/>
    <dgm:cxn modelId="{AE3CABBE-4D33-4A8A-B134-548290CA0876}" type="presParOf" srcId="{8F27302F-2292-420F-9948-ED147E9E8C6D}" destId="{A148F2D4-F777-4EE1-AE5E-84595AA76774}" srcOrd="0" destOrd="0" presId="urn:microsoft.com/office/officeart/2018/2/layout/IconVerticalSolidList"/>
    <dgm:cxn modelId="{88043C8B-DBA2-4172-B089-1F3B49DD1AC5}" type="presParOf" srcId="{8F27302F-2292-420F-9948-ED147E9E8C6D}" destId="{DDC648F3-FE91-41EC-9AEE-8E7973924C22}" srcOrd="1" destOrd="0" presId="urn:microsoft.com/office/officeart/2018/2/layout/IconVerticalSolidList"/>
    <dgm:cxn modelId="{9C57A0E4-FE54-4B47-840F-8AF49130462E}" type="presParOf" srcId="{8F27302F-2292-420F-9948-ED147E9E8C6D}" destId="{CB13386B-FD27-4010-9678-5D9AF9CD4C0F}" srcOrd="2" destOrd="0" presId="urn:microsoft.com/office/officeart/2018/2/layout/IconVerticalSolidList"/>
    <dgm:cxn modelId="{F50FEC49-F8A2-4AE9-AB92-5A758E960A60}" type="presParOf" srcId="{8F27302F-2292-420F-9948-ED147E9E8C6D}" destId="{1F9D04D9-E134-4E76-A5F6-44E1AD21E5D9}" srcOrd="3" destOrd="0" presId="urn:microsoft.com/office/officeart/2018/2/layout/IconVerticalSolidList"/>
    <dgm:cxn modelId="{FA0DB8BD-3477-47B2-99C8-CC0B769CF008}" type="presParOf" srcId="{9F1D29F8-7A7E-4573-B1FB-AF9FE33D4359}" destId="{8B36E3AF-6104-4C82-917D-10DA081C1173}" srcOrd="1" destOrd="0" presId="urn:microsoft.com/office/officeart/2018/2/layout/IconVerticalSolidList"/>
    <dgm:cxn modelId="{0E1F4B3F-4A04-4722-A2D8-EBF223AE2C12}" type="presParOf" srcId="{9F1D29F8-7A7E-4573-B1FB-AF9FE33D4359}" destId="{676AFF6E-1998-4B90-BFE0-95B7C4127D74}" srcOrd="2" destOrd="0" presId="urn:microsoft.com/office/officeart/2018/2/layout/IconVerticalSolidList"/>
    <dgm:cxn modelId="{B4065B90-AAE0-4AF9-BA0E-4013569D2BDB}" type="presParOf" srcId="{676AFF6E-1998-4B90-BFE0-95B7C4127D74}" destId="{F177B221-0D65-4B56-AF18-DB66C57FF589}" srcOrd="0" destOrd="0" presId="urn:microsoft.com/office/officeart/2018/2/layout/IconVerticalSolidList"/>
    <dgm:cxn modelId="{5C6D3B5B-AF18-43CC-BDAA-E3F8E433925E}" type="presParOf" srcId="{676AFF6E-1998-4B90-BFE0-95B7C4127D74}" destId="{2C6F31ED-D569-4925-A5A0-E1BEAD398CB7}" srcOrd="1" destOrd="0" presId="urn:microsoft.com/office/officeart/2018/2/layout/IconVerticalSolidList"/>
    <dgm:cxn modelId="{1397B61B-9E7C-4C05-BB59-8F1471E3E7BC}" type="presParOf" srcId="{676AFF6E-1998-4B90-BFE0-95B7C4127D74}" destId="{743593CF-AB25-4378-A7D6-35367492B391}" srcOrd="2" destOrd="0" presId="urn:microsoft.com/office/officeart/2018/2/layout/IconVerticalSolidList"/>
    <dgm:cxn modelId="{3246F19F-716E-45BB-B596-DA706F521F08}" type="presParOf" srcId="{676AFF6E-1998-4B90-BFE0-95B7C4127D74}" destId="{AF6E8A0A-3D26-4AB5-AD82-41CDA26AEF40}" srcOrd="3" destOrd="0" presId="urn:microsoft.com/office/officeart/2018/2/layout/IconVerticalSolidList"/>
    <dgm:cxn modelId="{B6350756-1EF2-4891-9BBC-26555565A57F}" type="presParOf" srcId="{9F1D29F8-7A7E-4573-B1FB-AF9FE33D4359}" destId="{7BF35819-851B-4C6F-8777-1C942B2D47E8}" srcOrd="3" destOrd="0" presId="urn:microsoft.com/office/officeart/2018/2/layout/IconVerticalSolidList"/>
    <dgm:cxn modelId="{95A266FF-9069-43FB-A667-B8FF85A63BE0}" type="presParOf" srcId="{9F1D29F8-7A7E-4573-B1FB-AF9FE33D4359}" destId="{85AABDA9-4ED2-49D8-81A7-FFEBAD959D75}" srcOrd="4" destOrd="0" presId="urn:microsoft.com/office/officeart/2018/2/layout/IconVerticalSolidList"/>
    <dgm:cxn modelId="{504B0305-2363-4A1F-9F87-F28F8CD30B8E}" type="presParOf" srcId="{85AABDA9-4ED2-49D8-81A7-FFEBAD959D75}" destId="{2741BF40-5F4C-4004-A681-059A5EEDB6E7}" srcOrd="0" destOrd="0" presId="urn:microsoft.com/office/officeart/2018/2/layout/IconVerticalSolidList"/>
    <dgm:cxn modelId="{A5BE7D92-FF4D-4A5B-874E-47AB5DCE3527}" type="presParOf" srcId="{85AABDA9-4ED2-49D8-81A7-FFEBAD959D75}" destId="{4DB14174-D70F-4009-87C3-ED2AB71A19E6}" srcOrd="1" destOrd="0" presId="urn:microsoft.com/office/officeart/2018/2/layout/IconVerticalSolidList"/>
    <dgm:cxn modelId="{853EFB42-68AA-4723-BFE7-50982515D4F9}" type="presParOf" srcId="{85AABDA9-4ED2-49D8-81A7-FFEBAD959D75}" destId="{BB1586E7-C05F-43DA-BA0A-C799BBDF09BA}" srcOrd="2" destOrd="0" presId="urn:microsoft.com/office/officeart/2018/2/layout/IconVerticalSolidList"/>
    <dgm:cxn modelId="{FAE98788-A6D3-4DB3-9186-713D9C340E3E}" type="presParOf" srcId="{85AABDA9-4ED2-49D8-81A7-FFEBAD959D75}" destId="{5388A7A6-D3A9-4F2D-BEF9-1FEB27B15C92}" srcOrd="3" destOrd="0" presId="urn:microsoft.com/office/officeart/2018/2/layout/IconVerticalSolidList"/>
    <dgm:cxn modelId="{693B2899-DBC4-4968-99AE-386DB8C330FE}" type="presParOf" srcId="{9F1D29F8-7A7E-4573-B1FB-AF9FE33D4359}" destId="{B51C48DC-29A4-4C17-B519-E70590BA5B74}" srcOrd="5" destOrd="0" presId="urn:microsoft.com/office/officeart/2018/2/layout/IconVerticalSolidList"/>
    <dgm:cxn modelId="{13B42F52-95C4-4540-A5A6-9AF6E240F749}" type="presParOf" srcId="{9F1D29F8-7A7E-4573-B1FB-AF9FE33D4359}" destId="{47017533-4AC8-4FA3-A74D-00003F51A0FC}" srcOrd="6" destOrd="0" presId="urn:microsoft.com/office/officeart/2018/2/layout/IconVerticalSolidList"/>
    <dgm:cxn modelId="{4B6851F5-4CB8-4184-A50F-DA67B588A2A5}" type="presParOf" srcId="{47017533-4AC8-4FA3-A74D-00003F51A0FC}" destId="{451CD2C6-CDD0-41A8-8DB9-E3DC1CF20423}" srcOrd="0" destOrd="0" presId="urn:microsoft.com/office/officeart/2018/2/layout/IconVerticalSolidList"/>
    <dgm:cxn modelId="{A0A4BA77-E36F-45A3-B1E3-B4B35ABE9A06}" type="presParOf" srcId="{47017533-4AC8-4FA3-A74D-00003F51A0FC}" destId="{1870BE38-5421-408F-A77E-29B248C439EA}" srcOrd="1" destOrd="0" presId="urn:microsoft.com/office/officeart/2018/2/layout/IconVerticalSolidList"/>
    <dgm:cxn modelId="{6AD2E9C4-021F-4FE7-A124-E2113764D8FE}" type="presParOf" srcId="{47017533-4AC8-4FA3-A74D-00003F51A0FC}" destId="{D9254B06-8B7A-43F1-88DD-B0BB0986C244}" srcOrd="2" destOrd="0" presId="urn:microsoft.com/office/officeart/2018/2/layout/IconVerticalSolidList"/>
    <dgm:cxn modelId="{2E212037-133A-43E6-BFCB-E7E36DD2DD6D}" type="presParOf" srcId="{47017533-4AC8-4FA3-A74D-00003F51A0FC}" destId="{1DD466AA-CC4F-457F-B7CF-F24B9907DB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DDA9F-7066-4386-9236-8C952CB691BB}">
      <dsp:nvSpPr>
        <dsp:cNvPr id="0" name=""/>
        <dsp:cNvSpPr/>
      </dsp:nvSpPr>
      <dsp:spPr>
        <a:xfrm>
          <a:off x="0" y="1192"/>
          <a:ext cx="10058399" cy="9534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define Compassionate Leadership;</a:t>
          </a:r>
          <a:endParaRPr lang="en-US" sz="2400" kern="1200"/>
        </a:p>
      </dsp:txBody>
      <dsp:txXfrm>
        <a:off x="46541" y="47733"/>
        <a:ext cx="9965317" cy="860321"/>
      </dsp:txXfrm>
    </dsp:sp>
    <dsp:sp modelId="{D1776848-6EAE-4BA6-A8AC-9CDAEE936223}">
      <dsp:nvSpPr>
        <dsp:cNvPr id="0" name=""/>
        <dsp:cNvSpPr/>
      </dsp:nvSpPr>
      <dsp:spPr>
        <a:xfrm>
          <a:off x="0" y="1023716"/>
          <a:ext cx="10058399" cy="9534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consider Compassionate Leadership’s role in healthcare;</a:t>
          </a:r>
          <a:endParaRPr lang="en-US" sz="2400" kern="1200"/>
        </a:p>
      </dsp:txBody>
      <dsp:txXfrm>
        <a:off x="46541" y="1070257"/>
        <a:ext cx="9965317" cy="860321"/>
      </dsp:txXfrm>
    </dsp:sp>
    <dsp:sp modelId="{8A3CF704-10DA-4E9B-82AB-8EB4123849EA}">
      <dsp:nvSpPr>
        <dsp:cNvPr id="0" name=""/>
        <dsp:cNvSpPr/>
      </dsp:nvSpPr>
      <dsp:spPr>
        <a:xfrm>
          <a:off x="0" y="2046240"/>
          <a:ext cx="10058399" cy="9534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critically analyse the Compassionate Leadership literature;</a:t>
          </a:r>
          <a:endParaRPr lang="en-US" sz="2400" kern="1200"/>
        </a:p>
      </dsp:txBody>
      <dsp:txXfrm>
        <a:off x="46541" y="2092781"/>
        <a:ext cx="9965317" cy="860321"/>
      </dsp:txXfrm>
    </dsp:sp>
    <dsp:sp modelId="{CBCA2DD9-F611-4F74-B31A-5C886C1435A6}">
      <dsp:nvSpPr>
        <dsp:cNvPr id="0" name=""/>
        <dsp:cNvSpPr/>
      </dsp:nvSpPr>
      <dsp:spPr>
        <a:xfrm>
          <a:off x="0" y="3068763"/>
          <a:ext cx="10058399" cy="9534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examine the role Compassionate Leadership can play when utilised by the Senior Paramedic.</a:t>
          </a:r>
          <a:endParaRPr lang="en-US" sz="2400" kern="1200"/>
        </a:p>
      </dsp:txBody>
      <dsp:txXfrm>
        <a:off x="46541" y="3115304"/>
        <a:ext cx="9965317" cy="8603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028D3-AFB4-4295-8877-8E9DE80E3B43}">
      <dsp:nvSpPr>
        <dsp:cNvPr id="0" name=""/>
        <dsp:cNvSpPr/>
      </dsp:nvSpPr>
      <dsp:spPr>
        <a:xfrm>
          <a:off x="-216781" y="0"/>
          <a:ext cx="8612094" cy="68149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Attending – </a:t>
          </a:r>
          <a:r>
            <a:rPr lang="en-GB" sz="2000" kern="1200"/>
            <a:t>active listening;</a:t>
          </a:r>
          <a:endParaRPr lang="en-US" sz="2000" kern="1200"/>
        </a:p>
      </dsp:txBody>
      <dsp:txXfrm>
        <a:off x="-196821" y="19960"/>
        <a:ext cx="7710183" cy="641574"/>
      </dsp:txXfrm>
    </dsp:sp>
    <dsp:sp modelId="{1FE7DDC5-2E6B-42B5-A9C1-1E1CF94ED31C}">
      <dsp:nvSpPr>
        <dsp:cNvPr id="0" name=""/>
        <dsp:cNvSpPr/>
      </dsp:nvSpPr>
      <dsp:spPr>
        <a:xfrm>
          <a:off x="445725" y="776146"/>
          <a:ext cx="8443796" cy="68149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Understanding – recognising the ‘why’;</a:t>
          </a:r>
          <a:endParaRPr lang="en-US" sz="2000" kern="1200"/>
        </a:p>
      </dsp:txBody>
      <dsp:txXfrm>
        <a:off x="465685" y="796106"/>
        <a:ext cx="7290392" cy="641574"/>
      </dsp:txXfrm>
    </dsp:sp>
    <dsp:sp modelId="{FB62ACCE-BA00-4AD3-9201-57B6C82D2985}">
      <dsp:nvSpPr>
        <dsp:cNvPr id="0" name=""/>
        <dsp:cNvSpPr/>
      </dsp:nvSpPr>
      <dsp:spPr>
        <a:xfrm>
          <a:off x="944891" y="1552292"/>
          <a:ext cx="8602181" cy="68149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Empathising – expressing that ‘we are in this together’;</a:t>
          </a:r>
          <a:endParaRPr lang="en-US" sz="2000" kern="1200"/>
        </a:p>
      </dsp:txBody>
      <dsp:txXfrm>
        <a:off x="964851" y="1572252"/>
        <a:ext cx="7427890" cy="641574"/>
      </dsp:txXfrm>
    </dsp:sp>
    <dsp:sp modelId="{710524A2-393D-4308-9707-C3D537B70781}">
      <dsp:nvSpPr>
        <dsp:cNvPr id="0" name=""/>
        <dsp:cNvSpPr/>
      </dsp:nvSpPr>
      <dsp:spPr>
        <a:xfrm>
          <a:off x="1690656" y="2328439"/>
          <a:ext cx="8267366" cy="68149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Helping – action.</a:t>
          </a:r>
          <a:endParaRPr lang="en-US" sz="2000" kern="1200"/>
        </a:p>
      </dsp:txBody>
      <dsp:txXfrm>
        <a:off x="1710616" y="2348399"/>
        <a:ext cx="7137228" cy="641574"/>
      </dsp:txXfrm>
    </dsp:sp>
    <dsp:sp modelId="{3AF724D5-CE93-4A65-B01A-958901FF8BA7}">
      <dsp:nvSpPr>
        <dsp:cNvPr id="0" name=""/>
        <dsp:cNvSpPr/>
      </dsp:nvSpPr>
      <dsp:spPr>
        <a:xfrm>
          <a:off x="2530213" y="3104585"/>
          <a:ext cx="7744967" cy="681494"/>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Atkins &amp; Parker (2012, p. 529).</a:t>
          </a:r>
          <a:endParaRPr lang="en-US" sz="2000" kern="1200"/>
        </a:p>
      </dsp:txBody>
      <dsp:txXfrm>
        <a:off x="2550173" y="3124545"/>
        <a:ext cx="6683718" cy="641574"/>
      </dsp:txXfrm>
    </dsp:sp>
    <dsp:sp modelId="{1A96B632-7EFD-46DB-B21F-D2E6CDB34F9C}">
      <dsp:nvSpPr>
        <dsp:cNvPr id="0" name=""/>
        <dsp:cNvSpPr/>
      </dsp:nvSpPr>
      <dsp:spPr>
        <a:xfrm>
          <a:off x="7518778" y="497869"/>
          <a:ext cx="442971" cy="44297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618446" y="497869"/>
        <a:ext cx="243635" cy="333336"/>
      </dsp:txXfrm>
    </dsp:sp>
    <dsp:sp modelId="{84885095-D409-4467-85E2-B877B9D01622}">
      <dsp:nvSpPr>
        <dsp:cNvPr id="0" name=""/>
        <dsp:cNvSpPr/>
      </dsp:nvSpPr>
      <dsp:spPr>
        <a:xfrm>
          <a:off x="8097136" y="1274015"/>
          <a:ext cx="442971" cy="442971"/>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96804" y="1274015"/>
        <a:ext cx="243635" cy="333336"/>
      </dsp:txXfrm>
    </dsp:sp>
    <dsp:sp modelId="{1DB98AEA-1654-4E3A-B1D5-6DD7853A656B}">
      <dsp:nvSpPr>
        <dsp:cNvPr id="0" name=""/>
        <dsp:cNvSpPr/>
      </dsp:nvSpPr>
      <dsp:spPr>
        <a:xfrm>
          <a:off x="8675494" y="2038804"/>
          <a:ext cx="442971" cy="44297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75162" y="2038804"/>
        <a:ext cx="243635" cy="333336"/>
      </dsp:txXfrm>
    </dsp:sp>
    <dsp:sp modelId="{451FBCA6-FB2F-4B5D-AD25-56CB24AF83BF}">
      <dsp:nvSpPr>
        <dsp:cNvPr id="0" name=""/>
        <dsp:cNvSpPr/>
      </dsp:nvSpPr>
      <dsp:spPr>
        <a:xfrm>
          <a:off x="9253852" y="2822522"/>
          <a:ext cx="442971" cy="442971"/>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353520" y="2822522"/>
        <a:ext cx="243635" cy="3333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053E3-4B29-43C5-BB72-4A31DD52247A}">
      <dsp:nvSpPr>
        <dsp:cNvPr id="0" name=""/>
        <dsp:cNvSpPr/>
      </dsp:nvSpPr>
      <dsp:spPr>
        <a:xfrm>
          <a:off x="0" y="76581"/>
          <a:ext cx="6797675" cy="17842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Compassionate Leadership breaking down boundaries between the ‘us’ and ‘them’ that exists in hierarchical organisational structures (West, 2021; Talbot, 2021).</a:t>
          </a:r>
          <a:endParaRPr lang="en-US" sz="2500" kern="1200"/>
        </a:p>
      </dsp:txBody>
      <dsp:txXfrm>
        <a:off x="87100" y="163681"/>
        <a:ext cx="6623475" cy="1610050"/>
      </dsp:txXfrm>
    </dsp:sp>
    <dsp:sp modelId="{2CD60687-E785-B34C-BC82-66A9BA790F32}">
      <dsp:nvSpPr>
        <dsp:cNvPr id="0" name=""/>
        <dsp:cNvSpPr/>
      </dsp:nvSpPr>
      <dsp:spPr>
        <a:xfrm>
          <a:off x="0" y="1932831"/>
          <a:ext cx="6797675" cy="1784250"/>
        </a:xfrm>
        <a:prstGeom prst="round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Compassionate Leadership found to reduce staff turnover, increase employee engagement and employee psychological wellbeing (Shuck et al., 2019). </a:t>
          </a:r>
        </a:p>
      </dsp:txBody>
      <dsp:txXfrm>
        <a:off x="87100" y="2019931"/>
        <a:ext cx="6623475" cy="1610050"/>
      </dsp:txXfrm>
    </dsp:sp>
    <dsp:sp modelId="{086BBA3F-D48A-4106-BBEA-ABDE2871B4A6}">
      <dsp:nvSpPr>
        <dsp:cNvPr id="0" name=""/>
        <dsp:cNvSpPr/>
      </dsp:nvSpPr>
      <dsp:spPr>
        <a:xfrm>
          <a:off x="0" y="3789081"/>
          <a:ext cx="6797675" cy="178425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‘Psychological Safety’ – staff are empowered to innovate and drive improvement (West, </a:t>
          </a:r>
          <a:r>
            <a:rPr lang="en-GB" sz="2500" kern="1200" err="1"/>
            <a:t>Eckert</a:t>
          </a:r>
          <a:r>
            <a:rPr lang="en-GB" sz="2500" kern="1200"/>
            <a:t>, Collins &amp; </a:t>
          </a:r>
          <a:r>
            <a:rPr lang="en-GB" sz="2500" kern="1200" err="1"/>
            <a:t>Chowla</a:t>
          </a:r>
          <a:r>
            <a:rPr lang="en-GB" sz="2500" kern="1200"/>
            <a:t>, 2017). </a:t>
          </a:r>
          <a:endParaRPr lang="en-US" sz="2500" kern="1200"/>
        </a:p>
      </dsp:txBody>
      <dsp:txXfrm>
        <a:off x="87100" y="3876181"/>
        <a:ext cx="6623475" cy="1610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F698C-A1E4-4225-AFEB-9CD9E841BBF0}">
      <dsp:nvSpPr>
        <dsp:cNvPr id="0" name=""/>
        <dsp:cNvSpPr/>
      </dsp:nvSpPr>
      <dsp:spPr>
        <a:xfrm>
          <a:off x="0" y="203947"/>
          <a:ext cx="6797675" cy="100693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Compassionate Leadership requires a significant amount of time and emotional dedication from the leader (Papadopoulos et al., 2020).</a:t>
          </a:r>
          <a:endParaRPr lang="en-US" sz="1800" kern="1200"/>
        </a:p>
      </dsp:txBody>
      <dsp:txXfrm>
        <a:off x="49154" y="253101"/>
        <a:ext cx="6699367" cy="908623"/>
      </dsp:txXfrm>
    </dsp:sp>
    <dsp:sp modelId="{8117A85E-7F13-4B65-AE1B-3CAF8F8818D9}">
      <dsp:nvSpPr>
        <dsp:cNvPr id="0" name=""/>
        <dsp:cNvSpPr/>
      </dsp:nvSpPr>
      <dsp:spPr>
        <a:xfrm>
          <a:off x="0" y="1262719"/>
          <a:ext cx="6797675" cy="1006931"/>
        </a:xfrm>
        <a:prstGeom prst="roundRect">
          <a:avLst/>
        </a:prstGeom>
        <a:solidFill>
          <a:schemeClr val="accent2">
            <a:hueOff val="9759"/>
            <a:satOff val="-6719"/>
            <a:lumOff val="-17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Compassion fatigue – staff and leaders may be unwilling to engage due to the high-pressure nature of healthcare. Staff also witness grief and death on a regular basis (Ballatt et al., 2020; de Zulueta, 2021).</a:t>
          </a:r>
          <a:endParaRPr lang="en-US" sz="1800" kern="1200"/>
        </a:p>
      </dsp:txBody>
      <dsp:txXfrm>
        <a:off x="49154" y="1311873"/>
        <a:ext cx="6699367" cy="908623"/>
      </dsp:txXfrm>
    </dsp:sp>
    <dsp:sp modelId="{498FD36C-E615-466B-AE30-4A6CE7E9E7B4}">
      <dsp:nvSpPr>
        <dsp:cNvPr id="0" name=""/>
        <dsp:cNvSpPr/>
      </dsp:nvSpPr>
      <dsp:spPr>
        <a:xfrm>
          <a:off x="0" y="2321490"/>
          <a:ext cx="6797675" cy="1006931"/>
        </a:xfrm>
        <a:prstGeom prst="round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Ostergard, Kuna &amp; Kantse (2023) – mitigation through self-awareness.</a:t>
          </a:r>
          <a:endParaRPr lang="en-US" sz="1800" kern="1200"/>
        </a:p>
      </dsp:txBody>
      <dsp:txXfrm>
        <a:off x="49154" y="2370644"/>
        <a:ext cx="6699367" cy="908623"/>
      </dsp:txXfrm>
    </dsp:sp>
    <dsp:sp modelId="{3CB98EF0-284D-4F27-99AA-AD9D1DB316FA}">
      <dsp:nvSpPr>
        <dsp:cNvPr id="0" name=""/>
        <dsp:cNvSpPr/>
      </dsp:nvSpPr>
      <dsp:spPr>
        <a:xfrm>
          <a:off x="0" y="3380261"/>
          <a:ext cx="6797675" cy="1006931"/>
        </a:xfrm>
        <a:prstGeom prst="roundRect">
          <a:avLst/>
        </a:prstGeom>
        <a:solidFill>
          <a:schemeClr val="accent2">
            <a:hueOff val="29278"/>
            <a:satOff val="-20157"/>
            <a:lumOff val="-51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Due to its emphasis on the invidivual, the leader may lose sight of organisational goals (Evans, 2022).</a:t>
          </a:r>
          <a:endParaRPr lang="en-US" sz="1800" kern="1200"/>
        </a:p>
      </dsp:txBody>
      <dsp:txXfrm>
        <a:off x="49154" y="3429415"/>
        <a:ext cx="6699367" cy="908623"/>
      </dsp:txXfrm>
    </dsp:sp>
    <dsp:sp modelId="{F52CD697-AFD7-45AC-B0F1-26EAD931F04D}">
      <dsp:nvSpPr>
        <dsp:cNvPr id="0" name=""/>
        <dsp:cNvSpPr/>
      </dsp:nvSpPr>
      <dsp:spPr>
        <a:xfrm>
          <a:off x="0" y="4439032"/>
          <a:ext cx="6797675" cy="1006931"/>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Persistence enables CL to penetrate all levels of the organisation (West, 2021).</a:t>
          </a:r>
          <a:endParaRPr lang="en-US" sz="1800" kern="1200"/>
        </a:p>
      </dsp:txBody>
      <dsp:txXfrm>
        <a:off x="49154" y="4488186"/>
        <a:ext cx="6699367" cy="908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8F2D4-F777-4EE1-AE5E-84595AA76774}">
      <dsp:nvSpPr>
        <dsp:cNvPr id="0" name=""/>
        <dsp:cNvSpPr/>
      </dsp:nvSpPr>
      <dsp:spPr>
        <a:xfrm>
          <a:off x="0" y="2344"/>
          <a:ext cx="6797675"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648F3-FE91-41EC-9AEE-8E7973924C22}">
      <dsp:nvSpPr>
        <dsp:cNvPr id="0" name=""/>
        <dsp:cNvSpPr/>
      </dsp:nvSpPr>
      <dsp:spPr>
        <a:xfrm>
          <a:off x="359511" y="269750"/>
          <a:ext cx="653657" cy="653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9D04D9-E134-4E76-A5F6-44E1AD21E5D9}">
      <dsp:nvSpPr>
        <dsp:cNvPr id="0" name=""/>
        <dsp:cNvSpPr/>
      </dsp:nvSpPr>
      <dsp:spPr>
        <a:xfrm>
          <a:off x="1372680" y="2344"/>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Defining Compassionate Leadership;</a:t>
          </a:r>
          <a:endParaRPr lang="en-US" sz="2200" kern="1200"/>
        </a:p>
      </dsp:txBody>
      <dsp:txXfrm>
        <a:off x="1372680" y="2344"/>
        <a:ext cx="5424994" cy="1188467"/>
      </dsp:txXfrm>
    </dsp:sp>
    <dsp:sp modelId="{F177B221-0D65-4B56-AF18-DB66C57FF589}">
      <dsp:nvSpPr>
        <dsp:cNvPr id="0" name=""/>
        <dsp:cNvSpPr/>
      </dsp:nvSpPr>
      <dsp:spPr>
        <a:xfrm>
          <a:off x="0" y="1487929"/>
          <a:ext cx="6797675"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6F31ED-D569-4925-A5A0-E1BEAD398CB7}">
      <dsp:nvSpPr>
        <dsp:cNvPr id="0" name=""/>
        <dsp:cNvSpPr/>
      </dsp:nvSpPr>
      <dsp:spPr>
        <a:xfrm>
          <a:off x="359511" y="1755334"/>
          <a:ext cx="653657" cy="653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6E8A0A-3D26-4AB5-AD82-41CDA26AEF40}">
      <dsp:nvSpPr>
        <dsp:cNvPr id="0" name=""/>
        <dsp:cNvSpPr/>
      </dsp:nvSpPr>
      <dsp:spPr>
        <a:xfrm>
          <a:off x="1372680" y="1487929"/>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Compassionate Leadership in NHS Wales;</a:t>
          </a:r>
          <a:endParaRPr lang="en-US" sz="2200" kern="1200"/>
        </a:p>
      </dsp:txBody>
      <dsp:txXfrm>
        <a:off x="1372680" y="1487929"/>
        <a:ext cx="5424994" cy="1188467"/>
      </dsp:txXfrm>
    </dsp:sp>
    <dsp:sp modelId="{2741BF40-5F4C-4004-A681-059A5EEDB6E7}">
      <dsp:nvSpPr>
        <dsp:cNvPr id="0" name=""/>
        <dsp:cNvSpPr/>
      </dsp:nvSpPr>
      <dsp:spPr>
        <a:xfrm>
          <a:off x="0" y="2973514"/>
          <a:ext cx="6797675"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B14174-D70F-4009-87C3-ED2AB71A19E6}">
      <dsp:nvSpPr>
        <dsp:cNvPr id="0" name=""/>
        <dsp:cNvSpPr/>
      </dsp:nvSpPr>
      <dsp:spPr>
        <a:xfrm>
          <a:off x="359511" y="3240919"/>
          <a:ext cx="653657" cy="653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88A7A6-D3A9-4F2D-BEF9-1FEB27B15C92}">
      <dsp:nvSpPr>
        <dsp:cNvPr id="0" name=""/>
        <dsp:cNvSpPr/>
      </dsp:nvSpPr>
      <dsp:spPr>
        <a:xfrm>
          <a:off x="1372680" y="2973514"/>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Compassionate Leadership in the literature;</a:t>
          </a:r>
          <a:endParaRPr lang="en-US" sz="2200" kern="1200"/>
        </a:p>
      </dsp:txBody>
      <dsp:txXfrm>
        <a:off x="1372680" y="2973514"/>
        <a:ext cx="5424994" cy="1188467"/>
      </dsp:txXfrm>
    </dsp:sp>
    <dsp:sp modelId="{451CD2C6-CDD0-41A8-8DB9-E3DC1CF20423}">
      <dsp:nvSpPr>
        <dsp:cNvPr id="0" name=""/>
        <dsp:cNvSpPr/>
      </dsp:nvSpPr>
      <dsp:spPr>
        <a:xfrm>
          <a:off x="0" y="4459099"/>
          <a:ext cx="6797675"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70BE38-5421-408F-A77E-29B248C439EA}">
      <dsp:nvSpPr>
        <dsp:cNvPr id="0" name=""/>
        <dsp:cNvSpPr/>
      </dsp:nvSpPr>
      <dsp:spPr>
        <a:xfrm>
          <a:off x="359511" y="4726504"/>
          <a:ext cx="653657" cy="653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D466AA-CC4F-457F-B7CF-F24B9907DB0A}">
      <dsp:nvSpPr>
        <dsp:cNvPr id="0" name=""/>
        <dsp:cNvSpPr/>
      </dsp:nvSpPr>
      <dsp:spPr>
        <a:xfrm>
          <a:off x="1372680" y="4459099"/>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Compassionate Leadership and the Senior Paramedic.</a:t>
          </a:r>
          <a:endParaRPr lang="en-US" sz="2200" kern="1200"/>
        </a:p>
      </dsp:txBody>
      <dsp:txXfrm>
        <a:off x="1372680" y="4459099"/>
        <a:ext cx="5424994" cy="11884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1DC843-593C-4EE5-88F6-40DED7BFCFF3}" type="datetimeFigureOut">
              <a:rPr lang="en-GB" smtClean="0"/>
              <a:t>10/04/2024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EAA863-5CFB-42BF-94C8-ECE9F58A447F}" type="slidenum">
              <a:rPr lang="en-GB" smtClean="0"/>
              <a:t>‹#›</a:t>
            </a:fld>
            <a:endParaRPr lang="en-GB"/>
          </a:p>
        </p:txBody>
      </p:sp>
    </p:spTree>
    <p:extLst>
      <p:ext uri="{BB962C8B-B14F-4D97-AF65-F5344CB8AC3E}">
        <p14:creationId xmlns:p14="http://schemas.microsoft.com/office/powerpoint/2010/main" val="4236784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Hello everyone, today I’m going to talk to you about compassionate leadership.</a:t>
            </a:r>
            <a:endParaRPr lang="en-US"/>
          </a:p>
        </p:txBody>
      </p:sp>
      <p:sp>
        <p:nvSpPr>
          <p:cNvPr id="4" name="Slide Number Placeholder 3"/>
          <p:cNvSpPr>
            <a:spLocks noGrp="1"/>
          </p:cNvSpPr>
          <p:nvPr>
            <p:ph type="sldNum" sz="quarter" idx="5"/>
          </p:nvPr>
        </p:nvSpPr>
        <p:spPr/>
        <p:txBody>
          <a:bodyPr/>
          <a:lstStyle/>
          <a:p>
            <a:fld id="{56EAA863-5CFB-42BF-94C8-ECE9F58A447F}" type="slidenum">
              <a:rPr lang="en-GB" smtClean="0"/>
              <a:t>1</a:t>
            </a:fld>
            <a:endParaRPr lang="en-GB"/>
          </a:p>
        </p:txBody>
      </p:sp>
    </p:spTree>
    <p:extLst>
      <p:ext uri="{BB962C8B-B14F-4D97-AF65-F5344CB8AC3E}">
        <p14:creationId xmlns:p14="http://schemas.microsoft.com/office/powerpoint/2010/main" val="2880500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the objectives of this session are as follows:</a:t>
            </a:r>
          </a:p>
          <a:p>
            <a:endParaRPr lang="en-GB"/>
          </a:p>
          <a:p>
            <a:r>
              <a:rPr lang="en-GB"/>
              <a:t>I’m going to look at a definition of CL.</a:t>
            </a:r>
          </a:p>
          <a:p>
            <a:endParaRPr lang="en-GB"/>
          </a:p>
          <a:p>
            <a:r>
              <a:rPr lang="en-GB"/>
              <a:t>Then Im going to look at the role CL plays within the healthcare setting.</a:t>
            </a:r>
          </a:p>
          <a:p>
            <a:endParaRPr lang="en-GB"/>
          </a:p>
          <a:p>
            <a:r>
              <a:rPr lang="en-GB"/>
              <a:t>I’ll follow this with a critical analysis of the CL literature and then I’m going to look at the role that CL can play when it is used by the Senior Paramedic.</a:t>
            </a:r>
          </a:p>
        </p:txBody>
      </p:sp>
      <p:sp>
        <p:nvSpPr>
          <p:cNvPr id="4" name="Slide Number Placeholder 3"/>
          <p:cNvSpPr>
            <a:spLocks noGrp="1"/>
          </p:cNvSpPr>
          <p:nvPr>
            <p:ph type="sldNum" sz="quarter" idx="5"/>
          </p:nvPr>
        </p:nvSpPr>
        <p:spPr/>
        <p:txBody>
          <a:bodyPr/>
          <a:lstStyle/>
          <a:p>
            <a:fld id="{56EAA863-5CFB-42BF-94C8-ECE9F58A447F}" type="slidenum">
              <a:rPr lang="en-GB" smtClean="0"/>
              <a:t>2</a:t>
            </a:fld>
            <a:endParaRPr lang="en-GB"/>
          </a:p>
        </p:txBody>
      </p:sp>
    </p:spTree>
    <p:extLst>
      <p:ext uri="{BB962C8B-B14F-4D97-AF65-F5344CB8AC3E}">
        <p14:creationId xmlns:p14="http://schemas.microsoft.com/office/powerpoint/2010/main" val="11079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[To provide some context, Compassionate Leadership is considered as one of the more contemporary leadership theories, alongside the likes of Transformation Leadership, which place an emphasis on promoting the success of the organisation through each and every individual rather than a single ‘leader’ (Northouse 2016; </a:t>
            </a:r>
            <a:r>
              <a:rPr lang="en-GB" err="1"/>
              <a:t>Gopee</a:t>
            </a:r>
            <a:r>
              <a:rPr lang="en-GB"/>
              <a:t> &amp; Galloway, 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Like all academic concepts, Compassionate Leadership definitions vary depending on which author you read. But the one thing that quickly becomes apparent is that a certain set of values tend to underpin all of those definitions.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r>
              <a:rPr lang="en-GB"/>
              <a:t>The majority of these definitions tend to centre around the four behaviours developed by Atkins and Parker (2012):</a:t>
            </a:r>
          </a:p>
          <a:p>
            <a:endParaRPr lang="en-GB"/>
          </a:p>
          <a:p>
            <a:r>
              <a:rPr lang="en-GB"/>
              <a:t>Attending –A Compassionate Leader takes the time to use and demonstrate active listening skills when interacting with members of their team. </a:t>
            </a:r>
          </a:p>
          <a:p>
            <a:endParaRPr lang="en-GB"/>
          </a:p>
          <a:p>
            <a:r>
              <a:rPr lang="en-GB"/>
              <a:t>Understanding –the Leader needs to take the time to truly get to grips with why positive or negative actions occur within their team.</a:t>
            </a:r>
          </a:p>
          <a:p>
            <a:endParaRPr lang="en-GB"/>
          </a:p>
          <a:p>
            <a:r>
              <a:rPr lang="en-GB"/>
              <a:t>Empathising – I think the important element here is that the leader reflects in their communication and actions, that they understand and share the frustrations/distress/joy/happiness of those that they work with.</a:t>
            </a:r>
          </a:p>
          <a:p>
            <a:endParaRPr lang="en-GB"/>
          </a:p>
          <a:p>
            <a:r>
              <a:rPr lang="en-GB"/>
              <a:t>Helping – it can be argued that this is the most important element of the four behaviours of CL. Taking onboard the discussions that take place and </a:t>
            </a:r>
            <a:r>
              <a:rPr lang="en-GB" b="1"/>
              <a:t>taking action </a:t>
            </a:r>
            <a:r>
              <a:rPr lang="en-GB" b="0"/>
              <a:t>to ensure that something is done about it.</a:t>
            </a:r>
            <a:endParaRPr lang="en-GB"/>
          </a:p>
          <a:p>
            <a:endParaRPr lang="en-GB"/>
          </a:p>
          <a:p>
            <a:endParaRPr lang="en-GB"/>
          </a:p>
          <a:p>
            <a:endParaRPr lang="en-GB"/>
          </a:p>
          <a:p>
            <a:endParaRPr lang="en-GB"/>
          </a:p>
        </p:txBody>
      </p:sp>
      <p:sp>
        <p:nvSpPr>
          <p:cNvPr id="4" name="Slide Number Placeholder 3"/>
          <p:cNvSpPr>
            <a:spLocks noGrp="1"/>
          </p:cNvSpPr>
          <p:nvPr>
            <p:ph type="sldNum" sz="quarter" idx="5"/>
          </p:nvPr>
        </p:nvSpPr>
        <p:spPr/>
        <p:txBody>
          <a:bodyPr/>
          <a:lstStyle/>
          <a:p>
            <a:fld id="{56EAA863-5CFB-42BF-94C8-ECE9F58A447F}" type="slidenum">
              <a:rPr lang="en-GB" smtClean="0"/>
              <a:t>3</a:t>
            </a:fld>
            <a:endParaRPr lang="en-GB"/>
          </a:p>
        </p:txBody>
      </p:sp>
    </p:spTree>
    <p:extLst>
      <p:ext uri="{BB962C8B-B14F-4D97-AF65-F5344CB8AC3E}">
        <p14:creationId xmlns:p14="http://schemas.microsoft.com/office/powerpoint/2010/main" val="435731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Why CL?</a:t>
            </a:r>
          </a:p>
          <a:p>
            <a:endParaRPr lang="en-GB"/>
          </a:p>
          <a:p>
            <a:r>
              <a:rPr lang="en-GB"/>
              <a:t>Put simply, it provides the leader with the tools to ensure staff needs are met. This has been highlighted quite nicely by West, Bailey and Williams (2020), and West &amp; </a:t>
            </a:r>
            <a:r>
              <a:rPr lang="en-GB" err="1"/>
              <a:t>Coia</a:t>
            </a:r>
            <a:r>
              <a:rPr lang="en-GB"/>
              <a:t> (2019). These authors reviewed the working needs of three professional groups – nurses, midwives and doctors, resulting in the term the ABC of core work needs being coined. The idea is that in order for a team to flourish all three of these needs must be met.</a:t>
            </a:r>
          </a:p>
          <a:p>
            <a:endParaRPr lang="en-GB"/>
          </a:p>
          <a:p>
            <a:r>
              <a:rPr lang="en-GB"/>
              <a:t>Autonomy –Key principle of Compassionate Leadership is sharing responsibility and encouraging individuals to become leaders in their own right.</a:t>
            </a:r>
          </a:p>
          <a:p>
            <a:endParaRPr lang="en-GB"/>
          </a:p>
          <a:p>
            <a:r>
              <a:rPr lang="en-GB"/>
              <a:t>Belonging – staff want to be respected, they want to feel valued and supported by their organisation and their leaders.</a:t>
            </a:r>
          </a:p>
          <a:p>
            <a:endParaRPr lang="en-GB"/>
          </a:p>
          <a:p>
            <a:r>
              <a:rPr lang="en-GB"/>
              <a:t>Contribution – When CL values are implemented effectively, staff feel valued, listened to empowered. As a result, they are more likely to deliver a higher quality of work, push boundaries and improve the performance of the organisation.</a:t>
            </a:r>
          </a:p>
          <a:p>
            <a:endParaRPr lang="en-GB"/>
          </a:p>
        </p:txBody>
      </p:sp>
      <p:sp>
        <p:nvSpPr>
          <p:cNvPr id="4" name="Slide Number Placeholder 3"/>
          <p:cNvSpPr>
            <a:spLocks noGrp="1"/>
          </p:cNvSpPr>
          <p:nvPr>
            <p:ph type="sldNum" sz="quarter" idx="5"/>
          </p:nvPr>
        </p:nvSpPr>
        <p:spPr/>
        <p:txBody>
          <a:bodyPr/>
          <a:lstStyle/>
          <a:p>
            <a:fld id="{56EAA863-5CFB-42BF-94C8-ECE9F58A447F}" type="slidenum">
              <a:rPr lang="en-GB" smtClean="0"/>
              <a:t>4</a:t>
            </a:fld>
            <a:endParaRPr lang="en-GB"/>
          </a:p>
        </p:txBody>
      </p:sp>
    </p:spTree>
    <p:extLst>
      <p:ext uri="{BB962C8B-B14F-4D97-AF65-F5344CB8AC3E}">
        <p14:creationId xmlns:p14="http://schemas.microsoft.com/office/powerpoint/2010/main" val="2119221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Compassionate Leadership is quite prevalent within Welsh Healthcare and on the screen here I’ve included some literature where it features. </a:t>
            </a:r>
          </a:p>
          <a:p>
            <a:endParaRPr lang="en-GB"/>
          </a:p>
          <a:p>
            <a:r>
              <a:rPr lang="en-GB"/>
              <a:t>Welsh Government Quality and Safety Framework – document that reveals what the Welsh Government believe quality should look like and how it should be achieved and maintained.</a:t>
            </a:r>
          </a:p>
          <a:p>
            <a:endParaRPr lang="en-GB"/>
          </a:p>
          <a:p>
            <a:r>
              <a:rPr lang="en-GB"/>
              <a:t>It discusses the importance of implementing a Compassionate Leadership structure as it gives staff an avenue to voice their opinions and ideas, encourages the individual development of leadership attributes and enables the organisation to maintain staff wellbeing in a high pressured work environment.</a:t>
            </a:r>
          </a:p>
          <a:p>
            <a:endParaRPr lang="en-GB"/>
          </a:p>
          <a:p>
            <a:r>
              <a:rPr lang="en-GB"/>
              <a:t>[The framework directly references the Coronavirus pandemic and how such unprecedented times highlighted the importance of strong, caring and empathetic leadership as a means of mitigating staff burnout.]</a:t>
            </a:r>
          </a:p>
          <a:p>
            <a:endParaRPr lang="en-GB"/>
          </a:p>
          <a:p>
            <a:r>
              <a:rPr lang="en-GB"/>
              <a:t>A Healthier Wales – Identified a CL framework as key in delivering the Welsh Government’s long term plan for Health and Social Care.</a:t>
            </a:r>
          </a:p>
          <a:p>
            <a:endParaRPr lang="en-GB"/>
          </a:p>
          <a:p>
            <a:r>
              <a:rPr lang="en-GB"/>
              <a:t>Health Education and Improvement Wales – strategic body responsible for Education, Training and Workforce development within NHS Wales have committed to utilising a Compassionate Leadership style to achieve their vision for 2030, where care delivered through NHS Wales will be continually improving and of the highest quality, centred on positive patient outcomes.</a:t>
            </a:r>
          </a:p>
        </p:txBody>
      </p:sp>
      <p:sp>
        <p:nvSpPr>
          <p:cNvPr id="4" name="Slide Number Placeholder 3"/>
          <p:cNvSpPr>
            <a:spLocks noGrp="1"/>
          </p:cNvSpPr>
          <p:nvPr>
            <p:ph type="sldNum" sz="quarter" idx="5"/>
          </p:nvPr>
        </p:nvSpPr>
        <p:spPr/>
        <p:txBody>
          <a:bodyPr/>
          <a:lstStyle/>
          <a:p>
            <a:fld id="{56EAA863-5CFB-42BF-94C8-ECE9F58A447F}" type="slidenum">
              <a:rPr lang="en-GB" smtClean="0"/>
              <a:t>5</a:t>
            </a:fld>
            <a:endParaRPr lang="en-GB"/>
          </a:p>
        </p:txBody>
      </p:sp>
    </p:spTree>
    <p:extLst>
      <p:ext uri="{BB962C8B-B14F-4D97-AF65-F5344CB8AC3E}">
        <p14:creationId xmlns:p14="http://schemas.microsoft.com/office/powerpoint/2010/main" val="2242982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354A5-1755-8F44-5E15-10308C938A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AF5D86-3C9C-60C7-F171-2092868674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CBA4F5-1A3E-2BFB-496B-F02FCE65F29D}"/>
              </a:ext>
            </a:extLst>
          </p:cNvPr>
          <p:cNvSpPr>
            <a:spLocks noGrp="1"/>
          </p:cNvSpPr>
          <p:nvPr>
            <p:ph type="body" idx="1"/>
          </p:nvPr>
        </p:nvSpPr>
        <p:spPr/>
        <p:txBody>
          <a:bodyPr/>
          <a:lstStyle/>
          <a:p>
            <a:r>
              <a:rPr lang="en-GB"/>
              <a:t>So what does the academic literature say about Compassionate Leadership?</a:t>
            </a:r>
          </a:p>
          <a:p>
            <a:endParaRPr lang="en-GB"/>
          </a:p>
          <a:p>
            <a:r>
              <a:rPr lang="en-GB"/>
              <a:t>The King’s Fund (a charity focussed on promoting quality and improvement in health and social care) and Michael West are central to the literature surrounding CL.</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West (2021) has argued that CL promotes a culture of inclusivity, breaking down boundaries between the ‘us’ and ‘them’ that often exists in hierarchical organisational structures with a ‘chain of command’. This can be seen by looking at A Qualitative study completed by Talbot (2021) found that the a CL approach identified junior doctor’s concerns about not feeling supported. This resulted in regular staff meetings being implemented, the creation of a buddy system with a senior clinician to support learning in addition to the creation of regular education events.</a:t>
            </a:r>
          </a:p>
          <a:p>
            <a:endParaRPr lang="en-GB"/>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 mixed methods study conducted by Shuck et al (2019) found that not only did a CL approach lead to improved staff engagement, it also reduced staff turnover levels and promoted staff psychological wellbeing.</a:t>
            </a:r>
          </a:p>
          <a:p>
            <a:endParaRPr lang="en-GB"/>
          </a:p>
          <a:p>
            <a:endParaRPr lang="en-GB"/>
          </a:p>
          <a:p>
            <a:r>
              <a:rPr lang="en-GB"/>
              <a:t>When staff feel listened to and valued, this can increase individual levels of motivation and innovation. West, Eckert, Collins and Chowla (2017) describe this as ‘psychological safety’ – staff feel empowered to innovate, actively solve problems they may encounter and strive to improve the organisation they work for.</a:t>
            </a:r>
          </a:p>
          <a:p>
            <a:endParaRPr lang="en-GB"/>
          </a:p>
          <a:p>
            <a:endParaRPr lang="en-GB"/>
          </a:p>
          <a:p>
            <a:endParaRPr lang="en-GB"/>
          </a:p>
        </p:txBody>
      </p:sp>
      <p:sp>
        <p:nvSpPr>
          <p:cNvPr id="4" name="Slide Number Placeholder 3">
            <a:extLst>
              <a:ext uri="{FF2B5EF4-FFF2-40B4-BE49-F238E27FC236}">
                <a16:creationId xmlns:a16="http://schemas.microsoft.com/office/drawing/2014/main" id="{1052CB94-9FE5-0D90-8EA7-6FE559029796}"/>
              </a:ext>
            </a:extLst>
          </p:cNvPr>
          <p:cNvSpPr>
            <a:spLocks noGrp="1"/>
          </p:cNvSpPr>
          <p:nvPr>
            <p:ph type="sldNum" sz="quarter" idx="5"/>
          </p:nvPr>
        </p:nvSpPr>
        <p:spPr/>
        <p:txBody>
          <a:bodyPr/>
          <a:lstStyle/>
          <a:p>
            <a:fld id="{56EAA863-5CFB-42BF-94C8-ECE9F58A447F}" type="slidenum">
              <a:rPr lang="en-GB" smtClean="0"/>
              <a:t>6</a:t>
            </a:fld>
            <a:endParaRPr lang="en-GB"/>
          </a:p>
        </p:txBody>
      </p:sp>
    </p:spTree>
    <p:extLst>
      <p:ext uri="{BB962C8B-B14F-4D97-AF65-F5344CB8AC3E}">
        <p14:creationId xmlns:p14="http://schemas.microsoft.com/office/powerpoint/2010/main" val="1802462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the other hand, CL has had its critics.</a:t>
            </a:r>
          </a:p>
          <a:p>
            <a:endParaRPr lang="en-GB"/>
          </a:p>
          <a:p>
            <a:r>
              <a:rPr lang="en-GB"/>
              <a:t>One of the main criticisms of this leadership approach involves how time and resource intensive it can be (Papadopoulos et al., 2020). Healthcare is fast paced and emotionally demanding, with some authors arguing that it may not be possible to implement it effectively. Compassion fatigue is a term that comes up occasionally in the literature, which may be an obstacle for both the leader and their staff, preventing the true implementation of the four components of CL.</a:t>
            </a:r>
          </a:p>
          <a:p>
            <a:endParaRPr lang="en-GB"/>
          </a:p>
          <a:p>
            <a:r>
              <a:rPr lang="en-GB" err="1"/>
              <a:t>Ostegard</a:t>
            </a:r>
            <a:r>
              <a:rPr lang="en-GB"/>
              <a:t>, Kuna &amp; </a:t>
            </a:r>
            <a:r>
              <a:rPr lang="en-GB" err="1"/>
              <a:t>Kantse</a:t>
            </a:r>
            <a:r>
              <a:rPr lang="en-GB"/>
              <a:t> (2023) argue that these pressures can be mitigated through promoting self awareness – recognising where emotions and pressures are preventing compassion, enabling an action plan to overcome this being created.</a:t>
            </a:r>
          </a:p>
          <a:p>
            <a:endParaRPr lang="en-GB"/>
          </a:p>
          <a:p>
            <a:r>
              <a:rPr lang="en-GB"/>
              <a:t>Evans (2022) argues that this focus on the individual may result in the leader losing sight of what is going on within their organisation. West (2021) provides a counter argument for this, stating that persistent application of CL should result in the four behaviours of CL penetrating all levels of the organisation.</a:t>
            </a:r>
          </a:p>
        </p:txBody>
      </p:sp>
      <p:sp>
        <p:nvSpPr>
          <p:cNvPr id="4" name="Slide Number Placeholder 3"/>
          <p:cNvSpPr>
            <a:spLocks noGrp="1"/>
          </p:cNvSpPr>
          <p:nvPr>
            <p:ph type="sldNum" sz="quarter" idx="5"/>
          </p:nvPr>
        </p:nvSpPr>
        <p:spPr/>
        <p:txBody>
          <a:bodyPr/>
          <a:lstStyle/>
          <a:p>
            <a:fld id="{56EAA863-5CFB-42BF-94C8-ECE9F58A447F}" type="slidenum">
              <a:rPr lang="en-GB" smtClean="0"/>
              <a:t>7</a:t>
            </a:fld>
            <a:endParaRPr lang="en-GB"/>
          </a:p>
        </p:txBody>
      </p:sp>
    </p:spTree>
    <p:extLst>
      <p:ext uri="{BB962C8B-B14F-4D97-AF65-F5344CB8AC3E}">
        <p14:creationId xmlns:p14="http://schemas.microsoft.com/office/powerpoint/2010/main" val="21110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B7B33-DB58-B0D4-73DC-E19C1A9C5E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8FBA99-9AA3-2682-6698-3A3313A410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C554D2-B9D8-1E7E-0C9C-6E5C7CF27458}"/>
              </a:ext>
            </a:extLst>
          </p:cNvPr>
          <p:cNvSpPr>
            <a:spLocks noGrp="1"/>
          </p:cNvSpPr>
          <p:nvPr>
            <p:ph type="body" idx="1"/>
          </p:nvPr>
        </p:nvSpPr>
        <p:spPr/>
        <p:txBody>
          <a:bodyPr/>
          <a:lstStyle/>
          <a:p>
            <a:r>
              <a:rPr lang="en-GB"/>
              <a:t>I think that Compassionate Leadership can be used effectively by the Senior Paramedic, with its potential impact being summarised by this excerpt from Goetz et al. (2010): </a:t>
            </a:r>
          </a:p>
          <a:p>
            <a:endParaRPr lang="en-GB"/>
          </a:p>
          <a:p>
            <a:r>
              <a:rPr lang="en-GB" sz="1800">
                <a:effectLst/>
                <a:latin typeface="Calibri" panose="020F0502020204030204" pitchFamily="34" charset="0"/>
                <a:ea typeface="Calibri" panose="020F0502020204030204" pitchFamily="34" charset="0"/>
                <a:cs typeface="Times New Roman" panose="02020603050405020304" pitchFamily="18" charset="0"/>
              </a:rPr>
              <a:t>Staff who are treated with compassion are more likely to mirror this onto others.</a:t>
            </a: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As a result, we have a real opportunity here to have a positive impact on patient care through careful consideration of how we interact with our team.</a:t>
            </a: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The ride out process is a key opportunity to bring about positive change using a Compassionate Leadership style. CL is time intensive, and here we have two 11.5 hour shifts with the same individual. That is a lot of time – other organisations don’t provide anywhere near as much one to one time with a single staff member.</a:t>
            </a: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Staff should therefore be allowed to use the ride out for their own benefit, setting the tone of they day, discussing clinical queries / issues / incidents that they have attended.</a:t>
            </a: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If they are encountering any issues within their role, then this is an opportunity to identify any barriers that can be overcome.</a:t>
            </a:r>
          </a:p>
          <a:p>
            <a:endParaRPr lang="en-GB" sz="1800">
              <a:effectLst/>
              <a:latin typeface="Calibri" panose="020F0502020204030204" pitchFamily="34" charset="0"/>
              <a:cs typeface="Times New Roman" panose="02020603050405020304" pitchFamily="18" charset="0"/>
            </a:endParaRP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Part of the ride out process is a documentation review. A Compassionate Leader will ensure that any areas for improvement are handled sensitively and in a way that they know their staff member will respond to.</a:t>
            </a:r>
          </a:p>
          <a:p>
            <a:endParaRPr lang="en-GB" sz="1800">
              <a:effectLst/>
              <a:latin typeface="Calibri" panose="020F0502020204030204" pitchFamily="34" charset="0"/>
              <a:cs typeface="Times New Roman" panose="02020603050405020304" pitchFamily="18" charset="0"/>
            </a:endParaRPr>
          </a:p>
          <a:p>
            <a:endParaRPr lang="en-GB" sz="1800">
              <a:effectLst/>
              <a:latin typeface="Calibri" panose="020F0502020204030204" pitchFamily="34" charset="0"/>
              <a:cs typeface="Times New Roman" panose="02020603050405020304" pitchFamily="18" charset="0"/>
            </a:endParaRPr>
          </a:p>
          <a:p>
            <a:endParaRPr lang="en-GB" sz="1800">
              <a:effectLst/>
              <a:latin typeface="Calibri" panose="020F0502020204030204" pitchFamily="34" charset="0"/>
              <a:cs typeface="Times New Roman" panose="02020603050405020304" pitchFamily="18" charset="0"/>
            </a:endParaRPr>
          </a:p>
          <a:p>
            <a:endParaRPr lang="en-GB" sz="1800">
              <a:effectLst/>
              <a:latin typeface="Calibri" panose="020F0502020204030204" pitchFamily="34" charset="0"/>
              <a:cs typeface="Times New Roman" panose="02020603050405020304" pitchFamily="18" charset="0"/>
            </a:endParaRPr>
          </a:p>
          <a:p>
            <a:endParaRPr lang="en-GB" sz="1800">
              <a:effectLst/>
              <a:latin typeface="Calibri" panose="020F0502020204030204" pitchFamily="34" charset="0"/>
              <a:cs typeface="Times New Roman" panose="02020603050405020304" pitchFamily="18" charset="0"/>
            </a:endParaRPr>
          </a:p>
          <a:p>
            <a:endParaRPr lang="en-GB" sz="1800">
              <a:effectLst/>
              <a:latin typeface="Calibri" panose="020F0502020204030204" pitchFamily="34" charset="0"/>
              <a:cs typeface="Times New Roman" panose="02020603050405020304" pitchFamily="18" charset="0"/>
            </a:endParaRPr>
          </a:p>
          <a:p>
            <a:endParaRPr lang="en-GB" sz="1800">
              <a:effectLst/>
              <a:latin typeface="Calibri" panose="020F0502020204030204" pitchFamily="34" charset="0"/>
              <a:cs typeface="Times New Roman" panose="02020603050405020304" pitchFamily="18" charset="0"/>
            </a:endParaRP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[Other considerations to utilising a CL approach as an SP:</a:t>
            </a: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Being visible on station, ensuring that staff are comfortable to approach you and have discussions about various topics.</a:t>
            </a:r>
          </a:p>
          <a:p>
            <a:endParaRPr lang="en-GB" sz="1800">
              <a:effectLst/>
              <a:latin typeface="Calibri" panose="020F0502020204030204" pitchFamily="34" charset="0"/>
              <a:cs typeface="Times New Roman" panose="02020603050405020304" pitchFamily="18" charset="0"/>
            </a:endParaRPr>
          </a:p>
          <a:p>
            <a:r>
              <a:rPr lang="en-GB" sz="1800">
                <a:effectLst/>
                <a:latin typeface="Calibri" panose="020F0502020204030204" pitchFamily="34" charset="0"/>
                <a:cs typeface="Times New Roman" panose="02020603050405020304" pitchFamily="18" charset="0"/>
              </a:rPr>
              <a:t>CPD Drop in sessions – something that Kaylee has introduced locally for us – just improves that level of visibility and promotes us as an approachable team.]</a:t>
            </a:r>
            <a:endParaRPr lang="en-GB"/>
          </a:p>
        </p:txBody>
      </p:sp>
      <p:sp>
        <p:nvSpPr>
          <p:cNvPr id="4" name="Slide Number Placeholder 3">
            <a:extLst>
              <a:ext uri="{FF2B5EF4-FFF2-40B4-BE49-F238E27FC236}">
                <a16:creationId xmlns:a16="http://schemas.microsoft.com/office/drawing/2014/main" id="{7A92E835-CE61-1EF2-3C80-42C74A9AF6F3}"/>
              </a:ext>
            </a:extLst>
          </p:cNvPr>
          <p:cNvSpPr>
            <a:spLocks noGrp="1"/>
          </p:cNvSpPr>
          <p:nvPr>
            <p:ph type="sldNum" sz="quarter" idx="5"/>
          </p:nvPr>
        </p:nvSpPr>
        <p:spPr/>
        <p:txBody>
          <a:bodyPr/>
          <a:lstStyle/>
          <a:p>
            <a:fld id="{56EAA863-5CFB-42BF-94C8-ECE9F58A447F}" type="slidenum">
              <a:rPr lang="en-GB" smtClean="0"/>
              <a:t>8</a:t>
            </a:fld>
            <a:endParaRPr lang="en-GB"/>
          </a:p>
        </p:txBody>
      </p:sp>
    </p:spTree>
    <p:extLst>
      <p:ext uri="{BB962C8B-B14F-4D97-AF65-F5344CB8AC3E}">
        <p14:creationId xmlns:p14="http://schemas.microsoft.com/office/powerpoint/2010/main" val="2386576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116A97-806E-1E4B-C368-D6361BD728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39BE41-4740-7C11-CB12-2D88D26881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7614BC-4A98-D242-AE45-A10C46CF8C4A}"/>
              </a:ext>
            </a:extLst>
          </p:cNvPr>
          <p:cNvSpPr>
            <a:spLocks noGrp="1"/>
          </p:cNvSpPr>
          <p:nvPr>
            <p:ph type="body" idx="1"/>
          </p:nvPr>
        </p:nvSpPr>
        <p:spPr/>
        <p:txBody>
          <a:bodyPr/>
          <a:lstStyle/>
          <a:p>
            <a:r>
              <a:rPr lang="en-GB"/>
              <a:t>Just to summarise, today I started this presentation by providing a definition for CL, looking at the four key behaviours it has grown out of.</a:t>
            </a:r>
          </a:p>
          <a:p>
            <a:endParaRPr lang="en-GB"/>
          </a:p>
          <a:p>
            <a:r>
              <a:rPr lang="en-GB"/>
              <a:t>We’ve also looked at CL in the wider NHS and how it has been identified as a central concept to achieve quality and consistently high levels of patient care.</a:t>
            </a:r>
          </a:p>
          <a:p>
            <a:endParaRPr lang="en-GB"/>
          </a:p>
          <a:p>
            <a:r>
              <a:rPr lang="en-GB"/>
              <a:t>We’ve also delved into the literature, touching on positive and potentially negative areas of this concept that have been highlighted by academics.</a:t>
            </a:r>
          </a:p>
          <a:p>
            <a:endParaRPr lang="en-GB"/>
          </a:p>
          <a:p>
            <a:r>
              <a:rPr lang="en-GB"/>
              <a:t>And then I’ve finished by looking at Compassionate Leadership within my own role as an SP and how it can be used to drive staff to provide the highest quality patient care.</a:t>
            </a:r>
          </a:p>
        </p:txBody>
      </p:sp>
      <p:sp>
        <p:nvSpPr>
          <p:cNvPr id="4" name="Slide Number Placeholder 3">
            <a:extLst>
              <a:ext uri="{FF2B5EF4-FFF2-40B4-BE49-F238E27FC236}">
                <a16:creationId xmlns:a16="http://schemas.microsoft.com/office/drawing/2014/main" id="{CB25F602-92A8-ACB5-B6EF-CD0448AC9AD9}"/>
              </a:ext>
            </a:extLst>
          </p:cNvPr>
          <p:cNvSpPr>
            <a:spLocks noGrp="1"/>
          </p:cNvSpPr>
          <p:nvPr>
            <p:ph type="sldNum" sz="quarter" idx="5"/>
          </p:nvPr>
        </p:nvSpPr>
        <p:spPr/>
        <p:txBody>
          <a:bodyPr/>
          <a:lstStyle/>
          <a:p>
            <a:fld id="{56EAA863-5CFB-42BF-94C8-ECE9F58A447F}" type="slidenum">
              <a:rPr lang="en-GB" smtClean="0"/>
              <a:t>9</a:t>
            </a:fld>
            <a:endParaRPr lang="en-GB"/>
          </a:p>
        </p:txBody>
      </p:sp>
    </p:spTree>
    <p:extLst>
      <p:ext uri="{BB962C8B-B14F-4D97-AF65-F5344CB8AC3E}">
        <p14:creationId xmlns:p14="http://schemas.microsoft.com/office/powerpoint/2010/main" val="1701036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50EED-7620-0334-D5D9-6419B65D03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A615B4-2329-89D6-AD25-4E9594F20A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570DF2-AE32-E24A-8789-1AC84BC470A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502D8FC-1734-4049-AE1D-31B85E9952A3}"/>
              </a:ext>
            </a:extLst>
          </p:cNvPr>
          <p:cNvSpPr>
            <a:spLocks noGrp="1"/>
          </p:cNvSpPr>
          <p:nvPr>
            <p:ph type="sldNum" sz="quarter" idx="5"/>
          </p:nvPr>
        </p:nvSpPr>
        <p:spPr/>
        <p:txBody>
          <a:bodyPr/>
          <a:lstStyle/>
          <a:p>
            <a:fld id="{56EAA863-5CFB-42BF-94C8-ECE9F58A447F}" type="slidenum">
              <a:rPr lang="en-GB" smtClean="0"/>
              <a:t>10</a:t>
            </a:fld>
            <a:endParaRPr lang="en-GB"/>
          </a:p>
        </p:txBody>
      </p:sp>
    </p:spTree>
    <p:extLst>
      <p:ext uri="{BB962C8B-B14F-4D97-AF65-F5344CB8AC3E}">
        <p14:creationId xmlns:p14="http://schemas.microsoft.com/office/powerpoint/2010/main" val="645229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5" name="Footer Placeholder 4"/>
          <p:cNvSpPr>
            <a:spLocks noGrp="1"/>
          </p:cNvSpPr>
          <p:nvPr>
            <p:ph type="ftr" sz="quarter" idx="11"/>
          </p:nvPr>
        </p:nvSpPr>
        <p:spPr/>
        <p:txBody>
          <a:bodyPr/>
          <a:lstStyle/>
          <a:p>
            <a:endParaRPr lang="en-US">
              <a:solidFill>
                <a:schemeClr val="bg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8026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2560349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6868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6" name="Footer Placeholder 5"/>
          <p:cNvSpPr>
            <a:spLocks noGrp="1"/>
          </p:cNvSpPr>
          <p:nvPr>
            <p:ph type="ftr" sz="quarter" idx="11"/>
          </p:nvPr>
        </p:nvSpPr>
        <p:spPr/>
        <p:txBody>
          <a:bodyPr/>
          <a:lstStyle/>
          <a:p>
            <a:endParaRPr lang="en-US">
              <a:solidFill>
                <a:schemeClr val="tx1"/>
              </a:solidFill>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143414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8" name="Footer Placeholder 7"/>
          <p:cNvSpPr>
            <a:spLocks noGrp="1"/>
          </p:cNvSpPr>
          <p:nvPr>
            <p:ph type="ftr" sz="quarter" idx="11"/>
          </p:nvPr>
        </p:nvSpPr>
        <p:spPr/>
        <p:txBody>
          <a:bodyPr/>
          <a:lstStyle/>
          <a:p>
            <a:endParaRPr lang="en-US">
              <a:solidFill>
                <a:schemeClr val="tx1"/>
              </a:solidFill>
            </a:endParaRPr>
          </a:p>
        </p:txBody>
      </p:sp>
      <p:sp>
        <p:nvSpPr>
          <p:cNvPr id="9" name="Slide Number Placeholder 8"/>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1136193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4" name="Footer Placeholder 3"/>
          <p:cNvSpPr>
            <a:spLocks noGrp="1"/>
          </p:cNvSpPr>
          <p:nvPr>
            <p:ph type="ftr" sz="quarter" idx="11"/>
          </p:nvPr>
        </p:nvSpPr>
        <p:spPr/>
        <p:txBody>
          <a:bodyPr/>
          <a:lstStyle/>
          <a:p>
            <a:endParaRPr lang="en-US">
              <a:solidFill>
                <a:schemeClr val="tx1"/>
              </a:solidFill>
            </a:endParaRPr>
          </a:p>
        </p:txBody>
      </p:sp>
      <p:sp>
        <p:nvSpPr>
          <p:cNvPr id="5" name="Slide Number Placeholder 4"/>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2183172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solidFill>
                <a:schemeClr val="tx1"/>
              </a:solidFill>
            </a:endParaRPr>
          </a:p>
        </p:txBody>
      </p:sp>
      <p:sp>
        <p:nvSpPr>
          <p:cNvPr id="9" name="Slide Number Placeholder 8"/>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202879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pPr algn="r"/>
            <a:fld id="{A37D6D71-8B28-4ED6-B932-04B197003D23}" type="datetimeFigureOut">
              <a:rPr lang="en-US" smtClean="0"/>
              <a:pPr algn="r"/>
              <a:t>4/10/2024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solidFill>
                <a:schemeClr val="tx1"/>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543422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6" name="Footer Placeholder 5"/>
          <p:cNvSpPr>
            <a:spLocks noGrp="1"/>
          </p:cNvSpPr>
          <p:nvPr>
            <p:ph type="ftr" sz="quarter" idx="11"/>
          </p:nvPr>
        </p:nvSpPr>
        <p:spPr/>
        <p:txBody>
          <a:bodyPr/>
          <a:lstStyle/>
          <a:p>
            <a:endParaRPr lang="en-US">
              <a:effectLst>
                <a:outerShdw blurRad="50800" dist="38100" dir="2700000" algn="tl" rotWithShape="0">
                  <a:prstClr val="black">
                    <a:alpha val="43000"/>
                  </a:prstClr>
                </a:outerShdw>
              </a:effectLst>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24534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1652717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4/10/2024</a:t>
            </a:fld>
            <a:endParaRPr lang="en-US"/>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4115017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algn="r"/>
            <a:fld id="{A37D6D71-8B28-4ED6-B932-04B197003D23}" type="datetimeFigureOut">
              <a:rPr lang="en-US" smtClean="0"/>
              <a:pPr algn="r"/>
              <a:t>4/10/2024</a:t>
            </a:fld>
            <a:endParaRPr lang="en-US" spc="5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spc="5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algn="l"/>
            <a:fld id="{F97E8200-1950-409B-82E7-99938E7AE355}" type="slidenum">
              <a:rPr lang="en-US" smtClean="0"/>
              <a:pPr algn="l"/>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6185392"/>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119DF905-13BB-CFC0-8B81-34270638AAE5}"/>
              </a:ext>
            </a:extLst>
          </p:cNvPr>
          <p:cNvPicPr>
            <a:picLocks noChangeAspect="1"/>
          </p:cNvPicPr>
          <p:nvPr/>
        </p:nvPicPr>
        <p:blipFill rotWithShape="1">
          <a:blip r:embed="rId3">
            <a:alphaModFix amt="35000"/>
          </a:blip>
          <a:srcRect t="17107" b="4222"/>
          <a:stretch/>
        </p:blipFill>
        <p:spPr>
          <a:xfrm>
            <a:off x="20" y="10"/>
            <a:ext cx="12191980" cy="6857990"/>
          </a:xfrm>
          <a:prstGeom prst="rect">
            <a:avLst/>
          </a:prstGeom>
        </p:spPr>
      </p:pic>
      <p:sp>
        <p:nvSpPr>
          <p:cNvPr id="2" name="Title 1">
            <a:extLst>
              <a:ext uri="{FF2B5EF4-FFF2-40B4-BE49-F238E27FC236}">
                <a16:creationId xmlns:a16="http://schemas.microsoft.com/office/drawing/2014/main" id="{7657CE53-1C07-FA55-307D-156CA3A6C7FA}"/>
              </a:ext>
            </a:extLst>
          </p:cNvPr>
          <p:cNvSpPr>
            <a:spLocks noGrp="1"/>
          </p:cNvSpPr>
          <p:nvPr>
            <p:ph type="ctrTitle"/>
          </p:nvPr>
        </p:nvSpPr>
        <p:spPr>
          <a:xfrm>
            <a:off x="1097280" y="758952"/>
            <a:ext cx="10058400" cy="3566160"/>
          </a:xfrm>
        </p:spPr>
        <p:txBody>
          <a:bodyPr>
            <a:normAutofit/>
          </a:bodyPr>
          <a:lstStyle/>
          <a:p>
            <a:r>
              <a:rPr lang="en-GB">
                <a:solidFill>
                  <a:srgbClr val="FFFFFF"/>
                </a:solidFill>
              </a:rPr>
              <a:t>Compassionate Leadership	</a:t>
            </a:r>
          </a:p>
        </p:txBody>
      </p:sp>
      <p:sp>
        <p:nvSpPr>
          <p:cNvPr id="3" name="Subtitle 2">
            <a:extLst>
              <a:ext uri="{FF2B5EF4-FFF2-40B4-BE49-F238E27FC236}">
                <a16:creationId xmlns:a16="http://schemas.microsoft.com/office/drawing/2014/main" id="{FFD66ACF-5AA0-3D32-63F7-47AAF3D42CDD}"/>
              </a:ext>
            </a:extLst>
          </p:cNvPr>
          <p:cNvSpPr>
            <a:spLocks noGrp="1"/>
          </p:cNvSpPr>
          <p:nvPr>
            <p:ph type="subTitle" idx="1"/>
          </p:nvPr>
        </p:nvSpPr>
        <p:spPr>
          <a:xfrm>
            <a:off x="1100051" y="4455620"/>
            <a:ext cx="10058400" cy="1143000"/>
          </a:xfrm>
        </p:spPr>
        <p:txBody>
          <a:bodyPr>
            <a:normAutofit/>
          </a:bodyPr>
          <a:lstStyle/>
          <a:p>
            <a:r>
              <a:rPr lang="en-GB">
                <a:solidFill>
                  <a:srgbClr val="FFFFFF"/>
                </a:solidFill>
              </a:rPr>
              <a:t>Ben Evans</a:t>
            </a:r>
          </a:p>
        </p:txBody>
      </p:sp>
      <p:cxnSp>
        <p:nvCxnSpPr>
          <p:cNvPr id="6" name="Straight Connector 5">
            <a:extLst>
              <a:ext uri="{FF2B5EF4-FFF2-40B4-BE49-F238E27FC236}">
                <a16:creationId xmlns:a16="http://schemas.microsoft.com/office/drawing/2014/main" id="{4071767D-5FF7-4508-B8B7-BB60FF3AB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C4E89C94-E462-4566-A15A-32835FD68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a:extLst>
              <a:ext uri="{FF2B5EF4-FFF2-40B4-BE49-F238E27FC236}">
                <a16:creationId xmlns:a16="http://schemas.microsoft.com/office/drawing/2014/main" id="{E25F4A20-71FB-4A26-92E2-89DED4926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700218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382A4-D5E2-F257-7C24-3465D29C0AC3}"/>
              </a:ext>
            </a:extLst>
          </p:cNvPr>
          <p:cNvSpPr>
            <a:spLocks noGrp="1"/>
          </p:cNvSpPr>
          <p:nvPr>
            <p:ph type="title"/>
          </p:nvPr>
        </p:nvSpPr>
        <p:spPr/>
        <p:txBody>
          <a:bodyPr/>
          <a:lstStyle/>
          <a:p>
            <a:r>
              <a:rPr lang="en-GB"/>
              <a:t>Session Objectives:</a:t>
            </a:r>
          </a:p>
        </p:txBody>
      </p:sp>
      <p:graphicFrame>
        <p:nvGraphicFramePr>
          <p:cNvPr id="5" name="Content Placeholder 2">
            <a:extLst>
              <a:ext uri="{FF2B5EF4-FFF2-40B4-BE49-F238E27FC236}">
                <a16:creationId xmlns:a16="http://schemas.microsoft.com/office/drawing/2014/main" id="{05E49278-F6BF-B286-D1F1-2BEBFA3C8C61}"/>
              </a:ext>
            </a:extLst>
          </p:cNvPr>
          <p:cNvGraphicFramePr>
            <a:graphicFrameLocks noGrp="1"/>
          </p:cNvGraphicFramePr>
          <p:nvPr>
            <p:ph idx="1"/>
            <p:extLst>
              <p:ext uri="{D42A27DB-BD31-4B8C-83A1-F6EECF244321}">
                <p14:modId xmlns:p14="http://schemas.microsoft.com/office/powerpoint/2010/main" val="1183367720"/>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547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13827-A38F-FB6A-6A4C-93948F08BE66}"/>
              </a:ext>
            </a:extLst>
          </p:cNvPr>
          <p:cNvSpPr>
            <a:spLocks noGrp="1"/>
          </p:cNvSpPr>
          <p:nvPr>
            <p:ph type="title"/>
          </p:nvPr>
        </p:nvSpPr>
        <p:spPr>
          <a:xfrm>
            <a:off x="1097280" y="286603"/>
            <a:ext cx="10058400" cy="1450757"/>
          </a:xfrm>
        </p:spPr>
        <p:txBody>
          <a:bodyPr>
            <a:normAutofit/>
          </a:bodyPr>
          <a:lstStyle/>
          <a:p>
            <a:r>
              <a:rPr lang="en-GB"/>
              <a:t>What is Compassionate Leadership?</a:t>
            </a:r>
          </a:p>
        </p:txBody>
      </p:sp>
      <p:graphicFrame>
        <p:nvGraphicFramePr>
          <p:cNvPr id="5" name="Content Placeholder 2">
            <a:extLst>
              <a:ext uri="{FF2B5EF4-FFF2-40B4-BE49-F238E27FC236}">
                <a16:creationId xmlns:a16="http://schemas.microsoft.com/office/drawing/2014/main" id="{0C1A82A3-07E3-F175-606D-C4C3AFA3E234}"/>
              </a:ext>
            </a:extLst>
          </p:cNvPr>
          <p:cNvGraphicFramePr>
            <a:graphicFrameLocks noGrp="1"/>
          </p:cNvGraphicFramePr>
          <p:nvPr>
            <p:ph idx="1"/>
            <p:extLst>
              <p:ext uri="{D42A27DB-BD31-4B8C-83A1-F6EECF244321}">
                <p14:modId xmlns:p14="http://schemas.microsoft.com/office/powerpoint/2010/main" val="276109865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636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2E05D9C-FC69-2DCE-0C0B-DE410B08DEE0}"/>
              </a:ext>
            </a:extLst>
          </p:cNvPr>
          <p:cNvSpPr>
            <a:spLocks noGrp="1"/>
          </p:cNvSpPr>
          <p:nvPr>
            <p:ph type="title"/>
          </p:nvPr>
        </p:nvSpPr>
        <p:spPr>
          <a:xfrm>
            <a:off x="492370" y="516835"/>
            <a:ext cx="3084844" cy="2103875"/>
          </a:xfrm>
        </p:spPr>
        <p:txBody>
          <a:bodyPr>
            <a:normAutofit/>
          </a:bodyPr>
          <a:lstStyle/>
          <a:p>
            <a:r>
              <a:rPr lang="en-GB" sz="3600">
                <a:solidFill>
                  <a:srgbClr val="FFFFFF"/>
                </a:solidFill>
              </a:rPr>
              <a:t>Why Compassionate Leadership?</a:t>
            </a:r>
          </a:p>
        </p:txBody>
      </p:sp>
      <p:sp>
        <p:nvSpPr>
          <p:cNvPr id="3" name="Content Placeholder 2">
            <a:extLst>
              <a:ext uri="{FF2B5EF4-FFF2-40B4-BE49-F238E27FC236}">
                <a16:creationId xmlns:a16="http://schemas.microsoft.com/office/drawing/2014/main" id="{C2BB235D-1A67-D566-A1B8-E0E03C1D3765}"/>
              </a:ext>
            </a:extLst>
          </p:cNvPr>
          <p:cNvSpPr>
            <a:spLocks noGrp="1"/>
          </p:cNvSpPr>
          <p:nvPr>
            <p:ph idx="1"/>
          </p:nvPr>
        </p:nvSpPr>
        <p:spPr>
          <a:xfrm>
            <a:off x="492371" y="2653800"/>
            <a:ext cx="3084844" cy="3335519"/>
          </a:xfrm>
        </p:spPr>
        <p:txBody>
          <a:bodyPr>
            <a:normAutofit/>
          </a:bodyPr>
          <a:lstStyle/>
          <a:p>
            <a:pPr>
              <a:buFont typeface="Arial" panose="020B0604020202020204" pitchFamily="34" charset="0"/>
              <a:buChar char="•"/>
            </a:pPr>
            <a:endParaRPr lang="en-GB" sz="1500">
              <a:solidFill>
                <a:srgbClr val="FFFFFF"/>
              </a:solidFill>
            </a:endParaRPr>
          </a:p>
          <a:p>
            <a:pPr>
              <a:buFont typeface="Arial" panose="020B0604020202020204" pitchFamily="34" charset="0"/>
              <a:buChar char="•"/>
            </a:pPr>
            <a:r>
              <a:rPr lang="en-GB" sz="1500">
                <a:solidFill>
                  <a:srgbClr val="FFFFFF"/>
                </a:solidFill>
              </a:rPr>
              <a:t>The ABC of Needs, originating from the research of West &amp; </a:t>
            </a:r>
            <a:r>
              <a:rPr lang="en-GB" sz="1500" err="1">
                <a:solidFill>
                  <a:srgbClr val="FFFFFF"/>
                </a:solidFill>
              </a:rPr>
              <a:t>Coia</a:t>
            </a:r>
            <a:r>
              <a:rPr lang="en-GB" sz="1500">
                <a:solidFill>
                  <a:srgbClr val="FFFFFF"/>
                </a:solidFill>
              </a:rPr>
              <a:t> (2019) and West, Bailey &amp; Williams (2020).</a:t>
            </a:r>
          </a:p>
        </p:txBody>
      </p:sp>
      <p:sp>
        <p:nvSpPr>
          <p:cNvPr id="14" name="Rectangle 13">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6D0654B8-60C2-EB2B-0623-59D673C84BB0}"/>
              </a:ext>
            </a:extLst>
          </p:cNvPr>
          <p:cNvPicPr>
            <a:picLocks noChangeAspect="1"/>
          </p:cNvPicPr>
          <p:nvPr/>
        </p:nvPicPr>
        <p:blipFill>
          <a:blip r:embed="rId3"/>
          <a:stretch>
            <a:fillRect/>
          </a:stretch>
        </p:blipFill>
        <p:spPr>
          <a:xfrm>
            <a:off x="4742017" y="265116"/>
            <a:ext cx="6798082" cy="5115556"/>
          </a:xfrm>
          <a:prstGeom prst="rect">
            <a:avLst/>
          </a:prstGeom>
        </p:spPr>
      </p:pic>
      <p:sp>
        <p:nvSpPr>
          <p:cNvPr id="6" name="TextBox 5">
            <a:extLst>
              <a:ext uri="{FF2B5EF4-FFF2-40B4-BE49-F238E27FC236}">
                <a16:creationId xmlns:a16="http://schemas.microsoft.com/office/drawing/2014/main" id="{604D7943-4904-7B2A-3204-34B42F91AD7C}"/>
              </a:ext>
            </a:extLst>
          </p:cNvPr>
          <p:cNvSpPr txBox="1"/>
          <p:nvPr/>
        </p:nvSpPr>
        <p:spPr>
          <a:xfrm>
            <a:off x="4742017" y="5380672"/>
            <a:ext cx="6798082" cy="1231106"/>
          </a:xfrm>
          <a:prstGeom prst="rect">
            <a:avLst/>
          </a:prstGeom>
          <a:noFill/>
        </p:spPr>
        <p:txBody>
          <a:bodyPr wrap="square" rtlCol="0">
            <a:spAutoFit/>
          </a:bodyPr>
          <a:lstStyle/>
          <a:p>
            <a:endParaRPr lang="en-GB" sz="1400">
              <a:latin typeface="Calibri (body)"/>
            </a:endParaRPr>
          </a:p>
          <a:p>
            <a:r>
              <a:rPr lang="en-GB" sz="1400">
                <a:latin typeface="Calibri (body)"/>
              </a:rPr>
              <a:t>West, M., Bailey, S. &amp; Williams, E. (2020). </a:t>
            </a:r>
            <a:r>
              <a:rPr lang="en-GB" sz="1400" i="1">
                <a:latin typeface="Calibri (body)"/>
              </a:rPr>
              <a:t>The courage of compassion. Available at: https://www.kingsfund.org.uk/insight-and-analysis/reports/courage-compassion-supporting-nurses-midwives (Accessed 3 April 2024).</a:t>
            </a:r>
            <a:endParaRPr lang="en-GB" sz="1400">
              <a:latin typeface="Calibri (body)"/>
            </a:endParaRPr>
          </a:p>
          <a:p>
            <a:endParaRPr lang="en-GB"/>
          </a:p>
        </p:txBody>
      </p:sp>
    </p:spTree>
    <p:extLst>
      <p:ext uri="{BB962C8B-B14F-4D97-AF65-F5344CB8AC3E}">
        <p14:creationId xmlns:p14="http://schemas.microsoft.com/office/powerpoint/2010/main" val="2675778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20E9A622-9996-4927-BBCD-AEE2687B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51DE3FC3-BAC1-4105-9620-4FB64EDCE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5902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2FC0DEB-1152-9EEA-2AEB-AE6B6BEB424F}"/>
              </a:ext>
            </a:extLst>
          </p:cNvPr>
          <p:cNvSpPr>
            <a:spLocks noGrp="1"/>
          </p:cNvSpPr>
          <p:nvPr>
            <p:ph type="title"/>
          </p:nvPr>
        </p:nvSpPr>
        <p:spPr>
          <a:xfrm>
            <a:off x="492369" y="299803"/>
            <a:ext cx="3735502" cy="1556408"/>
          </a:xfrm>
        </p:spPr>
        <p:txBody>
          <a:bodyPr vert="horz" lIns="91440" tIns="45720" rIns="91440" bIns="45720" rtlCol="0">
            <a:normAutofit/>
          </a:bodyPr>
          <a:lstStyle/>
          <a:p>
            <a:r>
              <a:rPr lang="en-US" sz="3600">
                <a:solidFill>
                  <a:srgbClr val="FFFFFF"/>
                </a:solidFill>
              </a:rPr>
              <a:t>Compassionate Leadership in NHS Wales</a:t>
            </a:r>
          </a:p>
        </p:txBody>
      </p:sp>
      <p:sp>
        <p:nvSpPr>
          <p:cNvPr id="21" name="Content Placeholder 20">
            <a:extLst>
              <a:ext uri="{FF2B5EF4-FFF2-40B4-BE49-F238E27FC236}">
                <a16:creationId xmlns:a16="http://schemas.microsoft.com/office/drawing/2014/main" id="{0BB861C1-9127-1683-AF1F-ED1F7DAF7FA6}"/>
              </a:ext>
            </a:extLst>
          </p:cNvPr>
          <p:cNvSpPr>
            <a:spLocks noGrp="1"/>
          </p:cNvSpPr>
          <p:nvPr>
            <p:ph idx="1"/>
          </p:nvPr>
        </p:nvSpPr>
        <p:spPr>
          <a:xfrm>
            <a:off x="492371" y="3054036"/>
            <a:ext cx="3735500" cy="3335519"/>
          </a:xfrm>
        </p:spPr>
        <p:txBody>
          <a:bodyPr>
            <a:normAutofit fontScale="92500" lnSpcReduction="10000"/>
          </a:bodyPr>
          <a:lstStyle/>
          <a:p>
            <a:r>
              <a:rPr lang="en-GB" sz="1500" b="0" i="0" u="none" strike="noStrike">
                <a:solidFill>
                  <a:schemeClr val="bg1"/>
                </a:solidFill>
                <a:effectLst/>
                <a:latin typeface="Calibri (body)"/>
              </a:rPr>
              <a:t>A) Welsh Government (2021) </a:t>
            </a:r>
            <a:r>
              <a:rPr lang="en-GB" sz="1500" b="0" i="1" u="none" strike="noStrike">
                <a:solidFill>
                  <a:schemeClr val="bg1"/>
                </a:solidFill>
                <a:effectLst/>
                <a:latin typeface="Calibri (body)"/>
              </a:rPr>
              <a:t>Quality and safet</a:t>
            </a:r>
            <a:r>
              <a:rPr lang="en-GB" sz="1500" i="1">
                <a:solidFill>
                  <a:schemeClr val="bg1"/>
                </a:solidFill>
                <a:latin typeface="Calibri (body)"/>
              </a:rPr>
              <a:t>y framework: Learning and improving. Available at https://www.gov.wales/sites/default/files/publications/2021-09/quality-and-safety-framework-learning-and-improving_0.pdf (Accessed 3 April 2024)</a:t>
            </a:r>
            <a:endParaRPr lang="en-GB" sz="1500">
              <a:solidFill>
                <a:schemeClr val="bg1"/>
              </a:solidFill>
              <a:latin typeface="Calibri (body)"/>
            </a:endParaRPr>
          </a:p>
          <a:p>
            <a:r>
              <a:rPr lang="en-GB" sz="1500">
                <a:solidFill>
                  <a:schemeClr val="bg1"/>
                </a:solidFill>
                <a:latin typeface="Calibri (body)"/>
              </a:rPr>
              <a:t>B) </a:t>
            </a:r>
            <a:r>
              <a:rPr lang="en-GB" sz="1500" b="0" i="0" u="none" strike="noStrike">
                <a:solidFill>
                  <a:schemeClr val="bg1"/>
                </a:solidFill>
                <a:effectLst/>
                <a:latin typeface="Calibri (body)"/>
              </a:rPr>
              <a:t>Welsh Government (2021) </a:t>
            </a:r>
            <a:r>
              <a:rPr lang="en-GB" sz="1500" i="1">
                <a:solidFill>
                  <a:schemeClr val="bg1"/>
                </a:solidFill>
                <a:latin typeface="Calibri (body)"/>
              </a:rPr>
              <a:t>A healthier Wales: Our plan for health and social care. Available at https://www.gov.wales/sites/default/files/publications/2021-09/a-healthier-wales-our-plan-for-health-and-social-care.pdf (Accessed 3 April 2024).</a:t>
            </a:r>
            <a:endParaRPr lang="en-GB" sz="1500" b="0" i="0" u="none" strike="noStrike">
              <a:solidFill>
                <a:schemeClr val="bg1"/>
              </a:solidFill>
              <a:effectLst/>
              <a:latin typeface="Calibri (body)"/>
            </a:endParaRPr>
          </a:p>
          <a:p>
            <a:r>
              <a:rPr lang="en-GB" sz="1500">
                <a:solidFill>
                  <a:schemeClr val="bg1"/>
                </a:solidFill>
                <a:latin typeface="Calibri (body)"/>
              </a:rPr>
              <a:t>C) </a:t>
            </a:r>
            <a:r>
              <a:rPr lang="en-GB" sz="1500" b="0" i="0" u="none" strike="noStrike">
                <a:solidFill>
                  <a:schemeClr val="bg1"/>
                </a:solidFill>
                <a:effectLst/>
                <a:latin typeface="Calibri (body)"/>
              </a:rPr>
              <a:t>Health Education and Improvement Wales. </a:t>
            </a:r>
            <a:r>
              <a:rPr lang="en-GB" sz="1500" b="0" i="1" u="none" strike="noStrike">
                <a:solidFill>
                  <a:schemeClr val="bg1"/>
                </a:solidFill>
                <a:effectLst/>
                <a:latin typeface="Calibri (body)"/>
              </a:rPr>
              <a:t>Our leadership vision. </a:t>
            </a:r>
            <a:r>
              <a:rPr lang="en-GB" sz="1500" b="0" u="none" strike="noStrike">
                <a:solidFill>
                  <a:schemeClr val="bg1"/>
                </a:solidFill>
                <a:effectLst/>
                <a:latin typeface="Calibri (body)"/>
              </a:rPr>
              <a:t>Available at https://nhswalesleadershipportal.heiw.wales/leadership-vision</a:t>
            </a:r>
            <a:r>
              <a:rPr lang="en-GB" sz="1500">
                <a:solidFill>
                  <a:schemeClr val="bg1"/>
                </a:solidFill>
                <a:latin typeface="Calibri (body)"/>
              </a:rPr>
              <a:t> (Accessed 3 April 2024).</a:t>
            </a:r>
            <a:endParaRPr lang="en-GB" sz="1500" b="0" i="0" u="none" strike="noStrike">
              <a:solidFill>
                <a:schemeClr val="bg1"/>
              </a:solidFill>
              <a:effectLst/>
              <a:latin typeface="Calibri (body)"/>
            </a:endParaRPr>
          </a:p>
          <a:p>
            <a:endParaRPr lang="en-GB" sz="1500">
              <a:solidFill>
                <a:srgbClr val="FFFFFF"/>
              </a:solidFill>
            </a:endParaRPr>
          </a:p>
        </p:txBody>
      </p:sp>
      <p:sp>
        <p:nvSpPr>
          <p:cNvPr id="56" name="Rectangle 55">
            <a:extLst>
              <a:ext uri="{FF2B5EF4-FFF2-40B4-BE49-F238E27FC236}">
                <a16:creationId xmlns:a16="http://schemas.microsoft.com/office/drawing/2014/main" id="{CEF02B21-6D04-4A6A-B03E-CF7642D59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0679"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A blue cover with white text&#10;&#10;Description automatically generated">
            <a:extLst>
              <a:ext uri="{FF2B5EF4-FFF2-40B4-BE49-F238E27FC236}">
                <a16:creationId xmlns:a16="http://schemas.microsoft.com/office/drawing/2014/main" id="{109C535B-3144-6256-0638-6A5142AC41C6}"/>
              </a:ext>
            </a:extLst>
          </p:cNvPr>
          <p:cNvPicPr>
            <a:picLocks noChangeAspect="1"/>
          </p:cNvPicPr>
          <p:nvPr/>
        </p:nvPicPr>
        <p:blipFill rotWithShape="1">
          <a:blip r:embed="rId3"/>
          <a:srcRect r="-2" b="3817"/>
          <a:stretch/>
        </p:blipFill>
        <p:spPr>
          <a:xfrm>
            <a:off x="4791029" y="0"/>
            <a:ext cx="3551713" cy="4287177"/>
          </a:xfrm>
          <a:prstGeom prst="rect">
            <a:avLst/>
          </a:prstGeom>
        </p:spPr>
      </p:pic>
      <p:sp>
        <p:nvSpPr>
          <p:cNvPr id="58" name="Rectangle 57">
            <a:extLst>
              <a:ext uri="{FF2B5EF4-FFF2-40B4-BE49-F238E27FC236}">
                <a16:creationId xmlns:a16="http://schemas.microsoft.com/office/drawing/2014/main" id="{97E39010-823C-439A-B438-FEEDF54908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6279" y="0"/>
            <a:ext cx="3610035" cy="33559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ild holding a bar&#10;&#10;Description automatically generated">
            <a:extLst>
              <a:ext uri="{FF2B5EF4-FFF2-40B4-BE49-F238E27FC236}">
                <a16:creationId xmlns:a16="http://schemas.microsoft.com/office/drawing/2014/main" id="{8F1D41D3-EF65-B5D8-0813-E1086BACAECB}"/>
              </a:ext>
            </a:extLst>
          </p:cNvPr>
          <p:cNvPicPr>
            <a:picLocks noChangeAspect="1"/>
          </p:cNvPicPr>
          <p:nvPr/>
        </p:nvPicPr>
        <p:blipFill rotWithShape="1">
          <a:blip r:embed="rId4"/>
          <a:srcRect t="2353" r="-2" b="780"/>
          <a:stretch/>
        </p:blipFill>
        <p:spPr>
          <a:xfrm>
            <a:off x="8576278" y="6877"/>
            <a:ext cx="3615722" cy="4287177"/>
          </a:xfrm>
          <a:prstGeom prst="rect">
            <a:avLst/>
          </a:prstGeom>
        </p:spPr>
      </p:pic>
      <p:pic>
        <p:nvPicPr>
          <p:cNvPr id="13" name="Picture 12" descr="A logo for a health education&#10;&#10;Description automatically generated">
            <a:extLst>
              <a:ext uri="{FF2B5EF4-FFF2-40B4-BE49-F238E27FC236}">
                <a16:creationId xmlns:a16="http://schemas.microsoft.com/office/drawing/2014/main" id="{22EA123B-F377-09A6-5E50-B830DE11B234}"/>
              </a:ext>
            </a:extLst>
          </p:cNvPr>
          <p:cNvPicPr>
            <a:picLocks noChangeAspect="1"/>
          </p:cNvPicPr>
          <p:nvPr/>
        </p:nvPicPr>
        <p:blipFill rotWithShape="1">
          <a:blip r:embed="rId5"/>
          <a:srcRect t="30037" r="1583" b="13969"/>
          <a:stretch/>
        </p:blipFill>
        <p:spPr>
          <a:xfrm>
            <a:off x="4817846" y="4707534"/>
            <a:ext cx="7185228" cy="1877517"/>
          </a:xfrm>
          <a:prstGeom prst="rect">
            <a:avLst/>
          </a:prstGeom>
        </p:spPr>
      </p:pic>
      <p:sp>
        <p:nvSpPr>
          <p:cNvPr id="25" name="Rectangle 24">
            <a:extLst>
              <a:ext uri="{FF2B5EF4-FFF2-40B4-BE49-F238E27FC236}">
                <a16:creationId xmlns:a16="http://schemas.microsoft.com/office/drawing/2014/main" id="{EB5F8B15-0461-F594-F83E-52C76184336D}"/>
              </a:ext>
            </a:extLst>
          </p:cNvPr>
          <p:cNvSpPr/>
          <p:nvPr/>
        </p:nvSpPr>
        <p:spPr>
          <a:xfrm>
            <a:off x="4987742" y="-107532"/>
            <a:ext cx="45719" cy="923330"/>
          </a:xfrm>
          <a:prstGeom prst="rect">
            <a:avLst/>
          </a:prstGeom>
          <a:noFill/>
        </p:spPr>
        <p:txBody>
          <a:bodyPr wrap="square" lIns="91440" tIns="45720" rIns="91440" bIns="45720">
            <a:spAutoFit/>
          </a:bodyPr>
          <a:lstStyle/>
          <a:p>
            <a:pPr algn="ctr"/>
            <a:r>
              <a:rPr lang="en-US" sz="54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rPr>
              <a:t>A</a:t>
            </a:r>
          </a:p>
        </p:txBody>
      </p:sp>
      <p:sp>
        <p:nvSpPr>
          <p:cNvPr id="26" name="Rectangle 25">
            <a:extLst>
              <a:ext uri="{FF2B5EF4-FFF2-40B4-BE49-F238E27FC236}">
                <a16:creationId xmlns:a16="http://schemas.microsoft.com/office/drawing/2014/main" id="{D3ADB348-0D26-FEE2-6BA6-E0AF67CB3BBF}"/>
              </a:ext>
            </a:extLst>
          </p:cNvPr>
          <p:cNvSpPr/>
          <p:nvPr/>
        </p:nvSpPr>
        <p:spPr>
          <a:xfrm>
            <a:off x="8675797" y="-100655"/>
            <a:ext cx="302327" cy="923330"/>
          </a:xfrm>
          <a:prstGeom prst="rect">
            <a:avLst/>
          </a:prstGeom>
          <a:noFill/>
        </p:spPr>
        <p:txBody>
          <a:bodyPr wrap="square" lIns="91440" tIns="45720" rIns="91440" bIns="45720">
            <a:spAutoFit/>
          </a:bodyPr>
          <a:lstStyle/>
          <a:p>
            <a:pPr algn="ctr"/>
            <a:r>
              <a:rPr lang="en-US" sz="5400" b="1">
                <a:ln w="10160">
                  <a:solidFill>
                    <a:schemeClr val="accent5"/>
                  </a:solidFill>
                  <a:prstDash val="solid"/>
                </a:ln>
                <a:solidFill>
                  <a:srgbClr val="FFFFFF"/>
                </a:solidFill>
                <a:effectLst>
                  <a:outerShdw blurRad="38100" dist="22860" dir="5400000" algn="tl" rotWithShape="0">
                    <a:srgbClr val="000000">
                      <a:alpha val="30000"/>
                    </a:srgbClr>
                  </a:outerShdw>
                </a:effectLst>
              </a:rPr>
              <a:t>B</a:t>
            </a:r>
            <a:endParaRPr lang="en-US" sz="54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27" name="Rectangle 26">
            <a:extLst>
              <a:ext uri="{FF2B5EF4-FFF2-40B4-BE49-F238E27FC236}">
                <a16:creationId xmlns:a16="http://schemas.microsoft.com/office/drawing/2014/main" id="{36DFFD86-9665-0B27-3C3B-EF82438FE97F}"/>
              </a:ext>
            </a:extLst>
          </p:cNvPr>
          <p:cNvSpPr/>
          <p:nvPr/>
        </p:nvSpPr>
        <p:spPr>
          <a:xfrm>
            <a:off x="4879157" y="4183061"/>
            <a:ext cx="302327" cy="923330"/>
          </a:xfrm>
          <a:prstGeom prst="rect">
            <a:avLst/>
          </a:prstGeom>
          <a:noFill/>
        </p:spPr>
        <p:txBody>
          <a:bodyPr wrap="square" lIns="91440" tIns="45720" rIns="91440" bIns="45720">
            <a:spAutoFit/>
          </a:bodyPr>
          <a:lstStyle/>
          <a:p>
            <a:pPr algn="ctr"/>
            <a:r>
              <a:rPr lang="en-US" sz="54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rPr>
              <a:t>C</a:t>
            </a:r>
          </a:p>
        </p:txBody>
      </p:sp>
    </p:spTree>
    <p:extLst>
      <p:ext uri="{BB962C8B-B14F-4D97-AF65-F5344CB8AC3E}">
        <p14:creationId xmlns:p14="http://schemas.microsoft.com/office/powerpoint/2010/main" val="4056121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7B7A16-4778-684B-0211-BFE1B657FF6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46A2E0-276B-C429-7107-302FEFA856ED}"/>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Compassionate Leadership: An Analysis</a:t>
            </a:r>
          </a:p>
        </p:txBody>
      </p:sp>
      <p:sp>
        <p:nvSpPr>
          <p:cNvPr id="23" name="Rectangle 2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4" name="Content Placeholder 2">
            <a:extLst>
              <a:ext uri="{FF2B5EF4-FFF2-40B4-BE49-F238E27FC236}">
                <a16:creationId xmlns:a16="http://schemas.microsoft.com/office/drawing/2014/main" id="{02E8C21C-F161-EEC2-E94A-14D8377299FE}"/>
              </a:ext>
            </a:extLst>
          </p:cNvPr>
          <p:cNvGraphicFramePr>
            <a:graphicFrameLocks noGrp="1"/>
          </p:cNvGraphicFramePr>
          <p:nvPr>
            <p:ph idx="1"/>
            <p:extLst>
              <p:ext uri="{D42A27DB-BD31-4B8C-83A1-F6EECF244321}">
                <p14:modId xmlns:p14="http://schemas.microsoft.com/office/powerpoint/2010/main" val="323559773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6428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AF84CC8-D54A-FD98-304A-79DEA0F524AD}"/>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Compassionate Leadership: An Analysis</a:t>
            </a:r>
          </a:p>
        </p:txBody>
      </p:sp>
      <p:sp>
        <p:nvSpPr>
          <p:cNvPr id="28" name="Rectangle 27">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9" name="Content Placeholder 2">
            <a:extLst>
              <a:ext uri="{FF2B5EF4-FFF2-40B4-BE49-F238E27FC236}">
                <a16:creationId xmlns:a16="http://schemas.microsoft.com/office/drawing/2014/main" id="{0132CD8F-7AB8-2997-CFD2-F1A00301B7D8}"/>
              </a:ext>
            </a:extLst>
          </p:cNvPr>
          <p:cNvGraphicFramePr>
            <a:graphicFrameLocks noGrp="1"/>
          </p:cNvGraphicFramePr>
          <p:nvPr>
            <p:ph idx="1"/>
            <p:extLst>
              <p:ext uri="{D42A27DB-BD31-4B8C-83A1-F6EECF244321}">
                <p14:modId xmlns:p14="http://schemas.microsoft.com/office/powerpoint/2010/main" val="104490282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537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57E098-7B49-C393-CA30-E1C5B0601FC5}"/>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9F880-DF6E-36AA-466B-730532B030B9}"/>
              </a:ext>
            </a:extLst>
          </p:cNvPr>
          <p:cNvSpPr>
            <a:spLocks noGrp="1"/>
          </p:cNvSpPr>
          <p:nvPr>
            <p:ph type="title"/>
          </p:nvPr>
        </p:nvSpPr>
        <p:spPr>
          <a:xfrm>
            <a:off x="990932" y="286603"/>
            <a:ext cx="6750987" cy="1450757"/>
          </a:xfrm>
        </p:spPr>
        <p:txBody>
          <a:bodyPr>
            <a:normAutofit/>
          </a:bodyPr>
          <a:lstStyle/>
          <a:p>
            <a:r>
              <a:rPr lang="en-GB" sz="3400">
                <a:solidFill>
                  <a:schemeClr val="accent2"/>
                </a:solidFill>
              </a:rPr>
              <a:t>Compassionate Leadership in the Senior Paramedic Role</a:t>
            </a:r>
          </a:p>
        </p:txBody>
      </p:sp>
      <p:sp>
        <p:nvSpPr>
          <p:cNvPr id="3" name="Content Placeholder 2">
            <a:extLst>
              <a:ext uri="{FF2B5EF4-FFF2-40B4-BE49-F238E27FC236}">
                <a16:creationId xmlns:a16="http://schemas.microsoft.com/office/drawing/2014/main" id="{E1BF80D0-324D-EF37-BE45-BCC45D69B50C}"/>
              </a:ext>
            </a:extLst>
          </p:cNvPr>
          <p:cNvSpPr>
            <a:spLocks noGrp="1"/>
          </p:cNvSpPr>
          <p:nvPr>
            <p:ph idx="1"/>
          </p:nvPr>
        </p:nvSpPr>
        <p:spPr>
          <a:xfrm>
            <a:off x="1044204" y="2023962"/>
            <a:ext cx="6697715" cy="3845131"/>
          </a:xfrm>
        </p:spPr>
        <p:txBody>
          <a:bodyPr>
            <a:normAutofit/>
          </a:bodyPr>
          <a:lstStyle/>
          <a:p>
            <a:pPr marL="0" indent="0">
              <a:buNone/>
            </a:pPr>
            <a:r>
              <a:rPr lang="en-GB" sz="1400"/>
              <a:t>	</a:t>
            </a:r>
          </a:p>
          <a:p>
            <a:pPr marL="0" indent="0">
              <a:buNone/>
            </a:pPr>
            <a:r>
              <a:rPr lang="en-GB" sz="1800" b="1"/>
              <a:t>The Ride Out Process:</a:t>
            </a:r>
          </a:p>
          <a:p>
            <a:pPr marL="0" indent="0">
              <a:buNone/>
            </a:pPr>
            <a:endParaRPr lang="en-GB" sz="1800"/>
          </a:p>
          <a:p>
            <a:pPr>
              <a:buFont typeface="Arial" panose="020B0604020202020204" pitchFamily="34" charset="0"/>
              <a:buChar char="•"/>
            </a:pPr>
            <a:r>
              <a:rPr lang="en-GB" sz="1800"/>
              <a:t> two 11.5 hour shifts providing one to one time with a staff member presents a unique opportunity;</a:t>
            </a:r>
          </a:p>
          <a:p>
            <a:pPr>
              <a:buFont typeface="Arial" panose="020B0604020202020204" pitchFamily="34" charset="0"/>
              <a:buChar char="•"/>
            </a:pPr>
            <a:r>
              <a:rPr lang="en-GB" sz="1800"/>
              <a:t>Staff opportunity to lead clinical discussions;</a:t>
            </a:r>
          </a:p>
          <a:p>
            <a:pPr>
              <a:buFont typeface="Arial" panose="020B0604020202020204" pitchFamily="34" charset="0"/>
              <a:buChar char="•"/>
            </a:pPr>
            <a:r>
              <a:rPr lang="en-GB" sz="1800"/>
              <a:t>Understanding any potential or real barriers to staff excelling in their role.</a:t>
            </a:r>
          </a:p>
          <a:p>
            <a:pPr>
              <a:buFont typeface="Arial" panose="020B0604020202020204" pitchFamily="34" charset="0"/>
              <a:buChar char="•"/>
            </a:pPr>
            <a:r>
              <a:rPr lang="en-GB" sz="1800"/>
              <a:t>Documentation review – appropriate use of communication skills.</a:t>
            </a:r>
          </a:p>
        </p:txBody>
      </p:sp>
      <p:sp>
        <p:nvSpPr>
          <p:cNvPr id="22" name="Rectangle 21">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B685369A-5964-324C-1158-0B30EF5F60C6}"/>
              </a:ext>
            </a:extLst>
          </p:cNvPr>
          <p:cNvSpPr txBox="1"/>
          <p:nvPr/>
        </p:nvSpPr>
        <p:spPr>
          <a:xfrm>
            <a:off x="8452879" y="1737360"/>
            <a:ext cx="3433332" cy="4124206"/>
          </a:xfrm>
          <a:prstGeom prst="rect">
            <a:avLst/>
          </a:prstGeom>
          <a:noFill/>
        </p:spPr>
        <p:txBody>
          <a:bodyPr wrap="square" rtlCol="0">
            <a:spAutoFit/>
          </a:bodyPr>
          <a:lstStyle/>
          <a:p>
            <a:pPr marL="0" indent="0">
              <a:buNone/>
            </a:pPr>
            <a:r>
              <a:rPr lang="en-GB" sz="2800" b="1" i="1">
                <a:solidFill>
                  <a:schemeClr val="bg1"/>
                </a:solidFill>
              </a:rPr>
              <a:t>Staff who are treated with compassion are more likely to mirror this behaviour onto others</a:t>
            </a:r>
            <a:r>
              <a:rPr lang="en-GB" sz="1800" b="1" i="1">
                <a:solidFill>
                  <a:schemeClr val="bg1"/>
                </a:solidFill>
              </a:rPr>
              <a:t>.</a:t>
            </a:r>
          </a:p>
          <a:p>
            <a:pPr marL="0" indent="0">
              <a:buNone/>
            </a:pPr>
            <a:endParaRPr lang="en-GB" sz="1800">
              <a:solidFill>
                <a:schemeClr val="bg1"/>
              </a:solidFill>
            </a:endParaRPr>
          </a:p>
          <a:p>
            <a:pPr marL="0" indent="0">
              <a:buNone/>
            </a:pPr>
            <a:endParaRPr lang="en-GB">
              <a:solidFill>
                <a:schemeClr val="bg1"/>
              </a:solidFill>
            </a:endParaRPr>
          </a:p>
          <a:p>
            <a:pPr marL="0" indent="0">
              <a:buNone/>
            </a:pPr>
            <a:endParaRPr lang="en-GB" sz="1800">
              <a:solidFill>
                <a:schemeClr val="bg1"/>
              </a:solidFill>
            </a:endParaRPr>
          </a:p>
          <a:p>
            <a:pPr marL="0" indent="0">
              <a:buNone/>
            </a:pPr>
            <a:endParaRPr lang="en-GB">
              <a:solidFill>
                <a:schemeClr val="bg1"/>
              </a:solidFill>
            </a:endParaRPr>
          </a:p>
          <a:p>
            <a:pPr marL="0" indent="0">
              <a:buNone/>
            </a:pPr>
            <a:endParaRPr lang="en-GB" sz="1800">
              <a:solidFill>
                <a:schemeClr val="bg1"/>
              </a:solidFill>
            </a:endParaRPr>
          </a:p>
          <a:p>
            <a:pPr marL="0" indent="0">
              <a:buNone/>
            </a:pPr>
            <a:endParaRPr lang="en-GB">
              <a:solidFill>
                <a:schemeClr val="bg1"/>
              </a:solidFill>
            </a:endParaRPr>
          </a:p>
          <a:p>
            <a:pPr marL="0" indent="0">
              <a:buNone/>
            </a:pPr>
            <a:r>
              <a:rPr lang="en-GB" sz="1400">
                <a:solidFill>
                  <a:schemeClr val="bg1"/>
                </a:solidFill>
              </a:rPr>
              <a:t>(Goetz, Keltner &amp; Simon-Thomas, 2010)</a:t>
            </a:r>
          </a:p>
        </p:txBody>
      </p:sp>
    </p:spTree>
    <p:extLst>
      <p:ext uri="{BB962C8B-B14F-4D97-AF65-F5344CB8AC3E}">
        <p14:creationId xmlns:p14="http://schemas.microsoft.com/office/powerpoint/2010/main" val="3760007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CA9540-9CDC-7436-94C6-195A595135C0}"/>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16C8EEB-D867-F027-1649-FAA7CA037228}"/>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Conclusion:</a:t>
            </a:r>
          </a:p>
        </p:txBody>
      </p:sp>
      <p:sp>
        <p:nvSpPr>
          <p:cNvPr id="22" name="Rectangle 21">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3" name="Content Placeholder 2">
            <a:extLst>
              <a:ext uri="{FF2B5EF4-FFF2-40B4-BE49-F238E27FC236}">
                <a16:creationId xmlns:a16="http://schemas.microsoft.com/office/drawing/2014/main" id="{79BA4A39-D87E-B5EB-D322-2E05E92ACA4E}"/>
              </a:ext>
            </a:extLst>
          </p:cNvPr>
          <p:cNvGraphicFramePr>
            <a:graphicFrameLocks noGrp="1"/>
          </p:cNvGraphicFramePr>
          <p:nvPr>
            <p:ph idx="1"/>
            <p:extLst>
              <p:ext uri="{D42A27DB-BD31-4B8C-83A1-F6EECF244321}">
                <p14:modId xmlns:p14="http://schemas.microsoft.com/office/powerpoint/2010/main" val="172624645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1814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EE5AD8-8FBA-0F09-597E-1534F8E9E0D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843A977-35EA-A18C-249C-0A7BC8E98823}"/>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References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Content Placeholder 2">
            <a:extLst>
              <a:ext uri="{FF2B5EF4-FFF2-40B4-BE49-F238E27FC236}">
                <a16:creationId xmlns:a16="http://schemas.microsoft.com/office/drawing/2014/main" id="{5437FB11-6AA7-D94B-E1BA-C46162AF94F5}"/>
              </a:ext>
            </a:extLst>
          </p:cNvPr>
          <p:cNvSpPr>
            <a:spLocks noGrp="1"/>
          </p:cNvSpPr>
          <p:nvPr>
            <p:ph idx="1"/>
          </p:nvPr>
        </p:nvSpPr>
        <p:spPr>
          <a:xfrm>
            <a:off x="4742016" y="297713"/>
            <a:ext cx="6413663" cy="6230678"/>
          </a:xfrm>
        </p:spPr>
        <p:txBody>
          <a:bodyPr anchor="ctr">
            <a:noAutofit/>
          </a:bodyPr>
          <a:lstStyle/>
          <a:p>
            <a:pPr marL="0" indent="-720000">
              <a:buNone/>
            </a:pPr>
            <a:r>
              <a:rPr lang="en-GB" sz="700">
                <a:latin typeface="Calibri (body)"/>
              </a:rPr>
              <a:t>Atkins, P., W., B. &amp; Parker, S. W. (2012) ‘Understanding individual compassion in organisations: The role of appraisals and psychological flexibility’, </a:t>
            </a:r>
            <a:r>
              <a:rPr lang="en-GB" sz="700" i="1">
                <a:latin typeface="Calibri (body)"/>
              </a:rPr>
              <a:t>Academy of Management 	Review, </a:t>
            </a:r>
            <a:r>
              <a:rPr lang="en-GB" sz="700">
                <a:latin typeface="Calibri (body)"/>
              </a:rPr>
              <a:t>37(4), pp. 524-546. DOI: </a:t>
            </a:r>
            <a:r>
              <a:rPr lang="en-GB" sz="700" b="0" i="0" u="none" strike="noStrike">
                <a:effectLst/>
                <a:latin typeface="Calibri (body)"/>
              </a:rPr>
              <a:t>10.5465/amr.2010.0490 (Accessed 3 April 2024).</a:t>
            </a:r>
          </a:p>
          <a:p>
            <a:pPr marL="0" indent="-720000">
              <a:buNone/>
            </a:pPr>
            <a:r>
              <a:rPr lang="en-GB" sz="700" kern="100" err="1">
                <a:effectLst/>
                <a:latin typeface="Calibri (body)"/>
                <a:ea typeface="Calibri" panose="020F0502020204030204" pitchFamily="34" charset="0"/>
                <a:cs typeface="Times New Roman" panose="02020603050405020304" pitchFamily="18" charset="0"/>
              </a:rPr>
              <a:t>Ballatt</a:t>
            </a:r>
            <a:r>
              <a:rPr lang="en-GB" sz="700" kern="100">
                <a:effectLst/>
                <a:latin typeface="Calibri (body)"/>
                <a:ea typeface="Calibri" panose="020F0502020204030204" pitchFamily="34" charset="0"/>
                <a:cs typeface="Times New Roman" panose="02020603050405020304" pitchFamily="18" charset="0"/>
              </a:rPr>
              <a:t> J, </a:t>
            </a:r>
            <a:r>
              <a:rPr lang="en-GB" sz="700" kern="100" err="1">
                <a:effectLst/>
                <a:latin typeface="Calibri (body)"/>
                <a:ea typeface="Calibri" panose="020F0502020204030204" pitchFamily="34" charset="0"/>
                <a:cs typeface="Times New Roman" panose="02020603050405020304" pitchFamily="18" charset="0"/>
              </a:rPr>
              <a:t>Campling</a:t>
            </a:r>
            <a:r>
              <a:rPr lang="en-GB" sz="700" kern="100">
                <a:effectLst/>
                <a:latin typeface="Calibri (body)"/>
                <a:ea typeface="Calibri" panose="020F0502020204030204" pitchFamily="34" charset="0"/>
                <a:cs typeface="Times New Roman" panose="02020603050405020304" pitchFamily="18" charset="0"/>
              </a:rPr>
              <a:t> P, Maloney C. (2020) </a:t>
            </a:r>
            <a:r>
              <a:rPr lang="en-GB" sz="700" i="1" kern="100">
                <a:effectLst/>
                <a:latin typeface="Calibri (body)"/>
                <a:ea typeface="Calibri" panose="020F0502020204030204" pitchFamily="34" charset="0"/>
                <a:cs typeface="Times New Roman" panose="02020603050405020304" pitchFamily="18" charset="0"/>
              </a:rPr>
              <a:t>Intelligent Kindness: Rehabilitating the welfare state</a:t>
            </a:r>
            <a:r>
              <a:rPr lang="en-GB" sz="700" kern="100">
                <a:effectLst/>
                <a:latin typeface="Calibri (body)"/>
                <a:ea typeface="Calibri" panose="020F0502020204030204" pitchFamily="34" charset="0"/>
                <a:cs typeface="Times New Roman" panose="02020603050405020304" pitchFamily="18" charset="0"/>
              </a:rPr>
              <a:t>. 2nd ed. Cambridge: Cambridge University Press.</a:t>
            </a:r>
          </a:p>
          <a:p>
            <a:pPr marL="0" indent="-720000">
              <a:buNone/>
            </a:pPr>
            <a:r>
              <a:rPr lang="en-GB" sz="700" kern="100">
                <a:effectLst/>
                <a:latin typeface="Calibri (body)"/>
                <a:ea typeface="Calibri" panose="020F0502020204030204" pitchFamily="34" charset="0"/>
                <a:cs typeface="Times New Roman" panose="02020603050405020304" pitchFamily="18" charset="0"/>
              </a:rPr>
              <a:t>Evans, D. (2022) ‘So close to love: Compassionate leadership in healthcare’, </a:t>
            </a:r>
            <a:r>
              <a:rPr lang="en-GB" sz="700" i="1" kern="100">
                <a:effectLst/>
                <a:latin typeface="Calibri (body)"/>
                <a:ea typeface="Calibri" panose="020F0502020204030204" pitchFamily="34" charset="0"/>
                <a:cs typeface="Times New Roman" panose="02020603050405020304" pitchFamily="18" charset="0"/>
              </a:rPr>
              <a:t>British Journal of Healthcare Management, </a:t>
            </a:r>
            <a:r>
              <a:rPr lang="en-GB" sz="700" kern="100">
                <a:effectLst/>
                <a:latin typeface="Calibri (body)"/>
                <a:ea typeface="Calibri" panose="020F0502020204030204" pitchFamily="34" charset="0"/>
                <a:cs typeface="Times New Roman" panose="02020603050405020304" pitchFamily="18" charset="0"/>
              </a:rPr>
              <a:t>28(4). DOI: </a:t>
            </a:r>
            <a:r>
              <a:rPr lang="en-GB" sz="700" b="0" i="0" u="none" strike="noStrike">
                <a:effectLst/>
                <a:latin typeface="Calibri (body)"/>
              </a:rPr>
              <a:t>10.12968/bjhc.2021.0135 (Accessed 3 April 	2024).</a:t>
            </a:r>
          </a:p>
          <a:p>
            <a:pPr marL="0" indent="-720000">
              <a:buNone/>
            </a:pPr>
            <a:r>
              <a:rPr lang="en-GB" sz="700" kern="100">
                <a:effectLst/>
                <a:latin typeface="Calibri (body)"/>
                <a:ea typeface="Calibri" panose="020F0502020204030204" pitchFamily="34" charset="0"/>
                <a:cs typeface="Times New Roman" panose="02020603050405020304" pitchFamily="18" charset="0"/>
              </a:rPr>
              <a:t>Goetz, J., L., Keltner, D. &amp; Simon-Thomas, E. (2010) ‘Compassion: An evolutionary analysis and empirical review’,  </a:t>
            </a:r>
            <a:r>
              <a:rPr lang="en-GB" sz="700" i="1" kern="100">
                <a:effectLst/>
                <a:latin typeface="Calibri (body)"/>
                <a:ea typeface="Calibri" panose="020F0502020204030204" pitchFamily="34" charset="0"/>
                <a:cs typeface="Times New Roman" panose="02020603050405020304" pitchFamily="18" charset="0"/>
              </a:rPr>
              <a:t>Psychological Bulletin, </a:t>
            </a:r>
            <a:r>
              <a:rPr lang="en-GB" sz="700" kern="100">
                <a:effectLst/>
                <a:latin typeface="Calibri (body)"/>
                <a:ea typeface="Calibri" panose="020F0502020204030204" pitchFamily="34" charset="0"/>
                <a:cs typeface="Times New Roman" panose="02020603050405020304" pitchFamily="18" charset="0"/>
              </a:rPr>
              <a:t>136(3), pp. 351-374. DOI:  	</a:t>
            </a:r>
            <a:r>
              <a:rPr lang="en-GB" sz="700" b="0" i="0">
                <a:effectLst/>
                <a:latin typeface="Calibri (body)"/>
              </a:rPr>
              <a:t>10.1037/a0018807</a:t>
            </a:r>
            <a:r>
              <a:rPr lang="en-GB" sz="700" b="0">
                <a:effectLst/>
                <a:latin typeface="Calibri (body)"/>
              </a:rPr>
              <a:t> (Accessed 3 April 2024).</a:t>
            </a:r>
            <a:endParaRPr lang="en-GB" sz="700" kern="100">
              <a:effectLst/>
              <a:latin typeface="Calibri (body)"/>
              <a:ea typeface="Calibri" panose="020F0502020204030204" pitchFamily="34" charset="0"/>
              <a:cs typeface="Times New Roman" panose="02020603050405020304" pitchFamily="18" charset="0"/>
            </a:endParaRPr>
          </a:p>
          <a:p>
            <a:pPr marL="0" indent="-720000">
              <a:buNone/>
            </a:pPr>
            <a:r>
              <a:rPr lang="en-GB" sz="700" b="0" i="0" u="none" strike="noStrike">
                <a:effectLst/>
                <a:latin typeface="Calibri (body)"/>
              </a:rPr>
              <a:t>Health Education and Improvement Wales. </a:t>
            </a:r>
            <a:r>
              <a:rPr lang="en-GB" sz="700" b="0" i="1" u="none" strike="noStrike">
                <a:effectLst/>
                <a:latin typeface="Calibri (body)"/>
              </a:rPr>
              <a:t>Our leadership vision. </a:t>
            </a:r>
            <a:r>
              <a:rPr lang="en-GB" sz="700" b="0" u="none" strike="noStrike">
                <a:effectLst/>
                <a:latin typeface="Calibri (body)"/>
              </a:rPr>
              <a:t>Available at https://nhswalesleadershipportal.heiw.wales/leadership-vision</a:t>
            </a:r>
            <a:r>
              <a:rPr lang="en-GB" sz="700">
                <a:latin typeface="Calibri (body)"/>
              </a:rPr>
              <a:t> (Accessed 3 April 2024).</a:t>
            </a:r>
          </a:p>
          <a:p>
            <a:pPr marL="0" indent="-720000">
              <a:buNone/>
            </a:pPr>
            <a:r>
              <a:rPr lang="en-GB" sz="700" b="0" i="0">
                <a:effectLst/>
                <a:latin typeface="Calibri (body)"/>
              </a:rPr>
              <a:t>Östergård, K., Kuha, S. &amp; </a:t>
            </a:r>
            <a:r>
              <a:rPr lang="en-GB" sz="700" b="0" i="0" err="1">
                <a:effectLst/>
                <a:latin typeface="Calibri (body)"/>
              </a:rPr>
              <a:t>Kanste</a:t>
            </a:r>
            <a:r>
              <a:rPr lang="en-GB" sz="700" b="0" i="0">
                <a:effectLst/>
                <a:latin typeface="Calibri (body)"/>
              </a:rPr>
              <a:t>, O. (2023) ‘Health-care leaders’ and professionals’ experiences and perceptions of compassionate leadership: A mixed-methods systematic 	review, </a:t>
            </a:r>
            <a:r>
              <a:rPr lang="en-GB" sz="700" b="0" i="1">
                <a:effectLst/>
                <a:latin typeface="Calibri (body)"/>
              </a:rPr>
              <a:t>Leadership in Health Services, </a:t>
            </a:r>
            <a:r>
              <a:rPr lang="en-GB" sz="700" b="0">
                <a:effectLst/>
                <a:latin typeface="Calibri (body)"/>
              </a:rPr>
              <a:t>37(5), pp. 49-65. DOI: </a:t>
            </a:r>
            <a:r>
              <a:rPr lang="en-GB" sz="700">
                <a:latin typeface="Calibri (body)"/>
              </a:rPr>
              <a:t>10.1108/LHS-06-2023-0043 (Accessed 3 April 2024).</a:t>
            </a:r>
            <a:endParaRPr lang="en-GB" sz="700" kern="100">
              <a:effectLst/>
              <a:latin typeface="Calibri (body)"/>
              <a:ea typeface="Calibri" panose="020F0502020204030204" pitchFamily="34" charset="0"/>
              <a:cs typeface="Times New Roman" panose="02020603050405020304" pitchFamily="18" charset="0"/>
            </a:endParaRPr>
          </a:p>
          <a:p>
            <a:pPr marL="0" indent="-720000">
              <a:buNone/>
            </a:pPr>
            <a:r>
              <a:rPr lang="en-GB" sz="700" kern="100">
                <a:effectLst/>
                <a:latin typeface="Calibri (body)"/>
                <a:ea typeface="Calibri" panose="020F0502020204030204" pitchFamily="34" charset="0"/>
                <a:cs typeface="Calibri" panose="020F0502020204030204" pitchFamily="34" charset="0"/>
              </a:rPr>
              <a:t>Papadopoulos, I., </a:t>
            </a:r>
            <a:r>
              <a:rPr lang="en-GB" sz="700" kern="100" err="1">
                <a:effectLst/>
                <a:latin typeface="Calibri (body)"/>
                <a:ea typeface="Calibri" panose="020F0502020204030204" pitchFamily="34" charset="0"/>
                <a:cs typeface="Calibri" panose="020F0502020204030204" pitchFamily="34" charset="0"/>
              </a:rPr>
              <a:t>Lazzarino</a:t>
            </a:r>
            <a:r>
              <a:rPr lang="en-GB" sz="700" kern="100">
                <a:effectLst/>
                <a:latin typeface="Calibri (body)"/>
                <a:ea typeface="Calibri" panose="020F0502020204030204" pitchFamily="34" charset="0"/>
                <a:cs typeface="Calibri" panose="020F0502020204030204" pitchFamily="34" charset="0"/>
              </a:rPr>
              <a:t>, R., </a:t>
            </a:r>
            <a:r>
              <a:rPr lang="en-GB" sz="700" kern="100" err="1">
                <a:effectLst/>
                <a:latin typeface="Calibri (body)"/>
                <a:ea typeface="Calibri" panose="020F0502020204030204" pitchFamily="34" charset="0"/>
                <a:cs typeface="Calibri" panose="020F0502020204030204" pitchFamily="34" charset="0"/>
              </a:rPr>
              <a:t>Koulouglioti</a:t>
            </a:r>
            <a:r>
              <a:rPr lang="en-GB" sz="700" kern="100">
                <a:effectLst/>
                <a:latin typeface="Calibri (body)"/>
                <a:ea typeface="Calibri" panose="020F0502020204030204" pitchFamily="34" charset="0"/>
                <a:cs typeface="Calibri" panose="020F0502020204030204" pitchFamily="34" charset="0"/>
              </a:rPr>
              <a:t>, C., </a:t>
            </a:r>
            <a:r>
              <a:rPr lang="en-GB" sz="700" kern="100" err="1">
                <a:effectLst/>
                <a:latin typeface="Calibri (body)"/>
                <a:ea typeface="Calibri" panose="020F0502020204030204" pitchFamily="34" charset="0"/>
                <a:cs typeface="Calibri" panose="020F0502020204030204" pitchFamily="34" charset="0"/>
              </a:rPr>
              <a:t>Aagard</a:t>
            </a:r>
            <a:r>
              <a:rPr lang="en-GB" sz="700" kern="100">
                <a:effectLst/>
                <a:latin typeface="Calibri (body)"/>
                <a:ea typeface="Calibri" panose="020F0502020204030204" pitchFamily="34" charset="0"/>
                <a:cs typeface="Calibri" panose="020F0502020204030204" pitchFamily="34" charset="0"/>
              </a:rPr>
              <a:t>, M., </a:t>
            </a:r>
            <a:r>
              <a:rPr lang="en-GB" sz="700" kern="100" err="1">
                <a:effectLst/>
                <a:latin typeface="Calibri (body)"/>
                <a:ea typeface="Calibri" panose="020F0502020204030204" pitchFamily="34" charset="0"/>
                <a:cs typeface="Calibri" panose="020F0502020204030204" pitchFamily="34" charset="0"/>
              </a:rPr>
              <a:t>Akman</a:t>
            </a:r>
            <a:r>
              <a:rPr lang="en-GB" sz="700" kern="100">
                <a:effectLst/>
                <a:latin typeface="Calibri (body)"/>
                <a:ea typeface="Calibri" panose="020F0502020204030204" pitchFamily="34" charset="0"/>
                <a:cs typeface="Calibri" panose="020F0502020204030204" pitchFamily="34" charset="0"/>
              </a:rPr>
              <a:t>, Ö., Alpers, L.M., </a:t>
            </a:r>
            <a:r>
              <a:rPr lang="en-GB" sz="700" kern="100" err="1">
                <a:effectLst/>
                <a:latin typeface="Calibri (body)"/>
                <a:ea typeface="Calibri" panose="020F0502020204030204" pitchFamily="34" charset="0"/>
                <a:cs typeface="Calibri" panose="020F0502020204030204" pitchFamily="34" charset="0"/>
              </a:rPr>
              <a:t>Apostolara</a:t>
            </a:r>
            <a:r>
              <a:rPr lang="en-GB" sz="700" kern="100">
                <a:effectLst/>
                <a:latin typeface="Calibri (body)"/>
                <a:ea typeface="Calibri" panose="020F0502020204030204" pitchFamily="34" charset="0"/>
                <a:cs typeface="Calibri" panose="020F0502020204030204" pitchFamily="34" charset="0"/>
              </a:rPr>
              <a:t>, P., Araneda Bernal, J., </a:t>
            </a:r>
            <a:r>
              <a:rPr lang="en-GB" sz="700" kern="100" err="1">
                <a:effectLst/>
                <a:latin typeface="Calibri (body)"/>
                <a:ea typeface="Calibri" panose="020F0502020204030204" pitchFamily="34" charset="0"/>
                <a:cs typeface="Calibri" panose="020F0502020204030204" pitchFamily="34" charset="0"/>
              </a:rPr>
              <a:t>Biglete</a:t>
            </a:r>
            <a:r>
              <a:rPr lang="en-GB" sz="700" kern="100">
                <a:effectLst/>
                <a:latin typeface="Calibri (body)"/>
                <a:ea typeface="Calibri" panose="020F0502020204030204" pitchFamily="34" charset="0"/>
                <a:cs typeface="Calibri" panose="020F0502020204030204" pitchFamily="34" charset="0"/>
              </a:rPr>
              <a:t>-Pangilinan, S., </a:t>
            </a:r>
            <a:r>
              <a:rPr lang="en-GB" sz="700" kern="100" err="1">
                <a:effectLst/>
                <a:latin typeface="Calibri (body)"/>
                <a:ea typeface="Calibri" panose="020F0502020204030204" pitchFamily="34" charset="0"/>
                <a:cs typeface="Calibri" panose="020F0502020204030204" pitchFamily="34" charset="0"/>
              </a:rPr>
              <a:t>Eldar</a:t>
            </a:r>
            <a:r>
              <a:rPr lang="en-GB" sz="700" kern="100">
                <a:effectLst/>
                <a:latin typeface="Calibri (body)"/>
                <a:ea typeface="Calibri" panose="020F0502020204030204" pitchFamily="34" charset="0"/>
                <a:cs typeface="Calibri" panose="020F0502020204030204" pitchFamily="34" charset="0"/>
              </a:rPr>
              <a:t>-Regev, O. and Gonzalez-Gil, 	M.T. (2020), ‘Obstacles to compassion-giving among nursing and midwifery managers: an international study’, </a:t>
            </a:r>
            <a:r>
              <a:rPr lang="en-GB" sz="700" i="1" kern="100">
                <a:effectLst/>
                <a:latin typeface="Calibri (body)"/>
                <a:ea typeface="Calibri" panose="020F0502020204030204" pitchFamily="34" charset="0"/>
                <a:cs typeface="Calibri" panose="020F0502020204030204" pitchFamily="34" charset="0"/>
              </a:rPr>
              <a:t>International Nursing Review</a:t>
            </a:r>
            <a:r>
              <a:rPr lang="en-GB" sz="700" kern="100">
                <a:effectLst/>
                <a:latin typeface="Calibri (body)"/>
                <a:ea typeface="Calibri" panose="020F0502020204030204" pitchFamily="34" charset="0"/>
                <a:cs typeface="Calibri" panose="020F0502020204030204" pitchFamily="34" charset="0"/>
              </a:rPr>
              <a:t>, 67(4), pp. 	453-465. DOI: 10.1111/inr.12611 (Accessed 3 April 2024).</a:t>
            </a:r>
            <a:endParaRPr lang="en-GB" sz="700">
              <a:latin typeface="Calibri (body)"/>
            </a:endParaRPr>
          </a:p>
          <a:p>
            <a:pPr marL="0" indent="-720000">
              <a:spcAft>
                <a:spcPts val="800"/>
              </a:spcAft>
              <a:buNone/>
            </a:pPr>
            <a:r>
              <a:rPr lang="en-GB" sz="700" kern="100">
                <a:effectLst/>
                <a:latin typeface="Calibri (body)"/>
                <a:ea typeface="Calibri" panose="020F0502020204030204" pitchFamily="34" charset="0"/>
                <a:cs typeface="Calibri" panose="020F0502020204030204" pitchFamily="34" charset="0"/>
              </a:rPr>
              <a:t>Shuck B, </a:t>
            </a:r>
            <a:r>
              <a:rPr lang="en-GB" sz="700" kern="100" err="1">
                <a:effectLst/>
                <a:latin typeface="Calibri (body)"/>
                <a:ea typeface="Calibri" panose="020F0502020204030204" pitchFamily="34" charset="0"/>
                <a:cs typeface="Calibri" panose="020F0502020204030204" pitchFamily="34" charset="0"/>
              </a:rPr>
              <a:t>Alagaraja</a:t>
            </a:r>
            <a:r>
              <a:rPr lang="en-GB" sz="700" kern="100">
                <a:effectLst/>
                <a:latin typeface="Calibri (body)"/>
                <a:ea typeface="Calibri" panose="020F0502020204030204" pitchFamily="34" charset="0"/>
                <a:cs typeface="Calibri" panose="020F0502020204030204" pitchFamily="34" charset="0"/>
              </a:rPr>
              <a:t> M, </a:t>
            </a:r>
            <a:r>
              <a:rPr lang="en-GB" sz="700" kern="100" err="1">
                <a:effectLst/>
                <a:latin typeface="Calibri (body)"/>
                <a:ea typeface="Calibri" panose="020F0502020204030204" pitchFamily="34" charset="0"/>
                <a:cs typeface="Calibri" panose="020F0502020204030204" pitchFamily="34" charset="0"/>
              </a:rPr>
              <a:t>Immekus</a:t>
            </a:r>
            <a:r>
              <a:rPr lang="en-GB" sz="700" kern="100">
                <a:effectLst/>
                <a:latin typeface="Calibri (body)"/>
                <a:ea typeface="Calibri" panose="020F0502020204030204" pitchFamily="34" charset="0"/>
                <a:cs typeface="Calibri" panose="020F0502020204030204" pitchFamily="34" charset="0"/>
              </a:rPr>
              <a:t> J, Cumberland D, Honeycutt-Elliott M (2019), ‘Does compassion matter in leadership? A two-stage sequential equal status mixed method 	exploratory study of compassionate leader </a:t>
            </a:r>
            <a:r>
              <a:rPr lang="en-GB" sz="700" kern="100" err="1">
                <a:effectLst/>
                <a:latin typeface="Calibri (body)"/>
                <a:ea typeface="Calibri" panose="020F0502020204030204" pitchFamily="34" charset="0"/>
                <a:cs typeface="Calibri" panose="020F0502020204030204" pitchFamily="34" charset="0"/>
              </a:rPr>
              <a:t>behavior</a:t>
            </a:r>
            <a:r>
              <a:rPr lang="en-GB" sz="700" kern="100">
                <a:effectLst/>
                <a:latin typeface="Calibri (body)"/>
                <a:ea typeface="Calibri" panose="020F0502020204030204" pitchFamily="34" charset="0"/>
                <a:cs typeface="Calibri" panose="020F0502020204030204" pitchFamily="34" charset="0"/>
              </a:rPr>
              <a:t> and connections to performance in human resource development’, </a:t>
            </a:r>
            <a:r>
              <a:rPr lang="en-GB" sz="700" i="1" kern="100">
                <a:effectLst/>
                <a:latin typeface="Calibri (body)"/>
                <a:ea typeface="Calibri" panose="020F0502020204030204" pitchFamily="34" charset="0"/>
                <a:cs typeface="Calibri" panose="020F0502020204030204" pitchFamily="34" charset="0"/>
              </a:rPr>
              <a:t>Human Resource Development 	Quarterly</a:t>
            </a:r>
            <a:r>
              <a:rPr lang="en-GB" sz="700" kern="100">
                <a:effectLst/>
                <a:latin typeface="Calibri (body)"/>
                <a:ea typeface="Calibri" panose="020F0502020204030204" pitchFamily="34" charset="0"/>
                <a:cs typeface="Calibri" panose="020F0502020204030204" pitchFamily="34" charset="0"/>
              </a:rPr>
              <a:t>, 30(4), pp. 537–564. DOI: 10.1002/hrdq.21369 (Accessed 3 April 2024).</a:t>
            </a:r>
            <a:endParaRPr lang="en-GB" sz="700" kern="100">
              <a:effectLst/>
              <a:latin typeface="Calibri (body)"/>
              <a:ea typeface="Calibri" panose="020F0502020204030204" pitchFamily="34" charset="0"/>
              <a:cs typeface="Times New Roman" panose="02020603050405020304" pitchFamily="18" charset="0"/>
            </a:endParaRPr>
          </a:p>
          <a:p>
            <a:pPr marL="0" indent="-720000">
              <a:buNone/>
            </a:pPr>
            <a:r>
              <a:rPr lang="en-GB" sz="700" b="0" i="0" u="none" strike="noStrike">
                <a:effectLst/>
                <a:latin typeface="Calibri (body)"/>
              </a:rPr>
              <a:t>Talbot, R. (2021) ‘The ABC of compassionate leadership – improving internal medicine trainees’ experiences during COVID-19 pandemic’, </a:t>
            </a:r>
            <a:r>
              <a:rPr lang="en-GB" sz="700" b="0" i="1" u="none" strike="noStrike">
                <a:effectLst/>
                <a:latin typeface="Calibri (body)"/>
              </a:rPr>
              <a:t>BMJ Leader</a:t>
            </a:r>
            <a:r>
              <a:rPr lang="en-GB" sz="700" b="0" u="none" strike="noStrike">
                <a:effectLst/>
                <a:latin typeface="Calibri (body)"/>
              </a:rPr>
              <a:t>, 5(1), p. A22. DOI: 	</a:t>
            </a:r>
            <a:r>
              <a:rPr lang="en-GB" sz="700">
                <a:latin typeface="Calibri (body)"/>
              </a:rPr>
              <a:t>10.1136/leader-2021-FMLM.60 (Accessed 3 April 2024).</a:t>
            </a:r>
            <a:endParaRPr lang="en-GB" sz="700" b="0" i="0" u="none" strike="noStrike">
              <a:effectLst/>
              <a:latin typeface="Calibri (body)"/>
            </a:endParaRPr>
          </a:p>
          <a:p>
            <a:pPr marL="0" indent="-720000">
              <a:buNone/>
            </a:pPr>
            <a:r>
              <a:rPr lang="en-GB" sz="700" b="0" i="0" u="none" strike="noStrike">
                <a:effectLst/>
                <a:latin typeface="Calibri (body)"/>
              </a:rPr>
              <a:t>Welsh Government (2021) </a:t>
            </a:r>
            <a:r>
              <a:rPr lang="en-GB" sz="700" i="1">
                <a:latin typeface="Calibri (body)"/>
              </a:rPr>
              <a:t>A healthier Wales: Our plan for health and social care. Available at https://www.gov.wales/sites/default/files/publications/2021-09/a-healthier-	wales-our-plan-for-health-and-social-care.pdf (Accessed 3 April 2024).</a:t>
            </a:r>
            <a:endParaRPr lang="en-GB" sz="700" b="0" i="0" u="none" strike="noStrike">
              <a:effectLst/>
              <a:latin typeface="Calibri (body)"/>
            </a:endParaRPr>
          </a:p>
          <a:p>
            <a:pPr marL="0" indent="-720000">
              <a:buNone/>
            </a:pPr>
            <a:r>
              <a:rPr lang="en-GB" sz="700" b="0" i="0" u="none" strike="noStrike">
                <a:effectLst/>
                <a:latin typeface="Calibri (body)"/>
              </a:rPr>
              <a:t>Welsh Government (2021) </a:t>
            </a:r>
            <a:r>
              <a:rPr lang="en-GB" sz="700" b="0" i="1" u="none" strike="noStrike">
                <a:effectLst/>
                <a:latin typeface="Calibri (body)"/>
              </a:rPr>
              <a:t>Quality and safet</a:t>
            </a:r>
            <a:r>
              <a:rPr lang="en-GB" sz="700" i="1">
                <a:latin typeface="Calibri (body)"/>
              </a:rPr>
              <a:t>y framework: Learning and improving. Available at https://www.gov.wales/sites/default/files/publications/2021-09/quality-and-	safety-framework-learning-and-improving_0.pdf (Accessed 3 April 2024).</a:t>
            </a:r>
            <a:endParaRPr lang="en-GB" sz="700" b="0" i="0" u="none" strike="noStrike">
              <a:effectLst/>
              <a:latin typeface="Calibri (body)"/>
            </a:endParaRPr>
          </a:p>
          <a:p>
            <a:pPr marL="0" indent="-720000">
              <a:buNone/>
            </a:pPr>
            <a:r>
              <a:rPr lang="en-GB" sz="700">
                <a:latin typeface="Calibri (body)"/>
              </a:rPr>
              <a:t>West, M. &amp; Chowla, R. (2017) ‘Compassionate leadership for compassionate healthcare’ in Gilbert, P. (ed) </a:t>
            </a:r>
            <a:r>
              <a:rPr lang="en-GB" sz="700" i="1">
                <a:latin typeface="Calibri (body)"/>
              </a:rPr>
              <a:t>Compassion: Concepts research and applications</a:t>
            </a:r>
            <a:r>
              <a:rPr lang="en-GB" sz="700">
                <a:latin typeface="Calibri (body)"/>
              </a:rPr>
              <a:t> 1</a:t>
            </a:r>
            <a:r>
              <a:rPr lang="en-GB" sz="700" baseline="30000">
                <a:latin typeface="Calibri (body)"/>
              </a:rPr>
              <a:t>st</a:t>
            </a:r>
            <a:r>
              <a:rPr lang="en-GB" sz="700">
                <a:latin typeface="Calibri (body)"/>
              </a:rPr>
              <a:t> ed. London: 	Routledge.</a:t>
            </a:r>
          </a:p>
          <a:p>
            <a:pPr marL="0" indent="-720000">
              <a:buNone/>
            </a:pPr>
            <a:r>
              <a:rPr lang="en-GB" sz="700" b="0" i="0" u="none" strike="noStrike">
                <a:effectLst/>
                <a:latin typeface="Calibri (body)"/>
              </a:rPr>
              <a:t>West, M. Collins, B., Eckert, R. &amp; Chowla, R. (2017). </a:t>
            </a:r>
            <a:r>
              <a:rPr lang="en-GB" sz="700" b="0" i="1" u="none" strike="noStrike">
                <a:effectLst/>
                <a:latin typeface="Calibri (body)"/>
              </a:rPr>
              <a:t>Caring to change: How compassionate leadership can stimulate innovation in healthcare. Available at: 	https://www.kingsfund.org.uk/insight-and-analysis/reports/caring-change (Accessed 3 April 2024).</a:t>
            </a:r>
            <a:endParaRPr lang="en-GB" sz="700" b="0" i="0" u="none" strike="noStrike">
              <a:effectLst/>
              <a:latin typeface="Calibri (body)"/>
            </a:endParaRPr>
          </a:p>
          <a:p>
            <a:pPr marL="0" indent="-720000">
              <a:buNone/>
            </a:pPr>
            <a:r>
              <a:rPr lang="en-GB" sz="700" b="0" i="0" u="none" strike="noStrike">
                <a:effectLst/>
                <a:latin typeface="Calibri (body)"/>
              </a:rPr>
              <a:t>West, M. &amp; </a:t>
            </a:r>
            <a:r>
              <a:rPr lang="en-GB" sz="700" b="0" i="0" u="none" strike="noStrike" err="1">
                <a:effectLst/>
                <a:latin typeface="Calibri (body)"/>
              </a:rPr>
              <a:t>Coia</a:t>
            </a:r>
            <a:r>
              <a:rPr lang="en-GB" sz="700" b="0" i="0" u="none" strike="noStrike">
                <a:effectLst/>
                <a:latin typeface="Calibri (body)"/>
              </a:rPr>
              <a:t>, D. (2019) </a:t>
            </a:r>
            <a:r>
              <a:rPr lang="en-GB" sz="700">
                <a:latin typeface="Calibri (body)"/>
              </a:rPr>
              <a:t>West, M., Bailey, S. &amp; Williams, E. (2020). </a:t>
            </a:r>
            <a:r>
              <a:rPr lang="en-GB" sz="700" i="1">
                <a:latin typeface="Calibri (body)"/>
              </a:rPr>
              <a:t>The courage of compassion: Caring for doctors, caring for patients: How to transform UK healthcare 	environments to support doctors and medical students to care for patients. </a:t>
            </a:r>
            <a:r>
              <a:rPr lang="en-GB" sz="700">
                <a:latin typeface="Calibri (body)"/>
              </a:rPr>
              <a:t>London: General Medical Council. Available at: https://www.gmc-uk.org/-	/media/documents/caring-for-doctors-caring-for-patients_pdf-80706341.pdf (Accessed 3 April 2024).</a:t>
            </a:r>
            <a:endParaRPr lang="en-GB" sz="700" i="1">
              <a:latin typeface="Calibri (body)"/>
            </a:endParaRPr>
          </a:p>
          <a:p>
            <a:pPr marL="0" indent="-720000">
              <a:buNone/>
            </a:pPr>
            <a:r>
              <a:rPr lang="en-GB" sz="700" i="1">
                <a:latin typeface="Calibri (body)"/>
              </a:rPr>
              <a:t>West, M., Bailey, S. &amp; Williams, E. (2020) </a:t>
            </a:r>
            <a:r>
              <a:rPr lang="en-GB" sz="700">
                <a:latin typeface="Calibri (body)"/>
              </a:rPr>
              <a:t>The courage of compassion: Supporting nu</a:t>
            </a:r>
            <a:r>
              <a:rPr lang="en-GB" sz="700" i="1">
                <a:latin typeface="Calibri (body)"/>
              </a:rPr>
              <a:t>rses and midwives to deliver high-quality care. Available at: 	https://www.kingsfund.org.uk/insight-and-analysis/reports/courage-compassion-supporting-nurses-midwives (Accessed 3 April 2024).</a:t>
            </a:r>
          </a:p>
          <a:p>
            <a:pPr marL="0" indent="-720000">
              <a:buNone/>
            </a:pPr>
            <a:r>
              <a:rPr lang="en-GB" sz="700">
                <a:effectLst/>
                <a:latin typeface="Calibri (body)"/>
                <a:ea typeface="Calibri" panose="020F0502020204030204" pitchFamily="34" charset="0"/>
                <a:cs typeface="Times New Roman" panose="02020603050405020304" pitchFamily="18" charset="0"/>
              </a:rPr>
              <a:t>West, M. (2021). </a:t>
            </a:r>
            <a:r>
              <a:rPr lang="en-GB" sz="700" i="1">
                <a:effectLst/>
                <a:latin typeface="Calibri (body)"/>
                <a:ea typeface="Calibri" panose="020F0502020204030204" pitchFamily="34" charset="0"/>
                <a:cs typeface="Times New Roman" panose="02020603050405020304" pitchFamily="18" charset="0"/>
              </a:rPr>
              <a:t>Compassionate Leadership: Sustaining wisdom, humanity and presence in health and social care. </a:t>
            </a:r>
            <a:r>
              <a:rPr lang="en-GB" sz="700">
                <a:effectLst/>
                <a:latin typeface="Calibri (body)"/>
                <a:ea typeface="Calibri" panose="020F0502020204030204" pitchFamily="34" charset="0"/>
                <a:cs typeface="Times New Roman" panose="02020603050405020304" pitchFamily="18" charset="0"/>
              </a:rPr>
              <a:t>Swirling Leaf Press.</a:t>
            </a:r>
          </a:p>
          <a:p>
            <a:pPr marL="0" indent="-720000">
              <a:buNone/>
            </a:pPr>
            <a:r>
              <a:rPr lang="en-GB" sz="700">
                <a:latin typeface="Calibri (body)"/>
                <a:cs typeface="Times New Roman" panose="02020603050405020304" pitchFamily="18" charset="0"/>
              </a:rPr>
              <a:t>de </a:t>
            </a:r>
            <a:r>
              <a:rPr lang="en-GB" sz="700" err="1">
                <a:latin typeface="Calibri (body)"/>
                <a:cs typeface="Times New Roman" panose="02020603050405020304" pitchFamily="18" charset="0"/>
              </a:rPr>
              <a:t>Zulueta</a:t>
            </a:r>
            <a:r>
              <a:rPr lang="en-GB" sz="700">
                <a:latin typeface="Calibri (body)"/>
                <a:cs typeface="Times New Roman" panose="02020603050405020304" pitchFamily="18" charset="0"/>
              </a:rPr>
              <a:t>, P. (2021). ‘How do we sustain compassionate healthcare? Compassionate leadership in the time of the COVID-19 pandemic’, </a:t>
            </a:r>
            <a:r>
              <a:rPr lang="en-GB" sz="700" i="1">
                <a:latin typeface="Calibri (body)"/>
                <a:cs typeface="Times New Roman" panose="02020603050405020304" pitchFamily="18" charset="0"/>
              </a:rPr>
              <a:t>Clinics in Integrated Care, </a:t>
            </a:r>
            <a:r>
              <a:rPr lang="en-GB" sz="700">
                <a:latin typeface="Calibri (body)"/>
                <a:cs typeface="Times New Roman" panose="02020603050405020304" pitchFamily="18" charset="0"/>
              </a:rPr>
              <a:t>8. DOI:</a:t>
            </a:r>
            <a:r>
              <a:rPr lang="en-GB" sz="700" i="1">
                <a:latin typeface="Calibri (body)"/>
                <a:cs typeface="Times New Roman" panose="02020603050405020304" pitchFamily="18" charset="0"/>
              </a:rPr>
              <a:t> 	</a:t>
            </a:r>
            <a:r>
              <a:rPr lang="en-GB" sz="700" b="0" i="0" u="none" strike="noStrike">
                <a:effectLst/>
                <a:latin typeface="Calibri (body)"/>
              </a:rPr>
              <a:t>10.1016/j.intcar.2021.100071 (Accessed 3 April 2024).</a:t>
            </a:r>
            <a:endParaRPr lang="en-GB" sz="700">
              <a:latin typeface="Calibri (body)"/>
            </a:endParaRPr>
          </a:p>
        </p:txBody>
      </p:sp>
    </p:spTree>
    <p:extLst>
      <p:ext uri="{BB962C8B-B14F-4D97-AF65-F5344CB8AC3E}">
        <p14:creationId xmlns:p14="http://schemas.microsoft.com/office/powerpoint/2010/main" val="425283797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0</TotalTime>
  <Words>3049</Words>
  <Application>Microsoft Office PowerPoint</Application>
  <PresentationFormat>Widescreen</PresentationFormat>
  <Paragraphs>181</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 (body)</vt:lpstr>
      <vt:lpstr>Arial</vt:lpstr>
      <vt:lpstr>Calibri</vt:lpstr>
      <vt:lpstr>Calibri Light</vt:lpstr>
      <vt:lpstr>Retrospect</vt:lpstr>
      <vt:lpstr>Compassionate Leadership </vt:lpstr>
      <vt:lpstr>Session Objectives:</vt:lpstr>
      <vt:lpstr>What is Compassionate Leadership?</vt:lpstr>
      <vt:lpstr>Why Compassionate Leadership?</vt:lpstr>
      <vt:lpstr>Compassionate Leadership in NHS Wales</vt:lpstr>
      <vt:lpstr>Compassionate Leadership: An Analysis</vt:lpstr>
      <vt:lpstr>Compassionate Leadership: An Analysis</vt:lpstr>
      <vt:lpstr>Compassionate Leadership in the Senior Paramedic Role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Benjamin Evans (Welsh Ambulance Service NHS Trust - 020)</dc:creator>
  <cp:lastModifiedBy>Julie Crossman</cp:lastModifiedBy>
  <cp:revision>2</cp:revision>
  <dcterms:created xsi:type="dcterms:W3CDTF">2024-03-31T15:09:06Z</dcterms:created>
  <dcterms:modified xsi:type="dcterms:W3CDTF">2024-04-10T15:35:12Z</dcterms:modified>
</cp:coreProperties>
</file>