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256" r:id="rId2"/>
    <p:sldId id="352" r:id="rId3"/>
    <p:sldId id="353" r:id="rId4"/>
    <p:sldId id="354" r:id="rId5"/>
    <p:sldId id="355" r:id="rId6"/>
    <p:sldId id="356" r:id="rId7"/>
    <p:sldId id="357" r:id="rId8"/>
    <p:sldId id="358" r:id="rId9"/>
    <p:sldId id="359" r:id="rId10"/>
    <p:sldId id="360" r:id="rId11"/>
    <p:sldId id="361" r:id="rId12"/>
    <p:sldId id="382" r:id="rId13"/>
    <p:sldId id="362" r:id="rId14"/>
    <p:sldId id="363" r:id="rId15"/>
    <p:sldId id="364" r:id="rId16"/>
    <p:sldId id="365" r:id="rId17"/>
    <p:sldId id="366" r:id="rId18"/>
    <p:sldId id="367" r:id="rId19"/>
    <p:sldId id="368" r:id="rId20"/>
    <p:sldId id="369" r:id="rId21"/>
    <p:sldId id="370" r:id="rId22"/>
    <p:sldId id="371" r:id="rId23"/>
    <p:sldId id="372" r:id="rId24"/>
    <p:sldId id="373" r:id="rId25"/>
    <p:sldId id="374" r:id="rId26"/>
    <p:sldId id="375" r:id="rId27"/>
    <p:sldId id="376" r:id="rId28"/>
    <p:sldId id="377" r:id="rId29"/>
    <p:sldId id="378" r:id="rId30"/>
    <p:sldId id="379" r:id="rId31"/>
    <p:sldId id="380" r:id="rId32"/>
    <p:sldId id="381" r:id="rId33"/>
    <p:sldId id="383" r:id="rId34"/>
    <p:sldId id="384" r:id="rId35"/>
    <p:sldId id="386" r:id="rId36"/>
    <p:sldId id="387" r:id="rId37"/>
    <p:sldId id="388" r:id="rId38"/>
    <p:sldId id="385" r:id="rId39"/>
    <p:sldId id="389" r:id="rId40"/>
    <p:sldId id="390" r:id="rId41"/>
    <p:sldId id="391" r:id="rId42"/>
    <p:sldId id="392" r:id="rId43"/>
    <p:sldId id="393" r:id="rId44"/>
    <p:sldId id="394" r:id="rId45"/>
    <p:sldId id="395" r:id="rId46"/>
    <p:sldId id="396" r:id="rId47"/>
    <p:sldId id="286" r:id="rId48"/>
    <p:sldId id="315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57" autoAdjust="0"/>
  </p:normalViewPr>
  <p:slideViewPr>
    <p:cSldViewPr>
      <p:cViewPr varScale="1">
        <p:scale>
          <a:sx n="107" d="100"/>
          <a:sy n="107" d="100"/>
        </p:scale>
        <p:origin x="11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HB SERVICES</a:t>
            </a:r>
          </a:p>
        </p:txBody>
      </p:sp>
    </p:spTree>
    <p:extLst>
      <p:ext uri="{BB962C8B-B14F-4D97-AF65-F5344CB8AC3E}">
        <p14:creationId xmlns:p14="http://schemas.microsoft.com/office/powerpoint/2010/main" val="2053032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HB SERVICES</a:t>
            </a:r>
          </a:p>
        </p:txBody>
      </p:sp>
    </p:spTree>
    <p:extLst>
      <p:ext uri="{BB962C8B-B14F-4D97-AF65-F5344CB8AC3E}">
        <p14:creationId xmlns:p14="http://schemas.microsoft.com/office/powerpoint/2010/main" val="2536347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HB SERVICES</a:t>
            </a:r>
          </a:p>
        </p:txBody>
      </p:sp>
    </p:spTree>
    <p:extLst>
      <p:ext uri="{BB962C8B-B14F-4D97-AF65-F5344CB8AC3E}">
        <p14:creationId xmlns:p14="http://schemas.microsoft.com/office/powerpoint/2010/main" val="1031048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Dr. Carlene Campbell</a:t>
            </a:r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n.eccouncil.org/" TargetMode="External"/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ymantec.com/security_response/publications/threatreport.j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r>
              <a:rPr lang="en-GB" dirty="0"/>
              <a:t>Network Security:</a:t>
            </a:r>
            <a:br>
              <a:rPr lang="en-GB" dirty="0"/>
            </a:br>
            <a:r>
              <a:rPr lang="en-GB" sz="3600" dirty="0"/>
              <a:t>Malware Threats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6</a:t>
            </a:r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924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MALWARE THREATS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32657" y="2193924"/>
            <a:ext cx="2286000" cy="8382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Introduction to Malware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133600" y="2942146"/>
            <a:ext cx="2286000" cy="838200"/>
          </a:xfrm>
          <a:prstGeom prst="roundRect">
            <a:avLst/>
          </a:prstGeom>
          <a:solidFill>
            <a:srgbClr val="FF5050"/>
          </a:solidFill>
          <a:ln>
            <a:solidFill>
              <a:srgbClr val="FF0000"/>
            </a:solidFill>
          </a:ln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Trojan concepts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76057" y="1619421"/>
            <a:ext cx="2286000" cy="83820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92D050"/>
            </a:solidFill>
          </a:ln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Virus and Worm Concepts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90657" y="1801784"/>
            <a:ext cx="2286000" cy="838200"/>
          </a:xfrm>
          <a:prstGeom prst="roundRect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Malware Reverse Engineering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61257" y="4466654"/>
            <a:ext cx="2286000" cy="838200"/>
          </a:xfrm>
          <a:prstGeom prst="roundRect">
            <a:avLst/>
          </a:prstGeom>
          <a:solidFill>
            <a:srgbClr val="33CCFF"/>
          </a:solidFill>
          <a:ln>
            <a:solidFill>
              <a:srgbClr val="33CCFF"/>
            </a:solidFill>
          </a:ln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Malware Detection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667000" y="5117865"/>
            <a:ext cx="2286000" cy="838200"/>
          </a:xfrm>
          <a:prstGeom prst="roundRect">
            <a:avLst/>
          </a:prstGeom>
          <a:solidFill>
            <a:srgbClr val="CC00FF"/>
          </a:solidFill>
          <a:ln>
            <a:solidFill>
              <a:srgbClr val="CC00FF"/>
            </a:solidFill>
          </a:ln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Counter Measure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800600" y="3376040"/>
            <a:ext cx="2286000" cy="838200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rgbClr val="008080"/>
            </a:solidFill>
          </a:ln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Anti-Malware Software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162800" y="3780346"/>
            <a:ext cx="2286000" cy="838200"/>
          </a:xfrm>
          <a:prstGeom prst="roundRect">
            <a:avLst/>
          </a:prstGeom>
          <a:solidFill>
            <a:srgbClr val="D60093"/>
          </a:solidFill>
          <a:ln>
            <a:solidFill>
              <a:srgbClr val="D60093"/>
            </a:solidFill>
          </a:ln>
          <a:scene3d>
            <a:camera prst="perspectiveContrasting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Penetration Testing</a:t>
            </a:r>
          </a:p>
        </p:txBody>
      </p:sp>
    </p:spTree>
    <p:extLst>
      <p:ext uri="{BB962C8B-B14F-4D97-AF65-F5344CB8AC3E}">
        <p14:creationId xmlns:p14="http://schemas.microsoft.com/office/powerpoint/2010/main" val="2092163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8" y="88504"/>
            <a:ext cx="8229600" cy="805542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Introduction to Malware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748" y="716869"/>
            <a:ext cx="8643257" cy="5943599"/>
          </a:xfrm>
        </p:spPr>
        <p:txBody>
          <a:bodyPr/>
          <a:lstStyle/>
          <a:p>
            <a:pPr marL="0" indent="0" algn="ctr">
              <a:buNone/>
            </a:pPr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Examples of Malware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Round Diagonal Corner Rectangle 3"/>
          <p:cNvSpPr/>
          <p:nvPr/>
        </p:nvSpPr>
        <p:spPr>
          <a:xfrm>
            <a:off x="1066800" y="1196752"/>
            <a:ext cx="2743200" cy="762000"/>
          </a:xfrm>
          <a:prstGeom prst="round2Diag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Trojan Horse</a:t>
            </a:r>
          </a:p>
        </p:txBody>
      </p:sp>
      <p:sp>
        <p:nvSpPr>
          <p:cNvPr id="5" name="Round Diagonal Corner Rectangle 4"/>
          <p:cNvSpPr/>
          <p:nvPr/>
        </p:nvSpPr>
        <p:spPr>
          <a:xfrm>
            <a:off x="1066800" y="3241678"/>
            <a:ext cx="2743200" cy="762000"/>
          </a:xfrm>
          <a:prstGeom prst="round2DiagRect">
            <a:avLst/>
          </a:prstGeom>
          <a:solidFill>
            <a:srgbClr val="99CCFF"/>
          </a:solidFill>
          <a:ln>
            <a:solidFill>
              <a:srgbClr val="3399FF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Rootkit</a:t>
            </a:r>
          </a:p>
        </p:txBody>
      </p:sp>
      <p:sp>
        <p:nvSpPr>
          <p:cNvPr id="6" name="Round Diagonal Corner Rectangle 5"/>
          <p:cNvSpPr/>
          <p:nvPr/>
        </p:nvSpPr>
        <p:spPr>
          <a:xfrm>
            <a:off x="1066800" y="2219215"/>
            <a:ext cx="2743200" cy="762000"/>
          </a:xfrm>
          <a:prstGeom prst="round2DiagRect">
            <a:avLst/>
          </a:prstGeom>
          <a:solidFill>
            <a:srgbClr val="FF7C80"/>
          </a:solidFill>
          <a:ln>
            <a:solidFill>
              <a:srgbClr val="FF0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Backdoor	</a:t>
            </a:r>
          </a:p>
        </p:txBody>
      </p:sp>
      <p:sp>
        <p:nvSpPr>
          <p:cNvPr id="7" name="Round Diagonal Corner Rectangle 6"/>
          <p:cNvSpPr/>
          <p:nvPr/>
        </p:nvSpPr>
        <p:spPr>
          <a:xfrm>
            <a:off x="4615543" y="2188543"/>
            <a:ext cx="2743200" cy="762000"/>
          </a:xfrm>
          <a:prstGeom prst="round2Diag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Worms</a:t>
            </a:r>
          </a:p>
        </p:txBody>
      </p:sp>
      <p:sp>
        <p:nvSpPr>
          <p:cNvPr id="8" name="Round Diagonal Corner Rectangle 7"/>
          <p:cNvSpPr/>
          <p:nvPr/>
        </p:nvSpPr>
        <p:spPr>
          <a:xfrm>
            <a:off x="4615543" y="1196752"/>
            <a:ext cx="2743200" cy="762000"/>
          </a:xfrm>
          <a:prstGeom prst="round2Diag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Virus</a:t>
            </a:r>
          </a:p>
        </p:txBody>
      </p:sp>
      <p:sp>
        <p:nvSpPr>
          <p:cNvPr id="9" name="Round Diagonal Corner Rectangle 8"/>
          <p:cNvSpPr/>
          <p:nvPr/>
        </p:nvSpPr>
        <p:spPr>
          <a:xfrm>
            <a:off x="1066800" y="4263915"/>
            <a:ext cx="2743200" cy="762000"/>
          </a:xfrm>
          <a:prstGeom prst="round2Diag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Ransomware</a:t>
            </a:r>
          </a:p>
        </p:txBody>
      </p:sp>
      <p:sp>
        <p:nvSpPr>
          <p:cNvPr id="10" name="Round Diagonal Corner Rectangle 9"/>
          <p:cNvSpPr/>
          <p:nvPr/>
        </p:nvSpPr>
        <p:spPr>
          <a:xfrm>
            <a:off x="4615543" y="3178120"/>
            <a:ext cx="2743200" cy="76200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99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Spyware</a:t>
            </a:r>
          </a:p>
        </p:txBody>
      </p:sp>
      <p:sp>
        <p:nvSpPr>
          <p:cNvPr id="11" name="Round Diagonal Corner Rectangle 10"/>
          <p:cNvSpPr/>
          <p:nvPr/>
        </p:nvSpPr>
        <p:spPr>
          <a:xfrm>
            <a:off x="4615543" y="4178130"/>
            <a:ext cx="2743200" cy="762000"/>
          </a:xfrm>
          <a:prstGeom prst="round2DiagRect">
            <a:avLst/>
          </a:prstGeom>
          <a:solidFill>
            <a:srgbClr val="FF66CC"/>
          </a:solidFill>
          <a:ln>
            <a:solidFill>
              <a:srgbClr val="FF0066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Botnet</a:t>
            </a:r>
          </a:p>
        </p:txBody>
      </p:sp>
      <p:sp>
        <p:nvSpPr>
          <p:cNvPr id="13" name="Round Diagonal Corner Rectangle 12"/>
          <p:cNvSpPr/>
          <p:nvPr/>
        </p:nvSpPr>
        <p:spPr>
          <a:xfrm>
            <a:off x="1104900" y="5286152"/>
            <a:ext cx="2743200" cy="762000"/>
          </a:xfrm>
          <a:prstGeom prst="round2Diag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Adware</a:t>
            </a:r>
          </a:p>
        </p:txBody>
      </p:sp>
      <p:sp>
        <p:nvSpPr>
          <p:cNvPr id="14" name="Round Diagonal Corner Rectangle 13"/>
          <p:cNvSpPr/>
          <p:nvPr/>
        </p:nvSpPr>
        <p:spPr>
          <a:xfrm>
            <a:off x="4615543" y="5178140"/>
            <a:ext cx="2743200" cy="762000"/>
          </a:xfrm>
          <a:prstGeom prst="round2Diag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err="1"/>
              <a:t>Crypter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10417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Ways Of Malware can Get into a System</a:t>
            </a:r>
          </a:p>
        </p:txBody>
      </p:sp>
      <p:sp>
        <p:nvSpPr>
          <p:cNvPr id="9" name="Rectangle 8"/>
          <p:cNvSpPr/>
          <p:nvPr/>
        </p:nvSpPr>
        <p:spPr>
          <a:xfrm>
            <a:off x="1567543" y="4438424"/>
            <a:ext cx="2971800" cy="609600"/>
          </a:xfrm>
          <a:prstGeom prst="rect">
            <a:avLst/>
          </a:prstGeom>
          <a:noFill/>
          <a:ln>
            <a:solidFill>
              <a:srgbClr val="3399FF"/>
            </a:solidFill>
          </a:ln>
          <a:scene3d>
            <a:camera prst="perspective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Attachments</a:t>
            </a:r>
          </a:p>
        </p:txBody>
      </p:sp>
      <p:sp>
        <p:nvSpPr>
          <p:cNvPr id="10" name="Rectangle 9"/>
          <p:cNvSpPr/>
          <p:nvPr/>
        </p:nvSpPr>
        <p:spPr>
          <a:xfrm>
            <a:off x="1567543" y="5341145"/>
            <a:ext cx="2971800" cy="609600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scene3d>
            <a:camera prst="perspective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Legitimate “</a:t>
            </a:r>
            <a:r>
              <a:rPr lang="en-IN" sz="1200" dirty="0" err="1">
                <a:solidFill>
                  <a:schemeClr val="tx1"/>
                </a:solidFill>
              </a:rPr>
              <a:t>shreink-wrapped”software</a:t>
            </a:r>
            <a:r>
              <a:rPr lang="en-IN" sz="1200" dirty="0">
                <a:solidFill>
                  <a:schemeClr val="tx1"/>
                </a:solidFill>
              </a:rPr>
              <a:t> packaged by a disgruntled employee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334000" y="2515393"/>
            <a:ext cx="2971800" cy="6096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  <a:scene3d>
            <a:camera prst="perspective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NetBIOS (File Sharing)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279777" y="3439540"/>
            <a:ext cx="2971800" cy="609600"/>
          </a:xfrm>
          <a:prstGeom prst="rect">
            <a:avLst/>
          </a:prstGeom>
          <a:noFill/>
          <a:ln>
            <a:solidFill>
              <a:srgbClr val="FF0000"/>
            </a:solidFill>
          </a:ln>
          <a:scene3d>
            <a:camera prst="perspective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Fake programs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334000" y="4362450"/>
            <a:ext cx="2971800" cy="609600"/>
          </a:xfrm>
          <a:prstGeom prst="rect">
            <a:avLst/>
          </a:prstGeom>
          <a:noFill/>
          <a:ln>
            <a:solidFill>
              <a:srgbClr val="B63A96"/>
            </a:solidFill>
          </a:ln>
          <a:scene3d>
            <a:camera prst="perspective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Untrusted sites and freeware software	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334000" y="5341145"/>
            <a:ext cx="2971800" cy="609600"/>
          </a:xfrm>
          <a:prstGeom prst="rect">
            <a:avLst/>
          </a:prstGeom>
          <a:noFill/>
          <a:ln>
            <a:solidFill>
              <a:srgbClr val="33CCFF"/>
            </a:solidFill>
          </a:ln>
          <a:scene3d>
            <a:camera prst="perspective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Downloading Files, games, and screensavers from internet sites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534886" y="1686321"/>
            <a:ext cx="2971800" cy="609600"/>
          </a:xfrm>
          <a:prstGeom prst="rect">
            <a:avLst/>
          </a:prstGeom>
          <a:noFill/>
          <a:scene3d>
            <a:camera prst="perspective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tx1"/>
                </a:solidFill>
              </a:rPr>
              <a:t>Instant Messenger applications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534886" y="2574017"/>
            <a:ext cx="2971800" cy="609600"/>
          </a:xfrm>
          <a:prstGeom prst="rect">
            <a:avLst/>
          </a:prstGeom>
          <a:noFill/>
          <a:ln>
            <a:solidFill>
              <a:srgbClr val="FFC000"/>
            </a:solidFill>
          </a:ln>
          <a:scene3d>
            <a:camera prst="perspective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IRC(Internet Relay Chat)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534886" y="3476738"/>
            <a:ext cx="2971800" cy="609600"/>
          </a:xfrm>
          <a:prstGeom prst="rect">
            <a:avLst/>
          </a:prstGeom>
          <a:noFill/>
          <a:ln>
            <a:solidFill>
              <a:srgbClr val="00B050"/>
            </a:solidFill>
          </a:ln>
          <a:scene3d>
            <a:camera prst="perspective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Removable devices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301343" y="1686321"/>
            <a:ext cx="2971800" cy="609600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  <a:scene3d>
            <a:camera prst="perspective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chemeClr val="tx1"/>
                </a:solidFill>
              </a:rPr>
              <a:t>Browser and email software bugs</a:t>
            </a:r>
          </a:p>
        </p:txBody>
      </p:sp>
    </p:spTree>
    <p:extLst>
      <p:ext uri="{BB962C8B-B14F-4D97-AF65-F5344CB8AC3E}">
        <p14:creationId xmlns:p14="http://schemas.microsoft.com/office/powerpoint/2010/main" val="1887344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IN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Common Techniques to Distribute Malware on the WEB</a:t>
            </a:r>
          </a:p>
        </p:txBody>
      </p:sp>
      <p:sp>
        <p:nvSpPr>
          <p:cNvPr id="4" name="Round Same Side Corner Rectangle 3"/>
          <p:cNvSpPr/>
          <p:nvPr/>
        </p:nvSpPr>
        <p:spPr>
          <a:xfrm>
            <a:off x="1524000" y="2457202"/>
            <a:ext cx="3072491" cy="1181596"/>
          </a:xfrm>
          <a:prstGeom prst="round2Same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Black hat Search Engine Optimization(SEO)</a:t>
            </a:r>
          </a:p>
        </p:txBody>
      </p:sp>
      <p:sp>
        <p:nvSpPr>
          <p:cNvPr id="5" name="Round Same Side Corner Rectangle 4"/>
          <p:cNvSpPr/>
          <p:nvPr/>
        </p:nvSpPr>
        <p:spPr>
          <a:xfrm>
            <a:off x="1524000" y="3657600"/>
            <a:ext cx="3091542" cy="685800"/>
          </a:xfrm>
          <a:prstGeom prst="round2Same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Malvertising</a:t>
            </a:r>
          </a:p>
        </p:txBody>
      </p:sp>
      <p:sp>
        <p:nvSpPr>
          <p:cNvPr id="6" name="Round Same Side Corner Rectangle 5"/>
          <p:cNvSpPr/>
          <p:nvPr/>
        </p:nvSpPr>
        <p:spPr>
          <a:xfrm>
            <a:off x="4615542" y="2438400"/>
            <a:ext cx="3309257" cy="1219200"/>
          </a:xfrm>
          <a:prstGeom prst="round2Same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Social Engineered Click-Jacking</a:t>
            </a:r>
          </a:p>
        </p:txBody>
      </p:sp>
      <p:sp>
        <p:nvSpPr>
          <p:cNvPr id="7" name="Round Same Side Corner Rectangle 6"/>
          <p:cNvSpPr/>
          <p:nvPr/>
        </p:nvSpPr>
        <p:spPr>
          <a:xfrm>
            <a:off x="1523999" y="4343400"/>
            <a:ext cx="3072491" cy="1170214"/>
          </a:xfrm>
          <a:prstGeom prst="round2Same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Compromised Legitimate Websites</a:t>
            </a:r>
          </a:p>
        </p:txBody>
      </p:sp>
      <p:sp>
        <p:nvSpPr>
          <p:cNvPr id="8" name="Round Same Side Corner Rectangle 7"/>
          <p:cNvSpPr/>
          <p:nvPr/>
        </p:nvSpPr>
        <p:spPr>
          <a:xfrm>
            <a:off x="4615542" y="3657600"/>
            <a:ext cx="3309257" cy="685800"/>
          </a:xfrm>
          <a:prstGeom prst="round2Same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Spear phishing Sites</a:t>
            </a:r>
          </a:p>
        </p:txBody>
      </p:sp>
      <p:sp>
        <p:nvSpPr>
          <p:cNvPr id="9" name="Round Same Side Corner Rectangle 8"/>
          <p:cNvSpPr/>
          <p:nvPr/>
        </p:nvSpPr>
        <p:spPr>
          <a:xfrm>
            <a:off x="4615541" y="4343400"/>
            <a:ext cx="3309257" cy="117021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Drive-by Downloads</a:t>
            </a:r>
          </a:p>
        </p:txBody>
      </p:sp>
    </p:spTree>
    <p:extLst>
      <p:ext uri="{BB962C8B-B14F-4D97-AF65-F5344CB8AC3E}">
        <p14:creationId xmlns:p14="http://schemas.microsoft.com/office/powerpoint/2010/main" val="1521331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What is a Trojan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2000" dirty="0"/>
              <a:t>It is a program in which the </a:t>
            </a:r>
            <a:r>
              <a:rPr lang="en-IN" sz="2000" dirty="0">
                <a:solidFill>
                  <a:srgbClr val="FF0000"/>
                </a:solidFill>
              </a:rPr>
              <a:t>malicious or harmful code </a:t>
            </a:r>
            <a:r>
              <a:rPr lang="en-IN" sz="2000" dirty="0"/>
              <a:t>is contained inside apparently harmless programming or data in such a way that it can </a:t>
            </a:r>
            <a:r>
              <a:rPr lang="en-IN" sz="2000" dirty="0">
                <a:solidFill>
                  <a:srgbClr val="FF0000"/>
                </a:solidFill>
              </a:rPr>
              <a:t>get control and cause damage</a:t>
            </a:r>
            <a:r>
              <a:rPr lang="en-IN" sz="2000" dirty="0"/>
              <a:t>, such as ruining the file allocation table on your hard disk</a:t>
            </a:r>
          </a:p>
          <a:p>
            <a:pPr algn="just"/>
            <a:r>
              <a:rPr lang="en-IN" sz="2000" dirty="0"/>
              <a:t>Trojans c</a:t>
            </a:r>
            <a:r>
              <a:rPr lang="en-IN" sz="2000" dirty="0">
                <a:solidFill>
                  <a:srgbClr val="FF0000"/>
                </a:solidFill>
              </a:rPr>
              <a:t>reate a covert communication channel</a:t>
            </a:r>
            <a:r>
              <a:rPr lang="en-IN" sz="2000" dirty="0"/>
              <a:t> between victim computer and attacker for transferring sensitive data.</a:t>
            </a:r>
          </a:p>
          <a:p>
            <a:pPr algn="just"/>
            <a:r>
              <a:rPr lang="en-IN" sz="2000" dirty="0"/>
              <a:t>Trojans get activated upon </a:t>
            </a:r>
            <a:r>
              <a:rPr lang="en-IN" sz="2000" dirty="0">
                <a:solidFill>
                  <a:srgbClr val="FF0000"/>
                </a:solidFill>
              </a:rPr>
              <a:t>user’s certain predefined actions.</a:t>
            </a:r>
          </a:p>
          <a:p>
            <a:pPr algn="just"/>
            <a:r>
              <a:rPr lang="en-IN" sz="2000" dirty="0"/>
              <a:t>Indications of a Trojan attack include </a:t>
            </a:r>
            <a:r>
              <a:rPr lang="en-IN" sz="2000" dirty="0">
                <a:solidFill>
                  <a:srgbClr val="FF0000"/>
                </a:solidFill>
              </a:rPr>
              <a:t>abnormal system and network activities </a:t>
            </a:r>
            <a:r>
              <a:rPr lang="en-IN" sz="2000" dirty="0"/>
              <a:t>such as disabling of antivirus, redirection to unknown pages, etc.</a:t>
            </a:r>
          </a:p>
          <a:p>
            <a:pPr algn="just"/>
            <a:endParaRPr lang="en-IN" sz="2000" dirty="0"/>
          </a:p>
          <a:p>
            <a:pPr marL="0" indent="0" algn="just">
              <a:buNone/>
            </a:pP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40943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Communication Path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857403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IN" sz="2400" dirty="0"/>
              <a:t>	Overt Channel              Covert Channel</a:t>
            </a:r>
          </a:p>
        </p:txBody>
      </p:sp>
      <p:sp>
        <p:nvSpPr>
          <p:cNvPr id="4" name="Rectangle 3"/>
          <p:cNvSpPr/>
          <p:nvPr/>
        </p:nvSpPr>
        <p:spPr>
          <a:xfrm>
            <a:off x="539552" y="2032248"/>
            <a:ext cx="3920380" cy="34129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A legitimate communication path within a computer system, or network, for the transfer of data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IN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An overt channel can be exploited to create a covert channel by using components of the overt channels that are idle</a:t>
            </a:r>
          </a:p>
        </p:txBody>
      </p:sp>
      <p:sp>
        <p:nvSpPr>
          <p:cNvPr id="5" name="Rectangle 4"/>
          <p:cNvSpPr/>
          <p:nvPr/>
        </p:nvSpPr>
        <p:spPr>
          <a:xfrm>
            <a:off x="4540052" y="2032248"/>
            <a:ext cx="3920380" cy="34129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I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A channel that transfers information within a computer system, or network, in a way that violates the security policy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I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An example of covert channel is the communication between a Trojan and its command and control centre</a:t>
            </a:r>
          </a:p>
        </p:txBody>
      </p:sp>
      <p:cxnSp>
        <p:nvCxnSpPr>
          <p:cNvPr id="7" name="Straight Connector 6"/>
          <p:cNvCxnSpPr>
            <a:endCxn id="4" idx="3"/>
          </p:cNvCxnSpPr>
          <p:nvPr/>
        </p:nvCxnSpPr>
        <p:spPr>
          <a:xfrm>
            <a:off x="704850" y="3692624"/>
            <a:ext cx="3755082" cy="46112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cxnSpLocks/>
          </p:cNvCxnSpPr>
          <p:nvPr/>
        </p:nvCxnSpPr>
        <p:spPr>
          <a:xfrm>
            <a:off x="4695825" y="3873856"/>
            <a:ext cx="3714750" cy="22860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2924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5024"/>
            <a:ext cx="8229600" cy="689680"/>
          </a:xfrm>
        </p:spPr>
        <p:txBody>
          <a:bodyPr>
            <a:normAutofit fontScale="90000"/>
          </a:bodyPr>
          <a:lstStyle/>
          <a:p>
            <a:r>
              <a:rPr lang="en-IN" dirty="0">
                <a:solidFill>
                  <a:schemeClr val="accent6">
                    <a:lumMod val="75000"/>
                  </a:schemeClr>
                </a:solidFill>
              </a:rPr>
              <a:t>How Hackers Use Trojans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878514"/>
            <a:ext cx="8449667" cy="5142774"/>
          </a:xfrm>
        </p:spPr>
        <p:txBody>
          <a:bodyPr/>
          <a:lstStyle/>
          <a:p>
            <a:endParaRPr lang="en-IN" dirty="0"/>
          </a:p>
          <a:p>
            <a:endParaRPr lang="en-IN" dirty="0"/>
          </a:p>
        </p:txBody>
      </p:sp>
      <p:sp>
        <p:nvSpPr>
          <p:cNvPr id="4" name="Folded Corner 3"/>
          <p:cNvSpPr/>
          <p:nvPr/>
        </p:nvSpPr>
        <p:spPr>
          <a:xfrm>
            <a:off x="848498" y="965194"/>
            <a:ext cx="2417805" cy="953530"/>
          </a:xfrm>
          <a:prstGeom prst="foldedCorne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Delete or replace operating system’s critical files</a:t>
            </a:r>
          </a:p>
        </p:txBody>
      </p:sp>
      <p:sp>
        <p:nvSpPr>
          <p:cNvPr id="6" name="Folded Corner 5"/>
          <p:cNvSpPr/>
          <p:nvPr/>
        </p:nvSpPr>
        <p:spPr>
          <a:xfrm>
            <a:off x="858796" y="2177080"/>
            <a:ext cx="2417805" cy="997144"/>
          </a:xfrm>
          <a:prstGeom prst="foldedCorner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Generate Fake traffic to create DOS attacks</a:t>
            </a:r>
          </a:p>
        </p:txBody>
      </p:sp>
      <p:sp>
        <p:nvSpPr>
          <p:cNvPr id="9" name="Folded Corner 8"/>
          <p:cNvSpPr/>
          <p:nvPr/>
        </p:nvSpPr>
        <p:spPr>
          <a:xfrm>
            <a:off x="3678198" y="2166194"/>
            <a:ext cx="2417805" cy="997144"/>
          </a:xfrm>
          <a:prstGeom prst="foldedCorner">
            <a:avLst/>
          </a:prstGeom>
          <a:solidFill>
            <a:srgbClr val="00B0F0"/>
          </a:solidFill>
          <a:ln>
            <a:solidFill>
              <a:srgbClr val="33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Download spyware, adware, and malicious files</a:t>
            </a:r>
          </a:p>
        </p:txBody>
      </p:sp>
      <p:sp>
        <p:nvSpPr>
          <p:cNvPr id="10" name="Folded Corner 9"/>
          <p:cNvSpPr/>
          <p:nvPr/>
        </p:nvSpPr>
        <p:spPr>
          <a:xfrm>
            <a:off x="6400800" y="943387"/>
            <a:ext cx="2417805" cy="997144"/>
          </a:xfrm>
          <a:prstGeom prst="foldedCorner">
            <a:avLst/>
          </a:prstGeom>
          <a:solidFill>
            <a:srgbClr val="FFC000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Infect victim’s PC as a proxy server for relaying attacks</a:t>
            </a:r>
          </a:p>
        </p:txBody>
      </p:sp>
      <p:sp>
        <p:nvSpPr>
          <p:cNvPr id="11" name="Folded Corner 10"/>
          <p:cNvSpPr/>
          <p:nvPr/>
        </p:nvSpPr>
        <p:spPr>
          <a:xfrm>
            <a:off x="3657600" y="943387"/>
            <a:ext cx="2417805" cy="997144"/>
          </a:xfrm>
          <a:prstGeom prst="foldedCorner">
            <a:avLst/>
          </a:prstGeom>
          <a:solidFill>
            <a:srgbClr val="FF3399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Use victim’s PC for Spamming and blasting email messages</a:t>
            </a:r>
          </a:p>
        </p:txBody>
      </p:sp>
      <p:sp>
        <p:nvSpPr>
          <p:cNvPr id="12" name="Folded Corner 11"/>
          <p:cNvSpPr/>
          <p:nvPr/>
        </p:nvSpPr>
        <p:spPr>
          <a:xfrm>
            <a:off x="848497" y="3567285"/>
            <a:ext cx="2417805" cy="997144"/>
          </a:xfrm>
          <a:prstGeom prst="foldedCorner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Record screenshots, audio, and video of victim’s PC</a:t>
            </a:r>
          </a:p>
        </p:txBody>
      </p:sp>
      <p:sp>
        <p:nvSpPr>
          <p:cNvPr id="13" name="Folded Corner 12"/>
          <p:cNvSpPr/>
          <p:nvPr/>
        </p:nvSpPr>
        <p:spPr>
          <a:xfrm>
            <a:off x="6431692" y="2187966"/>
            <a:ext cx="2417805" cy="997144"/>
          </a:xfrm>
          <a:prstGeom prst="foldedCorne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Use victim’s PC as a botnet to perform DDOS attacks</a:t>
            </a:r>
          </a:p>
        </p:txBody>
      </p:sp>
      <p:sp>
        <p:nvSpPr>
          <p:cNvPr id="14" name="Folded Corner 13"/>
          <p:cNvSpPr/>
          <p:nvPr/>
        </p:nvSpPr>
        <p:spPr>
          <a:xfrm>
            <a:off x="3657600" y="3545514"/>
            <a:ext cx="2417805" cy="997144"/>
          </a:xfrm>
          <a:prstGeom prst="foldedCorner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Disable firewalls and antivirus</a:t>
            </a:r>
          </a:p>
        </p:txBody>
      </p:sp>
      <p:sp>
        <p:nvSpPr>
          <p:cNvPr id="15" name="Folded Corner 14"/>
          <p:cNvSpPr/>
          <p:nvPr/>
        </p:nvSpPr>
        <p:spPr>
          <a:xfrm>
            <a:off x="6489062" y="3545514"/>
            <a:ext cx="2417805" cy="997144"/>
          </a:xfrm>
          <a:prstGeom prst="foldedCorner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Steal information such as passwords, security codes, credit card information using </a:t>
            </a:r>
            <a:r>
              <a:rPr lang="en-IN" sz="1400" dirty="0" err="1"/>
              <a:t>keyloggers</a:t>
            </a:r>
            <a:endParaRPr lang="en-IN" sz="1400" dirty="0"/>
          </a:p>
        </p:txBody>
      </p:sp>
      <p:sp>
        <p:nvSpPr>
          <p:cNvPr id="16" name="Folded Corner 15"/>
          <p:cNvSpPr/>
          <p:nvPr/>
        </p:nvSpPr>
        <p:spPr>
          <a:xfrm>
            <a:off x="3657599" y="5024144"/>
            <a:ext cx="2417805" cy="997144"/>
          </a:xfrm>
          <a:prstGeom prst="foldedCorner">
            <a:avLst/>
          </a:prstGeom>
          <a:solidFill>
            <a:srgbClr val="0070C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Create backdoors to gain remote access</a:t>
            </a:r>
          </a:p>
        </p:txBody>
      </p:sp>
    </p:spTree>
    <p:extLst>
      <p:ext uri="{BB962C8B-B14F-4D97-AF65-F5344CB8AC3E}">
        <p14:creationId xmlns:p14="http://schemas.microsoft.com/office/powerpoint/2010/main" val="1266884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922"/>
            <a:ext cx="8229600" cy="873678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Wrappers</a:t>
            </a:r>
          </a:p>
        </p:txBody>
      </p:sp>
      <p:sp>
        <p:nvSpPr>
          <p:cNvPr id="4" name="Round Single Corner Rectangle 3"/>
          <p:cNvSpPr/>
          <p:nvPr/>
        </p:nvSpPr>
        <p:spPr>
          <a:xfrm>
            <a:off x="963386" y="1124744"/>
            <a:ext cx="3505200" cy="1744216"/>
          </a:xfrm>
          <a:prstGeom prst="round1Rect">
            <a:avLst/>
          </a:prstGeom>
          <a:scene3d>
            <a:camera prst="perspectiveLeft"/>
            <a:lightRig rig="threePt" dir="t"/>
          </a:scene3d>
          <a:sp3d prstMaterial="dkEdge"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A Wrapper binds a Trojan executable with an innocent looking .EXE application such as games  or office applications</a:t>
            </a:r>
          </a:p>
        </p:txBody>
      </p:sp>
      <p:sp>
        <p:nvSpPr>
          <p:cNvPr id="6" name="Round Single Corner Rectangle 5"/>
          <p:cNvSpPr/>
          <p:nvPr/>
        </p:nvSpPr>
        <p:spPr>
          <a:xfrm>
            <a:off x="4974772" y="1124744"/>
            <a:ext cx="3505200" cy="1744216"/>
          </a:xfrm>
          <a:prstGeom prst="round1Rect">
            <a:avLst/>
          </a:prstGeom>
          <a:effectLst>
            <a:softEdge rad="12700"/>
          </a:effectLst>
          <a:scene3d>
            <a:camera prst="perspectiveLeft"/>
            <a:lightRig rig="threePt" dir="t"/>
          </a:scene3d>
          <a:sp3d prstMaterial="dkEdge"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When the user runs the wrapped EXE, it first installs the Trojan in the background and then runs the wrapping application in the foreground</a:t>
            </a:r>
          </a:p>
        </p:txBody>
      </p:sp>
      <p:sp>
        <p:nvSpPr>
          <p:cNvPr id="7" name="Round Single Corner Rectangle 6"/>
          <p:cNvSpPr/>
          <p:nvPr/>
        </p:nvSpPr>
        <p:spPr>
          <a:xfrm>
            <a:off x="963386" y="3258344"/>
            <a:ext cx="3505200" cy="1744216"/>
          </a:xfrm>
          <a:prstGeom prst="round1Rect">
            <a:avLst/>
          </a:prstGeom>
          <a:scene3d>
            <a:camera prst="perspectiveLeft"/>
            <a:lightRig rig="threePt" dir="t"/>
          </a:scene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The two programs are wrapped together into  a single file</a:t>
            </a:r>
          </a:p>
        </p:txBody>
      </p:sp>
      <p:sp>
        <p:nvSpPr>
          <p:cNvPr id="8" name="Round Single Corner Rectangle 7"/>
          <p:cNvSpPr/>
          <p:nvPr/>
        </p:nvSpPr>
        <p:spPr>
          <a:xfrm>
            <a:off x="4942115" y="3258344"/>
            <a:ext cx="3505200" cy="1744216"/>
          </a:xfrm>
          <a:prstGeom prst="round1Rect">
            <a:avLst/>
          </a:prstGeom>
          <a:scene3d>
            <a:camera prst="perspectiveLeft"/>
            <a:lightRig rig="threePt" dir="t"/>
          </a:scene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Attackers might send a birthday greeting that will install a Trojan as the user watches, for example, a birthday cake dancing across the screen</a:t>
            </a:r>
          </a:p>
        </p:txBody>
      </p:sp>
    </p:spTree>
    <p:extLst>
      <p:ext uri="{BB962C8B-B14F-4D97-AF65-F5344CB8AC3E}">
        <p14:creationId xmlns:p14="http://schemas.microsoft.com/office/powerpoint/2010/main" val="2323542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Types of Trojans</a:t>
            </a:r>
          </a:p>
        </p:txBody>
      </p:sp>
      <p:sp>
        <p:nvSpPr>
          <p:cNvPr id="6" name="Octagon 5"/>
          <p:cNvSpPr/>
          <p:nvPr/>
        </p:nvSpPr>
        <p:spPr>
          <a:xfrm>
            <a:off x="1822684" y="1844824"/>
            <a:ext cx="1213760" cy="975519"/>
          </a:xfrm>
          <a:prstGeom prst="oc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HTTP Trojan</a:t>
            </a:r>
          </a:p>
        </p:txBody>
      </p:sp>
      <p:sp>
        <p:nvSpPr>
          <p:cNvPr id="7" name="Octagon 6"/>
          <p:cNvSpPr/>
          <p:nvPr/>
        </p:nvSpPr>
        <p:spPr>
          <a:xfrm>
            <a:off x="3201924" y="1882956"/>
            <a:ext cx="1213760" cy="975519"/>
          </a:xfrm>
          <a:prstGeom prst="octag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ICMP</a:t>
            </a:r>
          </a:p>
          <a:p>
            <a:pPr algn="ctr"/>
            <a:r>
              <a:rPr lang="en-IN" sz="1200" dirty="0"/>
              <a:t>Trojan</a:t>
            </a:r>
          </a:p>
        </p:txBody>
      </p:sp>
      <p:sp>
        <p:nvSpPr>
          <p:cNvPr id="8" name="Octagon 7"/>
          <p:cNvSpPr/>
          <p:nvPr/>
        </p:nvSpPr>
        <p:spPr>
          <a:xfrm>
            <a:off x="480502" y="1844824"/>
            <a:ext cx="1213760" cy="975519"/>
          </a:xfrm>
          <a:prstGeom prst="octagon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VNC Trojan</a:t>
            </a:r>
          </a:p>
        </p:txBody>
      </p:sp>
      <p:sp>
        <p:nvSpPr>
          <p:cNvPr id="9" name="Octagon 8"/>
          <p:cNvSpPr/>
          <p:nvPr/>
        </p:nvSpPr>
        <p:spPr>
          <a:xfrm>
            <a:off x="4544106" y="1886355"/>
            <a:ext cx="1213760" cy="975519"/>
          </a:xfrm>
          <a:prstGeom prst="oct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Data Hiding Trojan</a:t>
            </a:r>
          </a:p>
        </p:txBody>
      </p:sp>
      <p:sp>
        <p:nvSpPr>
          <p:cNvPr id="10" name="Octagon 9"/>
          <p:cNvSpPr/>
          <p:nvPr/>
        </p:nvSpPr>
        <p:spPr>
          <a:xfrm>
            <a:off x="5877603" y="1925211"/>
            <a:ext cx="1213760" cy="975519"/>
          </a:xfrm>
          <a:prstGeom prst="oc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Destructive Trojan</a:t>
            </a:r>
          </a:p>
        </p:txBody>
      </p:sp>
      <p:sp>
        <p:nvSpPr>
          <p:cNvPr id="11" name="Octagon 10"/>
          <p:cNvSpPr/>
          <p:nvPr/>
        </p:nvSpPr>
        <p:spPr>
          <a:xfrm>
            <a:off x="7211101" y="1922966"/>
            <a:ext cx="1213760" cy="975519"/>
          </a:xfrm>
          <a:prstGeom prst="octagon">
            <a:avLst/>
          </a:prstGeom>
          <a:solidFill>
            <a:srgbClr val="FF66CC"/>
          </a:solidFill>
          <a:ln>
            <a:solidFill>
              <a:srgbClr val="B63A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HTTPS Trojan</a:t>
            </a:r>
          </a:p>
        </p:txBody>
      </p:sp>
      <p:sp>
        <p:nvSpPr>
          <p:cNvPr id="12" name="Octagon 11"/>
          <p:cNvSpPr/>
          <p:nvPr/>
        </p:nvSpPr>
        <p:spPr>
          <a:xfrm>
            <a:off x="7483926" y="4474489"/>
            <a:ext cx="1213760" cy="975519"/>
          </a:xfrm>
          <a:prstGeom prst="octagon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50000"/>
              </a:schemeClr>
            </a:solidFill>
          </a:ln>
          <a:scene3d>
            <a:camera prst="orthographicFront"/>
            <a:lightRig rig="freezing" dir="t"/>
          </a:scene3d>
          <a:sp3d prstMaterial="metal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Command Shell Trojan</a:t>
            </a:r>
          </a:p>
        </p:txBody>
      </p:sp>
      <p:sp>
        <p:nvSpPr>
          <p:cNvPr id="13" name="Octagon 12"/>
          <p:cNvSpPr/>
          <p:nvPr/>
        </p:nvSpPr>
        <p:spPr>
          <a:xfrm>
            <a:off x="6059948" y="4520825"/>
            <a:ext cx="1213760" cy="975519"/>
          </a:xfrm>
          <a:prstGeom prst="octagon">
            <a:avLst/>
          </a:prstGeom>
          <a:solidFill>
            <a:srgbClr val="33CCFF"/>
          </a:solidFill>
          <a:ln>
            <a:solidFill>
              <a:srgbClr val="33CCFF"/>
            </a:solidFill>
          </a:ln>
          <a:scene3d>
            <a:camera prst="orthographicFront"/>
            <a:lightRig rig="freezing" dir="t"/>
          </a:scene3d>
          <a:sp3d prstMaterial="metal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Mobile Trojan</a:t>
            </a:r>
          </a:p>
        </p:txBody>
      </p:sp>
      <p:sp>
        <p:nvSpPr>
          <p:cNvPr id="14" name="Octagon 13"/>
          <p:cNvSpPr/>
          <p:nvPr/>
        </p:nvSpPr>
        <p:spPr>
          <a:xfrm>
            <a:off x="1218530" y="3101486"/>
            <a:ext cx="1213760" cy="975519"/>
          </a:xfrm>
          <a:prstGeom prst="oc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Botnet Trojan</a:t>
            </a:r>
          </a:p>
        </p:txBody>
      </p:sp>
      <p:sp>
        <p:nvSpPr>
          <p:cNvPr id="15" name="Octagon 14"/>
          <p:cNvSpPr/>
          <p:nvPr/>
        </p:nvSpPr>
        <p:spPr>
          <a:xfrm>
            <a:off x="2562913" y="3169467"/>
            <a:ext cx="1213760" cy="975519"/>
          </a:xfrm>
          <a:prstGeom prst="octagon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Proxy Server Trojan</a:t>
            </a:r>
          </a:p>
        </p:txBody>
      </p:sp>
      <p:sp>
        <p:nvSpPr>
          <p:cNvPr id="16" name="Octagon 15"/>
          <p:cNvSpPr/>
          <p:nvPr/>
        </p:nvSpPr>
        <p:spPr>
          <a:xfrm>
            <a:off x="3874641" y="3195191"/>
            <a:ext cx="1213760" cy="975519"/>
          </a:xfrm>
          <a:prstGeom prst="octagon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Remote Access Trojan</a:t>
            </a:r>
          </a:p>
        </p:txBody>
      </p:sp>
      <p:sp>
        <p:nvSpPr>
          <p:cNvPr id="17" name="Octagon 16"/>
          <p:cNvSpPr/>
          <p:nvPr/>
        </p:nvSpPr>
        <p:spPr>
          <a:xfrm>
            <a:off x="5210855" y="3181967"/>
            <a:ext cx="1213760" cy="975519"/>
          </a:xfrm>
          <a:prstGeom prst="octagon">
            <a:avLst/>
          </a:prstGeom>
          <a:solidFill>
            <a:srgbClr val="FF5050"/>
          </a:solidFill>
          <a:ln>
            <a:solidFill>
              <a:srgbClr val="FF0066"/>
            </a:solidFill>
          </a:ln>
          <a:scene3d>
            <a:camera prst="orthographicFront"/>
            <a:lightRig rig="freezing" dir="t"/>
          </a:scene3d>
          <a:sp3d prstMaterial="metal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FTP Trojan</a:t>
            </a:r>
          </a:p>
        </p:txBody>
      </p:sp>
      <p:sp>
        <p:nvSpPr>
          <p:cNvPr id="18" name="Octagon 17"/>
          <p:cNvSpPr/>
          <p:nvPr/>
        </p:nvSpPr>
        <p:spPr>
          <a:xfrm>
            <a:off x="4730864" y="4474489"/>
            <a:ext cx="1213760" cy="975519"/>
          </a:xfrm>
          <a:prstGeom prst="octagon">
            <a:avLst/>
          </a:prstGeom>
          <a:solidFill>
            <a:srgbClr val="FF99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Mobile Trojan</a:t>
            </a:r>
          </a:p>
        </p:txBody>
      </p:sp>
      <p:sp>
        <p:nvSpPr>
          <p:cNvPr id="19" name="Octagon 18"/>
          <p:cNvSpPr/>
          <p:nvPr/>
        </p:nvSpPr>
        <p:spPr>
          <a:xfrm>
            <a:off x="6577010" y="3225346"/>
            <a:ext cx="1213760" cy="975519"/>
          </a:xfrm>
          <a:prstGeom prst="octagon">
            <a:avLst/>
          </a:prstGeom>
          <a:solidFill>
            <a:srgbClr val="3399FF"/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freezing" dir="t"/>
          </a:scene3d>
          <a:sp3d prstMaterial="metal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Defacement Trojan</a:t>
            </a:r>
          </a:p>
        </p:txBody>
      </p:sp>
      <p:sp>
        <p:nvSpPr>
          <p:cNvPr id="21" name="Octagon 20"/>
          <p:cNvSpPr/>
          <p:nvPr/>
        </p:nvSpPr>
        <p:spPr>
          <a:xfrm>
            <a:off x="711822" y="4474489"/>
            <a:ext cx="1213760" cy="975519"/>
          </a:xfrm>
          <a:prstGeom prst="octagon">
            <a:avLst/>
          </a:prstGeom>
          <a:solidFill>
            <a:srgbClr val="6600CC"/>
          </a:solidFill>
          <a:ln>
            <a:solidFill>
              <a:srgbClr val="660066"/>
            </a:solidFill>
          </a:ln>
          <a:scene3d>
            <a:camera prst="orthographicFront"/>
            <a:lightRig rig="freezing" dir="t"/>
          </a:scene3d>
          <a:sp3d prstMaterial="metal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E-Banking Trojan</a:t>
            </a:r>
          </a:p>
        </p:txBody>
      </p:sp>
      <p:sp>
        <p:nvSpPr>
          <p:cNvPr id="22" name="Octagon 21"/>
          <p:cNvSpPr/>
          <p:nvPr/>
        </p:nvSpPr>
        <p:spPr>
          <a:xfrm>
            <a:off x="2082912" y="4455978"/>
            <a:ext cx="1213760" cy="975519"/>
          </a:xfrm>
          <a:prstGeom prst="octagon">
            <a:avLst/>
          </a:prstGeom>
          <a:solidFill>
            <a:srgbClr val="FFCC99"/>
          </a:solidFill>
          <a:ln>
            <a:solidFill>
              <a:srgbClr val="CC6600"/>
            </a:solidFill>
          </a:ln>
          <a:scene3d>
            <a:camera prst="orthographicFront"/>
            <a:lightRig rig="freezing" dir="t"/>
          </a:scene3d>
          <a:sp3d prstMaterial="metal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Covert Channel Trojan</a:t>
            </a:r>
          </a:p>
        </p:txBody>
      </p:sp>
      <p:sp>
        <p:nvSpPr>
          <p:cNvPr id="23" name="Octagon 22"/>
          <p:cNvSpPr/>
          <p:nvPr/>
        </p:nvSpPr>
        <p:spPr>
          <a:xfrm>
            <a:off x="3411996" y="4454278"/>
            <a:ext cx="1213760" cy="975519"/>
          </a:xfrm>
          <a:prstGeom prst="octagon">
            <a:avLst/>
          </a:prstGeom>
          <a:solidFill>
            <a:srgbClr val="FF3399"/>
          </a:solidFill>
          <a:ln>
            <a:solidFill>
              <a:srgbClr val="B63A96"/>
            </a:solidFill>
          </a:ln>
          <a:scene3d>
            <a:camera prst="orthographicFront"/>
            <a:lightRig rig="freezing" dir="t"/>
          </a:scene3d>
          <a:sp3d prstMaterial="metal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/>
              <a:t>Notification Trojan</a:t>
            </a:r>
          </a:p>
        </p:txBody>
      </p:sp>
    </p:spTree>
    <p:extLst>
      <p:ext uri="{BB962C8B-B14F-4D97-AF65-F5344CB8AC3E}">
        <p14:creationId xmlns:p14="http://schemas.microsoft.com/office/powerpoint/2010/main" val="1910847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Trojan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sz="2400" dirty="0"/>
              <a:t>Defacement Trojan- </a:t>
            </a:r>
            <a:r>
              <a:rPr lang="en-IN" sz="2400" dirty="0">
                <a:solidFill>
                  <a:srgbClr val="FF0000"/>
                </a:solidFill>
              </a:rPr>
              <a:t>Restorator</a:t>
            </a:r>
          </a:p>
          <a:p>
            <a:r>
              <a:rPr lang="en-IN" sz="2400" dirty="0"/>
              <a:t>Botnet Trojan – </a:t>
            </a:r>
            <a:r>
              <a:rPr lang="en-IN" sz="2400" dirty="0">
                <a:solidFill>
                  <a:srgbClr val="FF0000"/>
                </a:solidFill>
              </a:rPr>
              <a:t>chewBacca, skynet, cyberGate</a:t>
            </a:r>
          </a:p>
          <a:p>
            <a:r>
              <a:rPr lang="en-IN" sz="2400" dirty="0"/>
              <a:t>Proxy Server Trojan-</a:t>
            </a:r>
            <a:r>
              <a:rPr lang="en-IN" sz="2400" dirty="0">
                <a:solidFill>
                  <a:srgbClr val="FF0000"/>
                </a:solidFill>
              </a:rPr>
              <a:t>w3bpr0xyTr0j4ncr34t0r</a:t>
            </a:r>
          </a:p>
          <a:p>
            <a:r>
              <a:rPr lang="en-IN" sz="2400" dirty="0"/>
              <a:t>VNC Trojan - </a:t>
            </a:r>
            <a:r>
              <a:rPr lang="en-IN" sz="2400" dirty="0">
                <a:solidFill>
                  <a:srgbClr val="FF0000"/>
                </a:solidFill>
              </a:rPr>
              <a:t>Hesperbot</a:t>
            </a:r>
          </a:p>
          <a:p>
            <a:r>
              <a:rPr lang="en-IN" sz="2400" dirty="0"/>
              <a:t>Http Trojan - </a:t>
            </a:r>
            <a:r>
              <a:rPr lang="en-IN" sz="2400" dirty="0">
                <a:solidFill>
                  <a:srgbClr val="FF0000"/>
                </a:solidFill>
              </a:rPr>
              <a:t>HTTP RAT</a:t>
            </a:r>
          </a:p>
          <a:p>
            <a:r>
              <a:rPr lang="en-IN" sz="2400" dirty="0"/>
              <a:t>Remote Access Trojan - </a:t>
            </a:r>
            <a:r>
              <a:rPr lang="en-IN" sz="2400" dirty="0">
                <a:solidFill>
                  <a:srgbClr val="FF0000"/>
                </a:solidFill>
              </a:rPr>
              <a:t>optix Pro,Mosucker</a:t>
            </a:r>
          </a:p>
          <a:p>
            <a:r>
              <a:rPr lang="en-IN" sz="2400" dirty="0"/>
              <a:t>Covert channel Trojan - </a:t>
            </a:r>
            <a:r>
              <a:rPr lang="en-IN" sz="2400" dirty="0">
                <a:solidFill>
                  <a:srgbClr val="FF0000"/>
                </a:solidFill>
              </a:rPr>
              <a:t>CCTT</a:t>
            </a:r>
          </a:p>
          <a:p>
            <a:r>
              <a:rPr lang="en-IN" sz="2400" dirty="0"/>
              <a:t>E-banking Trojans - </a:t>
            </a:r>
            <a:r>
              <a:rPr lang="en-IN" sz="2400" dirty="0">
                <a:solidFill>
                  <a:srgbClr val="FF0000"/>
                </a:solidFill>
              </a:rPr>
              <a:t>Zeus, Spyeye</a:t>
            </a:r>
          </a:p>
          <a:p>
            <a:r>
              <a:rPr lang="en-IN" sz="2400" dirty="0"/>
              <a:t>Destructive Trojan - </a:t>
            </a:r>
            <a:r>
              <a:rPr lang="en-IN" sz="2400" dirty="0">
                <a:solidFill>
                  <a:srgbClr val="FF0000"/>
                </a:solidFill>
              </a:rPr>
              <a:t>M4st3r Trojan</a:t>
            </a:r>
          </a:p>
          <a:p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2581270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713"/>
            <a:ext cx="8229600" cy="417171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Trojan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00" y="3456557"/>
            <a:ext cx="3733800" cy="2651116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548680"/>
            <a:ext cx="3851620" cy="2696739"/>
          </a:xfrm>
          <a:prstGeom prst="rect">
            <a:avLst/>
          </a:prstGeom>
          <a:scene3d>
            <a:camera prst="isometricLeftDown">
              <a:rot lat="0" lon="0" rev="0"/>
            </a:camera>
            <a:lightRig rig="threePt" dir="t"/>
          </a:scene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566397"/>
            <a:ext cx="3624943" cy="2518740"/>
          </a:xfrm>
          <a:prstGeom prst="rect">
            <a:avLst/>
          </a:prstGeom>
          <a:scene3d>
            <a:camera prst="isometricOffAxis1Right">
              <a:rot lat="0" lon="0" rev="0"/>
            </a:camera>
            <a:lightRig rig="threePt" dir="t"/>
          </a:scene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0471" y="3456557"/>
            <a:ext cx="3962400" cy="2695509"/>
          </a:xfrm>
          <a:prstGeom prst="rect">
            <a:avLst/>
          </a:prstGeom>
          <a:scene3d>
            <a:camera prst="isometricOffAxis1Right">
              <a:rot lat="0" lon="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629814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Introduction Viruses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Virus Characteristics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685800" y="2590800"/>
            <a:ext cx="8001000" cy="785018"/>
          </a:xfrm>
          <a:prstGeom prst="rect">
            <a:avLst/>
          </a:prstGeom>
          <a:solidFill>
            <a:srgbClr val="FFC000">
              <a:alpha val="53000"/>
            </a:srgbClr>
          </a:solidFill>
          <a:ln>
            <a:solidFill>
              <a:srgbClr val="FFFF00">
                <a:alpha val="59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/>
          <p:cNvSpPr/>
          <p:nvPr/>
        </p:nvSpPr>
        <p:spPr>
          <a:xfrm>
            <a:off x="685800" y="3863180"/>
            <a:ext cx="8001000" cy="785016"/>
          </a:xfrm>
          <a:prstGeom prst="rect">
            <a:avLst/>
          </a:prstGeom>
          <a:solidFill>
            <a:schemeClr val="accent6">
              <a:lumMod val="75000"/>
              <a:alpha val="69000"/>
            </a:schemeClr>
          </a:solidFill>
          <a:ln>
            <a:solidFill>
              <a:schemeClr val="accent6">
                <a:lumMod val="50000"/>
                <a:alpha val="5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/>
          <p:cNvSpPr/>
          <p:nvPr/>
        </p:nvSpPr>
        <p:spPr>
          <a:xfrm>
            <a:off x="685800" y="5135558"/>
            <a:ext cx="8001000" cy="655639"/>
          </a:xfrm>
          <a:prstGeom prst="rect">
            <a:avLst/>
          </a:prstGeom>
          <a:solidFill>
            <a:schemeClr val="accent5">
              <a:lumMod val="75000"/>
              <a:alpha val="67000"/>
            </a:schemeClr>
          </a:solidFill>
          <a:ln>
            <a:solidFill>
              <a:schemeClr val="accent5">
                <a:lumMod val="75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653143" y="2766218"/>
            <a:ext cx="3352800" cy="4341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Infects other programs</a:t>
            </a:r>
          </a:p>
        </p:txBody>
      </p:sp>
      <p:sp>
        <p:nvSpPr>
          <p:cNvPr id="8" name="Rectangle 7"/>
          <p:cNvSpPr/>
          <p:nvPr/>
        </p:nvSpPr>
        <p:spPr>
          <a:xfrm>
            <a:off x="5355771" y="2791731"/>
            <a:ext cx="3352800" cy="4341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Alters Data</a:t>
            </a:r>
          </a:p>
        </p:txBody>
      </p:sp>
      <p:sp>
        <p:nvSpPr>
          <p:cNvPr id="9" name="Rectangle 8"/>
          <p:cNvSpPr/>
          <p:nvPr/>
        </p:nvSpPr>
        <p:spPr>
          <a:xfrm>
            <a:off x="653143" y="4038597"/>
            <a:ext cx="3352800" cy="4341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Transforms itself</a:t>
            </a:r>
          </a:p>
        </p:txBody>
      </p:sp>
      <p:sp>
        <p:nvSpPr>
          <p:cNvPr id="10" name="Rectangle 9"/>
          <p:cNvSpPr/>
          <p:nvPr/>
        </p:nvSpPr>
        <p:spPr>
          <a:xfrm>
            <a:off x="5355771" y="4038597"/>
            <a:ext cx="3352800" cy="4341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Corrupts files and programs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53143" y="5246286"/>
            <a:ext cx="3352800" cy="4341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Encrypts itself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366657" y="5243790"/>
            <a:ext cx="3352800" cy="4341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Self-replication</a:t>
            </a:r>
          </a:p>
        </p:txBody>
      </p:sp>
    </p:spTree>
    <p:extLst>
      <p:ext uri="{BB962C8B-B14F-4D97-AF65-F5344CB8AC3E}">
        <p14:creationId xmlns:p14="http://schemas.microsoft.com/office/powerpoint/2010/main" val="17518959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Stages of Virus Life</a:t>
            </a:r>
          </a:p>
        </p:txBody>
      </p:sp>
      <p:sp>
        <p:nvSpPr>
          <p:cNvPr id="10" name="Isosceles Triangle 9"/>
          <p:cNvSpPr/>
          <p:nvPr/>
        </p:nvSpPr>
        <p:spPr>
          <a:xfrm>
            <a:off x="536122" y="4114800"/>
            <a:ext cx="2392135" cy="1371600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Elimination</a:t>
            </a:r>
          </a:p>
          <a:p>
            <a:pPr algn="ctr"/>
            <a:endParaRPr lang="en-IN" sz="1400" dirty="0"/>
          </a:p>
        </p:txBody>
      </p:sp>
      <p:sp>
        <p:nvSpPr>
          <p:cNvPr id="11" name="Right Arrow 10"/>
          <p:cNvSpPr/>
          <p:nvPr/>
        </p:nvSpPr>
        <p:spPr>
          <a:xfrm>
            <a:off x="2994931" y="2247900"/>
            <a:ext cx="348343" cy="228600"/>
          </a:xfrm>
          <a:prstGeom prst="rightArrow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Right Arrow 11"/>
          <p:cNvSpPr/>
          <p:nvPr/>
        </p:nvSpPr>
        <p:spPr>
          <a:xfrm>
            <a:off x="5735409" y="2247900"/>
            <a:ext cx="348343" cy="228600"/>
          </a:xfrm>
          <a:prstGeom prst="rightArrow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Right Arrow 12"/>
          <p:cNvSpPr/>
          <p:nvPr/>
        </p:nvSpPr>
        <p:spPr>
          <a:xfrm>
            <a:off x="3001735" y="4686300"/>
            <a:ext cx="348343" cy="228600"/>
          </a:xfrm>
          <a:prstGeom prst="rightArrow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Right Arrow 13"/>
          <p:cNvSpPr/>
          <p:nvPr/>
        </p:nvSpPr>
        <p:spPr>
          <a:xfrm>
            <a:off x="5735409" y="4675414"/>
            <a:ext cx="348343" cy="228600"/>
          </a:xfrm>
          <a:prstGeom prst="rightArrow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Right Arrow 15"/>
          <p:cNvSpPr/>
          <p:nvPr/>
        </p:nvSpPr>
        <p:spPr>
          <a:xfrm rot="5244058">
            <a:off x="7172321" y="3487814"/>
            <a:ext cx="348343" cy="228600"/>
          </a:xfrm>
          <a:prstGeom prst="rightArrow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" name="Isosceles Triangle 16"/>
          <p:cNvSpPr/>
          <p:nvPr/>
        </p:nvSpPr>
        <p:spPr>
          <a:xfrm>
            <a:off x="536122" y="1676400"/>
            <a:ext cx="2392135" cy="1371600"/>
          </a:xfrm>
          <a:prstGeom prst="triangl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00" dirty="0"/>
              <a:t>Design</a:t>
            </a:r>
          </a:p>
          <a:p>
            <a:pPr algn="ctr"/>
            <a:endParaRPr lang="en-IN" sz="1600" dirty="0"/>
          </a:p>
        </p:txBody>
      </p:sp>
      <p:sp>
        <p:nvSpPr>
          <p:cNvPr id="18" name="Isosceles Triangle 17"/>
          <p:cNvSpPr/>
          <p:nvPr/>
        </p:nvSpPr>
        <p:spPr>
          <a:xfrm>
            <a:off x="3343274" y="1676400"/>
            <a:ext cx="2392135" cy="1371600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Replication</a:t>
            </a:r>
          </a:p>
          <a:p>
            <a:pPr algn="ctr"/>
            <a:endParaRPr lang="en-IN" sz="1400" dirty="0"/>
          </a:p>
        </p:txBody>
      </p:sp>
      <p:sp>
        <p:nvSpPr>
          <p:cNvPr id="19" name="Isosceles Triangle 18"/>
          <p:cNvSpPr/>
          <p:nvPr/>
        </p:nvSpPr>
        <p:spPr>
          <a:xfrm>
            <a:off x="3343275" y="4114800"/>
            <a:ext cx="2392135" cy="1371600"/>
          </a:xfrm>
          <a:prstGeom prst="triangl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Incorporation</a:t>
            </a:r>
          </a:p>
          <a:p>
            <a:pPr algn="ctr"/>
            <a:endParaRPr lang="en-IN" sz="1400" dirty="0"/>
          </a:p>
        </p:txBody>
      </p:sp>
      <p:sp>
        <p:nvSpPr>
          <p:cNvPr id="20" name="Isosceles Triangle 19"/>
          <p:cNvSpPr/>
          <p:nvPr/>
        </p:nvSpPr>
        <p:spPr>
          <a:xfrm>
            <a:off x="6150426" y="4103914"/>
            <a:ext cx="2392135" cy="1371600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Detection</a:t>
            </a:r>
          </a:p>
        </p:txBody>
      </p:sp>
      <p:sp>
        <p:nvSpPr>
          <p:cNvPr id="21" name="Isosceles Triangle 20"/>
          <p:cNvSpPr/>
          <p:nvPr/>
        </p:nvSpPr>
        <p:spPr>
          <a:xfrm>
            <a:off x="6150426" y="1676400"/>
            <a:ext cx="2392135" cy="1371600"/>
          </a:xfrm>
          <a:prstGeom prst="triangl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/>
              <a:t>Launch</a:t>
            </a:r>
          </a:p>
        </p:txBody>
      </p:sp>
      <p:sp>
        <p:nvSpPr>
          <p:cNvPr id="22" name="Right Arrow 21"/>
          <p:cNvSpPr/>
          <p:nvPr/>
        </p:nvSpPr>
        <p:spPr>
          <a:xfrm rot="16200000">
            <a:off x="1558018" y="3492818"/>
            <a:ext cx="348343" cy="228600"/>
          </a:xfrm>
          <a:prstGeom prst="rightArrow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920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Working of Viruses: Infection phase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0" y="2060848"/>
            <a:ext cx="3276600" cy="388275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 .EXE File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5" name="Rectangle 4"/>
          <p:cNvSpPr/>
          <p:nvPr/>
        </p:nvSpPr>
        <p:spPr>
          <a:xfrm>
            <a:off x="5181600" y="2060848"/>
            <a:ext cx="3200400" cy="388275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IN" dirty="0"/>
              <a:t> </a:t>
            </a:r>
          </a:p>
          <a:p>
            <a:pPr algn="ctr"/>
            <a:r>
              <a:rPr lang="en-IN" dirty="0"/>
              <a:t>.EXE File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6" name="Rectangle 5"/>
          <p:cNvSpPr/>
          <p:nvPr/>
        </p:nvSpPr>
        <p:spPr>
          <a:xfrm>
            <a:off x="1333500" y="2974185"/>
            <a:ext cx="2438400" cy="232965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5562600" y="2974185"/>
            <a:ext cx="2438400" cy="232965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Rectangle 7"/>
          <p:cNvSpPr/>
          <p:nvPr/>
        </p:nvSpPr>
        <p:spPr>
          <a:xfrm>
            <a:off x="1785257" y="3423013"/>
            <a:ext cx="1706623" cy="1453786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File Header</a:t>
            </a: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Start the program</a:t>
            </a: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End the program</a:t>
            </a: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867399" y="3423012"/>
            <a:ext cx="1676389" cy="1518143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File Header</a:t>
            </a: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Start the program</a:t>
            </a: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End the program</a:t>
            </a: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r>
              <a:rPr lang="en-I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Virus Jump</a:t>
            </a: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2" name="Straight Connector 11"/>
          <p:cNvCxnSpPr>
            <a:cxnSpLocks/>
          </p:cNvCxnSpPr>
          <p:nvPr/>
        </p:nvCxnSpPr>
        <p:spPr>
          <a:xfrm>
            <a:off x="1905000" y="3962400"/>
            <a:ext cx="1371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cxnSpLocks/>
          </p:cNvCxnSpPr>
          <p:nvPr/>
        </p:nvCxnSpPr>
        <p:spPr>
          <a:xfrm>
            <a:off x="6096000" y="3956957"/>
            <a:ext cx="1371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cxnSpLocks/>
          </p:cNvCxnSpPr>
          <p:nvPr/>
        </p:nvCxnSpPr>
        <p:spPr>
          <a:xfrm>
            <a:off x="1905000" y="4528457"/>
            <a:ext cx="1371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cxnSpLocks/>
          </p:cNvCxnSpPr>
          <p:nvPr/>
        </p:nvCxnSpPr>
        <p:spPr>
          <a:xfrm>
            <a:off x="6096000" y="4528457"/>
            <a:ext cx="1371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6629400" y="3781369"/>
            <a:ext cx="304800" cy="14650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000" dirty="0"/>
              <a:t>IP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438400" y="3762716"/>
            <a:ext cx="304800" cy="14650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000" dirty="0"/>
              <a:t>IP</a:t>
            </a:r>
          </a:p>
        </p:txBody>
      </p:sp>
      <p:cxnSp>
        <p:nvCxnSpPr>
          <p:cNvPr id="24" name="Straight Connector 23"/>
          <p:cNvCxnSpPr>
            <a:cxnSpLocks/>
          </p:cNvCxnSpPr>
          <p:nvPr/>
        </p:nvCxnSpPr>
        <p:spPr>
          <a:xfrm>
            <a:off x="7086600" y="3844527"/>
            <a:ext cx="609600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cxnSpLocks/>
          </p:cNvCxnSpPr>
          <p:nvPr/>
        </p:nvCxnSpPr>
        <p:spPr>
          <a:xfrm>
            <a:off x="7696200" y="3813876"/>
            <a:ext cx="0" cy="975183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cxnSpLocks/>
          </p:cNvCxnSpPr>
          <p:nvPr/>
        </p:nvCxnSpPr>
        <p:spPr>
          <a:xfrm flipH="1">
            <a:off x="7239000" y="4740274"/>
            <a:ext cx="45720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cxnSpLocks/>
          </p:cNvCxnSpPr>
          <p:nvPr/>
        </p:nvCxnSpPr>
        <p:spPr>
          <a:xfrm>
            <a:off x="5652120" y="4728405"/>
            <a:ext cx="609600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cxnSpLocks/>
          </p:cNvCxnSpPr>
          <p:nvPr/>
        </p:nvCxnSpPr>
        <p:spPr>
          <a:xfrm flipV="1">
            <a:off x="5652120" y="3956957"/>
            <a:ext cx="0" cy="783317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cxnSpLocks/>
          </p:cNvCxnSpPr>
          <p:nvPr/>
        </p:nvCxnSpPr>
        <p:spPr>
          <a:xfrm>
            <a:off x="5652120" y="3956957"/>
            <a:ext cx="44388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0" name="Right Arrow 39"/>
          <p:cNvSpPr/>
          <p:nvPr/>
        </p:nvSpPr>
        <p:spPr>
          <a:xfrm>
            <a:off x="4343400" y="3772419"/>
            <a:ext cx="685800" cy="617017"/>
          </a:xfrm>
          <a:prstGeom prst="rightArrow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2" name="Freeform 41"/>
          <p:cNvSpPr/>
          <p:nvPr/>
        </p:nvSpPr>
        <p:spPr>
          <a:xfrm>
            <a:off x="87086" y="3813876"/>
            <a:ext cx="555171" cy="802098"/>
          </a:xfrm>
          <a:custGeom>
            <a:avLst/>
            <a:gdLst>
              <a:gd name="connsiteX0" fmla="*/ 32657 w 555171"/>
              <a:gd name="connsiteY0" fmla="*/ 11245 h 708362"/>
              <a:gd name="connsiteX1" fmla="*/ 32657 w 555171"/>
              <a:gd name="connsiteY1" fmla="*/ 11245 h 708362"/>
              <a:gd name="connsiteX2" fmla="*/ 21771 w 555171"/>
              <a:gd name="connsiteY2" fmla="*/ 555531 h 708362"/>
              <a:gd name="connsiteX3" fmla="*/ 0 w 555171"/>
              <a:gd name="connsiteY3" fmla="*/ 664388 h 708362"/>
              <a:gd name="connsiteX4" fmla="*/ 87085 w 555171"/>
              <a:gd name="connsiteY4" fmla="*/ 707931 h 708362"/>
              <a:gd name="connsiteX5" fmla="*/ 555171 w 555171"/>
              <a:gd name="connsiteY5" fmla="*/ 697045 h 708362"/>
              <a:gd name="connsiteX6" fmla="*/ 544285 w 555171"/>
              <a:gd name="connsiteY6" fmla="*/ 533759 h 708362"/>
              <a:gd name="connsiteX7" fmla="*/ 533400 w 555171"/>
              <a:gd name="connsiteY7" fmla="*/ 109217 h 708362"/>
              <a:gd name="connsiteX8" fmla="*/ 468085 w 555171"/>
              <a:gd name="connsiteY8" fmla="*/ 130988 h 708362"/>
              <a:gd name="connsiteX9" fmla="*/ 435428 w 555171"/>
              <a:gd name="connsiteY9" fmla="*/ 120102 h 708362"/>
              <a:gd name="connsiteX10" fmla="*/ 391885 w 555171"/>
              <a:gd name="connsiteY10" fmla="*/ 11245 h 708362"/>
              <a:gd name="connsiteX11" fmla="*/ 32657 w 555171"/>
              <a:gd name="connsiteY11" fmla="*/ 11245 h 708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55171" h="708362">
                <a:moveTo>
                  <a:pt x="32657" y="11245"/>
                </a:moveTo>
                <a:lnTo>
                  <a:pt x="32657" y="11245"/>
                </a:lnTo>
                <a:cubicBezTo>
                  <a:pt x="29028" y="192674"/>
                  <a:pt x="30833" y="374292"/>
                  <a:pt x="21771" y="555531"/>
                </a:cubicBezTo>
                <a:cubicBezTo>
                  <a:pt x="19923" y="592489"/>
                  <a:pt x="0" y="664388"/>
                  <a:pt x="0" y="664388"/>
                </a:cubicBezTo>
                <a:cubicBezTo>
                  <a:pt x="17134" y="715792"/>
                  <a:pt x="3695" y="707931"/>
                  <a:pt x="87085" y="707931"/>
                </a:cubicBezTo>
                <a:cubicBezTo>
                  <a:pt x="243156" y="707931"/>
                  <a:pt x="399142" y="700674"/>
                  <a:pt x="555171" y="697045"/>
                </a:cubicBezTo>
                <a:cubicBezTo>
                  <a:pt x="551542" y="642616"/>
                  <a:pt x="546304" y="588271"/>
                  <a:pt x="544285" y="533759"/>
                </a:cubicBezTo>
                <a:cubicBezTo>
                  <a:pt x="539046" y="392295"/>
                  <a:pt x="559715" y="248310"/>
                  <a:pt x="533400" y="109217"/>
                </a:cubicBezTo>
                <a:cubicBezTo>
                  <a:pt x="529134" y="86668"/>
                  <a:pt x="468085" y="130988"/>
                  <a:pt x="468085" y="130988"/>
                </a:cubicBezTo>
                <a:cubicBezTo>
                  <a:pt x="457199" y="127359"/>
                  <a:pt x="439056" y="130988"/>
                  <a:pt x="435428" y="120102"/>
                </a:cubicBezTo>
                <a:cubicBezTo>
                  <a:pt x="394885" y="-1529"/>
                  <a:pt x="470759" y="-15046"/>
                  <a:pt x="391885" y="11245"/>
                </a:cubicBezTo>
                <a:cubicBezTo>
                  <a:pt x="76215" y="-447"/>
                  <a:pt x="92528" y="11245"/>
                  <a:pt x="32657" y="1124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dirty="0">
                <a:solidFill>
                  <a:srgbClr val="C00000"/>
                </a:solidFill>
              </a:rPr>
              <a:t>.exe</a:t>
            </a:r>
          </a:p>
        </p:txBody>
      </p:sp>
      <p:sp>
        <p:nvSpPr>
          <p:cNvPr id="43" name="Freeform 42"/>
          <p:cNvSpPr/>
          <p:nvPr/>
        </p:nvSpPr>
        <p:spPr>
          <a:xfrm>
            <a:off x="8534400" y="3813876"/>
            <a:ext cx="555171" cy="802098"/>
          </a:xfrm>
          <a:custGeom>
            <a:avLst/>
            <a:gdLst>
              <a:gd name="connsiteX0" fmla="*/ 32657 w 555171"/>
              <a:gd name="connsiteY0" fmla="*/ 11245 h 708362"/>
              <a:gd name="connsiteX1" fmla="*/ 32657 w 555171"/>
              <a:gd name="connsiteY1" fmla="*/ 11245 h 708362"/>
              <a:gd name="connsiteX2" fmla="*/ 21771 w 555171"/>
              <a:gd name="connsiteY2" fmla="*/ 555531 h 708362"/>
              <a:gd name="connsiteX3" fmla="*/ 0 w 555171"/>
              <a:gd name="connsiteY3" fmla="*/ 664388 h 708362"/>
              <a:gd name="connsiteX4" fmla="*/ 87085 w 555171"/>
              <a:gd name="connsiteY4" fmla="*/ 707931 h 708362"/>
              <a:gd name="connsiteX5" fmla="*/ 555171 w 555171"/>
              <a:gd name="connsiteY5" fmla="*/ 697045 h 708362"/>
              <a:gd name="connsiteX6" fmla="*/ 544285 w 555171"/>
              <a:gd name="connsiteY6" fmla="*/ 533759 h 708362"/>
              <a:gd name="connsiteX7" fmla="*/ 533400 w 555171"/>
              <a:gd name="connsiteY7" fmla="*/ 109217 h 708362"/>
              <a:gd name="connsiteX8" fmla="*/ 468085 w 555171"/>
              <a:gd name="connsiteY8" fmla="*/ 130988 h 708362"/>
              <a:gd name="connsiteX9" fmla="*/ 435428 w 555171"/>
              <a:gd name="connsiteY9" fmla="*/ 120102 h 708362"/>
              <a:gd name="connsiteX10" fmla="*/ 391885 w 555171"/>
              <a:gd name="connsiteY10" fmla="*/ 11245 h 708362"/>
              <a:gd name="connsiteX11" fmla="*/ 32657 w 555171"/>
              <a:gd name="connsiteY11" fmla="*/ 11245 h 708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55171" h="708362">
                <a:moveTo>
                  <a:pt x="32657" y="11245"/>
                </a:moveTo>
                <a:lnTo>
                  <a:pt x="32657" y="11245"/>
                </a:lnTo>
                <a:cubicBezTo>
                  <a:pt x="29028" y="192674"/>
                  <a:pt x="30833" y="374292"/>
                  <a:pt x="21771" y="555531"/>
                </a:cubicBezTo>
                <a:cubicBezTo>
                  <a:pt x="19923" y="592489"/>
                  <a:pt x="0" y="664388"/>
                  <a:pt x="0" y="664388"/>
                </a:cubicBezTo>
                <a:cubicBezTo>
                  <a:pt x="17134" y="715792"/>
                  <a:pt x="3695" y="707931"/>
                  <a:pt x="87085" y="707931"/>
                </a:cubicBezTo>
                <a:cubicBezTo>
                  <a:pt x="243156" y="707931"/>
                  <a:pt x="399142" y="700674"/>
                  <a:pt x="555171" y="697045"/>
                </a:cubicBezTo>
                <a:cubicBezTo>
                  <a:pt x="551542" y="642616"/>
                  <a:pt x="546304" y="588271"/>
                  <a:pt x="544285" y="533759"/>
                </a:cubicBezTo>
                <a:cubicBezTo>
                  <a:pt x="539046" y="392295"/>
                  <a:pt x="559715" y="248310"/>
                  <a:pt x="533400" y="109217"/>
                </a:cubicBezTo>
                <a:cubicBezTo>
                  <a:pt x="529134" y="86668"/>
                  <a:pt x="468085" y="130988"/>
                  <a:pt x="468085" y="130988"/>
                </a:cubicBezTo>
                <a:cubicBezTo>
                  <a:pt x="457199" y="127359"/>
                  <a:pt x="439056" y="130988"/>
                  <a:pt x="435428" y="120102"/>
                </a:cubicBezTo>
                <a:cubicBezTo>
                  <a:pt x="394885" y="-1529"/>
                  <a:pt x="470759" y="-15046"/>
                  <a:pt x="391885" y="11245"/>
                </a:cubicBezTo>
                <a:cubicBezTo>
                  <a:pt x="76215" y="-447"/>
                  <a:pt x="92528" y="11245"/>
                  <a:pt x="32657" y="11245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rgbClr val="C00000"/>
                </a:solidFill>
              </a:rPr>
              <a:t>.</a:t>
            </a:r>
            <a:r>
              <a:rPr lang="en-IN" sz="1200" dirty="0">
                <a:solidFill>
                  <a:srgbClr val="C00000"/>
                </a:solidFill>
              </a:rPr>
              <a:t>exe</a:t>
            </a:r>
          </a:p>
          <a:p>
            <a:pPr algn="ctr"/>
            <a:endParaRPr lang="en-IN" sz="12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IN" sz="12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5" name="Picture 4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600" y="4098419"/>
            <a:ext cx="431075" cy="345133"/>
          </a:xfrm>
          <a:prstGeom prst="rect">
            <a:avLst/>
          </a:prstGeom>
        </p:spPr>
      </p:pic>
      <p:sp>
        <p:nvSpPr>
          <p:cNvPr id="46" name="Title 1"/>
          <p:cNvSpPr txBox="1">
            <a:spLocks/>
          </p:cNvSpPr>
          <p:nvPr/>
        </p:nvSpPr>
        <p:spPr>
          <a:xfrm>
            <a:off x="571500" y="133077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N" sz="2000" b="1" dirty="0">
                <a:solidFill>
                  <a:schemeClr val="accent5">
                    <a:lumMod val="75000"/>
                  </a:schemeClr>
                </a:solidFill>
              </a:rPr>
              <a:t>           Before infection                            After infection</a:t>
            </a:r>
          </a:p>
        </p:txBody>
      </p:sp>
    </p:spTree>
    <p:extLst>
      <p:ext uri="{BB962C8B-B14F-4D97-AF65-F5344CB8AC3E}">
        <p14:creationId xmlns:p14="http://schemas.microsoft.com/office/powerpoint/2010/main" val="3532928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Infection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In the infection phase, the virus replicates itself and attaches to an </a:t>
            </a:r>
            <a:r>
              <a:rPr lang="en-IN" dirty="0">
                <a:solidFill>
                  <a:srgbClr val="FF0000"/>
                </a:solidFill>
              </a:rPr>
              <a:t>.exe file </a:t>
            </a:r>
            <a:r>
              <a:rPr lang="en-IN" dirty="0"/>
              <a:t>in the system</a:t>
            </a:r>
          </a:p>
          <a:p>
            <a:r>
              <a:rPr lang="en-IN" dirty="0"/>
              <a:t>Important Two factors of infection phase</a:t>
            </a:r>
          </a:p>
          <a:p>
            <a:pPr lvl="1"/>
            <a:r>
              <a:rPr lang="en-IN" dirty="0">
                <a:solidFill>
                  <a:srgbClr val="FF0000"/>
                </a:solidFill>
              </a:rPr>
              <a:t>Method of Infection </a:t>
            </a:r>
          </a:p>
          <a:p>
            <a:pPr lvl="1"/>
            <a:r>
              <a:rPr lang="en-IN" dirty="0">
                <a:solidFill>
                  <a:srgbClr val="FF0000"/>
                </a:solidFill>
              </a:rPr>
              <a:t>Method of Spreading</a:t>
            </a:r>
          </a:p>
          <a:p>
            <a:r>
              <a:rPr lang="en-IN" dirty="0"/>
              <a:t>Specific viruses infect in different ways</a:t>
            </a:r>
          </a:p>
          <a:p>
            <a:pPr lvl="1"/>
            <a:r>
              <a:rPr lang="en-IN" dirty="0">
                <a:solidFill>
                  <a:srgbClr val="FF0000"/>
                </a:solidFill>
              </a:rPr>
              <a:t>Source code</a:t>
            </a:r>
          </a:p>
          <a:p>
            <a:pPr lvl="1"/>
            <a:r>
              <a:rPr lang="en-IN" dirty="0">
                <a:solidFill>
                  <a:srgbClr val="FF0000"/>
                </a:solidFill>
              </a:rPr>
              <a:t>Batch files</a:t>
            </a:r>
          </a:p>
          <a:p>
            <a:pPr lvl="1"/>
            <a:r>
              <a:rPr lang="en-IN" dirty="0">
                <a:solidFill>
                  <a:srgbClr val="FF0000"/>
                </a:solidFill>
              </a:rPr>
              <a:t>Script files</a:t>
            </a:r>
          </a:p>
          <a:p>
            <a:pPr marL="457200" lvl="1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70145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5" y="0"/>
            <a:ext cx="8458200" cy="692696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Working of viruses: Attack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002486" cy="5673951"/>
          </a:xfrm>
        </p:spPr>
        <p:txBody>
          <a:bodyPr>
            <a:normAutofit/>
          </a:bodyPr>
          <a:lstStyle/>
          <a:p>
            <a:r>
              <a:rPr lang="en-IN" sz="2000" dirty="0"/>
              <a:t>Viruses are programmed with trigger events to activate and corrupt systems</a:t>
            </a:r>
          </a:p>
          <a:p>
            <a:pPr marL="0" indent="0" algn="ctr">
              <a:buNone/>
            </a:pPr>
            <a:r>
              <a:rPr lang="en-IN" sz="2400" dirty="0"/>
              <a:t> </a:t>
            </a:r>
            <a:r>
              <a:rPr lang="en-IN" sz="2400" dirty="0">
                <a:solidFill>
                  <a:srgbClr val="FF0000"/>
                </a:solidFill>
              </a:rPr>
              <a:t>UnFragmented file before Attack</a:t>
            </a:r>
          </a:p>
          <a:p>
            <a:pPr marL="0" indent="0">
              <a:buNone/>
            </a:pPr>
            <a:r>
              <a:rPr lang="en-IN" dirty="0">
                <a:solidFill>
                  <a:srgbClr val="FF0000"/>
                </a:solidFill>
              </a:rPr>
              <a:t>     File: A                                 File:B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 algn="ctr">
              <a:buNone/>
            </a:pPr>
            <a:r>
              <a:rPr lang="en-IN" dirty="0"/>
              <a:t>             </a:t>
            </a:r>
          </a:p>
          <a:p>
            <a:pPr marL="0" indent="0" algn="ctr">
              <a:buNone/>
            </a:pPr>
            <a:r>
              <a:rPr lang="en-IN" sz="2400" dirty="0">
                <a:solidFill>
                  <a:srgbClr val="FF0000"/>
                </a:solidFill>
              </a:rPr>
              <a:t>File fragmented due to  virus Attack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450905" y="2825449"/>
            <a:ext cx="4608509" cy="533400"/>
          </a:xfrm>
          <a:prstGeom prst="rect">
            <a:avLst/>
          </a:prstGeom>
          <a:solidFill>
            <a:schemeClr val="bg1">
              <a:lumMod val="65000"/>
            </a:schemeClr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 Page:1               Page:2              Page:3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7506" y="2825449"/>
            <a:ext cx="4343400" cy="533400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Page:1          page:2         Page: 3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51525" y="4990728"/>
            <a:ext cx="1562254" cy="61142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Page:1</a:t>
            </a:r>
          </a:p>
          <a:p>
            <a:pPr algn="ctr"/>
            <a:r>
              <a:rPr lang="en-IN" dirty="0"/>
              <a:t>File:A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1752600" y="2825449"/>
            <a:ext cx="0" cy="53340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3200400" y="2825449"/>
            <a:ext cx="0" cy="53340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1688439" y="4990728"/>
            <a:ext cx="1562254" cy="61142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Page:3</a:t>
            </a:r>
          </a:p>
          <a:p>
            <a:pPr algn="ctr"/>
            <a:r>
              <a:rPr lang="en-IN" dirty="0"/>
              <a:t>File:B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136239" y="4990728"/>
            <a:ext cx="1562254" cy="61142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Page:1</a:t>
            </a:r>
          </a:p>
          <a:p>
            <a:pPr algn="ctr"/>
            <a:r>
              <a:rPr lang="en-IN" dirty="0"/>
              <a:t>File:B</a:t>
            </a:r>
          </a:p>
        </p:txBody>
      </p:sp>
      <p:sp>
        <p:nvSpPr>
          <p:cNvPr id="20" name="Rectangle 19"/>
          <p:cNvSpPr/>
          <p:nvPr/>
        </p:nvSpPr>
        <p:spPr>
          <a:xfrm>
            <a:off x="4594925" y="4990728"/>
            <a:ext cx="1562254" cy="61142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Page:3</a:t>
            </a:r>
          </a:p>
          <a:p>
            <a:pPr algn="ctr"/>
            <a:r>
              <a:rPr lang="en-IN" dirty="0"/>
              <a:t>File:A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992432" y="4990728"/>
            <a:ext cx="1562254" cy="61142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Page:2</a:t>
            </a:r>
          </a:p>
          <a:p>
            <a:pPr algn="ctr"/>
            <a:r>
              <a:rPr lang="en-IN" dirty="0"/>
              <a:t>File:B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440232" y="4990728"/>
            <a:ext cx="1562254" cy="61142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Page:2</a:t>
            </a:r>
          </a:p>
          <a:p>
            <a:pPr algn="ctr"/>
            <a:r>
              <a:rPr lang="en-IN" dirty="0"/>
              <a:t>File:A</a:t>
            </a:r>
          </a:p>
        </p:txBody>
      </p:sp>
      <p:cxnSp>
        <p:nvCxnSpPr>
          <p:cNvPr id="23" name="Straight Connector 22"/>
          <p:cNvCxnSpPr/>
          <p:nvPr/>
        </p:nvCxnSpPr>
        <p:spPr>
          <a:xfrm>
            <a:off x="6019800" y="2825449"/>
            <a:ext cx="0" cy="53340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7554686" y="2825449"/>
            <a:ext cx="0" cy="53340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1039586" y="3358849"/>
            <a:ext cx="0" cy="304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1039586" y="3663649"/>
            <a:ext cx="28847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V="1">
            <a:off x="2476500" y="3358849"/>
            <a:ext cx="0" cy="304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V="1">
            <a:off x="3924300" y="3358849"/>
            <a:ext cx="0" cy="304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1023257" y="5602155"/>
            <a:ext cx="0" cy="381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1023257" y="5983155"/>
            <a:ext cx="74948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8518071" y="5602155"/>
            <a:ext cx="0" cy="381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H="1">
            <a:off x="5431971" y="5787212"/>
            <a:ext cx="3086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5431971" y="5602155"/>
            <a:ext cx="0" cy="1850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2891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Why do people create computer viruses</a:t>
            </a:r>
          </a:p>
        </p:txBody>
      </p:sp>
      <p:sp>
        <p:nvSpPr>
          <p:cNvPr id="4" name="Rectangle 3"/>
          <p:cNvSpPr/>
          <p:nvPr/>
        </p:nvSpPr>
        <p:spPr>
          <a:xfrm>
            <a:off x="1219200" y="1268760"/>
            <a:ext cx="2472478" cy="12192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Inflict Damage to competitors</a:t>
            </a:r>
          </a:p>
        </p:txBody>
      </p:sp>
      <p:sp>
        <p:nvSpPr>
          <p:cNvPr id="5" name="Rectangle 4"/>
          <p:cNvSpPr/>
          <p:nvPr/>
        </p:nvSpPr>
        <p:spPr>
          <a:xfrm>
            <a:off x="5410200" y="1268760"/>
            <a:ext cx="2472478" cy="12192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Financial</a:t>
            </a:r>
          </a:p>
          <a:p>
            <a:pPr algn="ctr"/>
            <a:r>
              <a:rPr lang="en-IN" dirty="0"/>
              <a:t>benefits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3084180"/>
            <a:ext cx="2472478" cy="12192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Research</a:t>
            </a:r>
          </a:p>
          <a:p>
            <a:pPr algn="ctr"/>
            <a:r>
              <a:rPr lang="en-IN" dirty="0"/>
              <a:t>Projects</a:t>
            </a:r>
          </a:p>
        </p:txBody>
      </p:sp>
      <p:sp>
        <p:nvSpPr>
          <p:cNvPr id="7" name="Rectangle 6"/>
          <p:cNvSpPr/>
          <p:nvPr/>
        </p:nvSpPr>
        <p:spPr>
          <a:xfrm>
            <a:off x="3418114" y="3084180"/>
            <a:ext cx="2472478" cy="12192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Play </a:t>
            </a:r>
          </a:p>
          <a:p>
            <a:pPr algn="ctr"/>
            <a:r>
              <a:rPr lang="en-IN" dirty="0"/>
              <a:t>Prank</a:t>
            </a:r>
          </a:p>
        </p:txBody>
      </p:sp>
      <p:sp>
        <p:nvSpPr>
          <p:cNvPr id="8" name="Rectangle 7"/>
          <p:cNvSpPr/>
          <p:nvPr/>
        </p:nvSpPr>
        <p:spPr>
          <a:xfrm>
            <a:off x="6379028" y="3084180"/>
            <a:ext cx="2472478" cy="12192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Vandalism</a:t>
            </a:r>
          </a:p>
        </p:txBody>
      </p:sp>
      <p:sp>
        <p:nvSpPr>
          <p:cNvPr id="10" name="Rectangle 9"/>
          <p:cNvSpPr/>
          <p:nvPr/>
        </p:nvSpPr>
        <p:spPr>
          <a:xfrm>
            <a:off x="1894114" y="4808318"/>
            <a:ext cx="2472478" cy="12192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Cyber </a:t>
            </a:r>
          </a:p>
          <a:p>
            <a:pPr algn="ctr"/>
            <a:r>
              <a:rPr lang="en-IN" dirty="0"/>
              <a:t>Terrorism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627914" y="4809595"/>
            <a:ext cx="2472478" cy="12192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Distribute political messages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04799" y="3312834"/>
            <a:ext cx="2813510" cy="17499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" name="Rectangle 22"/>
          <p:cNvSpPr/>
          <p:nvPr/>
        </p:nvSpPr>
        <p:spPr>
          <a:xfrm>
            <a:off x="3265713" y="3312381"/>
            <a:ext cx="2813510" cy="17499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4" name="Rectangle 23"/>
          <p:cNvSpPr/>
          <p:nvPr/>
        </p:nvSpPr>
        <p:spPr>
          <a:xfrm>
            <a:off x="1066799" y="1535070"/>
            <a:ext cx="2813510" cy="17499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5" name="Rectangle 24"/>
          <p:cNvSpPr/>
          <p:nvPr/>
        </p:nvSpPr>
        <p:spPr>
          <a:xfrm>
            <a:off x="5257799" y="1535070"/>
            <a:ext cx="2813510" cy="17499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6" name="Rectangle 25"/>
          <p:cNvSpPr/>
          <p:nvPr/>
        </p:nvSpPr>
        <p:spPr>
          <a:xfrm>
            <a:off x="6264727" y="3312381"/>
            <a:ext cx="2813510" cy="17499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7" name="Rectangle 26"/>
          <p:cNvSpPr/>
          <p:nvPr/>
        </p:nvSpPr>
        <p:spPr>
          <a:xfrm>
            <a:off x="1741713" y="5040304"/>
            <a:ext cx="2813510" cy="17499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8" name="Rectangle 27"/>
          <p:cNvSpPr/>
          <p:nvPr/>
        </p:nvSpPr>
        <p:spPr>
          <a:xfrm>
            <a:off x="5475513" y="5040304"/>
            <a:ext cx="2813510" cy="174993"/>
          </a:xfrm>
          <a:prstGeom prst="rect">
            <a:avLst/>
          </a:prstGeom>
          <a:solidFill>
            <a:srgbClr val="FF3399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26" name="Picture 2" descr="http://www.pngall.com/wp-content/uploads/2016/03/Bug-PNG-8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314" y="1526672"/>
            <a:ext cx="527469" cy="52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miropoetry.files.wordpress.com/2011/06/vir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215297"/>
            <a:ext cx="634570" cy="57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5369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How does a computer Get infected by viruses</a:t>
            </a:r>
          </a:p>
        </p:txBody>
      </p:sp>
      <p:sp>
        <p:nvSpPr>
          <p:cNvPr id="4" name="Rectangle 3"/>
          <p:cNvSpPr/>
          <p:nvPr/>
        </p:nvSpPr>
        <p:spPr>
          <a:xfrm>
            <a:off x="1045029" y="1935856"/>
            <a:ext cx="914400" cy="53419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ectangle 8"/>
          <p:cNvSpPr/>
          <p:nvPr/>
        </p:nvSpPr>
        <p:spPr>
          <a:xfrm>
            <a:off x="2394858" y="1904206"/>
            <a:ext cx="5834742" cy="534194"/>
          </a:xfrm>
          <a:prstGeom prst="rect">
            <a:avLst/>
          </a:prstGeom>
          <a:solidFill>
            <a:schemeClr val="lt1">
              <a:alpha val="18000"/>
            </a:schemeClr>
          </a:solidFill>
          <a:ln w="44450" cap="sq" cmpd="sng">
            <a:prstDash val="solid"/>
            <a:beve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1400" dirty="0"/>
              <a:t>When a user accepts files and downloads without checking properly for the source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12372" y="2742406"/>
            <a:ext cx="914400" cy="53419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1012372" y="5319613"/>
            <a:ext cx="914400" cy="53419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Rectangle 11"/>
          <p:cNvSpPr/>
          <p:nvPr/>
        </p:nvSpPr>
        <p:spPr>
          <a:xfrm>
            <a:off x="1012372" y="4490215"/>
            <a:ext cx="914400" cy="53419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12372" y="3580606"/>
            <a:ext cx="914400" cy="534194"/>
          </a:xfrm>
          <a:prstGeom prst="rect">
            <a:avLst/>
          </a:prstGeom>
          <a:solidFill>
            <a:srgbClr val="FF3399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2394858" y="2727325"/>
            <a:ext cx="5834742" cy="534194"/>
          </a:xfrm>
          <a:prstGeom prst="rect">
            <a:avLst/>
          </a:prstGeom>
          <a:ln w="44450">
            <a:solidFill>
              <a:schemeClr val="accent4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1400" dirty="0"/>
              <a:t>Opening infected email-attachments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389415" y="5336156"/>
            <a:ext cx="5834742" cy="534194"/>
          </a:xfrm>
          <a:prstGeom prst="rect">
            <a:avLst/>
          </a:prstGeom>
          <a:ln w="44450">
            <a:solidFill>
              <a:schemeClr val="accent5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1400" dirty="0"/>
              <a:t>Not running the latest anti-virus application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389415" y="4450018"/>
            <a:ext cx="5834742" cy="534194"/>
          </a:xfrm>
          <a:prstGeom prst="rect">
            <a:avLst/>
          </a:prstGeom>
          <a:ln w="44450">
            <a:solidFill>
              <a:schemeClr val="accent6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1400" dirty="0"/>
              <a:t>Not updating and not installing new versions of plug-ins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389415" y="3546743"/>
            <a:ext cx="5834742" cy="534194"/>
          </a:xfrm>
          <a:prstGeom prst="rect">
            <a:avLst/>
          </a:prstGeom>
          <a:ln w="44450">
            <a:solidFill>
              <a:srgbClr val="FF3399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1400" dirty="0"/>
              <a:t>Installing pirated software</a:t>
            </a:r>
          </a:p>
        </p:txBody>
      </p:sp>
      <p:pic>
        <p:nvPicPr>
          <p:cNvPr id="1028" name="Picture 4" descr="https://encrypted-tbn2.gstatic.com/images?q=tbn:ANd9GcS3xghZeG2HpVwmFY1qm0TqiiuTl8rVxqlUpzw1UAk_Y_m4H8I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125" y="2037653"/>
            <a:ext cx="457200" cy="37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email attachmen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683" y="2805706"/>
            <a:ext cx="511091" cy="40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radtech.id/static/images/produk/software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970" y="3652015"/>
            <a:ext cx="558515" cy="41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pixabay.com/static/uploads/photo/2013/03/30/00/11/update-97888_640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469" y="4550152"/>
            <a:ext cx="507856" cy="43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cdn2.hubspot.net/hub/62530/file-14945139-png/images/antivirus-definition-updat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970" y="5336156"/>
            <a:ext cx="454025" cy="550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1363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Virus Hoaxes and Fake Antivirus</a:t>
            </a:r>
          </a:p>
        </p:txBody>
      </p:sp>
      <p:sp>
        <p:nvSpPr>
          <p:cNvPr id="4" name="Rectangle 3"/>
          <p:cNvSpPr/>
          <p:nvPr/>
        </p:nvSpPr>
        <p:spPr>
          <a:xfrm>
            <a:off x="524107" y="2362200"/>
            <a:ext cx="4267200" cy="1143000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  Hoaxes are false alarms claiming reports about a non-existing virus which may          contain virus attachments</a:t>
            </a:r>
          </a:p>
        </p:txBody>
      </p:sp>
      <p:sp>
        <p:nvSpPr>
          <p:cNvPr id="6" name="Rectangle 5"/>
          <p:cNvSpPr/>
          <p:nvPr/>
        </p:nvSpPr>
        <p:spPr>
          <a:xfrm>
            <a:off x="-9293" y="2362200"/>
            <a:ext cx="656492" cy="1143000"/>
          </a:xfrm>
          <a:prstGeom prst="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ectangle 9"/>
          <p:cNvSpPr/>
          <p:nvPr/>
        </p:nvSpPr>
        <p:spPr>
          <a:xfrm>
            <a:off x="557744" y="3947319"/>
            <a:ext cx="4267200" cy="1143000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Warning message propagating that a certain email messages should not be  viewed and doing so will damage one’s system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4344" y="3947319"/>
            <a:ext cx="656492" cy="1143000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Rectangle 11"/>
          <p:cNvSpPr/>
          <p:nvPr/>
        </p:nvSpPr>
        <p:spPr>
          <a:xfrm>
            <a:off x="4903177" y="2386720"/>
            <a:ext cx="3549805" cy="1143000"/>
          </a:xfrm>
          <a:prstGeom prst="rect">
            <a:avLst/>
          </a:prstGeom>
          <a:solidFill>
            <a:schemeClr val="accent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Attackers disguise malwares as an  antivirus and trick users to install them in their systems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903177" y="3947319"/>
            <a:ext cx="3516351" cy="1143000"/>
          </a:xfrm>
          <a:prstGeom prst="rect">
            <a:avLst/>
          </a:prstGeom>
          <a:solidFill>
            <a:schemeClr val="accent5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Once installed these fake antiviruses can damage target systems similar to other malwares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369347" y="2377069"/>
            <a:ext cx="656492" cy="1162302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8331033" y="3932450"/>
            <a:ext cx="656492" cy="1167519"/>
          </a:xfrm>
          <a:prstGeom prst="rect">
            <a:avLst/>
          </a:prstGeom>
          <a:solidFill>
            <a:schemeClr val="accent5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26" name="Picture 2" descr="http://www.techspot.com/images2/downloads/topdownload/2014/12/alarmclock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68" y="2630487"/>
            <a:ext cx="606425" cy="60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cons.iconseeker.com/png/fullsize/crystal-project-application/bug-2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1823" y="2686626"/>
            <a:ext cx="571714" cy="571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cdn2.hubspot.net/hub/62530/file-14945139-png/images/antivirus-definition-updat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01322" y="4158228"/>
            <a:ext cx="515913" cy="715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iconsdb.com/icons/preview/orange/warning-28-xxl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20" y="4291577"/>
            <a:ext cx="449262" cy="44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121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74742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Ransomware</a:t>
            </a:r>
          </a:p>
        </p:txBody>
      </p:sp>
      <p:sp>
        <p:nvSpPr>
          <p:cNvPr id="4" name="Rectangle 3"/>
          <p:cNvSpPr/>
          <p:nvPr/>
        </p:nvSpPr>
        <p:spPr>
          <a:xfrm>
            <a:off x="604837" y="1068617"/>
            <a:ext cx="3471863" cy="16764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b="1" dirty="0">
                <a:solidFill>
                  <a:srgbClr val="FF0000"/>
                </a:solidFill>
              </a:rPr>
              <a:t>Ransom ware </a:t>
            </a:r>
            <a:r>
              <a:rPr lang="en-IN" sz="1400" dirty="0">
                <a:solidFill>
                  <a:srgbClr val="FF0000"/>
                </a:solidFill>
              </a:rPr>
              <a:t>is a type of malware which restricts access to the computer system’s files and folders and demands an online ransom payment to the malware creator(s) in order to remove the restrictions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09600" y="3507017"/>
            <a:ext cx="3429000" cy="1828800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FF0000"/>
                </a:solidFill>
              </a:rPr>
              <a:t>Cryptorbit Ransomware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FF0000"/>
                </a:solidFill>
              </a:rPr>
              <a:t>cryptoLocker Ransomware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FF0000"/>
                </a:solidFill>
              </a:rPr>
              <a:t>cryptoDefense Ransomware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FF0000"/>
                </a:solidFill>
              </a:rPr>
              <a:t>cryptoWall Ransomware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FF0000"/>
                </a:solidFill>
              </a:rPr>
              <a:t>Police-themed Ransomware</a:t>
            </a:r>
          </a:p>
        </p:txBody>
      </p:sp>
      <p:sp>
        <p:nvSpPr>
          <p:cNvPr id="8" name="Rectangle 7"/>
          <p:cNvSpPr/>
          <p:nvPr/>
        </p:nvSpPr>
        <p:spPr>
          <a:xfrm>
            <a:off x="609600" y="3335341"/>
            <a:ext cx="3429000" cy="4730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rgbClr val="FF0000"/>
                </a:solidFill>
              </a:rPr>
              <a:t>Ransomware Family</a:t>
            </a:r>
          </a:p>
        </p:txBody>
      </p:sp>
      <p:sp>
        <p:nvSpPr>
          <p:cNvPr id="9" name="Isosceles Triangle 8"/>
          <p:cNvSpPr/>
          <p:nvPr/>
        </p:nvSpPr>
        <p:spPr>
          <a:xfrm rot="5246382">
            <a:off x="4001241" y="3433451"/>
            <a:ext cx="210835" cy="163061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0" t="1517" r="3382"/>
          <a:stretch/>
        </p:blipFill>
        <p:spPr>
          <a:xfrm>
            <a:off x="4648200" y="574742"/>
            <a:ext cx="3886200" cy="5662570"/>
          </a:xfrm>
        </p:spPr>
      </p:pic>
    </p:spTree>
    <p:extLst>
      <p:ext uri="{BB962C8B-B14F-4D97-AF65-F5344CB8AC3E}">
        <p14:creationId xmlns:p14="http://schemas.microsoft.com/office/powerpoint/2010/main" val="35645950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2054"/>
            <a:ext cx="8229600" cy="690642"/>
          </a:xfrm>
        </p:spPr>
        <p:txBody>
          <a:bodyPr>
            <a:normAutofit fontScale="90000"/>
          </a:bodyPr>
          <a:lstStyle/>
          <a:p>
            <a:r>
              <a:rPr lang="en-IN" dirty="0"/>
              <a:t>Types of Viruses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4" r="3318" b="5549"/>
          <a:stretch/>
        </p:blipFill>
        <p:spPr>
          <a:xfrm>
            <a:off x="571500" y="658416"/>
            <a:ext cx="7312868" cy="5191505"/>
          </a:xfrm>
        </p:spPr>
      </p:pic>
    </p:spTree>
    <p:extLst>
      <p:ext uri="{BB962C8B-B14F-4D97-AF65-F5344CB8AC3E}">
        <p14:creationId xmlns:p14="http://schemas.microsoft.com/office/powerpoint/2010/main" val="5651240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Infection of Boot Sector Viruses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672571"/>
            <a:ext cx="6796985" cy="5158283"/>
          </a:xfrm>
        </p:spPr>
      </p:pic>
    </p:spTree>
    <p:extLst>
      <p:ext uri="{BB962C8B-B14F-4D97-AF65-F5344CB8AC3E}">
        <p14:creationId xmlns:p14="http://schemas.microsoft.com/office/powerpoint/2010/main" val="18809035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5407"/>
            <a:ext cx="8229600" cy="689297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File Viruses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1382" y="2521496"/>
            <a:ext cx="4402618" cy="3351908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6" y="692696"/>
            <a:ext cx="4686954" cy="3362794"/>
          </a:xfrm>
        </p:spPr>
      </p:pic>
    </p:spTree>
    <p:extLst>
      <p:ext uri="{BB962C8B-B14F-4D97-AF65-F5344CB8AC3E}">
        <p14:creationId xmlns:p14="http://schemas.microsoft.com/office/powerpoint/2010/main" val="7999998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41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Stealth type viruses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488642"/>
            <a:ext cx="4168118" cy="2888795"/>
          </a:xfrm>
          <a:effectLst>
            <a:innerShdw blurRad="63500" dist="50800" dir="16200000">
              <a:prstClr val="black">
                <a:alpha val="50000"/>
              </a:prstClr>
            </a:innerShdw>
            <a:softEdge rad="31750"/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3571644"/>
            <a:ext cx="4105025" cy="2881692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  <a:softEdge rad="31750"/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9" y="3543070"/>
            <a:ext cx="4146347" cy="2910266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  <a:softEdge rad="31750"/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8200" y="521299"/>
            <a:ext cx="4105025" cy="2916592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  <a:softEdge rad="31750"/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</p:spTree>
    <p:extLst>
      <p:ext uri="{BB962C8B-B14F-4D97-AF65-F5344CB8AC3E}">
        <p14:creationId xmlns:p14="http://schemas.microsoft.com/office/powerpoint/2010/main" val="1724442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29" y="10886"/>
            <a:ext cx="8229600" cy="587272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Intelligent Viruses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556332"/>
            <a:ext cx="3934635" cy="268064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459251"/>
            <a:ext cx="3934635" cy="280059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0600" y="476672"/>
            <a:ext cx="3962400" cy="2861733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3450566"/>
            <a:ext cx="3962401" cy="2743963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9800285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8391"/>
            <a:ext cx="8229600" cy="629079"/>
          </a:xfrm>
        </p:spPr>
        <p:txBody>
          <a:bodyPr>
            <a:normAutofit fontScale="90000"/>
          </a:bodyPr>
          <a:lstStyle/>
          <a:p>
            <a:r>
              <a:rPr lang="en-IN" dirty="0"/>
              <a:t>Intelligent Viruses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9857" y="620880"/>
            <a:ext cx="3890797" cy="266700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620688"/>
            <a:ext cx="3881603" cy="266738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856" y="3448061"/>
            <a:ext cx="3890797" cy="2716766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3448061"/>
            <a:ext cx="3960409" cy="2797629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1545980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085"/>
            <a:ext cx="8229600" cy="700188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Virus Creations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831" y="947936"/>
            <a:ext cx="4294169" cy="30972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852936"/>
            <a:ext cx="4419600" cy="3171795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253690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81409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IN" sz="6000" b="1" dirty="0">
                <a:solidFill>
                  <a:schemeClr val="accent6"/>
                </a:solidFill>
              </a:rPr>
              <a:t>Worms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1233487"/>
            <a:ext cx="6696744" cy="4801243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6857614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93981"/>
            <a:ext cx="8856984" cy="1056141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How is a Worm different from a Virus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8734" y="1242126"/>
            <a:ext cx="8414787" cy="4993822"/>
          </a:xfrm>
          <a:prstGeom prst="rect">
            <a:avLst/>
          </a:prstGeom>
          <a:effectLst>
            <a:innerShdw blurRad="63500" dist="50800" dir="16200000">
              <a:schemeClr val="bg1">
                <a:lumMod val="50000"/>
                <a:alpha val="50000"/>
              </a:schemeClr>
            </a:innerShdw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5498564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-21771"/>
            <a:ext cx="8229600" cy="936171"/>
          </a:xfrm>
        </p:spPr>
        <p:txBody>
          <a:bodyPr/>
          <a:lstStyle/>
          <a:p>
            <a:r>
              <a:rPr lang="en-IN" b="1" dirty="0">
                <a:solidFill>
                  <a:schemeClr val="accent6"/>
                </a:solidFill>
              </a:rPr>
              <a:t>Worm Creators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599" y="1676400"/>
            <a:ext cx="4946217" cy="3581400"/>
          </a:xfrm>
          <a:prstGeom prst="rect">
            <a:avLst/>
          </a:prstGeom>
          <a:effectLst/>
          <a:scene3d>
            <a:camera prst="perspectiveContrastingRightFacing"/>
            <a:lightRig rig="threePt" dir="t"/>
          </a:scene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0" y="1600200"/>
            <a:ext cx="4343400" cy="3521697"/>
          </a:xfrm>
          <a:prstGeom prst="rect">
            <a:avLst/>
          </a:prstGeom>
          <a:effectLst/>
          <a:scene3d>
            <a:camera prst="perspectiveHeroicExtremeLeftFacing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632604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179" y="5125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Malware Reverse engineering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01" y="764704"/>
            <a:ext cx="3619128" cy="2514700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7010" y="858357"/>
            <a:ext cx="3430935" cy="2426627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  <a:scene3d>
            <a:camera prst="isometricOffAxis1Right"/>
            <a:lightRig rig="threePt" dir="t"/>
          </a:scene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3356992"/>
            <a:ext cx="3721208" cy="2646321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199" y="3486375"/>
            <a:ext cx="3643960" cy="2606921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6408149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54"/>
            <a:ext cx="8229600" cy="690642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Virus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692696"/>
            <a:ext cx="7620000" cy="5226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441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3025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Virus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814"/>
            <a:ext cx="8229600" cy="4525963"/>
          </a:xfrm>
        </p:spPr>
        <p:txBody>
          <a:bodyPr/>
          <a:lstStyle/>
          <a:p>
            <a:r>
              <a:rPr lang="en-IN" dirty="0"/>
              <a:t>DNS Changer</a:t>
            </a:r>
          </a:p>
          <a:p>
            <a:pPr lvl="1"/>
            <a:r>
              <a:rPr lang="en-IN" sz="1600" dirty="0"/>
              <a:t>Is a high profile piece of malware that modifies the DNS settings on the victim pc to divert internet traffic to malicious websites</a:t>
            </a:r>
            <a:r>
              <a:rPr lang="en-IN" dirty="0"/>
              <a:t>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419552"/>
            <a:ext cx="6838950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2661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0325"/>
            <a:ext cx="8229600" cy="776387"/>
          </a:xfrm>
        </p:spPr>
        <p:txBody>
          <a:bodyPr>
            <a:normAutofit fontScale="90000"/>
          </a:bodyPr>
          <a:lstStyle/>
          <a:p>
            <a:r>
              <a:rPr lang="en-IN" dirty="0"/>
              <a:t>Detection of Trojan and Worms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803884"/>
            <a:ext cx="688996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343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894"/>
            <a:ext cx="8229600" cy="809818"/>
          </a:xfrm>
        </p:spPr>
        <p:txBody>
          <a:bodyPr/>
          <a:lstStyle/>
          <a:p>
            <a:r>
              <a:rPr lang="en-IN" b="1" dirty="0">
                <a:solidFill>
                  <a:schemeClr val="accent6"/>
                </a:solidFill>
              </a:rPr>
              <a:t>Malware Detection Methods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2508" y="836712"/>
            <a:ext cx="6818983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2288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791"/>
            <a:ext cx="8229600" cy="751921"/>
          </a:xfrm>
        </p:spPr>
        <p:txBody>
          <a:bodyPr>
            <a:normAutofit fontScale="90000"/>
          </a:bodyPr>
          <a:lstStyle/>
          <a:p>
            <a:r>
              <a:rPr lang="en-IN" dirty="0"/>
              <a:t>Malware Detection Methods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2500" y="1023427"/>
            <a:ext cx="7239000" cy="5146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309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636"/>
            <a:ext cx="8229600" cy="755068"/>
          </a:xfrm>
        </p:spPr>
        <p:txBody>
          <a:bodyPr>
            <a:normAutofit fontScale="90000"/>
          </a:bodyPr>
          <a:lstStyle/>
          <a:p>
            <a:r>
              <a:rPr lang="en-IN" dirty="0"/>
              <a:t>Worm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0793" y="764704"/>
            <a:ext cx="7822414" cy="538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4644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70789"/>
            <a:ext cx="7848600" cy="477891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/>
                </a:solidFill>
              </a:rPr>
              <a:t>Countermeasure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0079" y="910494"/>
            <a:ext cx="4178597" cy="29688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407" y="3927481"/>
            <a:ext cx="4142123" cy="29549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1852" y="3927481"/>
            <a:ext cx="4178597" cy="29698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407" y="910494"/>
            <a:ext cx="4142123" cy="2916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7383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000" y="28949"/>
            <a:ext cx="9001000" cy="914400"/>
          </a:xfrm>
        </p:spPr>
        <p:txBody>
          <a:bodyPr>
            <a:noAutofit/>
          </a:bodyPr>
          <a:lstStyle/>
          <a:p>
            <a:r>
              <a:rPr lang="en-IN" sz="3600" b="1" dirty="0">
                <a:solidFill>
                  <a:schemeClr val="accent6"/>
                </a:solidFill>
              </a:rPr>
              <a:t>Pen Testing for Trojans and Backdoor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8" y="836712"/>
            <a:ext cx="8329404" cy="496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4488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2133600"/>
            <a:ext cx="6324600" cy="38269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401" y="260648"/>
            <a:ext cx="9158401" cy="5477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6928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Content Placeholder 11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08520" y="260648"/>
            <a:ext cx="9144000" cy="55292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8492167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5641"/>
            <a:ext cx="8229600" cy="883079"/>
          </a:xfrm>
        </p:spPr>
        <p:txBody>
          <a:bodyPr/>
          <a:lstStyle/>
          <a:p>
            <a:r>
              <a:rPr lang="en-IN" dirty="0"/>
              <a:t>Pen Testing for Viruses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124744"/>
            <a:ext cx="7315200" cy="4310537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3512476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28" y="27424"/>
            <a:ext cx="8868282" cy="632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8564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332656"/>
            <a:ext cx="7543800" cy="535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658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88821"/>
            <a:ext cx="8534400" cy="601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8876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/>
              <a:t>M. T Simpson, K. </a:t>
            </a:r>
            <a:r>
              <a:rPr lang="en-GB" dirty="0" err="1"/>
              <a:t>Backman</a:t>
            </a:r>
            <a:r>
              <a:rPr lang="en-GB" dirty="0"/>
              <a:t>, J. Corley, Hands-On </a:t>
            </a:r>
            <a:r>
              <a:rPr lang="en-GB" dirty="0" err="1"/>
              <a:t>Wthical</a:t>
            </a:r>
            <a:r>
              <a:rPr lang="en-GB" dirty="0"/>
              <a:t> Hacking and Network Defence, </a:t>
            </a:r>
            <a:r>
              <a:rPr lang="en-GB" dirty="0" err="1"/>
              <a:t>Cengage</a:t>
            </a:r>
            <a:r>
              <a:rPr lang="en-GB" dirty="0"/>
              <a:t> Learning,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 2011.</a:t>
            </a:r>
          </a:p>
          <a:p>
            <a:r>
              <a:rPr lang="en-GB" dirty="0">
                <a:hlinkClick r:id="rId2"/>
              </a:rPr>
              <a:t>http://ceh.vn/</a:t>
            </a:r>
            <a:endParaRPr lang="en-GB" dirty="0"/>
          </a:p>
          <a:p>
            <a:r>
              <a:rPr lang="en-GB" dirty="0">
                <a:hlinkClick r:id="rId3"/>
              </a:rPr>
              <a:t>https://aspen.eccouncil.org/</a:t>
            </a:r>
            <a:endParaRPr lang="en-GB" dirty="0"/>
          </a:p>
          <a:p>
            <a:r>
              <a:rPr lang="en-GB" dirty="0">
                <a:hlinkClick r:id="rId4"/>
              </a:rPr>
              <a:t>http://www.symantec.com/security_response/publications/threatreport.jsp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1853</TotalTime>
  <Words>1100</Words>
  <Application>Microsoft Office PowerPoint</Application>
  <PresentationFormat>On-screen Show (4:3)</PresentationFormat>
  <Paragraphs>265</Paragraphs>
  <Slides>48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Lucida Sans Unicode</vt:lpstr>
      <vt:lpstr>Office Theme</vt:lpstr>
      <vt:lpstr>Network Security: Malware Threats</vt:lpstr>
      <vt:lpstr>MALWARE THREATS</vt:lpstr>
      <vt:lpstr>Introduction to Malware</vt:lpstr>
      <vt:lpstr>Ways Of Malware can Get into a System</vt:lpstr>
      <vt:lpstr> Common Techniques to Distribute Malware on the WEB</vt:lpstr>
      <vt:lpstr>What is a Trojan</vt:lpstr>
      <vt:lpstr>Communication Path</vt:lpstr>
      <vt:lpstr>How Hackers Use Trojans</vt:lpstr>
      <vt:lpstr>Wrappers</vt:lpstr>
      <vt:lpstr>Types of Trojans</vt:lpstr>
      <vt:lpstr>Trojan Tools</vt:lpstr>
      <vt:lpstr>Trojan Analysis</vt:lpstr>
      <vt:lpstr>Introduction Viruses</vt:lpstr>
      <vt:lpstr>Stages of Virus Life</vt:lpstr>
      <vt:lpstr>Working of Viruses: Infection phase</vt:lpstr>
      <vt:lpstr>Infection Phase</vt:lpstr>
      <vt:lpstr>Working of viruses: Attack phase</vt:lpstr>
      <vt:lpstr>Why do people create computer viruses</vt:lpstr>
      <vt:lpstr>How does a computer Get infected by viruses</vt:lpstr>
      <vt:lpstr>Virus Hoaxes and Fake Antivirus</vt:lpstr>
      <vt:lpstr>Ransomware</vt:lpstr>
      <vt:lpstr>Types of Viruses</vt:lpstr>
      <vt:lpstr>Infection of Boot Sector Viruses</vt:lpstr>
      <vt:lpstr>File Viruses</vt:lpstr>
      <vt:lpstr>Stealth type viruses</vt:lpstr>
      <vt:lpstr>Intelligent Viruses</vt:lpstr>
      <vt:lpstr>Intelligent Viruses</vt:lpstr>
      <vt:lpstr>Virus Creations</vt:lpstr>
      <vt:lpstr>Worms</vt:lpstr>
      <vt:lpstr>How is a Worm different from a Virus</vt:lpstr>
      <vt:lpstr>Worm Creators</vt:lpstr>
      <vt:lpstr>Malware Reverse engineering</vt:lpstr>
      <vt:lpstr>Virus Analysis</vt:lpstr>
      <vt:lpstr>Virus Analysis</vt:lpstr>
      <vt:lpstr>Detection of Trojan and Worms</vt:lpstr>
      <vt:lpstr>Malware Detection Methods</vt:lpstr>
      <vt:lpstr>Malware Detection Methods</vt:lpstr>
      <vt:lpstr>Worm Analysis</vt:lpstr>
      <vt:lpstr>Countermeasure</vt:lpstr>
      <vt:lpstr>Pen Testing for Trojans and Backdoor</vt:lpstr>
      <vt:lpstr>PowerPoint Presentation</vt:lpstr>
      <vt:lpstr>PowerPoint Presentation</vt:lpstr>
      <vt:lpstr>Pen Testing for Viruses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 Campbell</cp:lastModifiedBy>
  <cp:revision>92</cp:revision>
  <dcterms:created xsi:type="dcterms:W3CDTF">2013-10-01T08:59:03Z</dcterms:created>
  <dcterms:modified xsi:type="dcterms:W3CDTF">2018-11-03T23:40:27Z</dcterms:modified>
</cp:coreProperties>
</file>