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5D074-5943-7701-1B2E-A336C90D41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E583CC-D46E-34C0-717C-790EA86E0D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5AF1F22-FD25-7A3C-2C50-C187A8E15CF4}"/>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F182447D-6E36-1E97-F982-533D26D111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782D9-5B2D-862B-83F5-1DBD4866023A}"/>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765455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4A9A-94D2-94E9-B5E5-09C5D15325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62D133-9BBA-7A3E-5BB3-F3048D3CB4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291ABE-913A-DF32-885C-CB065042CED7}"/>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24F604B8-5287-169F-9316-E56360CAE4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DDCD15-E5F6-0DAE-5889-475D11CE51D0}"/>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3709011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6120B-2932-F2BB-9503-47690FD295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09BFB67-0B2C-EB04-BF57-800E28D444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01F406-BEEE-5EEE-A1E8-E82C8DDA6448}"/>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7AAFB4A2-61BC-E555-E1A0-03C0F32C20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F5BB9-A66C-299B-CC3D-57C3A4B2746C}"/>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3625219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4317-406C-FE0E-BF28-AB1DCE13A1C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4518AD-60FC-B7AB-1D05-21C3EC3B8D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ED43A29-907D-49A7-5B7E-FA2BD35B59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EF9B982-1D30-C212-E6C7-CB9359EB95E2}"/>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6" name="Footer Placeholder 5">
            <a:extLst>
              <a:ext uri="{FF2B5EF4-FFF2-40B4-BE49-F238E27FC236}">
                <a16:creationId xmlns:a16="http://schemas.microsoft.com/office/drawing/2014/main" id="{F5DA0A1C-AAB5-449D-5793-F3C643DA55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12F7FC-EB03-767B-D066-405A4E7E24E4}"/>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553800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C6225-164B-3AD4-75CD-24DC7C2BF6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4BA8335-2965-1B64-225A-6CE085CC17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1F9A68-5645-1B80-E7EF-2F93C8E76F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DF7BEE-EB30-66A3-F5AE-554C8BCD90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24A8F8-9224-FB47-6377-E4BE29A371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B128634-FF02-F6BF-F287-67076155135D}"/>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8" name="Footer Placeholder 7">
            <a:extLst>
              <a:ext uri="{FF2B5EF4-FFF2-40B4-BE49-F238E27FC236}">
                <a16:creationId xmlns:a16="http://schemas.microsoft.com/office/drawing/2014/main" id="{797641D1-7B7D-9751-D35A-B282FDF85D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6AA155-EDD7-897B-0E3E-02E732AA503E}"/>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2336796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0A17-051A-59CF-22B1-CF493CEACDD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C887453-F577-9D8E-620C-033863041720}"/>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4" name="Footer Placeholder 3">
            <a:extLst>
              <a:ext uri="{FF2B5EF4-FFF2-40B4-BE49-F238E27FC236}">
                <a16:creationId xmlns:a16="http://schemas.microsoft.com/office/drawing/2014/main" id="{9F1A415A-6C91-6568-03EA-0AC88AE7E6D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CCCA48-5A46-017C-D520-8E97BEAAD8C7}"/>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907417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76AB0D-C955-E7AA-1548-A223CA758F4A}"/>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3" name="Footer Placeholder 2">
            <a:extLst>
              <a:ext uri="{FF2B5EF4-FFF2-40B4-BE49-F238E27FC236}">
                <a16:creationId xmlns:a16="http://schemas.microsoft.com/office/drawing/2014/main" id="{40C32F1C-9A11-7BD5-032D-25A8AB9547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C38167-C2E4-A9D1-4FD2-F528CFE53826}"/>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3716963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091B6-4F2D-133F-AF76-DB45598363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8B89ED7-0B2F-1902-44A5-9CDDC9C6F9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A40D91-14D6-051C-1AD8-CB619B0110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671E39-5984-CF38-D4D1-1E19273ED5E7}"/>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6" name="Footer Placeholder 5">
            <a:extLst>
              <a:ext uri="{FF2B5EF4-FFF2-40B4-BE49-F238E27FC236}">
                <a16:creationId xmlns:a16="http://schemas.microsoft.com/office/drawing/2014/main" id="{67D184F6-1D20-B394-5278-DD301F8FCD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24DCDD-F135-8C12-86D7-85007FAE9C5E}"/>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2757690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23BC-9CAB-F058-A7BA-AD50EDD31C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788AAB-63D6-3F65-DF0E-D17E5687719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816103-03EF-7D50-5A4E-2E2CCEDCA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776CC8-2CE3-5868-520E-70CBCA240AA7}"/>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6" name="Footer Placeholder 5">
            <a:extLst>
              <a:ext uri="{FF2B5EF4-FFF2-40B4-BE49-F238E27FC236}">
                <a16:creationId xmlns:a16="http://schemas.microsoft.com/office/drawing/2014/main" id="{C005D9D7-603D-56D3-A307-44C6813913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78834-11A2-9B6F-91E5-BC2649026CB1}"/>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4057025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9836-922F-5174-6813-FFE4D527B1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9117F18-9EA9-F68F-D188-01AFCAA150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A7029-D884-70C2-A77F-D958C63B7B15}"/>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F39F2357-DF70-9DAB-3636-1C2B19460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EDD934-06B8-3EB8-270C-8E1FC1E87C39}"/>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2556099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0930BA-0CAA-BD95-CD0C-E3EC1802A6F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425C20-CC40-5E9C-8892-88A0D4FC79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AECFF6-0FA2-A869-19E2-B83C08BC0E69}"/>
              </a:ext>
            </a:extLst>
          </p:cNvPr>
          <p:cNvSpPr>
            <a:spLocks noGrp="1"/>
          </p:cNvSpPr>
          <p:nvPr>
            <p:ph type="dt" sz="half" idx="10"/>
          </p:nvPr>
        </p:nvSpPr>
        <p:spPr/>
        <p:txBody>
          <a:body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B9389A30-7ED3-43D1-2BC7-9946E3A3A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81ACF8-B223-CD0D-A486-DCDC152AA40B}"/>
              </a:ext>
            </a:extLst>
          </p:cNvPr>
          <p:cNvSpPr>
            <a:spLocks noGrp="1"/>
          </p:cNvSpPr>
          <p:nvPr>
            <p:ph type="sldNum" sz="quarter" idx="12"/>
          </p:nvPr>
        </p:nvSpPr>
        <p:spPr/>
        <p:txBody>
          <a:bodyPr/>
          <a:lstStyle/>
          <a:p>
            <a:fld id="{F5BFB756-8C18-D943-80A5-0E7EAF2EC76F}" type="slidenum">
              <a:rPr lang="en-US" smtClean="0"/>
              <a:t>‹#›</a:t>
            </a:fld>
            <a:endParaRPr lang="en-US"/>
          </a:p>
        </p:txBody>
      </p:sp>
    </p:spTree>
    <p:extLst>
      <p:ext uri="{BB962C8B-B14F-4D97-AF65-F5344CB8AC3E}">
        <p14:creationId xmlns:p14="http://schemas.microsoft.com/office/powerpoint/2010/main" val="1496647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FD7673-1EB2-697E-034B-CC5D4ACFE7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5C66E8F-4243-FFD3-0A81-320944138E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D9A63F-B1C4-ECCF-FBEA-28FDAA7249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87051F-E3F6-3A46-BBEE-E9143C24F4D4}" type="datetimeFigureOut">
              <a:rPr lang="en-US" smtClean="0"/>
              <a:t>10/11/26</a:t>
            </a:fld>
            <a:endParaRPr lang="en-US"/>
          </a:p>
        </p:txBody>
      </p:sp>
      <p:sp>
        <p:nvSpPr>
          <p:cNvPr id="5" name="Footer Placeholder 4">
            <a:extLst>
              <a:ext uri="{FF2B5EF4-FFF2-40B4-BE49-F238E27FC236}">
                <a16:creationId xmlns:a16="http://schemas.microsoft.com/office/drawing/2014/main" id="{24608610-8E9A-E61A-5A93-C19D47BD41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B0ADDD9-FCFF-D61D-60F3-800DD3E5A0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BFB756-8C18-D943-80A5-0E7EAF2EC76F}" type="slidenum">
              <a:rPr lang="en-US" smtClean="0"/>
              <a:t>‹#›</a:t>
            </a:fld>
            <a:endParaRPr lang="en-US"/>
          </a:p>
        </p:txBody>
      </p:sp>
    </p:spTree>
    <p:extLst>
      <p:ext uri="{BB962C8B-B14F-4D97-AF65-F5344CB8AC3E}">
        <p14:creationId xmlns:p14="http://schemas.microsoft.com/office/powerpoint/2010/main" val="2888152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877C6-0BB5-061E-395B-AE0EE73A9396}"/>
              </a:ext>
            </a:extLst>
          </p:cNvPr>
          <p:cNvSpPr>
            <a:spLocks noGrp="1"/>
          </p:cNvSpPr>
          <p:nvPr>
            <p:ph type="ctrTitle"/>
          </p:nvPr>
        </p:nvSpPr>
        <p:spPr>
          <a:xfrm>
            <a:off x="1524000" y="1214438"/>
            <a:ext cx="9144000" cy="2387600"/>
          </a:xfrm>
        </p:spPr>
        <p:txBody>
          <a:bodyPr/>
          <a:lstStyle/>
          <a:p>
            <a:r>
              <a:rPr lang="en-US" dirty="0" err="1"/>
              <a:t>Bowlby’s</a:t>
            </a:r>
            <a:r>
              <a:rPr lang="en-US" dirty="0"/>
              <a:t> Attachment Theory </a:t>
            </a:r>
          </a:p>
        </p:txBody>
      </p:sp>
      <p:sp>
        <p:nvSpPr>
          <p:cNvPr id="3" name="Subtitle 2">
            <a:extLst>
              <a:ext uri="{FF2B5EF4-FFF2-40B4-BE49-F238E27FC236}">
                <a16:creationId xmlns:a16="http://schemas.microsoft.com/office/drawing/2014/main" id="{C015307A-9509-5004-C099-CCCA25101C3A}"/>
              </a:ext>
            </a:extLst>
          </p:cNvPr>
          <p:cNvSpPr>
            <a:spLocks noGrp="1"/>
          </p:cNvSpPr>
          <p:nvPr>
            <p:ph type="subTitle" idx="1"/>
          </p:nvPr>
        </p:nvSpPr>
        <p:spPr/>
        <p:txBody>
          <a:bodyPr>
            <a:normAutofit fontScale="70000" lnSpcReduction="20000"/>
          </a:bodyPr>
          <a:lstStyle/>
          <a:p>
            <a:r>
              <a:rPr lang="en-US" dirty="0"/>
              <a:t>Apply</a:t>
            </a:r>
            <a:r>
              <a:rPr lang="en-US" sz="2600" dirty="0">
                <a:latin typeface="Arial" panose="020B0604020202020204" pitchFamily="34" charset="0"/>
                <a:cs typeface="Arial" panose="020B0604020202020204" pitchFamily="34" charset="0"/>
              </a:rPr>
              <a:t>ing lifespan psychology to early years practice</a:t>
            </a:r>
          </a:p>
          <a:p>
            <a:endParaRPr lang="en-US" sz="2600" dirty="0">
              <a:latin typeface="Arial" panose="020B0604020202020204" pitchFamily="34" charset="0"/>
              <a:cs typeface="Arial" panose="020B0604020202020204" pitchFamily="34" charset="0"/>
            </a:endParaRP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LCHS4010- psychology in Health and Social care</a:t>
            </a:r>
          </a:p>
          <a:p>
            <a:r>
              <a:rPr lang="en-US" sz="2600" dirty="0">
                <a:latin typeface="Arial" panose="020B0604020202020204" pitchFamily="34" charset="0"/>
                <a:cs typeface="Arial" panose="020B0604020202020204" pitchFamily="34" charset="0"/>
              </a:rPr>
              <a:t>Aleisha </a:t>
            </a:r>
            <a:r>
              <a:rPr lang="en-US" sz="2600" dirty="0" err="1">
                <a:latin typeface="Arial" panose="020B0604020202020204" pitchFamily="34" charset="0"/>
                <a:cs typeface="Arial" panose="020B0604020202020204" pitchFamily="34" charset="0"/>
              </a:rPr>
              <a:t>Mapfirakupa</a:t>
            </a:r>
            <a:r>
              <a:rPr lang="en-US" sz="2600" dirty="0">
                <a:latin typeface="Arial" panose="020B0604020202020204" pitchFamily="34" charset="0"/>
                <a:cs typeface="Arial" panose="020B0604020202020204" pitchFamily="34" charset="0"/>
              </a:rPr>
              <a:t> - </a:t>
            </a:r>
            <a:r>
              <a:rPr lang="en-US" sz="2600" b="0" i="0" u="none" strike="noStrike" dirty="0">
                <a:solidFill>
                  <a:srgbClr val="242130"/>
                </a:solidFill>
                <a:effectLst/>
                <a:latin typeface="Arial" panose="020B0604020202020204" pitchFamily="34" charset="0"/>
                <a:cs typeface="Arial" panose="020B0604020202020204" pitchFamily="34" charset="0"/>
              </a:rPr>
              <a:t>2522886</a:t>
            </a:r>
            <a:endParaRPr lang="en-US" sz="26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03684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0924-4A15-A848-DFF1-0CE888913A9A}"/>
              </a:ext>
            </a:extLst>
          </p:cNvPr>
          <p:cNvSpPr>
            <a:spLocks noGrp="1"/>
          </p:cNvSpPr>
          <p:nvPr>
            <p:ph type="title"/>
          </p:nvPr>
        </p:nvSpPr>
        <p:spPr>
          <a:xfrm>
            <a:off x="285749" y="484656"/>
            <a:ext cx="11173113" cy="717476"/>
          </a:xfrm>
        </p:spPr>
        <p:txBody>
          <a:bodyPr/>
          <a:lstStyle/>
          <a:p>
            <a:r>
              <a:rPr lang="en-US" dirty="0"/>
              <a:t>Scenario and presentation Aims</a:t>
            </a:r>
          </a:p>
        </p:txBody>
      </p:sp>
      <p:sp>
        <p:nvSpPr>
          <p:cNvPr id="3" name="Content Placeholder 2">
            <a:extLst>
              <a:ext uri="{FF2B5EF4-FFF2-40B4-BE49-F238E27FC236}">
                <a16:creationId xmlns:a16="http://schemas.microsoft.com/office/drawing/2014/main" id="{D7AA98D9-4FFD-0E61-D663-5DBF9A14C508}"/>
              </a:ext>
            </a:extLst>
          </p:cNvPr>
          <p:cNvSpPr>
            <a:spLocks noGrp="1"/>
          </p:cNvSpPr>
          <p:nvPr>
            <p:ph idx="1"/>
          </p:nvPr>
        </p:nvSpPr>
        <p:spPr>
          <a:xfrm>
            <a:off x="0" y="1502459"/>
            <a:ext cx="10515600" cy="4351338"/>
          </a:xfrm>
        </p:spPr>
        <p:txBody>
          <a:bodyPr/>
          <a:lstStyle/>
          <a:p>
            <a:r>
              <a:rPr lang="en-US" sz="1800" b="0" i="0" dirty="0">
                <a:effectLst/>
                <a:latin typeface="Helvetica" pitchFamily="2" charset="0"/>
              </a:rPr>
              <a:t>Shona is three years old and has recently started attending a nursery.</a:t>
            </a:r>
            <a:endParaRPr lang="en-US" sz="1800" dirty="0">
              <a:effectLst/>
              <a:latin typeface="Helvetica" pitchFamily="2" charset="0"/>
            </a:endParaRPr>
          </a:p>
          <a:p>
            <a:r>
              <a:rPr lang="en-US" sz="1800" b="0" i="0" dirty="0">
                <a:effectLst/>
                <a:latin typeface="Helvetica" pitchFamily="2" charset="0"/>
              </a:rPr>
              <a:t>Staff notice anxiety when her carers leave, limited verbal communication and difficulty joining group play.</a:t>
            </a:r>
            <a:endParaRPr lang="en-US" sz="1800" dirty="0">
              <a:effectLst/>
              <a:latin typeface="Helvetica" pitchFamily="2" charset="0"/>
            </a:endParaRPr>
          </a:p>
          <a:p>
            <a:r>
              <a:rPr lang="en-US" sz="1800" b="0" i="0" dirty="0">
                <a:effectLst/>
                <a:latin typeface="Helvetica" pitchFamily="2" charset="0"/>
              </a:rPr>
              <a:t>The task is to use one lifespan theory to interpret these observations and plan support-not to diagnose Shona.</a:t>
            </a:r>
            <a:endParaRPr lang="en-US" sz="1800" dirty="0">
              <a:effectLst/>
              <a:latin typeface="Helvetica" pitchFamily="2" charset="0"/>
            </a:endParaRPr>
          </a:p>
          <a:p>
            <a:r>
              <a:rPr lang="en-US" sz="1800" b="0" i="0" dirty="0">
                <a:effectLst/>
                <a:latin typeface="Helvetica" pitchFamily="2" charset="0"/>
              </a:rPr>
              <a:t>explain attachment theory, apply it to Shona, consider nature and nurture, and critically evaluate the theory.</a:t>
            </a:r>
            <a:endParaRPr lang="en-US" sz="1800" dirty="0">
              <a:effectLst/>
              <a:latin typeface="Helvetica" pitchFamily="2" charset="0"/>
            </a:endParaRPr>
          </a:p>
        </p:txBody>
      </p:sp>
      <p:sp>
        <p:nvSpPr>
          <p:cNvPr id="4" name="TextBox 3">
            <a:extLst>
              <a:ext uri="{FF2B5EF4-FFF2-40B4-BE49-F238E27FC236}">
                <a16:creationId xmlns:a16="http://schemas.microsoft.com/office/drawing/2014/main" id="{EA5898CD-A8B2-AB12-6978-70C37F0E63A2}"/>
              </a:ext>
            </a:extLst>
          </p:cNvPr>
          <p:cNvSpPr txBox="1"/>
          <p:nvPr/>
        </p:nvSpPr>
        <p:spPr>
          <a:xfrm>
            <a:off x="2337955" y="5530632"/>
            <a:ext cx="6638636" cy="646331"/>
          </a:xfrm>
          <a:prstGeom prst="rect">
            <a:avLst/>
          </a:prstGeom>
          <a:noFill/>
        </p:spPr>
        <p:txBody>
          <a:bodyPr wrap="square" rtlCol="0">
            <a:spAutoFit/>
          </a:bodyPr>
          <a:lstStyle/>
          <a:p>
            <a:r>
              <a:rPr lang="en-US" sz="1800" b="0" i="0" dirty="0">
                <a:effectLst/>
                <a:latin typeface="Helvetica" pitchFamily="2" charset="0"/>
              </a:rPr>
              <a:t>Observed behavior is a starting point for supportive assessment, not proof of an attachment disorder.</a:t>
            </a:r>
            <a:endParaRPr lang="en-US" dirty="0"/>
          </a:p>
        </p:txBody>
      </p:sp>
    </p:spTree>
    <p:extLst>
      <p:ext uri="{BB962C8B-B14F-4D97-AF65-F5344CB8AC3E}">
        <p14:creationId xmlns:p14="http://schemas.microsoft.com/office/powerpoint/2010/main" val="2369149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4316D-9CF9-6C86-A060-C011279AE34C}"/>
              </a:ext>
            </a:extLst>
          </p:cNvPr>
          <p:cNvSpPr>
            <a:spLocks noGrp="1"/>
          </p:cNvSpPr>
          <p:nvPr>
            <p:ph type="title"/>
          </p:nvPr>
        </p:nvSpPr>
        <p:spPr/>
        <p:txBody>
          <a:bodyPr/>
          <a:lstStyle/>
          <a:p>
            <a:r>
              <a:rPr lang="en-US" dirty="0" err="1"/>
              <a:t>Bowlby’s</a:t>
            </a:r>
            <a:r>
              <a:rPr lang="en-US" dirty="0"/>
              <a:t> attachment theory </a:t>
            </a:r>
          </a:p>
        </p:txBody>
      </p:sp>
      <p:sp>
        <p:nvSpPr>
          <p:cNvPr id="3" name="Content Placeholder 2">
            <a:extLst>
              <a:ext uri="{FF2B5EF4-FFF2-40B4-BE49-F238E27FC236}">
                <a16:creationId xmlns:a16="http://schemas.microsoft.com/office/drawing/2014/main" id="{0E63AD18-3684-C462-9B6D-489A6E8FB672}"/>
              </a:ext>
            </a:extLst>
          </p:cNvPr>
          <p:cNvSpPr>
            <a:spLocks noGrp="1"/>
          </p:cNvSpPr>
          <p:nvPr>
            <p:ph idx="1"/>
          </p:nvPr>
        </p:nvSpPr>
        <p:spPr>
          <a:xfrm>
            <a:off x="838200" y="1690688"/>
            <a:ext cx="10515600" cy="4351338"/>
          </a:xfrm>
        </p:spPr>
        <p:txBody>
          <a:bodyPr/>
          <a:lstStyle/>
          <a:p>
            <a:r>
              <a:rPr lang="en-US" sz="1800" b="0" i="0" dirty="0">
                <a:effectLst/>
                <a:latin typeface="UICTFontTextStyleBody"/>
              </a:rPr>
              <a:t>Attachment is a strong emotional bond between a child and a person they trust, usually a parent or caregiver. </a:t>
            </a:r>
            <a:r>
              <a:rPr lang="en-US" sz="1800" b="0" i="0" dirty="0" err="1">
                <a:effectLst/>
                <a:latin typeface="UICTFontTextStyleBody"/>
              </a:rPr>
              <a:t>Bowlby</a:t>
            </a:r>
            <a:r>
              <a:rPr lang="en-US" sz="1800" b="0" i="0" dirty="0">
                <a:effectLst/>
                <a:latin typeface="UICTFontTextStyleBody"/>
              </a:rPr>
              <a:t> (1969) explained that children develop attachments because they need to feel safe, protected and comforted.</a:t>
            </a:r>
            <a:endParaRPr lang="en-US" sz="1800" dirty="0">
              <a:effectLst/>
              <a:latin typeface=".AppleSystemUIFont"/>
            </a:endParaRPr>
          </a:p>
          <a:p>
            <a:r>
              <a:rPr lang="en-US" sz="1800" b="0" i="0" dirty="0">
                <a:effectLst/>
                <a:latin typeface="UICTFontTextStyleBody"/>
              </a:rPr>
              <a:t>Children often go to a trusted adult when they feel scared, upset or worried because they want comfort and reassurance. This is a form of Proximity seeking.</a:t>
            </a:r>
            <a:endParaRPr lang="en-US" sz="1800" dirty="0">
              <a:effectLst/>
              <a:latin typeface=".AppleSystemUIFont"/>
            </a:endParaRPr>
          </a:p>
          <a:p>
            <a:r>
              <a:rPr lang="en-US" sz="1800" b="0" i="0" dirty="0">
                <a:effectLst/>
                <a:latin typeface="UICTFontTextStyleBody"/>
              </a:rPr>
              <a:t>When a child has a reliable caregiver, they are more likely to feel safe enough to explore their surroundings, play and learn new things (</a:t>
            </a:r>
            <a:r>
              <a:rPr lang="en-US" sz="1800" b="0" i="0" dirty="0" err="1">
                <a:effectLst/>
                <a:latin typeface="UICTFontTextStyleBody"/>
              </a:rPr>
              <a:t>Bowlby</a:t>
            </a:r>
            <a:r>
              <a:rPr lang="en-US" sz="1800" b="0" i="0" dirty="0">
                <a:effectLst/>
                <a:latin typeface="UICTFontTextStyleBody"/>
              </a:rPr>
              <a:t>, 1988). This is a secure base.</a:t>
            </a:r>
            <a:endParaRPr lang="en-US" sz="1800" dirty="0">
              <a:effectLst/>
              <a:latin typeface=".AppleSystemUIFont"/>
            </a:endParaRPr>
          </a:p>
          <a:p>
            <a:r>
              <a:rPr lang="en-US" sz="1800" b="0" i="0" dirty="0">
                <a:effectLst/>
                <a:latin typeface="UICTFontTextStyleBody"/>
              </a:rPr>
              <a:t> A child’s early experiences with caregivers can affect how they view relationships in the future. For example, if a caregiver is loving and supportive, the child may learn to trust other people.</a:t>
            </a:r>
            <a:endParaRPr lang="en-US" sz="1800" dirty="0">
              <a:effectLst/>
              <a:latin typeface=".AppleSystemUIFont"/>
            </a:endParaRPr>
          </a:p>
          <a:p>
            <a:r>
              <a:rPr lang="en-US" sz="1800" b="0" i="0" dirty="0">
                <a:effectLst/>
                <a:latin typeface="UICTFontTextStyleBody"/>
              </a:rPr>
              <a:t>- A child’s attachment can also change as they grow and experience different relationships. It does not mean that a parent is good or bad.</a:t>
            </a:r>
            <a:endParaRPr lang="en-US" sz="1800" dirty="0">
              <a:effectLst/>
              <a:latin typeface=".AppleSystemUIFont"/>
            </a:endParaRPr>
          </a:p>
          <a:p>
            <a:endParaRPr lang="en-US" dirty="0"/>
          </a:p>
        </p:txBody>
      </p:sp>
    </p:spTree>
    <p:extLst>
      <p:ext uri="{BB962C8B-B14F-4D97-AF65-F5344CB8AC3E}">
        <p14:creationId xmlns:p14="http://schemas.microsoft.com/office/powerpoint/2010/main" val="4080626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B607-59F9-94F6-2B17-7C9B27EA18C6}"/>
              </a:ext>
            </a:extLst>
          </p:cNvPr>
          <p:cNvSpPr>
            <a:spLocks noGrp="1"/>
          </p:cNvSpPr>
          <p:nvPr>
            <p:ph type="title"/>
          </p:nvPr>
        </p:nvSpPr>
        <p:spPr/>
        <p:txBody>
          <a:bodyPr/>
          <a:lstStyle/>
          <a:p>
            <a:r>
              <a:rPr lang="en-US" dirty="0"/>
              <a:t>Applying theory to Shona</a:t>
            </a:r>
          </a:p>
        </p:txBody>
      </p:sp>
      <p:sp>
        <p:nvSpPr>
          <p:cNvPr id="3" name="Content Placeholder 2">
            <a:extLst>
              <a:ext uri="{FF2B5EF4-FFF2-40B4-BE49-F238E27FC236}">
                <a16:creationId xmlns:a16="http://schemas.microsoft.com/office/drawing/2014/main" id="{C125C0C5-65C4-A623-3136-7CEF46AF8772}"/>
              </a:ext>
            </a:extLst>
          </p:cNvPr>
          <p:cNvSpPr>
            <a:spLocks noGrp="1"/>
          </p:cNvSpPr>
          <p:nvPr>
            <p:ph idx="1"/>
          </p:nvPr>
        </p:nvSpPr>
        <p:spPr>
          <a:xfrm>
            <a:off x="405246" y="1461943"/>
            <a:ext cx="10515600" cy="4351338"/>
          </a:xfrm>
        </p:spPr>
        <p:txBody>
          <a:bodyPr>
            <a:normAutofit/>
          </a:bodyPr>
          <a:lstStyle/>
          <a:p>
            <a:r>
              <a:rPr lang="en-US" sz="1800" b="0" i="0" dirty="0">
                <a:effectLst/>
                <a:latin typeface="UICTFontTextStyleBody"/>
              </a:rPr>
              <a:t>- </a:t>
            </a:r>
            <a:r>
              <a:rPr lang="en-US" sz="1800" b="1" i="0" dirty="0">
                <a:effectLst/>
                <a:latin typeface="UICTFontTextStyleEmphasizedBody"/>
              </a:rPr>
              <a:t>Separation anxiety:</a:t>
            </a:r>
            <a:r>
              <a:rPr lang="en-US" sz="1800" b="0" i="0" dirty="0">
                <a:effectLst/>
                <a:latin typeface="UICTFontTextStyleBody"/>
              </a:rPr>
              <a:t> Shona may feel upset or worried when she is separated from familiar adults. This could be because she feels safer when they are around and needs reassurance.</a:t>
            </a:r>
            <a:endParaRPr lang="en-US" sz="1800" dirty="0">
              <a:effectLst/>
              <a:latin typeface=".AppleSystemUIFont"/>
            </a:endParaRPr>
          </a:p>
          <a:p>
            <a:r>
              <a:rPr lang="en-US" sz="1800" b="0" i="0" dirty="0">
                <a:effectLst/>
                <a:latin typeface="UICTFontTextStyleBody"/>
              </a:rPr>
              <a:t>- </a:t>
            </a:r>
            <a:r>
              <a:rPr lang="en-US" sz="1800" b="1" i="0" dirty="0">
                <a:effectLst/>
                <a:latin typeface="UICTFontTextStyleEmphasizedBody"/>
              </a:rPr>
              <a:t>Limited speech:</a:t>
            </a:r>
            <a:r>
              <a:rPr lang="en-US" sz="1800" b="0" i="0" dirty="0">
                <a:effectLst/>
                <a:latin typeface="UICTFontTextStyleBody"/>
              </a:rPr>
              <a:t> Shona may find it difficult to explain how she feels or ask for help because she has limited speech. Staff should find other ways to understand her needs instead of assuming her </a:t>
            </a:r>
            <a:r>
              <a:rPr lang="en-US" sz="1800" b="0" i="0" dirty="0" err="1">
                <a:effectLst/>
                <a:latin typeface="UICTFontTextStyleBody"/>
              </a:rPr>
              <a:t>behaviour</a:t>
            </a:r>
            <a:r>
              <a:rPr lang="en-US" sz="1800" b="0" i="0" dirty="0">
                <a:effectLst/>
                <a:latin typeface="UICTFontTextStyleBody"/>
              </a:rPr>
              <a:t> is caused by attachment.</a:t>
            </a:r>
            <a:endParaRPr lang="en-US" sz="1800" dirty="0">
              <a:effectLst/>
              <a:latin typeface=".AppleSystemUIFont"/>
            </a:endParaRPr>
          </a:p>
          <a:p>
            <a:r>
              <a:rPr lang="en-US" sz="1800" b="0" i="0" dirty="0">
                <a:effectLst/>
                <a:latin typeface="UICTFontTextStyleBody"/>
              </a:rPr>
              <a:t>- </a:t>
            </a:r>
            <a:r>
              <a:rPr lang="en-US" sz="1800" b="1" i="0" dirty="0">
                <a:effectLst/>
                <a:latin typeface="UICTFontTextStyleEmphasizedBody"/>
              </a:rPr>
              <a:t>Difficulty joining in with group play:</a:t>
            </a:r>
            <a:r>
              <a:rPr lang="en-US" sz="1800" b="0" i="0" dirty="0">
                <a:effectLst/>
                <a:latin typeface="UICTFontTextStyleBody"/>
              </a:rPr>
              <a:t> Shona may find it hard to join other children when playing because she feels unsure or uncomfortable. This could also be linked to her personality, previous experiences or communication difficulties.</a:t>
            </a:r>
            <a:endParaRPr lang="en-US" sz="1800" dirty="0">
              <a:effectLst/>
              <a:latin typeface=".AppleSystemUIFont"/>
            </a:endParaRPr>
          </a:p>
          <a:p>
            <a:r>
              <a:rPr lang="en-US" sz="1800" b="0" i="0" dirty="0">
                <a:effectLst/>
                <a:latin typeface="UICTFontTextStyleBody"/>
              </a:rPr>
              <a:t>- </a:t>
            </a:r>
            <a:r>
              <a:rPr lang="en-US" sz="1800" b="1" i="0" dirty="0">
                <a:effectLst/>
                <a:latin typeface="UICTFontTextStyleEmphasizedBody"/>
              </a:rPr>
              <a:t>Observing Shona:</a:t>
            </a:r>
            <a:r>
              <a:rPr lang="en-US" sz="1800" b="0" i="0" dirty="0">
                <a:effectLst/>
                <a:latin typeface="UICTFontTextStyleBody"/>
              </a:rPr>
              <a:t> Nursery staff should watch how Shona behaves in different situations and speak to her carers to understand her needs better. They should not make assumptions without enough information.</a:t>
            </a:r>
            <a:endParaRPr lang="en-US" sz="1800" dirty="0">
              <a:effectLst/>
              <a:latin typeface=".AppleSystemUIFont"/>
            </a:endParaRPr>
          </a:p>
          <a:p>
            <a:r>
              <a:rPr lang="en-US" sz="1800" b="0" i="0" dirty="0">
                <a:effectLst/>
                <a:latin typeface="UICTFontTextStyleBody"/>
              </a:rPr>
              <a:t>- </a:t>
            </a:r>
            <a:r>
              <a:rPr lang="en-US" sz="1800" b="1" i="0" dirty="0">
                <a:effectLst/>
                <a:latin typeface="UICTFontTextStyleEmphasizedBody"/>
              </a:rPr>
              <a:t>Understanding </a:t>
            </a:r>
            <a:r>
              <a:rPr lang="en-US" sz="1800" b="1" i="0" dirty="0" err="1">
                <a:effectLst/>
                <a:latin typeface="UICTFontTextStyleEmphasizedBody"/>
              </a:rPr>
              <a:t>behaviour</a:t>
            </a:r>
            <a:r>
              <a:rPr lang="en-US" sz="1800" b="1" i="0" dirty="0">
                <a:effectLst/>
                <a:latin typeface="UICTFontTextStyleEmphasizedBody"/>
              </a:rPr>
              <a:t>:</a:t>
            </a:r>
            <a:r>
              <a:rPr lang="en-US" sz="1800" b="0" i="0" dirty="0">
                <a:effectLst/>
                <a:latin typeface="UICTFontTextStyleBody"/>
              </a:rPr>
              <a:t> </a:t>
            </a:r>
            <a:r>
              <a:rPr lang="en-US" sz="1800" b="0" i="0" dirty="0" err="1">
                <a:effectLst/>
                <a:latin typeface="UICTFontTextStyleBody"/>
              </a:rPr>
              <a:t>Bowlby’s</a:t>
            </a:r>
            <a:r>
              <a:rPr lang="en-US" sz="1800" b="0" i="0" dirty="0">
                <a:effectLst/>
                <a:latin typeface="UICTFontTextStyleBody"/>
              </a:rPr>
              <a:t> theory may help explain why Shona seeks comfort from familiar adults. However, there could be other reasons for her </a:t>
            </a:r>
            <a:r>
              <a:rPr lang="en-US" sz="1800" b="0" i="0" dirty="0" err="1">
                <a:effectLst/>
                <a:latin typeface="UICTFontTextStyleBody"/>
              </a:rPr>
              <a:t>behaviour</a:t>
            </a:r>
            <a:r>
              <a:rPr lang="en-US" sz="1800" b="0" i="0" dirty="0">
                <a:effectLst/>
                <a:latin typeface="UICTFontTextStyleBody"/>
              </a:rPr>
              <a:t>, so staff should consider different explanations.</a:t>
            </a:r>
            <a:endParaRPr lang="en-US" sz="1800" dirty="0">
              <a:effectLst/>
              <a:latin typeface=".AppleSystemUIFont"/>
            </a:endParaRPr>
          </a:p>
          <a:p>
            <a:r>
              <a:rPr lang="en-US" sz="1800" b="0" i="0" dirty="0">
                <a:effectLst/>
                <a:latin typeface="UICTFontTextStyleBody"/>
              </a:rPr>
              <a:t>Staff should try to understand why Shona behaves this way instead of making assumptions about her attachment.</a:t>
            </a:r>
            <a:endParaRPr lang="en-US" sz="1800" dirty="0">
              <a:effectLst/>
              <a:latin typeface=".AppleSystemUIFont"/>
            </a:endParaRPr>
          </a:p>
          <a:p>
            <a:endParaRPr lang="en-US" dirty="0"/>
          </a:p>
        </p:txBody>
      </p:sp>
    </p:spTree>
    <p:extLst>
      <p:ext uri="{BB962C8B-B14F-4D97-AF65-F5344CB8AC3E}">
        <p14:creationId xmlns:p14="http://schemas.microsoft.com/office/powerpoint/2010/main" val="2667116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B0BD9-5B41-ABD5-1AA6-853120B39D4A}"/>
              </a:ext>
            </a:extLst>
          </p:cNvPr>
          <p:cNvSpPr>
            <a:spLocks noGrp="1"/>
          </p:cNvSpPr>
          <p:nvPr>
            <p:ph type="title"/>
          </p:nvPr>
        </p:nvSpPr>
        <p:spPr/>
        <p:txBody>
          <a:bodyPr/>
          <a:lstStyle/>
          <a:p>
            <a:r>
              <a:rPr lang="en-US" dirty="0"/>
              <a:t>Practical support in Nursery</a:t>
            </a:r>
          </a:p>
        </p:txBody>
      </p:sp>
      <p:sp>
        <p:nvSpPr>
          <p:cNvPr id="3" name="Content Placeholder 2">
            <a:extLst>
              <a:ext uri="{FF2B5EF4-FFF2-40B4-BE49-F238E27FC236}">
                <a16:creationId xmlns:a16="http://schemas.microsoft.com/office/drawing/2014/main" id="{81865E94-CA4D-A13D-3325-BBA53C09EF4D}"/>
              </a:ext>
            </a:extLst>
          </p:cNvPr>
          <p:cNvSpPr>
            <a:spLocks noGrp="1"/>
          </p:cNvSpPr>
          <p:nvPr>
            <p:ph idx="1"/>
          </p:nvPr>
        </p:nvSpPr>
        <p:spPr>
          <a:xfrm>
            <a:off x="535132" y="1690688"/>
            <a:ext cx="10515600" cy="4351338"/>
          </a:xfrm>
        </p:spPr>
        <p:txBody>
          <a:bodyPr>
            <a:normAutofit/>
          </a:bodyPr>
          <a:lstStyle/>
          <a:p>
            <a:endParaRPr lang="en-US" sz="1800" dirty="0">
              <a:effectLst/>
              <a:latin typeface=".AppleSystemUIFont"/>
            </a:endParaRPr>
          </a:p>
          <a:p>
            <a:pPr lvl="0"/>
            <a:r>
              <a:rPr lang="en-US" sz="1800" b="0" i="0" dirty="0">
                <a:effectLst/>
                <a:latin typeface="UICTFontTextStyleBody"/>
              </a:rPr>
              <a:t>Create a settling-in plan for Shona, with a familiar member of staff welcoming her and staying nearby.</a:t>
            </a:r>
            <a:endParaRPr lang="en-US" sz="1800" dirty="0">
              <a:effectLst/>
              <a:latin typeface=".AppleSystemUIFont"/>
            </a:endParaRPr>
          </a:p>
          <a:p>
            <a:pPr lvl="0"/>
            <a:r>
              <a:rPr lang="en-US" sz="1800" b="0" i="0" dirty="0">
                <a:effectLst/>
                <a:latin typeface="UICTFontTextStyleBody"/>
              </a:rPr>
              <a:t>Keep goodbyes the same each day and use a visual timetable to show Shona when her carer will return.</a:t>
            </a:r>
            <a:endParaRPr lang="en-US" sz="1800" dirty="0">
              <a:effectLst/>
              <a:latin typeface=".AppleSystemUIFont"/>
            </a:endParaRPr>
          </a:p>
          <a:p>
            <a:pPr lvl="0"/>
            <a:r>
              <a:rPr lang="en-US" sz="1800" b="0" i="0" dirty="0">
                <a:effectLst/>
                <a:latin typeface="UICTFontTextStyleBody"/>
              </a:rPr>
              <a:t>Allow Shona to bring a comfort toy or family photo if this is suitable.</a:t>
            </a:r>
            <a:endParaRPr lang="en-US" sz="1800" dirty="0">
              <a:effectLst/>
              <a:latin typeface=".AppleSystemUIFont"/>
            </a:endParaRPr>
          </a:p>
          <a:p>
            <a:pPr lvl="0"/>
            <a:r>
              <a:rPr lang="en-US" sz="1800" b="0" i="0" dirty="0">
                <a:effectLst/>
                <a:latin typeface="UICTFontTextStyleBody"/>
              </a:rPr>
              <a:t>Help Shona join in with play slowly, this can be introduced </a:t>
            </a:r>
            <a:r>
              <a:rPr lang="en-US" sz="1800" dirty="0">
                <a:latin typeface="UICTFontTextStyleBody"/>
              </a:rPr>
              <a:t>by </a:t>
            </a:r>
            <a:r>
              <a:rPr lang="en-US" sz="1800" b="0" i="0" dirty="0">
                <a:effectLst/>
                <a:latin typeface="UICTFontTextStyleBody"/>
              </a:rPr>
              <a:t>playing alongside other children before joining small group activities.</a:t>
            </a:r>
            <a:endParaRPr lang="en-US" sz="1800" dirty="0">
              <a:effectLst/>
              <a:latin typeface=".AppleSystemUIFont"/>
            </a:endParaRPr>
          </a:p>
          <a:p>
            <a:pPr lvl="0"/>
            <a:r>
              <a:rPr lang="en-US" sz="1800" b="0" i="0" dirty="0">
                <a:effectLst/>
                <a:latin typeface="UICTFontTextStyleBody"/>
              </a:rPr>
              <a:t>Pay attention to Shona’s feelings and body language. Praise her efforts to communicate without forcing her to speak.</a:t>
            </a:r>
            <a:endParaRPr lang="en-US" sz="1800" dirty="0">
              <a:effectLst/>
              <a:latin typeface=".AppleSystemUIFont"/>
            </a:endParaRPr>
          </a:p>
          <a:p>
            <a:pPr lvl="0"/>
            <a:r>
              <a:rPr lang="en-US" sz="1800" b="0" i="0" dirty="0">
                <a:effectLst/>
                <a:latin typeface="UICTFontTextStyleBody"/>
              </a:rPr>
              <a:t>Work with her carers and the nursery’s SENCO if concerns about her communication or playing with others continue.</a:t>
            </a:r>
            <a:endParaRPr lang="en-US" sz="1800" dirty="0">
              <a:latin typeface=".AppleSystemUIFont"/>
            </a:endParaRPr>
          </a:p>
          <a:p>
            <a:pPr lvl="0"/>
            <a:r>
              <a:rPr lang="en-US" sz="1800" dirty="0">
                <a:latin typeface=".AppleSystemUIFont"/>
              </a:rPr>
              <a:t>The aim is </a:t>
            </a:r>
            <a:r>
              <a:rPr lang="en-US" sz="1800" dirty="0">
                <a:latin typeface="UICTFontTextStyleBody"/>
              </a:rPr>
              <a:t>to </a:t>
            </a:r>
            <a:r>
              <a:rPr lang="en-US" sz="1800" b="0" i="0" dirty="0">
                <a:effectLst/>
                <a:latin typeface="UICTFontTextStyleBody"/>
              </a:rPr>
              <a:t>help Shona feel safe, build trust, communicate and take part in activities at her own pace, without forcing her to become independent too quickly.</a:t>
            </a:r>
            <a:endParaRPr lang="en-US" sz="1800" dirty="0">
              <a:effectLst/>
              <a:latin typeface=".AppleSystemUIFont"/>
            </a:endParaRPr>
          </a:p>
          <a:p>
            <a:endParaRPr lang="en-US" dirty="0"/>
          </a:p>
        </p:txBody>
      </p:sp>
    </p:spTree>
    <p:extLst>
      <p:ext uri="{BB962C8B-B14F-4D97-AF65-F5344CB8AC3E}">
        <p14:creationId xmlns:p14="http://schemas.microsoft.com/office/powerpoint/2010/main" val="2829893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A9B4-1E19-33CD-18F6-0A702B66B955}"/>
              </a:ext>
            </a:extLst>
          </p:cNvPr>
          <p:cNvSpPr>
            <a:spLocks noGrp="1"/>
          </p:cNvSpPr>
          <p:nvPr>
            <p:ph type="title"/>
          </p:nvPr>
        </p:nvSpPr>
        <p:spPr/>
        <p:txBody>
          <a:bodyPr/>
          <a:lstStyle/>
          <a:p>
            <a:r>
              <a:rPr lang="en-US" dirty="0"/>
              <a:t>Nature and Nurture: What affects development ?</a:t>
            </a:r>
          </a:p>
        </p:txBody>
      </p:sp>
      <p:sp>
        <p:nvSpPr>
          <p:cNvPr id="3" name="Content Placeholder 2">
            <a:extLst>
              <a:ext uri="{FF2B5EF4-FFF2-40B4-BE49-F238E27FC236}">
                <a16:creationId xmlns:a16="http://schemas.microsoft.com/office/drawing/2014/main" id="{0D8BA5E5-A426-27C9-29B1-966C28940307}"/>
              </a:ext>
            </a:extLst>
          </p:cNvPr>
          <p:cNvSpPr>
            <a:spLocks noGrp="1"/>
          </p:cNvSpPr>
          <p:nvPr>
            <p:ph idx="1"/>
          </p:nvPr>
        </p:nvSpPr>
        <p:spPr>
          <a:xfrm>
            <a:off x="699655" y="1690688"/>
            <a:ext cx="10515600" cy="4351338"/>
          </a:xfrm>
        </p:spPr>
        <p:txBody>
          <a:bodyPr/>
          <a:lstStyle/>
          <a:p>
            <a:r>
              <a:rPr lang="en-US" sz="1900" dirty="0">
                <a:latin typeface="Arial" panose="020B0604020202020204" pitchFamily="34" charset="0"/>
                <a:cs typeface="Arial" panose="020B0604020202020204" pitchFamily="34" charset="0"/>
              </a:rPr>
              <a:t>Nature (biology) : Every single child is different. From their personality, health, sleep and sensory needs, these can all contribute to how they react to being away from their carers and spending time in groups.</a:t>
            </a:r>
          </a:p>
          <a:p>
            <a:r>
              <a:rPr lang="en-US" sz="1800" dirty="0">
                <a:latin typeface="UICTFontTextStyleEmphasizedBody"/>
              </a:rPr>
              <a:t>Nurture (environment) : </a:t>
            </a:r>
            <a:r>
              <a:rPr lang="en-US" sz="1800" b="0" i="0" dirty="0">
                <a:effectLst/>
                <a:latin typeface="UICTFontTextStyleBody"/>
              </a:rPr>
              <a:t>A child’s </a:t>
            </a:r>
            <a:r>
              <a:rPr lang="en-US" sz="1800" b="0" i="0" dirty="0" err="1">
                <a:effectLst/>
                <a:latin typeface="UICTFontTextStyleBody"/>
              </a:rPr>
              <a:t>behaviour</a:t>
            </a:r>
            <a:r>
              <a:rPr lang="en-US" sz="1800" b="0" i="0" dirty="0">
                <a:effectLst/>
                <a:latin typeface="UICTFontTextStyleBody"/>
              </a:rPr>
              <a:t> can also be affected by their family, past experiences, daily routines, culture and the care they receive at nursery.</a:t>
            </a:r>
            <a:endParaRPr lang="en-US" sz="1800" dirty="0">
              <a:effectLst/>
              <a:latin typeface=".AppleSystemUIFont"/>
            </a:endParaRPr>
          </a:p>
          <a:p>
            <a:r>
              <a:rPr lang="en-US" sz="1800" b="0" i="0" dirty="0">
                <a:effectLst/>
                <a:latin typeface="UICTFontTextStyleBody"/>
              </a:rPr>
              <a:t>Nature and nurture both affect development. For example, Shona may be naturally shy and need more time to settle in. Having patient and supportive staff can help her feel safer and more confident.</a:t>
            </a:r>
            <a:endParaRPr lang="en-US" sz="1800" dirty="0">
              <a:effectLst/>
              <a:latin typeface=".AppleSystemUIFont"/>
            </a:endParaRPr>
          </a:p>
          <a:p>
            <a:r>
              <a:rPr lang="en-US" sz="1800" b="0" i="0" dirty="0">
                <a:effectLst/>
                <a:latin typeface="UICTFontTextStyleBody"/>
              </a:rPr>
              <a:t>It is important to look at Shona’s individual needs and experiences rather than blaming her family or assuming that her early experiences will decide her future.</a:t>
            </a:r>
            <a:endParaRPr lang="en-US" sz="1800" dirty="0">
              <a:effectLst/>
              <a:latin typeface=".AppleSystemUIFont"/>
            </a:endParaRPr>
          </a:p>
          <a:p>
            <a:r>
              <a:rPr lang="en-US" sz="1800" b="0" i="0" dirty="0">
                <a:effectLst/>
                <a:latin typeface="UICTFontTextStyleBody"/>
              </a:rPr>
              <a:t> A child’s development is affected by their own characteristics, relationships and environment working together.</a:t>
            </a:r>
            <a:endParaRPr lang="en-US" sz="1800" dirty="0">
              <a:effectLst/>
              <a:latin typeface=".AppleSystemUIFont"/>
            </a:endParaRPr>
          </a:p>
          <a:p>
            <a:endParaRPr lang="en-US" dirty="0"/>
          </a:p>
        </p:txBody>
      </p:sp>
    </p:spTree>
    <p:extLst>
      <p:ext uri="{BB962C8B-B14F-4D97-AF65-F5344CB8AC3E}">
        <p14:creationId xmlns:p14="http://schemas.microsoft.com/office/powerpoint/2010/main" val="1408663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85E5D-4EBD-93BF-9B3C-DD8AC9E0C758}"/>
              </a:ext>
            </a:extLst>
          </p:cNvPr>
          <p:cNvSpPr>
            <a:spLocks noGrp="1"/>
          </p:cNvSpPr>
          <p:nvPr>
            <p:ph type="title"/>
          </p:nvPr>
        </p:nvSpPr>
        <p:spPr/>
        <p:txBody>
          <a:bodyPr/>
          <a:lstStyle/>
          <a:p>
            <a:r>
              <a:rPr lang="en-US" dirty="0"/>
              <a:t>Strengths and usefulness of the theory</a:t>
            </a:r>
          </a:p>
        </p:txBody>
      </p:sp>
      <p:sp>
        <p:nvSpPr>
          <p:cNvPr id="3" name="Content Placeholder 2">
            <a:extLst>
              <a:ext uri="{FF2B5EF4-FFF2-40B4-BE49-F238E27FC236}">
                <a16:creationId xmlns:a16="http://schemas.microsoft.com/office/drawing/2014/main" id="{D28943C4-9888-0D31-3714-732FE216C2AA}"/>
              </a:ext>
            </a:extLst>
          </p:cNvPr>
          <p:cNvSpPr>
            <a:spLocks noGrp="1"/>
          </p:cNvSpPr>
          <p:nvPr>
            <p:ph idx="1"/>
          </p:nvPr>
        </p:nvSpPr>
        <p:spPr/>
        <p:txBody>
          <a:bodyPr>
            <a:normAutofit/>
          </a:bodyPr>
          <a:lstStyle/>
          <a:p>
            <a:pPr lvl="0"/>
            <a:r>
              <a:rPr lang="en-US" sz="1800" dirty="0" err="1">
                <a:latin typeface="Arial" panose="020B0604020202020204" pitchFamily="34" charset="0"/>
                <a:cs typeface="Arial" panose="020B0604020202020204" pitchFamily="34" charset="0"/>
              </a:rPr>
              <a:t>Bowlby’s</a:t>
            </a:r>
            <a:r>
              <a:rPr lang="en-US" sz="1800" dirty="0">
                <a:latin typeface="Arial" panose="020B0604020202020204" pitchFamily="34" charset="0"/>
                <a:cs typeface="Arial" panose="020B0604020202020204" pitchFamily="34" charset="0"/>
              </a:rPr>
              <a:t> attachment theory shows how important it is for children to have adults who are caring, reliable and make them feel safe.</a:t>
            </a:r>
          </a:p>
          <a:p>
            <a:pPr lvl="0"/>
            <a:r>
              <a:rPr lang="en-US" sz="1800" dirty="0">
                <a:latin typeface="Arial" panose="020B0604020202020204" pitchFamily="34" charset="0"/>
                <a:cs typeface="Arial" panose="020B0604020202020204" pitchFamily="34" charset="0"/>
              </a:rPr>
              <a:t>In a nursery, staff can support children by having a key person, keeping routines consistent and responding to their needs. Working with parents and carers is also important.</a:t>
            </a:r>
          </a:p>
          <a:p>
            <a:pPr lvl="0"/>
            <a:r>
              <a:rPr lang="en-US" sz="1800" dirty="0">
                <a:latin typeface="Arial" panose="020B0604020202020204" pitchFamily="34" charset="0"/>
                <a:cs typeface="Arial" panose="020B0604020202020204" pitchFamily="34" charset="0"/>
              </a:rPr>
              <a:t>When children feel safe and supported, they may feel more confident to explore, play and learn. This helps staff understand their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and respond with care.</a:t>
            </a:r>
          </a:p>
          <a:p>
            <a:pPr lvl="0"/>
            <a:r>
              <a:rPr lang="en-US" sz="1800" dirty="0">
                <a:latin typeface="Arial" panose="020B0604020202020204" pitchFamily="34" charset="0"/>
                <a:cs typeface="Arial" panose="020B0604020202020204" pitchFamily="34" charset="0"/>
              </a:rPr>
              <a:t>Research has shown that early relationships can affect children’s emotional and social development (Ainsworth et al., 1978; </a:t>
            </a:r>
            <a:r>
              <a:rPr lang="en-US" sz="1800" dirty="0" err="1">
                <a:latin typeface="Arial" panose="020B0604020202020204" pitchFamily="34" charset="0"/>
                <a:cs typeface="Arial" panose="020B0604020202020204" pitchFamily="34" charset="0"/>
              </a:rPr>
              <a:t>Sroufe</a:t>
            </a:r>
            <a:r>
              <a:rPr lang="en-US" sz="1800" dirty="0">
                <a:latin typeface="Arial" panose="020B0604020202020204" pitchFamily="34" charset="0"/>
                <a:cs typeface="Arial" panose="020B0604020202020204" pitchFamily="34" charset="0"/>
              </a:rPr>
              <a:t>, 2005).</a:t>
            </a:r>
          </a:p>
          <a:p>
            <a:r>
              <a:rPr lang="en-US" sz="1800" dirty="0">
                <a:latin typeface="Arial" panose="020B0604020202020204" pitchFamily="34" charset="0"/>
                <a:cs typeface="Arial" panose="020B0604020202020204" pitchFamily="34" charset="0"/>
              </a:rPr>
              <a:t>Attachment theory helps staff understand and support children, but it does not explain every </a:t>
            </a:r>
            <a:r>
              <a:rPr lang="en-US" sz="1800" dirty="0" err="1">
                <a:latin typeface="Arial" panose="020B0604020202020204" pitchFamily="34" charset="0"/>
                <a:cs typeface="Arial" panose="020B0604020202020204" pitchFamily="34" charset="0"/>
              </a:rPr>
              <a:t>behaviour</a:t>
            </a:r>
            <a:r>
              <a:rPr lang="en-US" dirty="0"/>
              <a:t>. </a:t>
            </a:r>
          </a:p>
          <a:p>
            <a:endParaRPr lang="en-US" dirty="0"/>
          </a:p>
        </p:txBody>
      </p:sp>
    </p:spTree>
    <p:extLst>
      <p:ext uri="{BB962C8B-B14F-4D97-AF65-F5344CB8AC3E}">
        <p14:creationId xmlns:p14="http://schemas.microsoft.com/office/powerpoint/2010/main" val="3936969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63B7-B0FD-7993-03DA-10467858EE67}"/>
              </a:ext>
            </a:extLst>
          </p:cNvPr>
          <p:cNvSpPr>
            <a:spLocks noGrp="1"/>
          </p:cNvSpPr>
          <p:nvPr>
            <p:ph type="title"/>
          </p:nvPr>
        </p:nvSpPr>
        <p:spPr>
          <a:xfrm>
            <a:off x="838200" y="353073"/>
            <a:ext cx="10515600" cy="925802"/>
          </a:xfrm>
        </p:spPr>
        <p:txBody>
          <a:bodyPr/>
          <a:lstStyle/>
          <a:p>
            <a:r>
              <a:rPr lang="en-US" dirty="0"/>
              <a:t>Critical evaluation</a:t>
            </a:r>
          </a:p>
        </p:txBody>
      </p:sp>
      <p:sp>
        <p:nvSpPr>
          <p:cNvPr id="3" name="Content Placeholder 2">
            <a:extLst>
              <a:ext uri="{FF2B5EF4-FFF2-40B4-BE49-F238E27FC236}">
                <a16:creationId xmlns:a16="http://schemas.microsoft.com/office/drawing/2014/main" id="{2FE2D4F6-F5F8-8C35-D64D-AF82D97342C9}"/>
              </a:ext>
            </a:extLst>
          </p:cNvPr>
          <p:cNvSpPr>
            <a:spLocks noGrp="1"/>
          </p:cNvSpPr>
          <p:nvPr>
            <p:ph idx="1"/>
          </p:nvPr>
        </p:nvSpPr>
        <p:spPr>
          <a:xfrm>
            <a:off x="838200" y="1690688"/>
            <a:ext cx="10515600" cy="4351338"/>
          </a:xfrm>
        </p:spPr>
        <p:txBody>
          <a:bodyPr>
            <a:normAutofit fontScale="92500" lnSpcReduction="20000"/>
          </a:bodyPr>
          <a:lstStyle/>
          <a:p>
            <a:pPr lvl="0"/>
            <a:r>
              <a:rPr lang="en-US" sz="1600" dirty="0">
                <a:latin typeface="Arial" panose="020B0604020202020204" pitchFamily="34" charset="0"/>
                <a:cs typeface="Arial" panose="020B0604020202020204" pitchFamily="34" charset="0"/>
              </a:rPr>
              <a:t>The Attachment theory can be helpful, but it should not be used to blame parents or families. Children are also affected by their wider family, environment and life experiences (Rutter, 1981).</a:t>
            </a:r>
          </a:p>
          <a:p>
            <a:pPr lvl="0"/>
            <a:r>
              <a:rPr lang="en-US" sz="1600" dirty="0">
                <a:latin typeface="Arial" panose="020B0604020202020204" pitchFamily="34" charset="0"/>
                <a:cs typeface="Arial" panose="020B0604020202020204" pitchFamily="34" charset="0"/>
              </a:rPr>
              <a:t>A child’s attachment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does not mean they have a problem or a diagnosis. Their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in nursery may also be different from how they act at home.</a:t>
            </a:r>
          </a:p>
          <a:p>
            <a:pPr lvl="0"/>
            <a:r>
              <a:rPr lang="en-US" sz="1600" dirty="0">
                <a:latin typeface="Arial" panose="020B0604020202020204" pitchFamily="34" charset="0"/>
                <a:cs typeface="Arial" panose="020B0604020202020204" pitchFamily="34" charset="0"/>
              </a:rPr>
              <a:t>Different cultures have different ways of showing love, closeness and independence. Staff should respect these differences and avoid making assumptions.</a:t>
            </a:r>
          </a:p>
          <a:p>
            <a:pPr lvl="0"/>
            <a:r>
              <a:rPr lang="en-US" sz="1600" dirty="0">
                <a:latin typeface="Arial" panose="020B0604020202020204" pitchFamily="34" charset="0"/>
                <a:cs typeface="Arial" panose="020B0604020202020204" pitchFamily="34" charset="0"/>
              </a:rPr>
              <a:t>Other factors, such as speech and language difficulties, autism, anxiety, trauma or being in an unfamiliar place, can also affect a child’s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a:t>
            </a:r>
          </a:p>
          <a:p>
            <a:pPr lvl="0"/>
            <a:r>
              <a:rPr lang="en-US" sz="1600" dirty="0">
                <a:latin typeface="Arial" panose="020B0604020202020204" pitchFamily="34" charset="0"/>
                <a:cs typeface="Arial" panose="020B0604020202020204" pitchFamily="34" charset="0"/>
              </a:rPr>
              <a:t>Staff should use attachment theory alongside observations, information from parents and carers, and knowledge of the child’s development.</a:t>
            </a:r>
          </a:p>
          <a:p>
            <a:r>
              <a:rPr lang="en-US" sz="1600" dirty="0">
                <a:latin typeface="Arial" panose="020B0604020202020204" pitchFamily="34" charset="0"/>
                <a:cs typeface="Arial" panose="020B0604020202020204" pitchFamily="34" charset="0"/>
              </a:rPr>
              <a:t>Attachment theory is useful, but staff shouldn’t solely rely on it when understanding a child. </a:t>
            </a:r>
          </a:p>
          <a:p>
            <a:r>
              <a:rPr lang="en-US" sz="1600" dirty="0">
                <a:latin typeface="Arial" panose="020B0604020202020204" pitchFamily="34" charset="0"/>
                <a:cs typeface="Arial" panose="020B0604020202020204" pitchFamily="34" charset="0"/>
              </a:rPr>
              <a:t>Although </a:t>
            </a:r>
            <a:r>
              <a:rPr lang="en-US" sz="1600" dirty="0" err="1">
                <a:latin typeface="Arial" panose="020B0604020202020204" pitchFamily="34" charset="0"/>
                <a:cs typeface="Arial" panose="020B0604020202020204" pitchFamily="34" charset="0"/>
              </a:rPr>
              <a:t>Bowlby’s</a:t>
            </a:r>
            <a:r>
              <a:rPr lang="en-US" sz="1600" dirty="0">
                <a:latin typeface="Arial" panose="020B0604020202020204" pitchFamily="34" charset="0"/>
                <a:cs typeface="Arial" panose="020B0604020202020204" pitchFamily="34" charset="0"/>
              </a:rPr>
              <a:t> theory is useful, it may not explain all of Shona’s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For example, her limited speech could make it harder for her to communicate her feelings, while starting nursery may be causing anxiety because the environment is unfamiliar. If staff only focus on attachment, they could overlook other reasons why she needs support. This shows why practitioners should use observations, information from her family and other developmental knowledge when planning care.</a:t>
            </a:r>
          </a:p>
          <a:p>
            <a:r>
              <a:rPr lang="en-US" sz="1600" b="0" i="0" dirty="0">
                <a:effectLst/>
                <a:latin typeface="Arial" panose="020B0604020202020204" pitchFamily="34" charset="0"/>
                <a:cs typeface="Arial" panose="020B0604020202020204" pitchFamily="34" charset="0"/>
              </a:rPr>
              <a:t>Research by </a:t>
            </a:r>
            <a:r>
              <a:rPr lang="en-US" sz="1600" b="0" i="0" dirty="0" err="1">
                <a:effectLst/>
                <a:latin typeface="Arial" panose="020B0604020202020204" pitchFamily="34" charset="0"/>
                <a:cs typeface="Arial" panose="020B0604020202020204" pitchFamily="34" charset="0"/>
              </a:rPr>
              <a:t>Fearon</a:t>
            </a:r>
            <a:r>
              <a:rPr lang="en-US" sz="1600" b="0" i="0" dirty="0">
                <a:effectLst/>
                <a:latin typeface="Arial" panose="020B0604020202020204" pitchFamily="34" charset="0"/>
                <a:cs typeface="Arial" panose="020B0604020202020204" pitchFamily="34" charset="0"/>
              </a:rPr>
              <a:t> et al. (2010) found a link between insecure attachment and </a:t>
            </a:r>
            <a:r>
              <a:rPr lang="en-US" sz="1600" b="0" i="0" dirty="0" err="1">
                <a:effectLst/>
                <a:latin typeface="Arial" panose="020B0604020202020204" pitchFamily="34" charset="0"/>
                <a:cs typeface="Arial" panose="020B0604020202020204" pitchFamily="34" charset="0"/>
              </a:rPr>
              <a:t>externalising</a:t>
            </a:r>
            <a:r>
              <a:rPr lang="en-US" sz="1600" b="0" i="0" dirty="0">
                <a:effectLst/>
                <a:latin typeface="Arial" panose="020B0604020202020204" pitchFamily="34" charset="0"/>
                <a:cs typeface="Arial" panose="020B0604020202020204" pitchFamily="34" charset="0"/>
              </a:rPr>
              <a:t> </a:t>
            </a:r>
            <a:r>
              <a:rPr lang="en-US" sz="1600" b="0" i="0" dirty="0" err="1">
                <a:effectLst/>
                <a:latin typeface="Arial" panose="020B0604020202020204" pitchFamily="34" charset="0"/>
                <a:cs typeface="Arial" panose="020B0604020202020204" pitchFamily="34" charset="0"/>
              </a:rPr>
              <a:t>behaviours</a:t>
            </a:r>
            <a:r>
              <a:rPr lang="en-US" sz="1600" b="0" i="0" dirty="0">
                <a:effectLst/>
                <a:latin typeface="Arial" panose="020B0604020202020204" pitchFamily="34" charset="0"/>
                <a:cs typeface="Arial" panose="020B0604020202020204" pitchFamily="34" charset="0"/>
              </a:rPr>
              <a:t>, such as aggression. However, this does not mean that attachment alone causes these </a:t>
            </a:r>
            <a:r>
              <a:rPr lang="en-US" sz="1600" b="0" i="0" dirty="0" err="1">
                <a:effectLst/>
                <a:latin typeface="Arial" panose="020B0604020202020204" pitchFamily="34" charset="0"/>
                <a:cs typeface="Arial" panose="020B0604020202020204" pitchFamily="34" charset="0"/>
              </a:rPr>
              <a:t>behaviours</a:t>
            </a:r>
            <a:r>
              <a:rPr lang="en-US" sz="1600" b="0" i="0" dirty="0">
                <a:effectLst/>
                <a:latin typeface="Arial" panose="020B0604020202020204" pitchFamily="34" charset="0"/>
                <a:cs typeface="Arial" panose="020B0604020202020204" pitchFamily="34" charset="0"/>
              </a:rPr>
              <a:t>, as other factors can also affect a child’s development.</a:t>
            </a:r>
            <a:endParaRPr lang="en-US" sz="1600" dirty="0">
              <a:effectLst/>
              <a:latin typeface="Arial" panose="020B0604020202020204" pitchFamily="34" charset="0"/>
              <a:cs typeface="Arial" panose="020B0604020202020204" pitchFamily="34" charset="0"/>
            </a:endParaRPr>
          </a:p>
          <a:p>
            <a:endParaRPr lang="en-US" dirty="0"/>
          </a:p>
          <a:p>
            <a:endParaRPr lang="en-US" dirty="0"/>
          </a:p>
          <a:p>
            <a:endParaRPr lang="en-US" dirty="0"/>
          </a:p>
        </p:txBody>
      </p:sp>
    </p:spTree>
    <p:extLst>
      <p:ext uri="{BB962C8B-B14F-4D97-AF65-F5344CB8AC3E}">
        <p14:creationId xmlns:p14="http://schemas.microsoft.com/office/powerpoint/2010/main" val="3249549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F4DF6-5FE1-D667-04A1-30FE82491A27}"/>
              </a:ext>
            </a:extLst>
          </p:cNvPr>
          <p:cNvSpPr>
            <a:spLocks noGrp="1"/>
          </p:cNvSpPr>
          <p:nvPr>
            <p:ph type="title"/>
          </p:nvPr>
        </p:nvSpPr>
        <p:spPr>
          <a:xfrm>
            <a:off x="1328882" y="336262"/>
            <a:ext cx="10515600" cy="1325563"/>
          </a:xfrm>
        </p:spPr>
        <p:txBody>
          <a:bodyPr/>
          <a:lstStyle/>
          <a:p>
            <a:r>
              <a:rPr lang="en-US" dirty="0"/>
              <a:t>Conclusion</a:t>
            </a:r>
          </a:p>
        </p:txBody>
      </p:sp>
      <p:sp>
        <p:nvSpPr>
          <p:cNvPr id="3" name="Content Placeholder 2">
            <a:extLst>
              <a:ext uri="{FF2B5EF4-FFF2-40B4-BE49-F238E27FC236}">
                <a16:creationId xmlns:a16="http://schemas.microsoft.com/office/drawing/2014/main" id="{D853F259-0203-AC2C-668D-DCB5C747EDB1}"/>
              </a:ext>
            </a:extLst>
          </p:cNvPr>
          <p:cNvSpPr>
            <a:spLocks noGrp="1"/>
          </p:cNvSpPr>
          <p:nvPr>
            <p:ph idx="1"/>
          </p:nvPr>
        </p:nvSpPr>
        <p:spPr>
          <a:xfrm>
            <a:off x="1328882" y="1253331"/>
            <a:ext cx="10515600" cy="4351338"/>
          </a:xfrm>
        </p:spPr>
        <p:txBody>
          <a:bodyPr>
            <a:normAutofit/>
          </a:bodyPr>
          <a:lstStyle/>
          <a:p>
            <a:pPr lvl="0"/>
            <a:r>
              <a:rPr lang="en-US" sz="1500" dirty="0" err="1">
                <a:latin typeface="Arial" panose="020B0604020202020204" pitchFamily="34" charset="0"/>
                <a:cs typeface="Arial" panose="020B0604020202020204" pitchFamily="34" charset="0"/>
              </a:rPr>
              <a:t>Bowlby’s</a:t>
            </a:r>
            <a:r>
              <a:rPr lang="en-US" sz="1500" dirty="0">
                <a:latin typeface="Arial" panose="020B0604020202020204" pitchFamily="34" charset="0"/>
                <a:cs typeface="Arial" panose="020B0604020202020204" pitchFamily="34" charset="0"/>
              </a:rPr>
              <a:t> theory suggests that having a trusted adult who makes them feel safe may help Shona settle into nursery and feel more confident exploring her surroundings.</a:t>
            </a:r>
          </a:p>
          <a:p>
            <a:pPr lvl="0"/>
            <a:r>
              <a:rPr lang="en-US" sz="1500" dirty="0">
                <a:latin typeface="Arial" panose="020B0604020202020204" pitchFamily="34" charset="0"/>
                <a:cs typeface="Arial" panose="020B0604020202020204" pitchFamily="34" charset="0"/>
              </a:rPr>
              <a:t>Staff should provide a familiar key person, keep routines consistent and support Shona when saying goodbye to her parent or carer. They should also give her time and opportunities to play.</a:t>
            </a:r>
          </a:p>
          <a:p>
            <a:pPr lvl="0"/>
            <a:r>
              <a:rPr lang="en-US" sz="1500" dirty="0">
                <a:latin typeface="Arial" panose="020B0604020202020204" pitchFamily="34" charset="0"/>
                <a:cs typeface="Arial" panose="020B0604020202020204" pitchFamily="34" charset="0"/>
              </a:rPr>
              <a:t>Staff should work closely with Shona’s family to understand her needs and monitor how she responds to different types of support.</a:t>
            </a:r>
          </a:p>
          <a:p>
            <a:pPr lvl="0"/>
            <a:r>
              <a:rPr lang="en-US" sz="1500" dirty="0">
                <a:latin typeface="Arial" panose="020B0604020202020204" pitchFamily="34" charset="0"/>
                <a:cs typeface="Arial" panose="020B0604020202020204" pitchFamily="34" charset="0"/>
              </a:rPr>
              <a:t>If concerns continue, staff should follow nursery procedures and seek advice from the appropriate professionals, such as a speech and language therapist, if needed.</a:t>
            </a:r>
          </a:p>
          <a:p>
            <a:pPr lvl="0"/>
            <a:r>
              <a:rPr lang="en-US" sz="1500" dirty="0">
                <a:latin typeface="Arial" panose="020B0604020202020204" pitchFamily="34" charset="0"/>
                <a:cs typeface="Arial" panose="020B0604020202020204" pitchFamily="34" charset="0"/>
              </a:rPr>
              <a:t>Most importantly, Shona should be treated as an individual. Staff should observe her </a:t>
            </a:r>
            <a:r>
              <a:rPr lang="en-US" sz="1500" dirty="0" err="1">
                <a:latin typeface="Arial" panose="020B0604020202020204" pitchFamily="34" charset="0"/>
                <a:cs typeface="Arial" panose="020B0604020202020204" pitchFamily="34" charset="0"/>
              </a:rPr>
              <a:t>behaviour</a:t>
            </a:r>
            <a:r>
              <a:rPr lang="en-US" sz="1500" dirty="0">
                <a:latin typeface="Arial" panose="020B0604020202020204" pitchFamily="34" charset="0"/>
                <a:cs typeface="Arial" panose="020B0604020202020204" pitchFamily="34" charset="0"/>
              </a:rPr>
              <a:t> carefully rather than making assumptions based on limited information.</a:t>
            </a:r>
          </a:p>
          <a:p>
            <a:r>
              <a:rPr lang="en-US" sz="1500" dirty="0">
                <a:latin typeface="Arial" panose="020B0604020202020204" pitchFamily="34" charset="0"/>
                <a:cs typeface="Arial" panose="020B0604020202020204" pitchFamily="34" charset="0"/>
              </a:rPr>
              <a:t>Staff should observe, respond to Shona’s needs, work with her family and review her progress. </a:t>
            </a:r>
          </a:p>
          <a:p>
            <a:r>
              <a:rPr lang="en-US" sz="1500" b="0" i="0" dirty="0">
                <a:effectLst/>
                <a:latin typeface="Arial" panose="020B0604020202020204" pitchFamily="34" charset="0"/>
                <a:cs typeface="Arial" panose="020B0604020202020204" pitchFamily="34" charset="0"/>
              </a:rPr>
              <a:t>A consistent key person can help Shona build trust and feel more secure in the nursery environment. Predictable routines and gradual introductions to group play may help reduce the pressure she feels when separating from her carers. Staff should review her progress with her family and adapt the support if her needs change.</a:t>
            </a:r>
            <a:endParaRPr lang="en-US" sz="1500" dirty="0">
              <a:effectLst/>
              <a:latin typeface="Arial" panose="020B0604020202020204" pitchFamily="34" charset="0"/>
              <a:cs typeface="Arial" panose="020B0604020202020204" pitchFamily="34" charset="0"/>
            </a:endParaRPr>
          </a:p>
          <a:p>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9662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8024E-EA10-9C50-478B-A34CE63BAADC}"/>
              </a:ext>
            </a:extLst>
          </p:cNvPr>
          <p:cNvSpPr>
            <a:spLocks noGrp="1"/>
          </p:cNvSpPr>
          <p:nvPr>
            <p:ph type="title"/>
          </p:nvPr>
        </p:nvSpPr>
        <p:spPr>
          <a:xfrm>
            <a:off x="838200" y="500062"/>
            <a:ext cx="10515600" cy="1325563"/>
          </a:xfrm>
        </p:spPr>
        <p:txBody>
          <a:bodyPr/>
          <a:lstStyle/>
          <a:p>
            <a:r>
              <a:rPr lang="en-US" dirty="0"/>
              <a:t>References </a:t>
            </a:r>
          </a:p>
        </p:txBody>
      </p:sp>
      <p:sp>
        <p:nvSpPr>
          <p:cNvPr id="3" name="Content Placeholder 2">
            <a:extLst>
              <a:ext uri="{FF2B5EF4-FFF2-40B4-BE49-F238E27FC236}">
                <a16:creationId xmlns:a16="http://schemas.microsoft.com/office/drawing/2014/main" id="{974DAFB1-6BD7-7CF2-DDE6-3A5FB7127ADD}"/>
              </a:ext>
            </a:extLst>
          </p:cNvPr>
          <p:cNvSpPr>
            <a:spLocks noGrp="1"/>
          </p:cNvSpPr>
          <p:nvPr>
            <p:ph idx="1"/>
          </p:nvPr>
        </p:nvSpPr>
        <p:spPr>
          <a:xfrm>
            <a:off x="462972" y="1479261"/>
            <a:ext cx="10515600" cy="4351338"/>
          </a:xfrm>
        </p:spPr>
        <p:txBody>
          <a:bodyPr>
            <a:normAutofit fontScale="85000" lnSpcReduction="10000"/>
          </a:bodyPr>
          <a:lstStyle/>
          <a:p>
            <a:endParaRPr lang="en-US" sz="1800" dirty="0">
              <a:effectLst/>
              <a:latin typeface=".AppleSystemUIFont"/>
            </a:endParaRPr>
          </a:p>
          <a:p>
            <a:r>
              <a:rPr lang="en-US" sz="1800" b="0" i="0" dirty="0">
                <a:effectLst/>
                <a:latin typeface="Arial" panose="020B0604020202020204" pitchFamily="34" charset="0"/>
                <a:cs typeface="Arial" panose="020B0604020202020204" pitchFamily="34" charset="0"/>
              </a:rPr>
              <a:t>Ainsworth, M.D.S., </a:t>
            </a:r>
            <a:r>
              <a:rPr lang="en-US" sz="1800" b="0" i="0" dirty="0" err="1">
                <a:effectLst/>
                <a:latin typeface="Arial" panose="020B0604020202020204" pitchFamily="34" charset="0"/>
                <a:cs typeface="Arial" panose="020B0604020202020204" pitchFamily="34" charset="0"/>
              </a:rPr>
              <a:t>Blehar</a:t>
            </a:r>
            <a:r>
              <a:rPr lang="en-US" sz="1800" b="0" i="0" dirty="0">
                <a:effectLst/>
                <a:latin typeface="Arial" panose="020B0604020202020204" pitchFamily="34" charset="0"/>
                <a:cs typeface="Arial" panose="020B0604020202020204" pitchFamily="34" charset="0"/>
              </a:rPr>
              <a:t>, M.C., Waters, E. and Wall, S. (1978) </a:t>
            </a:r>
            <a:r>
              <a:rPr lang="en-US" sz="1800" b="0" i="1" dirty="0">
                <a:effectLst/>
                <a:latin typeface="Arial" panose="020B0604020202020204" pitchFamily="34" charset="0"/>
                <a:cs typeface="Arial" panose="020B0604020202020204" pitchFamily="34" charset="0"/>
              </a:rPr>
              <a:t>Patterns of Attachment: A Psychological Study of the Strange Situation.</a:t>
            </a:r>
            <a:r>
              <a:rPr lang="en-US" sz="1800" b="0" i="0" dirty="0">
                <a:effectLst/>
                <a:latin typeface="Arial" panose="020B0604020202020204" pitchFamily="34" charset="0"/>
                <a:cs typeface="Arial" panose="020B0604020202020204" pitchFamily="34" charset="0"/>
              </a:rPr>
              <a:t> Hillsdale, NJ: </a:t>
            </a:r>
            <a:r>
              <a:rPr lang="en-US" sz="1800" b="0" i="0" dirty="0" err="1">
                <a:effectLst/>
                <a:latin typeface="Arial" panose="020B0604020202020204" pitchFamily="34" charset="0"/>
                <a:cs typeface="Arial" panose="020B0604020202020204" pitchFamily="34" charset="0"/>
              </a:rPr>
              <a:t>Erlbaum</a:t>
            </a:r>
            <a:r>
              <a:rPr lang="en-US" sz="1800" b="0" i="0" dirty="0">
                <a:effectLst/>
                <a:latin typeface="Arial" panose="020B0604020202020204" pitchFamily="34" charset="0"/>
                <a:cs typeface="Arial" panose="020B0604020202020204" pitchFamily="34" charset="0"/>
              </a:rPr>
              <a:t>.</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b="0" i="0" dirty="0" err="1">
                <a:effectLst/>
                <a:latin typeface="Arial" panose="020B0604020202020204" pitchFamily="34" charset="0"/>
                <a:cs typeface="Arial" panose="020B0604020202020204" pitchFamily="34" charset="0"/>
              </a:rPr>
              <a:t>Bowlby</a:t>
            </a:r>
            <a:r>
              <a:rPr lang="en-US" sz="1800" b="0" i="0" dirty="0">
                <a:effectLst/>
                <a:latin typeface="Arial" panose="020B0604020202020204" pitchFamily="34" charset="0"/>
                <a:cs typeface="Arial" panose="020B0604020202020204" pitchFamily="34" charset="0"/>
              </a:rPr>
              <a:t>, J. (1969) </a:t>
            </a:r>
            <a:r>
              <a:rPr lang="en-US" sz="1800" b="0" i="1" dirty="0">
                <a:effectLst/>
                <a:latin typeface="Arial" panose="020B0604020202020204" pitchFamily="34" charset="0"/>
                <a:cs typeface="Arial" panose="020B0604020202020204" pitchFamily="34" charset="0"/>
              </a:rPr>
              <a:t>Attachment and Loss. Vol. I: Attachment.</a:t>
            </a:r>
            <a:r>
              <a:rPr lang="en-US" sz="1800" b="0" i="0" dirty="0">
                <a:effectLst/>
                <a:latin typeface="Arial" panose="020B0604020202020204" pitchFamily="34" charset="0"/>
                <a:cs typeface="Arial" panose="020B0604020202020204" pitchFamily="34" charset="0"/>
              </a:rPr>
              <a:t> New York: Basic Books.</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b="0" i="0" dirty="0" err="1">
                <a:effectLst/>
                <a:latin typeface="Arial" panose="020B0604020202020204" pitchFamily="34" charset="0"/>
                <a:cs typeface="Arial" panose="020B0604020202020204" pitchFamily="34" charset="0"/>
              </a:rPr>
              <a:t>Bowlby</a:t>
            </a:r>
            <a:r>
              <a:rPr lang="en-US" sz="1800" b="0" i="0" dirty="0">
                <a:effectLst/>
                <a:latin typeface="Arial" panose="020B0604020202020204" pitchFamily="34" charset="0"/>
                <a:cs typeface="Arial" panose="020B0604020202020204" pitchFamily="34" charset="0"/>
              </a:rPr>
              <a:t>, J. (1988) </a:t>
            </a:r>
            <a:r>
              <a:rPr lang="en-US" sz="1800" b="0" i="1" dirty="0">
                <a:effectLst/>
                <a:latin typeface="Arial" panose="020B0604020202020204" pitchFamily="34" charset="0"/>
                <a:cs typeface="Arial" panose="020B0604020202020204" pitchFamily="34" charset="0"/>
              </a:rPr>
              <a:t>A Secure Base: Parent-Child Attachment and Healthy Human Development.</a:t>
            </a:r>
            <a:r>
              <a:rPr lang="en-US" sz="1800" b="0" i="0" dirty="0">
                <a:effectLst/>
                <a:latin typeface="Arial" panose="020B0604020202020204" pitchFamily="34" charset="0"/>
                <a:cs typeface="Arial" panose="020B0604020202020204" pitchFamily="34" charset="0"/>
              </a:rPr>
              <a:t> London: </a:t>
            </a:r>
            <a:r>
              <a:rPr lang="en-US" sz="1800" b="0" i="0" dirty="0" err="1">
                <a:effectLst/>
                <a:latin typeface="Arial" panose="020B0604020202020204" pitchFamily="34" charset="0"/>
                <a:cs typeface="Arial" panose="020B0604020202020204" pitchFamily="34" charset="0"/>
              </a:rPr>
              <a:t>Routledge</a:t>
            </a:r>
            <a:r>
              <a:rPr lang="en-US" sz="1800" b="0" i="0" dirty="0">
                <a:effectLst/>
                <a:latin typeface="Arial" panose="020B0604020202020204" pitchFamily="34" charset="0"/>
                <a:cs typeface="Arial" panose="020B0604020202020204" pitchFamily="34" charset="0"/>
              </a:rPr>
              <a:t>.</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b="0" i="0" dirty="0" err="1">
                <a:effectLst/>
                <a:latin typeface="Arial" panose="020B0604020202020204" pitchFamily="34" charset="0"/>
                <a:cs typeface="Arial" panose="020B0604020202020204" pitchFamily="34" charset="0"/>
              </a:rPr>
              <a:t>Fearon</a:t>
            </a:r>
            <a:r>
              <a:rPr lang="en-US" sz="1800" b="0" i="0" dirty="0">
                <a:effectLst/>
                <a:latin typeface="Arial" panose="020B0604020202020204" pitchFamily="34" charset="0"/>
                <a:cs typeface="Arial" panose="020B0604020202020204" pitchFamily="34" charset="0"/>
              </a:rPr>
              <a:t>, R.P. et al. (2010) ‘The significance of insecure attachment and disorganization in the development of children’s externalizing behavior: A meta-analytic study’, </a:t>
            </a:r>
            <a:r>
              <a:rPr lang="en-US" sz="1800" b="0" i="1" dirty="0">
                <a:effectLst/>
                <a:latin typeface="Arial" panose="020B0604020202020204" pitchFamily="34" charset="0"/>
                <a:cs typeface="Arial" panose="020B0604020202020204" pitchFamily="34" charset="0"/>
              </a:rPr>
              <a:t>Child Development</a:t>
            </a:r>
            <a:r>
              <a:rPr lang="en-US" sz="1800" b="0" i="0" dirty="0">
                <a:effectLst/>
                <a:latin typeface="Arial" panose="020B0604020202020204" pitchFamily="34" charset="0"/>
                <a:cs typeface="Arial" panose="020B0604020202020204" pitchFamily="34" charset="0"/>
              </a:rPr>
              <a:t>, 81(2), pp. 435–456.</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b="0" i="0" dirty="0">
                <a:effectLst/>
                <a:latin typeface="Arial" panose="020B0604020202020204" pitchFamily="34" charset="0"/>
                <a:cs typeface="Arial" panose="020B0604020202020204" pitchFamily="34" charset="0"/>
              </a:rPr>
              <a:t>Rutter, M. (1981) </a:t>
            </a:r>
            <a:r>
              <a:rPr lang="en-US" sz="1800" b="0" i="1" dirty="0">
                <a:effectLst/>
                <a:latin typeface="Arial" panose="020B0604020202020204" pitchFamily="34" charset="0"/>
                <a:cs typeface="Arial" panose="020B0604020202020204" pitchFamily="34" charset="0"/>
              </a:rPr>
              <a:t>Maternal Deprivation Reassessed.</a:t>
            </a:r>
            <a:r>
              <a:rPr lang="en-US" sz="1800" b="0" i="0" dirty="0">
                <a:effectLst/>
                <a:latin typeface="Arial" panose="020B0604020202020204" pitchFamily="34" charset="0"/>
                <a:cs typeface="Arial" panose="020B0604020202020204" pitchFamily="34" charset="0"/>
              </a:rPr>
              <a:t> 2nd </a:t>
            </a:r>
            <a:r>
              <a:rPr lang="en-US" sz="1800" b="0" i="0" dirty="0" err="1">
                <a:effectLst/>
                <a:latin typeface="Arial" panose="020B0604020202020204" pitchFamily="34" charset="0"/>
                <a:cs typeface="Arial" panose="020B0604020202020204" pitchFamily="34" charset="0"/>
              </a:rPr>
              <a:t>edn</a:t>
            </a:r>
            <a:r>
              <a:rPr lang="en-US" sz="1800" b="0" i="0" dirty="0">
                <a:effectLst/>
                <a:latin typeface="Arial" panose="020B0604020202020204" pitchFamily="34" charset="0"/>
                <a:cs typeface="Arial" panose="020B0604020202020204" pitchFamily="34" charset="0"/>
              </a:rPr>
              <a:t>. </a:t>
            </a:r>
            <a:r>
              <a:rPr lang="en-US" sz="1800" b="0" i="0" dirty="0" err="1">
                <a:effectLst/>
                <a:latin typeface="Arial" panose="020B0604020202020204" pitchFamily="34" charset="0"/>
                <a:cs typeface="Arial" panose="020B0604020202020204" pitchFamily="34" charset="0"/>
              </a:rPr>
              <a:t>Harmondsworth</a:t>
            </a:r>
            <a:r>
              <a:rPr lang="en-US" sz="1800" b="0" i="0" dirty="0">
                <a:effectLst/>
                <a:latin typeface="Arial" panose="020B0604020202020204" pitchFamily="34" charset="0"/>
                <a:cs typeface="Arial" panose="020B0604020202020204" pitchFamily="34" charset="0"/>
              </a:rPr>
              <a:t>: Penguin.</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r>
              <a:rPr lang="en-US" sz="1800" b="0" i="0" dirty="0" err="1">
                <a:effectLst/>
                <a:latin typeface="Arial" panose="020B0604020202020204" pitchFamily="34" charset="0"/>
                <a:cs typeface="Arial" panose="020B0604020202020204" pitchFamily="34" charset="0"/>
              </a:rPr>
              <a:t>Sroufe</a:t>
            </a:r>
            <a:r>
              <a:rPr lang="en-US" sz="1800" b="0" i="0" dirty="0">
                <a:effectLst/>
                <a:latin typeface="Arial" panose="020B0604020202020204" pitchFamily="34" charset="0"/>
                <a:cs typeface="Arial" panose="020B0604020202020204" pitchFamily="34" charset="0"/>
              </a:rPr>
              <a:t>, L.A. (2005) ‘Attachment and development: A prospective, longitudinal study from birth to adulthood’, </a:t>
            </a:r>
            <a:r>
              <a:rPr lang="en-US" sz="1800" b="0" i="1" dirty="0">
                <a:effectLst/>
                <a:latin typeface="Arial" panose="020B0604020202020204" pitchFamily="34" charset="0"/>
                <a:cs typeface="Arial" panose="020B0604020202020204" pitchFamily="34" charset="0"/>
              </a:rPr>
              <a:t>Attachment &amp; Human Development</a:t>
            </a:r>
            <a:r>
              <a:rPr lang="en-US" sz="1800" b="0" i="0" dirty="0">
                <a:effectLst/>
                <a:latin typeface="Arial" panose="020B0604020202020204" pitchFamily="34" charset="0"/>
                <a:cs typeface="Arial" panose="020B0604020202020204" pitchFamily="34" charset="0"/>
              </a:rPr>
              <a:t>, 7(4), pp. 349–367.</a:t>
            </a:r>
            <a:endParaRPr lang="en-US" sz="1800" dirty="0">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202042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Bowlby’s Attachment Theory </vt:lpstr>
      <vt:lpstr>Scenario and presentation Aims</vt:lpstr>
      <vt:lpstr>Bowlby’s attachment theory </vt:lpstr>
      <vt:lpstr>Applying theory to Shona</vt:lpstr>
      <vt:lpstr>Practical support in Nursery</vt:lpstr>
      <vt:lpstr>Nature and Nurture: What affects development ?</vt:lpstr>
      <vt:lpstr>Strengths and usefulness of the theory</vt:lpstr>
      <vt:lpstr>Critical evaluation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dc:title>
  <dc:creator>Aleisha Mapfirakupa (2522886)</dc:creator>
  <cp:lastModifiedBy>Aleisha Mapfirakupa (2522886)</cp:lastModifiedBy>
  <cp:revision>3</cp:revision>
  <dcterms:created xsi:type="dcterms:W3CDTF">2026-10-10T10:32:10Z</dcterms:created>
  <dcterms:modified xsi:type="dcterms:W3CDTF">2026-10-11T15:52:19Z</dcterms:modified>
</cp:coreProperties>
</file>