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75" r:id="rId3"/>
    <p:sldId id="260" r:id="rId4"/>
    <p:sldId id="256" r:id="rId5"/>
    <p:sldId id="263" r:id="rId6"/>
    <p:sldId id="259" r:id="rId7"/>
    <p:sldId id="272" r:id="rId8"/>
    <p:sldId id="273" r:id="rId9"/>
    <p:sldId id="276" r:id="rId10"/>
    <p:sldId id="274" r:id="rId11"/>
    <p:sldId id="27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9B38BA-3C6E-978A-8D5E-C69357192FD4}" v="10" dt="2022-10-30T20:40:21.360"/>
    <p1510:client id="{254DD3E2-DB4A-6D15-3BF0-FBFD1EB9399B}" v="210" dt="2022-10-30T20:23:26.499"/>
    <p1510:client id="{2958AA1F-E55B-B395-34F6-9FF37DC7F9A7}" v="451" dt="2022-10-16T09:06:20.330"/>
    <p1510:client id="{4623CDFA-A4E2-4AFE-63D7-64C60B64BDB8}" v="281" dt="2022-10-28T21:06:52.611"/>
    <p1510:client id="{489354C2-EBB6-48E1-B8E8-FB59A77025DB}" v="239" dt="2022-10-07T15:47:28.699"/>
    <p1510:client id="{50B68213-4CFF-C788-7651-A1A416B28073}" v="1" dt="2022-10-30T20:36:06.846"/>
    <p1510:client id="{73301B65-64AE-C98B-023F-1C0C33F64B53}" v="155" dt="2022-10-30T14:12:44.800"/>
    <p1510:client id="{7C827967-9196-6EA3-FC51-BCA699E51FDE}" v="102" dt="2022-10-30T16:31:08.486"/>
    <p1510:client id="{83904B1F-5637-A384-8196-50793527FF89}" v="25" dt="2022-10-16T17:03:37.076"/>
    <p1510:client id="{9FF93460-B77F-A6F5-C893-1B98910171A7}" v="135" dt="2022-10-28T11:23:33.847"/>
    <p1510:client id="{A695005B-0433-F63B-C6F6-2AD7FCE4A58E}" v="556" dt="2022-10-30T13:37:00.846"/>
    <p1510:client id="{C85905B3-1882-9EEC-6A51-83F54DFFFBB6}" v="43" dt="2022-10-26T17:55:06.430"/>
    <p1510:client id="{E58C7698-F792-5993-5D75-BA059AE44289}" v="85" dt="2022-10-16T17:31:10.805"/>
    <p1510:client id="{E8C8960E-9DF0-5A70-A896-625A42989C81}" v="6" dt="2022-10-16T09:09:43.986"/>
    <p1510:client id="{EED8537B-F57B-6674-FEA8-A982141F185C}" v="515" dt="2022-10-16T17:00:42.026"/>
    <p1510:client id="{F51323C2-0DEF-AE2B-D7BD-738F25D538C5}" v="289" dt="2022-10-16T10:17:30.060"/>
    <p1510:client id="{FCC06A2D-53BC-DAC3-6D7A-8E6F733E132A}" v="503" dt="2022-10-28T10:20:13.7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31F43B-C3DA-43E3-A3C2-7B5696AB4A77}" type="doc">
      <dgm:prSet loTypeId="urn:microsoft.com/office/officeart/2008/layout/LinedList" loCatId="list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650A4BCA-F523-42CC-B2B0-4D54C685C1BE}">
      <dgm:prSet/>
      <dgm:spPr/>
      <dgm:t>
        <a:bodyPr/>
        <a:lstStyle/>
        <a:p>
          <a:r>
            <a:rPr lang="en-GB"/>
            <a:t>Student Name: Evaristo </a:t>
          </a:r>
          <a:r>
            <a:rPr lang="en-GB" err="1"/>
            <a:t>Freite</a:t>
          </a:r>
          <a:r>
            <a:rPr lang="en-GB"/>
            <a:t> De </a:t>
          </a:r>
          <a:r>
            <a:rPr lang="en-GB">
              <a:latin typeface="Calibri Light" panose="020F0302020204030204"/>
            </a:rPr>
            <a:t>Melo</a:t>
          </a:r>
          <a:endParaRPr lang="en-US"/>
        </a:p>
      </dgm:t>
    </dgm:pt>
    <dgm:pt modelId="{3B99D964-5ABB-4687-BAE0-EEE1A1C60ADD}" type="parTrans" cxnId="{2737484C-2C3F-474B-9803-C4A3FA93B5F7}">
      <dgm:prSet/>
      <dgm:spPr/>
      <dgm:t>
        <a:bodyPr/>
        <a:lstStyle/>
        <a:p>
          <a:endParaRPr lang="en-US"/>
        </a:p>
      </dgm:t>
    </dgm:pt>
    <dgm:pt modelId="{A255620D-7274-4875-8F2B-D98AF73594B0}" type="sibTrans" cxnId="{2737484C-2C3F-474B-9803-C4A3FA93B5F7}">
      <dgm:prSet/>
      <dgm:spPr/>
      <dgm:t>
        <a:bodyPr/>
        <a:lstStyle/>
        <a:p>
          <a:endParaRPr lang="en-US"/>
        </a:p>
      </dgm:t>
    </dgm:pt>
    <dgm:pt modelId="{E71598FB-3B64-43D5-96A9-8C093D183971}">
      <dgm:prSet/>
      <dgm:spPr/>
      <dgm:t>
        <a:bodyPr/>
        <a:lstStyle/>
        <a:p>
          <a:r>
            <a:rPr lang="en-GB"/>
            <a:t>Student ID number:2129710</a:t>
          </a:r>
          <a:endParaRPr lang="en-US"/>
        </a:p>
      </dgm:t>
    </dgm:pt>
    <dgm:pt modelId="{E7FC6B51-56BC-41F2-AD49-3B1CD5027322}" type="parTrans" cxnId="{565012B4-20D4-4699-902C-4463D47DD57F}">
      <dgm:prSet/>
      <dgm:spPr/>
      <dgm:t>
        <a:bodyPr/>
        <a:lstStyle/>
        <a:p>
          <a:endParaRPr lang="en-US"/>
        </a:p>
      </dgm:t>
    </dgm:pt>
    <dgm:pt modelId="{3205FBBB-FAF2-43C9-8D03-E315CA248300}" type="sibTrans" cxnId="{565012B4-20D4-4699-902C-4463D47DD57F}">
      <dgm:prSet/>
      <dgm:spPr/>
      <dgm:t>
        <a:bodyPr/>
        <a:lstStyle/>
        <a:p>
          <a:endParaRPr lang="en-US"/>
        </a:p>
      </dgm:t>
    </dgm:pt>
    <dgm:pt modelId="{ED5F9FDC-3EEB-4D04-BC45-23C1B0044A3D}">
      <dgm:prSet/>
      <dgm:spPr/>
      <dgm:t>
        <a:bodyPr/>
        <a:lstStyle/>
        <a:p>
          <a:pPr rtl="0"/>
          <a:r>
            <a:rPr lang="en-GB"/>
            <a:t>Lecture Name :</a:t>
          </a:r>
          <a:r>
            <a:rPr lang="en-GB">
              <a:latin typeface="Calibri Light" panose="020F0302020204030204"/>
            </a:rPr>
            <a:t>Mahomed Islam</a:t>
          </a:r>
          <a:endParaRPr lang="en-US"/>
        </a:p>
      </dgm:t>
    </dgm:pt>
    <dgm:pt modelId="{AF4E7F00-68F3-428D-9FB8-432579D8524C}" type="parTrans" cxnId="{27B290F2-1CC4-4E57-B135-F477F62FB7F7}">
      <dgm:prSet/>
      <dgm:spPr/>
      <dgm:t>
        <a:bodyPr/>
        <a:lstStyle/>
        <a:p>
          <a:endParaRPr lang="en-US"/>
        </a:p>
      </dgm:t>
    </dgm:pt>
    <dgm:pt modelId="{37BDFA57-AF9C-448D-8931-47F585878A7D}" type="sibTrans" cxnId="{27B290F2-1CC4-4E57-B135-F477F62FB7F7}">
      <dgm:prSet/>
      <dgm:spPr/>
      <dgm:t>
        <a:bodyPr/>
        <a:lstStyle/>
        <a:p>
          <a:endParaRPr lang="en-US"/>
        </a:p>
      </dgm:t>
    </dgm:pt>
    <dgm:pt modelId="{2DCEA216-FC91-4953-8761-CBCDEDA0DFE1}">
      <dgm:prSet/>
      <dgm:spPr/>
      <dgm:t>
        <a:bodyPr/>
        <a:lstStyle/>
        <a:p>
          <a:r>
            <a:rPr lang="en-GB"/>
            <a:t>Module: Problem Solving and Decision Making</a:t>
          </a:r>
          <a:endParaRPr lang="en-US"/>
        </a:p>
      </dgm:t>
    </dgm:pt>
    <dgm:pt modelId="{8BF799F8-555A-4FCC-BB97-7E85277411F4}" type="parTrans" cxnId="{A60054A8-80E4-4FE5-9AC8-83FA4711E76A}">
      <dgm:prSet/>
      <dgm:spPr/>
      <dgm:t>
        <a:bodyPr/>
        <a:lstStyle/>
        <a:p>
          <a:endParaRPr lang="en-US"/>
        </a:p>
      </dgm:t>
    </dgm:pt>
    <dgm:pt modelId="{F4C85040-F38B-48DE-B2A5-82B12CE50BAE}" type="sibTrans" cxnId="{A60054A8-80E4-4FE5-9AC8-83FA4711E76A}">
      <dgm:prSet/>
      <dgm:spPr/>
      <dgm:t>
        <a:bodyPr/>
        <a:lstStyle/>
        <a:p>
          <a:endParaRPr lang="en-US"/>
        </a:p>
      </dgm:t>
    </dgm:pt>
    <dgm:pt modelId="{48225CBC-2DC3-4CB6-9375-75DFC8DEACD6}">
      <dgm:prSet/>
      <dgm:spPr/>
      <dgm:t>
        <a:bodyPr/>
        <a:lstStyle/>
        <a:p>
          <a:r>
            <a:rPr lang="en-GB"/>
            <a:t>Module code: BMSW 4004 </a:t>
          </a:r>
          <a:endParaRPr lang="en-US"/>
        </a:p>
      </dgm:t>
    </dgm:pt>
    <dgm:pt modelId="{95E167A1-7A89-408A-83D3-4C1C689E2C2B}" type="parTrans" cxnId="{B4E5F047-DE8E-4BC0-984F-E476C8662B3D}">
      <dgm:prSet/>
      <dgm:spPr/>
      <dgm:t>
        <a:bodyPr/>
        <a:lstStyle/>
        <a:p>
          <a:endParaRPr lang="en-US"/>
        </a:p>
      </dgm:t>
    </dgm:pt>
    <dgm:pt modelId="{9144D9AE-FE23-4785-9682-85A67A2CC60E}" type="sibTrans" cxnId="{B4E5F047-DE8E-4BC0-984F-E476C8662B3D}">
      <dgm:prSet/>
      <dgm:spPr/>
      <dgm:t>
        <a:bodyPr/>
        <a:lstStyle/>
        <a:p>
          <a:endParaRPr lang="en-US"/>
        </a:p>
      </dgm:t>
    </dgm:pt>
    <dgm:pt modelId="{E08515DF-EED7-416F-BDA6-E022E3BB7DD5}">
      <dgm:prSet/>
      <dgm:spPr/>
      <dgm:t>
        <a:bodyPr/>
        <a:lstStyle/>
        <a:p>
          <a:r>
            <a:rPr lang="en-GB"/>
            <a:t>Assignment Title:  Problem Solving and Decision Making</a:t>
          </a:r>
          <a:endParaRPr lang="en-US"/>
        </a:p>
      </dgm:t>
    </dgm:pt>
    <dgm:pt modelId="{6463242A-8457-4B53-A8D9-6369FAFCAAC3}" type="parTrans" cxnId="{D3A4F4F7-FBC2-40F9-86FF-08626C791D33}">
      <dgm:prSet/>
      <dgm:spPr/>
      <dgm:t>
        <a:bodyPr/>
        <a:lstStyle/>
        <a:p>
          <a:endParaRPr lang="en-US"/>
        </a:p>
      </dgm:t>
    </dgm:pt>
    <dgm:pt modelId="{BE7EB55D-4E4A-4DC4-B996-2BB2D6AFAF4D}" type="sibTrans" cxnId="{D3A4F4F7-FBC2-40F9-86FF-08626C791D33}">
      <dgm:prSet/>
      <dgm:spPr/>
      <dgm:t>
        <a:bodyPr/>
        <a:lstStyle/>
        <a:p>
          <a:endParaRPr lang="en-US"/>
        </a:p>
      </dgm:t>
    </dgm:pt>
    <dgm:pt modelId="{109A7B4E-3531-4603-B7B2-8B978EDE7650}" type="pres">
      <dgm:prSet presAssocID="{2B31F43B-C3DA-43E3-A3C2-7B5696AB4A77}" presName="vert0" presStyleCnt="0">
        <dgm:presLayoutVars>
          <dgm:dir/>
          <dgm:animOne val="branch"/>
          <dgm:animLvl val="lvl"/>
        </dgm:presLayoutVars>
      </dgm:prSet>
      <dgm:spPr/>
    </dgm:pt>
    <dgm:pt modelId="{3626E05E-F4D7-40DA-91FF-B5C1D9CC91DA}" type="pres">
      <dgm:prSet presAssocID="{650A4BCA-F523-42CC-B2B0-4D54C685C1BE}" presName="thickLine" presStyleLbl="alignNode1" presStyleIdx="0" presStyleCnt="6"/>
      <dgm:spPr/>
    </dgm:pt>
    <dgm:pt modelId="{62CB25B2-8D8D-4B40-875D-1AE356372E38}" type="pres">
      <dgm:prSet presAssocID="{650A4BCA-F523-42CC-B2B0-4D54C685C1BE}" presName="horz1" presStyleCnt="0"/>
      <dgm:spPr/>
    </dgm:pt>
    <dgm:pt modelId="{E7581100-1B04-44B9-8116-45B8C01B4BC5}" type="pres">
      <dgm:prSet presAssocID="{650A4BCA-F523-42CC-B2B0-4D54C685C1BE}" presName="tx1" presStyleLbl="revTx" presStyleIdx="0" presStyleCnt="6"/>
      <dgm:spPr/>
    </dgm:pt>
    <dgm:pt modelId="{C0B38ECF-CF3B-4CF8-9A89-D1E3CC35EC9E}" type="pres">
      <dgm:prSet presAssocID="{650A4BCA-F523-42CC-B2B0-4D54C685C1BE}" presName="vert1" presStyleCnt="0"/>
      <dgm:spPr/>
    </dgm:pt>
    <dgm:pt modelId="{DF6C87B9-DA7E-46D0-8140-7C957994435A}" type="pres">
      <dgm:prSet presAssocID="{E71598FB-3B64-43D5-96A9-8C093D183971}" presName="thickLine" presStyleLbl="alignNode1" presStyleIdx="1" presStyleCnt="6"/>
      <dgm:spPr/>
    </dgm:pt>
    <dgm:pt modelId="{A0A7D3A8-CC73-4CDC-AC9C-A65C98E63900}" type="pres">
      <dgm:prSet presAssocID="{E71598FB-3B64-43D5-96A9-8C093D183971}" presName="horz1" presStyleCnt="0"/>
      <dgm:spPr/>
    </dgm:pt>
    <dgm:pt modelId="{D80BF6E7-9661-4420-9F54-52B44F62179A}" type="pres">
      <dgm:prSet presAssocID="{E71598FB-3B64-43D5-96A9-8C093D183971}" presName="tx1" presStyleLbl="revTx" presStyleIdx="1" presStyleCnt="6"/>
      <dgm:spPr/>
    </dgm:pt>
    <dgm:pt modelId="{6EEC359C-62F4-4F81-B37C-E7F4EB01D494}" type="pres">
      <dgm:prSet presAssocID="{E71598FB-3B64-43D5-96A9-8C093D183971}" presName="vert1" presStyleCnt="0"/>
      <dgm:spPr/>
    </dgm:pt>
    <dgm:pt modelId="{9132390E-2A4D-486C-B0BE-775FDB1E0E83}" type="pres">
      <dgm:prSet presAssocID="{ED5F9FDC-3EEB-4D04-BC45-23C1B0044A3D}" presName="thickLine" presStyleLbl="alignNode1" presStyleIdx="2" presStyleCnt="6"/>
      <dgm:spPr/>
    </dgm:pt>
    <dgm:pt modelId="{B379244F-293F-4054-93E2-207DFB1BB3DF}" type="pres">
      <dgm:prSet presAssocID="{ED5F9FDC-3EEB-4D04-BC45-23C1B0044A3D}" presName="horz1" presStyleCnt="0"/>
      <dgm:spPr/>
    </dgm:pt>
    <dgm:pt modelId="{32F2998D-386D-4D11-8088-CADA22571FEE}" type="pres">
      <dgm:prSet presAssocID="{ED5F9FDC-3EEB-4D04-BC45-23C1B0044A3D}" presName="tx1" presStyleLbl="revTx" presStyleIdx="2" presStyleCnt="6"/>
      <dgm:spPr/>
    </dgm:pt>
    <dgm:pt modelId="{C187E82E-2E49-4EEB-9012-9328336F8E91}" type="pres">
      <dgm:prSet presAssocID="{ED5F9FDC-3EEB-4D04-BC45-23C1B0044A3D}" presName="vert1" presStyleCnt="0"/>
      <dgm:spPr/>
    </dgm:pt>
    <dgm:pt modelId="{3D6AC506-A9E4-47EE-99CF-5F80DEC754E3}" type="pres">
      <dgm:prSet presAssocID="{2DCEA216-FC91-4953-8761-CBCDEDA0DFE1}" presName="thickLine" presStyleLbl="alignNode1" presStyleIdx="3" presStyleCnt="6"/>
      <dgm:spPr/>
    </dgm:pt>
    <dgm:pt modelId="{A89B6C21-8226-43FF-8F45-5FE0131A30AC}" type="pres">
      <dgm:prSet presAssocID="{2DCEA216-FC91-4953-8761-CBCDEDA0DFE1}" presName="horz1" presStyleCnt="0"/>
      <dgm:spPr/>
    </dgm:pt>
    <dgm:pt modelId="{D18E552B-ED6A-4C2C-B2B2-9BA63B53776C}" type="pres">
      <dgm:prSet presAssocID="{2DCEA216-FC91-4953-8761-CBCDEDA0DFE1}" presName="tx1" presStyleLbl="revTx" presStyleIdx="3" presStyleCnt="6"/>
      <dgm:spPr/>
    </dgm:pt>
    <dgm:pt modelId="{0F2D2B25-E148-4E4A-BEAA-27B952932569}" type="pres">
      <dgm:prSet presAssocID="{2DCEA216-FC91-4953-8761-CBCDEDA0DFE1}" presName="vert1" presStyleCnt="0"/>
      <dgm:spPr/>
    </dgm:pt>
    <dgm:pt modelId="{03C0D412-692E-4BD0-B56A-8AF15BE7BA80}" type="pres">
      <dgm:prSet presAssocID="{48225CBC-2DC3-4CB6-9375-75DFC8DEACD6}" presName="thickLine" presStyleLbl="alignNode1" presStyleIdx="4" presStyleCnt="6"/>
      <dgm:spPr/>
    </dgm:pt>
    <dgm:pt modelId="{51A488CC-1B66-43F9-AD13-FE995140CFF9}" type="pres">
      <dgm:prSet presAssocID="{48225CBC-2DC3-4CB6-9375-75DFC8DEACD6}" presName="horz1" presStyleCnt="0"/>
      <dgm:spPr/>
    </dgm:pt>
    <dgm:pt modelId="{EFE79BB8-44A4-4704-BBB3-14D733E4915B}" type="pres">
      <dgm:prSet presAssocID="{48225CBC-2DC3-4CB6-9375-75DFC8DEACD6}" presName="tx1" presStyleLbl="revTx" presStyleIdx="4" presStyleCnt="6"/>
      <dgm:spPr/>
    </dgm:pt>
    <dgm:pt modelId="{F08A35A0-20AA-41B8-BAB5-12A0BD1400FD}" type="pres">
      <dgm:prSet presAssocID="{48225CBC-2DC3-4CB6-9375-75DFC8DEACD6}" presName="vert1" presStyleCnt="0"/>
      <dgm:spPr/>
    </dgm:pt>
    <dgm:pt modelId="{E6DC48D1-175B-44C9-BDB8-23362B7802A3}" type="pres">
      <dgm:prSet presAssocID="{E08515DF-EED7-416F-BDA6-E022E3BB7DD5}" presName="thickLine" presStyleLbl="alignNode1" presStyleIdx="5" presStyleCnt="6"/>
      <dgm:spPr/>
    </dgm:pt>
    <dgm:pt modelId="{EB996AD5-A0F5-451B-9C19-11BA0BA31421}" type="pres">
      <dgm:prSet presAssocID="{E08515DF-EED7-416F-BDA6-E022E3BB7DD5}" presName="horz1" presStyleCnt="0"/>
      <dgm:spPr/>
    </dgm:pt>
    <dgm:pt modelId="{3F2B434D-BDC1-43F9-B87E-87B503FA488C}" type="pres">
      <dgm:prSet presAssocID="{E08515DF-EED7-416F-BDA6-E022E3BB7DD5}" presName="tx1" presStyleLbl="revTx" presStyleIdx="5" presStyleCnt="6"/>
      <dgm:spPr/>
    </dgm:pt>
    <dgm:pt modelId="{66FD9A0C-A995-48FE-ADFA-A5210D421A51}" type="pres">
      <dgm:prSet presAssocID="{E08515DF-EED7-416F-BDA6-E022E3BB7DD5}" presName="vert1" presStyleCnt="0"/>
      <dgm:spPr/>
    </dgm:pt>
  </dgm:ptLst>
  <dgm:cxnLst>
    <dgm:cxn modelId="{4AD32F14-D47F-4E56-873E-DB1B5C3A4373}" type="presOf" srcId="{2DCEA216-FC91-4953-8761-CBCDEDA0DFE1}" destId="{D18E552B-ED6A-4C2C-B2B2-9BA63B53776C}" srcOrd="0" destOrd="0" presId="urn:microsoft.com/office/officeart/2008/layout/LinedList"/>
    <dgm:cxn modelId="{B4E5F047-DE8E-4BC0-984F-E476C8662B3D}" srcId="{2B31F43B-C3DA-43E3-A3C2-7B5696AB4A77}" destId="{48225CBC-2DC3-4CB6-9375-75DFC8DEACD6}" srcOrd="4" destOrd="0" parTransId="{95E167A1-7A89-408A-83D3-4C1C689E2C2B}" sibTransId="{9144D9AE-FE23-4785-9682-85A67A2CC60E}"/>
    <dgm:cxn modelId="{6624CD69-5841-4BC5-AF8B-DABCEF4AA367}" type="presOf" srcId="{ED5F9FDC-3EEB-4D04-BC45-23C1B0044A3D}" destId="{32F2998D-386D-4D11-8088-CADA22571FEE}" srcOrd="0" destOrd="0" presId="urn:microsoft.com/office/officeart/2008/layout/LinedList"/>
    <dgm:cxn modelId="{7E64BD4B-4E6A-4511-9053-B618CCC62332}" type="presOf" srcId="{650A4BCA-F523-42CC-B2B0-4D54C685C1BE}" destId="{E7581100-1B04-44B9-8116-45B8C01B4BC5}" srcOrd="0" destOrd="0" presId="urn:microsoft.com/office/officeart/2008/layout/LinedList"/>
    <dgm:cxn modelId="{2737484C-2C3F-474B-9803-C4A3FA93B5F7}" srcId="{2B31F43B-C3DA-43E3-A3C2-7B5696AB4A77}" destId="{650A4BCA-F523-42CC-B2B0-4D54C685C1BE}" srcOrd="0" destOrd="0" parTransId="{3B99D964-5ABB-4687-BAE0-EEE1A1C60ADD}" sibTransId="{A255620D-7274-4875-8F2B-D98AF73594B0}"/>
    <dgm:cxn modelId="{A60054A8-80E4-4FE5-9AC8-83FA4711E76A}" srcId="{2B31F43B-C3DA-43E3-A3C2-7B5696AB4A77}" destId="{2DCEA216-FC91-4953-8761-CBCDEDA0DFE1}" srcOrd="3" destOrd="0" parTransId="{8BF799F8-555A-4FCC-BB97-7E85277411F4}" sibTransId="{F4C85040-F38B-48DE-B2A5-82B12CE50BAE}"/>
    <dgm:cxn modelId="{186AC9AB-502D-464F-9787-E524F89F4EB5}" type="presOf" srcId="{2B31F43B-C3DA-43E3-A3C2-7B5696AB4A77}" destId="{109A7B4E-3531-4603-B7B2-8B978EDE7650}" srcOrd="0" destOrd="0" presId="urn:microsoft.com/office/officeart/2008/layout/LinedList"/>
    <dgm:cxn modelId="{565012B4-20D4-4699-902C-4463D47DD57F}" srcId="{2B31F43B-C3DA-43E3-A3C2-7B5696AB4A77}" destId="{E71598FB-3B64-43D5-96A9-8C093D183971}" srcOrd="1" destOrd="0" parTransId="{E7FC6B51-56BC-41F2-AD49-3B1CD5027322}" sibTransId="{3205FBBB-FAF2-43C9-8D03-E315CA248300}"/>
    <dgm:cxn modelId="{56D677BD-DF7B-4EB4-BA9C-DDC567EAC138}" type="presOf" srcId="{E71598FB-3B64-43D5-96A9-8C093D183971}" destId="{D80BF6E7-9661-4420-9F54-52B44F62179A}" srcOrd="0" destOrd="0" presId="urn:microsoft.com/office/officeart/2008/layout/LinedList"/>
    <dgm:cxn modelId="{AC5D90D3-278F-427D-84E0-E96EA8C54D3A}" type="presOf" srcId="{E08515DF-EED7-416F-BDA6-E022E3BB7DD5}" destId="{3F2B434D-BDC1-43F9-B87E-87B503FA488C}" srcOrd="0" destOrd="0" presId="urn:microsoft.com/office/officeart/2008/layout/LinedList"/>
    <dgm:cxn modelId="{27D7E5D9-449C-4386-9C63-EEB410A856C2}" type="presOf" srcId="{48225CBC-2DC3-4CB6-9375-75DFC8DEACD6}" destId="{EFE79BB8-44A4-4704-BBB3-14D733E4915B}" srcOrd="0" destOrd="0" presId="urn:microsoft.com/office/officeart/2008/layout/LinedList"/>
    <dgm:cxn modelId="{27B290F2-1CC4-4E57-B135-F477F62FB7F7}" srcId="{2B31F43B-C3DA-43E3-A3C2-7B5696AB4A77}" destId="{ED5F9FDC-3EEB-4D04-BC45-23C1B0044A3D}" srcOrd="2" destOrd="0" parTransId="{AF4E7F00-68F3-428D-9FB8-432579D8524C}" sibTransId="{37BDFA57-AF9C-448D-8931-47F585878A7D}"/>
    <dgm:cxn modelId="{D3A4F4F7-FBC2-40F9-86FF-08626C791D33}" srcId="{2B31F43B-C3DA-43E3-A3C2-7B5696AB4A77}" destId="{E08515DF-EED7-416F-BDA6-E022E3BB7DD5}" srcOrd="5" destOrd="0" parTransId="{6463242A-8457-4B53-A8D9-6369FAFCAAC3}" sibTransId="{BE7EB55D-4E4A-4DC4-B996-2BB2D6AFAF4D}"/>
    <dgm:cxn modelId="{38DBD567-C19C-42A8-A47C-E6CFFE7A717A}" type="presParOf" srcId="{109A7B4E-3531-4603-B7B2-8B978EDE7650}" destId="{3626E05E-F4D7-40DA-91FF-B5C1D9CC91DA}" srcOrd="0" destOrd="0" presId="urn:microsoft.com/office/officeart/2008/layout/LinedList"/>
    <dgm:cxn modelId="{EBD80BCF-E0AA-449C-B309-3ED4C2D950BA}" type="presParOf" srcId="{109A7B4E-3531-4603-B7B2-8B978EDE7650}" destId="{62CB25B2-8D8D-4B40-875D-1AE356372E38}" srcOrd="1" destOrd="0" presId="urn:microsoft.com/office/officeart/2008/layout/LinedList"/>
    <dgm:cxn modelId="{EBFD9714-5976-410A-9C6F-850FB04A76F8}" type="presParOf" srcId="{62CB25B2-8D8D-4B40-875D-1AE356372E38}" destId="{E7581100-1B04-44B9-8116-45B8C01B4BC5}" srcOrd="0" destOrd="0" presId="urn:microsoft.com/office/officeart/2008/layout/LinedList"/>
    <dgm:cxn modelId="{76C2160F-6CDC-48E3-BB2C-FAB67CBD5D24}" type="presParOf" srcId="{62CB25B2-8D8D-4B40-875D-1AE356372E38}" destId="{C0B38ECF-CF3B-4CF8-9A89-D1E3CC35EC9E}" srcOrd="1" destOrd="0" presId="urn:microsoft.com/office/officeart/2008/layout/LinedList"/>
    <dgm:cxn modelId="{267FBC49-E9AC-41E2-A4C5-D144300383DE}" type="presParOf" srcId="{109A7B4E-3531-4603-B7B2-8B978EDE7650}" destId="{DF6C87B9-DA7E-46D0-8140-7C957994435A}" srcOrd="2" destOrd="0" presId="urn:microsoft.com/office/officeart/2008/layout/LinedList"/>
    <dgm:cxn modelId="{59983247-0E74-4294-9E61-AB20CD6DB9A6}" type="presParOf" srcId="{109A7B4E-3531-4603-B7B2-8B978EDE7650}" destId="{A0A7D3A8-CC73-4CDC-AC9C-A65C98E63900}" srcOrd="3" destOrd="0" presId="urn:microsoft.com/office/officeart/2008/layout/LinedList"/>
    <dgm:cxn modelId="{2976202E-EE49-4EEB-9527-165CCE92BD7D}" type="presParOf" srcId="{A0A7D3A8-CC73-4CDC-AC9C-A65C98E63900}" destId="{D80BF6E7-9661-4420-9F54-52B44F62179A}" srcOrd="0" destOrd="0" presId="urn:microsoft.com/office/officeart/2008/layout/LinedList"/>
    <dgm:cxn modelId="{34915B61-99CB-4DDE-87A3-C1F725FD29C1}" type="presParOf" srcId="{A0A7D3A8-CC73-4CDC-AC9C-A65C98E63900}" destId="{6EEC359C-62F4-4F81-B37C-E7F4EB01D494}" srcOrd="1" destOrd="0" presId="urn:microsoft.com/office/officeart/2008/layout/LinedList"/>
    <dgm:cxn modelId="{9AF56B12-5F67-49D3-A2CD-F1941E3D33F7}" type="presParOf" srcId="{109A7B4E-3531-4603-B7B2-8B978EDE7650}" destId="{9132390E-2A4D-486C-B0BE-775FDB1E0E83}" srcOrd="4" destOrd="0" presId="urn:microsoft.com/office/officeart/2008/layout/LinedList"/>
    <dgm:cxn modelId="{10EB83CB-13BB-4032-8A90-2C15B9BDC879}" type="presParOf" srcId="{109A7B4E-3531-4603-B7B2-8B978EDE7650}" destId="{B379244F-293F-4054-93E2-207DFB1BB3DF}" srcOrd="5" destOrd="0" presId="urn:microsoft.com/office/officeart/2008/layout/LinedList"/>
    <dgm:cxn modelId="{72255C95-B63A-46CB-B7B8-BB09E737C98D}" type="presParOf" srcId="{B379244F-293F-4054-93E2-207DFB1BB3DF}" destId="{32F2998D-386D-4D11-8088-CADA22571FEE}" srcOrd="0" destOrd="0" presId="urn:microsoft.com/office/officeart/2008/layout/LinedList"/>
    <dgm:cxn modelId="{A0B8B89B-B533-4F3B-B433-7342BD900D15}" type="presParOf" srcId="{B379244F-293F-4054-93E2-207DFB1BB3DF}" destId="{C187E82E-2E49-4EEB-9012-9328336F8E91}" srcOrd="1" destOrd="0" presId="urn:microsoft.com/office/officeart/2008/layout/LinedList"/>
    <dgm:cxn modelId="{CAAD98B5-124A-48FB-9DC3-CCA51C646E2D}" type="presParOf" srcId="{109A7B4E-3531-4603-B7B2-8B978EDE7650}" destId="{3D6AC506-A9E4-47EE-99CF-5F80DEC754E3}" srcOrd="6" destOrd="0" presId="urn:microsoft.com/office/officeart/2008/layout/LinedList"/>
    <dgm:cxn modelId="{1AEB1B15-192E-4D46-853E-8D483F20B3D9}" type="presParOf" srcId="{109A7B4E-3531-4603-B7B2-8B978EDE7650}" destId="{A89B6C21-8226-43FF-8F45-5FE0131A30AC}" srcOrd="7" destOrd="0" presId="urn:microsoft.com/office/officeart/2008/layout/LinedList"/>
    <dgm:cxn modelId="{4C3A6FED-D3A3-4995-882E-701A27228FE4}" type="presParOf" srcId="{A89B6C21-8226-43FF-8F45-5FE0131A30AC}" destId="{D18E552B-ED6A-4C2C-B2B2-9BA63B53776C}" srcOrd="0" destOrd="0" presId="urn:microsoft.com/office/officeart/2008/layout/LinedList"/>
    <dgm:cxn modelId="{4CD08C52-1087-4F47-B488-FBEAC6DFA790}" type="presParOf" srcId="{A89B6C21-8226-43FF-8F45-5FE0131A30AC}" destId="{0F2D2B25-E148-4E4A-BEAA-27B952932569}" srcOrd="1" destOrd="0" presId="urn:microsoft.com/office/officeart/2008/layout/LinedList"/>
    <dgm:cxn modelId="{E824D6E5-41A1-4A7A-B722-F39EF733A6F9}" type="presParOf" srcId="{109A7B4E-3531-4603-B7B2-8B978EDE7650}" destId="{03C0D412-692E-4BD0-B56A-8AF15BE7BA80}" srcOrd="8" destOrd="0" presId="urn:microsoft.com/office/officeart/2008/layout/LinedList"/>
    <dgm:cxn modelId="{9555D4D5-50A4-4721-B25B-355D3FECF60F}" type="presParOf" srcId="{109A7B4E-3531-4603-B7B2-8B978EDE7650}" destId="{51A488CC-1B66-43F9-AD13-FE995140CFF9}" srcOrd="9" destOrd="0" presId="urn:microsoft.com/office/officeart/2008/layout/LinedList"/>
    <dgm:cxn modelId="{0855944C-0145-4A1A-9DA0-536ED7787638}" type="presParOf" srcId="{51A488CC-1B66-43F9-AD13-FE995140CFF9}" destId="{EFE79BB8-44A4-4704-BBB3-14D733E4915B}" srcOrd="0" destOrd="0" presId="urn:microsoft.com/office/officeart/2008/layout/LinedList"/>
    <dgm:cxn modelId="{2B5CF9EC-9713-4124-9A8F-63FBEC810DF1}" type="presParOf" srcId="{51A488CC-1B66-43F9-AD13-FE995140CFF9}" destId="{F08A35A0-20AA-41B8-BAB5-12A0BD1400FD}" srcOrd="1" destOrd="0" presId="urn:microsoft.com/office/officeart/2008/layout/LinedList"/>
    <dgm:cxn modelId="{2747893A-A0D5-4F83-AF07-F9E142B22513}" type="presParOf" srcId="{109A7B4E-3531-4603-B7B2-8B978EDE7650}" destId="{E6DC48D1-175B-44C9-BDB8-23362B7802A3}" srcOrd="10" destOrd="0" presId="urn:microsoft.com/office/officeart/2008/layout/LinedList"/>
    <dgm:cxn modelId="{C20677F9-8884-4C49-9CB6-73EF60D1ECD9}" type="presParOf" srcId="{109A7B4E-3531-4603-B7B2-8B978EDE7650}" destId="{EB996AD5-A0F5-451B-9C19-11BA0BA31421}" srcOrd="11" destOrd="0" presId="urn:microsoft.com/office/officeart/2008/layout/LinedList"/>
    <dgm:cxn modelId="{3AEE2323-27C0-43CB-B4AB-7B9FB6D8E275}" type="presParOf" srcId="{EB996AD5-A0F5-451B-9C19-11BA0BA31421}" destId="{3F2B434D-BDC1-43F9-B87E-87B503FA488C}" srcOrd="0" destOrd="0" presId="urn:microsoft.com/office/officeart/2008/layout/LinedList"/>
    <dgm:cxn modelId="{AAA22460-71A2-4764-8ABA-2D6209552563}" type="presParOf" srcId="{EB996AD5-A0F5-451B-9C19-11BA0BA31421}" destId="{66FD9A0C-A995-48FE-ADFA-A5210D421A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26E05E-F4D7-40DA-91FF-B5C1D9CC91DA}">
      <dsp:nvSpPr>
        <dsp:cNvPr id="0" name=""/>
        <dsp:cNvSpPr/>
      </dsp:nvSpPr>
      <dsp:spPr>
        <a:xfrm>
          <a:off x="0" y="1876"/>
          <a:ext cx="461057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581100-1B04-44B9-8116-45B8C01B4BC5}">
      <dsp:nvSpPr>
        <dsp:cNvPr id="0" name=""/>
        <dsp:cNvSpPr/>
      </dsp:nvSpPr>
      <dsp:spPr>
        <a:xfrm>
          <a:off x="0" y="1876"/>
          <a:ext cx="4610575" cy="639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Student Name: Evaristo </a:t>
          </a:r>
          <a:r>
            <a:rPr lang="en-GB" sz="1800" kern="1200" err="1"/>
            <a:t>Freite</a:t>
          </a:r>
          <a:r>
            <a:rPr lang="en-GB" sz="1800" kern="1200"/>
            <a:t> De </a:t>
          </a:r>
          <a:r>
            <a:rPr lang="en-GB" sz="1800" kern="1200">
              <a:latin typeface="Calibri Light" panose="020F0302020204030204"/>
            </a:rPr>
            <a:t>Melo</a:t>
          </a:r>
          <a:endParaRPr lang="en-US" sz="1800" kern="1200"/>
        </a:p>
      </dsp:txBody>
      <dsp:txXfrm>
        <a:off x="0" y="1876"/>
        <a:ext cx="4610575" cy="639985"/>
      </dsp:txXfrm>
    </dsp:sp>
    <dsp:sp modelId="{DF6C87B9-DA7E-46D0-8140-7C957994435A}">
      <dsp:nvSpPr>
        <dsp:cNvPr id="0" name=""/>
        <dsp:cNvSpPr/>
      </dsp:nvSpPr>
      <dsp:spPr>
        <a:xfrm>
          <a:off x="0" y="641862"/>
          <a:ext cx="461057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0BF6E7-9661-4420-9F54-52B44F62179A}">
      <dsp:nvSpPr>
        <dsp:cNvPr id="0" name=""/>
        <dsp:cNvSpPr/>
      </dsp:nvSpPr>
      <dsp:spPr>
        <a:xfrm>
          <a:off x="0" y="641862"/>
          <a:ext cx="4610575" cy="639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Student ID number:2129710</a:t>
          </a:r>
          <a:endParaRPr lang="en-US" sz="1800" kern="1200"/>
        </a:p>
      </dsp:txBody>
      <dsp:txXfrm>
        <a:off x="0" y="641862"/>
        <a:ext cx="4610575" cy="639985"/>
      </dsp:txXfrm>
    </dsp:sp>
    <dsp:sp modelId="{9132390E-2A4D-486C-B0BE-775FDB1E0E83}">
      <dsp:nvSpPr>
        <dsp:cNvPr id="0" name=""/>
        <dsp:cNvSpPr/>
      </dsp:nvSpPr>
      <dsp:spPr>
        <a:xfrm>
          <a:off x="0" y="1281847"/>
          <a:ext cx="461057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F2998D-386D-4D11-8088-CADA22571FEE}">
      <dsp:nvSpPr>
        <dsp:cNvPr id="0" name=""/>
        <dsp:cNvSpPr/>
      </dsp:nvSpPr>
      <dsp:spPr>
        <a:xfrm>
          <a:off x="0" y="1281847"/>
          <a:ext cx="4610575" cy="639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Lecture Name :</a:t>
          </a:r>
          <a:r>
            <a:rPr lang="en-GB" sz="1800" kern="1200">
              <a:latin typeface="Calibri Light" panose="020F0302020204030204"/>
            </a:rPr>
            <a:t>Mahomed Islam</a:t>
          </a:r>
          <a:endParaRPr lang="en-US" sz="1800" kern="1200"/>
        </a:p>
      </dsp:txBody>
      <dsp:txXfrm>
        <a:off x="0" y="1281847"/>
        <a:ext cx="4610575" cy="639985"/>
      </dsp:txXfrm>
    </dsp:sp>
    <dsp:sp modelId="{3D6AC506-A9E4-47EE-99CF-5F80DEC754E3}">
      <dsp:nvSpPr>
        <dsp:cNvPr id="0" name=""/>
        <dsp:cNvSpPr/>
      </dsp:nvSpPr>
      <dsp:spPr>
        <a:xfrm>
          <a:off x="0" y="1921833"/>
          <a:ext cx="461057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8E552B-ED6A-4C2C-B2B2-9BA63B53776C}">
      <dsp:nvSpPr>
        <dsp:cNvPr id="0" name=""/>
        <dsp:cNvSpPr/>
      </dsp:nvSpPr>
      <dsp:spPr>
        <a:xfrm>
          <a:off x="0" y="1921833"/>
          <a:ext cx="4610575" cy="639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Module: Problem Solving and Decision Making</a:t>
          </a:r>
          <a:endParaRPr lang="en-US" sz="1800" kern="1200"/>
        </a:p>
      </dsp:txBody>
      <dsp:txXfrm>
        <a:off x="0" y="1921833"/>
        <a:ext cx="4610575" cy="639985"/>
      </dsp:txXfrm>
    </dsp:sp>
    <dsp:sp modelId="{03C0D412-692E-4BD0-B56A-8AF15BE7BA80}">
      <dsp:nvSpPr>
        <dsp:cNvPr id="0" name=""/>
        <dsp:cNvSpPr/>
      </dsp:nvSpPr>
      <dsp:spPr>
        <a:xfrm>
          <a:off x="0" y="2561818"/>
          <a:ext cx="461057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FE79BB8-44A4-4704-BBB3-14D733E4915B}">
      <dsp:nvSpPr>
        <dsp:cNvPr id="0" name=""/>
        <dsp:cNvSpPr/>
      </dsp:nvSpPr>
      <dsp:spPr>
        <a:xfrm>
          <a:off x="0" y="2561818"/>
          <a:ext cx="4610575" cy="639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Module code: BMSW 4004 </a:t>
          </a:r>
          <a:endParaRPr lang="en-US" sz="1800" kern="1200"/>
        </a:p>
      </dsp:txBody>
      <dsp:txXfrm>
        <a:off x="0" y="2561818"/>
        <a:ext cx="4610575" cy="639985"/>
      </dsp:txXfrm>
    </dsp:sp>
    <dsp:sp modelId="{E6DC48D1-175B-44C9-BDB8-23362B7802A3}">
      <dsp:nvSpPr>
        <dsp:cNvPr id="0" name=""/>
        <dsp:cNvSpPr/>
      </dsp:nvSpPr>
      <dsp:spPr>
        <a:xfrm>
          <a:off x="0" y="3201803"/>
          <a:ext cx="461057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B434D-BDC1-43F9-B87E-87B503FA488C}">
      <dsp:nvSpPr>
        <dsp:cNvPr id="0" name=""/>
        <dsp:cNvSpPr/>
      </dsp:nvSpPr>
      <dsp:spPr>
        <a:xfrm>
          <a:off x="0" y="3201803"/>
          <a:ext cx="4610575" cy="639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Assignment Title:  Problem Solving and Decision Making</a:t>
          </a:r>
          <a:endParaRPr lang="en-US" sz="1800" kern="1200"/>
        </a:p>
      </dsp:txBody>
      <dsp:txXfrm>
        <a:off x="0" y="3201803"/>
        <a:ext cx="4610575" cy="639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nbridlingyourbrilliance.com/" TargetMode="External"/><Relationship Id="rId2" Type="http://schemas.openxmlformats.org/officeDocument/2006/relationships/hyperlink" Target="https://insights.btoes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implicable.com/new/business" TargetMode="External"/><Relationship Id="rId4" Type="http://schemas.openxmlformats.org/officeDocument/2006/relationships/hyperlink" Target="https://www.companyrescu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5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1" descr="Logo, company name&#10;&#10;Description automatically generated">
            <a:extLst>
              <a:ext uri="{FF2B5EF4-FFF2-40B4-BE49-F238E27FC236}">
                <a16:creationId xmlns:a16="http://schemas.microsoft.com/office/drawing/2014/main" id="{1B42996C-90E1-58EE-CB3B-5020C6F6BC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8" r="4733"/>
          <a:stretch/>
        </p:blipFill>
        <p:spPr>
          <a:xfrm>
            <a:off x="56886" y="2149530"/>
            <a:ext cx="6742071" cy="3844112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D514C1BD-E9D5-FFA4-02B4-E667982D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6734729"/>
              </p:ext>
            </p:extLst>
          </p:nvPr>
        </p:nvGraphicFramePr>
        <p:xfrm>
          <a:off x="7116564" y="2151327"/>
          <a:ext cx="4610575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32046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B185340-D8DF-E4B3-93B3-99EE1DE48F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"/>
          <a:stretch/>
        </p:blipFill>
        <p:spPr>
          <a:xfrm>
            <a:off x="1176432" y="554151"/>
            <a:ext cx="3876996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5442020-3ACD-5ABB-699B-05BD9B50B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293" y="3093177"/>
            <a:ext cx="5924389" cy="181067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b="1">
                <a:latin typeface="Arial"/>
                <a:ea typeface="+mn-lt"/>
                <a:cs typeface="+mn-lt"/>
              </a:rPr>
              <a:t>Based on the data and research done by me in the TM Lewin case, I will describe some facts and methods and solutions that can help to select and solve the problems, and I will explain ;</a:t>
            </a:r>
            <a:endParaRPr lang="en-US" sz="1800" b="1">
              <a:latin typeface="Arial"/>
              <a:cs typeface="Arial"/>
            </a:endParaRPr>
          </a:p>
        </p:txBody>
      </p:sp>
      <p:sp>
        <p:nvSpPr>
          <p:cNvPr id="1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E546135F-D757-6163-507F-3B62825C997F}"/>
              </a:ext>
            </a:extLst>
          </p:cNvPr>
          <p:cNvSpPr/>
          <p:nvPr/>
        </p:nvSpPr>
        <p:spPr>
          <a:xfrm>
            <a:off x="577755" y="174009"/>
            <a:ext cx="909850" cy="9098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E7652CA-4741-1746-9531-981C6F175364}"/>
              </a:ext>
            </a:extLst>
          </p:cNvPr>
          <p:cNvSpPr/>
          <p:nvPr/>
        </p:nvSpPr>
        <p:spPr>
          <a:xfrm>
            <a:off x="174719" y="1465569"/>
            <a:ext cx="511791" cy="63689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4198EE1-9E30-3E56-A693-D2363DE4F1A8}"/>
              </a:ext>
            </a:extLst>
          </p:cNvPr>
          <p:cNvSpPr/>
          <p:nvPr/>
        </p:nvSpPr>
        <p:spPr>
          <a:xfrm>
            <a:off x="5005687" y="5429819"/>
            <a:ext cx="909850" cy="90985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6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1784EE12-23CD-1DDF-C11B-ED3AD1E0A6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758" t="33636" r="24480" b="11198"/>
          <a:stretch/>
        </p:blipFill>
        <p:spPr>
          <a:xfrm>
            <a:off x="-6300" y="-3194"/>
            <a:ext cx="12209188" cy="6927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559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4130B-CBCA-7A50-5CDE-D0FD94909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Research-informed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4F590-C648-817E-5A66-43080C014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3128" y="1002047"/>
            <a:ext cx="6227222" cy="37263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/>
            <a:r>
              <a:rPr lang="en-GB" sz="2000" b="1">
                <a:ea typeface="+mn-lt"/>
                <a:cs typeface="+mn-lt"/>
              </a:rPr>
              <a:t>Around 600 workers will lose their jobs .</a:t>
            </a:r>
            <a:endParaRPr lang="en-US" b="1">
              <a:cs typeface="Calibri" panose="020F0502020204030204"/>
            </a:endParaRPr>
          </a:p>
          <a:p>
            <a:pPr marL="342900" indent="-342900"/>
            <a:r>
              <a:rPr lang="en-GB" sz="2000" b="1">
                <a:ea typeface="+mn-lt"/>
                <a:cs typeface="+mn-lt"/>
              </a:rPr>
              <a:t>Second time entered an insolvency process.</a:t>
            </a:r>
          </a:p>
          <a:p>
            <a:pPr marL="342900" indent="-342900"/>
            <a:r>
              <a:rPr lang="en-GB" sz="2000" b="1">
                <a:cs typeface="Calibri"/>
              </a:rPr>
              <a:t>Reduction of number of store</a:t>
            </a:r>
          </a:p>
          <a:p>
            <a:pPr marL="342900" indent="-342900"/>
            <a:r>
              <a:rPr lang="en-GB" sz="2000" b="1">
                <a:cs typeface="Calibri"/>
              </a:rPr>
              <a:t>People start working from home.</a:t>
            </a:r>
          </a:p>
          <a:p>
            <a:pPr marL="342900" indent="-342900"/>
            <a:endParaRPr lang="en-GB" sz="2000">
              <a:ea typeface="+mn-lt"/>
              <a:cs typeface="+mn-lt"/>
            </a:endParaRPr>
          </a:p>
          <a:p>
            <a:pPr>
              <a:buNone/>
            </a:pPr>
            <a:r>
              <a:rPr lang="en-GB" sz="2000">
                <a:ea typeface="+mn-lt"/>
                <a:cs typeface="+mn-lt"/>
              </a:rPr>
              <a:t>                                             The Daily Mail, T.D.M. (2020)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159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0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-1500"/>
            <a:ext cx="12191998" cy="6858000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C87AC-C919-4FE5-BAC3-39509E00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635" y="-1500"/>
            <a:ext cx="8119933" cy="6858001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0659F6-0853-468D-B1B2-44FDBE98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272" y="-3000"/>
            <a:ext cx="12201265" cy="6859501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8536" y="0"/>
            <a:ext cx="11718098" cy="6858000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7ACDD7-882D-4B81-A213-84C82B96B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2888341"/>
            <a:ext cx="12203819" cy="396815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DA7A0296-91DF-2B00-2F67-9B87E4CAD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215" y="2062320"/>
            <a:ext cx="4167179" cy="3099215"/>
          </a:xfrm>
          <a:prstGeom prst="rect">
            <a:avLst/>
          </a:prstGeom>
        </p:spPr>
      </p:pic>
      <p:pic>
        <p:nvPicPr>
          <p:cNvPr id="5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559395A-0B40-0E9D-6FE8-402E5F7377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351" y="2061487"/>
            <a:ext cx="4486215" cy="31071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74A2D9-0BC2-0B04-73B5-C1902BC1149D}"/>
              </a:ext>
            </a:extLst>
          </p:cNvPr>
          <p:cNvSpPr txBox="1"/>
          <p:nvPr/>
        </p:nvSpPr>
        <p:spPr>
          <a:xfrm>
            <a:off x="1096902" y="5307453"/>
            <a:ext cx="3903259" cy="1554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 u="sng">
                <a:solidFill>
                  <a:srgbClr val="FFFFFF"/>
                </a:solidFill>
                <a:latin typeface="Arial"/>
                <a:cs typeface="Calibri"/>
              </a:rPr>
              <a:t>Economy :</a:t>
            </a:r>
            <a:endParaRPr lang="en-US" sz="2000" b="1" u="sng">
              <a:solidFill>
                <a:srgbClr val="FFFFFF"/>
              </a:solidFill>
              <a:latin typeface="Calibri" panose="020F0502020204030204"/>
              <a:cs typeface="Calibri"/>
            </a:endParaRP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Arial"/>
                <a:cs typeface="Calibri"/>
              </a:rPr>
              <a:t>High inflation</a:t>
            </a:r>
            <a:endParaRPr lang="en-US" sz="2000">
              <a:solidFill>
                <a:srgbClr val="FFFFFF"/>
              </a:solidFill>
              <a:latin typeface="Calibri" panose="020F0502020204030204"/>
              <a:cs typeface="Calibri"/>
            </a:endParaRP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Arial"/>
                <a:cs typeface="Calibri"/>
              </a:rPr>
              <a:t>Cost living gone up</a:t>
            </a:r>
          </a:p>
          <a:p>
            <a:pPr marL="342900" indent="-342900">
              <a:spcAft>
                <a:spcPts val="600"/>
              </a:spcAft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Arial"/>
                <a:cs typeface="Calibri"/>
              </a:rPr>
              <a:t>Interest rate gone up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57CE1E-16ED-1EDB-9815-A06E01DA2BEE}"/>
              </a:ext>
            </a:extLst>
          </p:cNvPr>
          <p:cNvSpPr txBox="1"/>
          <p:nvPr/>
        </p:nvSpPr>
        <p:spPr>
          <a:xfrm>
            <a:off x="6438900" y="5367338"/>
            <a:ext cx="416004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>
                <a:solidFill>
                  <a:srgbClr val="FFFFFF"/>
                </a:solidFill>
                <a:latin typeface="Arial"/>
                <a:cs typeface="Segoe UI"/>
              </a:rPr>
              <a:t>Political :</a:t>
            </a:r>
            <a:endParaRPr lang="en-US" b="1" u="sng">
              <a:solidFill>
                <a:srgbClr val="FFFFFF"/>
              </a:solidFill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Arial"/>
                <a:cs typeface="Segoe UI"/>
              </a:rPr>
              <a:t>​Pandemic,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Arial"/>
                <a:cs typeface="Segoe UI"/>
              </a:rPr>
              <a:t>Stay  at home </a:t>
            </a:r>
            <a:endParaRPr lang="en-US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FFFFFF"/>
                </a:solidFill>
                <a:latin typeface="Arial"/>
                <a:cs typeface="Segoe UI"/>
              </a:rPr>
              <a:t>Business close</a:t>
            </a:r>
            <a:endParaRPr lang="en-US"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84447A4-2FB9-B895-4FA4-25F22EF69AEA}"/>
              </a:ext>
            </a:extLst>
          </p:cNvPr>
          <p:cNvSpPr txBox="1"/>
          <p:nvPr/>
        </p:nvSpPr>
        <p:spPr>
          <a:xfrm>
            <a:off x="4505919" y="341708"/>
            <a:ext cx="23991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>
                <a:solidFill>
                  <a:schemeClr val="bg1"/>
                </a:solidFill>
                <a:cs typeface="Calibri"/>
              </a:rPr>
              <a:t>PESTLE</a:t>
            </a:r>
            <a:r>
              <a:rPr lang="en-GB" sz="5400"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2EAD8AC-8789-6A8D-D784-51AF43B39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828" y="709129"/>
            <a:ext cx="3876165" cy="19938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644C7-7772-BCDC-BDD2-3B052272B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024" y="3099656"/>
            <a:ext cx="5754896" cy="15824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 u="sng">
                <a:latin typeface="Arial"/>
                <a:ea typeface="+mn-lt"/>
                <a:cs typeface="+mn-lt"/>
              </a:rPr>
              <a:t>Social:</a:t>
            </a:r>
            <a:endParaRPr lang="en-US" sz="1800" b="1" u="sng">
              <a:latin typeface="Arial"/>
              <a:ea typeface="+mn-lt"/>
              <a:cs typeface="+mn-lt"/>
            </a:endParaRPr>
          </a:p>
          <a:p>
            <a:pPr marL="457200" indent="-457200"/>
            <a:r>
              <a:rPr lang="en-GB" sz="1800" b="1">
                <a:latin typeface="Arial"/>
                <a:ea typeface="+mn-lt"/>
                <a:cs typeface="+mn-lt"/>
              </a:rPr>
              <a:t>Age demographics</a:t>
            </a:r>
            <a:endParaRPr lang="en-US" sz="1800" b="1">
              <a:latin typeface="Arial"/>
              <a:cs typeface="Calibri" panose="020F0502020204030204"/>
            </a:endParaRPr>
          </a:p>
          <a:p>
            <a:pPr marL="457200" indent="-457200"/>
            <a:r>
              <a:rPr lang="en-GB" sz="1800" b="1">
                <a:latin typeface="Arial"/>
                <a:cs typeface="Calibri"/>
              </a:rPr>
              <a:t>The must costumer are people with 24 years old</a:t>
            </a:r>
            <a:r>
              <a:rPr lang="en-GB" b="1">
                <a:cs typeface="Calibri"/>
              </a:rPr>
              <a:t>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986EA0C-D940-E712-1A09-A9F15C59B3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121" y="709502"/>
            <a:ext cx="4179093" cy="199719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3051D8E-6637-D6E0-C299-0E3FE7A62A2F}"/>
              </a:ext>
            </a:extLst>
          </p:cNvPr>
          <p:cNvSpPr txBox="1"/>
          <p:nvPr/>
        </p:nvSpPr>
        <p:spPr>
          <a:xfrm>
            <a:off x="6828430" y="2961564"/>
            <a:ext cx="392600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>
                <a:latin typeface="Arial"/>
                <a:cs typeface="Arial"/>
              </a:rPr>
              <a:t>Technology</a:t>
            </a:r>
            <a:endParaRPr lang="en-US" b="1" u="sng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 Light"/>
              </a:rPr>
              <a:t>Use modern machinery </a:t>
            </a: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 Light"/>
              </a:rPr>
              <a:t>Online sale</a:t>
            </a: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 Light"/>
              </a:rPr>
              <a:t>Social Media</a:t>
            </a:r>
          </a:p>
          <a:p>
            <a:endParaRPr lang="en-GB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235214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1F4363-ED34-490E-81D7-49B1643CE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CD1EA40-7116-4FCB-9369-70F29FAA9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592824" cy="32339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F647E38-F93D-4661-8D77-CE13EEB65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E00B104-DE00-42AE-B339-80E3E7887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54F3FC8F-7FE1-4577-9C6C-7D71612E2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D75DE961-5CBB-41E4-B8E2-3F4EB53E4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5106C17D-476A-408A-993D-EB08BF072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2485BA6D-C455-4304-B621-3E7455A14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1FEF0C54-FB60-4694-8974-55CE89538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B1310F19-3735-4B06-9DAC-5D31DEC37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9F8E2E70-4946-42A5-A6CB-D212EF315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CB127BE0-971B-4151-A6BE-1E7D646DD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F977815D-8B96-4A04-9D7C-CC6019BEB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1324B8FD-3A1E-4A9F-9E77-E2A7B46A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2D9C4E17-B5D3-4904-BF9B-F5E0390DF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6B0A091D-F416-4BB5-8655-DA045B167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74279B3E-08FB-4407-99C5-A265D0DAB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8602C7E2-B6C3-4A15-B9C6-8F147D0CE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6CDC0501-5A35-435D-8362-A6C6913A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A2045D48-B6D9-4B63-B979-03ACA25B7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A2F564A4-2610-47FB-A038-60FDC68EF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9D779382-FF65-418F-BBF8-325CE3422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4">
              <a:extLst>
                <a:ext uri="{FF2B5EF4-FFF2-40B4-BE49-F238E27FC236}">
                  <a16:creationId xmlns:a16="http://schemas.microsoft.com/office/drawing/2014/main" id="{F3676594-41EC-42AC-A214-FC1A110C8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6">
              <a:extLst>
                <a:ext uri="{FF2B5EF4-FFF2-40B4-BE49-F238E27FC236}">
                  <a16:creationId xmlns:a16="http://schemas.microsoft.com/office/drawing/2014/main" id="{29DFE25F-CE29-4FFD-BD98-4E67965F1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6C80E47-971C-437F-B030-191115B01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3985"/>
            <a:ext cx="606971" cy="3624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C839D4A-B38A-6E98-5096-81E72AB90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648" y="3502955"/>
            <a:ext cx="5164703" cy="3027651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800"/>
          </a:p>
          <a:p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pPr marL="0" indent="0">
              <a:buNone/>
            </a:pPr>
            <a:endParaRPr lang="en-GB" sz="1800"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9EB6A56-C2D4-6601-2A93-8F04B80E6A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78" r="-2" b="-2"/>
          <a:stretch/>
        </p:blipFill>
        <p:spPr>
          <a:xfrm>
            <a:off x="6950625" y="3562537"/>
            <a:ext cx="4890276" cy="23734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86EEE7-4D48-B66A-3CEC-56C458B8727E}"/>
              </a:ext>
            </a:extLst>
          </p:cNvPr>
          <p:cNvSpPr txBox="1"/>
          <p:nvPr/>
        </p:nvSpPr>
        <p:spPr>
          <a:xfrm>
            <a:off x="1187356" y="3700820"/>
            <a:ext cx="5131733" cy="1554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 u="sng">
                <a:latin typeface="Arial"/>
                <a:cs typeface="Calibri"/>
              </a:rPr>
              <a:t>Legal :</a:t>
            </a:r>
            <a:endParaRPr lang="en-US">
              <a:latin typeface="Arial"/>
              <a:cs typeface="Calibri" panose="020F0502020204030204"/>
            </a:endParaRPr>
          </a:p>
          <a:p>
            <a:pPr>
              <a:spcAft>
                <a:spcPts val="600"/>
              </a:spcAft>
            </a:pPr>
            <a:r>
              <a:rPr lang="en-US" sz="2000" b="1">
                <a:latin typeface="Arial"/>
                <a:cs typeface="Calibri"/>
              </a:rPr>
              <a:t>Government Regulations</a:t>
            </a:r>
          </a:p>
          <a:p>
            <a:pPr>
              <a:spcAft>
                <a:spcPts val="600"/>
              </a:spcAft>
            </a:pPr>
            <a:r>
              <a:rPr lang="en-US" sz="2000" b="1">
                <a:latin typeface="Arial"/>
                <a:cs typeface="Calibri"/>
              </a:rPr>
              <a:t>Employment  Laws</a:t>
            </a:r>
            <a:endParaRPr lang="en-US" b="1">
              <a:latin typeface="Arial"/>
              <a:cs typeface="Calibri" panose="020F0502020204030204"/>
            </a:endParaRPr>
          </a:p>
          <a:p>
            <a:pPr>
              <a:spcAft>
                <a:spcPts val="600"/>
              </a:spcAft>
            </a:pPr>
            <a:r>
              <a:rPr lang="en-US" sz="2000" b="1">
                <a:latin typeface="Arial"/>
                <a:cs typeface="Calibri"/>
              </a:rPr>
              <a:t>Tax policies</a:t>
            </a:r>
            <a:r>
              <a:rPr lang="en-US" sz="1100" b="1">
                <a:latin typeface="Arial"/>
                <a:cs typeface="Calibri"/>
              </a:rPr>
              <a:t> </a:t>
            </a:r>
            <a:endParaRPr lang="en-US" b="1">
              <a:latin typeface="Arial"/>
              <a:cs typeface="Calibri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9BF88553-A7EF-5D1F-CC76-52D93ACC24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2035" y="457912"/>
            <a:ext cx="4741601" cy="263259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F1E18BBF-9C5E-CCAE-487D-DBA7D6C0D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766" y="808678"/>
            <a:ext cx="5522794" cy="2167174"/>
          </a:xfrm>
        </p:spPr>
        <p:txBody>
          <a:bodyPr>
            <a:normAutofit/>
          </a:bodyPr>
          <a:lstStyle/>
          <a:p>
            <a:r>
              <a:rPr lang="en-GB" sz="1800" b="1" u="sng">
                <a:latin typeface="Arial"/>
                <a:cs typeface="Calibri Light"/>
              </a:rPr>
              <a:t>Environment:</a:t>
            </a:r>
            <a:br>
              <a:rPr lang="en-GB" sz="1800" b="1" u="sng">
                <a:latin typeface="Arial"/>
                <a:cs typeface="Calibri Light"/>
              </a:rPr>
            </a:br>
            <a:br>
              <a:rPr lang="en-GB" sz="1800" b="1" u="sng">
                <a:latin typeface="Arial"/>
                <a:cs typeface="Calibri Light"/>
              </a:rPr>
            </a:br>
            <a:r>
              <a:rPr lang="en-GB" sz="1800" b="1">
                <a:latin typeface="Arial"/>
                <a:cs typeface="Calibri Light"/>
              </a:rPr>
              <a:t> Climate</a:t>
            </a:r>
            <a:endParaRPr lang="en-US">
              <a:cs typeface="Calibri Light" panose="020F0302020204030204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24CC9C5-A600-8C22-5B71-B5B0D1606670}"/>
              </a:ext>
            </a:extLst>
          </p:cNvPr>
          <p:cNvSpPr/>
          <p:nvPr/>
        </p:nvSpPr>
        <p:spPr>
          <a:xfrm>
            <a:off x="1089547" y="71650"/>
            <a:ext cx="1523999" cy="69376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780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3AA39-689F-A50F-A777-66647B6CC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</a:t>
            </a:r>
          </a:p>
        </p:txBody>
      </p:sp>
      <p:pic>
        <p:nvPicPr>
          <p:cNvPr id="4" name="Picture 4" descr="A picture containing text, device&#10;&#10;Description automatically generated">
            <a:extLst>
              <a:ext uri="{FF2B5EF4-FFF2-40B4-BE49-F238E27FC236}">
                <a16:creationId xmlns:a16="http://schemas.microsoft.com/office/drawing/2014/main" id="{1F7B7E57-8935-FBE3-FB4E-3DC4DEE611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72867" y="551210"/>
            <a:ext cx="4868081" cy="14190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E321AB-534D-A45B-EF9C-F3816ECAA138}"/>
              </a:ext>
            </a:extLst>
          </p:cNvPr>
          <p:cNvSpPr txBox="1"/>
          <p:nvPr/>
        </p:nvSpPr>
        <p:spPr>
          <a:xfrm>
            <a:off x="7354436" y="3193575"/>
            <a:ext cx="180975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6EE754-78B8-0D24-C833-857939E4ABDA}"/>
              </a:ext>
            </a:extLst>
          </p:cNvPr>
          <p:cNvSpPr txBox="1"/>
          <p:nvPr/>
        </p:nvSpPr>
        <p:spPr>
          <a:xfrm>
            <a:off x="6847763" y="2258136"/>
            <a:ext cx="4855332" cy="1374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4E14B9-F2F5-E02C-204F-40A6B714BE69}"/>
              </a:ext>
            </a:extLst>
          </p:cNvPr>
          <p:cNvSpPr txBox="1"/>
          <p:nvPr/>
        </p:nvSpPr>
        <p:spPr>
          <a:xfrm>
            <a:off x="6976281" y="2040341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>
              <a:latin typeface="Arial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cs typeface="Calibri"/>
              </a:rPr>
              <a:t>Selling Online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cs typeface="Calibri"/>
              </a:rPr>
              <a:t>Advertising on social media</a:t>
            </a:r>
          </a:p>
          <a:p>
            <a:endParaRPr lang="en-US" b="1">
              <a:cs typeface="Calibri"/>
            </a:endParaRPr>
          </a:p>
          <a:p>
            <a:endParaRPr lang="en-US" b="1">
              <a:cs typeface="Calibri"/>
            </a:endParaRPr>
          </a:p>
          <a:p>
            <a:endParaRPr lang="en-US" b="1">
              <a:cs typeface="Calibri"/>
            </a:endParaRPr>
          </a:p>
          <a:p>
            <a:endParaRPr lang="en-US" b="1">
              <a:cs typeface="Calibri"/>
            </a:endParaRPr>
          </a:p>
        </p:txBody>
      </p:sp>
      <p:pic>
        <p:nvPicPr>
          <p:cNvPr id="12" name="Picture 13" descr="Text&#10;&#10;Description automatically generated">
            <a:extLst>
              <a:ext uri="{FF2B5EF4-FFF2-40B4-BE49-F238E27FC236}">
                <a16:creationId xmlns:a16="http://schemas.microsoft.com/office/drawing/2014/main" id="{6A05D9AB-1602-7D4F-86D3-5D245E8306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6281" y="3428735"/>
            <a:ext cx="4995080" cy="14335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383DBFE-7B45-C4C2-1A5B-B6CAA2F36557}"/>
              </a:ext>
            </a:extLst>
          </p:cNvPr>
          <p:cNvSpPr txBox="1"/>
          <p:nvPr/>
        </p:nvSpPr>
        <p:spPr>
          <a:xfrm>
            <a:off x="6976848" y="5045122"/>
            <a:ext cx="36042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"/>
              </a:rPr>
              <a:t>Cost of living 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"/>
              </a:rPr>
              <a:t> Inflation</a:t>
            </a: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0BC9A2-A9C0-84DD-B92C-FB098C0BD719}"/>
              </a:ext>
            </a:extLst>
          </p:cNvPr>
          <p:cNvSpPr txBox="1"/>
          <p:nvPr/>
        </p:nvSpPr>
        <p:spPr>
          <a:xfrm>
            <a:off x="9285026" y="5804847"/>
            <a:ext cx="26863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Buckingham, M. and Clifton, D. (2021)</a:t>
            </a:r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440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24C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12DCE0-669E-73E9-CDD5-2D222E0B7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590543-B7A2-2DEE-EEE9-C6999628A788}"/>
              </a:ext>
            </a:extLst>
          </p:cNvPr>
          <p:cNvSpPr txBox="1"/>
          <p:nvPr/>
        </p:nvSpPr>
        <p:spPr>
          <a:xfrm>
            <a:off x="10361494" y="1925470"/>
            <a:ext cx="321760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Calibri"/>
              </a:rPr>
              <a:t>Online selling 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cs typeface="Calibri"/>
              </a:rPr>
              <a:t>Social Media</a:t>
            </a:r>
            <a:br>
              <a:rPr lang="en-GB">
                <a:latin typeface="Arial"/>
                <a:cs typeface="Calibri"/>
              </a:rPr>
            </a:br>
            <a:endParaRPr lang="en-GB" b="1">
              <a:cs typeface="Calibri"/>
            </a:endParaRPr>
          </a:p>
        </p:txBody>
      </p:sp>
      <p:pic>
        <p:nvPicPr>
          <p:cNvPr id="8" name="Picture 9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C28F1B56-BB19-4980-F8EB-91EAEB05D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534" y="391971"/>
            <a:ext cx="4107976" cy="40610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6752108-65C0-BF8B-71A6-9BC6BAA67532}"/>
              </a:ext>
            </a:extLst>
          </p:cNvPr>
          <p:cNvSpPr txBox="1"/>
          <p:nvPr/>
        </p:nvSpPr>
        <p:spPr>
          <a:xfrm>
            <a:off x="4010735" y="2963269"/>
            <a:ext cx="20006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"/>
              </a:rPr>
              <a:t>Inflation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cs typeface="Calibri"/>
              </a:rPr>
              <a:t>Government Restriction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35537F-DC87-1CCB-C69B-6C39ACFA1B66}"/>
              </a:ext>
            </a:extLst>
          </p:cNvPr>
          <p:cNvSpPr txBox="1"/>
          <p:nvPr/>
        </p:nvSpPr>
        <p:spPr>
          <a:xfrm>
            <a:off x="9444250" y="5463654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Andrew McCune, A.M.C. (2017) </a:t>
            </a:r>
            <a:endParaRPr lang="en-US"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670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97F9BAB5-69A9-423E-1EC3-43CA7E920E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89" t="35463" r="24193" b="23962"/>
          <a:stretch/>
        </p:blipFill>
        <p:spPr>
          <a:xfrm>
            <a:off x="457200" y="1089824"/>
            <a:ext cx="11277600" cy="467835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2360D92-5B02-AEB5-E33B-FD4071120446}"/>
              </a:ext>
            </a:extLst>
          </p:cNvPr>
          <p:cNvSpPr/>
          <p:nvPr/>
        </p:nvSpPr>
        <p:spPr>
          <a:xfrm>
            <a:off x="7856561" y="1618397"/>
            <a:ext cx="909850" cy="9098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62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3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A4936-1673-03D3-7E04-5CED1EF48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Alternative solutions </a:t>
            </a:r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381CD3-9D51-0173-BE3F-C116805BD425}"/>
              </a:ext>
            </a:extLst>
          </p:cNvPr>
          <p:cNvSpPr txBox="1"/>
          <p:nvPr/>
        </p:nvSpPr>
        <p:spPr>
          <a:xfrm>
            <a:off x="5379491" y="642582"/>
            <a:ext cx="6561302" cy="14082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AC8463-498F-0441-83B4-E7505AEC0155}"/>
              </a:ext>
            </a:extLst>
          </p:cNvPr>
          <p:cNvSpPr txBox="1"/>
          <p:nvPr/>
        </p:nvSpPr>
        <p:spPr>
          <a:xfrm>
            <a:off x="4713027" y="1846998"/>
            <a:ext cx="739481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I can provide some solutions such as: </a:t>
            </a:r>
            <a:endParaRPr lang="en-US" b="1" u="sng">
              <a:cs typeface="Calibri"/>
            </a:endParaRPr>
          </a:p>
          <a:p>
            <a:endParaRPr lang="en-GB"/>
          </a:p>
          <a:p>
            <a:r>
              <a:rPr lang="en-GB"/>
              <a:t>Use more modern equipment. </a:t>
            </a:r>
          </a:p>
          <a:p>
            <a:r>
              <a:rPr lang="en-GB"/>
              <a:t>Opting for online sales means that customers do not need to leave the house. </a:t>
            </a:r>
          </a:p>
          <a:p>
            <a:r>
              <a:rPr lang="en-GB"/>
              <a:t>Make discounts on products ,</a:t>
            </a:r>
            <a:r>
              <a:rPr lang="en-GB">
                <a:ea typeface="+mn-lt"/>
                <a:cs typeface="+mn-lt"/>
              </a:rPr>
              <a:t>on Valentine's Day, Mother's Day, Father's Day, Christmas, promote some discount cards,</a:t>
            </a:r>
            <a:r>
              <a:rPr lang="en-GB"/>
              <a:t> and I also had to create clothes for children, because I found that in my research the models were only adults , taking into account that children often are insensitive for parents to buy.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69275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BFE84-8AC1-EC88-AA20-8544C9F04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References: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1F212-8968-964F-8D76-1786B377C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678" y="2303297"/>
            <a:ext cx="10470108" cy="4840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Andrew McCune, A.M.C. (2017) </a:t>
            </a:r>
            <a:r>
              <a:rPr lang="en-GB" sz="1800" i="1">
                <a:latin typeface="Arial"/>
                <a:ea typeface="+mn-lt"/>
                <a:cs typeface="+mn-lt"/>
              </a:rPr>
              <a:t>Business Transformation &amp; Operational excellence insights</a:t>
            </a:r>
            <a:r>
              <a:rPr lang="en-GB" sz="1800">
                <a:latin typeface="Arial"/>
                <a:ea typeface="+mn-lt"/>
                <a:cs typeface="+mn-lt"/>
              </a:rPr>
              <a:t>, </a:t>
            </a:r>
            <a:r>
              <a:rPr lang="en-GB" sz="1800" i="1">
                <a:latin typeface="Arial"/>
                <a:ea typeface="+mn-lt"/>
                <a:cs typeface="+mn-lt"/>
              </a:rPr>
              <a:t>Business Transformation &amp; Operational Excellence Insights</a:t>
            </a:r>
            <a:r>
              <a:rPr lang="en-GB" sz="1800">
                <a:latin typeface="Arial"/>
                <a:ea typeface="+mn-lt"/>
                <a:cs typeface="+mn-lt"/>
              </a:rPr>
              <a:t>. Available at: </a:t>
            </a:r>
            <a:r>
              <a:rPr lang="en-GB" sz="1800">
                <a:latin typeface="Arial"/>
                <a:ea typeface="+mn-lt"/>
                <a:cs typeface="+mn-lt"/>
                <a:hlinkClick r:id="rId2"/>
              </a:rPr>
              <a:t>https://insights.btoes.com/</a:t>
            </a:r>
            <a:r>
              <a:rPr lang="en-GB" sz="1800">
                <a:latin typeface="Arial"/>
                <a:ea typeface="+mn-lt"/>
                <a:cs typeface="+mn-lt"/>
              </a:rPr>
              <a:t> (Accessed: October 15, 2022). </a:t>
            </a:r>
            <a:endParaRPr lang="en-GB" sz="180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Buckingham, M. and Clifton, D. (2021) </a:t>
            </a:r>
            <a:r>
              <a:rPr lang="en-GB" sz="1800" i="1">
                <a:latin typeface="Arial"/>
                <a:ea typeface="+mn-lt"/>
                <a:cs typeface="+mn-lt"/>
              </a:rPr>
              <a:t>Unbridling your brilliance L home</a:t>
            </a:r>
            <a:r>
              <a:rPr lang="en-GB" sz="1800">
                <a:latin typeface="Arial"/>
                <a:ea typeface="+mn-lt"/>
                <a:cs typeface="+mn-lt"/>
              </a:rPr>
              <a:t>, </a:t>
            </a:r>
            <a:r>
              <a:rPr lang="en-GB" sz="1800" i="1">
                <a:latin typeface="Arial"/>
                <a:ea typeface="+mn-lt"/>
                <a:cs typeface="+mn-lt"/>
              </a:rPr>
              <a:t>Unbridling Your Brilliance</a:t>
            </a:r>
            <a:r>
              <a:rPr lang="en-GB" sz="1800">
                <a:latin typeface="Arial"/>
                <a:ea typeface="+mn-lt"/>
                <a:cs typeface="+mn-lt"/>
              </a:rPr>
              <a:t>. Available at: </a:t>
            </a:r>
            <a:r>
              <a:rPr lang="en-GB" sz="1800">
                <a:latin typeface="Arial"/>
                <a:ea typeface="+mn-lt"/>
                <a:cs typeface="+mn-lt"/>
                <a:hlinkClick r:id="rId3"/>
              </a:rPr>
              <a:t>https://unbridlingyourbrilliance.com/</a:t>
            </a:r>
            <a:r>
              <a:rPr lang="en-GB" sz="1800">
                <a:latin typeface="Arial"/>
                <a:ea typeface="+mn-lt"/>
                <a:cs typeface="+mn-lt"/>
              </a:rPr>
              <a:t> (Accessed: October 28, 2022). </a:t>
            </a: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The Daily Mail, T.D.M. (2020) </a:t>
            </a:r>
            <a:r>
              <a:rPr lang="en-GB" sz="1800" i="1">
                <a:latin typeface="Arial"/>
                <a:ea typeface="+mn-lt"/>
                <a:cs typeface="+mn-lt"/>
              </a:rPr>
              <a:t>Insolvency advice for companies and businesses</a:t>
            </a:r>
            <a:r>
              <a:rPr lang="en-GB" sz="1800">
                <a:latin typeface="Arial"/>
                <a:ea typeface="+mn-lt"/>
                <a:cs typeface="+mn-lt"/>
              </a:rPr>
              <a:t>, </a:t>
            </a:r>
            <a:r>
              <a:rPr lang="en-GB" sz="1800" i="1">
                <a:latin typeface="Arial"/>
                <a:ea typeface="+mn-lt"/>
                <a:cs typeface="+mn-lt"/>
              </a:rPr>
              <a:t>Company Rescue</a:t>
            </a:r>
            <a:r>
              <a:rPr lang="en-GB" sz="1800">
                <a:latin typeface="Arial"/>
                <a:ea typeface="+mn-lt"/>
                <a:cs typeface="+mn-lt"/>
              </a:rPr>
              <a:t>. Available at: </a:t>
            </a:r>
            <a:r>
              <a:rPr lang="en-GB" sz="1800">
                <a:latin typeface="Arial"/>
                <a:ea typeface="+mn-lt"/>
                <a:cs typeface="+mn-lt"/>
                <a:hlinkClick r:id="rId4"/>
              </a:rPr>
              <a:t>https://www.companyrescue.co.uk/</a:t>
            </a:r>
            <a:r>
              <a:rPr lang="en-GB" sz="1800">
                <a:latin typeface="Arial"/>
                <a:ea typeface="+mn-lt"/>
                <a:cs typeface="+mn-lt"/>
              </a:rPr>
              <a:t> (Accessed: October 16, 2022). </a:t>
            </a: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800">
                <a:latin typeface="Arial"/>
                <a:ea typeface="+mn-lt"/>
                <a:cs typeface="+mn-lt"/>
              </a:rPr>
              <a:t>Spacey, J. (2015) </a:t>
            </a:r>
            <a:r>
              <a:rPr lang="en-GB" sz="1800" i="1">
                <a:latin typeface="Arial"/>
                <a:ea typeface="+mn-lt"/>
                <a:cs typeface="+mn-lt"/>
              </a:rPr>
              <a:t>50 types of business</a:t>
            </a:r>
            <a:r>
              <a:rPr lang="en-GB" sz="1800">
                <a:latin typeface="Arial"/>
                <a:ea typeface="+mn-lt"/>
                <a:cs typeface="+mn-lt"/>
              </a:rPr>
              <a:t>, </a:t>
            </a:r>
            <a:r>
              <a:rPr lang="en-GB" sz="1800" i="1" err="1">
                <a:latin typeface="Arial"/>
                <a:ea typeface="+mn-lt"/>
                <a:cs typeface="+mn-lt"/>
              </a:rPr>
              <a:t>Simplicable</a:t>
            </a:r>
            <a:r>
              <a:rPr lang="en-GB" sz="1800">
                <a:latin typeface="Arial"/>
                <a:ea typeface="+mn-lt"/>
                <a:cs typeface="+mn-lt"/>
              </a:rPr>
              <a:t>. Available at: </a:t>
            </a:r>
            <a:r>
              <a:rPr lang="en-GB" sz="1800">
                <a:latin typeface="Arial"/>
                <a:ea typeface="+mn-lt"/>
                <a:cs typeface="+mn-lt"/>
                <a:hlinkClick r:id="rId5"/>
              </a:rPr>
              <a:t>https://simplicable.com/new/business</a:t>
            </a:r>
            <a:r>
              <a:rPr lang="en-GB" sz="1800">
                <a:latin typeface="Arial"/>
                <a:ea typeface="+mn-lt"/>
                <a:cs typeface="+mn-lt"/>
              </a:rPr>
              <a:t> (Accessed: October 27, 2022). </a:t>
            </a: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endParaRPr lang="en-GB" sz="18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5981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472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Research-informed</vt:lpstr>
      <vt:lpstr>PowerPoint Presentation</vt:lpstr>
      <vt:lpstr>PowerPoint Presentation</vt:lpstr>
      <vt:lpstr>Environment:   Climate</vt:lpstr>
      <vt:lpstr>SWOT</vt:lpstr>
      <vt:lpstr>SWOT</vt:lpstr>
      <vt:lpstr>PowerPoint Presentation</vt:lpstr>
      <vt:lpstr>Alternative solutions 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evaristo Freite de Melo</cp:lastModifiedBy>
  <cp:revision>2</cp:revision>
  <dcterms:created xsi:type="dcterms:W3CDTF">2022-10-07T10:07:05Z</dcterms:created>
  <dcterms:modified xsi:type="dcterms:W3CDTF">2022-10-30T20:51:33Z</dcterms:modified>
</cp:coreProperties>
</file>