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07BA359-4290-43B5-A0AB-C7780A669EA4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6A4C0-9271-4092-8E59-7BD748816D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7591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7BA359-4290-43B5-A0AB-C7780A669EA4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6A4C0-9271-4092-8E59-7BD748816D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3311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7BA359-4290-43B5-A0AB-C7780A669EA4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6A4C0-9271-4092-8E59-7BD748816D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0237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7BA359-4290-43B5-A0AB-C7780A669EA4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6A4C0-9271-4092-8E59-7BD748816D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08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7BA359-4290-43B5-A0AB-C7780A669EA4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6A4C0-9271-4092-8E59-7BD748816D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223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7BA359-4290-43B5-A0AB-C7780A669EA4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6A4C0-9271-4092-8E59-7BD748816D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62657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7BA359-4290-43B5-A0AB-C7780A669EA4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6A4C0-9271-4092-8E59-7BD748816D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501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7BA359-4290-43B5-A0AB-C7780A669EA4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6A4C0-9271-4092-8E59-7BD748816D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4465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7BA359-4290-43B5-A0AB-C7780A669EA4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6A4C0-9271-4092-8E59-7BD748816D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3614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7BA359-4290-43B5-A0AB-C7780A669EA4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6A4C0-9271-4092-8E59-7BD748816D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58153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7BA359-4290-43B5-A0AB-C7780A669EA4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6A4C0-9271-4092-8E59-7BD748816D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9656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7BA359-4290-43B5-A0AB-C7780A669EA4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A6A4C0-9271-4092-8E59-7BD748816D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9783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Stephen.mosey@uwtsd.ac.u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i="1" dirty="0" smtClean="0">
                <a:solidFill>
                  <a:schemeClr val="bg1"/>
                </a:solidFill>
              </a:rPr>
              <a:t>Instrumentation &amp; Control</a:t>
            </a:r>
            <a:br>
              <a:rPr lang="en-GB" i="1" dirty="0" smtClean="0">
                <a:solidFill>
                  <a:schemeClr val="bg1"/>
                </a:solidFill>
              </a:rPr>
            </a:br>
            <a:r>
              <a:rPr lang="en-GB" i="1" dirty="0" smtClean="0">
                <a:solidFill>
                  <a:schemeClr val="bg1"/>
                </a:solidFill>
              </a:rPr>
              <a:t>ACDA5011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Steve Mosey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66378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Lecturer	</a:t>
            </a:r>
          </a:p>
          <a:p>
            <a:pPr lvl="1"/>
            <a:r>
              <a:rPr lang="en-GB" dirty="0"/>
              <a:t>Steve Mosey</a:t>
            </a:r>
          </a:p>
          <a:p>
            <a:pPr lvl="1"/>
            <a:r>
              <a:rPr lang="en-GB" dirty="0">
                <a:hlinkClick r:id="rId2"/>
              </a:rPr>
              <a:t>Stephen.mosey@uwtsd.ac.uk</a:t>
            </a:r>
            <a:endParaRPr lang="en-GB" dirty="0"/>
          </a:p>
          <a:p>
            <a:pPr marL="914400" lvl="2" indent="0">
              <a:buNone/>
            </a:pPr>
            <a:endParaRPr lang="en-GB" sz="1600" dirty="0"/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307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Assessment – </a:t>
            </a:r>
          </a:p>
          <a:p>
            <a:endParaRPr lang="en-GB" dirty="0"/>
          </a:p>
          <a:p>
            <a:pPr lvl="1"/>
            <a:r>
              <a:rPr lang="en-GB" dirty="0"/>
              <a:t>100</a:t>
            </a:r>
            <a:r>
              <a:rPr lang="en-GB" dirty="0"/>
              <a:t>% Practical (perform a practical exercise and 				produce a formal report</a:t>
            </a:r>
            <a:r>
              <a:rPr lang="en-GB" dirty="0"/>
              <a:t>)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5990575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Lecture notes and slides on Moodle</a:t>
            </a:r>
          </a:p>
          <a:p>
            <a:endParaRPr lang="en-GB" dirty="0"/>
          </a:p>
          <a:p>
            <a:r>
              <a:rPr lang="en-GB" dirty="0" smtClean="0"/>
              <a:t>Assignment </a:t>
            </a:r>
            <a:r>
              <a:rPr lang="en-GB" dirty="0"/>
              <a:t>on Moodle via Turn it in</a:t>
            </a:r>
          </a:p>
        </p:txBody>
      </p:sp>
    </p:spTree>
    <p:extLst>
      <p:ext uri="{BB962C8B-B14F-4D97-AF65-F5344CB8AC3E}">
        <p14:creationId xmlns:p14="http://schemas.microsoft.com/office/powerpoint/2010/main" val="38831614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Aim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To develop in the student an understanding of instrumentation and control systems in terms of measurement systems, instrument design and system responses through the use of practical exercises and software simulation.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16813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268761"/>
            <a:ext cx="8229600" cy="4248473"/>
          </a:xfrm>
        </p:spPr>
        <p:txBody>
          <a:bodyPr>
            <a:noAutofit/>
          </a:bodyPr>
          <a:lstStyle/>
          <a:p>
            <a:pPr lvl="0"/>
            <a:r>
              <a:rPr lang="en-GB" dirty="0"/>
              <a:t>Transducers, sensors and actuators</a:t>
            </a:r>
          </a:p>
          <a:p>
            <a:pPr lvl="0"/>
            <a:r>
              <a:rPr lang="en-GB" dirty="0"/>
              <a:t>Characteristics of measurement systems</a:t>
            </a:r>
          </a:p>
          <a:p>
            <a:pPr lvl="0"/>
            <a:r>
              <a:rPr lang="en-GB" dirty="0"/>
              <a:t>Control mechanisms</a:t>
            </a:r>
          </a:p>
          <a:p>
            <a:pPr lvl="0"/>
            <a:r>
              <a:rPr lang="en-GB" dirty="0"/>
              <a:t>Display devices and recorders</a:t>
            </a:r>
          </a:p>
          <a:p>
            <a:pPr lvl="0"/>
            <a:r>
              <a:rPr lang="en-GB" dirty="0"/>
              <a:t>Data acquisition system and signal conditioning</a:t>
            </a:r>
          </a:p>
        </p:txBody>
      </p:sp>
    </p:spTree>
    <p:extLst>
      <p:ext uri="{BB962C8B-B14F-4D97-AF65-F5344CB8AC3E}">
        <p14:creationId xmlns:p14="http://schemas.microsoft.com/office/powerpoint/2010/main" val="34253418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Upon the successful completion of this module, the student should be able to: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Critically analyse the range of responses of specified instrumentation and control system scenarios in order to develop solutions to specified problems;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Create with simulation software mathematical models of control and instrumentation systems, solve their time response and compare their transient and steady-state responses with given specifications.</a:t>
            </a:r>
          </a:p>
        </p:txBody>
      </p:sp>
    </p:spTree>
    <p:extLst>
      <p:ext uri="{BB962C8B-B14F-4D97-AF65-F5344CB8AC3E}">
        <p14:creationId xmlns:p14="http://schemas.microsoft.com/office/powerpoint/2010/main" val="36796026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dirty="0" smtClean="0"/>
              <a:t>Learning &amp; Teaching Strategy</a:t>
            </a:r>
            <a:endParaRPr lang="en-GB" dirty="0"/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/>
          </p:nvPr>
        </p:nvGraphicFramePr>
        <p:xfrm>
          <a:off x="2747628" y="1916833"/>
          <a:ext cx="6804757" cy="2633481"/>
        </p:xfrm>
        <a:graphic>
          <a:graphicData uri="http://schemas.openxmlformats.org/drawingml/2006/table">
            <a:tbl>
              <a:tblPr firstRow="1" firstCol="1" bandRow="1"/>
              <a:tblGrid>
                <a:gridCol w="3202238">
                  <a:extLst>
                    <a:ext uri="{9D8B030D-6E8A-4147-A177-3AD203B41FA5}">
                      <a16:colId xmlns:a16="http://schemas.microsoft.com/office/drawing/2014/main" val="3761401701"/>
                    </a:ext>
                  </a:extLst>
                </a:gridCol>
                <a:gridCol w="1442279">
                  <a:extLst>
                    <a:ext uri="{9D8B030D-6E8A-4147-A177-3AD203B41FA5}">
                      <a16:colId xmlns:a16="http://schemas.microsoft.com/office/drawing/2014/main" val="562876279"/>
                    </a:ext>
                  </a:extLst>
                </a:gridCol>
                <a:gridCol w="2160240">
                  <a:extLst>
                    <a:ext uri="{9D8B030D-6E8A-4147-A177-3AD203B41FA5}">
                      <a16:colId xmlns:a16="http://schemas.microsoft.com/office/drawing/2014/main" val="3901680935"/>
                    </a:ext>
                  </a:extLst>
                </a:gridCol>
              </a:tblGrid>
              <a:tr h="2753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Activity type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Hours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Percentage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5919922"/>
                  </a:ext>
                </a:extLst>
              </a:tr>
              <a:tr h="5506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Scheduled learning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30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30%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43292558"/>
                  </a:ext>
                </a:extLst>
              </a:tr>
              <a:tr h="5506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Independent learning</a:t>
                      </a:r>
                      <a:endParaRPr lang="en-GB" sz="2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70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70%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42936618"/>
                  </a:ext>
                </a:extLst>
              </a:tr>
              <a:tr h="5506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Placement learning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0%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53414008"/>
                  </a:ext>
                </a:extLst>
              </a:tr>
              <a:tr h="2753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4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TOTAL</a:t>
                      </a:r>
                      <a:endParaRPr lang="en-GB" sz="2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100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8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100%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050878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377910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55588"/>
            <a:ext cx="8229600" cy="1143000"/>
          </a:xfrm>
        </p:spPr>
        <p:txBody>
          <a:bodyPr/>
          <a:lstStyle/>
          <a:p>
            <a:r>
              <a:rPr lang="en-GB" dirty="0" smtClean="0"/>
              <a:t>Reading List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/>
          </p:nvPr>
        </p:nvGraphicFramePr>
        <p:xfrm>
          <a:off x="2423592" y="1588933"/>
          <a:ext cx="7632848" cy="371798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7632848">
                  <a:extLst>
                    <a:ext uri="{9D8B030D-6E8A-4147-A177-3AD203B41FA5}">
                      <a16:colId xmlns:a16="http://schemas.microsoft.com/office/drawing/2014/main" val="1924316867"/>
                    </a:ext>
                  </a:extLst>
                </a:gridCol>
              </a:tblGrid>
              <a:tr h="529483"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 err="1">
                          <a:solidFill>
                            <a:schemeClr val="tx1"/>
                          </a:solidFill>
                          <a:effectLst/>
                        </a:rPr>
                        <a:t>Nise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</a:rPr>
                        <a:t> N S. (2013) Control Systems Engineering; International Student Version , 7</a:t>
                      </a:r>
                      <a:r>
                        <a:rPr lang="en-GB" sz="1600" b="0" baseline="30000" dirty="0">
                          <a:solidFill>
                            <a:schemeClr val="tx1"/>
                          </a:solidFill>
                          <a:effectLst/>
                        </a:rPr>
                        <a:t>th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</a:rPr>
                        <a:t> Edition, Wiley.  John Wiley. </a:t>
                      </a:r>
                      <a:endParaRPr lang="en-GB" sz="1600" b="0" dirty="0" smtClean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62785" marR="62785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44708229"/>
                  </a:ext>
                </a:extLst>
              </a:tr>
              <a:tr h="352989"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</a:rPr>
                        <a:t>Dorf, R C &amp; Bishop R H. (2016) Modern Control Systems: International Version,  Pearson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85" marR="62785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0099444"/>
                  </a:ext>
                </a:extLst>
              </a:tr>
              <a:tr h="529483"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</a:rPr>
                        <a:t>Distenfano, J, Stubberd, A &amp; Williams, I. (2013) Schaum’s Outline of Feedback and Control Systems, 2</a:t>
                      </a:r>
                      <a:r>
                        <a:rPr lang="en-GB" sz="1600" b="0" baseline="30000">
                          <a:solidFill>
                            <a:schemeClr val="tx1"/>
                          </a:solidFill>
                          <a:effectLst/>
                        </a:rPr>
                        <a:t>nd</a:t>
                      </a:r>
                      <a:r>
                        <a:rPr lang="en-GB" sz="1600" b="0">
                          <a:solidFill>
                            <a:schemeClr val="tx1"/>
                          </a:solidFill>
                          <a:effectLst/>
                        </a:rPr>
                        <a:t>  Edition. Schaum’s Outlines.</a:t>
                      </a:r>
                      <a:endParaRPr lang="en-GB" sz="1600" b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85" marR="62785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52509312"/>
                  </a:ext>
                </a:extLst>
              </a:tr>
              <a:tr h="529483"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</a:rPr>
                        <a:t>Franklin, G F, Powell, J D &amp;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effectLst/>
                        </a:rPr>
                        <a:t>Emami-Naeini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</a:rPr>
                        <a:t> A, </a:t>
                      </a:r>
                      <a:r>
                        <a:rPr lang="en-GB" sz="1600" b="0" dirty="0" smtClean="0">
                          <a:solidFill>
                            <a:schemeClr val="tx1"/>
                          </a:solidFill>
                          <a:effectLst/>
                        </a:rPr>
                        <a:t>(2014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</a:rPr>
                        <a:t>) Feedback Control of Dynamic Systems,7</a:t>
                      </a:r>
                      <a:r>
                        <a:rPr lang="en-GB" sz="1600" b="0" baseline="30000" dirty="0">
                          <a:solidFill>
                            <a:schemeClr val="tx1"/>
                          </a:solidFill>
                          <a:effectLst/>
                        </a:rPr>
                        <a:t>th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</a:rPr>
                        <a:t> Edition. Pearson. </a:t>
                      </a:r>
                      <a:endParaRPr lang="en-GB" sz="16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85" marR="62785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41456917"/>
                  </a:ext>
                </a:extLst>
              </a:tr>
              <a:tr h="352989"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 err="1">
                          <a:solidFill>
                            <a:schemeClr val="tx1"/>
                          </a:solidFill>
                          <a:effectLst/>
                        </a:rPr>
                        <a:t>Patranabis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</a:rPr>
                        <a:t>, A.  (2011) Instrumentation and Control, Prentice Hall </a:t>
                      </a:r>
                      <a:endParaRPr lang="en-GB" sz="16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85" marR="62785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387974"/>
                  </a:ext>
                </a:extLst>
              </a:tr>
              <a:tr h="529483"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 err="1">
                          <a:solidFill>
                            <a:schemeClr val="tx1"/>
                          </a:solidFill>
                          <a:effectLst/>
                        </a:rPr>
                        <a:t>Prasad,J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</a:rPr>
                        <a:t>.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effectLst/>
                        </a:rPr>
                        <a:t>Jayaswal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</a:rPr>
                        <a:t>, M &amp; </a:t>
                      </a:r>
                      <a:r>
                        <a:rPr lang="en-GB" sz="1600" b="0" dirty="0" err="1">
                          <a:solidFill>
                            <a:schemeClr val="tx1"/>
                          </a:solidFill>
                          <a:effectLst/>
                        </a:rPr>
                        <a:t>Priye,V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</a:rPr>
                        <a:t>. </a:t>
                      </a:r>
                      <a:r>
                        <a:rPr lang="en-GB" sz="1600" b="0" dirty="0" smtClean="0">
                          <a:solidFill>
                            <a:schemeClr val="tx1"/>
                          </a:solidFill>
                          <a:effectLst/>
                        </a:rPr>
                        <a:t>(2013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</a:rPr>
                        <a:t>) Instrumentation and Process Control, I.K International Publishing </a:t>
                      </a:r>
                      <a:endParaRPr lang="en-GB" sz="16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85" marR="62785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66304058"/>
                  </a:ext>
                </a:extLst>
              </a:tr>
              <a:tr h="352989"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15000"/>
                        </a:lnSpc>
                        <a:spcAft>
                          <a:spcPts val="1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</a:rPr>
                        <a:t>Ogata, K. (2015 Modern Control Engineering, International Version, 5</a:t>
                      </a:r>
                      <a:r>
                        <a:rPr lang="en-GB" sz="1600" b="0" baseline="30000" dirty="0">
                          <a:solidFill>
                            <a:schemeClr val="tx1"/>
                          </a:solidFill>
                          <a:effectLst/>
                        </a:rPr>
                        <a:t>th</a:t>
                      </a:r>
                      <a:r>
                        <a:rPr lang="en-GB" sz="1600" b="0" dirty="0">
                          <a:solidFill>
                            <a:schemeClr val="tx1"/>
                          </a:solidFill>
                          <a:effectLst/>
                        </a:rPr>
                        <a:t> Edition. Pearson.</a:t>
                      </a:r>
                      <a:endParaRPr lang="en-GB" sz="16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2785" marR="62785" marT="0" marB="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472525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454173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.potx" id="{013D1B17-E047-448B-BB2D-EF6591305638}" vid="{271D05B8-AE56-469F-BB9F-571E53852B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</TotalTime>
  <Words>350</Words>
  <Application>Microsoft Office PowerPoint</Application>
  <PresentationFormat>Widescreen</PresentationFormat>
  <Paragraphs>50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Myriad Pro</vt:lpstr>
      <vt:lpstr>Times New Roman</vt:lpstr>
      <vt:lpstr>20140311PresentationUWTSDTemplate</vt:lpstr>
      <vt:lpstr>Instrumentation &amp; Control ACDA5011</vt:lpstr>
      <vt:lpstr>Useful Information</vt:lpstr>
      <vt:lpstr>Useful Information</vt:lpstr>
      <vt:lpstr>Useful Information</vt:lpstr>
      <vt:lpstr>Module Aim</vt:lpstr>
      <vt:lpstr>Topics</vt:lpstr>
      <vt:lpstr>Module Outcomes</vt:lpstr>
      <vt:lpstr>Learning &amp; Teaching Strategy</vt:lpstr>
      <vt:lpstr>Reading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Instrumentation &amp; Control ACDA5011</dc:title>
  <dc:creator>Stephen Mosey</dc:creator>
  <cp:lastModifiedBy>Stephen Mosey</cp:lastModifiedBy>
  <cp:revision>1</cp:revision>
  <dcterms:created xsi:type="dcterms:W3CDTF">2020-02-10T11:09:36Z</dcterms:created>
  <dcterms:modified xsi:type="dcterms:W3CDTF">2020-02-10T11:11:18Z</dcterms:modified>
</cp:coreProperties>
</file>