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4689" autoAdjust="0"/>
  </p:normalViewPr>
  <p:slideViewPr>
    <p:cSldViewPr snapToGrid="0" snapToObjects="1" showGuides="1">
      <p:cViewPr>
        <p:scale>
          <a:sx n="20" d="100"/>
          <a:sy n="20" d="100"/>
        </p:scale>
        <p:origin x="748" y="-17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7/19/2026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7/19/2026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675806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19/07/2026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19/07/2026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07/s00213-023-06370-2" TargetMode="External"/><Relationship Id="rId13" Type="http://schemas.openxmlformats.org/officeDocument/2006/relationships/image" Target="../media/image10.png"/><Relationship Id="rId18" Type="http://schemas.openxmlformats.org/officeDocument/2006/relationships/image" Target="../media/image15.png"/><Relationship Id="rId3" Type="http://schemas.openxmlformats.org/officeDocument/2006/relationships/hyperlink" Target="https://doi.org/10.3389/fpsyt.2023.1184951" TargetMode="External"/><Relationship Id="rId7" Type="http://schemas.openxmlformats.org/officeDocument/2006/relationships/hyperlink" Target="https://doi.org/10.1016/j.drugalcdep.2023.110873" TargetMode="External"/><Relationship Id="rId12" Type="http://schemas.openxmlformats.org/officeDocument/2006/relationships/hyperlink" Target="https://doi.org/10.2147/SAR.S433358" TargetMode="External"/><Relationship Id="rId17" Type="http://schemas.openxmlformats.org/officeDocument/2006/relationships/image" Target="../media/image14.png"/><Relationship Id="rId2" Type="http://schemas.openxmlformats.org/officeDocument/2006/relationships/notesSlide" Target="../notesSlides/notesSlide1.xml"/><Relationship Id="rId16"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hyperlink" Target="https://doi.org/10.3389/fpsyt.2023.1141980" TargetMode="External"/><Relationship Id="rId11" Type="http://schemas.openxmlformats.org/officeDocument/2006/relationships/hyperlink" Target="https://doi.org/10.13023/jah.0403.06" TargetMode="External"/><Relationship Id="rId5" Type="http://schemas.openxmlformats.org/officeDocument/2006/relationships/hyperlink" Target="https://doi.org/10.1136/bmj.o1454" TargetMode="External"/><Relationship Id="rId15" Type="http://schemas.openxmlformats.org/officeDocument/2006/relationships/image" Target="../media/image12.png"/><Relationship Id="rId10" Type="http://schemas.openxmlformats.org/officeDocument/2006/relationships/hyperlink" Target="https://doi.org/10.1136/bmj.o2860" TargetMode="External"/><Relationship Id="rId4" Type="http://schemas.openxmlformats.org/officeDocument/2006/relationships/hyperlink" Target="https://doi.org/10.3390/ijerph20021526" TargetMode="External"/><Relationship Id="rId9" Type="http://schemas.openxmlformats.org/officeDocument/2006/relationships/hyperlink" Target="https://www.nice.org.uk/guidance/cg52" TargetMode="External"/><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8800" dirty="0">
                <a:latin typeface="Arial" panose="020B0604020202020204" pitchFamily="34" charset="0"/>
                <a:cs typeface="Arial" panose="020B0604020202020204" pitchFamily="34" charset="0"/>
              </a:rPr>
              <a:t>Student name: Danesha Parkinson</a:t>
            </a:r>
            <a:br>
              <a:rPr lang="en-GB" sz="8800" dirty="0">
                <a:latin typeface="Arial" panose="020B0604020202020204" pitchFamily="34" charset="0"/>
                <a:cs typeface="Arial" panose="020B0604020202020204" pitchFamily="34" charset="0"/>
              </a:rPr>
            </a:br>
            <a:r>
              <a:rPr lang="en-GB" sz="8800" dirty="0">
                <a:latin typeface="Arial" panose="020B0604020202020204" pitchFamily="34" charset="0"/>
                <a:cs typeface="Arial" panose="020B0604020202020204" pitchFamily="34" charset="0"/>
              </a:rPr>
              <a:t>Student number :2336190</a:t>
            </a:r>
            <a:br>
              <a:rPr lang="en-GB" sz="8800" dirty="0"/>
            </a:br>
            <a:r>
              <a:rPr lang="en-GB" sz="8800" dirty="0"/>
              <a:t>Lecture  : Damilola Toya</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652337" y="19417553"/>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9996091" cy="10955369"/>
          </a:xfrm>
        </p:spPr>
        <p:style>
          <a:lnRef idx="1">
            <a:schemeClr val="accent4"/>
          </a:lnRef>
          <a:fillRef idx="2">
            <a:schemeClr val="accent4"/>
          </a:fillRef>
          <a:effectRef idx="1">
            <a:schemeClr val="accent4"/>
          </a:effectRef>
          <a:fontRef idx="minor">
            <a:schemeClr val="dk1"/>
          </a:fontRef>
        </p:style>
        <p:txBody>
          <a:bodyPr/>
          <a:lstStyle/>
          <a:p>
            <a:pPr algn="just"/>
            <a:r>
              <a:rPr lang="en-GB" sz="4000" b="1" kern="100" dirty="0">
                <a:latin typeface="Aptos" panose="020B0004020202020204" pitchFamily="34" charset="0"/>
                <a:ea typeface="Aptos" panose="020B0004020202020204" pitchFamily="34" charset="0"/>
              </a:rPr>
              <a:t>Broad Category: Substance-related and addictive disorders.</a:t>
            </a:r>
          </a:p>
          <a:p>
            <a:pPr algn="just"/>
            <a:endParaRPr lang="en-GB" sz="4000" b="1" kern="100" dirty="0">
              <a:latin typeface="Aptos" panose="020B0004020202020204" pitchFamily="34" charset="0"/>
              <a:ea typeface="Aptos" panose="020B0004020202020204" pitchFamily="34" charset="0"/>
            </a:endParaRPr>
          </a:p>
          <a:p>
            <a:pPr algn="just"/>
            <a:r>
              <a:rPr lang="en-GB" sz="2800" b="1" kern="100" dirty="0">
                <a:effectLst/>
                <a:latin typeface="Aptos" panose="020B0004020202020204" pitchFamily="34" charset="0"/>
                <a:ea typeface="Aptos" panose="020B0004020202020204" pitchFamily="34" charset="0"/>
                <a:cs typeface="Times New Roman" panose="02020603050405020304" pitchFamily="18" charset="0"/>
              </a:rPr>
              <a:t>Specific disorder: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Opioid withdrawal is a syndrome which occurs when a person has developed a dependence that is physical on opioids </a:t>
            </a:r>
            <a:r>
              <a:rPr lang="en-GB" sz="2800" kern="100" dirty="0">
                <a:latin typeface="Aptos" panose="020B0004020202020204" pitchFamily="34" charset="0"/>
                <a:ea typeface="Aptos" panose="020B0004020202020204" pitchFamily="34" charset="0"/>
              </a:rPr>
              <a:t>then suddenly reduces or stops opioid use. It can also be when an opioid antagonist displaces opioids from their receptors. It is characterised by physical and psychological symptoms which are distressing, which include nausea, muscle aches, anxiety, diarrhoea, intense drug cravings and sweating (Monroe and Radke, 2023; Dunn et al., 2023).</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2800" kern="100" dirty="0">
                <a:latin typeface="Aptos" panose="020B0004020202020204" pitchFamily="34" charset="0"/>
                <a:ea typeface="Aptos" panose="020B0004020202020204" pitchFamily="34" charset="0"/>
              </a:rPr>
              <a:t>Opioid withdrawal tends to be common amongst people who have opioid dependence and also opioid use disorder.  Globally, it is estimated that 39.5 million people are living with opioid use disorder within 2021 and this places many at risk of experiencing withdrawal within treatment or cessation. Within England, there is around 289,000 adults who are aged 15-64 years old were using opiated within 2022/2023 and this represents one of the largest groups who are at risk of opioid withdrawal within </a:t>
            </a:r>
            <a:r>
              <a:rPr lang="en-GB" sz="2800" kern="100" dirty="0" err="1">
                <a:latin typeface="Aptos" panose="020B0004020202020204" pitchFamily="34" charset="0"/>
                <a:ea typeface="Aptos" panose="020B0004020202020204" pitchFamily="34" charset="0"/>
              </a:rPr>
              <a:t>cessatoion</a:t>
            </a:r>
            <a:r>
              <a:rPr lang="en-GB" sz="2800" kern="100" dirty="0">
                <a:latin typeface="Aptos" panose="020B0004020202020204" pitchFamily="34" charset="0"/>
                <a:ea typeface="Aptos" panose="020B0004020202020204" pitchFamily="34" charset="0"/>
              </a:rPr>
              <a:t> or treatment (Roberts and Richards, 2023; UK Health </a:t>
            </a:r>
            <a:r>
              <a:rPr lang="en-GB" sz="2800" kern="100" dirty="0" err="1">
                <a:latin typeface="Aptos" panose="020B0004020202020204" pitchFamily="34" charset="0"/>
                <a:ea typeface="Aptos" panose="020B0004020202020204" pitchFamily="34" charset="0"/>
              </a:rPr>
              <a:t>Secuirty</a:t>
            </a:r>
            <a:r>
              <a:rPr lang="en-GB" sz="2800" kern="100" dirty="0">
                <a:latin typeface="Aptos" panose="020B0004020202020204" pitchFamily="34" charset="0"/>
                <a:ea typeface="Aptos" panose="020B0004020202020204" pitchFamily="34" charset="0"/>
              </a:rPr>
              <a:t> Agency, 2025). Opioid withdrawal is therefore a clinical presentation that is common amongst adults who are receiving treatment for opioid use disorder</a:t>
            </a:r>
            <a:r>
              <a:rPr lang="en-GB" sz="3200" kern="100" dirty="0">
                <a:latin typeface="Aptos" panose="020B0004020202020204" pitchFamily="34" charset="0"/>
                <a:ea typeface="Aptos" panose="020B0004020202020204" pitchFamily="34" charset="0"/>
              </a:rPr>
              <a:t>. </a:t>
            </a:r>
            <a:endParaRPr lang="en-GB" sz="32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93488" y="16513076"/>
            <a:ext cx="10010292" cy="1841500"/>
          </a:xfrm>
        </p:spPr>
        <p:txBody>
          <a:bodyPr/>
          <a:lstStyle/>
          <a:p>
            <a:r>
              <a:rPr lang="en-GB" sz="4400" dirty="0">
                <a:latin typeface="Aptos" panose="020B0004020202020204" pitchFamily="34" charset="0"/>
              </a:rPr>
              <a:t>Causes, Symptoms, Diagnosis</a:t>
            </a:r>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52030" y="5477392"/>
            <a:ext cx="10048874" cy="24996911"/>
          </a:xfrm>
        </p:spPr>
        <p:style>
          <a:lnRef idx="1">
            <a:schemeClr val="accent6"/>
          </a:lnRef>
          <a:fillRef idx="2">
            <a:schemeClr val="accent6"/>
          </a:fillRef>
          <a:effectRef idx="1">
            <a:schemeClr val="accent6"/>
          </a:effectRef>
          <a:fontRef idx="minor">
            <a:schemeClr val="dk1"/>
          </a:fontRef>
        </p:style>
        <p:txBody>
          <a:bodyPr/>
          <a:lstStyle/>
          <a:p>
            <a:r>
              <a:rPr lang="en-GB" sz="4000" b="1" kern="100" dirty="0">
                <a:effectLst/>
                <a:latin typeface="Aptos" panose="020B0004020202020204" pitchFamily="34" charset="0"/>
                <a:ea typeface="Aptos" panose="020B0004020202020204" pitchFamily="34" charset="0"/>
                <a:cs typeface="Times New Roman" panose="02020603050405020304" pitchFamily="18" charset="0"/>
              </a:rPr>
              <a:t>How People with Opioid Withdrawal were viewed in the past</a:t>
            </a:r>
          </a:p>
          <a:p>
            <a:pPr algn="just"/>
            <a:r>
              <a:rPr lang="en-GB" sz="2800" kern="100" dirty="0">
                <a:latin typeface="Aptos" panose="020B0004020202020204" pitchFamily="34" charset="0"/>
                <a:ea typeface="Aptos" panose="020B0004020202020204" pitchFamily="34" charset="0"/>
              </a:rPr>
              <a:t>Within the UK, opioid withdrawal and dependence are viewed historically largely as problems or criminality, moral weakness and poor self-control, instead of being health conditions. This stigma oftentimes discourages people from accessing healthcare and recovery services (Best et al., 2023). </a:t>
            </a:r>
          </a:p>
          <a:p>
            <a:pPr algn="just"/>
            <a:endParaRPr lang="en-GB" sz="2800" kern="100" dirty="0">
              <a:latin typeface="Aptos" panose="020B0004020202020204" pitchFamily="34" charset="0"/>
              <a:ea typeface="Aptos" panose="020B0004020202020204" pitchFamily="34" charset="0"/>
            </a:endParaRPr>
          </a:p>
          <a:p>
            <a:pPr algn="just"/>
            <a:endParaRPr lang="en-GB" sz="2800" kern="100" dirty="0">
              <a:latin typeface="Aptos" panose="020B0004020202020204" pitchFamily="34" charset="0"/>
              <a:ea typeface="Aptos" panose="020B0004020202020204" pitchFamily="34" charset="0"/>
            </a:endParaRPr>
          </a:p>
          <a:p>
            <a:pPr algn="just"/>
            <a:endParaRPr lang="en-GB" sz="2800" kern="100" dirty="0">
              <a:latin typeface="Aptos" panose="020B0004020202020204" pitchFamily="34" charset="0"/>
              <a:ea typeface="Aptos" panose="020B0004020202020204" pitchFamily="34" charset="0"/>
            </a:endParaRPr>
          </a:p>
          <a:p>
            <a:pPr algn="just"/>
            <a:endParaRPr lang="en-GB" sz="4000" b="1" kern="100" dirty="0">
              <a:latin typeface="Aptos" panose="020B0004020202020204" pitchFamily="34" charset="0"/>
              <a:ea typeface="Aptos" panose="020B0004020202020204" pitchFamily="34" charset="0"/>
            </a:endParaRPr>
          </a:p>
          <a:p>
            <a:pPr algn="just"/>
            <a:endParaRPr lang="en-GB" sz="4000" b="1" kern="100" dirty="0">
              <a:latin typeface="Aptos" panose="020B0004020202020204" pitchFamily="34" charset="0"/>
              <a:ea typeface="Aptos" panose="020B0004020202020204" pitchFamily="34" charset="0"/>
            </a:endParaRPr>
          </a:p>
          <a:p>
            <a:pPr algn="just"/>
            <a:r>
              <a:rPr lang="en-GB" sz="4000" b="1" kern="100" dirty="0">
                <a:latin typeface="Aptos" panose="020B0004020202020204" pitchFamily="34" charset="0"/>
                <a:ea typeface="Aptos" panose="020B0004020202020204" pitchFamily="34" charset="0"/>
              </a:rPr>
              <a:t>How has this changed?</a:t>
            </a:r>
          </a:p>
          <a:p>
            <a:pPr algn="just"/>
            <a:r>
              <a:rPr lang="en-GB" sz="3600" kern="100" dirty="0">
                <a:effectLst/>
                <a:latin typeface="Aptos" panose="020B0004020202020204" pitchFamily="34" charset="0"/>
                <a:ea typeface="Aptos" panose="020B0004020202020204" pitchFamily="34" charset="0"/>
                <a:cs typeface="Times New Roman" panose="02020603050405020304" pitchFamily="18" charset="0"/>
              </a:rPr>
              <a:t>Current UK practice makes a recognition of opioid withdrawal as a medical condition which is treatable that results from physical dependence on opioids. The NICE and NHS advocate a person-centred and non-judgemental approach which encourages shared decision-making and reduced stigma to improve engagement with treatment (Carville et al., 2022; Best et al., 2023). </a:t>
            </a:r>
            <a:endParaRPr lang="en-GB" sz="2800" kern="100" dirty="0">
              <a:latin typeface="Aptos" panose="020B0004020202020204" pitchFamily="34" charset="0"/>
              <a:ea typeface="Aptos" panose="020B0004020202020204" pitchFamily="34" charset="0"/>
            </a:endParaRPr>
          </a:p>
          <a:p>
            <a:pPr algn="just"/>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4000" b="1" kern="100" dirty="0">
                <a:latin typeface="Aptos" panose="020B0004020202020204" pitchFamily="34" charset="0"/>
                <a:ea typeface="Aptos" panose="020B0004020202020204" pitchFamily="34" charset="0"/>
              </a:rPr>
              <a:t>How did medical professionals view the disorder?</a:t>
            </a:r>
          </a:p>
          <a:p>
            <a:pPr algn="just"/>
            <a:r>
              <a:rPr lang="en-GB" sz="3600" kern="100" dirty="0">
                <a:effectLst/>
                <a:latin typeface="Aptos" panose="020B0004020202020204" pitchFamily="34" charset="0"/>
                <a:ea typeface="Aptos" panose="020B0004020202020204" pitchFamily="34" charset="0"/>
                <a:cs typeface="Times New Roman" panose="02020603050405020304" pitchFamily="18" charset="0"/>
              </a:rPr>
              <a:t>Historically, treatment has focused mainly on abstinence and deto</a:t>
            </a:r>
            <a:r>
              <a:rPr lang="en-GB" sz="3600" kern="100" dirty="0">
                <a:latin typeface="Aptos" panose="020B0004020202020204" pitchFamily="34" charset="0"/>
                <a:ea typeface="Aptos" panose="020B0004020202020204" pitchFamily="34" charset="0"/>
              </a:rPr>
              <a:t>xification. Today, UK clinical practice makes a recommendation of individualised withdrawal management, which include buprenorphine or methadone where appropriate, combined with social support and psychological. NICE also advises that opioids should not be abruptly stopped as withdrawal should be safely managed through planned dose reduction and clinical support which is ongoing. </a:t>
            </a:r>
            <a:endParaRPr lang="en-GB" sz="2800" kern="100" dirty="0">
              <a:latin typeface="Aptos" panose="020B0004020202020204" pitchFamily="34" charset="0"/>
              <a:ea typeface="Aptos" panose="020B0004020202020204" pitchFamily="34" charset="0"/>
            </a:endParaRPr>
          </a:p>
          <a:p>
            <a:pPr algn="just"/>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endParaRPr lang="en-GB" sz="2800" kern="100" dirty="0">
              <a:latin typeface="Aptos" panose="020B0004020202020204" pitchFamily="34" charset="0"/>
              <a:ea typeface="Aptos" panose="020B0004020202020204" pitchFamily="34" charset="0"/>
            </a:endParaRPr>
          </a:p>
          <a:p>
            <a:pPr algn="just"/>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674099"/>
            <a:ext cx="10007839" cy="26758086"/>
          </a:xfrm>
        </p:spPr>
        <p:style>
          <a:lnRef idx="1">
            <a:schemeClr val="accent4"/>
          </a:lnRef>
          <a:fillRef idx="2">
            <a:schemeClr val="accent4"/>
          </a:fillRef>
          <a:effectRef idx="1">
            <a:schemeClr val="accent4"/>
          </a:effectRef>
          <a:fontRef idx="minor">
            <a:schemeClr val="dk1"/>
          </a:fontRef>
        </p:style>
        <p:txBody>
          <a:bodyPr/>
          <a:lstStyle/>
          <a:p>
            <a:r>
              <a:rPr lang="en-GB" sz="4800" dirty="0">
                <a:latin typeface="Aptos" panose="020B0004020202020204" pitchFamily="34" charset="0"/>
              </a:rPr>
              <a:t>Current services and treatments </a:t>
            </a:r>
          </a:p>
          <a:p>
            <a:pPr algn="just"/>
            <a:r>
              <a:rPr lang="en-GB" sz="4000" u="none" dirty="0">
                <a:latin typeface="Aptos" panose="020B0004020202020204" pitchFamily="34" charset="0"/>
              </a:rPr>
              <a:t>NHS and Specialist Drug Services</a:t>
            </a:r>
          </a:p>
          <a:p>
            <a:pPr algn="just"/>
            <a:r>
              <a:rPr lang="en-GB" sz="4000" b="0" u="none" dirty="0">
                <a:latin typeface="Aptos" panose="020B0004020202020204" pitchFamily="34" charset="0"/>
              </a:rPr>
              <a:t>People who are experiencing opioid withdrawal can access treatment through hospital services, NHS primary care and specialist community drug and alcohol services. These services will provide withdrawal management, assessment, ongoing recovery support and relapse prevention (Carville et al., 20222). </a:t>
            </a:r>
          </a:p>
          <a:p>
            <a:pPr algn="just"/>
            <a:endParaRPr lang="en-GB" sz="4000" b="0" u="none" dirty="0">
              <a:latin typeface="Aptos" panose="020B0004020202020204" pitchFamily="34" charset="0"/>
            </a:endParaRPr>
          </a:p>
          <a:p>
            <a:pPr algn="just"/>
            <a:endParaRPr lang="en-GB" sz="4000" b="0" u="none" dirty="0">
              <a:latin typeface="Aptos" panose="020B0004020202020204" pitchFamily="34" charset="0"/>
            </a:endParaRPr>
          </a:p>
          <a:p>
            <a:pPr algn="just"/>
            <a:endParaRPr lang="en-GB" sz="4000" b="0" u="none" dirty="0">
              <a:latin typeface="Aptos" panose="020B0004020202020204" pitchFamily="34" charset="0"/>
            </a:endParaRPr>
          </a:p>
          <a:p>
            <a:pPr algn="just"/>
            <a:endParaRPr lang="en-GB" sz="4000" u="none" dirty="0">
              <a:latin typeface="Aptos" panose="020B0004020202020204" pitchFamily="34" charset="0"/>
            </a:endParaRPr>
          </a:p>
          <a:p>
            <a:pPr algn="just"/>
            <a:endParaRPr lang="en-GB" sz="4000" u="none" dirty="0">
              <a:latin typeface="Aptos" panose="020B0004020202020204" pitchFamily="34" charset="0"/>
            </a:endParaRPr>
          </a:p>
          <a:p>
            <a:pPr algn="just"/>
            <a:endParaRPr lang="en-GB" sz="4000" u="none" dirty="0">
              <a:latin typeface="Aptos" panose="020B0004020202020204" pitchFamily="34" charset="0"/>
            </a:endParaRPr>
          </a:p>
          <a:p>
            <a:pPr algn="just"/>
            <a:r>
              <a:rPr lang="en-GB" sz="4000" u="none" dirty="0">
                <a:latin typeface="Aptos" panose="020B0004020202020204" pitchFamily="34" charset="0"/>
              </a:rPr>
              <a:t>Medication- Assisted Treatment  (MAT)</a:t>
            </a:r>
          </a:p>
          <a:p>
            <a:pPr algn="just"/>
            <a:r>
              <a:rPr lang="en-GB" sz="3600" b="0" u="none" dirty="0">
                <a:latin typeface="Aptos" panose="020B0004020202020204" pitchFamily="34" charset="0"/>
              </a:rPr>
              <a:t>The first-line treatment for opioid withdrawal in the UK is opioid agonist therapy, mainly methadone or buprenorphine. Medicines such as these will reduce withdrawal symptoms, risk of relapse or opioid cravings. Symptomatic medicines which include analgesics, </a:t>
            </a:r>
            <a:r>
              <a:rPr lang="en-GB" sz="3600" b="0" u="none" dirty="0" err="1">
                <a:latin typeface="Aptos" panose="020B0004020202020204" pitchFamily="34" charset="0"/>
              </a:rPr>
              <a:t>antidiarrhoeals</a:t>
            </a:r>
            <a:r>
              <a:rPr lang="en-GB" sz="3600" b="0" u="none" dirty="0">
                <a:latin typeface="Aptos" panose="020B0004020202020204" pitchFamily="34" charset="0"/>
              </a:rPr>
              <a:t> and </a:t>
            </a:r>
            <a:r>
              <a:rPr lang="en-GB" sz="3600" b="0" u="none" dirty="0" err="1">
                <a:latin typeface="Aptos" panose="020B0004020202020204" pitchFamily="34" charset="0"/>
              </a:rPr>
              <a:t>atiemetics</a:t>
            </a:r>
            <a:r>
              <a:rPr lang="en-GB" sz="3600" b="0" u="none" dirty="0">
                <a:latin typeface="Aptos" panose="020B0004020202020204" pitchFamily="34" charset="0"/>
              </a:rPr>
              <a:t> can also be prescribed to manage individual withdrawal symptoms (Carville et al., 2022).</a:t>
            </a:r>
          </a:p>
          <a:p>
            <a:pPr algn="just"/>
            <a:endParaRPr lang="en-GB" sz="4000" b="0" u="none" dirty="0">
              <a:latin typeface="Aptos" panose="020B0004020202020204" pitchFamily="34" charset="0"/>
            </a:endParaRPr>
          </a:p>
          <a:p>
            <a:pPr algn="just"/>
            <a:endParaRPr lang="en-GB" sz="4000" b="0" u="none" dirty="0">
              <a:latin typeface="Aptos" panose="020B0004020202020204" pitchFamily="34" charset="0"/>
            </a:endParaRPr>
          </a:p>
          <a:p>
            <a:pPr algn="just"/>
            <a:r>
              <a:rPr lang="en-GB" sz="4000" b="0" u="none" dirty="0">
                <a:latin typeface="Aptos" panose="020B0004020202020204" pitchFamily="34" charset="0"/>
              </a:rPr>
              <a:t> </a:t>
            </a:r>
          </a:p>
          <a:p>
            <a:pPr algn="just"/>
            <a:endParaRPr lang="en-GB" sz="4000" u="none" dirty="0">
              <a:latin typeface="Aptos" panose="020B0004020202020204" pitchFamily="34" charset="0"/>
            </a:endParaRPr>
          </a:p>
          <a:p>
            <a:pPr algn="just"/>
            <a:endParaRPr lang="en-GB" sz="4000" u="none" dirty="0">
              <a:latin typeface="Aptos" panose="020B0004020202020204" pitchFamily="34" charset="0"/>
            </a:endParaRPr>
          </a:p>
          <a:p>
            <a:pPr algn="just"/>
            <a:endParaRPr lang="en-GB" sz="4000" u="none" dirty="0">
              <a:latin typeface="Aptos" panose="020B0004020202020204" pitchFamily="34" charset="0"/>
            </a:endParaRPr>
          </a:p>
          <a:p>
            <a:pPr algn="just"/>
            <a:r>
              <a:rPr lang="en-GB" sz="4000" u="none" dirty="0">
                <a:latin typeface="Aptos" panose="020B0004020202020204" pitchFamily="34" charset="0"/>
              </a:rPr>
              <a:t>Psychological and Recovery Support</a:t>
            </a:r>
          </a:p>
          <a:p>
            <a:pPr algn="just"/>
            <a:r>
              <a:rPr lang="en-GB" sz="3600" b="0" u="none" dirty="0">
                <a:latin typeface="Aptos" panose="020B0004020202020204" pitchFamily="34" charset="0"/>
              </a:rPr>
              <a:t>Treatment is combined with psychological interventions which include cognitive behavioural therapy (CBT), motivational interviewing , relapse prevention, recovery programmes and peer support. NICE makes a recommendation that care should be person-centred with withdrawal plans tailored to the needs of the individual and regularly reviewed instead of opioids being abruptly stopped (Carville et al., 2022; Saul et al., 2022). </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365962" y="5538155"/>
            <a:ext cx="10065564" cy="11434010"/>
          </a:xfrm>
        </p:spPr>
        <p:style>
          <a:lnRef idx="1">
            <a:schemeClr val="accent6"/>
          </a:lnRef>
          <a:fillRef idx="2">
            <a:schemeClr val="accent6"/>
          </a:fillRef>
          <a:effectRef idx="1">
            <a:schemeClr val="accent6"/>
          </a:effectRef>
          <a:fontRef idx="minor">
            <a:schemeClr val="dk1"/>
          </a:fontRef>
        </p:style>
        <p:txBody>
          <a:bodyPr/>
          <a:lstStyle/>
          <a:p>
            <a:pPr marL="685800" indent="-685800" algn="just">
              <a:spcAft>
                <a:spcPts val="1100"/>
              </a:spcAft>
              <a:buFont typeface="Arial" panose="020B0604020202020204" pitchFamily="34" charset="0"/>
              <a:buChar char="•"/>
            </a:pPr>
            <a:r>
              <a:rPr lang="en-GB" sz="3400" dirty="0">
                <a:effectLst/>
                <a:latin typeface="Aptos" panose="020B0004020202020204" pitchFamily="34" charset="0"/>
                <a:ea typeface="Century Schoolbook" panose="02040604050505020304" pitchFamily="18" charset="0"/>
              </a:rPr>
              <a:t>Promote ear</a:t>
            </a:r>
            <a:r>
              <a:rPr lang="en-GB" sz="3400" dirty="0">
                <a:latin typeface="Aptos" panose="020B0004020202020204" pitchFamily="34" charset="0"/>
                <a:ea typeface="Century Schoolbook" panose="02040604050505020304" pitchFamily="18" charset="0"/>
              </a:rPr>
              <a:t>ly identification of opioid dependence and withdrawal that will allow timely assessment and treatment (Carville et al., 2022). </a:t>
            </a:r>
          </a:p>
          <a:p>
            <a:pPr marL="685800" indent="-685800" algn="just">
              <a:spcAft>
                <a:spcPts val="1100"/>
              </a:spcAft>
              <a:buFont typeface="Arial" panose="020B0604020202020204" pitchFamily="34" charset="0"/>
              <a:buChar char="•"/>
            </a:pPr>
            <a:r>
              <a:rPr lang="en-GB" sz="3400" dirty="0">
                <a:effectLst/>
                <a:latin typeface="Aptos" panose="020B0004020202020204" pitchFamily="34" charset="0"/>
                <a:ea typeface="Century Schoolbook" panose="02040604050505020304" pitchFamily="18" charset="0"/>
              </a:rPr>
              <a:t>Increase access to medication-assisted treatment (MAT), which include methadone and buprenorphine as being the first-line treatments for opioid withdrawal (Carville et al., 2022). </a:t>
            </a:r>
          </a:p>
          <a:p>
            <a:pPr marL="685800" indent="-685800" algn="just">
              <a:spcAft>
                <a:spcPts val="1100"/>
              </a:spcAft>
              <a:buFont typeface="Arial" panose="020B0604020202020204" pitchFamily="34" charset="0"/>
              <a:buChar char="•"/>
            </a:pPr>
            <a:r>
              <a:rPr lang="en-GB" sz="3400" dirty="0">
                <a:latin typeface="Aptos" panose="020B0004020202020204" pitchFamily="34" charset="0"/>
                <a:ea typeface="Century Schoolbook" panose="02040604050505020304" pitchFamily="18" charset="0"/>
              </a:rPr>
              <a:t>Reduce stigma by person-centred care which is non-judgemental being promoted to encourage individuals to seek and remain in treatment (Best et al., 2023). </a:t>
            </a:r>
          </a:p>
          <a:p>
            <a:pPr marL="685800" indent="-685800" algn="just">
              <a:spcAft>
                <a:spcPts val="1100"/>
              </a:spcAft>
              <a:buFont typeface="Arial" panose="020B0604020202020204" pitchFamily="34" charset="0"/>
              <a:buChar char="•"/>
            </a:pPr>
            <a:r>
              <a:rPr lang="en-GB" sz="3400" dirty="0">
                <a:effectLst/>
                <a:latin typeface="Aptos" panose="020B0004020202020204" pitchFamily="34" charset="0"/>
                <a:ea typeface="Century Schoolbook" panose="02040604050505020304" pitchFamily="18" charset="0"/>
              </a:rPr>
              <a:t>Psychological and social support being integrated alongside medication to improve recovery outcomes and relapse risk being reduced (Saul et al., </a:t>
            </a:r>
            <a:r>
              <a:rPr lang="en-GB" sz="3400" dirty="0">
                <a:latin typeface="Aptos" panose="020B0004020202020204" pitchFamily="34" charset="0"/>
                <a:ea typeface="Century Schoolbook" panose="02040604050505020304" pitchFamily="18" charset="0"/>
              </a:rPr>
              <a:t>2022).</a:t>
            </a:r>
          </a:p>
          <a:p>
            <a:pPr marL="685800" indent="-685800" algn="just">
              <a:spcAft>
                <a:spcPts val="1100"/>
              </a:spcAft>
              <a:buFont typeface="Arial" panose="020B0604020202020204" pitchFamily="34" charset="0"/>
              <a:buChar char="•"/>
            </a:pPr>
            <a:r>
              <a:rPr lang="en-GB" sz="3400" dirty="0">
                <a:effectLst/>
                <a:latin typeface="Aptos" panose="020B0004020202020204" pitchFamily="34" charset="0"/>
                <a:ea typeface="Century Schoolbook" panose="02040604050505020304" pitchFamily="18" charset="0"/>
              </a:rPr>
              <a:t>Continuity of care being strengthened between primary care, hospitals and community drug and alcohol services so that long-term recovery can be </a:t>
            </a:r>
            <a:r>
              <a:rPr lang="en-GB" sz="3500" dirty="0">
                <a:effectLst/>
                <a:latin typeface="Aptos" panose="020B0004020202020204" pitchFamily="34" charset="0"/>
                <a:ea typeface="Century Schoolbook" panose="02040604050505020304" pitchFamily="18" charset="0"/>
              </a:rPr>
              <a:t>supported</a:t>
            </a:r>
            <a:r>
              <a:rPr lang="en-GB" sz="3400" dirty="0">
                <a:effectLst/>
                <a:latin typeface="Aptos" panose="020B0004020202020204" pitchFamily="34" charset="0"/>
                <a:ea typeface="Century Schoolbook" panose="02040604050505020304" pitchFamily="18" charset="0"/>
              </a:rPr>
              <a:t> (Saul et al., 2022). </a:t>
            </a:r>
            <a:endParaRPr lang="en-GB" sz="3400"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2908052" y="16972165"/>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88507" y="17854442"/>
            <a:ext cx="9991330" cy="7002117"/>
          </a:xfrm>
        </p:spPr>
        <p:style>
          <a:lnRef idx="1">
            <a:schemeClr val="accent4"/>
          </a:lnRef>
          <a:fillRef idx="2">
            <a:schemeClr val="accent4"/>
          </a:fillRef>
          <a:effectRef idx="1">
            <a:schemeClr val="accent4"/>
          </a:effectRef>
          <a:fontRef idx="minor">
            <a:schemeClr val="dk1"/>
          </a:fontRef>
        </p:style>
        <p:txBody>
          <a:bodyPr/>
          <a:lstStyle/>
          <a:p>
            <a:pPr algn="just">
              <a:spcAft>
                <a:spcPts val="1100"/>
              </a:spcAft>
            </a:pPr>
            <a:r>
              <a:rPr lang="en-US" sz="3600" dirty="0">
                <a:effectLst/>
                <a:latin typeface="Aptos" panose="020B0004020202020204" pitchFamily="34" charset="0"/>
                <a:ea typeface="Century Schoolbook" panose="02040604050505020304" pitchFamily="18" charset="0"/>
              </a:rPr>
              <a:t>Opioid withdrawal is a medical condition which is treatable that occurs after the termination or reduction of opioid use in individuals who have a physical dependence. Current treatment, ongoing recovery services and psychological support to effectively manage withdrawal and reduce relapse. Reducing stigma, improving access to evidence-based treatment and ensuring continuity of care across NHS and community services are important for improving health outcomes for people who are experiencing opioid withdrawal (Carville et al., 2022; Best et al., 2023; Saul et al., 2022). </a:t>
            </a:r>
            <a:endParaRPr lang="en-GB" sz="3600" dirty="0">
              <a:effectLst/>
              <a:latin typeface="Aptos" panose="020B0004020202020204" pitchFamily="34" charset="0"/>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66355" y="24889277"/>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55185" y="25738836"/>
            <a:ext cx="10018909" cy="5414265"/>
          </a:xfrm>
        </p:spPr>
        <p:style>
          <a:lnRef idx="1">
            <a:schemeClr val="accent6"/>
          </a:lnRef>
          <a:fillRef idx="2">
            <a:schemeClr val="accent6"/>
          </a:fillRef>
          <a:effectRef idx="1">
            <a:schemeClr val="accent6"/>
          </a:effectRef>
          <a:fontRef idx="minor">
            <a:schemeClr val="dk1"/>
          </a:fontRef>
        </p:style>
        <p:txBody>
          <a:bodyPr/>
          <a:lstStyle/>
          <a:p>
            <a:r>
              <a:rPr lang="en-GB" sz="4400" dirty="0">
                <a:solidFill>
                  <a:srgbClr val="FF0000"/>
                </a:solidFill>
                <a:latin typeface="Aptos" panose="020B0004020202020204" pitchFamily="34" charset="0"/>
              </a:rPr>
              <a:t> </a:t>
            </a:r>
            <a:r>
              <a:rPr lang="en-GB" sz="1200" dirty="0"/>
              <a:t>Becker, T.D., Eschliman, E.L., Thakrar, A.P. and Yang, L.H. (2023) ‘A conceptual framework for how structural changes in emerging acute substance use service models can reduce stigma of medications for opioid use disorder’, </a:t>
            </a:r>
            <a:r>
              <a:rPr lang="en-GB" sz="1200" i="1" dirty="0"/>
              <a:t>Frontiers in Psychiatry</a:t>
            </a:r>
            <a:r>
              <a:rPr lang="en-GB" sz="1200" dirty="0"/>
              <a:t>, 14, 1184951. </a:t>
            </a:r>
            <a:r>
              <a:rPr lang="en-GB" sz="1200" dirty="0">
                <a:hlinkClick r:id="rId3"/>
              </a:rPr>
              <a:t>https://doi.org/10.3389/fpsyt.2023.1184951</a:t>
            </a:r>
            <a:endParaRPr lang="en-GB" sz="1200" dirty="0"/>
          </a:p>
          <a:p>
            <a:r>
              <a:rPr lang="en-GB" sz="1200" dirty="0"/>
              <a:t>Best, D., Irving, J., Hannington, V., et al. (2023) ‘Should I Stay or Should I Go? A Qualitative Exploration of Stigma and Other Factors Influencing Opioid Agonist Treatment Journeys’, </a:t>
            </a:r>
            <a:r>
              <a:rPr lang="en-GB" sz="1200" i="1" dirty="0"/>
              <a:t>International Journal of Environmental Research and Public Health</a:t>
            </a:r>
            <a:r>
              <a:rPr lang="en-GB" sz="1200" dirty="0"/>
              <a:t>, 20(2), 1526. </a:t>
            </a:r>
            <a:r>
              <a:rPr lang="en-GB" sz="1200" dirty="0">
                <a:hlinkClick r:id="rId4"/>
              </a:rPr>
              <a:t>https://doi.org/10.3390/ijerph20021526</a:t>
            </a:r>
            <a:endParaRPr lang="en-GB" sz="1200" dirty="0"/>
          </a:p>
          <a:p>
            <a:r>
              <a:rPr lang="en-GB" sz="1200" dirty="0"/>
              <a:t>Carville, S., Lally, M., Stannard, C. and </a:t>
            </a:r>
            <a:r>
              <a:rPr lang="en-GB" sz="1200" dirty="0" err="1"/>
              <a:t>Trewern</a:t>
            </a:r>
            <a:r>
              <a:rPr lang="en-GB" sz="1200" dirty="0"/>
              <a:t>, L. (2022) ‘Medicines associated with dependence or withdrawal symptoms: summary of NICE guideline’, </a:t>
            </a:r>
            <a:r>
              <a:rPr lang="en-GB" sz="1200" i="1" dirty="0"/>
              <a:t>BMJ</a:t>
            </a:r>
            <a:r>
              <a:rPr lang="en-GB" sz="1200" dirty="0"/>
              <a:t>, 378, o1454. </a:t>
            </a:r>
            <a:r>
              <a:rPr lang="en-GB" sz="1200" dirty="0">
                <a:hlinkClick r:id="rId5"/>
              </a:rPr>
              <a:t>https://doi.org/10.1136/bmj.o1454</a:t>
            </a:r>
            <a:endParaRPr lang="en-GB" sz="1200" dirty="0"/>
          </a:p>
          <a:p>
            <a:r>
              <a:rPr lang="en-GB" sz="1200" dirty="0"/>
              <a:t>Dunn, K.E., Bird, H.E., </a:t>
            </a:r>
            <a:r>
              <a:rPr lang="en-GB" sz="1200" dirty="0" err="1"/>
              <a:t>Bergeria</a:t>
            </a:r>
            <a:r>
              <a:rPr lang="en-GB" sz="1200" dirty="0"/>
              <a:t>, C.L., Ware, O.D., Strain, E.C. and Huhn, A.S. (2023) ‘Operational definition of precipitated opioid withdrawal’, </a:t>
            </a:r>
            <a:r>
              <a:rPr lang="en-GB" sz="1200" i="1" dirty="0"/>
              <a:t>Frontiers in Psychiatry</a:t>
            </a:r>
            <a:r>
              <a:rPr lang="en-GB" sz="1200" dirty="0"/>
              <a:t>, 14, 1141980. </a:t>
            </a:r>
            <a:r>
              <a:rPr lang="en-GB" sz="1200" dirty="0">
                <a:hlinkClick r:id="rId6"/>
              </a:rPr>
              <a:t>https://doi.org/10.3389/fpsyt.2023.1141980</a:t>
            </a:r>
            <a:endParaRPr lang="en-GB" sz="1200" dirty="0"/>
          </a:p>
          <a:p>
            <a:r>
              <a:rPr lang="en-GB" sz="1200" dirty="0"/>
              <a:t>Judd, H., </a:t>
            </a:r>
            <a:r>
              <a:rPr lang="en-GB" sz="1200" dirty="0" err="1"/>
              <a:t>Yaugher</a:t>
            </a:r>
            <a:r>
              <a:rPr lang="en-GB" sz="1200" dirty="0"/>
              <a:t>, A.C., O'Shay, S. and Meier, C.L. (2023) ‘Understanding stigma through the lived experiences of people with opioid use disorder’, </a:t>
            </a:r>
            <a:r>
              <a:rPr lang="en-GB" sz="1200" i="1" dirty="0"/>
              <a:t>Drug and Alcohol Dependence</a:t>
            </a:r>
            <a:r>
              <a:rPr lang="en-GB" sz="1200" dirty="0"/>
              <a:t>, 249, 110873. </a:t>
            </a:r>
            <a:r>
              <a:rPr lang="en-GB" sz="1200" dirty="0">
                <a:hlinkClick r:id="rId7"/>
              </a:rPr>
              <a:t>https://doi.org/10.1016/j.drugalcdep.2023.110873</a:t>
            </a:r>
            <a:endParaRPr lang="en-GB" sz="1200" dirty="0"/>
          </a:p>
          <a:p>
            <a:r>
              <a:rPr lang="en-GB" sz="1200" dirty="0"/>
              <a:t>Monroe, S.C. and Radke, A.K. (2023) ‘Opioid withdrawal: Role in addiction and neural mechanisms’, </a:t>
            </a:r>
            <a:r>
              <a:rPr lang="en-GB" sz="1200" i="1" dirty="0"/>
              <a:t>Psychopharmacology</a:t>
            </a:r>
            <a:r>
              <a:rPr lang="en-GB" sz="1200" dirty="0"/>
              <a:t>, 240(7), pp. 1417–1433. </a:t>
            </a:r>
            <a:r>
              <a:rPr lang="en-GB" sz="1200" dirty="0">
                <a:hlinkClick r:id="rId8"/>
              </a:rPr>
              <a:t>https://doi.org/10.1007/s00213-023-06370-2</a:t>
            </a:r>
            <a:endParaRPr lang="en-GB" sz="1200" dirty="0"/>
          </a:p>
          <a:p>
            <a:r>
              <a:rPr lang="en-GB" sz="1200" dirty="0"/>
              <a:t>National Institute for Health and Care Excellence (NICE) (2022) </a:t>
            </a:r>
            <a:r>
              <a:rPr lang="en-GB" sz="1200" i="1" dirty="0"/>
              <a:t>Medicines associated with dependence or withdrawal symptoms: safe prescribing and withdrawal management for adults (NG215).</a:t>
            </a:r>
            <a:r>
              <a:rPr lang="en-GB" sz="1200" dirty="0"/>
              <a:t> London: NICE.</a:t>
            </a:r>
          </a:p>
          <a:p>
            <a:r>
              <a:rPr lang="en-GB" sz="1200" dirty="0"/>
              <a:t>National Institute for Health and Care Excellence (NICE) (2022) </a:t>
            </a:r>
            <a:r>
              <a:rPr lang="en-GB" sz="1200" i="1" dirty="0"/>
              <a:t>Drug misuse in over 16s: opioid detoxification (CG52).</a:t>
            </a:r>
            <a:r>
              <a:rPr lang="en-GB" sz="1200" dirty="0"/>
              <a:t> London: NICE. Available at: </a:t>
            </a:r>
            <a:r>
              <a:rPr lang="en-GB" sz="1200" dirty="0">
                <a:hlinkClick r:id="rId9"/>
              </a:rPr>
              <a:t>https://www.nice.org.uk/guidance/cg52</a:t>
            </a:r>
            <a:r>
              <a:rPr lang="en-GB" sz="1200" dirty="0"/>
              <a:t> (Accessed: 4 July 2026).</a:t>
            </a:r>
          </a:p>
          <a:p>
            <a:r>
              <a:rPr lang="en-GB" sz="1200" dirty="0"/>
              <a:t>Saul, H., </a:t>
            </a:r>
            <a:r>
              <a:rPr lang="en-GB" sz="1200" dirty="0" err="1"/>
              <a:t>Gursul</a:t>
            </a:r>
            <a:r>
              <a:rPr lang="en-GB" sz="1200" dirty="0"/>
              <a:t>, D., Deeney, B., Harris, M. and Holland, A. (2022) ‘Hospital policies can create barriers to good management of opioid withdrawal’, </a:t>
            </a:r>
            <a:r>
              <a:rPr lang="en-GB" sz="1200" i="1" dirty="0"/>
              <a:t>BMJ</a:t>
            </a:r>
            <a:r>
              <a:rPr lang="en-GB" sz="1200" dirty="0"/>
              <a:t>, 379, o2860. </a:t>
            </a:r>
            <a:r>
              <a:rPr lang="en-GB" sz="1200" dirty="0">
                <a:hlinkClick r:id="rId10"/>
              </a:rPr>
              <a:t>https://doi.org/10.1136/bmj.o2860</a:t>
            </a:r>
            <a:endParaRPr lang="en-GB" sz="1200" dirty="0"/>
          </a:p>
          <a:p>
            <a:r>
              <a:rPr lang="en-GB" sz="1200" dirty="0"/>
              <a:t>Skaggs, P., Bell, S.B., Scutchfield, F.D. and Robinson, L.E. (2023) ‘Providers' stigmas and the effects on patients with opioid use disorder: A scoping review’, </a:t>
            </a:r>
            <a:r>
              <a:rPr lang="en-GB" sz="1200" i="1" dirty="0"/>
              <a:t>Journal of Appalachian Health</a:t>
            </a:r>
            <a:r>
              <a:rPr lang="en-GB" sz="1200" dirty="0"/>
              <a:t>, 4(3), pp. 87–102. </a:t>
            </a:r>
            <a:r>
              <a:rPr lang="en-GB" sz="1200" dirty="0">
                <a:hlinkClick r:id="rId11"/>
              </a:rPr>
              <a:t>https://doi.org/10.13023/jah.0403.06</a:t>
            </a:r>
            <a:endParaRPr lang="en-GB" sz="1200" dirty="0"/>
          </a:p>
          <a:p>
            <a:r>
              <a:rPr lang="en-GB" sz="1200" dirty="0"/>
              <a:t>Weber, A.N., </a:t>
            </a:r>
            <a:r>
              <a:rPr lang="en-GB" sz="1200" dirty="0" err="1"/>
              <a:t>Trebach</a:t>
            </a:r>
            <a:r>
              <a:rPr lang="en-GB" sz="1200" dirty="0"/>
              <a:t>, J., Brenner, M.A., Thomas, M.M. and Bormann, N.L. (2024) ‘Managing opioid withdrawal symptoms during the fentanyl crisis: A review’, </a:t>
            </a:r>
            <a:r>
              <a:rPr lang="en-GB" sz="1200" i="1" dirty="0"/>
              <a:t>Substance Abuse and Rehabilitation</a:t>
            </a:r>
            <a:r>
              <a:rPr lang="en-GB" sz="1200" dirty="0"/>
              <a:t>, 15, pp. 59–71. </a:t>
            </a:r>
            <a:r>
              <a:rPr lang="en-GB" sz="1200" dirty="0">
                <a:hlinkClick r:id="rId12"/>
              </a:rPr>
              <a:t>https://doi.org/10.2147/SAR.S433358</a:t>
            </a:r>
            <a:endParaRPr lang="en-GB" sz="1200" dirty="0"/>
          </a:p>
          <a:p>
            <a:endParaRPr lang="en-GB" sz="4800" dirty="0">
              <a:solidFill>
                <a:srgbClr val="FF0000"/>
              </a:solidFill>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03700" y="17288932"/>
            <a:ext cx="10038659" cy="13864169"/>
          </a:xfrm>
        </p:spPr>
        <p:style>
          <a:lnRef idx="1">
            <a:schemeClr val="accent6"/>
          </a:lnRef>
          <a:fillRef idx="2">
            <a:schemeClr val="accent6"/>
          </a:fillRef>
          <a:effectRef idx="1">
            <a:schemeClr val="accent6"/>
          </a:effectRef>
          <a:fontRef idx="minor">
            <a:schemeClr val="dk1"/>
          </a:fontRef>
        </p:style>
        <p:txBody>
          <a:bodyPr/>
          <a:lstStyle/>
          <a:p>
            <a:pPr algn="just"/>
            <a:r>
              <a:rPr lang="en-GB" sz="2800" b="1" kern="100" dirty="0">
                <a:effectLst/>
                <a:latin typeface="Aptos" panose="020B0004020202020204" pitchFamily="34" charset="0"/>
                <a:ea typeface="Aptos" panose="020B0004020202020204" pitchFamily="34" charset="0"/>
                <a:cs typeface="Times New Roman" panose="02020603050405020304" pitchFamily="18" charset="0"/>
              </a:rPr>
              <a:t>Causes: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Opioid withdrawal will occur when a person who is physically dependent on opioids suddenly delays or stops opioid use, after receiving an opioid antagonist such as naloxone. Opioid-use in the long-term can result in neuroadaptations within the brain, and withdrawal will develop when opioid receptor stimulation decreases rapidly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monroe</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and Radke, 2023; Weber et al., 2024). </a:t>
            </a:r>
          </a:p>
          <a:p>
            <a:pPr algn="just"/>
            <a:r>
              <a:rPr lang="en-GB" sz="2800" b="1" kern="100" dirty="0">
                <a:latin typeface="Aptos" panose="020B0004020202020204" pitchFamily="34" charset="0"/>
                <a:ea typeface="Aptos" panose="020B0004020202020204" pitchFamily="34" charset="0"/>
              </a:rPr>
              <a:t>Symptoms: </a:t>
            </a:r>
            <a:r>
              <a:rPr lang="en-GB" sz="2800" kern="100" dirty="0">
                <a:latin typeface="Aptos" panose="020B0004020202020204" pitchFamily="34" charset="0"/>
                <a:ea typeface="Aptos" panose="020B0004020202020204" pitchFamily="34" charset="0"/>
              </a:rPr>
              <a:t>Symptoms will normally start 6-24 hours after the last dose and this will be dependent on the opioid and will include: restlessness, anxiety and irritability, muscle and joint pain, sweating, yawning and runny nose, nausea, diarrhoea, vomiting, goosebumps, dilated pupils and  tremor  and insomnia and intense opioid craving (Dunn et al., 2023; Weber et al., 2024).</a:t>
            </a:r>
          </a:p>
          <a:p>
            <a:pPr algn="just"/>
            <a:endParaRPr lang="en-GB" sz="2800" b="1" kern="100" dirty="0">
              <a:latin typeface="Aptos" panose="020B0004020202020204" pitchFamily="34" charset="0"/>
              <a:ea typeface="Aptos" panose="020B0004020202020204" pitchFamily="34" charset="0"/>
            </a:endParaRPr>
          </a:p>
          <a:p>
            <a:pPr algn="just"/>
            <a:r>
              <a:rPr lang="en-GB" sz="2800" b="1" kern="100" dirty="0">
                <a:latin typeface="Aptos" panose="020B0004020202020204" pitchFamily="34" charset="0"/>
                <a:ea typeface="Aptos" panose="020B0004020202020204" pitchFamily="34" charset="0"/>
              </a:rPr>
              <a:t>Diagnosis: </a:t>
            </a:r>
            <a:r>
              <a:rPr lang="en-GB" sz="2800" kern="100" dirty="0">
                <a:latin typeface="Aptos" panose="020B0004020202020204" pitchFamily="34" charset="0"/>
                <a:ea typeface="Aptos" panose="020B0004020202020204" pitchFamily="34" charset="0"/>
              </a:rPr>
              <a:t>Diagnosis is based on clinical assessment which include a history of recent opioid use and the presence of characteristic withdrawal symptoms. Symptom severity is commonly assessed using the Clinical Opiate Withdrawal Scale (COWS) and this is a 11-item validated tool which guides treatment decisions (Dunn et al., 2023; Weber et al., 2024).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323439"/>
          </a:xfrm>
        </p:spPr>
        <p:txBody>
          <a:bodyPr/>
          <a:lstStyle/>
          <a:p>
            <a:r>
              <a:rPr lang="en-US" sz="8000" dirty="0"/>
              <a:t>CODE:6C43.4</a:t>
            </a:r>
            <a:endParaRPr lang="en-GB" sz="8000"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OPIOID WITHDRAWAL RESEARCH POSTER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5" name="Picture 24" descr="NICE guidance | NICE">
            <a:extLst>
              <a:ext uri="{FF2B5EF4-FFF2-40B4-BE49-F238E27FC236}">
                <a16:creationId xmlns:a16="http://schemas.microsoft.com/office/drawing/2014/main" id="{CB040CB2-2190-8D6E-7E1D-59182D41EBA1}"/>
              </a:ext>
            </a:extLst>
          </p:cNvPr>
          <p:cNvPicPr>
            <a:picLocks noChangeAspect="1"/>
          </p:cNvPicPr>
          <p:nvPr/>
        </p:nvPicPr>
        <p:blipFill>
          <a:blip r:embed="rId13"/>
          <a:stretch>
            <a:fillRect/>
          </a:stretch>
        </p:blipFill>
        <p:spPr>
          <a:xfrm>
            <a:off x="15265401" y="10007601"/>
            <a:ext cx="6211886" cy="2781299"/>
          </a:xfrm>
          <a:prstGeom prst="rect">
            <a:avLst/>
          </a:prstGeom>
        </p:spPr>
      </p:pic>
      <p:pic>
        <p:nvPicPr>
          <p:cNvPr id="27" name="Picture 26">
            <a:extLst>
              <a:ext uri="{FF2B5EF4-FFF2-40B4-BE49-F238E27FC236}">
                <a16:creationId xmlns:a16="http://schemas.microsoft.com/office/drawing/2014/main" id="{E4FF37B4-75A6-E658-7931-A44438DB05C8}"/>
              </a:ext>
            </a:extLst>
          </p:cNvPr>
          <p:cNvPicPr>
            <a:picLocks noChangeAspect="1"/>
          </p:cNvPicPr>
          <p:nvPr/>
        </p:nvPicPr>
        <p:blipFill>
          <a:blip r:embed="rId14"/>
          <a:stretch>
            <a:fillRect/>
          </a:stretch>
        </p:blipFill>
        <p:spPr>
          <a:xfrm>
            <a:off x="12524121" y="10356866"/>
            <a:ext cx="1214529" cy="1214529"/>
          </a:xfrm>
          <a:prstGeom prst="rect">
            <a:avLst/>
          </a:prstGeom>
        </p:spPr>
      </p:pic>
      <p:pic>
        <p:nvPicPr>
          <p:cNvPr id="29" name="Picture 28">
            <a:extLst>
              <a:ext uri="{FF2B5EF4-FFF2-40B4-BE49-F238E27FC236}">
                <a16:creationId xmlns:a16="http://schemas.microsoft.com/office/drawing/2014/main" id="{3F2BAC7F-18C1-965E-1A61-FEA606C78F74}"/>
              </a:ext>
            </a:extLst>
          </p:cNvPr>
          <p:cNvPicPr>
            <a:picLocks noChangeAspect="1"/>
          </p:cNvPicPr>
          <p:nvPr/>
        </p:nvPicPr>
        <p:blipFill>
          <a:blip r:embed="rId15"/>
          <a:stretch>
            <a:fillRect/>
          </a:stretch>
        </p:blipFill>
        <p:spPr>
          <a:xfrm>
            <a:off x="23555717" y="20465177"/>
            <a:ext cx="6948634" cy="4089152"/>
          </a:xfrm>
          <a:prstGeom prst="rect">
            <a:avLst/>
          </a:prstGeom>
        </p:spPr>
      </p:pic>
      <p:pic>
        <p:nvPicPr>
          <p:cNvPr id="26" name="Picture 25">
            <a:extLst>
              <a:ext uri="{FF2B5EF4-FFF2-40B4-BE49-F238E27FC236}">
                <a16:creationId xmlns:a16="http://schemas.microsoft.com/office/drawing/2014/main" id="{E0EEE7E4-1F5B-4CAB-9B02-98378CFBF8A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1516683" y="25823898"/>
            <a:ext cx="10007839" cy="5507002"/>
          </a:xfrm>
          <a:prstGeom prst="rect">
            <a:avLst/>
          </a:prstGeom>
        </p:spPr>
      </p:pic>
      <p:pic>
        <p:nvPicPr>
          <p:cNvPr id="31" name="Picture 30">
            <a:extLst>
              <a:ext uri="{FF2B5EF4-FFF2-40B4-BE49-F238E27FC236}">
                <a16:creationId xmlns:a16="http://schemas.microsoft.com/office/drawing/2014/main" id="{EC90235F-F408-4FC1-B797-B053E308FC9A}"/>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532965" y="27409838"/>
            <a:ext cx="7202496" cy="3434464"/>
          </a:xfrm>
          <a:prstGeom prst="rect">
            <a:avLst/>
          </a:prstGeom>
        </p:spPr>
      </p:pic>
      <p:pic>
        <p:nvPicPr>
          <p:cNvPr id="42" name="Picture 41">
            <a:extLst>
              <a:ext uri="{FF2B5EF4-FFF2-40B4-BE49-F238E27FC236}">
                <a16:creationId xmlns:a16="http://schemas.microsoft.com/office/drawing/2014/main" id="{A0A12802-3854-4691-862D-98014D34E264}"/>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4345900" y="10858500"/>
            <a:ext cx="6158451" cy="4444253"/>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3186</TotalTime>
  <Words>1771</Words>
  <Application>Microsoft Office PowerPoint</Application>
  <PresentationFormat>Custom</PresentationFormat>
  <Paragraphs>74</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Danesha Parkinson Student number :2336190 Lecture  : Damilola Toya</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Danesha Parkinson</cp:lastModifiedBy>
  <cp:revision>103</cp:revision>
  <cp:lastPrinted>2015-06-29T17:31:11Z</cp:lastPrinted>
  <dcterms:created xsi:type="dcterms:W3CDTF">2012-02-03T19:11:35Z</dcterms:created>
  <dcterms:modified xsi:type="dcterms:W3CDTF">2026-07-19T21:33:15Z</dcterms:modified>
</cp:coreProperties>
</file>