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56"/>
  </p:notesMasterIdLst>
  <p:handoutMasterIdLst>
    <p:handoutMasterId r:id="rId57"/>
  </p:handoutMasterIdLst>
  <p:sldIdLst>
    <p:sldId id="940" r:id="rId3"/>
    <p:sldId id="941" r:id="rId4"/>
    <p:sldId id="942" r:id="rId5"/>
    <p:sldId id="943" r:id="rId6"/>
    <p:sldId id="944" r:id="rId7"/>
    <p:sldId id="945" r:id="rId8"/>
    <p:sldId id="932" r:id="rId9"/>
    <p:sldId id="925" r:id="rId10"/>
    <p:sldId id="933" r:id="rId11"/>
    <p:sldId id="931" r:id="rId12"/>
    <p:sldId id="935" r:id="rId13"/>
    <p:sldId id="946" r:id="rId14"/>
    <p:sldId id="936" r:id="rId15"/>
    <p:sldId id="923" r:id="rId16"/>
    <p:sldId id="947" r:id="rId17"/>
    <p:sldId id="937" r:id="rId18"/>
    <p:sldId id="929" r:id="rId19"/>
    <p:sldId id="938" r:id="rId20"/>
    <p:sldId id="934" r:id="rId21"/>
    <p:sldId id="924" r:id="rId22"/>
    <p:sldId id="948" r:id="rId23"/>
    <p:sldId id="939" r:id="rId24"/>
    <p:sldId id="926" r:id="rId25"/>
    <p:sldId id="927" r:id="rId26"/>
    <p:sldId id="500" r:id="rId27"/>
    <p:sldId id="786" r:id="rId28"/>
    <p:sldId id="791" r:id="rId29"/>
    <p:sldId id="867" r:id="rId30"/>
    <p:sldId id="911" r:id="rId31"/>
    <p:sldId id="878" r:id="rId32"/>
    <p:sldId id="907" r:id="rId33"/>
    <p:sldId id="912" r:id="rId34"/>
    <p:sldId id="913" r:id="rId35"/>
    <p:sldId id="880" r:id="rId36"/>
    <p:sldId id="910" r:id="rId37"/>
    <p:sldId id="870" r:id="rId38"/>
    <p:sldId id="897" r:id="rId39"/>
    <p:sldId id="896" r:id="rId40"/>
    <p:sldId id="898" r:id="rId41"/>
    <p:sldId id="905" r:id="rId42"/>
    <p:sldId id="914" r:id="rId43"/>
    <p:sldId id="919" r:id="rId44"/>
    <p:sldId id="920" r:id="rId45"/>
    <p:sldId id="921" r:id="rId46"/>
    <p:sldId id="922" r:id="rId47"/>
    <p:sldId id="906" r:id="rId48"/>
    <p:sldId id="899" r:id="rId49"/>
    <p:sldId id="917" r:id="rId50"/>
    <p:sldId id="882" r:id="rId51"/>
    <p:sldId id="883" r:id="rId52"/>
    <p:sldId id="928" r:id="rId53"/>
    <p:sldId id="884" r:id="rId54"/>
    <p:sldId id="885" r:id="rId5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7" clrIdx="2">
    <p:extLst>
      <p:ext uri="{19B8F6BF-5375-455C-9EA6-DF929625EA0E}">
        <p15:presenceInfo xmlns:p15="http://schemas.microsoft.com/office/powerpoint/2012/main" userId="S-1-5-21-1708537768-1303643608-725345543-200204" providerId="AD"/>
      </p:ext>
    </p:extLst>
  </p:cmAuthor>
  <p:cmAuthor id="3" name="John" initials="J" lastIdx="4"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81B6A-7191-4577-A2AC-EB715425401E}" v="1" dt="2023-10-16T10:06:04.7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6" autoAdjust="0"/>
    <p:restoredTop sz="74422" autoAdjust="0"/>
  </p:normalViewPr>
  <p:slideViewPr>
    <p:cSldViewPr snapToGrid="0">
      <p:cViewPr>
        <p:scale>
          <a:sx n="86" d="100"/>
          <a:sy n="86" d="100"/>
        </p:scale>
        <p:origin x="2688" y="-90"/>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Lst>
  </p:outlineViewPr>
  <p:notesTextViewPr>
    <p:cViewPr>
      <p:scale>
        <a:sx n="100" d="100"/>
        <a:sy n="100" d="100"/>
      </p:scale>
      <p:origin x="0" y="0"/>
    </p:cViewPr>
  </p:notesTextViewPr>
  <p:sorterViewPr>
    <p:cViewPr varScale="1">
      <p:scale>
        <a:sx n="100" d="100"/>
        <a:sy n="100" d="100"/>
      </p:scale>
      <p:origin x="0" y="-6990"/>
    </p:cViewPr>
  </p:sorterViewPr>
  <p:notesViewPr>
    <p:cSldViewPr snapToGrid="0">
      <p:cViewPr varScale="1">
        <p:scale>
          <a:sx n="43" d="100"/>
          <a:sy n="43" d="100"/>
        </p:scale>
        <p:origin x="1686" y="5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commentAuthors" Target="commentAuthors.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64"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handoutMaster" Target="handoutMasters/handoutMaster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18" Type="http://schemas.openxmlformats.org/officeDocument/2006/relationships/slide" Target="slides/slide32.xml"/><Relationship Id="rId26" Type="http://schemas.openxmlformats.org/officeDocument/2006/relationships/slide" Target="slides/slide42.xml"/><Relationship Id="rId3" Type="http://schemas.openxmlformats.org/officeDocument/2006/relationships/slide" Target="slides/slide8.xml"/><Relationship Id="rId21" Type="http://schemas.openxmlformats.org/officeDocument/2006/relationships/slide" Target="slides/slide36.xml"/><Relationship Id="rId7" Type="http://schemas.openxmlformats.org/officeDocument/2006/relationships/slide" Target="slides/slide13.xml"/><Relationship Id="rId12" Type="http://schemas.openxmlformats.org/officeDocument/2006/relationships/slide" Target="slides/slide19.xml"/><Relationship Id="rId17" Type="http://schemas.openxmlformats.org/officeDocument/2006/relationships/slide" Target="slides/slide31.xml"/><Relationship Id="rId25" Type="http://schemas.openxmlformats.org/officeDocument/2006/relationships/slide" Target="slides/slide41.xml"/><Relationship Id="rId2" Type="http://schemas.openxmlformats.org/officeDocument/2006/relationships/slide" Target="slides/slide7.xml"/><Relationship Id="rId16" Type="http://schemas.openxmlformats.org/officeDocument/2006/relationships/slide" Target="slides/slide29.xml"/><Relationship Id="rId20" Type="http://schemas.openxmlformats.org/officeDocument/2006/relationships/slide" Target="slides/slide35.xml"/><Relationship Id="rId29" Type="http://schemas.openxmlformats.org/officeDocument/2006/relationships/slide" Target="slides/slide45.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24" Type="http://schemas.openxmlformats.org/officeDocument/2006/relationships/slide" Target="slides/slide39.xml"/><Relationship Id="rId32" Type="http://schemas.openxmlformats.org/officeDocument/2006/relationships/slide" Target="slides/slide50.xml"/><Relationship Id="rId5" Type="http://schemas.openxmlformats.org/officeDocument/2006/relationships/slide" Target="slides/slide11.xml"/><Relationship Id="rId15" Type="http://schemas.openxmlformats.org/officeDocument/2006/relationships/slide" Target="slides/slide28.xml"/><Relationship Id="rId23" Type="http://schemas.openxmlformats.org/officeDocument/2006/relationships/slide" Target="slides/slide38.xml"/><Relationship Id="rId28" Type="http://schemas.openxmlformats.org/officeDocument/2006/relationships/slide" Target="slides/slide44.xml"/><Relationship Id="rId10" Type="http://schemas.openxmlformats.org/officeDocument/2006/relationships/slide" Target="slides/slide17.xml"/><Relationship Id="rId19" Type="http://schemas.openxmlformats.org/officeDocument/2006/relationships/slide" Target="slides/slide33.xml"/><Relationship Id="rId31" Type="http://schemas.openxmlformats.org/officeDocument/2006/relationships/slide" Target="slides/slide4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 Id="rId22" Type="http://schemas.openxmlformats.org/officeDocument/2006/relationships/slide" Target="slides/slide37.xml"/><Relationship Id="rId27" Type="http://schemas.openxmlformats.org/officeDocument/2006/relationships/slide" Target="slides/slide43.xml"/><Relationship Id="rId30"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Jokhio" userId="8187c46b-df4c-43a0-b665-aa9875ec3f6d" providerId="ADAL" clId="{DD981B6A-7191-4577-A2AC-EB715425401E}"/>
    <pc:docChg chg="addSld delSld modSld">
      <pc:chgData name="Sana Jokhio" userId="8187c46b-df4c-43a0-b665-aa9875ec3f6d" providerId="ADAL" clId="{DD981B6A-7191-4577-A2AC-EB715425401E}" dt="2023-10-16T10:06:24.436" v="13" actId="47"/>
      <pc:docMkLst>
        <pc:docMk/>
      </pc:docMkLst>
      <pc:sldChg chg="del">
        <pc:chgData name="Sana Jokhio" userId="8187c46b-df4c-43a0-b665-aa9875ec3f6d" providerId="ADAL" clId="{DD981B6A-7191-4577-A2AC-EB715425401E}" dt="2023-10-16T10:03:19.637" v="2" actId="47"/>
        <pc:sldMkLst>
          <pc:docMk/>
          <pc:sldMk cId="1247276670" sldId="886"/>
        </pc:sldMkLst>
      </pc:sldChg>
      <pc:sldChg chg="del">
        <pc:chgData name="Sana Jokhio" userId="8187c46b-df4c-43a0-b665-aa9875ec3f6d" providerId="ADAL" clId="{DD981B6A-7191-4577-A2AC-EB715425401E}" dt="2023-10-16T10:01:56.292" v="1" actId="47"/>
        <pc:sldMkLst>
          <pc:docMk/>
          <pc:sldMk cId="2271316055" sldId="908"/>
        </pc:sldMkLst>
      </pc:sldChg>
      <pc:sldChg chg="del">
        <pc:chgData name="Sana Jokhio" userId="8187c46b-df4c-43a0-b665-aa9875ec3f6d" providerId="ADAL" clId="{DD981B6A-7191-4577-A2AC-EB715425401E}" dt="2023-10-16T10:01:36.529" v="0" actId="47"/>
        <pc:sldMkLst>
          <pc:docMk/>
          <pc:sldMk cId="1356819784" sldId="909"/>
        </pc:sldMkLst>
      </pc:sldChg>
      <pc:sldChg chg="del">
        <pc:chgData name="Sana Jokhio" userId="8187c46b-df4c-43a0-b665-aa9875ec3f6d" providerId="ADAL" clId="{DD981B6A-7191-4577-A2AC-EB715425401E}" dt="2023-10-16T10:04:01.893" v="4" actId="47"/>
        <pc:sldMkLst>
          <pc:docMk/>
          <pc:sldMk cId="1943563738" sldId="915"/>
        </pc:sldMkLst>
      </pc:sldChg>
      <pc:sldChg chg="del">
        <pc:chgData name="Sana Jokhio" userId="8187c46b-df4c-43a0-b665-aa9875ec3f6d" providerId="ADAL" clId="{DD981B6A-7191-4577-A2AC-EB715425401E}" dt="2023-10-16T10:04:04.394" v="5" actId="47"/>
        <pc:sldMkLst>
          <pc:docMk/>
          <pc:sldMk cId="1106351176" sldId="916"/>
        </pc:sldMkLst>
      </pc:sldChg>
      <pc:sldChg chg="del">
        <pc:chgData name="Sana Jokhio" userId="8187c46b-df4c-43a0-b665-aa9875ec3f6d" providerId="ADAL" clId="{DD981B6A-7191-4577-A2AC-EB715425401E}" dt="2023-10-16T10:04:06.964" v="6" actId="47"/>
        <pc:sldMkLst>
          <pc:docMk/>
          <pc:sldMk cId="766505500" sldId="918"/>
        </pc:sldMkLst>
      </pc:sldChg>
      <pc:sldChg chg="add">
        <pc:chgData name="Sana Jokhio" userId="8187c46b-df4c-43a0-b665-aa9875ec3f6d" providerId="ADAL" clId="{DD981B6A-7191-4577-A2AC-EB715425401E}" dt="2023-10-16T10:06:04.705" v="9"/>
        <pc:sldMkLst>
          <pc:docMk/>
          <pc:sldMk cId="1149094522" sldId="923"/>
        </pc:sldMkLst>
      </pc:sldChg>
      <pc:sldChg chg="del">
        <pc:chgData name="Sana Jokhio" userId="8187c46b-df4c-43a0-b665-aa9875ec3f6d" providerId="ADAL" clId="{DD981B6A-7191-4577-A2AC-EB715425401E}" dt="2023-10-16T10:03:59.010" v="3" actId="47"/>
        <pc:sldMkLst>
          <pc:docMk/>
          <pc:sldMk cId="3525307038" sldId="923"/>
        </pc:sldMkLst>
      </pc:sldChg>
      <pc:sldChg chg="del">
        <pc:chgData name="Sana Jokhio" userId="8187c46b-df4c-43a0-b665-aa9875ec3f6d" providerId="ADAL" clId="{DD981B6A-7191-4577-A2AC-EB715425401E}" dt="2023-10-16T10:04:10.156" v="7" actId="47"/>
        <pc:sldMkLst>
          <pc:docMk/>
          <pc:sldMk cId="3935373845" sldId="924"/>
        </pc:sldMkLst>
      </pc:sldChg>
      <pc:sldChg chg="add">
        <pc:chgData name="Sana Jokhio" userId="8187c46b-df4c-43a0-b665-aa9875ec3f6d" providerId="ADAL" clId="{DD981B6A-7191-4577-A2AC-EB715425401E}" dt="2023-10-16T10:06:04.705" v="9"/>
        <pc:sldMkLst>
          <pc:docMk/>
          <pc:sldMk cId="4139000461" sldId="924"/>
        </pc:sldMkLst>
      </pc:sldChg>
      <pc:sldChg chg="del">
        <pc:chgData name="Sana Jokhio" userId="8187c46b-df4c-43a0-b665-aa9875ec3f6d" providerId="ADAL" clId="{DD981B6A-7191-4577-A2AC-EB715425401E}" dt="2023-10-16T10:04:12.439" v="8" actId="47"/>
        <pc:sldMkLst>
          <pc:docMk/>
          <pc:sldMk cId="610451579" sldId="925"/>
        </pc:sldMkLst>
      </pc:sldChg>
      <pc:sldChg chg="add">
        <pc:chgData name="Sana Jokhio" userId="8187c46b-df4c-43a0-b665-aa9875ec3f6d" providerId="ADAL" clId="{DD981B6A-7191-4577-A2AC-EB715425401E}" dt="2023-10-16T10:06:04.705" v="9"/>
        <pc:sldMkLst>
          <pc:docMk/>
          <pc:sldMk cId="2552923377" sldId="925"/>
        </pc:sldMkLst>
      </pc:sldChg>
      <pc:sldChg chg="add">
        <pc:chgData name="Sana Jokhio" userId="8187c46b-df4c-43a0-b665-aa9875ec3f6d" providerId="ADAL" clId="{DD981B6A-7191-4577-A2AC-EB715425401E}" dt="2023-10-16T10:06:04.705" v="9"/>
        <pc:sldMkLst>
          <pc:docMk/>
          <pc:sldMk cId="489894939" sldId="929"/>
        </pc:sldMkLst>
      </pc:sldChg>
      <pc:sldChg chg="add del">
        <pc:chgData name="Sana Jokhio" userId="8187c46b-df4c-43a0-b665-aa9875ec3f6d" providerId="ADAL" clId="{DD981B6A-7191-4577-A2AC-EB715425401E}" dt="2023-10-16T10:06:20.863" v="10" actId="47"/>
        <pc:sldMkLst>
          <pc:docMk/>
          <pc:sldMk cId="3033874152" sldId="930"/>
        </pc:sldMkLst>
      </pc:sldChg>
      <pc:sldChg chg="add">
        <pc:chgData name="Sana Jokhio" userId="8187c46b-df4c-43a0-b665-aa9875ec3f6d" providerId="ADAL" clId="{DD981B6A-7191-4577-A2AC-EB715425401E}" dt="2023-10-16T10:06:04.705" v="9"/>
        <pc:sldMkLst>
          <pc:docMk/>
          <pc:sldMk cId="923801768" sldId="931"/>
        </pc:sldMkLst>
      </pc:sldChg>
      <pc:sldChg chg="add">
        <pc:chgData name="Sana Jokhio" userId="8187c46b-df4c-43a0-b665-aa9875ec3f6d" providerId="ADAL" clId="{DD981B6A-7191-4577-A2AC-EB715425401E}" dt="2023-10-16T10:06:04.705" v="9"/>
        <pc:sldMkLst>
          <pc:docMk/>
          <pc:sldMk cId="3261398576" sldId="932"/>
        </pc:sldMkLst>
      </pc:sldChg>
      <pc:sldChg chg="add">
        <pc:chgData name="Sana Jokhio" userId="8187c46b-df4c-43a0-b665-aa9875ec3f6d" providerId="ADAL" clId="{DD981B6A-7191-4577-A2AC-EB715425401E}" dt="2023-10-16T10:06:04.705" v="9"/>
        <pc:sldMkLst>
          <pc:docMk/>
          <pc:sldMk cId="2359367978" sldId="933"/>
        </pc:sldMkLst>
      </pc:sldChg>
      <pc:sldChg chg="add">
        <pc:chgData name="Sana Jokhio" userId="8187c46b-df4c-43a0-b665-aa9875ec3f6d" providerId="ADAL" clId="{DD981B6A-7191-4577-A2AC-EB715425401E}" dt="2023-10-16T10:06:04.705" v="9"/>
        <pc:sldMkLst>
          <pc:docMk/>
          <pc:sldMk cId="766245074" sldId="934"/>
        </pc:sldMkLst>
      </pc:sldChg>
      <pc:sldChg chg="add">
        <pc:chgData name="Sana Jokhio" userId="8187c46b-df4c-43a0-b665-aa9875ec3f6d" providerId="ADAL" clId="{DD981B6A-7191-4577-A2AC-EB715425401E}" dt="2023-10-16T10:06:04.705" v="9"/>
        <pc:sldMkLst>
          <pc:docMk/>
          <pc:sldMk cId="1257698692" sldId="935"/>
        </pc:sldMkLst>
      </pc:sldChg>
      <pc:sldChg chg="add">
        <pc:chgData name="Sana Jokhio" userId="8187c46b-df4c-43a0-b665-aa9875ec3f6d" providerId="ADAL" clId="{DD981B6A-7191-4577-A2AC-EB715425401E}" dt="2023-10-16T10:06:04.705" v="9"/>
        <pc:sldMkLst>
          <pc:docMk/>
          <pc:sldMk cId="446202686" sldId="936"/>
        </pc:sldMkLst>
      </pc:sldChg>
      <pc:sldChg chg="add">
        <pc:chgData name="Sana Jokhio" userId="8187c46b-df4c-43a0-b665-aa9875ec3f6d" providerId="ADAL" clId="{DD981B6A-7191-4577-A2AC-EB715425401E}" dt="2023-10-16T10:06:04.705" v="9"/>
        <pc:sldMkLst>
          <pc:docMk/>
          <pc:sldMk cId="1707989995" sldId="937"/>
        </pc:sldMkLst>
      </pc:sldChg>
      <pc:sldChg chg="add">
        <pc:chgData name="Sana Jokhio" userId="8187c46b-df4c-43a0-b665-aa9875ec3f6d" providerId="ADAL" clId="{DD981B6A-7191-4577-A2AC-EB715425401E}" dt="2023-10-16T10:06:04.705" v="9"/>
        <pc:sldMkLst>
          <pc:docMk/>
          <pc:sldMk cId="3099232943" sldId="938"/>
        </pc:sldMkLst>
      </pc:sldChg>
      <pc:sldChg chg="add">
        <pc:chgData name="Sana Jokhio" userId="8187c46b-df4c-43a0-b665-aa9875ec3f6d" providerId="ADAL" clId="{DD981B6A-7191-4577-A2AC-EB715425401E}" dt="2023-10-16T10:06:04.705" v="9"/>
        <pc:sldMkLst>
          <pc:docMk/>
          <pc:sldMk cId="3988388933" sldId="939"/>
        </pc:sldMkLst>
      </pc:sldChg>
      <pc:sldChg chg="add">
        <pc:chgData name="Sana Jokhio" userId="8187c46b-df4c-43a0-b665-aa9875ec3f6d" providerId="ADAL" clId="{DD981B6A-7191-4577-A2AC-EB715425401E}" dt="2023-10-16T10:06:04.705" v="9"/>
        <pc:sldMkLst>
          <pc:docMk/>
          <pc:sldMk cId="3110422893" sldId="940"/>
        </pc:sldMkLst>
      </pc:sldChg>
      <pc:sldChg chg="add">
        <pc:chgData name="Sana Jokhio" userId="8187c46b-df4c-43a0-b665-aa9875ec3f6d" providerId="ADAL" clId="{DD981B6A-7191-4577-A2AC-EB715425401E}" dt="2023-10-16T10:06:04.705" v="9"/>
        <pc:sldMkLst>
          <pc:docMk/>
          <pc:sldMk cId="2855539966" sldId="941"/>
        </pc:sldMkLst>
      </pc:sldChg>
      <pc:sldChg chg="add">
        <pc:chgData name="Sana Jokhio" userId="8187c46b-df4c-43a0-b665-aa9875ec3f6d" providerId="ADAL" clId="{DD981B6A-7191-4577-A2AC-EB715425401E}" dt="2023-10-16T10:06:04.705" v="9"/>
        <pc:sldMkLst>
          <pc:docMk/>
          <pc:sldMk cId="0" sldId="942"/>
        </pc:sldMkLst>
      </pc:sldChg>
      <pc:sldChg chg="add">
        <pc:chgData name="Sana Jokhio" userId="8187c46b-df4c-43a0-b665-aa9875ec3f6d" providerId="ADAL" clId="{DD981B6A-7191-4577-A2AC-EB715425401E}" dt="2023-10-16T10:06:04.705" v="9"/>
        <pc:sldMkLst>
          <pc:docMk/>
          <pc:sldMk cId="1002387523" sldId="943"/>
        </pc:sldMkLst>
      </pc:sldChg>
      <pc:sldChg chg="add">
        <pc:chgData name="Sana Jokhio" userId="8187c46b-df4c-43a0-b665-aa9875ec3f6d" providerId="ADAL" clId="{DD981B6A-7191-4577-A2AC-EB715425401E}" dt="2023-10-16T10:06:04.705" v="9"/>
        <pc:sldMkLst>
          <pc:docMk/>
          <pc:sldMk cId="2903389254" sldId="944"/>
        </pc:sldMkLst>
      </pc:sldChg>
      <pc:sldChg chg="add">
        <pc:chgData name="Sana Jokhio" userId="8187c46b-df4c-43a0-b665-aa9875ec3f6d" providerId="ADAL" clId="{DD981B6A-7191-4577-A2AC-EB715425401E}" dt="2023-10-16T10:06:04.705" v="9"/>
        <pc:sldMkLst>
          <pc:docMk/>
          <pc:sldMk cId="1938225803" sldId="945"/>
        </pc:sldMkLst>
      </pc:sldChg>
      <pc:sldChg chg="add">
        <pc:chgData name="Sana Jokhio" userId="8187c46b-df4c-43a0-b665-aa9875ec3f6d" providerId="ADAL" clId="{DD981B6A-7191-4577-A2AC-EB715425401E}" dt="2023-10-16T10:06:04.705" v="9"/>
        <pc:sldMkLst>
          <pc:docMk/>
          <pc:sldMk cId="1022118072" sldId="946"/>
        </pc:sldMkLst>
      </pc:sldChg>
      <pc:sldChg chg="add">
        <pc:chgData name="Sana Jokhio" userId="8187c46b-df4c-43a0-b665-aa9875ec3f6d" providerId="ADAL" clId="{DD981B6A-7191-4577-A2AC-EB715425401E}" dt="2023-10-16T10:06:04.705" v="9"/>
        <pc:sldMkLst>
          <pc:docMk/>
          <pc:sldMk cId="410592602" sldId="947"/>
        </pc:sldMkLst>
      </pc:sldChg>
      <pc:sldChg chg="add">
        <pc:chgData name="Sana Jokhio" userId="8187c46b-df4c-43a0-b665-aa9875ec3f6d" providerId="ADAL" clId="{DD981B6A-7191-4577-A2AC-EB715425401E}" dt="2023-10-16T10:06:04.705" v="9"/>
        <pc:sldMkLst>
          <pc:docMk/>
          <pc:sldMk cId="218815043" sldId="948"/>
        </pc:sldMkLst>
      </pc:sldChg>
      <pc:sldChg chg="add del">
        <pc:chgData name="Sana Jokhio" userId="8187c46b-df4c-43a0-b665-aa9875ec3f6d" providerId="ADAL" clId="{DD981B6A-7191-4577-A2AC-EB715425401E}" dt="2023-10-16T10:06:21.788" v="11" actId="47"/>
        <pc:sldMkLst>
          <pc:docMk/>
          <pc:sldMk cId="308285576" sldId="949"/>
        </pc:sldMkLst>
      </pc:sldChg>
      <pc:sldChg chg="add del">
        <pc:chgData name="Sana Jokhio" userId="8187c46b-df4c-43a0-b665-aa9875ec3f6d" providerId="ADAL" clId="{DD981B6A-7191-4577-A2AC-EB715425401E}" dt="2023-10-16T10:06:22.809" v="12" actId="47"/>
        <pc:sldMkLst>
          <pc:docMk/>
          <pc:sldMk cId="4227125734" sldId="950"/>
        </pc:sldMkLst>
      </pc:sldChg>
      <pc:sldChg chg="add del">
        <pc:chgData name="Sana Jokhio" userId="8187c46b-df4c-43a0-b665-aa9875ec3f6d" providerId="ADAL" clId="{DD981B6A-7191-4577-A2AC-EB715425401E}" dt="2023-10-16T10:06:24.436" v="13" actId="47"/>
        <pc:sldMkLst>
          <pc:docMk/>
          <pc:sldMk cId="1134996192" sldId="95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dirty="0"/>
              <a:t>Chapter 7: Network Security</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7.1.1 –</a:t>
            </a:r>
            <a:r>
              <a:rPr lang="en-US" baseline="0" dirty="0">
                <a:latin typeface="Arial" charset="0"/>
              </a:rPr>
              <a:t> Hackers and Intruders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7.1.2 –</a:t>
            </a:r>
            <a:r>
              <a:rPr lang="en-US" baseline="0" dirty="0">
                <a:latin typeface="Arial" charset="0"/>
              </a:rPr>
              <a:t> Social Engineering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7.1.3 –</a:t>
            </a:r>
            <a:r>
              <a:rPr lang="en-US" baseline="0" dirty="0">
                <a:latin typeface="Arial" charset="0"/>
              </a:rPr>
              <a:t> Virus, Worms, and Trojan Horses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a:t>
            </a:r>
            <a:r>
              <a:rPr lang="en-US" sz="1200" b="0" i="0" u="none" strike="noStrike" kern="1200" baseline="0" dirty="0">
                <a:solidFill>
                  <a:schemeClr val="tx1"/>
                </a:solidFill>
                <a:effectLst/>
                <a:latin typeface="Arial" charset="0"/>
                <a:ea typeface="ＭＳ Ｐゴシック" charset="0"/>
                <a:cs typeface="ＭＳ Ｐゴシック" charset="0"/>
              </a:rPr>
              <a:t> Security</a:t>
            </a:r>
            <a:endParaRPr lang="en-GB" b="0" dirty="0"/>
          </a:p>
        </p:txBody>
      </p:sp>
    </p:spTree>
    <p:extLst>
      <p:ext uri="{BB962C8B-B14F-4D97-AF65-F5344CB8AC3E}">
        <p14:creationId xmlns:p14="http://schemas.microsoft.com/office/powerpoint/2010/main" val="4211711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 (Cont.)</a:t>
            </a:r>
            <a:endParaRPr lang="en-US" dirty="0"/>
          </a:p>
          <a:p>
            <a:pPr>
              <a:lnSpc>
                <a:spcPct val="80000"/>
              </a:lnSpc>
              <a:buFontTx/>
              <a:buNone/>
            </a:pPr>
            <a:endParaRPr lang="en-US" dirty="0"/>
          </a:p>
        </p:txBody>
      </p:sp>
    </p:spTree>
    <p:extLst>
      <p:ext uri="{BB962C8B-B14F-4D97-AF65-F5344CB8AC3E}">
        <p14:creationId xmlns:p14="http://schemas.microsoft.com/office/powerpoint/2010/main" val="97862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1178500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 (Cont.)</a:t>
            </a:r>
            <a:endParaRPr lang="en-US" dirty="0"/>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630264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4044710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7.3.3 – Removing Spyware</a:t>
            </a:r>
            <a:endParaRPr lang="en-US" dirty="0"/>
          </a:p>
          <a:p>
            <a:pPr>
              <a:lnSpc>
                <a:spcPct val="80000"/>
              </a:lnSpc>
              <a:buFontTx/>
              <a:buNone/>
            </a:pPr>
            <a:endParaRPr lang="en-US" dirty="0"/>
          </a:p>
        </p:txBody>
      </p:sp>
    </p:spTree>
    <p:extLst>
      <p:ext uri="{BB962C8B-B14F-4D97-AF65-F5344CB8AC3E}">
        <p14:creationId xmlns:p14="http://schemas.microsoft.com/office/powerpoint/2010/main" val="1760298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 (Cont.)</a:t>
            </a:r>
            <a:endParaRPr lang="en-US" dirty="0"/>
          </a:p>
          <a:p>
            <a:pPr>
              <a:lnSpc>
                <a:spcPct val="80000"/>
              </a:lnSpc>
              <a:buFontTx/>
              <a:buNone/>
            </a:pPr>
            <a:endParaRPr lang="en-US" dirty="0"/>
          </a:p>
        </p:txBody>
      </p:sp>
    </p:spTree>
    <p:extLst>
      <p:ext uri="{BB962C8B-B14F-4D97-AF65-F5344CB8AC3E}">
        <p14:creationId xmlns:p14="http://schemas.microsoft.com/office/powerpoint/2010/main" val="49083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25</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1:  Cybersecurity - </a:t>
            </a:r>
            <a:r>
              <a:rPr lang="en-US" sz="1200" dirty="0">
                <a:latin typeface="Arial" charset="0"/>
              </a:rPr>
              <a:t>A World of Experts and Criminals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26</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217667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endParaRPr lang="en-US" sz="1200" b="0" i="0" kern="1200" dirty="0">
              <a:solidFill>
                <a:schemeClr val="tx1"/>
              </a:solidFill>
              <a:effectLst/>
              <a:latin typeface="Arial" charset="0"/>
              <a:ea typeface="ＭＳ Ｐゴシック" charset="0"/>
              <a:cs typeface="ＭＳ Ｐゴシック" charset="0"/>
            </a:endParaRPr>
          </a:p>
        </p:txBody>
      </p:sp>
    </p:spTree>
    <p:extLst>
      <p:ext uri="{BB962C8B-B14F-4D97-AF65-F5344CB8AC3E}">
        <p14:creationId xmlns:p14="http://schemas.microsoft.com/office/powerpoint/2010/main" val="35260630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699629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612194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0384417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5308762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a:t>
            </a:r>
            <a:r>
              <a:rPr lang="en-US" sz="1200" b="0" baseline="0" dirty="0"/>
              <a:t>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33746388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1: Cybersecurity - </a:t>
            </a:r>
            <a:r>
              <a:rPr lang="en-US" dirty="0">
                <a:solidFill>
                  <a:schemeClr val="bg1"/>
                </a:solidFill>
                <a:latin typeface="Arial" pitchFamily="34" charset="0"/>
                <a:cs typeface="Arial" pitchFamily="34" charset="0"/>
              </a:rPr>
              <a:t>A World of Experts and Criminals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53</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14.xml"/><Relationship Id="rId5" Type="http://schemas.openxmlformats.org/officeDocument/2006/relationships/image" Target="../media/image34.png"/><Relationship Id="rId4" Type="http://schemas.openxmlformats.org/officeDocument/2006/relationships/image" Target="../media/image33.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DEAEF1C7-A8C2-0D4A-BEEB-0FF9FCE8FB2C}"/>
              </a:ext>
            </a:extLst>
          </p:cNvPr>
          <p:cNvPicPr>
            <a:picLocks noChangeAspect="1"/>
          </p:cNvPicPr>
          <p:nvPr/>
        </p:nvPicPr>
        <p:blipFill rotWithShape="1">
          <a:blip r:embed="rId2" cstate="email">
            <a:extLst>
              <a:ext uri="{28A0092B-C50C-407E-A947-70E740481C1C}">
                <a14:useLocalDpi xmlns:a14="http://schemas.microsoft.com/office/drawing/2010/main" val="0"/>
              </a:ext>
            </a:extLst>
          </a:blip>
          <a:srcRect/>
          <a:stretch/>
        </p:blipFill>
        <p:spPr>
          <a:xfrm>
            <a:off x="0" y="0"/>
            <a:ext cx="9144000" cy="6858000"/>
          </a:xfrm>
          <a:prstGeom prst="rect">
            <a:avLst/>
          </a:prstGeom>
          <a:noFill/>
        </p:spPr>
      </p:pic>
      <p:pic>
        <p:nvPicPr>
          <p:cNvPr id="3" name="Picture 2" descr="A close up of a sign&#10;&#10;Description automatically generated">
            <a:extLst>
              <a:ext uri="{FF2B5EF4-FFF2-40B4-BE49-F238E27FC236}">
                <a16:creationId xmlns:a16="http://schemas.microsoft.com/office/drawing/2014/main" id="{AC9760BF-45B7-5B43-A8A6-6AD4F56EBA89}"/>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10422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60D3F4A6-00F5-DD4B-AAB7-B3327B876C03}"/>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85553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7: Network Security</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7 - Sections &amp; Objectives</a:t>
            </a:r>
          </a:p>
        </p:txBody>
      </p:sp>
      <p:sp>
        <p:nvSpPr>
          <p:cNvPr id="4099" name="Rectangle 34"/>
          <p:cNvSpPr>
            <a:spLocks noGrp="1" noChangeArrowheads="1"/>
          </p:cNvSpPr>
          <p:nvPr>
            <p:ph idx="1"/>
          </p:nvPr>
        </p:nvSpPr>
        <p:spPr>
          <a:xfrm>
            <a:off x="213109" y="1465614"/>
            <a:ext cx="8733677" cy="4926405"/>
          </a:xfrm>
        </p:spPr>
        <p:txBody>
          <a:bodyPr/>
          <a:lstStyle/>
          <a:p>
            <a:r>
              <a:rPr lang="en-CA" dirty="0"/>
              <a:t>7.1 </a:t>
            </a:r>
            <a:r>
              <a:rPr lang="en-US" dirty="0"/>
              <a:t>Am I at Risk? </a:t>
            </a:r>
            <a:endParaRPr lang="en-CA" dirty="0"/>
          </a:p>
          <a:p>
            <a:pPr lvl="1"/>
            <a:r>
              <a:rPr lang="en-US" dirty="0"/>
              <a:t>Explain network security threats.</a:t>
            </a:r>
          </a:p>
          <a:p>
            <a:pPr lvl="1"/>
            <a:endParaRPr lang="en-CA" dirty="0"/>
          </a:p>
          <a:p>
            <a:r>
              <a:rPr lang="en-CA" dirty="0"/>
              <a:t>7.2 </a:t>
            </a:r>
            <a:r>
              <a:rPr lang="en-US" dirty="0"/>
              <a:t>Methods of Attack </a:t>
            </a:r>
          </a:p>
          <a:p>
            <a:pPr lvl="1"/>
            <a:r>
              <a:rPr lang="en-US" dirty="0"/>
              <a:t>Explain other types of network security threats.</a:t>
            </a:r>
          </a:p>
          <a:p>
            <a:pPr lvl="1"/>
            <a:endParaRPr lang="en-US" dirty="0"/>
          </a:p>
          <a:p>
            <a:r>
              <a:rPr lang="en-US" dirty="0"/>
              <a:t>7.3 How Can I Protect My Network? </a:t>
            </a:r>
          </a:p>
          <a:p>
            <a:pPr lvl="1"/>
            <a:r>
              <a:rPr lang="en-US" dirty="0"/>
              <a:t>Explain how software tools can mitigate network security threats.</a:t>
            </a:r>
          </a:p>
          <a:p>
            <a:pPr lvl="1"/>
            <a:endParaRPr lang="en-US" dirty="0"/>
          </a:p>
          <a:p>
            <a:r>
              <a:rPr lang="en-US" dirty="0"/>
              <a:t>7.4 How Do Firewalls Protect Networks? </a:t>
            </a:r>
          </a:p>
          <a:p>
            <a:pPr lvl="1"/>
            <a:r>
              <a:rPr lang="en-US" dirty="0"/>
              <a:t>Configure a firewall to control network traffic.</a:t>
            </a:r>
          </a:p>
        </p:txBody>
      </p:sp>
    </p:spTree>
    <p:extLst>
      <p:ext uri="{BB962C8B-B14F-4D97-AF65-F5344CB8AC3E}">
        <p14:creationId xmlns:p14="http://schemas.microsoft.com/office/powerpoint/2010/main" val="1002387523"/>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7.1 Am I at Risk? </a:t>
            </a:r>
            <a:endParaRPr lang="en-US" sz="2400" dirty="0">
              <a:solidFill>
                <a:srgbClr val="00B0F0"/>
              </a:solidFill>
            </a:endParaRPr>
          </a:p>
        </p:txBody>
      </p:sp>
    </p:spTree>
    <p:extLst>
      <p:ext uri="{BB962C8B-B14F-4D97-AF65-F5344CB8AC3E}">
        <p14:creationId xmlns:p14="http://schemas.microsoft.com/office/powerpoint/2010/main" val="2903389254"/>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Hackers and Intruders</a:t>
            </a:r>
          </a:p>
        </p:txBody>
      </p:sp>
      <p:sp>
        <p:nvSpPr>
          <p:cNvPr id="2" name="Content Placeholder 1"/>
          <p:cNvSpPr>
            <a:spLocks noGrp="1"/>
          </p:cNvSpPr>
          <p:nvPr>
            <p:ph idx="1"/>
          </p:nvPr>
        </p:nvSpPr>
        <p:spPr>
          <a:xfrm>
            <a:off x="213109" y="1346073"/>
            <a:ext cx="8460991" cy="1441091"/>
          </a:xfrm>
        </p:spPr>
        <p:txBody>
          <a:bodyPr/>
          <a:lstStyle/>
          <a:p>
            <a:r>
              <a:rPr lang="en-US" dirty="0"/>
              <a:t>What Do They Want?</a:t>
            </a:r>
          </a:p>
          <a:p>
            <a:r>
              <a:rPr lang="en-US" sz="1800" dirty="0"/>
              <a:t>When the hacker gains access to the network, four types of threat may arise: Information theft, Identity theft, Data loss / manipulation, and Disruption of service</a:t>
            </a:r>
          </a:p>
          <a:p>
            <a:pPr lvl="1"/>
            <a:endParaRPr lang="en-US" sz="1800" dirty="0"/>
          </a:p>
        </p:txBody>
      </p:sp>
      <p:sp>
        <p:nvSpPr>
          <p:cNvPr id="5" name="Content Placeholder 1"/>
          <p:cNvSpPr txBox="1">
            <a:spLocks/>
          </p:cNvSpPr>
          <p:nvPr/>
        </p:nvSpPr>
        <p:spPr bwMode="auto">
          <a:xfrm>
            <a:off x="2793503" y="2946769"/>
            <a:ext cx="3713564" cy="359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Where Do They Come From?</a:t>
            </a:r>
          </a:p>
          <a:p>
            <a:r>
              <a:rPr lang="en-US" sz="1800" dirty="0"/>
              <a:t>External threats arise from individuals working outside of an organization.</a:t>
            </a:r>
          </a:p>
          <a:p>
            <a:r>
              <a:rPr lang="en-US" sz="1800" dirty="0"/>
              <a:t>Internal threats occur when someone has authorized access to the network through a user account or has physical access to the network equipment.  </a:t>
            </a:r>
          </a:p>
          <a:p>
            <a:endParaRPr lang="en-US" kern="0" dirty="0"/>
          </a:p>
        </p:txBody>
      </p:sp>
      <p:pic>
        <p:nvPicPr>
          <p:cNvPr id="4" name="Picture 3"/>
          <p:cNvPicPr>
            <a:picLocks noChangeAspect="1"/>
          </p:cNvPicPr>
          <p:nvPr/>
        </p:nvPicPr>
        <p:blipFill>
          <a:blip r:embed="rId3"/>
          <a:stretch>
            <a:fillRect/>
          </a:stretch>
        </p:blipFill>
        <p:spPr>
          <a:xfrm>
            <a:off x="6878989" y="3444221"/>
            <a:ext cx="2030266" cy="2758321"/>
          </a:xfrm>
          <a:prstGeom prst="rect">
            <a:avLst/>
          </a:prstGeom>
        </p:spPr>
      </p:pic>
      <p:pic>
        <p:nvPicPr>
          <p:cNvPr id="6" name="Picture 5"/>
          <p:cNvPicPr>
            <a:picLocks noChangeAspect="1"/>
          </p:cNvPicPr>
          <p:nvPr/>
        </p:nvPicPr>
        <p:blipFill>
          <a:blip r:embed="rId4"/>
          <a:stretch>
            <a:fillRect/>
          </a:stretch>
        </p:blipFill>
        <p:spPr>
          <a:xfrm>
            <a:off x="213109" y="3562545"/>
            <a:ext cx="2332554" cy="2639997"/>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469166"/>
            <a:ext cx="8733677" cy="1485052"/>
          </a:xfrm>
        </p:spPr>
        <p:txBody>
          <a:bodyPr/>
          <a:lstStyle/>
          <a:p>
            <a:r>
              <a:rPr lang="en-US" dirty="0"/>
              <a:t>Social Engineering</a:t>
            </a:r>
          </a:p>
          <a:p>
            <a:pPr lvl="1"/>
            <a:r>
              <a:rPr lang="en-US" dirty="0"/>
              <a:t>In the context of computer and network security, social engineering refers to a collection of techniques used to deceive internal users into performing specific actions or revealing confidential information.</a:t>
            </a:r>
          </a:p>
        </p:txBody>
      </p:sp>
      <p:sp>
        <p:nvSpPr>
          <p:cNvPr id="9" name="Rectangle 2"/>
          <p:cNvSpPr txBox="1">
            <a:spLocks noChangeArrowheads="1"/>
          </p:cNvSpPr>
          <p:nvPr/>
        </p:nvSpPr>
        <p:spPr bwMode="auto">
          <a:xfrm>
            <a:off x="581063" y="536089"/>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br>
              <a:rPr lang="en-US" kern="0" dirty="0"/>
            </a:br>
            <a:r>
              <a:rPr lang="en-US" sz="2000" dirty="0"/>
              <a:t>Am I at Risk?</a:t>
            </a:r>
            <a:br>
              <a:rPr lang="en-US" sz="2000" kern="0" dirty="0"/>
            </a:br>
            <a:r>
              <a:rPr lang="en-US" dirty="0"/>
              <a:t>Social Engineering Attacks</a:t>
            </a:r>
          </a:p>
        </p:txBody>
      </p:sp>
      <p:sp>
        <p:nvSpPr>
          <p:cNvPr id="5" name="Rectangle 4"/>
          <p:cNvSpPr/>
          <p:nvPr/>
        </p:nvSpPr>
        <p:spPr>
          <a:xfrm>
            <a:off x="5081954" y="126015"/>
            <a:ext cx="4572000" cy="424732"/>
          </a:xfrm>
          <a:prstGeom prst="rect">
            <a:avLst/>
          </a:prstGeom>
        </p:spPr>
        <p:txBody>
          <a:bodyPr>
            <a:spAutoFit/>
          </a:bodyPr>
          <a:lstStyle/>
          <a:p>
            <a:endParaRPr lang="en-US" dirty="0"/>
          </a:p>
        </p:txBody>
      </p:sp>
      <p:sp>
        <p:nvSpPr>
          <p:cNvPr id="12" name="Content Placeholder 1"/>
          <p:cNvSpPr txBox="1">
            <a:spLocks/>
          </p:cNvSpPr>
          <p:nvPr/>
        </p:nvSpPr>
        <p:spPr bwMode="auto">
          <a:xfrm>
            <a:off x="213108" y="5129694"/>
            <a:ext cx="8733677" cy="1485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Types of Social Engineering</a:t>
            </a:r>
          </a:p>
          <a:p>
            <a:r>
              <a:rPr lang="en-US" sz="2000" dirty="0"/>
              <a:t>Three of the most common methods hackers use to obtain information directly from authorized users go by unusual names: pretexting, phishing, and vishing.</a:t>
            </a:r>
          </a:p>
        </p:txBody>
      </p:sp>
      <p:pic>
        <p:nvPicPr>
          <p:cNvPr id="6" name="Picture 5"/>
          <p:cNvPicPr>
            <a:picLocks noChangeAspect="1"/>
          </p:cNvPicPr>
          <p:nvPr/>
        </p:nvPicPr>
        <p:blipFill>
          <a:blip r:embed="rId3"/>
          <a:stretch>
            <a:fillRect/>
          </a:stretch>
        </p:blipFill>
        <p:spPr>
          <a:xfrm>
            <a:off x="2646141" y="2883655"/>
            <a:ext cx="3867610" cy="2202079"/>
          </a:xfrm>
          <a:prstGeom prst="rect">
            <a:avLst/>
          </a:prstGeom>
        </p:spPr>
      </p:pic>
    </p:spTree>
    <p:extLst>
      <p:ext uri="{BB962C8B-B14F-4D97-AF65-F5344CB8AC3E}">
        <p14:creationId xmlns:p14="http://schemas.microsoft.com/office/powerpoint/2010/main" val="326139857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Virus, Worms, and Trojan Horses</a:t>
            </a:r>
          </a:p>
        </p:txBody>
      </p:sp>
      <p:sp>
        <p:nvSpPr>
          <p:cNvPr id="2" name="Content Placeholder 1"/>
          <p:cNvSpPr>
            <a:spLocks noGrp="1"/>
          </p:cNvSpPr>
          <p:nvPr>
            <p:ph idx="1"/>
          </p:nvPr>
        </p:nvSpPr>
        <p:spPr>
          <a:xfrm>
            <a:off x="213109" y="1539503"/>
            <a:ext cx="8733677" cy="2003798"/>
          </a:xfrm>
        </p:spPr>
        <p:txBody>
          <a:bodyPr/>
          <a:lstStyle/>
          <a:p>
            <a:r>
              <a:rPr lang="en-US" dirty="0"/>
              <a:t>Other Types of Attacks</a:t>
            </a:r>
          </a:p>
          <a:p>
            <a:pPr lvl="1"/>
            <a:r>
              <a:rPr lang="en-US" dirty="0"/>
              <a:t>Malicious software can damage a system, destroy data, as well as deny access to networks, systems, or services. They can also forward data and personal details from unsuspecting PC users to criminals.</a:t>
            </a:r>
          </a:p>
        </p:txBody>
      </p:sp>
      <p:pic>
        <p:nvPicPr>
          <p:cNvPr id="3" name="Picture 2"/>
          <p:cNvPicPr>
            <a:picLocks noChangeAspect="1"/>
          </p:cNvPicPr>
          <p:nvPr/>
        </p:nvPicPr>
        <p:blipFill>
          <a:blip r:embed="rId3"/>
          <a:stretch>
            <a:fillRect/>
          </a:stretch>
        </p:blipFill>
        <p:spPr>
          <a:xfrm>
            <a:off x="950414" y="3102866"/>
            <a:ext cx="7259063" cy="2000529"/>
          </a:xfrm>
          <a:prstGeom prst="rect">
            <a:avLst/>
          </a:prstGeom>
        </p:spPr>
      </p:pic>
      <p:sp>
        <p:nvSpPr>
          <p:cNvPr id="4" name="TextBox 3"/>
          <p:cNvSpPr txBox="1"/>
          <p:nvPr/>
        </p:nvSpPr>
        <p:spPr>
          <a:xfrm>
            <a:off x="866164" y="5375955"/>
            <a:ext cx="2369406" cy="1089529"/>
          </a:xfrm>
          <a:prstGeom prst="rect">
            <a:avLst/>
          </a:prstGeom>
          <a:noFill/>
        </p:spPr>
        <p:txBody>
          <a:bodyPr wrap="square" rtlCol="0">
            <a:spAutoFit/>
          </a:bodyPr>
          <a:lstStyle/>
          <a:p>
            <a:r>
              <a:rPr lang="en-US" sz="1800" dirty="0"/>
              <a:t>A virus is a program that spreads by modifying other programs or files.</a:t>
            </a:r>
          </a:p>
        </p:txBody>
      </p:sp>
      <p:sp>
        <p:nvSpPr>
          <p:cNvPr id="7" name="TextBox 6"/>
          <p:cNvSpPr txBox="1"/>
          <p:nvPr/>
        </p:nvSpPr>
        <p:spPr>
          <a:xfrm>
            <a:off x="3395242" y="5208899"/>
            <a:ext cx="2369406" cy="1338828"/>
          </a:xfrm>
          <a:prstGeom prst="rect">
            <a:avLst/>
          </a:prstGeom>
          <a:noFill/>
        </p:spPr>
        <p:txBody>
          <a:bodyPr wrap="square" rtlCol="0">
            <a:spAutoFit/>
          </a:bodyPr>
          <a:lstStyle/>
          <a:p>
            <a:r>
              <a:rPr lang="en-US" sz="1800" dirty="0"/>
              <a:t>A worm is similar to a virus, but unlike a virus does not need to attach itself to an existing program. </a:t>
            </a:r>
          </a:p>
        </p:txBody>
      </p:sp>
      <p:sp>
        <p:nvSpPr>
          <p:cNvPr id="8" name="TextBox 7"/>
          <p:cNvSpPr txBox="1"/>
          <p:nvPr/>
        </p:nvSpPr>
        <p:spPr>
          <a:xfrm>
            <a:off x="5924321" y="5103394"/>
            <a:ext cx="2369406" cy="1588127"/>
          </a:xfrm>
          <a:prstGeom prst="rect">
            <a:avLst/>
          </a:prstGeom>
          <a:noFill/>
        </p:spPr>
        <p:txBody>
          <a:bodyPr wrap="square" rtlCol="0">
            <a:spAutoFit/>
          </a:bodyPr>
          <a:lstStyle/>
          <a:p>
            <a:r>
              <a:rPr lang="en-US" sz="1800" dirty="0"/>
              <a:t>A Trojan horse is program that is written to appear like a legitimate program, when in fact it is an attack tool. </a:t>
            </a:r>
          </a:p>
        </p:txBody>
      </p:sp>
    </p:spTree>
    <p:extLst>
      <p:ext uri="{BB962C8B-B14F-4D97-AF65-F5344CB8AC3E}">
        <p14:creationId xmlns:p14="http://schemas.microsoft.com/office/powerpoint/2010/main" val="2552923377"/>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7.2 </a:t>
            </a:r>
            <a:r>
              <a:rPr lang="en-CA" sz="2400" dirty="0"/>
              <a:t>Methods of Attack</a:t>
            </a:r>
            <a:endParaRPr lang="en-US" sz="2400" dirty="0">
              <a:solidFill>
                <a:srgbClr val="00B0F0"/>
              </a:solidFill>
            </a:endParaRPr>
          </a:p>
        </p:txBody>
      </p:sp>
    </p:spTree>
    <p:extLst>
      <p:ext uri="{BB962C8B-B14F-4D97-AF65-F5344CB8AC3E}">
        <p14:creationId xmlns:p14="http://schemas.microsoft.com/office/powerpoint/2010/main" val="235936797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Denial of Service and Brute Force Attacks</a:t>
            </a:r>
          </a:p>
        </p:txBody>
      </p:sp>
      <p:sp>
        <p:nvSpPr>
          <p:cNvPr id="2" name="Content Placeholder 1"/>
          <p:cNvSpPr>
            <a:spLocks noGrp="1"/>
          </p:cNvSpPr>
          <p:nvPr>
            <p:ph idx="1"/>
          </p:nvPr>
        </p:nvSpPr>
        <p:spPr>
          <a:xfrm>
            <a:off x="213109" y="1539503"/>
            <a:ext cx="8733677" cy="1256451"/>
          </a:xfrm>
        </p:spPr>
        <p:txBody>
          <a:bodyPr/>
          <a:lstStyle/>
          <a:p>
            <a:r>
              <a:rPr lang="en-US" dirty="0"/>
              <a:t>An attacker uses a DoS attack to perform these functions:</a:t>
            </a:r>
          </a:p>
          <a:p>
            <a:pPr lvl="1"/>
            <a:r>
              <a:rPr lang="en-US" sz="1600" dirty="0"/>
              <a:t>Flood a system or network with traffic to prevent legitimate network traffic from flowing</a:t>
            </a:r>
          </a:p>
          <a:p>
            <a:pPr lvl="1"/>
            <a:r>
              <a:rPr lang="en-US" sz="1600" dirty="0"/>
              <a:t>Disrupt connections between a client and server to prevent access to a service</a:t>
            </a:r>
          </a:p>
        </p:txBody>
      </p:sp>
      <p:pic>
        <p:nvPicPr>
          <p:cNvPr id="3" name="Picture 2"/>
          <p:cNvPicPr>
            <a:picLocks noChangeAspect="1"/>
          </p:cNvPicPr>
          <p:nvPr/>
        </p:nvPicPr>
        <p:blipFill>
          <a:blip r:embed="rId3"/>
          <a:stretch>
            <a:fillRect/>
          </a:stretch>
        </p:blipFill>
        <p:spPr>
          <a:xfrm>
            <a:off x="1117420" y="2795954"/>
            <a:ext cx="6663772" cy="3635511"/>
          </a:xfrm>
          <a:prstGeom prst="rect">
            <a:avLst/>
          </a:prstGeom>
        </p:spPr>
      </p:pic>
    </p:spTree>
    <p:extLst>
      <p:ext uri="{BB962C8B-B14F-4D97-AF65-F5344CB8AC3E}">
        <p14:creationId xmlns:p14="http://schemas.microsoft.com/office/powerpoint/2010/main" val="92380176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878855"/>
            <a:ext cx="8772157" cy="838200"/>
          </a:xfrm>
        </p:spPr>
        <p:txBody>
          <a:bodyPr/>
          <a:lstStyle/>
          <a:p>
            <a:br>
              <a:rPr lang="en-US" dirty="0"/>
            </a:br>
            <a:r>
              <a:rPr lang="en-US" sz="2000" dirty="0"/>
              <a:t>Methods of Attack</a:t>
            </a:r>
            <a:br>
              <a:rPr lang="en-US" sz="2000" dirty="0"/>
            </a:br>
            <a:r>
              <a:rPr lang="en-US" dirty="0"/>
              <a:t>Denial of Service and Brute Force Attacks (Cont.)</a:t>
            </a:r>
          </a:p>
        </p:txBody>
      </p:sp>
      <p:sp>
        <p:nvSpPr>
          <p:cNvPr id="2" name="Content Placeholder 1"/>
          <p:cNvSpPr>
            <a:spLocks noGrp="1"/>
          </p:cNvSpPr>
          <p:nvPr>
            <p:ph idx="1"/>
          </p:nvPr>
        </p:nvSpPr>
        <p:spPr>
          <a:xfrm>
            <a:off x="213109" y="1811877"/>
            <a:ext cx="8733677" cy="1256451"/>
          </a:xfrm>
        </p:spPr>
        <p:txBody>
          <a:bodyPr/>
          <a:lstStyle/>
          <a:p>
            <a:r>
              <a:rPr lang="en-US" dirty="0"/>
              <a:t>DDoS</a:t>
            </a:r>
          </a:p>
          <a:p>
            <a:pPr lvl="1"/>
            <a:r>
              <a:rPr lang="en-US" dirty="0"/>
              <a:t>DDoS is a more sophisticated and potentially damaging form of the DoS attack. It is designed to saturate and overwhelm network links with useless data. </a:t>
            </a:r>
          </a:p>
        </p:txBody>
      </p:sp>
      <p:sp>
        <p:nvSpPr>
          <p:cNvPr id="5" name="Content Placeholder 1"/>
          <p:cNvSpPr txBox="1">
            <a:spLocks/>
          </p:cNvSpPr>
          <p:nvPr/>
        </p:nvSpPr>
        <p:spPr bwMode="auto">
          <a:xfrm>
            <a:off x="193868" y="3582250"/>
            <a:ext cx="8733677" cy="1256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Brute Force</a:t>
            </a:r>
          </a:p>
          <a:p>
            <a:pPr lvl="1"/>
            <a:r>
              <a:rPr lang="en-US" dirty="0"/>
              <a:t>With brute force attacks, a fast computer is used to try to guess passwords or to decipher an encryption code. The attacker tries a large number of possibilities in rapid succession to gain access or crack the code.</a:t>
            </a:r>
            <a:r>
              <a:rPr lang="en-US" kern="0" dirty="0"/>
              <a:t> </a:t>
            </a:r>
          </a:p>
        </p:txBody>
      </p:sp>
    </p:spTree>
    <p:extLst>
      <p:ext uri="{BB962C8B-B14F-4D97-AF65-F5344CB8AC3E}">
        <p14:creationId xmlns:p14="http://schemas.microsoft.com/office/powerpoint/2010/main" val="1257698692"/>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a:t>
            </a:r>
          </a:p>
        </p:txBody>
      </p:sp>
      <p:sp>
        <p:nvSpPr>
          <p:cNvPr id="2" name="Content Placeholder 1"/>
          <p:cNvSpPr>
            <a:spLocks noGrp="1"/>
          </p:cNvSpPr>
          <p:nvPr>
            <p:ph idx="1"/>
          </p:nvPr>
        </p:nvSpPr>
        <p:spPr>
          <a:xfrm>
            <a:off x="365509" y="3662641"/>
            <a:ext cx="4057022" cy="1863121"/>
          </a:xfrm>
        </p:spPr>
        <p:txBody>
          <a:bodyPr/>
          <a:lstStyle/>
          <a:p>
            <a:r>
              <a:rPr lang="en-US" dirty="0"/>
              <a:t>Adware</a:t>
            </a:r>
          </a:p>
          <a:p>
            <a:pPr lvl="1"/>
            <a:r>
              <a:rPr lang="en-US" dirty="0"/>
              <a:t>Adware is a form of spyware used to collect information about a user based on websites the user visits. That information is then used for targeted advertising. </a:t>
            </a:r>
          </a:p>
        </p:txBody>
      </p:sp>
      <p:sp>
        <p:nvSpPr>
          <p:cNvPr id="6" name="Content Placeholder 1"/>
          <p:cNvSpPr txBox="1">
            <a:spLocks/>
          </p:cNvSpPr>
          <p:nvPr/>
        </p:nvSpPr>
        <p:spPr bwMode="auto">
          <a:xfrm>
            <a:off x="365509" y="1691902"/>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a:t>Spyware</a:t>
            </a:r>
          </a:p>
          <a:p>
            <a:pPr lvl="1"/>
            <a:r>
              <a:rPr lang="en-US" kern="0"/>
              <a:t>Spyware is any program that gathers personal information from your computer without your permission or knowledge. This information is sent to advertisers or others on the Internet and can include passwords and account numbers.</a:t>
            </a:r>
          </a:p>
          <a:p>
            <a:pPr lvl="1"/>
            <a:endParaRPr lang="en-US" kern="0" dirty="0"/>
          </a:p>
        </p:txBody>
      </p:sp>
      <p:pic>
        <p:nvPicPr>
          <p:cNvPr id="5" name="Picture 4"/>
          <p:cNvPicPr>
            <a:picLocks noChangeAspect="1"/>
          </p:cNvPicPr>
          <p:nvPr/>
        </p:nvPicPr>
        <p:blipFill>
          <a:blip r:embed="rId3"/>
          <a:stretch>
            <a:fillRect/>
          </a:stretch>
        </p:blipFill>
        <p:spPr>
          <a:xfrm>
            <a:off x="5128002" y="3662641"/>
            <a:ext cx="2976718" cy="2427277"/>
          </a:xfrm>
          <a:prstGeom prst="rect">
            <a:avLst/>
          </a:prstGeom>
        </p:spPr>
      </p:pic>
    </p:spTree>
    <p:extLst>
      <p:ext uri="{BB962C8B-B14F-4D97-AF65-F5344CB8AC3E}">
        <p14:creationId xmlns:p14="http://schemas.microsoft.com/office/powerpoint/2010/main" val="1022118072"/>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 (Cont.)</a:t>
            </a:r>
          </a:p>
        </p:txBody>
      </p:sp>
      <p:sp>
        <p:nvSpPr>
          <p:cNvPr id="6" name="Content Placeholder 1"/>
          <p:cNvSpPr txBox="1">
            <a:spLocks/>
          </p:cNvSpPr>
          <p:nvPr/>
        </p:nvSpPr>
        <p:spPr bwMode="auto">
          <a:xfrm>
            <a:off x="366945" y="1371198"/>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Botnets and Zombies</a:t>
            </a:r>
          </a:p>
          <a:p>
            <a:pPr lvl="1"/>
            <a:r>
              <a:rPr lang="en-US" dirty="0"/>
              <a:t>When infected, the “zombie” computer contacts servers managed by the botnet creator. These servers act as a command and control (C&amp;C) center for an entire network of compromised devices, or "botnet."</a:t>
            </a:r>
            <a:endParaRPr lang="en-US" kern="0" dirty="0"/>
          </a:p>
        </p:txBody>
      </p:sp>
      <p:pic>
        <p:nvPicPr>
          <p:cNvPr id="4" name="Picture 3"/>
          <p:cNvPicPr>
            <a:picLocks noChangeAspect="1"/>
          </p:cNvPicPr>
          <p:nvPr/>
        </p:nvPicPr>
        <p:blipFill>
          <a:blip r:embed="rId3"/>
          <a:stretch>
            <a:fillRect/>
          </a:stretch>
        </p:blipFill>
        <p:spPr>
          <a:xfrm>
            <a:off x="1389184" y="2929619"/>
            <a:ext cx="6365631" cy="3621688"/>
          </a:xfrm>
          <a:prstGeom prst="rect">
            <a:avLst/>
          </a:prstGeom>
        </p:spPr>
      </p:pic>
    </p:spTree>
    <p:extLst>
      <p:ext uri="{BB962C8B-B14F-4D97-AF65-F5344CB8AC3E}">
        <p14:creationId xmlns:p14="http://schemas.microsoft.com/office/powerpoint/2010/main" val="446202686"/>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7.3 How Can I Protect My Network?</a:t>
            </a:r>
            <a:r>
              <a:rPr lang="en-CA" sz="2400" dirty="0"/>
              <a:t> </a:t>
            </a:r>
            <a:endParaRPr lang="en-US" sz="2400" dirty="0">
              <a:solidFill>
                <a:srgbClr val="00B0F0"/>
              </a:solidFill>
            </a:endParaRP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a:t>
            </a:r>
          </a:p>
        </p:txBody>
      </p:sp>
      <p:sp>
        <p:nvSpPr>
          <p:cNvPr id="2" name="Content Placeholder 1"/>
          <p:cNvSpPr>
            <a:spLocks noGrp="1"/>
          </p:cNvSpPr>
          <p:nvPr>
            <p:ph idx="1"/>
          </p:nvPr>
        </p:nvSpPr>
        <p:spPr>
          <a:xfrm>
            <a:off x="232348" y="1302112"/>
            <a:ext cx="8733677" cy="1590560"/>
          </a:xfrm>
        </p:spPr>
        <p:txBody>
          <a:bodyPr/>
          <a:lstStyle/>
          <a:p>
            <a:r>
              <a:rPr lang="en-US" dirty="0"/>
              <a:t>Security Practices</a:t>
            </a:r>
          </a:p>
          <a:p>
            <a:pPr lvl="1"/>
            <a:r>
              <a:rPr lang="en-US" dirty="0"/>
              <a:t>Security procedures can range from simple, inexpensive tasks such as maintaining up-to-date software releases, to complex implementations of firewalls and intrusion detection systems.</a:t>
            </a:r>
          </a:p>
        </p:txBody>
      </p:sp>
      <p:sp>
        <p:nvSpPr>
          <p:cNvPr id="4" name="Content Placeholder 1"/>
          <p:cNvSpPr txBox="1">
            <a:spLocks/>
          </p:cNvSpPr>
          <p:nvPr/>
        </p:nvSpPr>
        <p:spPr bwMode="auto">
          <a:xfrm>
            <a:off x="193868" y="2743203"/>
            <a:ext cx="8733677" cy="159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Security Tools</a:t>
            </a:r>
          </a:p>
          <a:p>
            <a:pPr lvl="1"/>
            <a:r>
              <a:rPr lang="en-US" dirty="0"/>
              <a:t>Many tools are available to network users to protect the devices from attacks and to help remove malicious software from infected machines.</a:t>
            </a:r>
            <a:endParaRPr lang="en-US" kern="0" dirty="0"/>
          </a:p>
        </p:txBody>
      </p:sp>
      <p:pic>
        <p:nvPicPr>
          <p:cNvPr id="3" name="Picture 2"/>
          <p:cNvPicPr>
            <a:picLocks noChangeAspect="1"/>
          </p:cNvPicPr>
          <p:nvPr/>
        </p:nvPicPr>
        <p:blipFill>
          <a:blip r:embed="rId3"/>
          <a:stretch>
            <a:fillRect/>
          </a:stretch>
        </p:blipFill>
        <p:spPr>
          <a:xfrm>
            <a:off x="2410018" y="3930292"/>
            <a:ext cx="4351267" cy="2727581"/>
          </a:xfrm>
          <a:prstGeom prst="rect">
            <a:avLst/>
          </a:prstGeom>
        </p:spPr>
      </p:pic>
    </p:spTree>
    <p:extLst>
      <p:ext uri="{BB962C8B-B14F-4D97-AF65-F5344CB8AC3E}">
        <p14:creationId xmlns:p14="http://schemas.microsoft.com/office/powerpoint/2010/main" val="410592602"/>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 (Cont.)</a:t>
            </a:r>
          </a:p>
        </p:txBody>
      </p:sp>
      <p:sp>
        <p:nvSpPr>
          <p:cNvPr id="2" name="Content Placeholder 1"/>
          <p:cNvSpPr>
            <a:spLocks noGrp="1"/>
          </p:cNvSpPr>
          <p:nvPr>
            <p:ph idx="1"/>
          </p:nvPr>
        </p:nvSpPr>
        <p:spPr>
          <a:xfrm>
            <a:off x="232348" y="1302112"/>
            <a:ext cx="8733677" cy="1590560"/>
          </a:xfrm>
        </p:spPr>
        <p:txBody>
          <a:bodyPr/>
          <a:lstStyle/>
          <a:p>
            <a:r>
              <a:rPr lang="en-US" dirty="0"/>
              <a:t>Patches and Updates</a:t>
            </a:r>
          </a:p>
          <a:p>
            <a:pPr lvl="1"/>
            <a:r>
              <a:rPr lang="en-US" dirty="0"/>
              <a:t>A patch is a small piece of code that fixes a specific problem. An update, on the other hand, may include additional functionality to the software package as well as patches for specific issues.</a:t>
            </a:r>
          </a:p>
        </p:txBody>
      </p:sp>
      <p:pic>
        <p:nvPicPr>
          <p:cNvPr id="5" name="Picture 4"/>
          <p:cNvPicPr>
            <a:picLocks noChangeAspect="1"/>
          </p:cNvPicPr>
          <p:nvPr/>
        </p:nvPicPr>
        <p:blipFill>
          <a:blip r:embed="rId3"/>
          <a:stretch>
            <a:fillRect/>
          </a:stretch>
        </p:blipFill>
        <p:spPr>
          <a:xfrm>
            <a:off x="2193243" y="3185361"/>
            <a:ext cx="4805436" cy="3189062"/>
          </a:xfrm>
          <a:prstGeom prst="rect">
            <a:avLst/>
          </a:prstGeom>
        </p:spPr>
      </p:pic>
    </p:spTree>
    <p:extLst>
      <p:ext uri="{BB962C8B-B14F-4D97-AF65-F5344CB8AC3E}">
        <p14:creationId xmlns:p14="http://schemas.microsoft.com/office/powerpoint/2010/main" val="170798999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a:t>
            </a:r>
          </a:p>
        </p:txBody>
      </p:sp>
      <p:sp>
        <p:nvSpPr>
          <p:cNvPr id="2" name="Content Placeholder 1"/>
          <p:cNvSpPr>
            <a:spLocks noGrp="1"/>
          </p:cNvSpPr>
          <p:nvPr>
            <p:ph idx="1"/>
          </p:nvPr>
        </p:nvSpPr>
        <p:spPr>
          <a:xfrm>
            <a:off x="213109" y="1539502"/>
            <a:ext cx="8733677" cy="1511429"/>
          </a:xfrm>
        </p:spPr>
        <p:txBody>
          <a:bodyPr/>
          <a:lstStyle/>
          <a:p>
            <a:r>
              <a:rPr lang="en-US" dirty="0"/>
              <a:t>Infection Detection</a:t>
            </a:r>
          </a:p>
          <a:p>
            <a:pPr lvl="1"/>
            <a:r>
              <a:rPr lang="en-US" dirty="0"/>
              <a:t>Any device that is connected to a network is susceptible to viruses, worms and Trojan horses. So how do you know if your computer has been infected?</a:t>
            </a:r>
          </a:p>
        </p:txBody>
      </p:sp>
      <p:pic>
        <p:nvPicPr>
          <p:cNvPr id="3" name="Picture 2"/>
          <p:cNvPicPr>
            <a:picLocks noChangeAspect="1"/>
          </p:cNvPicPr>
          <p:nvPr/>
        </p:nvPicPr>
        <p:blipFill>
          <a:blip r:embed="rId3"/>
          <a:stretch>
            <a:fillRect/>
          </a:stretch>
        </p:blipFill>
        <p:spPr>
          <a:xfrm>
            <a:off x="369301" y="3357841"/>
            <a:ext cx="4378546" cy="2754042"/>
          </a:xfrm>
          <a:prstGeom prst="rect">
            <a:avLst/>
          </a:prstGeom>
        </p:spPr>
      </p:pic>
      <p:sp>
        <p:nvSpPr>
          <p:cNvPr id="4" name="TextBox 3"/>
          <p:cNvSpPr txBox="1"/>
          <p:nvPr/>
        </p:nvSpPr>
        <p:spPr>
          <a:xfrm>
            <a:off x="4963386" y="3225956"/>
            <a:ext cx="3983400" cy="3416320"/>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t>Computer starts acting abnormally</a:t>
            </a:r>
          </a:p>
          <a:p>
            <a:pPr marL="285750" indent="-285750" algn="l">
              <a:buFont typeface="Arial" panose="020B0604020202020204" pitchFamily="34" charset="0"/>
              <a:buChar char="•"/>
            </a:pPr>
            <a:r>
              <a:rPr lang="en-US" sz="1800" dirty="0"/>
              <a:t>Program does not respond to mouse and keystrokes</a:t>
            </a:r>
          </a:p>
          <a:p>
            <a:pPr marL="285750" indent="-285750" algn="l">
              <a:buFont typeface="Arial" panose="020B0604020202020204" pitchFamily="34" charset="0"/>
              <a:buChar char="•"/>
            </a:pPr>
            <a:r>
              <a:rPr lang="en-US" sz="1800" dirty="0"/>
              <a:t>Programs starting or shutting down on their own</a:t>
            </a:r>
          </a:p>
          <a:p>
            <a:pPr marL="285750" indent="-285750" algn="l">
              <a:buFont typeface="Arial" panose="020B0604020202020204" pitchFamily="34" charset="0"/>
              <a:buChar char="•"/>
            </a:pPr>
            <a:r>
              <a:rPr lang="en-US" sz="1800" dirty="0"/>
              <a:t>Email program begins sending out large quantities of email</a:t>
            </a:r>
          </a:p>
          <a:p>
            <a:pPr marL="285750" indent="-285750" algn="l">
              <a:buFont typeface="Arial" panose="020B0604020202020204" pitchFamily="34" charset="0"/>
              <a:buChar char="•"/>
            </a:pPr>
            <a:r>
              <a:rPr lang="en-US" sz="1800" dirty="0"/>
              <a:t>CPU usage is very high</a:t>
            </a:r>
          </a:p>
          <a:p>
            <a:pPr marL="285750" indent="-285750" algn="l">
              <a:buFont typeface="Arial" panose="020B0604020202020204" pitchFamily="34" charset="0"/>
              <a:buChar char="•"/>
            </a:pPr>
            <a:r>
              <a:rPr lang="en-US" sz="1800" dirty="0"/>
              <a:t>There are unidentifiable, or a large number of processes running</a:t>
            </a:r>
          </a:p>
          <a:p>
            <a:pPr marL="285750" indent="-285750" algn="l">
              <a:buFont typeface="Arial" panose="020B0604020202020204" pitchFamily="34" charset="0"/>
              <a:buChar char="•"/>
            </a:pPr>
            <a:r>
              <a:rPr lang="en-US" sz="1800" dirty="0"/>
              <a:t>Computer slows down significantly or crashes</a:t>
            </a:r>
          </a:p>
          <a:p>
            <a:endParaRPr lang="en-US" dirty="0"/>
          </a:p>
        </p:txBody>
      </p:sp>
    </p:spTree>
    <p:extLst>
      <p:ext uri="{BB962C8B-B14F-4D97-AF65-F5344CB8AC3E}">
        <p14:creationId xmlns:p14="http://schemas.microsoft.com/office/powerpoint/2010/main" val="489894939"/>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 (Cont.)</a:t>
            </a:r>
          </a:p>
        </p:txBody>
      </p:sp>
      <p:sp>
        <p:nvSpPr>
          <p:cNvPr id="2" name="Content Placeholder 1"/>
          <p:cNvSpPr>
            <a:spLocks noGrp="1"/>
          </p:cNvSpPr>
          <p:nvPr>
            <p:ph idx="1"/>
          </p:nvPr>
        </p:nvSpPr>
        <p:spPr>
          <a:xfrm>
            <a:off x="213109" y="1302110"/>
            <a:ext cx="8733677" cy="1511429"/>
          </a:xfrm>
        </p:spPr>
        <p:txBody>
          <a:bodyPr/>
          <a:lstStyle/>
          <a:p>
            <a:r>
              <a:rPr lang="en-US" dirty="0"/>
              <a:t>Antivirus Software</a:t>
            </a:r>
          </a:p>
          <a:p>
            <a:pPr lvl="1"/>
            <a:r>
              <a:rPr lang="en-US" dirty="0"/>
              <a:t>Antivirus software relies on known “virus signatures” in order to find and prevent new viruses from infecting the computer.</a:t>
            </a:r>
          </a:p>
        </p:txBody>
      </p:sp>
      <p:sp>
        <p:nvSpPr>
          <p:cNvPr id="6" name="Content Placeholder 1"/>
          <p:cNvSpPr txBox="1">
            <a:spLocks/>
          </p:cNvSpPr>
          <p:nvPr/>
        </p:nvSpPr>
        <p:spPr bwMode="auto">
          <a:xfrm>
            <a:off x="213109" y="2663252"/>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Antispam Software</a:t>
            </a:r>
          </a:p>
          <a:p>
            <a:pPr lvl="1"/>
            <a:r>
              <a:rPr lang="en-US" dirty="0"/>
              <a:t>Protects hosts by identifying spam and performing an action, such as placing it into a junk folder or deleting it.</a:t>
            </a:r>
            <a:endParaRPr lang="en-US" kern="0" dirty="0"/>
          </a:p>
        </p:txBody>
      </p:sp>
      <p:pic>
        <p:nvPicPr>
          <p:cNvPr id="5" name="Picture 4"/>
          <p:cNvPicPr>
            <a:picLocks noChangeAspect="1"/>
          </p:cNvPicPr>
          <p:nvPr/>
        </p:nvPicPr>
        <p:blipFill>
          <a:blip r:embed="rId3"/>
          <a:stretch>
            <a:fillRect/>
          </a:stretch>
        </p:blipFill>
        <p:spPr>
          <a:xfrm>
            <a:off x="5099539" y="3152498"/>
            <a:ext cx="3293332" cy="2979682"/>
          </a:xfrm>
          <a:prstGeom prst="rect">
            <a:avLst/>
          </a:prstGeom>
        </p:spPr>
      </p:pic>
      <p:sp>
        <p:nvSpPr>
          <p:cNvPr id="8" name="Content Placeholder 1"/>
          <p:cNvSpPr txBox="1">
            <a:spLocks/>
          </p:cNvSpPr>
          <p:nvPr/>
        </p:nvSpPr>
        <p:spPr bwMode="auto">
          <a:xfrm>
            <a:off x="193868" y="4538945"/>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Additional Safeguards</a:t>
            </a:r>
          </a:p>
          <a:p>
            <a:pPr lvl="1"/>
            <a:r>
              <a:rPr lang="en-US" dirty="0"/>
              <a:t>Before forwarding virus warning emails, check a trusted source to see if the virus is a hoax.</a:t>
            </a:r>
            <a:endParaRPr lang="en-US" kern="0" dirty="0"/>
          </a:p>
        </p:txBody>
      </p:sp>
    </p:spTree>
    <p:extLst>
      <p:ext uri="{BB962C8B-B14F-4D97-AF65-F5344CB8AC3E}">
        <p14:creationId xmlns:p14="http://schemas.microsoft.com/office/powerpoint/2010/main" val="309923294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Removing Spyware</a:t>
            </a:r>
          </a:p>
        </p:txBody>
      </p:sp>
      <p:sp>
        <p:nvSpPr>
          <p:cNvPr id="2" name="Content Placeholder 1"/>
          <p:cNvSpPr>
            <a:spLocks noGrp="1"/>
          </p:cNvSpPr>
          <p:nvPr>
            <p:ph idx="1"/>
          </p:nvPr>
        </p:nvSpPr>
        <p:spPr>
          <a:xfrm>
            <a:off x="213109" y="1407618"/>
            <a:ext cx="8733677" cy="1537806"/>
          </a:xfrm>
        </p:spPr>
        <p:txBody>
          <a:bodyPr/>
          <a:lstStyle/>
          <a:p>
            <a:r>
              <a:rPr lang="en-US" dirty="0"/>
              <a:t>Antispyware, Adware, and Popup Blockers</a:t>
            </a:r>
          </a:p>
          <a:p>
            <a:pPr lvl="1"/>
            <a:r>
              <a:rPr lang="en-US" dirty="0"/>
              <a:t>Antispyware detects and deletes spyware applications. Many antispyware applications also include detection and deletion of cookies and adware. Popup blocking software can be installed to prevent popups and pop-</a:t>
            </a:r>
            <a:r>
              <a:rPr lang="en-US" dirty="0" err="1"/>
              <a:t>unders</a:t>
            </a:r>
            <a:r>
              <a:rPr lang="en-US" dirty="0"/>
              <a:t>.</a:t>
            </a:r>
          </a:p>
        </p:txBody>
      </p:sp>
      <p:pic>
        <p:nvPicPr>
          <p:cNvPr id="3" name="Picture 2"/>
          <p:cNvPicPr>
            <a:picLocks noChangeAspect="1"/>
          </p:cNvPicPr>
          <p:nvPr/>
        </p:nvPicPr>
        <p:blipFill>
          <a:blip r:embed="rId3"/>
          <a:stretch>
            <a:fillRect/>
          </a:stretch>
        </p:blipFill>
        <p:spPr>
          <a:xfrm>
            <a:off x="2197733" y="3218810"/>
            <a:ext cx="4764425" cy="3449389"/>
          </a:xfrm>
          <a:prstGeom prst="rect">
            <a:avLst/>
          </a:prstGeom>
        </p:spPr>
      </p:pic>
    </p:spTree>
    <p:extLst>
      <p:ext uri="{BB962C8B-B14F-4D97-AF65-F5344CB8AC3E}">
        <p14:creationId xmlns:p14="http://schemas.microsoft.com/office/powerpoint/2010/main" val="766245074"/>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7.4 How Do Firewalls Protect Networks?</a:t>
            </a:r>
          </a:p>
        </p:txBody>
      </p:sp>
    </p:spTree>
    <p:extLst>
      <p:ext uri="{BB962C8B-B14F-4D97-AF65-F5344CB8AC3E}">
        <p14:creationId xmlns:p14="http://schemas.microsoft.com/office/powerpoint/2010/main" val="413900046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a:t>
            </a:r>
          </a:p>
        </p:txBody>
      </p:sp>
      <p:sp>
        <p:nvSpPr>
          <p:cNvPr id="2" name="Content Placeholder 1"/>
          <p:cNvSpPr>
            <a:spLocks noGrp="1"/>
          </p:cNvSpPr>
          <p:nvPr>
            <p:ph idx="1"/>
          </p:nvPr>
        </p:nvSpPr>
        <p:spPr>
          <a:xfrm>
            <a:off x="213109" y="1732931"/>
            <a:ext cx="8733677" cy="1827952"/>
          </a:xfrm>
        </p:spPr>
        <p:txBody>
          <a:bodyPr/>
          <a:lstStyle/>
          <a:p>
            <a:r>
              <a:rPr lang="en-US" dirty="0"/>
              <a:t>What is a Firewall?</a:t>
            </a:r>
          </a:p>
          <a:p>
            <a:pPr lvl="1"/>
            <a:r>
              <a:rPr lang="en-US" dirty="0"/>
              <a:t>A firewall prevents undesirable traffic from entering protected areas of the network. A firewall is usually installed between two or more networks and controls the traffic between them as well as helps prevent unauthorized access. </a:t>
            </a:r>
          </a:p>
        </p:txBody>
      </p:sp>
      <p:pic>
        <p:nvPicPr>
          <p:cNvPr id="3" name="Picture 2"/>
          <p:cNvPicPr>
            <a:picLocks noChangeAspect="1"/>
          </p:cNvPicPr>
          <p:nvPr/>
        </p:nvPicPr>
        <p:blipFill>
          <a:blip r:embed="rId3"/>
          <a:stretch>
            <a:fillRect/>
          </a:stretch>
        </p:blipFill>
        <p:spPr>
          <a:xfrm>
            <a:off x="4718087" y="3668123"/>
            <a:ext cx="4188121" cy="2368692"/>
          </a:xfrm>
          <a:prstGeom prst="rect">
            <a:avLst/>
          </a:prstGeom>
        </p:spPr>
      </p:pic>
      <p:sp>
        <p:nvSpPr>
          <p:cNvPr id="6" name="Content Placeholder 1"/>
          <p:cNvSpPr txBox="1">
            <a:spLocks/>
          </p:cNvSpPr>
          <p:nvPr/>
        </p:nvSpPr>
        <p:spPr bwMode="auto">
          <a:xfrm>
            <a:off x="193869" y="3453606"/>
            <a:ext cx="4131946" cy="3184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dirty="0"/>
              <a:t>Firewalls can be implemented in software. Firewalls may also be hardware devices. </a:t>
            </a:r>
          </a:p>
          <a:p>
            <a:pPr lvl="1"/>
            <a:r>
              <a:rPr lang="en-US" dirty="0"/>
              <a:t>A hardware firewall is a freestanding unit.</a:t>
            </a:r>
          </a:p>
          <a:p>
            <a:pPr lvl="1"/>
            <a:r>
              <a:rPr lang="en-US" dirty="0"/>
              <a:t>Firewalls often perform Network Address Translation.</a:t>
            </a:r>
          </a:p>
          <a:p>
            <a:pPr lvl="1"/>
            <a:endParaRPr lang="en-US" kern="0" dirty="0"/>
          </a:p>
        </p:txBody>
      </p:sp>
    </p:spTree>
    <p:extLst>
      <p:ext uri="{BB962C8B-B14F-4D97-AF65-F5344CB8AC3E}">
        <p14:creationId xmlns:p14="http://schemas.microsoft.com/office/powerpoint/2010/main" val="218815043"/>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 (Cont.)</a:t>
            </a:r>
          </a:p>
        </p:txBody>
      </p:sp>
      <p:sp>
        <p:nvSpPr>
          <p:cNvPr id="2" name="Content Placeholder 1"/>
          <p:cNvSpPr>
            <a:spLocks noGrp="1"/>
          </p:cNvSpPr>
          <p:nvPr>
            <p:ph idx="1"/>
          </p:nvPr>
        </p:nvSpPr>
        <p:spPr>
          <a:xfrm>
            <a:off x="213109" y="1732931"/>
            <a:ext cx="8733677" cy="4975600"/>
          </a:xfrm>
        </p:spPr>
        <p:txBody>
          <a:bodyPr/>
          <a:lstStyle/>
          <a:p>
            <a:r>
              <a:rPr lang="en-US" dirty="0"/>
              <a:t>DMZ</a:t>
            </a:r>
          </a:p>
          <a:p>
            <a:pPr lvl="1"/>
            <a:r>
              <a:rPr lang="en-US" dirty="0"/>
              <a:t>In computer networking, a DMZ refers to an area of the network that is accessible to both internal and external users. </a:t>
            </a:r>
          </a:p>
          <a:p>
            <a:pPr lvl="1"/>
            <a:r>
              <a:rPr lang="en-US" dirty="0"/>
              <a:t>With the wireless router, a simple DMZ can be set up that allows an internal server to be accessible by outside hosts.</a:t>
            </a:r>
          </a:p>
          <a:p>
            <a:pPr lvl="1"/>
            <a:r>
              <a:rPr lang="en-US" dirty="0"/>
              <a:t>The wireless router isolates traffic destined to the IP address specified. This traffic is then forwarded only to the switch port where the server is connected.</a:t>
            </a:r>
          </a:p>
        </p:txBody>
      </p:sp>
    </p:spTree>
    <p:extLst>
      <p:ext uri="{BB962C8B-B14F-4D97-AF65-F5344CB8AC3E}">
        <p14:creationId xmlns:p14="http://schemas.microsoft.com/office/powerpoint/2010/main" val="3988388933"/>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text on a white background&#10;&#10;Description automatically generated">
            <a:extLst>
              <a:ext uri="{FF2B5EF4-FFF2-40B4-BE49-F238E27FC236}">
                <a16:creationId xmlns:a16="http://schemas.microsoft.com/office/drawing/2014/main" id="{6948149A-3DD7-7445-85B0-D0CCA9F725D5}"/>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5" name="Picture 4" descr="A close up of text on a white background&#10;&#10;Description automatically generated">
            <a:extLst>
              <a:ext uri="{FF2B5EF4-FFF2-40B4-BE49-F238E27FC236}">
                <a16:creationId xmlns:a16="http://schemas.microsoft.com/office/drawing/2014/main" id="{C07FED00-9F6F-274D-9F6D-F6A8ACE2B3E6}"/>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13892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77F011EA-0787-3A47-A646-003AC939C9E3}"/>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341570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1:</a:t>
            </a:r>
            <a:br>
              <a:rPr lang="en-US" sz="2400" dirty="0">
                <a:latin typeface="Arial" charset="0"/>
              </a:rPr>
            </a:br>
            <a:r>
              <a:rPr lang="en-US" sz="2400" dirty="0">
                <a:latin typeface="Arial" charset="0"/>
              </a:rPr>
              <a:t>Cybersecurity - A World of Experts and Criminals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1 -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a:buFont typeface="Wingdings" charset="2"/>
              <a:buChar char="§"/>
            </a:pPr>
            <a:r>
              <a:rPr lang="en-CA" dirty="0"/>
              <a:t>1.1 The Cybersecurity World</a:t>
            </a:r>
          </a:p>
          <a:p>
            <a:pPr lvl="1">
              <a:buFont typeface="Wingdings" charset="2"/>
              <a:buChar char="§"/>
            </a:pPr>
            <a:r>
              <a:rPr lang="en-CA" sz="1600" dirty="0"/>
              <a:t> </a:t>
            </a:r>
            <a:r>
              <a:rPr lang="en-US" sz="1600" dirty="0"/>
              <a:t>Describe the common characteristics comprising the cybersecurity world</a:t>
            </a:r>
          </a:p>
          <a:p>
            <a:pPr>
              <a:buFont typeface="Wingdings" charset="2"/>
              <a:buChar char="§"/>
            </a:pPr>
            <a:r>
              <a:rPr lang="en-CA" dirty="0"/>
              <a:t>1.2 Cyber Criminals vs Cybersecurity Specialists</a:t>
            </a:r>
          </a:p>
          <a:p>
            <a:pPr lvl="1">
              <a:buFont typeface="Wingdings" charset="2"/>
              <a:buChar char="§"/>
            </a:pPr>
            <a:r>
              <a:rPr lang="en-CA" sz="1600" dirty="0"/>
              <a:t> </a:t>
            </a:r>
            <a:r>
              <a:rPr lang="en-US" sz="1600" dirty="0"/>
              <a:t>Differentiate the characteristics of cyber criminals and cybersecurity specialists</a:t>
            </a:r>
            <a:endParaRPr lang="en-CA" sz="1600" dirty="0"/>
          </a:p>
          <a:p>
            <a:pPr>
              <a:buFont typeface="Wingdings" charset="2"/>
              <a:buChar char="§"/>
            </a:pPr>
            <a:r>
              <a:rPr lang="en-CA" dirty="0"/>
              <a:t>1.3 Common Threats</a:t>
            </a:r>
          </a:p>
          <a:p>
            <a:pPr marL="576263" lvl="2" indent="-236538">
              <a:spcBef>
                <a:spcPct val="50000"/>
              </a:spcBef>
              <a:buFont typeface="Wingdings" charset="2"/>
              <a:buChar char="§"/>
            </a:pPr>
            <a:r>
              <a:rPr lang="en-US" sz="1600" dirty="0"/>
              <a:t>Compare how cybersecurity threats affect individuals, businesses, and organizations</a:t>
            </a:r>
          </a:p>
          <a:p>
            <a:pPr marL="236538" lvl="1" indent="-236538">
              <a:spcBef>
                <a:spcPct val="50000"/>
              </a:spcBef>
              <a:buFont typeface="Wingdings" charset="2"/>
              <a:buChar char="§"/>
            </a:pPr>
            <a:r>
              <a:rPr lang="en-US" sz="2400" dirty="0"/>
              <a:t>1.4 Spreading Cybersecurity Threats</a:t>
            </a:r>
          </a:p>
          <a:p>
            <a:pPr marL="576263" lvl="2" indent="-236538">
              <a:spcBef>
                <a:spcPct val="50000"/>
              </a:spcBef>
              <a:buFont typeface="Wingdings" charset="2"/>
              <a:buChar char="§"/>
            </a:pPr>
            <a:r>
              <a:rPr lang="en-US" sz="1600" dirty="0"/>
              <a:t>Analyze the factors that lead to the spread and growth of cybercrime</a:t>
            </a:r>
          </a:p>
          <a:p>
            <a:pPr marL="236538" lvl="1" indent="-236538">
              <a:spcBef>
                <a:spcPct val="50000"/>
              </a:spcBef>
              <a:buFont typeface="Wingdings" charset="2"/>
              <a:buChar char="§"/>
            </a:pPr>
            <a:r>
              <a:rPr lang="en-US" sz="2400" dirty="0"/>
              <a:t>1.5 Creating More Experts</a:t>
            </a:r>
          </a:p>
          <a:p>
            <a:pPr marL="576263" lvl="2" indent="-236538">
              <a:spcBef>
                <a:spcPct val="50000"/>
              </a:spcBef>
              <a:buFont typeface="Wingdings" charset="2"/>
              <a:buChar char="§"/>
            </a:pPr>
            <a:r>
              <a:rPr lang="en-US" sz="1600" dirty="0"/>
              <a:t>Analyze the organizations and efforts committed to expanding the cybersecurity workforce</a:t>
            </a:r>
          </a:p>
          <a:p>
            <a:pPr marL="236538" lvl="1" indent="-236538">
              <a:spcBef>
                <a:spcPct val="50000"/>
              </a:spcBef>
              <a:buFont typeface="Wingdings" charset="2"/>
              <a:buChar char="§"/>
            </a:pPr>
            <a:endParaRPr lang="en-CA" sz="24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a:defRPr/>
            </a:pPr>
            <a:r>
              <a:rPr lang="en-US" sz="2400" dirty="0"/>
              <a:t>1.1  </a:t>
            </a:r>
            <a:r>
              <a:rPr lang="en-US" sz="2400" dirty="0">
                <a:solidFill>
                  <a:schemeClr val="bg1"/>
                </a:solidFill>
                <a:latin typeface="Arial" pitchFamily="34" charset="0"/>
                <a:cs typeface="Arial" pitchFamily="34" charset="0"/>
              </a:rPr>
              <a:t>The Cybersecurity World</a:t>
            </a:r>
            <a:endParaRPr lang="en-US" dirty="0">
              <a:solidFill>
                <a:schemeClr val="bg1"/>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The Cybersecurity World</a:t>
            </a:r>
            <a:br>
              <a:rPr lang="en-US" dirty="0">
                <a:latin typeface="Arial" charset="0"/>
              </a:rPr>
            </a:br>
            <a:r>
              <a:rPr lang="en-US" dirty="0">
                <a:latin typeface="Arial" charset="0"/>
              </a:rPr>
              <a:t>Cybersecurity Domains</a:t>
            </a:r>
          </a:p>
        </p:txBody>
      </p:sp>
      <p:sp>
        <p:nvSpPr>
          <p:cNvPr id="2" name="Content Placeholder 1"/>
          <p:cNvSpPr>
            <a:spLocks noGrp="1"/>
          </p:cNvSpPr>
          <p:nvPr>
            <p:ph idx="1"/>
          </p:nvPr>
        </p:nvSpPr>
        <p:spPr>
          <a:xfrm>
            <a:off x="213109" y="1539502"/>
            <a:ext cx="5698593" cy="4786870"/>
          </a:xfrm>
        </p:spPr>
        <p:txBody>
          <a:bodyPr/>
          <a:lstStyle/>
          <a:p>
            <a:r>
              <a:rPr lang="en-US" sz="2000" dirty="0"/>
              <a:t>Websites and Power of Data</a:t>
            </a:r>
          </a:p>
          <a:p>
            <a:pPr marL="742950" lvl="1" indent="-285750">
              <a:buFont typeface="Arial" panose="020B0604020202020204" pitchFamily="34" charset="0"/>
              <a:buChar char="•"/>
            </a:pPr>
            <a:r>
              <a:rPr lang="en-US" sz="1600" dirty="0"/>
              <a:t>Great businesses have been created by collecting and harnessing the power of data and data analytics</a:t>
            </a:r>
          </a:p>
          <a:p>
            <a:pPr marL="742950" lvl="1" indent="-285750">
              <a:buFont typeface="Arial" panose="020B0604020202020204" pitchFamily="34" charset="0"/>
              <a:buChar char="•"/>
            </a:pPr>
            <a:r>
              <a:rPr lang="en-US" sz="1600" dirty="0"/>
              <a:t>These businesses have the responsibility to protect this data from misuse and unauthorized access</a:t>
            </a:r>
          </a:p>
          <a:p>
            <a:pPr marL="742950" lvl="1" indent="-285750">
              <a:buFont typeface="Arial" panose="020B0604020202020204" pitchFamily="34" charset="0"/>
              <a:buChar char="•"/>
            </a:pPr>
            <a:r>
              <a:rPr lang="en-US" sz="1600" dirty="0"/>
              <a:t>The growth of data has created great opportunities for cybersecurity specialists</a:t>
            </a:r>
          </a:p>
          <a:p>
            <a:r>
              <a:rPr lang="en-US" sz="2000" dirty="0"/>
              <a:t>Domains</a:t>
            </a:r>
          </a:p>
          <a:p>
            <a:pPr marL="742950" lvl="1" indent="-285750">
              <a:buFont typeface="Arial" panose="020B0604020202020204" pitchFamily="34" charset="0"/>
              <a:buChar char="•"/>
            </a:pPr>
            <a:r>
              <a:rPr lang="en-US" sz="1600" dirty="0"/>
              <a:t>Business large and small have recognized the power of big data and data analytics</a:t>
            </a:r>
          </a:p>
          <a:p>
            <a:pPr marL="742950" lvl="1" indent="-285750">
              <a:buFont typeface="Arial" panose="020B0604020202020204" pitchFamily="34" charset="0"/>
              <a:buChar char="•"/>
            </a:pPr>
            <a:r>
              <a:rPr lang="en-US" sz="1600" dirty="0"/>
              <a:t>Organizations like Google, LinkedIn, Amazon provide important services and opportunity for their customers</a:t>
            </a:r>
          </a:p>
          <a:p>
            <a:pPr marL="742950" lvl="1" indent="-285750">
              <a:buFont typeface="Arial" panose="020B0604020202020204" pitchFamily="34" charset="0"/>
              <a:buChar char="•"/>
            </a:pPr>
            <a:r>
              <a:rPr lang="en-US" sz="1600" dirty="0"/>
              <a:t>The growth in data collection and analytics poses great risks to individuals and modern life if precautions are not taken to protect sensitive data from criminals or others who have intent to harm</a:t>
            </a:r>
          </a:p>
        </p:txBody>
      </p:sp>
      <p:pic>
        <p:nvPicPr>
          <p:cNvPr id="3" name="Picture 2"/>
          <p:cNvPicPr>
            <a:picLocks noChangeAspect="1"/>
          </p:cNvPicPr>
          <p:nvPr/>
        </p:nvPicPr>
        <p:blipFill>
          <a:blip r:embed="rId3"/>
          <a:stretch>
            <a:fillRect/>
          </a:stretch>
        </p:blipFill>
        <p:spPr>
          <a:xfrm>
            <a:off x="6584809" y="2338753"/>
            <a:ext cx="2216260" cy="2365349"/>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The Cybersecurity World</a:t>
            </a:r>
            <a:br>
              <a:rPr lang="en-US" dirty="0">
                <a:latin typeface="Arial" charset="0"/>
              </a:rPr>
            </a:br>
            <a:r>
              <a:rPr lang="en-US" dirty="0">
                <a:latin typeface="Arial" charset="0"/>
              </a:rPr>
              <a:t>Cybersecurity Domains (Cont.)</a:t>
            </a:r>
          </a:p>
        </p:txBody>
      </p:sp>
      <p:sp>
        <p:nvSpPr>
          <p:cNvPr id="2" name="Content Placeholder 1"/>
          <p:cNvSpPr>
            <a:spLocks noGrp="1"/>
          </p:cNvSpPr>
          <p:nvPr>
            <p:ph idx="1"/>
          </p:nvPr>
        </p:nvSpPr>
        <p:spPr>
          <a:xfrm>
            <a:off x="213109" y="1539502"/>
            <a:ext cx="5698593" cy="4786870"/>
          </a:xfrm>
        </p:spPr>
        <p:txBody>
          <a:bodyPr/>
          <a:lstStyle/>
          <a:p>
            <a:r>
              <a:rPr lang="en-US" sz="1800" dirty="0"/>
              <a:t>Cyber experts now have the technology to track worldwide weather trends, monitor the oceans, and track the movement and behavior of people, animals and objects in real time.</a:t>
            </a:r>
          </a:p>
          <a:p>
            <a:r>
              <a:rPr lang="en-US" sz="1800" dirty="0"/>
              <a:t>New technologies, such as Geospatial Information Systems (GIS) and the Internet of Everything (IoE), have emerged.  Each depends on collecting and analyzing tremendous amounts of data.</a:t>
            </a:r>
          </a:p>
          <a:p>
            <a:r>
              <a:rPr lang="en-US" sz="1800" dirty="0"/>
              <a:t>This growing collection of data can help people save energy, improve efficiencies, and reduce safety risks. </a:t>
            </a:r>
          </a:p>
        </p:txBody>
      </p:sp>
      <p:pic>
        <p:nvPicPr>
          <p:cNvPr id="4" name="Picture 3"/>
          <p:cNvPicPr>
            <a:picLocks noChangeAspect="1"/>
          </p:cNvPicPr>
          <p:nvPr/>
        </p:nvPicPr>
        <p:blipFill>
          <a:blip r:embed="rId3"/>
          <a:stretch>
            <a:fillRect/>
          </a:stretch>
        </p:blipFill>
        <p:spPr>
          <a:xfrm>
            <a:off x="6074961" y="4106007"/>
            <a:ext cx="2756545" cy="1772749"/>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1.2  Cybersecurity Criminals versus Cybersecurity Specialists</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vs Cybersecurity Specialists</a:t>
            </a:r>
            <a:br>
              <a:rPr lang="en-US" sz="1800" kern="1200" dirty="0">
                <a:solidFill>
                  <a:schemeClr val="tx1"/>
                </a:solidFill>
                <a:latin typeface="Arial" charset="0"/>
              </a:rPr>
            </a:br>
            <a:r>
              <a:rPr lang="en-US" dirty="0">
                <a:latin typeface="Arial" charset="0"/>
              </a:rPr>
              <a:t>Cybersecurity Criminals</a:t>
            </a:r>
          </a:p>
        </p:txBody>
      </p:sp>
      <p:sp>
        <p:nvSpPr>
          <p:cNvPr id="2" name="Content Placeholder 1"/>
          <p:cNvSpPr>
            <a:spLocks noGrp="1"/>
          </p:cNvSpPr>
          <p:nvPr>
            <p:ph idx="1"/>
          </p:nvPr>
        </p:nvSpPr>
        <p:spPr>
          <a:xfrm>
            <a:off x="213110" y="1254276"/>
            <a:ext cx="5550127" cy="4786870"/>
          </a:xfrm>
        </p:spPr>
        <p:txBody>
          <a:bodyPr/>
          <a:lstStyle/>
          <a:p>
            <a:r>
              <a:rPr lang="en-US" sz="1800" b="1" dirty="0"/>
              <a:t>Hackers</a:t>
            </a:r>
            <a:r>
              <a:rPr lang="en-US" sz="1800" dirty="0"/>
              <a:t> – This group of criminals breaks into computers or networks to gain access for various reasons. </a:t>
            </a:r>
          </a:p>
          <a:p>
            <a:pPr lvl="1"/>
            <a:r>
              <a:rPr lang="en-US" sz="1600" b="1" i="1" dirty="0"/>
              <a:t>White hat </a:t>
            </a:r>
            <a:r>
              <a:rPr lang="en-US" sz="1600" dirty="0"/>
              <a:t>attackers break into networks or computer systems to discover weaknesses in order to improve the security of these systems. </a:t>
            </a:r>
          </a:p>
          <a:p>
            <a:pPr lvl="1"/>
            <a:r>
              <a:rPr lang="en-US" sz="1600" b="1" i="1" dirty="0"/>
              <a:t>Gray hat </a:t>
            </a:r>
            <a:r>
              <a:rPr lang="en-US" sz="1600" dirty="0"/>
              <a:t>attackers are somewhere between white and black hat attackers. The gray hat attackers may find a vulnerability and report it to the owners of the system if that action coincides with their agenda.</a:t>
            </a:r>
          </a:p>
          <a:p>
            <a:pPr lvl="1"/>
            <a:r>
              <a:rPr lang="en-US" sz="1600" b="1" i="1" dirty="0"/>
              <a:t>Black hat </a:t>
            </a:r>
            <a:r>
              <a:rPr lang="en-US" sz="1600" dirty="0"/>
              <a:t>attackers are unethical criminals who violate computer and network security for personal gain, or for malicious reasons, such as attacking networks. </a:t>
            </a:r>
          </a:p>
        </p:txBody>
      </p:sp>
      <p:pic>
        <p:nvPicPr>
          <p:cNvPr id="3" name="Picture 2"/>
          <p:cNvPicPr>
            <a:picLocks noChangeAspect="1"/>
          </p:cNvPicPr>
          <p:nvPr/>
        </p:nvPicPr>
        <p:blipFill>
          <a:blip r:embed="rId3"/>
          <a:stretch>
            <a:fillRect/>
          </a:stretch>
        </p:blipFill>
        <p:spPr>
          <a:xfrm>
            <a:off x="6097362" y="1732085"/>
            <a:ext cx="2628270" cy="2394438"/>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versus Cybersecurity Specialists</a:t>
            </a:r>
            <a:br>
              <a:rPr lang="en-US" sz="1800" kern="1200" dirty="0">
                <a:solidFill>
                  <a:schemeClr val="tx1"/>
                </a:solidFill>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213110" y="1254276"/>
            <a:ext cx="7242767" cy="4786870"/>
          </a:xfrm>
        </p:spPr>
        <p:txBody>
          <a:bodyPr/>
          <a:lstStyle/>
          <a:p>
            <a:pPr marL="0" indent="0">
              <a:buNone/>
            </a:pPr>
            <a:r>
              <a:rPr lang="en-US" sz="1800" dirty="0"/>
              <a:t>Criminals come in many different forms. Each have their own motives:</a:t>
            </a:r>
          </a:p>
          <a:p>
            <a:r>
              <a:rPr lang="en-US" sz="1800" b="1" dirty="0"/>
              <a:t>Script Kiddies </a:t>
            </a:r>
            <a:r>
              <a:rPr lang="en-US" sz="1800" dirty="0"/>
              <a:t>- Teenagers or hobbyists mostly limited to pranks and vandalism, have little or no skill, often using existing tools or instructions found on the Internet to launch attacks. </a:t>
            </a:r>
          </a:p>
          <a:p>
            <a:r>
              <a:rPr lang="en-US" sz="1800" b="1" dirty="0"/>
              <a:t>Vulnerability Brokers </a:t>
            </a:r>
            <a:r>
              <a:rPr lang="en-US" sz="1800" dirty="0"/>
              <a:t>- Grey hat hackers who attempt to discover exploits and report them to vendors, sometimes for prizes or rewards.</a:t>
            </a:r>
          </a:p>
          <a:p>
            <a:r>
              <a:rPr lang="en-US" sz="1800" b="1" dirty="0"/>
              <a:t>Hacktivists -</a:t>
            </a:r>
            <a:r>
              <a:rPr lang="en-US" sz="1800" dirty="0"/>
              <a:t> Grey hat hackers who rally and protest against different political and social ideas. Hacktivists publicly protest against organizations or governments by posting articles, videos, leaking sensitive information, and performing distributed denial of service (DDoS) attacks.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Cybersecurity Criminals versus Cybersecurity Specialists</a:t>
            </a:r>
            <a:br>
              <a:rPr lang="en-US" sz="1800" kern="1200" dirty="0">
                <a:solidFill>
                  <a:schemeClr val="tx1"/>
                </a:solidFill>
                <a:latin typeface="Arial" charset="0"/>
              </a:rPr>
            </a:br>
            <a:r>
              <a:rPr lang="en-US" dirty="0">
                <a:latin typeface="Arial" charset="0"/>
              </a:rPr>
              <a:t>Cybersecurity Criminals (Cont.)</a:t>
            </a:r>
          </a:p>
        </p:txBody>
      </p:sp>
      <p:sp>
        <p:nvSpPr>
          <p:cNvPr id="2" name="Content Placeholder 1"/>
          <p:cNvSpPr>
            <a:spLocks noGrp="1"/>
          </p:cNvSpPr>
          <p:nvPr>
            <p:ph idx="1"/>
          </p:nvPr>
        </p:nvSpPr>
        <p:spPr>
          <a:xfrm>
            <a:off x="213110" y="1254276"/>
            <a:ext cx="7506536" cy="4786870"/>
          </a:xfrm>
        </p:spPr>
        <p:txBody>
          <a:bodyPr/>
          <a:lstStyle/>
          <a:p>
            <a:pPr marL="0" indent="0">
              <a:buNone/>
            </a:pPr>
            <a:r>
              <a:rPr lang="en-US" sz="1800" dirty="0"/>
              <a:t>Criminals come in many different forms. Each have their own motives:</a:t>
            </a:r>
          </a:p>
          <a:p>
            <a:r>
              <a:rPr lang="en-US" sz="1800" b="1" dirty="0"/>
              <a:t>Cyber Criminals </a:t>
            </a:r>
            <a:r>
              <a:rPr lang="en-US" sz="1800" dirty="0"/>
              <a:t>- These are black hat hackers who are either self-employed or working for large cybercrime organizations. Each year, cyber criminals are responsible for stealing billions of dollars from consumers and businesses.</a:t>
            </a:r>
          </a:p>
          <a:p>
            <a:r>
              <a:rPr lang="en-US" sz="1800" b="1" dirty="0"/>
              <a:t>State Sponsored Hackers - </a:t>
            </a:r>
            <a:r>
              <a:rPr lang="en-US" sz="18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1.3  Common Threats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a:t>
            </a:r>
          </a:p>
        </p:txBody>
      </p:sp>
      <p:sp>
        <p:nvSpPr>
          <p:cNvPr id="2" name="Content Placeholder 1"/>
          <p:cNvSpPr>
            <a:spLocks noGrp="1"/>
          </p:cNvSpPr>
          <p:nvPr>
            <p:ph idx="1"/>
          </p:nvPr>
        </p:nvSpPr>
        <p:spPr>
          <a:xfrm>
            <a:off x="213110" y="1539502"/>
            <a:ext cx="6179302" cy="4786870"/>
          </a:xfrm>
        </p:spPr>
        <p:txBody>
          <a:bodyPr/>
          <a:lstStyle/>
          <a:p>
            <a:r>
              <a:rPr lang="en-US" sz="1600" dirty="0"/>
              <a:t>Cybersecurity specialists possess the insight to recognize the influence of data and harness that power to build great organizations, provide services and protect people from cyberattacks</a:t>
            </a:r>
          </a:p>
          <a:p>
            <a:r>
              <a:rPr lang="en-US" sz="1600" dirty="0"/>
              <a:t>Cybersecurity specialists recognize the threat that data poses if used against people</a:t>
            </a:r>
          </a:p>
          <a:p>
            <a:r>
              <a:rPr lang="en-US" sz="1600" dirty="0"/>
              <a:t>A cybersecurity threat is the possibility that a harmful event, such as an attack, will occur</a:t>
            </a:r>
          </a:p>
          <a:p>
            <a:r>
              <a:rPr lang="en-US" sz="1600" dirty="0"/>
              <a:t>Cyber vulnerability is a weakness that makes a target susceptible to an attack</a:t>
            </a:r>
          </a:p>
          <a:p>
            <a:r>
              <a:rPr lang="en-US" sz="1600" dirty="0"/>
              <a:t>Cyber threats are particularly dangerous to certain industries and the type of information they collect and protect</a:t>
            </a:r>
          </a:p>
          <a:p>
            <a:endParaRPr lang="en-US" sz="16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6556968" cy="4786870"/>
          </a:xfrm>
        </p:spPr>
        <p:txBody>
          <a:bodyPr/>
          <a:lstStyle/>
          <a:p>
            <a:pPr marL="0" indent="0">
              <a:buNone/>
            </a:pPr>
            <a:r>
              <a:rPr lang="en-US" sz="1800" dirty="0"/>
              <a:t>The following examples are just a few sources of data that can come from established organizations:</a:t>
            </a:r>
          </a:p>
          <a:p>
            <a:r>
              <a:rPr lang="en-US" sz="1600" b="1" dirty="0"/>
              <a:t>Personal Information</a:t>
            </a:r>
          </a:p>
          <a:p>
            <a:r>
              <a:rPr lang="en-US" sz="1600" b="1" dirty="0"/>
              <a:t>Medical Records</a:t>
            </a:r>
            <a:endParaRPr lang="en-US" sz="1600" dirty="0"/>
          </a:p>
          <a:p>
            <a:r>
              <a:rPr lang="en-US" sz="1600" b="1" dirty="0"/>
              <a:t>Education Records</a:t>
            </a:r>
            <a:endParaRPr lang="en-US" sz="1600" dirty="0"/>
          </a:p>
          <a:p>
            <a:r>
              <a:rPr lang="en-US" sz="1600" b="1" dirty="0"/>
              <a:t>Employment and Financial Records</a:t>
            </a:r>
            <a:endParaRPr lang="en-US" sz="1600" dirty="0"/>
          </a:p>
          <a:p>
            <a:endParaRPr lang="en-US" sz="2000" dirty="0"/>
          </a:p>
          <a:p>
            <a:endParaRPr lang="en-US" sz="2000" dirty="0"/>
          </a:p>
          <a:p>
            <a:endParaRPr lang="en-US" dirty="0"/>
          </a:p>
        </p:txBody>
      </p:sp>
      <p:pic>
        <p:nvPicPr>
          <p:cNvPr id="3" name="Picture 2"/>
          <p:cNvPicPr>
            <a:picLocks noChangeAspect="1"/>
          </p:cNvPicPr>
          <p:nvPr/>
        </p:nvPicPr>
        <p:blipFill>
          <a:blip r:embed="rId3"/>
          <a:stretch>
            <a:fillRect/>
          </a:stretch>
        </p:blipFill>
        <p:spPr>
          <a:xfrm>
            <a:off x="4835769" y="2384852"/>
            <a:ext cx="3730869" cy="3854838"/>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4306137" cy="4786870"/>
          </a:xfrm>
        </p:spPr>
        <p:txBody>
          <a:bodyPr/>
          <a:lstStyle/>
          <a:p>
            <a:pPr marL="0" indent="0">
              <a:buNone/>
            </a:pPr>
            <a:r>
              <a:rPr lang="en-US" sz="1600" dirty="0"/>
              <a:t>Network services like DNS, HTTP and Online Databases are prime targets for cyber criminals.</a:t>
            </a:r>
          </a:p>
          <a:p>
            <a:r>
              <a:rPr lang="en-US" sz="1600" dirty="0"/>
              <a:t>Criminals use packet-sniffing tools to capture data streams over a network. Packet sniffers work by monitoring and recording all information coming across a network. </a:t>
            </a:r>
          </a:p>
          <a:p>
            <a:r>
              <a:rPr lang="en-US" sz="1600" dirty="0"/>
              <a:t>Criminals can also use rogue devices, such as unsecured Wi-Fi access points. </a:t>
            </a:r>
          </a:p>
          <a:p>
            <a:r>
              <a:rPr lang="en-US" sz="1600" dirty="0"/>
              <a:t>Packet forgery (or packet injection) interferes with an established network communication by constructing packets to appear as if they are part of a communication.</a:t>
            </a:r>
          </a:p>
        </p:txBody>
      </p:sp>
      <p:pic>
        <p:nvPicPr>
          <p:cNvPr id="3" name="Picture 2"/>
          <p:cNvPicPr>
            <a:picLocks noChangeAspect="1"/>
          </p:cNvPicPr>
          <p:nvPr/>
        </p:nvPicPr>
        <p:blipFill>
          <a:blip r:embed="rId3"/>
          <a:stretch>
            <a:fillRect/>
          </a:stretch>
        </p:blipFill>
        <p:spPr>
          <a:xfrm>
            <a:off x="4743449" y="2189284"/>
            <a:ext cx="3996104" cy="2664069"/>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4147374663"/>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6"/>
            <a:ext cx="5698593" cy="4786870"/>
          </a:xfrm>
        </p:spPr>
        <p:txBody>
          <a:bodyPr/>
          <a:lstStyle/>
          <a:p>
            <a:pPr marL="0" indent="0">
              <a:buNone/>
            </a:pPr>
            <a:r>
              <a:rPr lang="en-US" sz="1600" dirty="0"/>
              <a:t>Domains include:</a:t>
            </a:r>
          </a:p>
          <a:p>
            <a:pPr>
              <a:spcBef>
                <a:spcPts val="0"/>
              </a:spcBef>
            </a:pPr>
            <a:r>
              <a:rPr lang="en-US" sz="1600" dirty="0"/>
              <a:t>Manufacturing</a:t>
            </a:r>
          </a:p>
          <a:p>
            <a:pPr lvl="1">
              <a:spcBef>
                <a:spcPts val="0"/>
              </a:spcBef>
            </a:pPr>
            <a:r>
              <a:rPr lang="en-US" sz="1400" dirty="0"/>
              <a:t>Industry Controls</a:t>
            </a:r>
          </a:p>
          <a:p>
            <a:pPr lvl="1">
              <a:spcBef>
                <a:spcPts val="0"/>
              </a:spcBef>
            </a:pPr>
            <a:r>
              <a:rPr lang="en-US" sz="1400" dirty="0"/>
              <a:t>Automation</a:t>
            </a:r>
          </a:p>
          <a:p>
            <a:pPr lvl="1">
              <a:spcBef>
                <a:spcPts val="0"/>
              </a:spcBef>
            </a:pPr>
            <a:r>
              <a:rPr lang="en-US" sz="1400" dirty="0"/>
              <a:t>SCADA</a:t>
            </a:r>
          </a:p>
          <a:p>
            <a:pPr>
              <a:spcBef>
                <a:spcPts val="0"/>
              </a:spcBef>
            </a:pPr>
            <a:r>
              <a:rPr lang="en-US" sz="1600" dirty="0"/>
              <a:t>Energy Production and Distribution</a:t>
            </a:r>
          </a:p>
          <a:p>
            <a:pPr lvl="1">
              <a:spcBef>
                <a:spcPts val="0"/>
              </a:spcBef>
            </a:pPr>
            <a:r>
              <a:rPr lang="en-US" sz="1400" dirty="0"/>
              <a:t>Electrical Distribution and Smart Grid</a:t>
            </a:r>
          </a:p>
          <a:p>
            <a:pPr lvl="1">
              <a:spcBef>
                <a:spcPts val="0"/>
              </a:spcBef>
            </a:pPr>
            <a:r>
              <a:rPr lang="en-US" sz="1400" dirty="0"/>
              <a:t>Oil and Gas</a:t>
            </a:r>
          </a:p>
          <a:p>
            <a:pPr>
              <a:spcBef>
                <a:spcPts val="0"/>
              </a:spcBef>
            </a:pPr>
            <a:r>
              <a:rPr lang="en-US" sz="1600" dirty="0"/>
              <a:t>Communication </a:t>
            </a:r>
          </a:p>
          <a:p>
            <a:pPr lvl="1">
              <a:spcBef>
                <a:spcPts val="0"/>
              </a:spcBef>
            </a:pPr>
            <a:r>
              <a:rPr lang="en-US" sz="1400" dirty="0"/>
              <a:t>Phone</a:t>
            </a:r>
          </a:p>
          <a:p>
            <a:pPr lvl="1">
              <a:spcBef>
                <a:spcPts val="0"/>
              </a:spcBef>
            </a:pPr>
            <a:r>
              <a:rPr lang="en-US" sz="1400" dirty="0"/>
              <a:t>Email</a:t>
            </a:r>
          </a:p>
          <a:p>
            <a:pPr lvl="1">
              <a:spcBef>
                <a:spcPts val="0"/>
              </a:spcBef>
            </a:pPr>
            <a:r>
              <a:rPr lang="en-US" sz="1400" dirty="0"/>
              <a:t>Messaging</a:t>
            </a:r>
          </a:p>
          <a:p>
            <a:pPr>
              <a:spcBef>
                <a:spcPts val="0"/>
              </a:spcBef>
            </a:pPr>
            <a:r>
              <a:rPr lang="en-US" sz="1600" dirty="0"/>
              <a:t>Transportation systems</a:t>
            </a:r>
          </a:p>
          <a:p>
            <a:pPr lvl="1">
              <a:spcBef>
                <a:spcPts val="0"/>
              </a:spcBef>
            </a:pPr>
            <a:r>
              <a:rPr lang="en-US" sz="1400" dirty="0"/>
              <a:t>Air Travel</a:t>
            </a:r>
          </a:p>
          <a:p>
            <a:pPr lvl="1">
              <a:spcBef>
                <a:spcPts val="0"/>
              </a:spcBef>
            </a:pPr>
            <a:r>
              <a:rPr lang="en-US" sz="1400" dirty="0"/>
              <a:t>Rail</a:t>
            </a:r>
          </a:p>
          <a:p>
            <a:pPr lvl="1">
              <a:spcBef>
                <a:spcPts val="0"/>
              </a:spcBef>
            </a:pPr>
            <a:r>
              <a:rPr lang="en-US" sz="1400" dirty="0"/>
              <a:t>Over the Road</a:t>
            </a:r>
          </a:p>
        </p:txBody>
      </p:sp>
      <p:pic>
        <p:nvPicPr>
          <p:cNvPr id="3" name="Picture 2"/>
          <p:cNvPicPr>
            <a:picLocks noChangeAspect="1"/>
          </p:cNvPicPr>
          <p:nvPr/>
        </p:nvPicPr>
        <p:blipFill>
          <a:blip r:embed="rId3"/>
          <a:stretch>
            <a:fillRect/>
          </a:stretch>
        </p:blipFill>
        <p:spPr>
          <a:xfrm>
            <a:off x="4082816" y="2074985"/>
            <a:ext cx="4764801" cy="3531468"/>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spTree>
    <p:extLst>
      <p:ext uri="{BB962C8B-B14F-4D97-AF65-F5344CB8AC3E}">
        <p14:creationId xmlns:p14="http://schemas.microsoft.com/office/powerpoint/2010/main" val="1272893577"/>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342705"/>
            <a:ext cx="6187691" cy="4917417"/>
          </a:xfrm>
        </p:spPr>
        <p:txBody>
          <a:bodyPr/>
          <a:lstStyle/>
          <a:p>
            <a:r>
              <a:rPr lang="en-US" sz="1600" dirty="0"/>
              <a:t>On a personal level, everyone needs to safeguard his or her identity, data, and computing devices. </a:t>
            </a:r>
          </a:p>
          <a:p>
            <a:r>
              <a:rPr lang="en-US" sz="1600" dirty="0"/>
              <a:t>At the corporate level, it is the employees’ responsibility to protect the organization’s reputation, data, and customers. </a:t>
            </a:r>
          </a:p>
          <a:p>
            <a:r>
              <a:rPr lang="en-US" sz="1600" dirty="0"/>
              <a:t>At the state level, national security and the citizens’ safety and well-being are at stake. </a:t>
            </a:r>
          </a:p>
          <a:p>
            <a:r>
              <a:rPr lang="en-US" sz="1600" dirty="0"/>
              <a:t>In UK, Government Communications HQ (GCHQ) and in the U.S., the National Security Agency (NSA) is responsible for intelligence collection and surveillance activities. </a:t>
            </a:r>
          </a:p>
          <a:p>
            <a:r>
              <a:rPr lang="en-US" sz="1600" dirty="0"/>
              <a:t>The efforts to protect people’s way of life often conflicts with their right to privacy. </a:t>
            </a:r>
          </a:p>
          <a:p>
            <a:endParaRPr lang="en-US" sz="1800" dirty="0"/>
          </a:p>
        </p:txBody>
      </p:sp>
      <p:pic>
        <p:nvPicPr>
          <p:cNvPr id="3" name="Picture 2"/>
          <p:cNvPicPr>
            <a:picLocks noChangeAspect="1"/>
          </p:cNvPicPr>
          <p:nvPr/>
        </p:nvPicPr>
        <p:blipFill>
          <a:blip r:embed="rId3"/>
          <a:stretch>
            <a:fillRect/>
          </a:stretch>
        </p:blipFill>
        <p:spPr>
          <a:xfrm>
            <a:off x="6083027" y="4705815"/>
            <a:ext cx="2847864" cy="1907376"/>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pPr eaLnBrk="1" hangingPunct="1"/>
            <a:r>
              <a:rPr lang="en-US" sz="1800" dirty="0">
                <a:latin typeface="Arial" charset="0"/>
              </a:rPr>
              <a:t>Common Threats</a:t>
            </a:r>
            <a:br>
              <a:rPr lang="en-US" sz="1800" dirty="0">
                <a:latin typeface="Arial" charset="0"/>
              </a:rPr>
            </a:br>
            <a:r>
              <a:rPr lang="en-US" dirty="0">
                <a:latin typeface="Arial" charset="0"/>
              </a:rPr>
              <a:t>Threat Arenas (Cont.)</a:t>
            </a:r>
          </a:p>
        </p:txBody>
      </p:sp>
      <p:pic>
        <p:nvPicPr>
          <p:cNvPr id="4" name="Picture 3">
            <a:extLst>
              <a:ext uri="{FF2B5EF4-FFF2-40B4-BE49-F238E27FC236}">
                <a16:creationId xmlns:a16="http://schemas.microsoft.com/office/drawing/2014/main" id="{9373B237-7021-B2EE-96E9-50372B115243}"/>
              </a:ext>
            </a:extLst>
          </p:cNvPr>
          <p:cNvPicPr>
            <a:picLocks noChangeAspect="1"/>
          </p:cNvPicPr>
          <p:nvPr/>
        </p:nvPicPr>
        <p:blipFill>
          <a:blip r:embed="rId4"/>
          <a:stretch>
            <a:fillRect/>
          </a:stretch>
        </p:blipFill>
        <p:spPr>
          <a:xfrm>
            <a:off x="6549641" y="1232592"/>
            <a:ext cx="2381250" cy="1676400"/>
          </a:xfrm>
          <a:prstGeom prst="rect">
            <a:avLst/>
          </a:prstGeom>
        </p:spPr>
      </p:pic>
      <p:pic>
        <p:nvPicPr>
          <p:cNvPr id="5" name="Picture 4">
            <a:extLst>
              <a:ext uri="{FF2B5EF4-FFF2-40B4-BE49-F238E27FC236}">
                <a16:creationId xmlns:a16="http://schemas.microsoft.com/office/drawing/2014/main" id="{52D28C2D-A902-5539-49A2-2B0887A34DFE}"/>
              </a:ext>
            </a:extLst>
          </p:cNvPr>
          <p:cNvPicPr>
            <a:picLocks noChangeAspect="1"/>
          </p:cNvPicPr>
          <p:nvPr/>
        </p:nvPicPr>
        <p:blipFill>
          <a:blip r:embed="rId5"/>
          <a:stretch>
            <a:fillRect/>
          </a:stretch>
        </p:blipFill>
        <p:spPr>
          <a:xfrm>
            <a:off x="6400800" y="3057525"/>
            <a:ext cx="2381250" cy="742950"/>
          </a:xfrm>
          <a:prstGeom prst="rect">
            <a:avLst/>
          </a:prstGeom>
        </p:spPr>
      </p:pic>
    </p:spTree>
    <p:extLst>
      <p:ext uri="{BB962C8B-B14F-4D97-AF65-F5344CB8AC3E}">
        <p14:creationId xmlns:p14="http://schemas.microsoft.com/office/powerpoint/2010/main" val="2110507804"/>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1.4  Spreading Cybersecurity Threats</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latin typeface="Arial" charset="0"/>
              </a:rPr>
              <a:t>Spreading Cybersecurity Threats </a:t>
            </a:r>
            <a:br>
              <a:rPr lang="en-US" sz="1800" dirty="0">
                <a:latin typeface="Arial" charset="0"/>
              </a:rPr>
            </a:br>
            <a:r>
              <a:rPr lang="en-US" b="0" dirty="0"/>
              <a:t>How Threats Spread</a:t>
            </a:r>
          </a:p>
        </p:txBody>
      </p:sp>
      <p:sp>
        <p:nvSpPr>
          <p:cNvPr id="2" name="Content Placeholder 1"/>
          <p:cNvSpPr>
            <a:spLocks noGrp="1"/>
          </p:cNvSpPr>
          <p:nvPr>
            <p:ph idx="1"/>
          </p:nvPr>
        </p:nvSpPr>
        <p:spPr>
          <a:xfrm>
            <a:off x="274656" y="1232592"/>
            <a:ext cx="6842031" cy="4786870"/>
          </a:xfrm>
        </p:spPr>
        <p:txBody>
          <a:bodyPr/>
          <a:lstStyle/>
          <a:p>
            <a:pPr marL="0" indent="0">
              <a:buNone/>
            </a:pPr>
            <a:r>
              <a:rPr lang="en-US" sz="1600" dirty="0"/>
              <a:t>Attacks can originate from within an organization or from outside of the organization, as shown in the figure. </a:t>
            </a:r>
          </a:p>
          <a:p>
            <a:pPr marL="0" indent="0">
              <a:buNone/>
            </a:pPr>
            <a:r>
              <a:rPr lang="en-US" sz="1600" b="1" dirty="0"/>
              <a:t>Internal Security Threats </a:t>
            </a:r>
          </a:p>
          <a:p>
            <a:r>
              <a:rPr lang="en-US" sz="1600" dirty="0"/>
              <a:t>An internal user, such as an employee or contract partner, can accidently or intentionally</a:t>
            </a:r>
          </a:p>
          <a:p>
            <a:r>
              <a:rPr lang="en-US" sz="1600" dirty="0"/>
              <a:t>Internal threats 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0" indent="0">
              <a:buNone/>
            </a:pPr>
            <a:r>
              <a:rPr lang="en-US" sz="1600" b="1" dirty="0"/>
              <a:t>External Security Threats</a:t>
            </a:r>
            <a:endParaRPr lang="en-US" sz="1600" dirty="0"/>
          </a:p>
          <a:p>
            <a:r>
              <a:rPr lang="en-US" sz="1600" dirty="0"/>
              <a:t>External threats from amateurs or skilled attackers can exploit vulnerabilities in networked devices, or can use social engineering, such as trickery, to gain access. </a:t>
            </a:r>
          </a:p>
          <a:p>
            <a:r>
              <a:rPr lang="en-US" sz="1600" dirty="0"/>
              <a:t>External attacks exploit weaknesses or vulnerabilities to gain access to internal resources.</a:t>
            </a:r>
          </a:p>
          <a:p>
            <a:pPr marL="0" indent="0">
              <a:buNone/>
            </a:pPr>
            <a:endParaRPr lang="en-US" sz="1600" dirty="0"/>
          </a:p>
          <a:p>
            <a:endParaRPr lang="en-US" sz="1600" dirty="0"/>
          </a:p>
          <a:p>
            <a:endParaRPr lang="en-US" sz="1600" dirty="0"/>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6" y="1232592"/>
            <a:ext cx="8040669" cy="4786870"/>
          </a:xfrm>
        </p:spPr>
        <p:txBody>
          <a:bodyPr/>
          <a:lstStyle/>
          <a:p>
            <a:pPr marL="0" indent="0">
              <a:buNone/>
            </a:pPr>
            <a:r>
              <a:rPr lang="en-US" sz="1800" b="1" dirty="0"/>
              <a:t>Vulnerabilities of Mobile Devices </a:t>
            </a:r>
            <a:r>
              <a:rPr lang="en-US" sz="1800" dirty="0"/>
              <a:t>- In the past, employees typically used company-issued computers connected to a corporate LAN. </a:t>
            </a:r>
          </a:p>
          <a:p>
            <a:r>
              <a:rPr lang="en-US" sz="1800" dirty="0"/>
              <a:t>Today, mobile devices such as iPhones, smartphones, tablets, and thousands of other devices, are becoming powerful substitutes for, or additions to, the traditional PC. </a:t>
            </a:r>
          </a:p>
          <a:p>
            <a:r>
              <a:rPr lang="en-US" sz="1800" dirty="0"/>
              <a:t>More and more people are using these devices to access enterprise information. Bring Your Own Device (BYOD) is a growing trend. </a:t>
            </a:r>
          </a:p>
          <a:p>
            <a:r>
              <a:rPr lang="en-US" sz="1800" dirty="0"/>
              <a:t>The inability to centrally manage and update mobile devices poses a growing threat to organizations that allow employee mobile devices on their networks.</a:t>
            </a:r>
          </a:p>
        </p:txBody>
      </p:sp>
      <p:pic>
        <p:nvPicPr>
          <p:cNvPr id="3" name="Picture 2"/>
          <p:cNvPicPr>
            <a:picLocks noChangeAspect="1"/>
          </p:cNvPicPr>
          <p:nvPr/>
        </p:nvPicPr>
        <p:blipFill>
          <a:blip r:embed="rId3"/>
          <a:stretch>
            <a:fillRect/>
          </a:stretch>
        </p:blipFill>
        <p:spPr>
          <a:xfrm>
            <a:off x="5019674" y="4457433"/>
            <a:ext cx="3019425" cy="2048141"/>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3056280020"/>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7" y="1232592"/>
            <a:ext cx="5745144" cy="4786870"/>
          </a:xfrm>
        </p:spPr>
        <p:txBody>
          <a:bodyPr/>
          <a:lstStyle/>
          <a:p>
            <a:r>
              <a:rPr lang="en-US" sz="1800" b="1" dirty="0"/>
              <a:t>Emergence Internet-of-Things </a:t>
            </a:r>
            <a:r>
              <a:rPr lang="en-US" sz="1800" dirty="0"/>
              <a:t>- The Internet of Things (IoT) is the collection of technologies that enable the connection of various devices to the Internet. </a:t>
            </a:r>
          </a:p>
          <a:p>
            <a:r>
              <a:rPr lang="en-US" sz="1800" dirty="0"/>
              <a:t>IoT technologies enable people to connect billions of devices to the Internet. These devices include appliances, locks, motors, and entertainment devices, to name just a few. </a:t>
            </a:r>
          </a:p>
          <a:p>
            <a:r>
              <a:rPr lang="en-US" sz="1800" dirty="0"/>
              <a:t>This technology affects the amount of data that needs protection. Users access these devices remotely, which increases the number of networks requiring protection.</a:t>
            </a:r>
          </a:p>
          <a:p>
            <a:r>
              <a:rPr lang="en-US" sz="1800" dirty="0"/>
              <a:t>With the emergence of IoT, there is much more data to be managed and secured. All of these connections, plus the expanded storage capacity and storage services offered through the Cloud and virtualization, has led to the exponential growth of data. </a:t>
            </a:r>
          </a:p>
        </p:txBody>
      </p:sp>
      <p:pic>
        <p:nvPicPr>
          <p:cNvPr id="4" name="Picture 3"/>
          <p:cNvPicPr>
            <a:picLocks noChangeAspect="1"/>
          </p:cNvPicPr>
          <p:nvPr/>
        </p:nvPicPr>
        <p:blipFill>
          <a:blip r:embed="rId3"/>
          <a:stretch>
            <a:fillRect/>
          </a:stretch>
        </p:blipFill>
        <p:spPr>
          <a:xfrm>
            <a:off x="6311129" y="2199658"/>
            <a:ext cx="2518545" cy="2852737"/>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1224795698"/>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4656" y="1232592"/>
            <a:ext cx="5297469" cy="4786870"/>
          </a:xfrm>
        </p:spPr>
        <p:txBody>
          <a:bodyPr/>
          <a:lstStyle/>
          <a:p>
            <a:pPr marL="0" indent="0">
              <a:buNone/>
            </a:pPr>
            <a:r>
              <a:rPr lang="en-US" sz="1800" b="1" dirty="0"/>
              <a:t>Impact of Big Data – </a:t>
            </a:r>
            <a:r>
              <a:rPr lang="en-US" sz="1800" dirty="0"/>
              <a:t>Big data is the result of data sets that are large and complex, making traditional data processing applications inadequate. Big data poses both challenges and opportunities based on three dimensions:</a:t>
            </a:r>
          </a:p>
          <a:p>
            <a:r>
              <a:rPr lang="en-US" sz="1800" dirty="0"/>
              <a:t>The volume or amount of data</a:t>
            </a:r>
          </a:p>
          <a:p>
            <a:r>
              <a:rPr lang="en-US" sz="1800" dirty="0"/>
              <a:t>The velocity or speed of data</a:t>
            </a:r>
          </a:p>
          <a:p>
            <a:r>
              <a:rPr lang="en-US" sz="1800" dirty="0"/>
              <a:t>The variety or range of data types and sources</a:t>
            </a:r>
          </a:p>
          <a:p>
            <a:pPr marL="0" indent="0">
              <a:buNone/>
            </a:pPr>
            <a:r>
              <a:rPr lang="en-US" sz="1800" dirty="0"/>
              <a:t>There are numerous examples of big corporate hacks in the news. As a result, enterprise systems require dramatic changes in security product designs and substantial upgrades to technologies and practices. Additionally, governments and industries are introducing more regulations and mandates that require better data protection and security controls to help guard big data.</a:t>
            </a:r>
          </a:p>
          <a:p>
            <a:endParaRPr lang="en-US" sz="1800" dirty="0"/>
          </a:p>
        </p:txBody>
      </p:sp>
      <p:pic>
        <p:nvPicPr>
          <p:cNvPr id="3" name="Picture 2"/>
          <p:cNvPicPr>
            <a:picLocks noChangeAspect="1"/>
          </p:cNvPicPr>
          <p:nvPr/>
        </p:nvPicPr>
        <p:blipFill>
          <a:blip r:embed="rId3"/>
          <a:stretch>
            <a:fillRect/>
          </a:stretch>
        </p:blipFill>
        <p:spPr>
          <a:xfrm>
            <a:off x="6200573" y="2181225"/>
            <a:ext cx="2586239" cy="3200400"/>
          </a:xfrm>
          <a:prstGeom prst="rect">
            <a:avLst/>
          </a:prstGeom>
        </p:spPr>
      </p:pic>
      <p:sp>
        <p:nvSpPr>
          <p:cNvPr id="6"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How Threats Spread (Cont.)</a:t>
            </a:r>
          </a:p>
        </p:txBody>
      </p:sp>
    </p:spTree>
    <p:extLst>
      <p:ext uri="{BB962C8B-B14F-4D97-AF65-F5344CB8AC3E}">
        <p14:creationId xmlns:p14="http://schemas.microsoft.com/office/powerpoint/2010/main" val="2499684554"/>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3868" y="1422271"/>
            <a:ext cx="8431386" cy="4786870"/>
          </a:xfrm>
        </p:spPr>
        <p:txBody>
          <a:bodyPr/>
          <a:lstStyle/>
          <a:p>
            <a:pPr marL="0" indent="0">
              <a:buNone/>
            </a:pPr>
            <a:r>
              <a:rPr lang="en-US" sz="1800" b="1" dirty="0"/>
              <a:t>Safety Implications</a:t>
            </a:r>
          </a:p>
          <a:p>
            <a:r>
              <a:rPr lang="en-US" sz="1800" dirty="0"/>
              <a:t>There are many safety implication associated with the dark forces of cyber security including emergency call centers. In UK</a:t>
            </a:r>
          </a:p>
          <a:p>
            <a:pPr lvl="1"/>
            <a:r>
              <a:rPr lang="en-GB" sz="1400" dirty="0"/>
              <a:t>General Cybercrime &amp; Fraud: 0300 123 2040</a:t>
            </a:r>
          </a:p>
          <a:p>
            <a:pPr lvl="1"/>
            <a:r>
              <a:rPr lang="en-GB" sz="1400" dirty="0"/>
              <a:t>National Cyber Security Centre (NCSC): For technical support and guidance.</a:t>
            </a:r>
          </a:p>
          <a:p>
            <a:pPr lvl="1"/>
            <a:r>
              <a:rPr lang="en-GB" sz="1400" dirty="0"/>
              <a:t>Personal Data Breaches (GDPR): 0303 123 1113.</a:t>
            </a:r>
          </a:p>
          <a:p>
            <a:pPr lvl="1"/>
            <a:r>
              <a:rPr lang="en-GB" sz="1400" dirty="0"/>
              <a:t>Suspicious Emails &amp; Texts: report@phishing.gov.uk or suspicious text messages to 7726.</a:t>
            </a:r>
          </a:p>
          <a:p>
            <a:r>
              <a:rPr lang="en-US" sz="1800" b="1" dirty="0"/>
              <a:t>Heightened Recognition of Cybersecurity Threats</a:t>
            </a:r>
          </a:p>
          <a:p>
            <a:r>
              <a:rPr lang="en-US" sz="1800" dirty="0"/>
              <a:t>The defenses against cyberattacks at the start of the cyber era were low. A smart high school student or script kiddie could gain access to systems. </a:t>
            </a:r>
          </a:p>
          <a:p>
            <a:r>
              <a:rPr lang="en-US" sz="1800" dirty="0"/>
              <a:t>Now, countries across the world have become more aware of the threat of cyberattacks. The threat posed by cyberattacks now head the list of greatest threats to national and economic security in most countries.</a:t>
            </a:r>
          </a:p>
          <a:p>
            <a:endParaRPr lang="en-US" sz="1800" dirty="0"/>
          </a:p>
          <a:p>
            <a:endParaRPr lang="en-US" sz="2000" dirty="0"/>
          </a:p>
        </p:txBody>
      </p:sp>
      <p:sp>
        <p:nvSpPr>
          <p:cNvPr id="5" name="Rectangle 2"/>
          <p:cNvSpPr>
            <a:spLocks noGrp="1" noChangeArrowheads="1"/>
          </p:cNvSpPr>
          <p:nvPr>
            <p:ph type="title"/>
          </p:nvPr>
        </p:nvSpPr>
        <p:spPr>
          <a:xfrm>
            <a:off x="193868" y="394392"/>
            <a:ext cx="8772157" cy="838200"/>
          </a:xfrm>
        </p:spPr>
        <p:txBody>
          <a:bodyPr/>
          <a:lstStyle/>
          <a:p>
            <a:r>
              <a:rPr lang="en-US" sz="1800" dirty="0">
                <a:latin typeface="Arial" charset="0"/>
              </a:rPr>
              <a:t>Spreading Cybersecurity Threats </a:t>
            </a:r>
            <a:br>
              <a:rPr lang="en-US" sz="1800" dirty="0">
                <a:latin typeface="Arial" charset="0"/>
              </a:rPr>
            </a:br>
            <a:r>
              <a:rPr lang="en-US" b="0" dirty="0"/>
              <a:t>Threat Complexity (Cont.)</a:t>
            </a:r>
          </a:p>
        </p:txBody>
      </p:sp>
    </p:spTree>
    <p:extLst>
      <p:ext uri="{BB962C8B-B14F-4D97-AF65-F5344CB8AC3E}">
        <p14:creationId xmlns:p14="http://schemas.microsoft.com/office/powerpoint/2010/main" val="1396723510"/>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1.5  Creating More Experts</a:t>
            </a:r>
          </a:p>
        </p:txBody>
      </p:sp>
    </p:spTree>
    <p:extLst>
      <p:ext uri="{BB962C8B-B14F-4D97-AF65-F5344CB8AC3E}">
        <p14:creationId xmlns:p14="http://schemas.microsoft.com/office/powerpoint/2010/main" val="4117796777"/>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a:t>
            </a:r>
            <a:endParaRPr lang="en-US" dirty="0"/>
          </a:p>
        </p:txBody>
      </p:sp>
      <p:sp>
        <p:nvSpPr>
          <p:cNvPr id="2" name="Content Placeholder 1"/>
          <p:cNvSpPr>
            <a:spLocks noGrp="1"/>
          </p:cNvSpPr>
          <p:nvPr>
            <p:ph idx="1"/>
          </p:nvPr>
        </p:nvSpPr>
        <p:spPr>
          <a:xfrm>
            <a:off x="193868" y="1539502"/>
            <a:ext cx="7831853" cy="4786870"/>
          </a:xfrm>
        </p:spPr>
        <p:txBody>
          <a:bodyPr/>
          <a:lstStyle/>
          <a:p>
            <a:pPr marL="0" indent="0">
              <a:buNone/>
            </a:pPr>
            <a:r>
              <a:rPr lang="en-US" sz="1600" b="1" dirty="0"/>
              <a:t>Addressing the Shortage of Cybersecurity Specialists</a:t>
            </a:r>
          </a:p>
          <a:p>
            <a:r>
              <a:rPr lang="en-US" sz="1600" dirty="0"/>
              <a:t>In 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p>
          <a:p>
            <a:pPr marL="0" indent="0">
              <a:buNone/>
            </a:pPr>
            <a:r>
              <a:rPr lang="en-US" sz="1600" b="1" dirty="0"/>
              <a:t>The Seven Categories of Cybersecurity Work</a:t>
            </a:r>
          </a:p>
          <a:p>
            <a:pPr marL="0" indent="0">
              <a:buNone/>
            </a:pPr>
            <a:r>
              <a:rPr lang="en-US" sz="1600" dirty="0"/>
              <a:t>The Workforce Framework categorizes cybersecurity work into seven categories.</a:t>
            </a:r>
          </a:p>
          <a:p>
            <a:r>
              <a:rPr lang="en-US" sz="1600" b="1" dirty="0"/>
              <a:t>Operate and Maintain</a:t>
            </a:r>
            <a:r>
              <a:rPr lang="en-US" sz="1600" dirty="0"/>
              <a:t> includes providing the support, administration, and maintenance required to ensure IT system performance and security</a:t>
            </a:r>
          </a:p>
          <a:p>
            <a:r>
              <a:rPr lang="en-US" sz="1600" b="1" dirty="0"/>
              <a:t>Protect and Defend</a:t>
            </a:r>
            <a:r>
              <a:rPr lang="en-US" sz="1600" dirty="0"/>
              <a:t> includes the identification, analysis, and mitigation of threats to internal systems and networks</a:t>
            </a:r>
          </a:p>
          <a:p>
            <a:r>
              <a:rPr lang="en-US" sz="1600" b="1" dirty="0"/>
              <a:t>Investigate</a:t>
            </a:r>
            <a:r>
              <a:rPr lang="en-US" sz="1600" dirty="0"/>
              <a:t> includes the investigation of cyber events and/or cyber crimes involving IT resources</a:t>
            </a:r>
          </a:p>
          <a:p>
            <a:r>
              <a:rPr lang="en-US" sz="1600" b="1" dirty="0"/>
              <a:t>Collect and Operate</a:t>
            </a:r>
            <a:r>
              <a:rPr lang="en-US" sz="1600" dirty="0"/>
              <a:t> includes specialized denial and deception operations and the collection of cybersecurity information</a:t>
            </a:r>
          </a:p>
        </p:txBody>
      </p:sp>
    </p:spTree>
    <p:extLst>
      <p:ext uri="{BB962C8B-B14F-4D97-AF65-F5344CB8AC3E}">
        <p14:creationId xmlns:p14="http://schemas.microsoft.com/office/powerpoint/2010/main" val="2365540149"/>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034562"/>
          </a:xfrm>
        </p:spPr>
        <p:txBody>
          <a:bodyPr/>
          <a:lstStyle/>
          <a:p>
            <a:pPr>
              <a:lnSpc>
                <a:spcPct val="80000"/>
              </a:lnSpc>
              <a:buFontTx/>
              <a:buNone/>
            </a:pPr>
            <a:r>
              <a:rPr lang="en-US" sz="1800" dirty="0">
                <a:latin typeface="Arial" charset="0"/>
              </a:rPr>
              <a:t>Creating More Experts</a:t>
            </a:r>
            <a:br>
              <a:rPr lang="en-US" sz="1800" dirty="0">
                <a:latin typeface="Arial" charset="0"/>
              </a:rPr>
            </a:br>
            <a:r>
              <a:rPr lang="en-US" dirty="0">
                <a:latin typeface="Arial" charset="0"/>
              </a:rPr>
              <a:t>A Workforce Framework for Cybersecurity (Cont.)</a:t>
            </a:r>
            <a:endParaRPr lang="en-US" dirty="0"/>
          </a:p>
        </p:txBody>
      </p:sp>
      <p:sp>
        <p:nvSpPr>
          <p:cNvPr id="2" name="Content Placeholder 1"/>
          <p:cNvSpPr>
            <a:spLocks noGrp="1"/>
          </p:cNvSpPr>
          <p:nvPr>
            <p:ph idx="1"/>
          </p:nvPr>
        </p:nvSpPr>
        <p:spPr>
          <a:xfrm>
            <a:off x="193869" y="1539502"/>
            <a:ext cx="4369340" cy="4786870"/>
          </a:xfrm>
        </p:spPr>
        <p:txBody>
          <a:bodyPr/>
          <a:lstStyle/>
          <a:p>
            <a:r>
              <a:rPr lang="en-US" sz="1600" b="1" dirty="0"/>
              <a:t>Analyze</a:t>
            </a:r>
            <a:r>
              <a:rPr lang="en-US" sz="1600" dirty="0"/>
              <a:t> includes highly specialized review and evaluation of incoming cybersecurity information to determine if it is useful for intelligence</a:t>
            </a:r>
          </a:p>
          <a:p>
            <a:r>
              <a:rPr lang="en-US" sz="1600" b="1" dirty="0"/>
              <a:t>Oversight and Development</a:t>
            </a:r>
            <a:r>
              <a:rPr lang="en-US" sz="1600" dirty="0"/>
              <a:t> provides for leadership, management, and direction to conduct cybersecurity work effectively</a:t>
            </a:r>
          </a:p>
          <a:p>
            <a:r>
              <a:rPr lang="en-US" sz="1600" b="1" dirty="0"/>
              <a:t>Securely Provision</a:t>
            </a:r>
            <a:r>
              <a:rPr lang="en-US" sz="1600" dirty="0"/>
              <a:t> includes conceptualizing, designing, and building secure IT systems</a:t>
            </a:r>
          </a:p>
          <a:p>
            <a:pPr marL="0" indent="0">
              <a:buNone/>
            </a:pPr>
            <a:r>
              <a:rPr lang="en-US" sz="1600" dirty="0"/>
              <a:t>Within each category, there are several specialty areas. The specialty areas then define common types of cybersecurity work.</a:t>
            </a:r>
          </a:p>
          <a:p>
            <a:endParaRPr lang="en-US" sz="1600" dirty="0"/>
          </a:p>
          <a:p>
            <a:endParaRPr lang="en-US" sz="1600" dirty="0"/>
          </a:p>
          <a:p>
            <a:endParaRPr lang="en-US" sz="1600" dirty="0"/>
          </a:p>
          <a:p>
            <a:endParaRPr lang="en-US" sz="1800" dirty="0"/>
          </a:p>
        </p:txBody>
      </p:sp>
      <p:pic>
        <p:nvPicPr>
          <p:cNvPr id="3" name="Picture 2"/>
          <p:cNvPicPr>
            <a:picLocks noChangeAspect="1"/>
          </p:cNvPicPr>
          <p:nvPr/>
        </p:nvPicPr>
        <p:blipFill>
          <a:blip r:embed="rId3"/>
          <a:stretch>
            <a:fillRect/>
          </a:stretch>
        </p:blipFill>
        <p:spPr>
          <a:xfrm>
            <a:off x="4703398" y="1428954"/>
            <a:ext cx="4116752" cy="4365177"/>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1.6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2485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explained the structure of the cybersecurity world and the reason it continues to grow with data and information as the prized currency.</a:t>
            </a:r>
          </a:p>
          <a:p>
            <a:r>
              <a:rPr lang="en-US" sz="1600" dirty="0"/>
              <a:t>It explored the motivation of cyber criminals. </a:t>
            </a:r>
          </a:p>
          <a:p>
            <a:r>
              <a:rPr lang="en-US" sz="1600" dirty="0"/>
              <a:t>It explored the spread of threats due to the ever-expanding technical transformations taking place throughout the world. </a:t>
            </a:r>
          </a:p>
          <a:p>
            <a:r>
              <a:rPr lang="en-US" sz="1600" dirty="0"/>
              <a:t>It provided details on how to become a cybersecurity specialist to help defeat the cyber criminals. </a:t>
            </a:r>
          </a:p>
          <a:p>
            <a:r>
              <a:rPr lang="en-US" sz="1600" dirty="0"/>
              <a:t>It surveyed the resources available to help create more cybersecurity experts. </a:t>
            </a:r>
          </a:p>
          <a:p>
            <a:r>
              <a:rPr lang="en-US" sz="1600" dirty="0"/>
              <a:t>It explained that cyber professionals must have the same skills as the cyber criminals. </a:t>
            </a:r>
          </a:p>
          <a:p>
            <a:r>
              <a:rPr lang="en-US" sz="1600" dirty="0"/>
              <a:t>If you would like to further explore the concepts in this chapter, please check out the Additional Resources and Activities page in Student Resources.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05566B6C-B3BC-874C-9DFF-B512CAA25734}"/>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3011090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1 week 5 part 2  UWTSD (3) (1)" id="{9A5EAB70-05E4-4EF1-82E2-FE419821F1A9}" vid="{3D617A98-3E01-4D39-9939-19904C93FCA7}"/>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1 week 5 part 2  UWTSD (3) (1)" id="{9A5EAB70-05E4-4EF1-82E2-FE419821F1A9}" vid="{0DD083AE-4049-4A58-AB62-52B2B0E7377D}"/>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CSE_Chapter1 week 5 part 2  UWTSD (3) (1)</Template>
  <TotalTime>5</TotalTime>
  <Words>3658</Words>
  <Application>Microsoft Office PowerPoint</Application>
  <PresentationFormat>On-screen Show (4:3)</PresentationFormat>
  <Paragraphs>349</Paragraphs>
  <Slides>53</Slides>
  <Notes>47</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53</vt:i4>
      </vt:variant>
    </vt:vector>
  </HeadingPairs>
  <TitlesOfParts>
    <vt:vector size="57" baseType="lpstr">
      <vt:lpstr>Arial</vt:lpstr>
      <vt:lpstr>Wingdings</vt:lpstr>
      <vt:lpstr>PPT-TMPLT-WHT_C</vt:lpstr>
      <vt:lpstr>NetAcad-4F_PPT-WHT_060408</vt:lpstr>
      <vt:lpstr>PowerPoint Presentation</vt:lpstr>
      <vt:lpstr>PowerPoint Presentation</vt:lpstr>
      <vt:lpstr>Chapter 7: Network Security</vt:lpstr>
      <vt:lpstr>Chapter 7 - Sections &amp; Objectives</vt:lpstr>
      <vt:lpstr>7.1 Am I at Risk? </vt:lpstr>
      <vt:lpstr> Am I at Risk? Hackers and Intruders</vt:lpstr>
      <vt:lpstr>PowerPoint Presentation</vt:lpstr>
      <vt:lpstr> Am I at Risk? Virus, Worms, and Trojan Horses</vt:lpstr>
      <vt:lpstr>7.2 Methods of Attack</vt:lpstr>
      <vt:lpstr> Methods of Attack Denial of Service and Brute Force Attacks</vt:lpstr>
      <vt:lpstr> Methods of Attack Denial of Service and Brute Force Attacks (Cont.)</vt:lpstr>
      <vt:lpstr> Methods of Attack Other Types of Malware</vt:lpstr>
      <vt:lpstr> Methods of Attack Other Types of Malware (Cont.)</vt:lpstr>
      <vt:lpstr>7.3 How Can I Protect My Network? </vt:lpstr>
      <vt:lpstr> How Can I Protect My Network?  Security Tools</vt:lpstr>
      <vt:lpstr> How Can I Protect My Network?  Security Tools (Cont.)</vt:lpstr>
      <vt:lpstr> How Can I Protect My Network?  Antivirus Software</vt:lpstr>
      <vt:lpstr> How Can I Protect My Network?  Antivirus Software (Cont.)</vt:lpstr>
      <vt:lpstr> How Can I Protect My Network?  Removing Spyware</vt:lpstr>
      <vt:lpstr>7.4 How Do Firewalls Protect Networks?</vt:lpstr>
      <vt:lpstr> How Do Firewalls Protect Networks? Firewall Basics</vt:lpstr>
      <vt:lpstr> How Do Firewalls Protect Networks? Firewall Basics (Cont.)</vt:lpstr>
      <vt:lpstr>PowerPoint Presentation</vt:lpstr>
      <vt:lpstr>PowerPoint Presentation</vt:lpstr>
      <vt:lpstr>Chapter 1: Cybersecurity - A World of Experts and Criminals</vt:lpstr>
      <vt:lpstr>Chapter 1 - Sections &amp; Objectives</vt:lpstr>
      <vt:lpstr>1.1  The Cybersecurity World</vt:lpstr>
      <vt:lpstr>The Cybersecurity World Cybersecurity Domains</vt:lpstr>
      <vt:lpstr>The Cybersecurity World Cybersecurity Domains (Cont.)</vt:lpstr>
      <vt:lpstr>1.2  Cybersecurity Criminals versus Cybersecurity Specialists</vt:lpstr>
      <vt:lpstr>Cybersecurity Criminals vs Cybersecurity Specialists Cybersecurity Criminals</vt:lpstr>
      <vt:lpstr>Cybersecurity Criminals versus Cybersecurity Specialists Cybersecurity Criminals (Cont.)</vt:lpstr>
      <vt:lpstr>Cybersecurity Criminals versus Cybersecurity Specialists Cybersecurity Criminals (Cont.)</vt:lpstr>
      <vt:lpstr>1.3  Common Threats</vt:lpstr>
      <vt:lpstr>Common Threats Threat Arenas</vt:lpstr>
      <vt:lpstr>Common Threats Threat Arenas (Cont.)</vt:lpstr>
      <vt:lpstr>Common Threats Threat Arenas (Cont.)</vt:lpstr>
      <vt:lpstr>Common Threats Threat Arenas (Cont.)</vt:lpstr>
      <vt:lpstr>Common Threats Threat Arenas (Cont.)</vt:lpstr>
      <vt:lpstr>1.4  Spreading Cybersecurity Threats</vt:lpstr>
      <vt:lpstr>Spreading Cybersecurity Threats  How Threats Spread</vt:lpstr>
      <vt:lpstr>Spreading Cybersecurity Threats  How Threats Spread (Cont.)</vt:lpstr>
      <vt:lpstr>Spreading Cybersecurity Threats  How Threats Spread (Cont.)</vt:lpstr>
      <vt:lpstr>Spreading Cybersecurity Threats  How Threats Spread (Cont.)</vt:lpstr>
      <vt:lpstr>Spreading Cybersecurity Threats  Threat Complexity (Cont.)</vt:lpstr>
      <vt:lpstr>1.5  Creating More Experts</vt:lpstr>
      <vt:lpstr>Creating More Experts A Workforce Framework for Cybersecurity</vt:lpstr>
      <vt:lpstr>Creating More Experts A Workforce Framework for Cybersecurity (Cont.)</vt:lpstr>
      <vt:lpstr>1.6  Chapter Summary</vt:lpstr>
      <vt:lpstr>Chapter Summary Summary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Muhammad Azeem Abbas</cp:lastModifiedBy>
  <cp:revision>2</cp:revision>
  <dcterms:created xsi:type="dcterms:W3CDTF">2023-10-16T10:01:05Z</dcterms:created>
  <dcterms:modified xsi:type="dcterms:W3CDTF">2026-10-16T13:59:17Z</dcterms:modified>
</cp:coreProperties>
</file>