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2"/>
  </p:notesMasterIdLst>
  <p:sldIdLst>
    <p:sldId id="256" r:id="rId5"/>
    <p:sldId id="360" r:id="rId6"/>
    <p:sldId id="361" r:id="rId7"/>
    <p:sldId id="395" r:id="rId8"/>
    <p:sldId id="379" r:id="rId9"/>
    <p:sldId id="260" r:id="rId10"/>
    <p:sldId id="362" r:id="rId11"/>
    <p:sldId id="259" r:id="rId12"/>
    <p:sldId id="396" r:id="rId13"/>
    <p:sldId id="397" r:id="rId14"/>
    <p:sldId id="262" r:id="rId15"/>
    <p:sldId id="398" r:id="rId16"/>
    <p:sldId id="380" r:id="rId17"/>
    <p:sldId id="384" r:id="rId18"/>
    <p:sldId id="385" r:id="rId19"/>
    <p:sldId id="386" r:id="rId20"/>
    <p:sldId id="403" r:id="rId21"/>
    <p:sldId id="387" r:id="rId22"/>
    <p:sldId id="418" r:id="rId23"/>
    <p:sldId id="404" r:id="rId24"/>
    <p:sldId id="405" r:id="rId25"/>
    <p:sldId id="388" r:id="rId26"/>
    <p:sldId id="406" r:id="rId27"/>
    <p:sldId id="389" r:id="rId28"/>
    <p:sldId id="390" r:id="rId29"/>
    <p:sldId id="400" r:id="rId30"/>
    <p:sldId id="407" r:id="rId31"/>
    <p:sldId id="402" r:id="rId32"/>
    <p:sldId id="401" r:id="rId33"/>
    <p:sldId id="408" r:id="rId34"/>
    <p:sldId id="409" r:id="rId35"/>
    <p:sldId id="410" r:id="rId36"/>
    <p:sldId id="417" r:id="rId37"/>
    <p:sldId id="411" r:id="rId38"/>
    <p:sldId id="412" r:id="rId39"/>
    <p:sldId id="414" r:id="rId40"/>
    <p:sldId id="374"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p:scale>
          <a:sx n="82" d="100"/>
          <a:sy n="82" d="100"/>
        </p:scale>
        <p:origin x="54" y="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2C0C8F09-AECB-4DF9-94ED-B35B32D29B1C}"/>
    <pc:docChg chg="delSld">
      <pc:chgData name="Cerys Davies" userId="61e71dc1-9594-4277-b52b-4420989f68ee" providerId="ADAL" clId="{2C0C8F09-AECB-4DF9-94ED-B35B32D29B1C}" dt="2025-09-26T11:40:24.384" v="2" actId="47"/>
      <pc:docMkLst>
        <pc:docMk/>
      </pc:docMkLst>
      <pc:sldChg chg="del">
        <pc:chgData name="Cerys Davies" userId="61e71dc1-9594-4277-b52b-4420989f68ee" providerId="ADAL" clId="{2C0C8F09-AECB-4DF9-94ED-B35B32D29B1C}" dt="2025-09-26T11:40:18.994" v="1" actId="47"/>
        <pc:sldMkLst>
          <pc:docMk/>
          <pc:sldMk cId="3331032390" sldId="413"/>
        </pc:sldMkLst>
      </pc:sldChg>
      <pc:sldChg chg="del">
        <pc:chgData name="Cerys Davies" userId="61e71dc1-9594-4277-b52b-4420989f68ee" providerId="ADAL" clId="{2C0C8F09-AECB-4DF9-94ED-B35B32D29B1C}" dt="2025-09-26T11:40:15.828" v="0" actId="47"/>
        <pc:sldMkLst>
          <pc:docMk/>
          <pc:sldMk cId="680228185" sldId="415"/>
        </pc:sldMkLst>
      </pc:sldChg>
      <pc:sldChg chg="del">
        <pc:chgData name="Cerys Davies" userId="61e71dc1-9594-4277-b52b-4420989f68ee" providerId="ADAL" clId="{2C0C8F09-AECB-4DF9-94ED-B35B32D29B1C}" dt="2025-09-26T11:40:24.384" v="2" actId="47"/>
        <pc:sldMkLst>
          <pc:docMk/>
          <pc:sldMk cId="160026698" sldId="416"/>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9-21T19:47:23.97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26/09/2025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984232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1498067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26/09/2025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26/09/2025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26/09/2025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26/09/2025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26/09/2025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377971" y="1625391"/>
            <a:ext cx="9977904" cy="1646302"/>
          </a:xfrm>
        </p:spPr>
        <p:txBody>
          <a:bodyPr/>
          <a:lstStyle/>
          <a:p>
            <a:pPr algn="l"/>
            <a:r>
              <a:rPr lang="en-GB" dirty="0"/>
              <a:t>Property and Conveyancing:</a:t>
            </a:r>
            <a:br>
              <a:rPr lang="en-GB" dirty="0"/>
            </a:br>
            <a:r>
              <a:rPr lang="en-GB" dirty="0"/>
              <a:t>Underpinning Law of Trusts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4400" b="1" dirty="0"/>
              <a:t>Week 2 – Chapter 2</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88510" y="720306"/>
            <a:ext cx="8596668" cy="5571225"/>
          </a:xfrm>
        </p:spPr>
        <p:txBody>
          <a:bodyPr>
            <a:normAutofit/>
          </a:bodyPr>
          <a:lstStyle/>
          <a:p>
            <a:r>
              <a:rPr lang="en-GB" sz="2800" dirty="0"/>
              <a:t>To understand:</a:t>
            </a:r>
          </a:p>
          <a:p>
            <a:r>
              <a:rPr lang="en-US" sz="2800" dirty="0"/>
              <a:t>types of trust</a:t>
            </a:r>
          </a:p>
          <a:p>
            <a:endParaRPr lang="en-US" sz="2800" dirty="0"/>
          </a:p>
          <a:p>
            <a:r>
              <a:rPr lang="en-US" sz="2800" dirty="0"/>
              <a:t>formalities for the creation of an express trust of land, and</a:t>
            </a:r>
          </a:p>
          <a:p>
            <a:endParaRPr lang="en-US" sz="2800" dirty="0"/>
          </a:p>
          <a:p>
            <a:r>
              <a:rPr lang="en-US" sz="2800" dirty="0"/>
              <a:t>rights of trustees and beneficiaries under TLATA 1996.</a:t>
            </a:r>
          </a:p>
          <a:p>
            <a:endParaRPr lang="en-US" sz="2800" dirty="0"/>
          </a:p>
          <a:p>
            <a:pPr marL="0" indent="0">
              <a:buNone/>
            </a:pPr>
            <a:endParaRPr lang="en-GB" sz="2800" dirty="0"/>
          </a:p>
        </p:txBody>
      </p:sp>
      <p:pic>
        <p:nvPicPr>
          <p:cNvPr id="6" name="Picture 5">
            <a:extLst>
              <a:ext uri="{FF2B5EF4-FFF2-40B4-BE49-F238E27FC236}">
                <a16:creationId xmlns:a16="http://schemas.microsoft.com/office/drawing/2014/main" id="{F9145D62-269B-3EE0-C138-2E2B6AA87A37}"/>
              </a:ext>
            </a:extLst>
          </p:cNvPr>
          <p:cNvPicPr>
            <a:picLocks noChangeAspect="1"/>
          </p:cNvPicPr>
          <p:nvPr/>
        </p:nvPicPr>
        <p:blipFill>
          <a:blip r:embed="rId3"/>
          <a:stretch>
            <a:fillRect/>
          </a:stretch>
        </p:blipFill>
        <p:spPr>
          <a:xfrm>
            <a:off x="9057735" y="339817"/>
            <a:ext cx="2606104" cy="2606104"/>
          </a:xfrm>
          <a:prstGeom prst="rect">
            <a:avLst/>
          </a:prstGeom>
          <a:noFill/>
        </p:spPr>
      </p:pic>
    </p:spTree>
    <p:extLst>
      <p:ext uri="{BB962C8B-B14F-4D97-AF65-F5344CB8AC3E}">
        <p14:creationId xmlns:p14="http://schemas.microsoft.com/office/powerpoint/2010/main" val="4175437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805" y="172529"/>
            <a:ext cx="8596668" cy="759125"/>
          </a:xfrm>
        </p:spPr>
        <p:txBody>
          <a:bodyPr/>
          <a:lstStyle/>
          <a:p>
            <a:r>
              <a:rPr lang="en-GB" dirty="0"/>
              <a:t>Introduction to Trusts</a:t>
            </a:r>
          </a:p>
        </p:txBody>
      </p:sp>
      <p:sp>
        <p:nvSpPr>
          <p:cNvPr id="3" name="Content Placeholder 2"/>
          <p:cNvSpPr>
            <a:spLocks noGrp="1"/>
          </p:cNvSpPr>
          <p:nvPr>
            <p:ph idx="1"/>
          </p:nvPr>
        </p:nvSpPr>
        <p:spPr>
          <a:xfrm>
            <a:off x="400116" y="931653"/>
            <a:ext cx="9897076" cy="5753817"/>
          </a:xfrm>
        </p:spPr>
        <p:txBody>
          <a:bodyPr>
            <a:noAutofit/>
          </a:bodyPr>
          <a:lstStyle/>
          <a:p>
            <a:r>
              <a:rPr lang="en-US" sz="2400" dirty="0"/>
              <a:t>The basic idea of a trust is that one person, the trustee, holds property for the benefit of another, the beneficiary. The trustee is the legal owner of the property but they have additional obligations and cannot treat the property as if it was their own.</a:t>
            </a:r>
          </a:p>
          <a:p>
            <a:pPr marL="0" indent="0">
              <a:buNone/>
            </a:pPr>
            <a:r>
              <a:rPr lang="en-US" sz="2400" b="1" dirty="0"/>
              <a:t>Modern uses of the trust</a:t>
            </a:r>
            <a:r>
              <a:rPr lang="en-US" sz="2400" dirty="0"/>
              <a:t>:</a:t>
            </a:r>
          </a:p>
          <a:p>
            <a:r>
              <a:rPr lang="en-US" sz="2400" dirty="0"/>
              <a:t>for the furtherance of charitable purposes indefinitely or some very limited non-charitable purposes, for example, the upkeep of a pet animal for a defined period;</a:t>
            </a:r>
          </a:p>
          <a:p>
            <a:r>
              <a:rPr lang="en-US" sz="2400" dirty="0"/>
              <a:t>to enable two or more persons to hold land jointly;</a:t>
            </a:r>
          </a:p>
          <a:p>
            <a:r>
              <a:rPr lang="en-US" sz="2400" dirty="0"/>
              <a:t>to tie up family wealth to benefit persons in succession;</a:t>
            </a:r>
          </a:p>
          <a:p>
            <a:r>
              <a:rPr lang="en-US" sz="2400" dirty="0"/>
              <a:t>to enable persons to make secret gifts (e.g. to a mistress) in the event of their death;</a:t>
            </a:r>
          </a:p>
          <a:p>
            <a:endParaRPr lang="en-US" sz="2400" dirty="0"/>
          </a:p>
          <a:p>
            <a:endParaRPr lang="en-US" sz="2200" dirty="0"/>
          </a:p>
        </p:txBody>
      </p:sp>
    </p:spTree>
    <p:extLst>
      <p:ext uri="{BB962C8B-B14F-4D97-AF65-F5344CB8AC3E}">
        <p14:creationId xmlns:p14="http://schemas.microsoft.com/office/powerpoint/2010/main" val="3905147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DE364D-8C98-1B46-5CC6-1F018E097A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4D6947-EBEB-17F1-2C73-10667454B605}"/>
              </a:ext>
            </a:extLst>
          </p:cNvPr>
          <p:cNvSpPr>
            <a:spLocks noGrp="1"/>
          </p:cNvSpPr>
          <p:nvPr>
            <p:ph type="title"/>
          </p:nvPr>
        </p:nvSpPr>
        <p:spPr>
          <a:xfrm>
            <a:off x="504805" y="172529"/>
            <a:ext cx="8596668" cy="759125"/>
          </a:xfrm>
        </p:spPr>
        <p:txBody>
          <a:bodyPr>
            <a:normAutofit/>
          </a:bodyPr>
          <a:lstStyle/>
          <a:p>
            <a:r>
              <a:rPr lang="en-GB" dirty="0"/>
              <a:t>More modern uses of the Trust:</a:t>
            </a:r>
          </a:p>
        </p:txBody>
      </p:sp>
      <p:sp>
        <p:nvSpPr>
          <p:cNvPr id="3" name="Content Placeholder 2">
            <a:extLst>
              <a:ext uri="{FF2B5EF4-FFF2-40B4-BE49-F238E27FC236}">
                <a16:creationId xmlns:a16="http://schemas.microsoft.com/office/drawing/2014/main" id="{EE27C3B8-F263-82A1-E0EC-0813BD46D827}"/>
              </a:ext>
            </a:extLst>
          </p:cNvPr>
          <p:cNvSpPr>
            <a:spLocks noGrp="1"/>
          </p:cNvSpPr>
          <p:nvPr>
            <p:ph idx="1"/>
          </p:nvPr>
        </p:nvSpPr>
        <p:spPr>
          <a:xfrm>
            <a:off x="400116" y="931653"/>
            <a:ext cx="9268062" cy="5753817"/>
          </a:xfrm>
        </p:spPr>
        <p:txBody>
          <a:bodyPr>
            <a:noAutofit/>
          </a:bodyPr>
          <a:lstStyle/>
          <a:p>
            <a:r>
              <a:rPr lang="en-US" sz="2000" dirty="0"/>
              <a:t>to enable land to be held for the benefit of persons who cannot themselves hold it (e.g. a person under 18 cannot hold a legal estate in land);</a:t>
            </a:r>
          </a:p>
          <a:p>
            <a:r>
              <a:rPr lang="en-US" sz="2000" dirty="0"/>
              <a:t>to enable the holding of property by clubs, societies and other unincorporated </a:t>
            </a:r>
            <a:r>
              <a:rPr lang="en-US" sz="2000" dirty="0" err="1"/>
              <a:t>organisations</a:t>
            </a:r>
            <a:r>
              <a:rPr lang="en-US" sz="2000" dirty="0"/>
              <a:t>: their funds and property are usually vested in trustees;</a:t>
            </a:r>
          </a:p>
          <a:p>
            <a:r>
              <a:rPr lang="en-US" sz="2000" dirty="0"/>
              <a:t>to enable the operation of pension schemes, and unit trust schemes under which trustees hold investments on behalf of the small investor beneficiaries;</a:t>
            </a:r>
          </a:p>
          <a:p>
            <a:r>
              <a:rPr lang="en-US" sz="2000" dirty="0"/>
              <a:t>for mitigation/avoidance of tax – many of the cases which we will encounter have a strong taxation context, for example, those on trust formalities; or</a:t>
            </a:r>
          </a:p>
          <a:p>
            <a:r>
              <a:rPr lang="en-US" sz="2000" dirty="0"/>
              <a:t>To protect lenders from the insolvency of borrowers – money can be lent on terms which mean that the lender retains the beneficial ownership of the money unless and until it has been used for a specified purpose, at which point the relationship becomes an ordinary debtor–creditor relationship. This type of trust is known as a </a:t>
            </a:r>
            <a:r>
              <a:rPr lang="en-US" sz="2000" dirty="0" err="1"/>
              <a:t>Quistclose</a:t>
            </a:r>
            <a:r>
              <a:rPr lang="en-US" sz="2000" dirty="0"/>
              <a:t> trust (Barclays Bank v </a:t>
            </a:r>
            <a:r>
              <a:rPr lang="en-US" sz="2000" dirty="0" err="1"/>
              <a:t>Quistclose</a:t>
            </a:r>
            <a:r>
              <a:rPr lang="en-US" sz="2000" dirty="0"/>
              <a:t> Investments Ltd [1970]).</a:t>
            </a:r>
            <a:endParaRPr lang="en-GB" sz="2000" dirty="0"/>
          </a:p>
        </p:txBody>
      </p:sp>
    </p:spTree>
    <p:extLst>
      <p:ext uri="{BB962C8B-B14F-4D97-AF65-F5344CB8AC3E}">
        <p14:creationId xmlns:p14="http://schemas.microsoft.com/office/powerpoint/2010/main" val="375408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DC9946-C382-F9BA-F262-8AACD306C0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0CC80C-3895-0678-78E1-3C1AAD3B0D3C}"/>
              </a:ext>
            </a:extLst>
          </p:cNvPr>
          <p:cNvSpPr>
            <a:spLocks noGrp="1"/>
          </p:cNvSpPr>
          <p:nvPr>
            <p:ph type="title"/>
          </p:nvPr>
        </p:nvSpPr>
        <p:spPr>
          <a:xfrm>
            <a:off x="441545" y="239896"/>
            <a:ext cx="8596668" cy="806776"/>
          </a:xfrm>
        </p:spPr>
        <p:txBody>
          <a:bodyPr/>
          <a:lstStyle/>
          <a:p>
            <a:r>
              <a:rPr lang="en-GB" dirty="0"/>
              <a:t>Link to practice:</a:t>
            </a:r>
          </a:p>
        </p:txBody>
      </p:sp>
      <p:sp>
        <p:nvSpPr>
          <p:cNvPr id="3" name="Content Placeholder 2">
            <a:extLst>
              <a:ext uri="{FF2B5EF4-FFF2-40B4-BE49-F238E27FC236}">
                <a16:creationId xmlns:a16="http://schemas.microsoft.com/office/drawing/2014/main" id="{E963EEBC-A1E8-F1A0-09CF-E85135A15459}"/>
              </a:ext>
            </a:extLst>
          </p:cNvPr>
          <p:cNvSpPr>
            <a:spLocks noGrp="1"/>
          </p:cNvSpPr>
          <p:nvPr>
            <p:ph idx="1"/>
          </p:nvPr>
        </p:nvSpPr>
        <p:spPr>
          <a:xfrm>
            <a:off x="251764" y="928091"/>
            <a:ext cx="7704098" cy="5512965"/>
          </a:xfrm>
        </p:spPr>
        <p:txBody>
          <a:bodyPr>
            <a:noAutofit/>
          </a:bodyPr>
          <a:lstStyle/>
          <a:p>
            <a:r>
              <a:rPr lang="en-US" sz="2400" dirty="0"/>
              <a:t>Common trust situation: in a conveyancing context is where a party might hold the legal estate in trust for those who contributed the money to buy the property.</a:t>
            </a:r>
          </a:p>
          <a:p>
            <a:r>
              <a:rPr lang="en-US" sz="2400" dirty="0"/>
              <a:t>For example, Peter and Darren might contribute unequally to the purchase of a property but Peter is going to be the sole registered proprietor. In this instance he is holding the legal estate on trust for himself and Darren, and a form A restriction will be placed on the proprietorship register to put the world on notice that there is a beneficial interest to be deal with on sale.</a:t>
            </a:r>
            <a:endParaRPr lang="en-GB" sz="2400" dirty="0"/>
          </a:p>
        </p:txBody>
      </p:sp>
      <p:pic>
        <p:nvPicPr>
          <p:cNvPr id="5" name="Picture 4">
            <a:extLst>
              <a:ext uri="{FF2B5EF4-FFF2-40B4-BE49-F238E27FC236}">
                <a16:creationId xmlns:a16="http://schemas.microsoft.com/office/drawing/2014/main" id="{137F0CC7-564D-DA64-E8B1-17FA6394E284}"/>
              </a:ext>
            </a:extLst>
          </p:cNvPr>
          <p:cNvPicPr>
            <a:picLocks noChangeAspect="1"/>
          </p:cNvPicPr>
          <p:nvPr/>
        </p:nvPicPr>
        <p:blipFill>
          <a:blip r:embed="rId2"/>
          <a:stretch>
            <a:fillRect/>
          </a:stretch>
        </p:blipFill>
        <p:spPr>
          <a:xfrm>
            <a:off x="7867290" y="1800046"/>
            <a:ext cx="3909367" cy="2806460"/>
          </a:xfrm>
          <a:prstGeom prst="rect">
            <a:avLst/>
          </a:prstGeom>
        </p:spPr>
      </p:pic>
    </p:spTree>
    <p:extLst>
      <p:ext uri="{BB962C8B-B14F-4D97-AF65-F5344CB8AC3E}">
        <p14:creationId xmlns:p14="http://schemas.microsoft.com/office/powerpoint/2010/main" val="441520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106" y="138717"/>
            <a:ext cx="8596668" cy="815058"/>
          </a:xfrm>
        </p:spPr>
        <p:txBody>
          <a:bodyPr/>
          <a:lstStyle/>
          <a:p>
            <a:r>
              <a:rPr lang="en-GB" dirty="0"/>
              <a:t>Trust</a:t>
            </a:r>
          </a:p>
        </p:txBody>
      </p:sp>
      <p:sp>
        <p:nvSpPr>
          <p:cNvPr id="3" name="Content Placeholder 2"/>
          <p:cNvSpPr>
            <a:spLocks noGrp="1"/>
          </p:cNvSpPr>
          <p:nvPr>
            <p:ph idx="1"/>
          </p:nvPr>
        </p:nvSpPr>
        <p:spPr>
          <a:xfrm>
            <a:off x="318650" y="953775"/>
            <a:ext cx="10372354" cy="3880773"/>
          </a:xfrm>
        </p:spPr>
        <p:txBody>
          <a:bodyPr>
            <a:noAutofit/>
          </a:bodyPr>
          <a:lstStyle/>
          <a:p>
            <a:r>
              <a:rPr lang="en-GB" dirty="0"/>
              <a:t>Trustee ‘owns’ the trust property</a:t>
            </a:r>
          </a:p>
          <a:p>
            <a:r>
              <a:rPr lang="en-GB" dirty="0"/>
              <a:t>Beneficiary’s </a:t>
            </a:r>
            <a:r>
              <a:rPr lang="en-US" dirty="0"/>
              <a:t>interest under a trust is less easy to define with certainty. Has been described as in </a:t>
            </a:r>
            <a:r>
              <a:rPr lang="en-US" dirty="0" err="1"/>
              <a:t>personam</a:t>
            </a:r>
            <a:r>
              <a:rPr lang="en-US" dirty="0"/>
              <a:t> ( enforceable against one person </a:t>
            </a:r>
            <a:r>
              <a:rPr lang="en-US" dirty="0" err="1"/>
              <a:t>i.e</a:t>
            </a:r>
            <a:r>
              <a:rPr lang="en-US" dirty="0"/>
              <a:t> the trustee) whereas usually property rights are rights in rem ( enforceable against the whole world).</a:t>
            </a:r>
          </a:p>
          <a:p>
            <a:r>
              <a:rPr lang="en-US" dirty="0"/>
              <a:t>While beneficiary clearly does not have all the rights that a legal owner would have, a beneficiary has something more than a mere right to bring an action against the trustee.</a:t>
            </a:r>
          </a:p>
          <a:p>
            <a:r>
              <a:rPr lang="en-US" dirty="0"/>
              <a:t>The present position is that the beneficiary can enforce against everyone except a bona fide purchaser for value without notice. </a:t>
            </a:r>
          </a:p>
          <a:p>
            <a:r>
              <a:rPr lang="en-US" dirty="0"/>
              <a:t>Academics are not in agreement about whether the beneficiary’s rights under a trust should now be regarded as in rem, or as still only in </a:t>
            </a:r>
            <a:r>
              <a:rPr lang="en-US" dirty="0" err="1"/>
              <a:t>personam</a:t>
            </a:r>
            <a:r>
              <a:rPr lang="en-US" dirty="0"/>
              <a:t> or whether they are a hybrid, something between the two.</a:t>
            </a:r>
          </a:p>
          <a:p>
            <a:r>
              <a:rPr lang="en-US" dirty="0"/>
              <a:t>Regardless of the in </a:t>
            </a:r>
            <a:r>
              <a:rPr lang="en-US" dirty="0" err="1"/>
              <a:t>personam</a:t>
            </a:r>
            <a:r>
              <a:rPr lang="en-US" dirty="0"/>
              <a:t>/in rem argument, the beneficiary’s interest under a trust displays a number of proprietary characteristics. It can, in principle, be bought, sold, mortgaged or bequeathed, for example. The remedial protection afforded historically by equity (acting on the conscience of the trustee) has ultimately created rights in the nature of ownership. So, we have legal ownership vested in the trustee and equitable (beneficial) ownership in the beneficiary. </a:t>
            </a:r>
          </a:p>
          <a:p>
            <a:r>
              <a:rPr lang="en-US" dirty="0"/>
              <a:t>This duality of ownership is basic to an understanding of the English law of trusts.</a:t>
            </a:r>
            <a:endParaRPr lang="en-GB" dirty="0"/>
          </a:p>
        </p:txBody>
      </p:sp>
    </p:spTree>
    <p:extLst>
      <p:ext uri="{BB962C8B-B14F-4D97-AF65-F5344CB8AC3E}">
        <p14:creationId xmlns:p14="http://schemas.microsoft.com/office/powerpoint/2010/main" val="2823641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25" y="67949"/>
            <a:ext cx="10401328" cy="660076"/>
          </a:xfrm>
        </p:spPr>
        <p:txBody>
          <a:bodyPr>
            <a:normAutofit/>
          </a:bodyPr>
          <a:lstStyle/>
          <a:p>
            <a:r>
              <a:rPr lang="en-GB" sz="3200" dirty="0"/>
              <a:t>Formalities for the creation of an express trust of land</a:t>
            </a:r>
          </a:p>
        </p:txBody>
      </p:sp>
      <p:sp>
        <p:nvSpPr>
          <p:cNvPr id="3" name="Content Placeholder 2"/>
          <p:cNvSpPr>
            <a:spLocks noGrp="1"/>
          </p:cNvSpPr>
          <p:nvPr>
            <p:ph idx="1"/>
          </p:nvPr>
        </p:nvSpPr>
        <p:spPr>
          <a:xfrm>
            <a:off x="302350" y="644740"/>
            <a:ext cx="10184478" cy="5568520"/>
          </a:xfrm>
        </p:spPr>
        <p:txBody>
          <a:bodyPr>
            <a:noAutofit/>
          </a:bodyPr>
          <a:lstStyle/>
          <a:p>
            <a:r>
              <a:rPr lang="en-US" sz="2000" dirty="0"/>
              <a:t>A declaration of an express trust must satisfy s53(1)(b) LPA 1925:</a:t>
            </a:r>
          </a:p>
          <a:p>
            <a:r>
              <a:rPr lang="en-US" sz="2000" i="1" dirty="0">
                <a:solidFill>
                  <a:schemeClr val="bg2">
                    <a:lumMod val="50000"/>
                  </a:schemeClr>
                </a:solidFill>
              </a:rPr>
              <a:t>A declaration of trust respecting any land or any interest therein must be manifested and proved by some writing signed by some person who is able to declare such trust or by his will.</a:t>
            </a:r>
          </a:p>
          <a:p>
            <a:pPr marL="0" indent="0">
              <a:buNone/>
            </a:pPr>
            <a:r>
              <a:rPr lang="en-US" sz="2000" b="1" u="sng" dirty="0"/>
              <a:t>Note: failure to comply with these provisions makes the trust unenforceable but not void;</a:t>
            </a:r>
          </a:p>
          <a:p>
            <a:r>
              <a:rPr lang="en-US" sz="2000" dirty="0"/>
              <a:t>the writing must contain all the terms of the trust;</a:t>
            </a:r>
          </a:p>
          <a:p>
            <a:r>
              <a:rPr lang="en-US" sz="2000" dirty="0"/>
              <a:t>the settlor’s signature is required – that of their agent (e.g. a lawyer) will not suffice;</a:t>
            </a:r>
          </a:p>
          <a:p>
            <a:r>
              <a:rPr lang="en-US" sz="2000" dirty="0"/>
              <a:t>the declaration of trust need not itself be in writing as long as there is written evidence of proof of intention;</a:t>
            </a:r>
          </a:p>
          <a:p>
            <a:r>
              <a:rPr lang="en-US" sz="2000" dirty="0"/>
              <a:t>LPA 1925 and lack of formal requirements under s53 cannot be used as a cloak for fraud. </a:t>
            </a:r>
            <a:r>
              <a:rPr lang="en-US" sz="2000" dirty="0" err="1"/>
              <a:t>E.g</a:t>
            </a:r>
            <a:r>
              <a:rPr lang="en-US" sz="2000" dirty="0"/>
              <a:t> </a:t>
            </a:r>
            <a:r>
              <a:rPr lang="en-US" sz="2000" b="1" dirty="0"/>
              <a:t>Bannister v Bannister </a:t>
            </a:r>
            <a:r>
              <a:rPr lang="en-US" sz="2000" dirty="0"/>
              <a:t>[1948] A, an elderly woman, conveyed a cottage to B, on the understanding that B would allow A to occupy it rent-free for so long as she wished. It was held that this oral agreement could and must be enforced. B could not rely upon lack of compliance with the statutory formalities of writing to avoid the agreement.</a:t>
            </a:r>
            <a:endParaRPr lang="en-GB" sz="2000" dirty="0"/>
          </a:p>
        </p:txBody>
      </p:sp>
    </p:spTree>
    <p:extLst>
      <p:ext uri="{BB962C8B-B14F-4D97-AF65-F5344CB8AC3E}">
        <p14:creationId xmlns:p14="http://schemas.microsoft.com/office/powerpoint/2010/main" val="3488057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20" y="253042"/>
            <a:ext cx="8596668" cy="793630"/>
          </a:xfrm>
        </p:spPr>
        <p:txBody>
          <a:bodyPr/>
          <a:lstStyle/>
          <a:p>
            <a:r>
              <a:rPr lang="en-GB" dirty="0"/>
              <a:t>Successive and Concurrent Interests</a:t>
            </a:r>
          </a:p>
        </p:txBody>
      </p:sp>
      <p:sp>
        <p:nvSpPr>
          <p:cNvPr id="3" name="Content Placeholder 2"/>
          <p:cNvSpPr>
            <a:spLocks noGrp="1"/>
          </p:cNvSpPr>
          <p:nvPr>
            <p:ph idx="1"/>
          </p:nvPr>
        </p:nvSpPr>
        <p:spPr>
          <a:xfrm>
            <a:off x="509604" y="1046672"/>
            <a:ext cx="9364765" cy="5417388"/>
          </a:xfrm>
        </p:spPr>
        <p:txBody>
          <a:bodyPr>
            <a:noAutofit/>
          </a:bodyPr>
          <a:lstStyle/>
          <a:p>
            <a:pPr marL="0" indent="0">
              <a:buNone/>
            </a:pPr>
            <a:r>
              <a:rPr lang="en-GB" sz="2800" dirty="0"/>
              <a:t>Successive interest: </a:t>
            </a:r>
            <a:r>
              <a:rPr lang="en-US" sz="2800" dirty="0"/>
              <a:t>e.g. where land is left to Albert for life and then to Sarah absolutely. </a:t>
            </a:r>
          </a:p>
          <a:p>
            <a:pPr marL="0" indent="0">
              <a:buNone/>
            </a:pPr>
            <a:r>
              <a:rPr lang="en-US" sz="2800" dirty="0"/>
              <a:t>Concurrent interests: e.g. on co-</a:t>
            </a:r>
            <a:r>
              <a:rPr lang="en-US" sz="2800" dirty="0" err="1"/>
              <a:t>ownership.where</a:t>
            </a:r>
            <a:r>
              <a:rPr lang="en-US" sz="2800" dirty="0"/>
              <a:t> land is conveyed to Albert and Sarah. Or  when Vladimir alone is on the legal title to a house and his cohabitee, Natasha, has acquired an interest under a trust in the house. </a:t>
            </a:r>
          </a:p>
          <a:p>
            <a:pPr marL="0" indent="0">
              <a:buNone/>
            </a:pPr>
            <a:r>
              <a:rPr lang="en-US" sz="2800" dirty="0"/>
              <a:t>In all these instances a trust of land will arise, which means that there will be trustees and beneficiaries</a:t>
            </a:r>
            <a:endParaRPr lang="en-GB" sz="2800" dirty="0"/>
          </a:p>
        </p:txBody>
      </p:sp>
    </p:spTree>
    <p:extLst>
      <p:ext uri="{BB962C8B-B14F-4D97-AF65-F5344CB8AC3E}">
        <p14:creationId xmlns:p14="http://schemas.microsoft.com/office/powerpoint/2010/main" val="3533272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450B1-2347-C25D-86E1-4932B690F1F6}"/>
              </a:ext>
            </a:extLst>
          </p:cNvPr>
          <p:cNvSpPr>
            <a:spLocks noGrp="1"/>
          </p:cNvSpPr>
          <p:nvPr>
            <p:ph type="title"/>
          </p:nvPr>
        </p:nvSpPr>
        <p:spPr>
          <a:xfrm>
            <a:off x="412790" y="156238"/>
            <a:ext cx="8596668" cy="1137724"/>
          </a:xfrm>
        </p:spPr>
        <p:txBody>
          <a:bodyPr>
            <a:normAutofit fontScale="90000"/>
          </a:bodyPr>
          <a:lstStyle/>
          <a:p>
            <a:r>
              <a:rPr lang="en-GB" dirty="0"/>
              <a:t>Background to Trusts of Land and Appointment of Trustees Act 1996 (“TLATA”)</a:t>
            </a:r>
          </a:p>
        </p:txBody>
      </p:sp>
      <p:sp>
        <p:nvSpPr>
          <p:cNvPr id="3" name="Content Placeholder 2">
            <a:extLst>
              <a:ext uri="{FF2B5EF4-FFF2-40B4-BE49-F238E27FC236}">
                <a16:creationId xmlns:a16="http://schemas.microsoft.com/office/drawing/2014/main" id="{6AE3567E-8FF2-EC64-28B4-0B3121763983}"/>
              </a:ext>
            </a:extLst>
          </p:cNvPr>
          <p:cNvSpPr>
            <a:spLocks noGrp="1"/>
          </p:cNvSpPr>
          <p:nvPr>
            <p:ph idx="1"/>
          </p:nvPr>
        </p:nvSpPr>
        <p:spPr>
          <a:xfrm>
            <a:off x="412789" y="1435970"/>
            <a:ext cx="9004949" cy="5183366"/>
          </a:xfrm>
        </p:spPr>
        <p:txBody>
          <a:bodyPr/>
          <a:lstStyle/>
          <a:p>
            <a:r>
              <a:rPr lang="en-GB" sz="2400" dirty="0"/>
              <a:t>Pre 1 January 1997 there was a distinction drawn between  ‘settlements’ and ‘trusts for sale’. </a:t>
            </a:r>
          </a:p>
          <a:p>
            <a:r>
              <a:rPr lang="en-GB" sz="2400" dirty="0"/>
              <a:t>TLATA abolished that division and replaced ‘settlements’ and ‘trusts for sale’ with ‘trusts of land’</a:t>
            </a:r>
          </a:p>
          <a:p>
            <a:r>
              <a:rPr lang="en-GB" sz="2400" dirty="0"/>
              <a:t>Wherever there is co-ownership, successive interests or concurrent interests, express or implied a trust of land will arise.</a:t>
            </a:r>
          </a:p>
          <a:p>
            <a:r>
              <a:rPr lang="en-GB" sz="2400" dirty="0"/>
              <a:t>TLATA 1996 determines the duties of trustees and the rights of the beneficiaries under a trust of land</a:t>
            </a:r>
          </a:p>
          <a:p>
            <a:pPr marL="0" indent="0">
              <a:buNone/>
            </a:pPr>
            <a:endParaRPr lang="en-GB" dirty="0"/>
          </a:p>
        </p:txBody>
      </p:sp>
    </p:spTree>
    <p:extLst>
      <p:ext uri="{BB962C8B-B14F-4D97-AF65-F5344CB8AC3E}">
        <p14:creationId xmlns:p14="http://schemas.microsoft.com/office/powerpoint/2010/main" val="26994689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20839-7DA1-F4F9-45D5-7FD120AF62EF}"/>
              </a:ext>
            </a:extLst>
          </p:cNvPr>
          <p:cNvSpPr>
            <a:spLocks noGrp="1"/>
          </p:cNvSpPr>
          <p:nvPr>
            <p:ph type="title"/>
          </p:nvPr>
        </p:nvSpPr>
        <p:spPr>
          <a:xfrm>
            <a:off x="602571" y="299049"/>
            <a:ext cx="4297233" cy="718868"/>
          </a:xfrm>
        </p:spPr>
        <p:txBody>
          <a:bodyPr/>
          <a:lstStyle/>
          <a:p>
            <a:r>
              <a:rPr lang="en-GB" dirty="0"/>
              <a:t>The trust of land</a:t>
            </a:r>
          </a:p>
        </p:txBody>
      </p:sp>
      <p:sp>
        <p:nvSpPr>
          <p:cNvPr id="3" name="Content Placeholder 2">
            <a:extLst>
              <a:ext uri="{FF2B5EF4-FFF2-40B4-BE49-F238E27FC236}">
                <a16:creationId xmlns:a16="http://schemas.microsoft.com/office/drawing/2014/main" id="{189E7607-BFAC-3A32-BE7F-96FC5188B628}"/>
              </a:ext>
            </a:extLst>
          </p:cNvPr>
          <p:cNvSpPr>
            <a:spLocks noGrp="1"/>
          </p:cNvSpPr>
          <p:nvPr>
            <p:ph idx="1"/>
          </p:nvPr>
        </p:nvSpPr>
        <p:spPr>
          <a:xfrm>
            <a:off x="343778" y="1017917"/>
            <a:ext cx="9386817" cy="5463396"/>
          </a:xfrm>
        </p:spPr>
        <p:txBody>
          <a:bodyPr>
            <a:normAutofit/>
          </a:bodyPr>
          <a:lstStyle/>
          <a:p>
            <a:pPr fontAlgn="auto"/>
            <a:r>
              <a:rPr lang="en-GB" dirty="0"/>
              <a:t> </a:t>
            </a:r>
            <a:r>
              <a:rPr lang="en-GB" b="1" dirty="0"/>
              <a:t>s1(1) TLATA 1996</a:t>
            </a:r>
            <a:r>
              <a:rPr lang="en-GB" dirty="0"/>
              <a:t>, a trust of land is any trust of property which consists of or includes land.. Any successive or concurrent interests created after </a:t>
            </a:r>
            <a:r>
              <a:rPr lang="en-GB" b="1" dirty="0"/>
              <a:t>TLATA 1996</a:t>
            </a:r>
            <a:r>
              <a:rPr lang="en-GB" dirty="0"/>
              <a:t> are held behind a trust of land. Under </a:t>
            </a:r>
            <a:r>
              <a:rPr lang="en-GB" b="1" dirty="0"/>
              <a:t>TLATA 1996</a:t>
            </a:r>
            <a:r>
              <a:rPr lang="en-GB" dirty="0"/>
              <a:t>, where land is conveyed to a minor (somebody under the age of 18), it will be held on a trust of land for the minor. Existing settlements will continue.</a:t>
            </a:r>
          </a:p>
          <a:p>
            <a:pPr fontAlgn="auto"/>
            <a:r>
              <a:rPr lang="en-GB" b="1" dirty="0"/>
              <a:t>s3</a:t>
            </a:r>
            <a:r>
              <a:rPr lang="en-GB" dirty="0"/>
              <a:t> makes it clear the beneficiaries behind a trust of land have an interest in the actual land and not merely in the proceeds of sale.</a:t>
            </a:r>
          </a:p>
          <a:p>
            <a:pPr fontAlgn="auto"/>
            <a:r>
              <a:rPr lang="en-GB" b="1" dirty="0"/>
              <a:t>s4 </a:t>
            </a:r>
            <a:r>
              <a:rPr lang="en-GB" dirty="0"/>
              <a:t>goes on to make clear that any existing and future express trusts of land will always contain an implied provision whereby the trustees have a power to postpone sale regardless of the express provisions of the trust. Moreover, the trustees cannot be liable for failing to sell the property. There may still be an express duty to sell the property included within the trust but there will be no obligation upon the trustees to comply with this duty.</a:t>
            </a:r>
          </a:p>
          <a:p>
            <a:pPr fontAlgn="auto"/>
            <a:r>
              <a:rPr lang="en-GB" dirty="0"/>
              <a:t>Finally, by </a:t>
            </a:r>
            <a:r>
              <a:rPr lang="en-GB" b="1" dirty="0"/>
              <a:t>s5</a:t>
            </a:r>
            <a:r>
              <a:rPr lang="en-GB" dirty="0"/>
              <a:t>, all implied trusts for sale were, as of 1 January 1997, converted into trusts of land, with no duty to sell. So, whenever land is co-owned there is a trust of land whether that is express co-ownership or implied co-ownership.</a:t>
            </a:r>
          </a:p>
          <a:p>
            <a:endParaRPr lang="en-GB" dirty="0"/>
          </a:p>
        </p:txBody>
      </p:sp>
    </p:spTree>
    <p:extLst>
      <p:ext uri="{BB962C8B-B14F-4D97-AF65-F5344CB8AC3E}">
        <p14:creationId xmlns:p14="http://schemas.microsoft.com/office/powerpoint/2010/main" val="3841210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2316" y="339306"/>
            <a:ext cx="8596668" cy="770626"/>
          </a:xfrm>
        </p:spPr>
        <p:txBody>
          <a:bodyPr/>
          <a:lstStyle/>
          <a:p>
            <a:r>
              <a:rPr lang="en-GB" dirty="0"/>
              <a:t>Types of Trust</a:t>
            </a:r>
          </a:p>
        </p:txBody>
      </p:sp>
      <p:sp>
        <p:nvSpPr>
          <p:cNvPr id="3" name="Content Placeholder 2"/>
          <p:cNvSpPr>
            <a:spLocks noGrp="1"/>
          </p:cNvSpPr>
          <p:nvPr>
            <p:ph idx="1"/>
          </p:nvPr>
        </p:nvSpPr>
        <p:spPr>
          <a:xfrm>
            <a:off x="482026" y="1154268"/>
            <a:ext cx="8757248" cy="3445283"/>
          </a:xfrm>
        </p:spPr>
        <p:txBody>
          <a:bodyPr>
            <a:noAutofit/>
          </a:bodyPr>
          <a:lstStyle/>
          <a:p>
            <a:pPr marL="0" indent="0">
              <a:buNone/>
            </a:pPr>
            <a:r>
              <a:rPr lang="en-US" sz="2400" dirty="0"/>
              <a:t>1) </a:t>
            </a:r>
            <a:r>
              <a:rPr lang="en-US" sz="2400" b="1" dirty="0"/>
              <a:t>Express trust </a:t>
            </a:r>
            <a:r>
              <a:rPr lang="en-US" sz="2400" dirty="0"/>
              <a:t>is one created by the intentional act of the creator(the settlor) or, in the case of a will, the testator. An expressed intention to create a trust is essential. The settlor may nominate a third party to act as trustee or (less commonly) they may declare themself to be the trustee.</a:t>
            </a:r>
          </a:p>
          <a:p>
            <a:pPr marL="0" indent="0">
              <a:buNone/>
            </a:pPr>
            <a:r>
              <a:rPr lang="en-US" sz="2400" dirty="0"/>
              <a:t>(2) </a:t>
            </a:r>
            <a:r>
              <a:rPr lang="en-US" sz="2400" b="1" dirty="0"/>
              <a:t>Statutory trusts: </a:t>
            </a:r>
            <a:r>
              <a:rPr lang="en-US" sz="2400" dirty="0"/>
              <a:t>trusts created by law as an automatic consequence of certain circumstances. E.g. the statutory trust applicable to the interest of a minor who, under the rules of intestacy, is entitled to all or part of the estate of a deceased person. Another is the statutory trust that arises in cases of co-ownership.</a:t>
            </a:r>
          </a:p>
          <a:p>
            <a:pPr marL="0" indent="0">
              <a:buNone/>
            </a:pPr>
            <a:r>
              <a:rPr lang="en-US" sz="2400" dirty="0"/>
              <a:t>(3) </a:t>
            </a:r>
            <a:r>
              <a:rPr lang="en-US" sz="2400" b="1" dirty="0"/>
              <a:t>Implied trust</a:t>
            </a:r>
            <a:r>
              <a:rPr lang="en-US" sz="2400" dirty="0"/>
              <a:t>: Two types: resulting trust and the constructive trust.</a:t>
            </a:r>
          </a:p>
        </p:txBody>
      </p:sp>
    </p:spTree>
    <p:extLst>
      <p:ext uri="{BB962C8B-B14F-4D97-AF65-F5344CB8AC3E}">
        <p14:creationId xmlns:p14="http://schemas.microsoft.com/office/powerpoint/2010/main" val="3380448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1F0B8-1A48-10BB-7F69-DB7E50B651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A2BD15-2F1D-DC55-D4B0-3BA24F179E45}"/>
              </a:ext>
            </a:extLst>
          </p:cNvPr>
          <p:cNvSpPr>
            <a:spLocks noGrp="1"/>
          </p:cNvSpPr>
          <p:nvPr>
            <p:ph type="title"/>
          </p:nvPr>
        </p:nvSpPr>
        <p:spPr>
          <a:xfrm>
            <a:off x="562316" y="339306"/>
            <a:ext cx="8596668" cy="770626"/>
          </a:xfrm>
        </p:spPr>
        <p:txBody>
          <a:bodyPr>
            <a:normAutofit fontScale="90000"/>
          </a:bodyPr>
          <a:lstStyle/>
          <a:p>
            <a:r>
              <a:rPr lang="en-GB" dirty="0"/>
              <a:t>The implied trust: resulting and constructive </a:t>
            </a:r>
          </a:p>
        </p:txBody>
      </p:sp>
      <p:sp>
        <p:nvSpPr>
          <p:cNvPr id="3" name="Content Placeholder 2">
            <a:extLst>
              <a:ext uri="{FF2B5EF4-FFF2-40B4-BE49-F238E27FC236}">
                <a16:creationId xmlns:a16="http://schemas.microsoft.com/office/drawing/2014/main" id="{A9F6A418-3EF5-4196-6A36-38EF8124296C}"/>
              </a:ext>
            </a:extLst>
          </p:cNvPr>
          <p:cNvSpPr>
            <a:spLocks noGrp="1"/>
          </p:cNvSpPr>
          <p:nvPr>
            <p:ph idx="1"/>
          </p:nvPr>
        </p:nvSpPr>
        <p:spPr>
          <a:xfrm>
            <a:off x="340745" y="1010494"/>
            <a:ext cx="9327433" cy="5562834"/>
          </a:xfrm>
        </p:spPr>
        <p:txBody>
          <a:bodyPr>
            <a:noAutofit/>
          </a:bodyPr>
          <a:lstStyle/>
          <a:p>
            <a:pPr marL="0" indent="0">
              <a:buNone/>
            </a:pPr>
            <a:r>
              <a:rPr lang="en-US" dirty="0"/>
              <a:t>A </a:t>
            </a:r>
            <a:r>
              <a:rPr lang="en-US" b="1" dirty="0"/>
              <a:t>resulting trust </a:t>
            </a:r>
            <a:r>
              <a:rPr lang="en-US" dirty="0"/>
              <a:t>exists where property has been conveyed to another but the beneficial interest returns (or “results”) to the transferor. One example is where property is conveyed to trustees upon certain trusts which either fail or do not exhaust the entire beneficial interest. (automatic resulting trusts). Another type of resulting trust is the presumed resulting trust. This is based upon the non-expressed but presumed (or inferred) intention of the creator, for example, in </a:t>
            </a:r>
            <a:r>
              <a:rPr lang="en-US" dirty="0" err="1"/>
              <a:t>favour</a:t>
            </a:r>
            <a:r>
              <a:rPr lang="en-US" dirty="0"/>
              <a:t> of a transferor who conveys property to a volunteer (someone who provides no consideration). The presumption is rebuttable, but as a starting point, “equity assumes bargains not gifts”.</a:t>
            </a:r>
          </a:p>
          <a:p>
            <a:pPr marL="0" indent="0">
              <a:buNone/>
            </a:pPr>
            <a:endParaRPr lang="en-US" dirty="0"/>
          </a:p>
          <a:p>
            <a:pPr marL="0" indent="0">
              <a:buNone/>
            </a:pPr>
            <a:r>
              <a:rPr lang="en-US" b="1" dirty="0"/>
              <a:t>Constructive trusts </a:t>
            </a:r>
            <a:r>
              <a:rPr lang="en-US" dirty="0"/>
              <a:t>are usually regarded as arising by operation of law, irrespective of the expressed or implied intentions of the settlor. Equity imposes the trust in the interests of justice and good conscience to avoid an unfair result. For example, it is a strict rule of equity that a person in a fiduciary position is not entitled to make a profit from their trust. If they do make such a profit, they will hold it on constructive trust. The constructive trust arises in many different areas of law, including contracts for the sale of land, the perfection of imperfect gifts, secret trusts, mutual wills, fraud, estoppel, joint ventures, specific performance, etc.</a:t>
            </a:r>
            <a:endParaRPr lang="en-GB" dirty="0"/>
          </a:p>
        </p:txBody>
      </p:sp>
    </p:spTree>
    <p:extLst>
      <p:ext uri="{BB962C8B-B14F-4D97-AF65-F5344CB8AC3E}">
        <p14:creationId xmlns:p14="http://schemas.microsoft.com/office/powerpoint/2010/main" val="650676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BEED53-6EBF-13F3-D45E-23A14CE168C2}"/>
              </a:ext>
            </a:extLst>
          </p:cNvPr>
          <p:cNvSpPr>
            <a:spLocks noGrp="1"/>
          </p:cNvSpPr>
          <p:nvPr>
            <p:ph idx="1"/>
          </p:nvPr>
        </p:nvSpPr>
        <p:spPr>
          <a:xfrm>
            <a:off x="441544" y="338347"/>
            <a:ext cx="9800886" cy="6292491"/>
          </a:xfrm>
        </p:spPr>
        <p:txBody>
          <a:bodyPr>
            <a:normAutofit/>
          </a:bodyPr>
          <a:lstStyle/>
          <a:p>
            <a:r>
              <a:rPr lang="en-GB" sz="2000" b="1" dirty="0">
                <a:solidFill>
                  <a:schemeClr val="bg2">
                    <a:lumMod val="75000"/>
                  </a:schemeClr>
                </a:solidFill>
              </a:rPr>
              <a:t>TRUST CREATED BY WILL</a:t>
            </a:r>
            <a:r>
              <a:rPr lang="en-GB" sz="2000" dirty="0"/>
              <a:t>: to be validly created in a </a:t>
            </a:r>
            <a:r>
              <a:rPr lang="en-GB" sz="2000" b="1" dirty="0"/>
              <a:t>will</a:t>
            </a:r>
            <a:r>
              <a:rPr lang="en-GB" sz="2000" dirty="0"/>
              <a:t>, the formalities laid down in</a:t>
            </a:r>
            <a:r>
              <a:rPr lang="en-GB" sz="2000" b="1" dirty="0"/>
              <a:t> s9 Wills Act 1837</a:t>
            </a:r>
            <a:r>
              <a:rPr lang="en-GB" sz="2000" dirty="0"/>
              <a:t> (as amended) must be complied with.(the will must be in writing, signed by the testator or by some other person in their presence in the presence of two or more witnesses present at the same time, who must themselves then sign (or acknowledge their signatures) in the presence of the testator (though not necessarily of each other).</a:t>
            </a:r>
          </a:p>
          <a:p>
            <a:r>
              <a:rPr lang="en-GB" sz="2000" b="1" dirty="0">
                <a:solidFill>
                  <a:schemeClr val="bg2">
                    <a:lumMod val="75000"/>
                  </a:schemeClr>
                </a:solidFill>
              </a:rPr>
              <a:t>PRIVATE AND PUBLIC TRUSTS</a:t>
            </a:r>
            <a:r>
              <a:rPr lang="en-GB" sz="2000" dirty="0"/>
              <a:t>: Private is for the benefit of individuals, public is charitable in nature and for the benefit of the public. The Attorney-General undertakes responsibility for the enforcement of charitable trusts, which are outside the scope of your studies. Certain purpose trusts which are non-charitable are nonetheless allowed because of anomalies in the law, for example, a trust for the upkeep of particular animals or maintenance of graves and monuments.</a:t>
            </a:r>
          </a:p>
          <a:p>
            <a:r>
              <a:rPr lang="en-GB" sz="2000" b="1" dirty="0">
                <a:solidFill>
                  <a:schemeClr val="bg2">
                    <a:lumMod val="75000"/>
                  </a:schemeClr>
                </a:solidFill>
              </a:rPr>
              <a:t>PURPOSE TRUSTS</a:t>
            </a:r>
            <a:r>
              <a:rPr lang="en-GB" sz="2000" dirty="0"/>
              <a:t>: a trust which is created for the fulfilment of a purpose; it is not for the benefit of a person. The courts generally take this view that they are invalid because there is no legally recognised beneficiary, therefore nobody to enforce the trust. An exception is charitable trusts, which are enforceable because they represent the public interest.. Charitable trusts are beyond the scope of your current studies.</a:t>
            </a:r>
          </a:p>
          <a:p>
            <a:endParaRPr lang="en-GB" dirty="0"/>
          </a:p>
        </p:txBody>
      </p:sp>
    </p:spTree>
    <p:extLst>
      <p:ext uri="{BB962C8B-B14F-4D97-AF65-F5344CB8AC3E}">
        <p14:creationId xmlns:p14="http://schemas.microsoft.com/office/powerpoint/2010/main" val="3472742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4A1A24-2BE7-DD21-7D3E-4826D1F344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9D1194-5B78-3D47-A80A-C23EAC6B277D}"/>
              </a:ext>
            </a:extLst>
          </p:cNvPr>
          <p:cNvSpPr>
            <a:spLocks noGrp="1"/>
          </p:cNvSpPr>
          <p:nvPr>
            <p:ph type="title"/>
          </p:nvPr>
        </p:nvSpPr>
        <p:spPr/>
        <p:txBody>
          <a:bodyPr/>
          <a:lstStyle/>
          <a:p>
            <a:r>
              <a:rPr lang="en-GB" dirty="0"/>
              <a:t>Owning property with someone else</a:t>
            </a:r>
          </a:p>
        </p:txBody>
      </p:sp>
      <p:sp>
        <p:nvSpPr>
          <p:cNvPr id="3" name="Content Placeholder 2">
            <a:extLst>
              <a:ext uri="{FF2B5EF4-FFF2-40B4-BE49-F238E27FC236}">
                <a16:creationId xmlns:a16="http://schemas.microsoft.com/office/drawing/2014/main" id="{F488898D-E29D-DF8C-8D3E-6754949D7900}"/>
              </a:ext>
            </a:extLst>
          </p:cNvPr>
          <p:cNvSpPr>
            <a:spLocks noGrp="1"/>
          </p:cNvSpPr>
          <p:nvPr>
            <p:ph idx="1"/>
          </p:nvPr>
        </p:nvSpPr>
        <p:spPr>
          <a:xfrm>
            <a:off x="729752" y="1729598"/>
            <a:ext cx="8596668" cy="3880773"/>
          </a:xfrm>
        </p:spPr>
        <p:txBody>
          <a:bodyPr/>
          <a:lstStyle/>
          <a:p>
            <a:r>
              <a:rPr lang="en-GB" sz="3200" dirty="0"/>
              <a:t>Resulting Trust</a:t>
            </a:r>
          </a:p>
          <a:p>
            <a:r>
              <a:rPr lang="en-GB" sz="3200" dirty="0"/>
              <a:t>Constructive Trust</a:t>
            </a:r>
          </a:p>
          <a:p>
            <a:r>
              <a:rPr lang="en-GB" sz="3200" dirty="0"/>
              <a:t>Collectively known as Implied Trusts</a:t>
            </a:r>
          </a:p>
          <a:p>
            <a:endParaRPr lang="en-GB" dirty="0"/>
          </a:p>
        </p:txBody>
      </p:sp>
    </p:spTree>
    <p:extLst>
      <p:ext uri="{BB962C8B-B14F-4D97-AF65-F5344CB8AC3E}">
        <p14:creationId xmlns:p14="http://schemas.microsoft.com/office/powerpoint/2010/main" val="16983228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97D3E-9292-7C06-0D57-525BC884E8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F7E97D-41BC-D242-7489-FCDC83023BD4}"/>
              </a:ext>
            </a:extLst>
          </p:cNvPr>
          <p:cNvSpPr>
            <a:spLocks noGrp="1"/>
          </p:cNvSpPr>
          <p:nvPr>
            <p:ph type="title"/>
          </p:nvPr>
        </p:nvSpPr>
        <p:spPr>
          <a:xfrm>
            <a:off x="648579" y="253193"/>
            <a:ext cx="8596668" cy="845237"/>
          </a:xfrm>
        </p:spPr>
        <p:txBody>
          <a:bodyPr/>
          <a:lstStyle/>
          <a:p>
            <a:r>
              <a:rPr lang="en-GB" dirty="0"/>
              <a:t>Resulting Trust</a:t>
            </a:r>
          </a:p>
        </p:txBody>
      </p:sp>
      <p:sp>
        <p:nvSpPr>
          <p:cNvPr id="3" name="Content Placeholder 2">
            <a:extLst>
              <a:ext uri="{FF2B5EF4-FFF2-40B4-BE49-F238E27FC236}">
                <a16:creationId xmlns:a16="http://schemas.microsoft.com/office/drawing/2014/main" id="{346F01F3-9524-9897-69C5-03DDA25A7B6D}"/>
              </a:ext>
            </a:extLst>
          </p:cNvPr>
          <p:cNvSpPr>
            <a:spLocks noGrp="1"/>
          </p:cNvSpPr>
          <p:nvPr>
            <p:ph idx="1"/>
          </p:nvPr>
        </p:nvSpPr>
        <p:spPr>
          <a:xfrm>
            <a:off x="407040" y="1033404"/>
            <a:ext cx="9576598" cy="5367396"/>
          </a:xfrm>
        </p:spPr>
        <p:txBody>
          <a:bodyPr>
            <a:normAutofit lnSpcReduction="10000"/>
          </a:bodyPr>
          <a:lstStyle/>
          <a:p>
            <a:r>
              <a:rPr lang="en-GB" b="1" dirty="0"/>
              <a:t>s53(2) LPA 1925 </a:t>
            </a:r>
            <a:r>
              <a:rPr lang="en-GB" dirty="0"/>
              <a:t>: implied, resulting and constructive trusts do </a:t>
            </a:r>
            <a:r>
              <a:rPr lang="en-GB" b="1" dirty="0"/>
              <a:t>not </a:t>
            </a:r>
            <a:r>
              <a:rPr lang="en-GB" dirty="0"/>
              <a:t>have to be in writing.</a:t>
            </a:r>
          </a:p>
          <a:p>
            <a:r>
              <a:rPr lang="en-GB" dirty="0"/>
              <a:t>arises where payments towards the purchase price were made at the time of the acquisition of the property (</a:t>
            </a:r>
            <a:r>
              <a:rPr lang="en-GB" b="1" i="1" dirty="0"/>
              <a:t>Bull v Bull [1955]</a:t>
            </a:r>
            <a:r>
              <a:rPr lang="en-GB" dirty="0"/>
              <a:t>). In this case, a mother and son bought a house together, with both contributing to the purchase price, but the conveyance was to the son alone. He held the legal estate on a resulting trust for himself and his mother.</a:t>
            </a:r>
          </a:p>
          <a:p>
            <a:pPr fontAlgn="auto"/>
            <a:r>
              <a:rPr lang="en-GB" dirty="0"/>
              <a:t>Equity presumes that the intention is that the legal estate will be held on a trust of land with the contributing parties taking beneficial interests in proportion to their contribution to the purchase price.</a:t>
            </a:r>
          </a:p>
          <a:p>
            <a:pPr fontAlgn="auto"/>
            <a:r>
              <a:rPr lang="en-GB" dirty="0"/>
              <a:t>This presumption is rebuttable on evidence to the contrary. For example, the contribution may be a gift.</a:t>
            </a:r>
          </a:p>
          <a:p>
            <a:pPr fontAlgn="auto"/>
            <a:r>
              <a:rPr lang="en-GB" dirty="0"/>
              <a:t>A resulting trust does not arise when the contribution consists of payments of mortgage instalments or other expenses after the purchase has been made (</a:t>
            </a:r>
            <a:r>
              <a:rPr lang="en-GB" b="1" i="1" dirty="0"/>
              <a:t>Curley v Parkes [2004]</a:t>
            </a:r>
            <a:r>
              <a:rPr lang="en-GB" dirty="0"/>
              <a:t>). Such payments could give rise to a constructive trust.</a:t>
            </a:r>
          </a:p>
          <a:p>
            <a:pPr fontAlgn="auto"/>
            <a:r>
              <a:rPr lang="en-GB" dirty="0"/>
              <a:t>The </a:t>
            </a:r>
            <a:r>
              <a:rPr lang="en-GB" dirty="0">
                <a:solidFill>
                  <a:schemeClr val="bg2">
                    <a:lumMod val="50000"/>
                  </a:schemeClr>
                </a:solidFill>
              </a:rPr>
              <a:t>value of the beneficial interest under a resulting trust is based on the proportion of the contribution.</a:t>
            </a:r>
            <a:r>
              <a:rPr lang="en-GB" dirty="0"/>
              <a:t> A 20 per cent contribution on purchase will entitle a beneficiary to 20 per cent of the value on sale.</a:t>
            </a:r>
          </a:p>
          <a:p>
            <a:endParaRPr lang="en-GB" dirty="0"/>
          </a:p>
        </p:txBody>
      </p:sp>
    </p:spTree>
    <p:extLst>
      <p:ext uri="{BB962C8B-B14F-4D97-AF65-F5344CB8AC3E}">
        <p14:creationId xmlns:p14="http://schemas.microsoft.com/office/powerpoint/2010/main" val="3042157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EB5EED-D8F0-363F-6DA4-3E4403DEB0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95BF68-1AEE-7420-C01E-9D2BCB5EEBD5}"/>
              </a:ext>
            </a:extLst>
          </p:cNvPr>
          <p:cNvSpPr>
            <a:spLocks noGrp="1"/>
          </p:cNvSpPr>
          <p:nvPr>
            <p:ph type="title"/>
          </p:nvPr>
        </p:nvSpPr>
        <p:spPr>
          <a:xfrm>
            <a:off x="619824" y="345057"/>
            <a:ext cx="8596668" cy="908649"/>
          </a:xfrm>
        </p:spPr>
        <p:txBody>
          <a:bodyPr/>
          <a:lstStyle/>
          <a:p>
            <a:r>
              <a:rPr lang="en-GB" dirty="0"/>
              <a:t>Constructive Trust</a:t>
            </a:r>
          </a:p>
        </p:txBody>
      </p:sp>
      <p:sp>
        <p:nvSpPr>
          <p:cNvPr id="3" name="Content Placeholder 2">
            <a:extLst>
              <a:ext uri="{FF2B5EF4-FFF2-40B4-BE49-F238E27FC236}">
                <a16:creationId xmlns:a16="http://schemas.microsoft.com/office/drawing/2014/main" id="{AA2C8126-4A80-65B8-B9BA-262C7493C959}"/>
              </a:ext>
            </a:extLst>
          </p:cNvPr>
          <p:cNvSpPr>
            <a:spLocks noGrp="1"/>
          </p:cNvSpPr>
          <p:nvPr>
            <p:ph idx="1"/>
          </p:nvPr>
        </p:nvSpPr>
        <p:spPr>
          <a:xfrm>
            <a:off x="619824" y="1096664"/>
            <a:ext cx="8596668" cy="5338642"/>
          </a:xfrm>
        </p:spPr>
        <p:txBody>
          <a:bodyPr>
            <a:normAutofit fontScale="92500" lnSpcReduction="20000"/>
          </a:bodyPr>
          <a:lstStyle/>
          <a:p>
            <a:pPr fontAlgn="auto"/>
            <a:r>
              <a:rPr lang="en-GB" dirty="0"/>
              <a:t>Type of implied trust - arises in relation to land where there is either:</a:t>
            </a:r>
          </a:p>
          <a:p>
            <a:pPr fontAlgn="auto"/>
            <a:r>
              <a:rPr lang="en-GB" dirty="0"/>
              <a:t>an </a:t>
            </a:r>
            <a:r>
              <a:rPr lang="en-GB" b="1" dirty="0"/>
              <a:t>express common intention</a:t>
            </a:r>
            <a:r>
              <a:rPr lang="en-GB" dirty="0"/>
              <a:t> to share the ownership of the property; or</a:t>
            </a:r>
          </a:p>
          <a:p>
            <a:pPr fontAlgn="auto"/>
            <a:r>
              <a:rPr lang="en-GB" dirty="0"/>
              <a:t>an </a:t>
            </a:r>
            <a:r>
              <a:rPr lang="en-GB" b="1" dirty="0"/>
              <a:t>inferred common intention</a:t>
            </a:r>
            <a:r>
              <a:rPr lang="en-GB" dirty="0"/>
              <a:t>, where the court will infer a common intention based on the conduct of the parties.</a:t>
            </a:r>
          </a:p>
          <a:p>
            <a:pPr fontAlgn="auto"/>
            <a:r>
              <a:rPr lang="en-GB" dirty="0"/>
              <a:t>In both cases, it must be shown that the party claiming the interest acted in </a:t>
            </a:r>
            <a:r>
              <a:rPr lang="en-GB" b="1" dirty="0"/>
              <a:t>reliance</a:t>
            </a:r>
            <a:r>
              <a:rPr lang="en-GB" dirty="0"/>
              <a:t> on the promise to their </a:t>
            </a:r>
            <a:r>
              <a:rPr lang="en-GB" b="1" dirty="0"/>
              <a:t>detriment</a:t>
            </a:r>
            <a:r>
              <a:rPr lang="en-GB" dirty="0"/>
              <a:t>.</a:t>
            </a:r>
          </a:p>
          <a:p>
            <a:pPr fontAlgn="auto"/>
            <a:r>
              <a:rPr lang="en-GB" b="1" i="1" dirty="0"/>
              <a:t>Express Common Intention examples:</a:t>
            </a:r>
          </a:p>
          <a:p>
            <a:pPr fontAlgn="auto"/>
            <a:r>
              <a:rPr lang="en-GB" b="1" i="1" dirty="0"/>
              <a:t>Eves v Eves [1975]</a:t>
            </a:r>
            <a:r>
              <a:rPr lang="en-GB" dirty="0"/>
              <a:t> the express common intention was found when an unmarried couple bought a house that was conveyed in the man’s name only. At the time of the purchase, the man told the woman that had she been 21 years old, he would have put the house in both their names. The evidence showed that the house was bought as their joint family home. She acted to her detriment by landscaping the garden and renovating the family home. She therefore held a beneficial interest in the property.</a:t>
            </a:r>
          </a:p>
          <a:p>
            <a:pPr fontAlgn="auto"/>
            <a:r>
              <a:rPr lang="en-GB" b="1" i="1" dirty="0"/>
              <a:t>Grant v Edwards [1986] </a:t>
            </a:r>
            <a:r>
              <a:rPr lang="en-GB" dirty="0"/>
              <a:t>there was a clear agreement that the house would be placed in the man’s name so that it would not complicate the woman’s divorce proceedings. This agreement was evidence of an express common intention to share the beneficial ownership of the property. She acted to her detriment by paying substantial housekeeping expenses and looking after the children.</a:t>
            </a:r>
          </a:p>
          <a:p>
            <a:pPr marL="0" indent="0">
              <a:buNone/>
            </a:pPr>
            <a:br>
              <a:rPr lang="en-GB" dirty="0"/>
            </a:br>
            <a:endParaRPr lang="en-GB" dirty="0"/>
          </a:p>
          <a:p>
            <a:endParaRPr lang="en-GB" dirty="0"/>
          </a:p>
        </p:txBody>
      </p:sp>
    </p:spTree>
    <p:extLst>
      <p:ext uri="{BB962C8B-B14F-4D97-AF65-F5344CB8AC3E}">
        <p14:creationId xmlns:p14="http://schemas.microsoft.com/office/powerpoint/2010/main" val="544385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18CEE-EDCE-5C63-8745-008F215AC9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192F3D-46D8-C3DA-D57D-D1CC52CE3ACC}"/>
              </a:ext>
            </a:extLst>
          </p:cNvPr>
          <p:cNvSpPr>
            <a:spLocks noGrp="1"/>
          </p:cNvSpPr>
          <p:nvPr>
            <p:ph type="title"/>
          </p:nvPr>
        </p:nvSpPr>
        <p:spPr>
          <a:xfrm>
            <a:off x="619824" y="345057"/>
            <a:ext cx="8596668" cy="908649"/>
          </a:xfrm>
        </p:spPr>
        <p:txBody>
          <a:bodyPr/>
          <a:lstStyle/>
          <a:p>
            <a:r>
              <a:rPr lang="en-GB" dirty="0"/>
              <a:t>Constructive Trust</a:t>
            </a:r>
          </a:p>
        </p:txBody>
      </p:sp>
      <p:sp>
        <p:nvSpPr>
          <p:cNvPr id="3" name="Content Placeholder 2">
            <a:extLst>
              <a:ext uri="{FF2B5EF4-FFF2-40B4-BE49-F238E27FC236}">
                <a16:creationId xmlns:a16="http://schemas.microsoft.com/office/drawing/2014/main" id="{74695F1F-82F0-3B73-810E-C9213760D3CE}"/>
              </a:ext>
            </a:extLst>
          </p:cNvPr>
          <p:cNvSpPr>
            <a:spLocks noGrp="1"/>
          </p:cNvSpPr>
          <p:nvPr>
            <p:ph idx="1"/>
          </p:nvPr>
        </p:nvSpPr>
        <p:spPr>
          <a:xfrm>
            <a:off x="619823" y="1096664"/>
            <a:ext cx="9191285" cy="5338642"/>
          </a:xfrm>
        </p:spPr>
        <p:txBody>
          <a:bodyPr>
            <a:normAutofit fontScale="92500" lnSpcReduction="20000"/>
          </a:bodyPr>
          <a:lstStyle/>
          <a:p>
            <a:pPr fontAlgn="auto"/>
            <a:r>
              <a:rPr lang="en-GB" dirty="0"/>
              <a:t>I</a:t>
            </a:r>
            <a:r>
              <a:rPr lang="en-GB" b="1" dirty="0"/>
              <a:t>nferred common intention</a:t>
            </a:r>
            <a:r>
              <a:rPr lang="en-GB" dirty="0"/>
              <a:t>, where the court will infer a common intention based on the conduct of the parties.</a:t>
            </a:r>
          </a:p>
          <a:p>
            <a:pPr fontAlgn="auto"/>
            <a:r>
              <a:rPr lang="en-GB" dirty="0"/>
              <a:t>The courts set the bar higher in these cases, such that the claimant (the non-legal owner) must show a greater degree of contribution in order to prove, to the satisfaction of the court, that a common intention should be inferred. For example, a mere contribution to household expenses is insufficient to infer a common intention that the claimant should have a beneficial interest in the property.</a:t>
            </a:r>
          </a:p>
          <a:p>
            <a:pPr fontAlgn="auto"/>
            <a:r>
              <a:rPr lang="en-GB" b="1" i="1" dirty="0"/>
              <a:t>Gissing v Gissing [1970]</a:t>
            </a:r>
            <a:r>
              <a:rPr lang="en-GB" dirty="0"/>
              <a:t> the House of Lords held that indirect financial contributions by a wife over 25 years did not create a beneficial interest in the house. In order to infer a common intention, the contributions had to be either directly towards the cost of acquiring the property or, at least, clearly referable to the acquisition. Mere contribution to household expenses is not enough.</a:t>
            </a:r>
          </a:p>
          <a:p>
            <a:pPr fontAlgn="auto"/>
            <a:r>
              <a:rPr lang="en-GB" b="1" i="1" dirty="0"/>
              <a:t>Lloyds Bank plc v Rosset [1991]:</a:t>
            </a:r>
            <a:r>
              <a:rPr lang="en-GB" dirty="0"/>
              <a:t> it was considered doubtful that anything less than direct contributions to the purchase price, whether initially or by payment of mortgage instalments, would be sufficient. In this particular case, the contribution was towards the renovation and decoration of a house; this was considered an insufficient contribution for a common intention to be inferred.</a:t>
            </a:r>
          </a:p>
          <a:p>
            <a:pPr fontAlgn="auto"/>
            <a:r>
              <a:rPr lang="en-GB" dirty="0"/>
              <a:t>In the absence of an express common intention, if a claimant has made a direct financial contribution to the purchase price (e.g. by payment of some mortgage instalments), the requirement of detriment will automatically be satisfied. The claimant’s contribution both infers a common intention and acts as the required detriment</a:t>
            </a:r>
          </a:p>
          <a:p>
            <a:pPr marL="0" indent="0">
              <a:buNone/>
            </a:pPr>
            <a:endParaRPr lang="en-GB" dirty="0"/>
          </a:p>
          <a:p>
            <a:endParaRPr lang="en-GB" dirty="0"/>
          </a:p>
        </p:txBody>
      </p:sp>
    </p:spTree>
    <p:extLst>
      <p:ext uri="{BB962C8B-B14F-4D97-AF65-F5344CB8AC3E}">
        <p14:creationId xmlns:p14="http://schemas.microsoft.com/office/powerpoint/2010/main" val="2858252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A4132-E6C3-BDB1-D9EF-3DCA663A3C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890EA4-5AB1-6512-4618-F1D1C69D5FEE}"/>
              </a:ext>
            </a:extLst>
          </p:cNvPr>
          <p:cNvSpPr>
            <a:spLocks noGrp="1"/>
          </p:cNvSpPr>
          <p:nvPr>
            <p:ph type="title"/>
          </p:nvPr>
        </p:nvSpPr>
        <p:spPr>
          <a:xfrm>
            <a:off x="395537" y="156238"/>
            <a:ext cx="9122274" cy="809920"/>
          </a:xfrm>
        </p:spPr>
        <p:txBody>
          <a:bodyPr/>
          <a:lstStyle/>
          <a:p>
            <a:r>
              <a:rPr lang="en-GB" b="1" dirty="0"/>
              <a:t>Valuing the shares of a constructive trust</a:t>
            </a:r>
          </a:p>
        </p:txBody>
      </p:sp>
      <p:sp>
        <p:nvSpPr>
          <p:cNvPr id="3" name="Content Placeholder 2">
            <a:extLst>
              <a:ext uri="{FF2B5EF4-FFF2-40B4-BE49-F238E27FC236}">
                <a16:creationId xmlns:a16="http://schemas.microsoft.com/office/drawing/2014/main" id="{70D110BC-F55C-739C-231F-E38AA323BE6E}"/>
              </a:ext>
            </a:extLst>
          </p:cNvPr>
          <p:cNvSpPr>
            <a:spLocks noGrp="1"/>
          </p:cNvSpPr>
          <p:nvPr>
            <p:ph idx="1"/>
          </p:nvPr>
        </p:nvSpPr>
        <p:spPr>
          <a:xfrm>
            <a:off x="545062" y="1030122"/>
            <a:ext cx="8837730" cy="5405184"/>
          </a:xfrm>
        </p:spPr>
        <p:txBody>
          <a:bodyPr>
            <a:normAutofit/>
          </a:bodyPr>
          <a:lstStyle/>
          <a:p>
            <a:r>
              <a:rPr lang="en-GB" sz="2000" dirty="0"/>
              <a:t>A resulting trust can evolve into a constructive trust over time with the addition of the common intention element. This can be to the beneficiary’s advantage in that the quantification (valuation) of the share is not then based on the proportion of the original contribution (as with resulting trusts) but by </a:t>
            </a:r>
            <a:r>
              <a:rPr lang="en-GB" sz="2000" dirty="0">
                <a:solidFill>
                  <a:schemeClr val="bg2">
                    <a:lumMod val="50000"/>
                  </a:schemeClr>
                </a:solidFill>
              </a:rPr>
              <a:t>what is fair in the circumstances (</a:t>
            </a:r>
            <a:r>
              <a:rPr lang="en-GB" sz="2000" b="1" i="1" dirty="0"/>
              <a:t>Oxley v Hiscock [2004]</a:t>
            </a:r>
          </a:p>
          <a:p>
            <a:r>
              <a:rPr lang="en-GB" sz="2000" dirty="0"/>
              <a:t>fairness principle applies only where there is no express declaration of trust indicating the contrary – so, if the parties had expressly declared their proportions, the fairness principle would not be used.</a:t>
            </a:r>
          </a:p>
          <a:p>
            <a:r>
              <a:rPr lang="en-GB" sz="2000" dirty="0"/>
              <a:t>any equitable share must be valued not at the date of contribution, but at the date the property is sold. Thus, if a house is purchased for £60,000 in 1985 and is now valued at £300,000 and the share is deemed to be 50 per cent, the beneficial interest will be worth £150,000, not £30,000</a:t>
            </a:r>
          </a:p>
          <a:p>
            <a:endParaRPr lang="en-GB" sz="2000" dirty="0"/>
          </a:p>
          <a:p>
            <a:pPr marL="0" indent="0">
              <a:buNone/>
            </a:pPr>
            <a:endParaRPr lang="en-GB" dirty="0"/>
          </a:p>
          <a:p>
            <a:endParaRPr lang="en-GB" dirty="0"/>
          </a:p>
        </p:txBody>
      </p:sp>
    </p:spTree>
    <p:extLst>
      <p:ext uri="{BB962C8B-B14F-4D97-AF65-F5344CB8AC3E}">
        <p14:creationId xmlns:p14="http://schemas.microsoft.com/office/powerpoint/2010/main" val="4026760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122E6-9871-3A6C-BA97-3367C8E522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71B040-6B64-AD22-EAE4-22E154A2F7EE}"/>
              </a:ext>
            </a:extLst>
          </p:cNvPr>
          <p:cNvSpPr>
            <a:spLocks noGrp="1"/>
          </p:cNvSpPr>
          <p:nvPr>
            <p:ph type="title"/>
          </p:nvPr>
        </p:nvSpPr>
        <p:spPr>
          <a:xfrm>
            <a:off x="395537" y="156238"/>
            <a:ext cx="9122274" cy="809920"/>
          </a:xfrm>
        </p:spPr>
        <p:txBody>
          <a:bodyPr/>
          <a:lstStyle/>
          <a:p>
            <a:r>
              <a:rPr lang="en-GB" b="1" dirty="0"/>
              <a:t>Valuing the shares of a constructive trust</a:t>
            </a:r>
          </a:p>
        </p:txBody>
      </p:sp>
      <p:sp>
        <p:nvSpPr>
          <p:cNvPr id="3" name="Content Placeholder 2">
            <a:extLst>
              <a:ext uri="{FF2B5EF4-FFF2-40B4-BE49-F238E27FC236}">
                <a16:creationId xmlns:a16="http://schemas.microsoft.com/office/drawing/2014/main" id="{C19DE1D6-ADA9-0564-843B-D38B995E6E02}"/>
              </a:ext>
            </a:extLst>
          </p:cNvPr>
          <p:cNvSpPr>
            <a:spLocks noGrp="1"/>
          </p:cNvSpPr>
          <p:nvPr>
            <p:ph idx="1"/>
          </p:nvPr>
        </p:nvSpPr>
        <p:spPr>
          <a:xfrm>
            <a:off x="446051" y="966158"/>
            <a:ext cx="9175534" cy="5405184"/>
          </a:xfrm>
        </p:spPr>
        <p:txBody>
          <a:bodyPr>
            <a:normAutofit lnSpcReduction="10000"/>
          </a:bodyPr>
          <a:lstStyle/>
          <a:p>
            <a:pPr marL="0" indent="0">
              <a:buNone/>
            </a:pPr>
            <a:r>
              <a:rPr lang="en-GB" sz="2400" b="1" i="1" dirty="0"/>
              <a:t>Oxley</a:t>
            </a:r>
            <a:r>
              <a:rPr lang="en-GB" sz="2400" dirty="0"/>
              <a:t> has been confirmed by the House of Lords in </a:t>
            </a:r>
            <a:r>
              <a:rPr lang="en-GB" sz="2400" b="1" i="1" dirty="0"/>
              <a:t>Stack v Dowden [2007]</a:t>
            </a:r>
            <a:r>
              <a:rPr lang="en-GB" sz="2400" dirty="0"/>
              <a:t>. In determining what is fair in the circumstances, the court should take into account all factors. Court may consider:</a:t>
            </a:r>
          </a:p>
          <a:p>
            <a:pPr fontAlgn="auto"/>
            <a:r>
              <a:rPr lang="en-GB" sz="2400" dirty="0"/>
              <a:t>the nature of the parties’ relationship;</a:t>
            </a:r>
          </a:p>
          <a:p>
            <a:pPr fontAlgn="auto"/>
            <a:r>
              <a:rPr lang="en-GB" sz="2400" dirty="0"/>
              <a:t>advice or discussions at the time of the transfer;</a:t>
            </a:r>
          </a:p>
          <a:p>
            <a:pPr fontAlgn="auto"/>
            <a:r>
              <a:rPr lang="en-GB" sz="2400" dirty="0"/>
              <a:t>the purpose for which the home was purchased;</a:t>
            </a:r>
          </a:p>
          <a:p>
            <a:pPr fontAlgn="auto"/>
            <a:r>
              <a:rPr lang="en-GB" sz="2400" dirty="0"/>
              <a:t>children of the parties;</a:t>
            </a:r>
          </a:p>
          <a:p>
            <a:pPr fontAlgn="auto"/>
            <a:r>
              <a:rPr lang="en-GB" sz="2400" dirty="0"/>
              <a:t>how the couple arranged their finances;</a:t>
            </a:r>
          </a:p>
          <a:p>
            <a:pPr fontAlgn="auto"/>
            <a:r>
              <a:rPr lang="en-GB" sz="2400" dirty="0"/>
              <a:t>payment of outgoings and how this was divided;</a:t>
            </a:r>
          </a:p>
          <a:p>
            <a:pPr fontAlgn="auto"/>
            <a:r>
              <a:rPr lang="en-GB" sz="2400" dirty="0"/>
              <a:t>the individual characters and personalities of the parties.</a:t>
            </a:r>
          </a:p>
          <a:p>
            <a:pPr fontAlgn="auto"/>
            <a:r>
              <a:rPr lang="en-GB" sz="2400" dirty="0"/>
              <a:t>This list is not exhaustive.</a:t>
            </a:r>
          </a:p>
          <a:p>
            <a:endParaRPr lang="en-GB" dirty="0"/>
          </a:p>
          <a:p>
            <a:endParaRPr lang="en-GB" dirty="0"/>
          </a:p>
        </p:txBody>
      </p:sp>
    </p:spTree>
    <p:extLst>
      <p:ext uri="{BB962C8B-B14F-4D97-AF65-F5344CB8AC3E}">
        <p14:creationId xmlns:p14="http://schemas.microsoft.com/office/powerpoint/2010/main" val="14346524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6B403-D16C-EFC1-8C7D-F890F8CAF3F5}"/>
              </a:ext>
            </a:extLst>
          </p:cNvPr>
          <p:cNvSpPr>
            <a:spLocks noGrp="1"/>
          </p:cNvSpPr>
          <p:nvPr>
            <p:ph type="title"/>
          </p:nvPr>
        </p:nvSpPr>
        <p:spPr>
          <a:xfrm>
            <a:off x="539312" y="241539"/>
            <a:ext cx="8596668" cy="724619"/>
          </a:xfrm>
        </p:spPr>
        <p:txBody>
          <a:bodyPr/>
          <a:lstStyle/>
          <a:p>
            <a:r>
              <a:rPr lang="en-GB" b="1" dirty="0"/>
              <a:t>Impact of Stack v Dowden</a:t>
            </a:r>
          </a:p>
        </p:txBody>
      </p:sp>
      <p:sp>
        <p:nvSpPr>
          <p:cNvPr id="3" name="Content Placeholder 2">
            <a:extLst>
              <a:ext uri="{FF2B5EF4-FFF2-40B4-BE49-F238E27FC236}">
                <a16:creationId xmlns:a16="http://schemas.microsoft.com/office/drawing/2014/main" id="{7C7530E7-99D5-4317-9386-A32C49F54C36}"/>
              </a:ext>
            </a:extLst>
          </p:cNvPr>
          <p:cNvSpPr>
            <a:spLocks noGrp="1"/>
          </p:cNvSpPr>
          <p:nvPr>
            <p:ph idx="1"/>
          </p:nvPr>
        </p:nvSpPr>
        <p:spPr>
          <a:xfrm>
            <a:off x="458798" y="1148423"/>
            <a:ext cx="9087768" cy="5468038"/>
          </a:xfrm>
        </p:spPr>
        <p:txBody>
          <a:bodyPr>
            <a:normAutofit fontScale="92500"/>
          </a:bodyPr>
          <a:lstStyle/>
          <a:p>
            <a:r>
              <a:rPr lang="en-GB" dirty="0"/>
              <a:t>Courts now treat the family home in a different way from commercial property.</a:t>
            </a:r>
          </a:p>
          <a:p>
            <a:r>
              <a:rPr lang="en-GB" b="1" dirty="0">
                <a:solidFill>
                  <a:srgbClr val="0070C0"/>
                </a:solidFill>
              </a:rPr>
              <a:t>Family home: </a:t>
            </a:r>
            <a:r>
              <a:rPr lang="en-GB" dirty="0"/>
              <a:t>n the absence of any express declaration of a tenancy in common, it is presumed that where the family home is held by both partners, the beneficial interest will be held on a joint tenancy. This would be the case even where there has been an unequal contribution to the purchase of the property. This presumption can be rebutted where it can be proved that a tenancy in common was intended.</a:t>
            </a:r>
          </a:p>
          <a:p>
            <a:pPr fontAlgn="auto"/>
            <a:r>
              <a:rPr lang="en-GB" b="1" dirty="0">
                <a:solidFill>
                  <a:srgbClr val="0070C0"/>
                </a:solidFill>
              </a:rPr>
              <a:t>Commercial property</a:t>
            </a:r>
            <a:r>
              <a:rPr lang="en-GB" dirty="0"/>
              <a:t>: The presumption here is that unequal contributions to the purchase of the property give rise to a tenancy in common. This presumption can be rebutted but the burden of proof is on the person alleging a beneficial joint tenancy.</a:t>
            </a:r>
          </a:p>
          <a:p>
            <a:pPr fontAlgn="auto"/>
            <a:r>
              <a:rPr lang="en-GB" dirty="0"/>
              <a:t>Difficulties arise in determining the meaning of “family home”. Would the same presumption apply to homes shared between siblings or friends who may have pooled resources in order to purchase a home?</a:t>
            </a:r>
          </a:p>
          <a:p>
            <a:pPr fontAlgn="auto"/>
            <a:r>
              <a:rPr lang="en-GB" dirty="0"/>
              <a:t>In </a:t>
            </a:r>
            <a:r>
              <a:rPr lang="en-GB" b="1" i="1" dirty="0"/>
              <a:t>Laskar v Laskar [2008] </a:t>
            </a:r>
            <a:r>
              <a:rPr lang="en-GB" dirty="0"/>
              <a:t>a mother and daughter purchased a property and registered it in their joint names. The property was not used as a family home but let to tenants. The daughter contributed 4 per cent of the purchase price and claimed 50 per cent in reliance upon </a:t>
            </a:r>
            <a:r>
              <a:rPr lang="en-GB" b="1" i="1" dirty="0"/>
              <a:t>Stack v Dowden</a:t>
            </a:r>
            <a:r>
              <a:rPr lang="en-GB" dirty="0"/>
              <a:t>. This was rejected by the Court of Appeal. The purchase was an investment and the court said it was not right to apply </a:t>
            </a:r>
            <a:r>
              <a:rPr lang="en-GB" b="1" i="1" dirty="0"/>
              <a:t>Stack v Dowden</a:t>
            </a:r>
            <a:r>
              <a:rPr lang="en-GB" dirty="0"/>
              <a:t> in this context.</a:t>
            </a:r>
          </a:p>
          <a:p>
            <a:endParaRPr lang="en-GB" dirty="0"/>
          </a:p>
        </p:txBody>
      </p:sp>
    </p:spTree>
    <p:extLst>
      <p:ext uri="{BB962C8B-B14F-4D97-AF65-F5344CB8AC3E}">
        <p14:creationId xmlns:p14="http://schemas.microsoft.com/office/powerpoint/2010/main" val="39684754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5714B-6C7C-F539-A604-611A60AD225C}"/>
              </a:ext>
            </a:extLst>
          </p:cNvPr>
          <p:cNvSpPr>
            <a:spLocks noGrp="1"/>
          </p:cNvSpPr>
          <p:nvPr>
            <p:ph type="title"/>
          </p:nvPr>
        </p:nvSpPr>
        <p:spPr>
          <a:xfrm>
            <a:off x="332277" y="264543"/>
            <a:ext cx="9547844" cy="839638"/>
          </a:xfrm>
        </p:spPr>
        <p:txBody>
          <a:bodyPr/>
          <a:lstStyle/>
          <a:p>
            <a:r>
              <a:rPr lang="en-GB" b="1" dirty="0"/>
              <a:t>Quantifying the share post Stack v Dowden</a:t>
            </a:r>
          </a:p>
        </p:txBody>
      </p:sp>
      <p:sp>
        <p:nvSpPr>
          <p:cNvPr id="3" name="Content Placeholder 2">
            <a:extLst>
              <a:ext uri="{FF2B5EF4-FFF2-40B4-BE49-F238E27FC236}">
                <a16:creationId xmlns:a16="http://schemas.microsoft.com/office/drawing/2014/main" id="{6D6FB7E4-ABFD-D19A-2C60-2345779546FA}"/>
              </a:ext>
            </a:extLst>
          </p:cNvPr>
          <p:cNvSpPr>
            <a:spLocks noGrp="1"/>
          </p:cNvSpPr>
          <p:nvPr>
            <p:ph idx="1"/>
          </p:nvPr>
        </p:nvSpPr>
        <p:spPr>
          <a:xfrm>
            <a:off x="464550" y="1104181"/>
            <a:ext cx="9023078" cy="5423140"/>
          </a:xfrm>
        </p:spPr>
        <p:txBody>
          <a:bodyPr>
            <a:normAutofit/>
          </a:bodyPr>
          <a:lstStyle/>
          <a:p>
            <a:pPr fontAlgn="auto"/>
            <a:r>
              <a:rPr lang="en-GB" b="1" i="1" dirty="0"/>
              <a:t>Adekunle v Ritchie [2007]</a:t>
            </a:r>
            <a:r>
              <a:rPr lang="en-GB" dirty="0"/>
              <a:t> a mother and son had owned a property in joint names. The son had lived with his mother but left after an argument. When the mother died, the son claimed a joint tenancy and equal shares. His brothers and sisters claimed he had no share in the property.</a:t>
            </a:r>
          </a:p>
          <a:p>
            <a:pPr fontAlgn="auto"/>
            <a:r>
              <a:rPr lang="en-GB" dirty="0"/>
              <a:t>The mother had contributed to the purchase of the council house and both she and the son contributed to the mortgage. The mother paid all of the mortgage following the son’s departure from the property.</a:t>
            </a:r>
          </a:p>
          <a:p>
            <a:pPr fontAlgn="auto"/>
            <a:r>
              <a:rPr lang="en-GB" dirty="0"/>
              <a:t>Applying </a:t>
            </a:r>
            <a:r>
              <a:rPr lang="en-GB" b="1" i="1" dirty="0"/>
              <a:t>Stack v Dowden</a:t>
            </a:r>
            <a:r>
              <a:rPr lang="en-GB" dirty="0"/>
              <a:t>, the judge started with the presumption that joint legal ownership meant joint equitable ownership. Was this presumption rebutted? He found that the parties had not intended equal equitable shares in the property. The court concluded that the mother’s contribution was 70 per cent and the son’s contribution was 30 per cent.</a:t>
            </a:r>
          </a:p>
          <a:p>
            <a:pPr fontAlgn="auto"/>
            <a:r>
              <a:rPr lang="en-GB" dirty="0"/>
              <a:t>Where there is an express trust and the parties have expressly detailed their respective beneficial interests in a property, </a:t>
            </a:r>
            <a:r>
              <a:rPr lang="en-GB" b="1" i="1" dirty="0"/>
              <a:t>Stack v Dowden</a:t>
            </a:r>
            <a:r>
              <a:rPr lang="en-GB" dirty="0"/>
              <a:t> will not apply. </a:t>
            </a:r>
          </a:p>
          <a:p>
            <a:endParaRPr lang="en-GB" dirty="0"/>
          </a:p>
        </p:txBody>
      </p:sp>
    </p:spTree>
    <p:extLst>
      <p:ext uri="{BB962C8B-B14F-4D97-AF65-F5344CB8AC3E}">
        <p14:creationId xmlns:p14="http://schemas.microsoft.com/office/powerpoint/2010/main" val="2441789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37491-0954-026D-CBA3-47A22DCC3E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61326A-A345-C812-D0F6-ED7A559CAF8B}"/>
              </a:ext>
            </a:extLst>
          </p:cNvPr>
          <p:cNvSpPr>
            <a:spLocks noGrp="1"/>
          </p:cNvSpPr>
          <p:nvPr>
            <p:ph type="title"/>
          </p:nvPr>
        </p:nvSpPr>
        <p:spPr>
          <a:xfrm>
            <a:off x="677334" y="212785"/>
            <a:ext cx="8596668" cy="1320800"/>
          </a:xfrm>
        </p:spPr>
        <p:txBody>
          <a:bodyPr/>
          <a:lstStyle/>
          <a:p>
            <a:r>
              <a:rPr lang="en-GB" dirty="0"/>
              <a:t>Resulting and constructive trusts and overreaching</a:t>
            </a:r>
          </a:p>
        </p:txBody>
      </p:sp>
      <p:sp>
        <p:nvSpPr>
          <p:cNvPr id="3" name="Content Placeholder 2">
            <a:extLst>
              <a:ext uri="{FF2B5EF4-FFF2-40B4-BE49-F238E27FC236}">
                <a16:creationId xmlns:a16="http://schemas.microsoft.com/office/drawing/2014/main" id="{3D617F49-0098-CFB8-CEA5-CF2AD3863D32}"/>
              </a:ext>
            </a:extLst>
          </p:cNvPr>
          <p:cNvSpPr>
            <a:spLocks noGrp="1"/>
          </p:cNvSpPr>
          <p:nvPr>
            <p:ph idx="1"/>
          </p:nvPr>
        </p:nvSpPr>
        <p:spPr>
          <a:xfrm>
            <a:off x="677334" y="1533585"/>
            <a:ext cx="8596668" cy="3880773"/>
          </a:xfrm>
        </p:spPr>
        <p:txBody>
          <a:bodyPr>
            <a:normAutofit fontScale="92500" lnSpcReduction="10000"/>
          </a:bodyPr>
          <a:lstStyle/>
          <a:p>
            <a:r>
              <a:rPr lang="en-GB" dirty="0"/>
              <a:t>Where beneficiary holds an equitable interest, that interest can be overreached on a sale by two trustees. </a:t>
            </a:r>
          </a:p>
          <a:p>
            <a:r>
              <a:rPr lang="en-GB" b="1" dirty="0"/>
              <a:t>Overreaching</a:t>
            </a:r>
            <a:r>
              <a:rPr lang="en-GB" dirty="0"/>
              <a:t> is the process whereby a buyer takes land free of the interests of beneficiaries. </a:t>
            </a:r>
          </a:p>
          <a:p>
            <a:r>
              <a:rPr lang="en-GB" dirty="0"/>
              <a:t>provided the purchase money is paid to </a:t>
            </a:r>
            <a:r>
              <a:rPr lang="en-GB" b="1" dirty="0"/>
              <a:t>at least two trustees</a:t>
            </a:r>
            <a:r>
              <a:rPr lang="en-GB" dirty="0"/>
              <a:t>, the beneficiaries’ interests are swept off the land (they no longer have an interest in the land) and put into the proceeds of sale (</a:t>
            </a:r>
            <a:r>
              <a:rPr lang="en-GB" b="1" dirty="0"/>
              <a:t>s2 LPA 1925</a:t>
            </a:r>
            <a:r>
              <a:rPr lang="en-GB" dirty="0"/>
              <a:t>)</a:t>
            </a:r>
          </a:p>
          <a:p>
            <a:r>
              <a:rPr lang="en-GB" b="1" i="1" dirty="0"/>
              <a:t>Williams &amp; Glyn’s Bank Ltd v Boland [1980]</a:t>
            </a:r>
            <a:r>
              <a:rPr lang="en-GB" dirty="0"/>
              <a:t> Mrs Boland made a substantial contribution towards the purchase of the house, but the house was bought and registered in her husband’s sole name. Thus, there was a trust where Mr Boland was the sole trustee and Mr and Mrs Boland were beneficiaries. When Mr Boland mortgaged the property, Mrs Boland’s beneficial interest could not be overreached because there was only one trustee. Mrs Boland was also in occupation and so had an overriding interest. The bank was bound by her interest.</a:t>
            </a:r>
          </a:p>
        </p:txBody>
      </p:sp>
    </p:spTree>
    <p:extLst>
      <p:ext uri="{BB962C8B-B14F-4D97-AF65-F5344CB8AC3E}">
        <p14:creationId xmlns:p14="http://schemas.microsoft.com/office/powerpoint/2010/main" val="14379096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38070-E2D3-23C1-255A-16B7DF1FF0A5}"/>
              </a:ext>
            </a:extLst>
          </p:cNvPr>
          <p:cNvSpPr>
            <a:spLocks noGrp="1"/>
          </p:cNvSpPr>
          <p:nvPr>
            <p:ph type="title"/>
          </p:nvPr>
        </p:nvSpPr>
        <p:spPr>
          <a:xfrm>
            <a:off x="253648" y="163926"/>
            <a:ext cx="2474183" cy="879894"/>
          </a:xfrm>
        </p:spPr>
        <p:txBody>
          <a:bodyPr/>
          <a:lstStyle/>
          <a:p>
            <a:r>
              <a:rPr lang="en-GB" dirty="0"/>
              <a:t>Summary</a:t>
            </a:r>
          </a:p>
        </p:txBody>
      </p:sp>
      <p:pic>
        <p:nvPicPr>
          <p:cNvPr id="4" name="Picture 3">
            <a:extLst>
              <a:ext uri="{FF2B5EF4-FFF2-40B4-BE49-F238E27FC236}">
                <a16:creationId xmlns:a16="http://schemas.microsoft.com/office/drawing/2014/main" id="{C4EBB3D4-34F6-D42E-0D4D-F63435155108}"/>
              </a:ext>
            </a:extLst>
          </p:cNvPr>
          <p:cNvPicPr>
            <a:picLocks noChangeAspect="1"/>
          </p:cNvPicPr>
          <p:nvPr/>
        </p:nvPicPr>
        <p:blipFill>
          <a:blip r:embed="rId2"/>
          <a:stretch>
            <a:fillRect/>
          </a:stretch>
        </p:blipFill>
        <p:spPr>
          <a:xfrm>
            <a:off x="2461687" y="470038"/>
            <a:ext cx="9317328" cy="5917923"/>
          </a:xfrm>
          <a:prstGeom prst="rect">
            <a:avLst/>
          </a:prstGeom>
        </p:spPr>
      </p:pic>
    </p:spTree>
    <p:extLst>
      <p:ext uri="{BB962C8B-B14F-4D97-AF65-F5344CB8AC3E}">
        <p14:creationId xmlns:p14="http://schemas.microsoft.com/office/powerpoint/2010/main" val="5076037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DBC07-5145-024E-DAD2-9A12A6D14C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58A015-FEC2-9985-ABFC-E72E404E7FFE}"/>
              </a:ext>
            </a:extLst>
          </p:cNvPr>
          <p:cNvSpPr>
            <a:spLocks noGrp="1"/>
          </p:cNvSpPr>
          <p:nvPr>
            <p:ph type="title"/>
          </p:nvPr>
        </p:nvSpPr>
        <p:spPr>
          <a:xfrm>
            <a:off x="185555" y="156238"/>
            <a:ext cx="10437793" cy="1320800"/>
          </a:xfrm>
        </p:spPr>
        <p:txBody>
          <a:bodyPr>
            <a:normAutofit fontScale="90000"/>
          </a:bodyPr>
          <a:lstStyle/>
          <a:p>
            <a:r>
              <a:rPr lang="en-GB" b="1" dirty="0"/>
              <a:t>Rights of trustees and beneficiaries under Trusts of Land and Appointment of Trustees Act 1996 ( TLATA)</a:t>
            </a:r>
          </a:p>
        </p:txBody>
      </p:sp>
      <p:sp>
        <p:nvSpPr>
          <p:cNvPr id="3" name="Content Placeholder 2">
            <a:extLst>
              <a:ext uri="{FF2B5EF4-FFF2-40B4-BE49-F238E27FC236}">
                <a16:creationId xmlns:a16="http://schemas.microsoft.com/office/drawing/2014/main" id="{8988A5B9-168E-0482-5ED0-CFAA2115E852}"/>
              </a:ext>
            </a:extLst>
          </p:cNvPr>
          <p:cNvSpPr>
            <a:spLocks noGrp="1"/>
          </p:cNvSpPr>
          <p:nvPr>
            <p:ph idx="1"/>
          </p:nvPr>
        </p:nvSpPr>
        <p:spPr>
          <a:xfrm>
            <a:off x="400708" y="1353766"/>
            <a:ext cx="9352891" cy="5236815"/>
          </a:xfrm>
        </p:spPr>
        <p:txBody>
          <a:bodyPr>
            <a:normAutofit/>
          </a:bodyPr>
          <a:lstStyle/>
          <a:p>
            <a:r>
              <a:rPr lang="en-GB" sz="2000" b="1" dirty="0"/>
              <a:t>Powers of the trustees of land : </a:t>
            </a:r>
            <a:r>
              <a:rPr lang="en-GB" sz="2000" dirty="0"/>
              <a:t>same powers in relation to property as an absolute owner. They can sell, lease without limit as to duration and mortgage the property, and do anything else which an absolute owner could do. </a:t>
            </a:r>
          </a:p>
          <a:p>
            <a:r>
              <a:rPr lang="en-GB" sz="2000" dirty="0"/>
              <a:t>owe a fiduciary duty to the beneficiaries when exercising their powers. By </a:t>
            </a:r>
            <a:r>
              <a:rPr lang="en-GB" sz="2000" b="1" dirty="0"/>
              <a:t>s6(2)</a:t>
            </a:r>
            <a:r>
              <a:rPr lang="en-GB" sz="2000" dirty="0"/>
              <a:t>, the trustees can insist on transferring the land to the beneficiaries if they are all of full age and in possession and can bring the trust to an end.</a:t>
            </a:r>
          </a:p>
          <a:p>
            <a:r>
              <a:rPr lang="en-GB" sz="2000" dirty="0"/>
              <a:t>By s8, these powers may be expressly excluded or made subject to the consent of a third party prior to being exercised, although the power to postpone sale cannot be excluded. The power to sell, though, may be made subject to consent. If the consent must be given by someone who is unlikely to give it, the land is, in effect, tied up and cannot be disposed of.</a:t>
            </a:r>
          </a:p>
          <a:p>
            <a:r>
              <a:rPr lang="en-GB" sz="2000" b="1" dirty="0"/>
              <a:t>s10(1)</a:t>
            </a:r>
            <a:r>
              <a:rPr lang="en-GB" sz="2000" dirty="0"/>
              <a:t>, where the consent of more than two people is required for the exercise of a power, the consent of any two will suffice in favour of a buyer.</a:t>
            </a:r>
          </a:p>
        </p:txBody>
      </p:sp>
    </p:spTree>
    <p:extLst>
      <p:ext uri="{BB962C8B-B14F-4D97-AF65-F5344CB8AC3E}">
        <p14:creationId xmlns:p14="http://schemas.microsoft.com/office/powerpoint/2010/main" val="2030629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6537EC-5788-CD4A-141A-D2F2B93AB4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D50F51-1BC2-545D-D03F-391F3522E413}"/>
              </a:ext>
            </a:extLst>
          </p:cNvPr>
          <p:cNvSpPr>
            <a:spLocks noGrp="1"/>
          </p:cNvSpPr>
          <p:nvPr>
            <p:ph type="title"/>
          </p:nvPr>
        </p:nvSpPr>
        <p:spPr>
          <a:xfrm>
            <a:off x="677334" y="287547"/>
            <a:ext cx="8596668" cy="782128"/>
          </a:xfrm>
        </p:spPr>
        <p:txBody>
          <a:bodyPr/>
          <a:lstStyle/>
          <a:p>
            <a:r>
              <a:rPr lang="en-GB" dirty="0"/>
              <a:t>Powers and rights of Trustees</a:t>
            </a:r>
          </a:p>
        </p:txBody>
      </p:sp>
      <p:sp>
        <p:nvSpPr>
          <p:cNvPr id="3" name="Content Placeholder 2">
            <a:extLst>
              <a:ext uri="{FF2B5EF4-FFF2-40B4-BE49-F238E27FC236}">
                <a16:creationId xmlns:a16="http://schemas.microsoft.com/office/drawing/2014/main" id="{40D90BAA-EA42-C109-3CEA-9C9768C88F3A}"/>
              </a:ext>
            </a:extLst>
          </p:cNvPr>
          <p:cNvSpPr>
            <a:spLocks noGrp="1"/>
          </p:cNvSpPr>
          <p:nvPr>
            <p:ph idx="1"/>
          </p:nvPr>
        </p:nvSpPr>
        <p:spPr>
          <a:xfrm>
            <a:off x="568065" y="964393"/>
            <a:ext cx="9616855" cy="5606060"/>
          </a:xfrm>
        </p:spPr>
        <p:txBody>
          <a:bodyPr>
            <a:normAutofit fontScale="92500" lnSpcReduction="10000"/>
          </a:bodyPr>
          <a:lstStyle/>
          <a:p>
            <a:r>
              <a:rPr lang="en-GB" dirty="0"/>
              <a:t>Delegation of Powers: </a:t>
            </a:r>
            <a:r>
              <a:rPr lang="en-GB" b="1" dirty="0"/>
              <a:t>s9 TLATA 1996</a:t>
            </a:r>
            <a:r>
              <a:rPr lang="en-GB" dirty="0"/>
              <a:t> allows the trustees to delegate any of their powers by power of attorney to the beneficiaries who are of full age and beneficially entitled to an interest in possession of the land </a:t>
            </a:r>
            <a:r>
              <a:rPr lang="en-GB" dirty="0" err="1"/>
              <a:t>i.e</a:t>
            </a:r>
            <a:r>
              <a:rPr lang="en-GB" dirty="0"/>
              <a:t> the interest has vested. The trustees will be liable if they unreasonably delegate to a beneficiary who, for instance, is totally unsuitable. The trustees also have a statutory duty under </a:t>
            </a:r>
            <a:r>
              <a:rPr lang="en-GB" b="1" dirty="0"/>
              <a:t>s9 TLATA 1996</a:t>
            </a:r>
            <a:r>
              <a:rPr lang="en-GB" dirty="0"/>
              <a:t> (as inserted by the </a:t>
            </a:r>
            <a:r>
              <a:rPr lang="en-GB" b="1" dirty="0"/>
              <a:t>Trustee Act 2000</a:t>
            </a:r>
            <a:r>
              <a:rPr lang="en-GB" dirty="0"/>
              <a:t>) to keep the delegation under review.</a:t>
            </a:r>
          </a:p>
          <a:p>
            <a:endParaRPr lang="en-GB" dirty="0"/>
          </a:p>
          <a:p>
            <a:pPr fontAlgn="auto"/>
            <a:r>
              <a:rPr lang="en-GB" dirty="0"/>
              <a:t>Rights of occupation of premises: </a:t>
            </a:r>
            <a:r>
              <a:rPr lang="en-GB" b="1" i="1" dirty="0"/>
              <a:t>Williams &amp; Glyn’s Bank v Boland [1981]</a:t>
            </a:r>
            <a:r>
              <a:rPr lang="en-GB" dirty="0"/>
              <a:t>, however, made it clear that the right was a right subsisting in land, giving a right to occupation.</a:t>
            </a:r>
          </a:p>
          <a:p>
            <a:pPr fontAlgn="auto"/>
            <a:r>
              <a:rPr lang="en-GB" b="1" dirty="0"/>
              <a:t>s12</a:t>
            </a:r>
            <a:r>
              <a:rPr lang="en-GB" dirty="0"/>
              <a:t> now confirms that, where the purpose of the trust includes making the property available for occupation for the beneficiaries, they will have such a right to occupation if they are of full age and beneficially entitled to an interest in possession. Where two or more beneficiaries have a right to occupy, the trustees might restrict the entitlement of any of them, if it is reasonable to do so.</a:t>
            </a:r>
          </a:p>
          <a:p>
            <a:r>
              <a:rPr lang="en-GB" dirty="0"/>
              <a:t>right to occupy is not available if the land is </a:t>
            </a:r>
            <a:r>
              <a:rPr lang="en-GB" i="1" dirty="0"/>
              <a:t>unavailable or unsuitable for occupation </a:t>
            </a:r>
            <a:r>
              <a:rPr lang="en-GB" dirty="0"/>
              <a:t>(</a:t>
            </a:r>
            <a:r>
              <a:rPr lang="en-GB" b="1" dirty="0"/>
              <a:t>s12(2)</a:t>
            </a:r>
            <a:r>
              <a:rPr lang="en-GB" dirty="0"/>
              <a:t>). Land might be unavailable because it is let out to a tenant or it might be unsuitable because it is a factory or a warehouse</a:t>
            </a:r>
          </a:p>
          <a:p>
            <a:r>
              <a:rPr lang="en-GB" dirty="0" err="1"/>
              <a:t>rustees</a:t>
            </a:r>
            <a:r>
              <a:rPr lang="en-GB" dirty="0"/>
              <a:t> may also impose reasonable conditions on occupation, for example, restricting use of the land. The trustees may also require the occupying beneficiaries to pay expenses or do anything else in relation to the land or any activity carried out on the land.</a:t>
            </a:r>
          </a:p>
          <a:p>
            <a:endParaRPr lang="en-GB" dirty="0"/>
          </a:p>
        </p:txBody>
      </p:sp>
    </p:spTree>
    <p:extLst>
      <p:ext uri="{BB962C8B-B14F-4D97-AF65-F5344CB8AC3E}">
        <p14:creationId xmlns:p14="http://schemas.microsoft.com/office/powerpoint/2010/main" val="37630259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641F-9718-7BD2-9716-B5F98F0D1758}"/>
              </a:ext>
            </a:extLst>
          </p:cNvPr>
          <p:cNvSpPr>
            <a:spLocks noGrp="1"/>
          </p:cNvSpPr>
          <p:nvPr>
            <p:ph type="title"/>
          </p:nvPr>
        </p:nvSpPr>
        <p:spPr>
          <a:xfrm>
            <a:off x="545062" y="264544"/>
            <a:ext cx="8596668" cy="678611"/>
          </a:xfrm>
        </p:spPr>
        <p:txBody>
          <a:bodyPr/>
          <a:lstStyle/>
          <a:p>
            <a:r>
              <a:rPr lang="en-GB" b="1" dirty="0"/>
              <a:t>Powers of the Court</a:t>
            </a:r>
          </a:p>
        </p:txBody>
      </p:sp>
      <p:sp>
        <p:nvSpPr>
          <p:cNvPr id="3" name="Content Placeholder 2">
            <a:extLst>
              <a:ext uri="{FF2B5EF4-FFF2-40B4-BE49-F238E27FC236}">
                <a16:creationId xmlns:a16="http://schemas.microsoft.com/office/drawing/2014/main" id="{8B3F9566-8B5C-BC42-83A8-E3FA46CA5E8E}"/>
              </a:ext>
            </a:extLst>
          </p:cNvPr>
          <p:cNvSpPr>
            <a:spLocks noGrp="1"/>
          </p:cNvSpPr>
          <p:nvPr>
            <p:ph idx="1"/>
          </p:nvPr>
        </p:nvSpPr>
        <p:spPr>
          <a:xfrm>
            <a:off x="458798" y="1039155"/>
            <a:ext cx="9455828" cy="5649192"/>
          </a:xfrm>
        </p:spPr>
        <p:txBody>
          <a:bodyPr>
            <a:normAutofit lnSpcReduction="10000"/>
          </a:bodyPr>
          <a:lstStyle/>
          <a:p>
            <a:pPr fontAlgn="auto"/>
            <a:r>
              <a:rPr lang="en-GB" b="1" dirty="0"/>
              <a:t>s14</a:t>
            </a:r>
            <a:r>
              <a:rPr lang="en-GB" dirty="0"/>
              <a:t> provides that any person with an interest in the trust can make an application; this would include the trustee, beneficiaries, creditors, children of beneficiaries and others.</a:t>
            </a:r>
          </a:p>
          <a:p>
            <a:pPr fontAlgn="auto"/>
            <a:r>
              <a:rPr lang="en-GB" b="1" dirty="0"/>
              <a:t>s14</a:t>
            </a:r>
            <a:r>
              <a:rPr lang="en-GB" dirty="0"/>
              <a:t> allows any person interested in the trust to apply to the court to obtain an order relating to the exercise </a:t>
            </a:r>
            <a:r>
              <a:rPr lang="en-GB" i="1" dirty="0"/>
              <a:t>by the trustees of any of their functions</a:t>
            </a:r>
            <a:r>
              <a:rPr lang="en-GB" dirty="0"/>
              <a:t>. An example could be where one of the beneficiaries wants to sell but the trustees do not wish to do so.</a:t>
            </a:r>
          </a:p>
          <a:p>
            <a:pPr fontAlgn="auto"/>
            <a:r>
              <a:rPr lang="en-GB" dirty="0"/>
              <a:t>The beneficiary wishing to sell can apply to the court, which will take into account the factors in s15 to determine what will happen. </a:t>
            </a:r>
          </a:p>
          <a:p>
            <a:pPr fontAlgn="auto"/>
            <a:r>
              <a:rPr lang="en-GB" dirty="0"/>
              <a:t>These include:</a:t>
            </a:r>
          </a:p>
          <a:p>
            <a:pPr fontAlgn="auto"/>
            <a:r>
              <a:rPr lang="en-GB" dirty="0"/>
              <a:t>the intention of the person or persons who created the trust;</a:t>
            </a:r>
          </a:p>
          <a:p>
            <a:pPr fontAlgn="auto"/>
            <a:r>
              <a:rPr lang="en-GB" dirty="0"/>
              <a:t>the purposes for which the property subject to the trust is held;</a:t>
            </a:r>
          </a:p>
          <a:p>
            <a:pPr fontAlgn="auto"/>
            <a:r>
              <a:rPr lang="en-GB" dirty="0"/>
              <a:t>the welfare of any child who occupies or might reasonably be expected to occupy any land subject to the trust as their home; and</a:t>
            </a:r>
          </a:p>
          <a:p>
            <a:pPr fontAlgn="auto"/>
            <a:r>
              <a:rPr lang="en-GB" dirty="0"/>
              <a:t>the interests of any secured creditor of any beneficiary.</a:t>
            </a:r>
          </a:p>
          <a:p>
            <a:pPr fontAlgn="auto"/>
            <a:r>
              <a:rPr lang="en-GB" dirty="0"/>
              <a:t>In addition, the circumstances and wishes of a beneficiary in occupation, if there is a dispute over occupation, or the wishes of beneficiaries who are of full age and entitled to an interest in possession in other disputes, must be taken into account. </a:t>
            </a:r>
          </a:p>
          <a:p>
            <a:endParaRPr lang="en-GB" dirty="0"/>
          </a:p>
        </p:txBody>
      </p:sp>
    </p:spTree>
    <p:extLst>
      <p:ext uri="{BB962C8B-B14F-4D97-AF65-F5344CB8AC3E}">
        <p14:creationId xmlns:p14="http://schemas.microsoft.com/office/powerpoint/2010/main" val="20813786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E520A-FDEF-C23B-E764-01FFD8255817}"/>
              </a:ext>
            </a:extLst>
          </p:cNvPr>
          <p:cNvSpPr>
            <a:spLocks noGrp="1"/>
          </p:cNvSpPr>
          <p:nvPr>
            <p:ph type="title"/>
          </p:nvPr>
        </p:nvSpPr>
        <p:spPr>
          <a:xfrm>
            <a:off x="522058" y="198408"/>
            <a:ext cx="8596668" cy="707366"/>
          </a:xfrm>
        </p:spPr>
        <p:txBody>
          <a:bodyPr/>
          <a:lstStyle/>
          <a:p>
            <a:r>
              <a:rPr lang="en-GB" b="1" dirty="0"/>
              <a:t>Sale at the request of third parties</a:t>
            </a:r>
          </a:p>
        </p:txBody>
      </p:sp>
      <p:sp>
        <p:nvSpPr>
          <p:cNvPr id="3" name="Content Placeholder 2">
            <a:extLst>
              <a:ext uri="{FF2B5EF4-FFF2-40B4-BE49-F238E27FC236}">
                <a16:creationId xmlns:a16="http://schemas.microsoft.com/office/drawing/2014/main" id="{8207961C-26ED-C839-F326-84F73F553D96}"/>
              </a:ext>
            </a:extLst>
          </p:cNvPr>
          <p:cNvSpPr>
            <a:spLocks noGrp="1"/>
          </p:cNvSpPr>
          <p:nvPr>
            <p:ph idx="1"/>
          </p:nvPr>
        </p:nvSpPr>
        <p:spPr>
          <a:xfrm>
            <a:off x="453047" y="964393"/>
            <a:ext cx="9174032" cy="5206369"/>
          </a:xfrm>
        </p:spPr>
        <p:txBody>
          <a:bodyPr>
            <a:normAutofit fontScale="92500" lnSpcReduction="20000"/>
          </a:bodyPr>
          <a:lstStyle/>
          <a:p>
            <a:pPr fontAlgn="auto"/>
            <a:r>
              <a:rPr lang="en-GB" dirty="0"/>
              <a:t>Under </a:t>
            </a:r>
            <a:r>
              <a:rPr lang="en-GB" b="1" dirty="0"/>
              <a:t>s14 TLATA 1996</a:t>
            </a:r>
            <a:r>
              <a:rPr lang="en-GB" dirty="0"/>
              <a:t>, anyone who has an interest in property subject to a trust of land may apply to the court for an order for sale. Whether an order for sale will be granted depends on the circumstances of the case.</a:t>
            </a:r>
          </a:p>
          <a:p>
            <a:pPr fontAlgn="auto"/>
            <a:r>
              <a:rPr lang="en-GB" dirty="0"/>
              <a:t>The cases have not been consistent where there is no bankruptcy but there are creditors.</a:t>
            </a:r>
          </a:p>
          <a:p>
            <a:r>
              <a:rPr lang="en-GB" b="1" i="1" dirty="0"/>
              <a:t>Bank of Ireland Home Mortgages v Bell [2001]</a:t>
            </a:r>
            <a:r>
              <a:rPr lang="en-GB" dirty="0"/>
              <a:t> the husband had stopped paying mortgage repayments and had divorced his wife. The wife and her son, who was not far short of 18 at the time, were living in the house but the mortgage had been unpaid for over eight years. The court stated that the interests of the mortgagee bank were more significant than those of Mrs Bell and her son, and it would be unfair on the bank not to receive its money.</a:t>
            </a:r>
          </a:p>
          <a:p>
            <a:r>
              <a:rPr lang="en-GB" b="1" i="1" dirty="0"/>
              <a:t>The Mortgage Corp v </a:t>
            </a:r>
            <a:r>
              <a:rPr lang="en-GB" b="1" i="1" dirty="0" err="1"/>
              <a:t>Shaire</a:t>
            </a:r>
            <a:r>
              <a:rPr lang="en-GB" b="1" i="1" dirty="0"/>
              <a:t> [2001]</a:t>
            </a:r>
            <a:r>
              <a:rPr lang="en-GB" dirty="0"/>
              <a:t>. A mortgage was not binding on Mrs </a:t>
            </a:r>
            <a:r>
              <a:rPr lang="en-GB" dirty="0" err="1"/>
              <a:t>Shaire</a:t>
            </a:r>
            <a:r>
              <a:rPr lang="en-GB" dirty="0"/>
              <a:t> because her signature was forged. The mortgagee applied to court for an order for sale under </a:t>
            </a:r>
            <a:r>
              <a:rPr lang="en-GB" b="1" dirty="0"/>
              <a:t>s14</a:t>
            </a:r>
            <a:r>
              <a:rPr lang="en-GB" dirty="0"/>
              <a:t>. No sale was ordered. Neuberger J held that creditors requesting sale no longer had priority under </a:t>
            </a:r>
            <a:r>
              <a:rPr lang="en-GB" b="1" dirty="0"/>
              <a:t>TLATA 1996</a:t>
            </a:r>
            <a:r>
              <a:rPr lang="en-GB" dirty="0"/>
              <a:t>; under </a:t>
            </a:r>
            <a:r>
              <a:rPr lang="en-GB" b="1" dirty="0"/>
              <a:t>s15</a:t>
            </a:r>
            <a:r>
              <a:rPr lang="en-GB" dirty="0"/>
              <a:t> their interests now rank equally with those of other interested parties</a:t>
            </a:r>
          </a:p>
          <a:p>
            <a:r>
              <a:rPr lang="en-GB" dirty="0"/>
              <a:t>In contrast, in </a:t>
            </a:r>
            <a:r>
              <a:rPr lang="en-GB" b="1" i="1" dirty="0"/>
              <a:t>Pritchard Englefield v Steinberg [2004]</a:t>
            </a:r>
            <a:r>
              <a:rPr lang="en-GB" dirty="0"/>
              <a:t> the court decided that, even though there was a constructive trust of the house in favour of the defendant for her lifetime, it could grant an order for sale. Whilst the interests of creditors were no longer paramount, they still had to be taken into consideration.</a:t>
            </a:r>
          </a:p>
        </p:txBody>
      </p:sp>
    </p:spTree>
    <p:extLst>
      <p:ext uri="{BB962C8B-B14F-4D97-AF65-F5344CB8AC3E}">
        <p14:creationId xmlns:p14="http://schemas.microsoft.com/office/powerpoint/2010/main" val="26176755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E87746E-3906-F7EB-3F95-2FFF63843A80}"/>
              </a:ext>
            </a:extLst>
          </p:cNvPr>
          <p:cNvPicPr>
            <a:picLocks noChangeAspect="1"/>
          </p:cNvPicPr>
          <p:nvPr/>
        </p:nvPicPr>
        <p:blipFill>
          <a:blip r:embed="rId2"/>
          <a:stretch>
            <a:fillRect/>
          </a:stretch>
        </p:blipFill>
        <p:spPr>
          <a:xfrm>
            <a:off x="1313970" y="210077"/>
            <a:ext cx="9328417" cy="6437845"/>
          </a:xfrm>
          <a:prstGeom prst="rect">
            <a:avLst/>
          </a:prstGeom>
        </p:spPr>
      </p:pic>
    </p:spTree>
    <p:extLst>
      <p:ext uri="{BB962C8B-B14F-4D97-AF65-F5344CB8AC3E}">
        <p14:creationId xmlns:p14="http://schemas.microsoft.com/office/powerpoint/2010/main" val="7754046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52D0A-E499-5722-C278-07F613062A22}"/>
              </a:ext>
            </a:extLst>
          </p:cNvPr>
          <p:cNvSpPr>
            <a:spLocks noGrp="1"/>
          </p:cNvSpPr>
          <p:nvPr>
            <p:ph type="title"/>
          </p:nvPr>
        </p:nvSpPr>
        <p:spPr>
          <a:xfrm>
            <a:off x="274768" y="120771"/>
            <a:ext cx="9611104" cy="954656"/>
          </a:xfrm>
        </p:spPr>
        <p:txBody>
          <a:bodyPr>
            <a:normAutofit fontScale="90000"/>
          </a:bodyPr>
          <a:lstStyle/>
          <a:p>
            <a:r>
              <a:rPr lang="en-GB" b="1" dirty="0"/>
              <a:t>Sale at the request of a trustee in bankruptcy</a:t>
            </a:r>
          </a:p>
        </p:txBody>
      </p:sp>
      <p:sp>
        <p:nvSpPr>
          <p:cNvPr id="3" name="Content Placeholder 2">
            <a:extLst>
              <a:ext uri="{FF2B5EF4-FFF2-40B4-BE49-F238E27FC236}">
                <a16:creationId xmlns:a16="http://schemas.microsoft.com/office/drawing/2014/main" id="{2B657C31-2E54-3F76-E594-E04C11F35C91}"/>
              </a:ext>
            </a:extLst>
          </p:cNvPr>
          <p:cNvSpPr>
            <a:spLocks noGrp="1"/>
          </p:cNvSpPr>
          <p:nvPr>
            <p:ph idx="1"/>
          </p:nvPr>
        </p:nvSpPr>
        <p:spPr>
          <a:xfrm>
            <a:off x="274767" y="941389"/>
            <a:ext cx="9841141" cy="5424905"/>
          </a:xfrm>
        </p:spPr>
        <p:txBody>
          <a:bodyPr>
            <a:normAutofit fontScale="92500" lnSpcReduction="20000"/>
          </a:bodyPr>
          <a:lstStyle/>
          <a:p>
            <a:r>
              <a:rPr lang="en-GB" dirty="0"/>
              <a:t>If beneficial owner declared bankrupt, their interest vests in the trustee in bankruptcy</a:t>
            </a:r>
          </a:p>
          <a:p>
            <a:pPr fontAlgn="auto"/>
            <a:r>
              <a:rPr lang="en-GB" dirty="0"/>
              <a:t>where a </a:t>
            </a:r>
            <a:r>
              <a:rPr lang="en-GB" b="1" dirty="0"/>
              <a:t>s14 TLATA </a:t>
            </a:r>
            <a:r>
              <a:rPr lang="en-GB" dirty="0"/>
              <a:t>application is brought by a trustee in bankruptcy, it must be made in a County Court having jurisdiction in relation to the bankruptcy. Court will make such order as is just and reasonable </a:t>
            </a:r>
            <a:r>
              <a:rPr lang="en-GB" b="1" dirty="0"/>
              <a:t>having regard to</a:t>
            </a:r>
            <a:r>
              <a:rPr lang="en-GB" dirty="0"/>
              <a:t>:</a:t>
            </a:r>
          </a:p>
          <a:p>
            <a:pPr fontAlgn="auto"/>
            <a:r>
              <a:rPr lang="en-GB" dirty="0"/>
              <a:t>the interests of the bankrupt’s creditors;</a:t>
            </a:r>
          </a:p>
          <a:p>
            <a:pPr fontAlgn="auto"/>
            <a:r>
              <a:rPr lang="en-GB" dirty="0"/>
              <a:t>where the application is with respect to a dwelling-house which is or has been occupied by the bankrupt or a bankrupt’s spouse or civil partner or former spouse or former civil partner, the conduct of the spouse, civil partner, former spouse or former civil partner, the needs and financial resources of the spouse, civil partner, former spouse or former civil partner and the needs of the children;</a:t>
            </a:r>
          </a:p>
          <a:p>
            <a:pPr fontAlgn="auto"/>
            <a:r>
              <a:rPr lang="en-GB" dirty="0"/>
              <a:t>all the circumstances of the case other than the needs of the bankrupt.</a:t>
            </a:r>
            <a:br>
              <a:rPr lang="en-GB" dirty="0"/>
            </a:br>
            <a:br>
              <a:rPr lang="en-GB" dirty="0"/>
            </a:br>
            <a:r>
              <a:rPr lang="en-GB" dirty="0"/>
              <a:t>Sale will almost certainly be ordered at the request of the trustee in bankruptcy and, after one year of bankruptcy, the needs of the creditors will take priority unless exceptional circumstances exist, usually serious illness. In </a:t>
            </a:r>
            <a:r>
              <a:rPr lang="en-GB" b="1" i="1" dirty="0"/>
              <a:t>Claughton v Charalambous [1999]</a:t>
            </a:r>
            <a:r>
              <a:rPr lang="en-GB" dirty="0"/>
              <a:t> sale was postponed indefinitely because the bankrupt’s wife suffered chronic illness and the property had been adapted to her disabilities.</a:t>
            </a:r>
          </a:p>
          <a:p>
            <a:pPr fontAlgn="auto"/>
            <a:r>
              <a:rPr lang="en-GB" b="1" i="1" dirty="0"/>
              <a:t>Re Holliday [1981]</a:t>
            </a:r>
            <a:r>
              <a:rPr lang="en-GB" dirty="0"/>
              <a:t> is an exceptional case where sale was refused. The husband had petitioned for bankruptcy. The debts were comparatively small, some £6,000–£7,500, and could be well met by the equity in the house of £13,250. Here, the sale was not ordered until the two eldest children were aged 17.</a:t>
            </a:r>
          </a:p>
          <a:p>
            <a:endParaRPr lang="en-GB" dirty="0"/>
          </a:p>
        </p:txBody>
      </p:sp>
    </p:spTree>
    <p:extLst>
      <p:ext uri="{BB962C8B-B14F-4D97-AF65-F5344CB8AC3E}">
        <p14:creationId xmlns:p14="http://schemas.microsoft.com/office/powerpoint/2010/main" val="33711121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DE030-89DD-62BA-7353-F9D011CB3A38}"/>
              </a:ext>
            </a:extLst>
          </p:cNvPr>
          <p:cNvSpPr>
            <a:spLocks noGrp="1"/>
          </p:cNvSpPr>
          <p:nvPr>
            <p:ph type="title"/>
          </p:nvPr>
        </p:nvSpPr>
        <p:spPr>
          <a:xfrm>
            <a:off x="441545" y="156238"/>
            <a:ext cx="8596668" cy="660400"/>
          </a:xfrm>
        </p:spPr>
        <p:txBody>
          <a:bodyPr/>
          <a:lstStyle/>
          <a:p>
            <a:r>
              <a:rPr lang="en-GB" b="1" dirty="0"/>
              <a:t>Prevention of a sale by a beneficiary</a:t>
            </a:r>
          </a:p>
        </p:txBody>
      </p:sp>
      <p:sp>
        <p:nvSpPr>
          <p:cNvPr id="3" name="Content Placeholder 2">
            <a:extLst>
              <a:ext uri="{FF2B5EF4-FFF2-40B4-BE49-F238E27FC236}">
                <a16:creationId xmlns:a16="http://schemas.microsoft.com/office/drawing/2014/main" id="{E87EC9D6-FB2C-795A-AA2F-6E678A6B3C6A}"/>
              </a:ext>
            </a:extLst>
          </p:cNvPr>
          <p:cNvSpPr>
            <a:spLocks noGrp="1"/>
          </p:cNvSpPr>
          <p:nvPr>
            <p:ph idx="1"/>
          </p:nvPr>
        </p:nvSpPr>
        <p:spPr>
          <a:xfrm>
            <a:off x="355281" y="918385"/>
            <a:ext cx="8596668" cy="5735457"/>
          </a:xfrm>
        </p:spPr>
        <p:txBody>
          <a:bodyPr>
            <a:normAutofit fontScale="92500" lnSpcReduction="20000"/>
          </a:bodyPr>
          <a:lstStyle/>
          <a:p>
            <a:r>
              <a:rPr lang="en-GB" dirty="0"/>
              <a:t>A beneficiary may be able to force a sale of the property. It may prove more difficult for beneficiaries to </a:t>
            </a:r>
            <a:r>
              <a:rPr lang="en-GB" b="1" dirty="0"/>
              <a:t>prevent</a:t>
            </a:r>
            <a:r>
              <a:rPr lang="en-GB" dirty="0"/>
              <a:t> sale where the trustees wish to sell. There are several possibilities.</a:t>
            </a:r>
          </a:p>
          <a:p>
            <a:r>
              <a:rPr lang="en-GB" b="1" dirty="0"/>
              <a:t>Appointment of a second trustee - </a:t>
            </a:r>
            <a:r>
              <a:rPr lang="en-GB" dirty="0"/>
              <a:t>money should be paid to at least two trustees in order to effect overreaching. If a single trustee attempts to dispose of the land, then, as in </a:t>
            </a:r>
            <a:r>
              <a:rPr lang="en-GB" b="1" i="1" dirty="0"/>
              <a:t>Waller v Waller [1967]</a:t>
            </a:r>
            <a:r>
              <a:rPr lang="en-GB" dirty="0"/>
              <a:t>, a beneficiary may obtain an injunction, preventing the disposition until a second trustee is appointed. Unfortunately for the beneficiary, this is merely a delaying device. Once the existing trustee has appointed someone as the second trustee, overreaching will occur and there will be a valid disposition. </a:t>
            </a:r>
          </a:p>
          <a:p>
            <a:r>
              <a:rPr lang="en-GB" dirty="0"/>
              <a:t>Another problem faced by the beneficiaries is that quite often they will not be aware of the disposition – the sale is nevertheless valid, although overreaching might not occur (</a:t>
            </a:r>
            <a:r>
              <a:rPr lang="en-GB" b="1" i="1" dirty="0"/>
              <a:t>Williams &amp; Glyn’s Bank v Boland [1981]</a:t>
            </a:r>
            <a:r>
              <a:rPr lang="en-GB" dirty="0"/>
              <a:t>).</a:t>
            </a:r>
          </a:p>
          <a:p>
            <a:r>
              <a:rPr lang="en-GB" b="1" dirty="0"/>
              <a:t>The rule in </a:t>
            </a:r>
            <a:r>
              <a:rPr lang="en-GB" b="1" i="1" dirty="0"/>
              <a:t>Saunders v Vautier [1841] - </a:t>
            </a:r>
            <a:r>
              <a:rPr lang="en-GB" dirty="0"/>
              <a:t>If  beneficiaries are of full age and sound mind, they may act in unison to bring the trust to an end. Therefore, if the beneficiaries wish to prevent sale, they may discharge the trustees.</a:t>
            </a:r>
          </a:p>
          <a:p>
            <a:r>
              <a:rPr lang="en-GB" b="1" dirty="0"/>
              <a:t>Consultation - s11(1) TLATA 1996,</a:t>
            </a:r>
            <a:r>
              <a:rPr lang="en-GB" dirty="0"/>
              <a:t> the trustees of a trust of land are under an obligation to consult with the beneficiaries who are of full age and beneficially entitled to an interest in possession of the land. Subject to the best interests of the trust, they must give effect to the wishes of those beneficiaries, or, if there is a dispute, of the majority according to the value of their combined interests BUT the trustees are under no duty to follow the wishes of the beneficiaries provided that the trustees work in the best interests of the trust.</a:t>
            </a:r>
          </a:p>
          <a:p>
            <a:r>
              <a:rPr lang="en-GB" dirty="0"/>
              <a:t>Overreaching – see next slide</a:t>
            </a:r>
          </a:p>
          <a:p>
            <a:endParaRPr lang="en-GB" dirty="0"/>
          </a:p>
          <a:p>
            <a:endParaRPr lang="en-GB" dirty="0"/>
          </a:p>
          <a:p>
            <a:endParaRPr lang="en-GB" dirty="0"/>
          </a:p>
        </p:txBody>
      </p:sp>
    </p:spTree>
    <p:extLst>
      <p:ext uri="{BB962C8B-B14F-4D97-AF65-F5344CB8AC3E}">
        <p14:creationId xmlns:p14="http://schemas.microsoft.com/office/powerpoint/2010/main" val="5202899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A365E-29BF-BAED-4920-9049CAAEA854}"/>
              </a:ext>
            </a:extLst>
          </p:cNvPr>
          <p:cNvSpPr>
            <a:spLocks noGrp="1"/>
          </p:cNvSpPr>
          <p:nvPr>
            <p:ph type="title"/>
          </p:nvPr>
        </p:nvSpPr>
        <p:spPr>
          <a:xfrm>
            <a:off x="499055" y="201283"/>
            <a:ext cx="8596668" cy="787879"/>
          </a:xfrm>
        </p:spPr>
        <p:txBody>
          <a:bodyPr/>
          <a:lstStyle/>
          <a:p>
            <a:r>
              <a:rPr lang="en-GB" b="1" dirty="0"/>
              <a:t>Overreaching</a:t>
            </a:r>
          </a:p>
        </p:txBody>
      </p:sp>
      <p:sp>
        <p:nvSpPr>
          <p:cNvPr id="3" name="Content Placeholder 2">
            <a:extLst>
              <a:ext uri="{FF2B5EF4-FFF2-40B4-BE49-F238E27FC236}">
                <a16:creationId xmlns:a16="http://schemas.microsoft.com/office/drawing/2014/main" id="{4A927F8C-F267-F401-719A-5F4ECCC9E205}"/>
              </a:ext>
            </a:extLst>
          </p:cNvPr>
          <p:cNvSpPr>
            <a:spLocks noGrp="1"/>
          </p:cNvSpPr>
          <p:nvPr>
            <p:ph idx="1"/>
          </p:nvPr>
        </p:nvSpPr>
        <p:spPr>
          <a:xfrm>
            <a:off x="349528" y="878129"/>
            <a:ext cx="9553595" cy="5778588"/>
          </a:xfrm>
        </p:spPr>
        <p:txBody>
          <a:bodyPr>
            <a:normAutofit lnSpcReduction="10000"/>
          </a:bodyPr>
          <a:lstStyle/>
          <a:p>
            <a:pPr fontAlgn="auto"/>
            <a:r>
              <a:rPr lang="en-GB" dirty="0"/>
              <a:t>On sale of land subject to a trust of land, overreaching of any beneficial interests in the land may occur if </a:t>
            </a:r>
            <a:r>
              <a:rPr lang="en-GB" b="1" dirty="0"/>
              <a:t>s2(1)(ii) LPA 1925</a:t>
            </a:r>
            <a:r>
              <a:rPr lang="en-GB" dirty="0"/>
              <a:t> is complied with.</a:t>
            </a:r>
          </a:p>
          <a:p>
            <a:pPr fontAlgn="auto"/>
            <a:r>
              <a:rPr lang="en-GB" dirty="0"/>
              <a:t>Sale must be by the persons entitled to sell, that is, the trustees (at least two in number), who have the power to sell by virtue of </a:t>
            </a:r>
            <a:r>
              <a:rPr lang="en-GB" b="1" dirty="0"/>
              <a:t>s6 TLATA 1996</a:t>
            </a:r>
            <a:r>
              <a:rPr lang="en-GB" dirty="0"/>
              <a:t>.</a:t>
            </a:r>
          </a:p>
          <a:p>
            <a:pPr fontAlgn="auto"/>
            <a:r>
              <a:rPr lang="en-GB" dirty="0"/>
              <a:t>Must be a conveyance of a legal estate as defined in </a:t>
            </a:r>
            <a:r>
              <a:rPr lang="en-GB" b="1" dirty="0"/>
              <a:t>s1 LPA 1925</a:t>
            </a:r>
            <a:r>
              <a:rPr lang="en-GB" dirty="0"/>
              <a:t> and not a grant and required by </a:t>
            </a:r>
            <a:r>
              <a:rPr lang="en-GB" b="1" dirty="0"/>
              <a:t>s2(1)</a:t>
            </a:r>
            <a:r>
              <a:rPr lang="en-GB" dirty="0"/>
              <a:t>.</a:t>
            </a:r>
          </a:p>
          <a:p>
            <a:pPr fontAlgn="auto"/>
            <a:r>
              <a:rPr lang="en-GB" dirty="0"/>
              <a:t>The beneficial interest must be capable of being overreached. (C</a:t>
            </a:r>
            <a:r>
              <a:rPr lang="en-GB" b="1" dirty="0"/>
              <a:t>ommercial</a:t>
            </a:r>
            <a:r>
              <a:rPr lang="en-GB" dirty="0"/>
              <a:t> interests will continue to bind the land dependent upon any registration requirements.</a:t>
            </a:r>
          </a:p>
          <a:p>
            <a:pPr fontAlgn="auto"/>
            <a:r>
              <a:rPr lang="en-GB" dirty="0"/>
              <a:t>There must be compliance with respect to payment of any capital money. By </a:t>
            </a:r>
            <a:r>
              <a:rPr lang="en-GB" b="1" dirty="0"/>
              <a:t>s27(2) LPA 1925</a:t>
            </a:r>
            <a:r>
              <a:rPr lang="en-GB" dirty="0"/>
              <a:t>, any capital money (e.g. sale price or the loan under a mortgage) must be paid to at least two persons as trustees of the land or to a trust corporation. </a:t>
            </a:r>
          </a:p>
          <a:p>
            <a:pPr fontAlgn="auto"/>
            <a:r>
              <a:rPr lang="en-GB" dirty="0"/>
              <a:t>If all these conditions are met, overreaching will occur, as confirmed by the House of Lords in </a:t>
            </a:r>
            <a:r>
              <a:rPr lang="en-GB" b="1" i="1" dirty="0"/>
              <a:t>City of London Building Society v Flegg [1988]</a:t>
            </a:r>
            <a:r>
              <a:rPr lang="en-GB" dirty="0"/>
              <a:t>. The beneficiaries will be entitled only to an interest in the proceeds of sale or mortgage because their interests will have been overreached into the proceeds of sale or mortgage. They have no beneficial interest in the land, therefore no rights under</a:t>
            </a:r>
            <a:r>
              <a:rPr lang="en-GB" b="1" dirty="0"/>
              <a:t> TLATA 1996</a:t>
            </a:r>
            <a:r>
              <a:rPr lang="en-GB" dirty="0"/>
              <a:t>, therefore no right of occupation under s12 and no right to remain on the land. This means that the buyer or mortgagee can take vacant possession.</a:t>
            </a:r>
          </a:p>
          <a:p>
            <a:pPr fontAlgn="auto"/>
            <a:r>
              <a:rPr lang="en-GB" dirty="0"/>
              <a:t>Overreaching will apply in both registered and unregistered land.</a:t>
            </a:r>
          </a:p>
          <a:p>
            <a:pPr fontAlgn="auto"/>
            <a:endParaRPr lang="en-GB" dirty="0"/>
          </a:p>
          <a:p>
            <a:endParaRPr lang="en-GB" dirty="0"/>
          </a:p>
        </p:txBody>
      </p:sp>
    </p:spTree>
    <p:extLst>
      <p:ext uri="{BB962C8B-B14F-4D97-AF65-F5344CB8AC3E}">
        <p14:creationId xmlns:p14="http://schemas.microsoft.com/office/powerpoint/2010/main" val="21682136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B90B5-B7F8-D228-6A05-CC1D6D7A34DF}"/>
              </a:ext>
            </a:extLst>
          </p:cNvPr>
          <p:cNvSpPr>
            <a:spLocks noGrp="1"/>
          </p:cNvSpPr>
          <p:nvPr>
            <p:ph type="title"/>
          </p:nvPr>
        </p:nvSpPr>
        <p:spPr/>
        <p:txBody>
          <a:bodyPr>
            <a:normAutofit/>
          </a:bodyPr>
          <a:lstStyle/>
          <a:p>
            <a:r>
              <a:rPr lang="en-GB" sz="4800" b="1" dirty="0">
                <a:solidFill>
                  <a:schemeClr val="bg2">
                    <a:lumMod val="75000"/>
                  </a:schemeClr>
                </a:solidFill>
              </a:rPr>
              <a:t>Right to occupy?</a:t>
            </a:r>
          </a:p>
        </p:txBody>
      </p:sp>
      <p:sp>
        <p:nvSpPr>
          <p:cNvPr id="3" name="Content Placeholder 2">
            <a:extLst>
              <a:ext uri="{FF2B5EF4-FFF2-40B4-BE49-F238E27FC236}">
                <a16:creationId xmlns:a16="http://schemas.microsoft.com/office/drawing/2014/main" id="{74A67DF6-1204-AE13-775A-F2E57C5333B5}"/>
              </a:ext>
            </a:extLst>
          </p:cNvPr>
          <p:cNvSpPr>
            <a:spLocks noGrp="1"/>
          </p:cNvSpPr>
          <p:nvPr>
            <p:ph idx="1"/>
          </p:nvPr>
        </p:nvSpPr>
        <p:spPr/>
        <p:txBody>
          <a:bodyPr>
            <a:normAutofit/>
          </a:bodyPr>
          <a:lstStyle/>
          <a:p>
            <a:pPr marL="0" indent="0">
              <a:buNone/>
            </a:pPr>
            <a:r>
              <a:rPr lang="en-GB" sz="3200" b="1" dirty="0"/>
              <a:t>Let’s look at THE MEWS scenario from your course materials</a:t>
            </a:r>
          </a:p>
        </p:txBody>
      </p:sp>
    </p:spTree>
    <p:extLst>
      <p:ext uri="{BB962C8B-B14F-4D97-AF65-F5344CB8AC3E}">
        <p14:creationId xmlns:p14="http://schemas.microsoft.com/office/powerpoint/2010/main" val="26203731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3F81E-B48D-06F3-3ABA-F962A0E70480}"/>
              </a:ext>
            </a:extLst>
          </p:cNvPr>
          <p:cNvSpPr>
            <a:spLocks noGrp="1"/>
          </p:cNvSpPr>
          <p:nvPr>
            <p:ph type="title"/>
          </p:nvPr>
        </p:nvSpPr>
        <p:spPr>
          <a:xfrm>
            <a:off x="601134" y="270164"/>
            <a:ext cx="8596668" cy="748145"/>
          </a:xfrm>
        </p:spPr>
        <p:txBody>
          <a:bodyPr/>
          <a:lstStyle/>
          <a:p>
            <a:r>
              <a:rPr lang="en-GB" dirty="0"/>
              <a:t>Settling disputes between co-owners</a:t>
            </a:r>
          </a:p>
        </p:txBody>
      </p:sp>
      <p:sp>
        <p:nvSpPr>
          <p:cNvPr id="3" name="Content Placeholder 2">
            <a:extLst>
              <a:ext uri="{FF2B5EF4-FFF2-40B4-BE49-F238E27FC236}">
                <a16:creationId xmlns:a16="http://schemas.microsoft.com/office/drawing/2014/main" id="{F6598253-0612-CC83-5966-9038FEB94656}"/>
              </a:ext>
            </a:extLst>
          </p:cNvPr>
          <p:cNvSpPr>
            <a:spLocks noGrp="1"/>
          </p:cNvSpPr>
          <p:nvPr>
            <p:ph idx="1"/>
          </p:nvPr>
        </p:nvSpPr>
        <p:spPr>
          <a:xfrm>
            <a:off x="601134" y="1014455"/>
            <a:ext cx="8596668" cy="4829089"/>
          </a:xfrm>
        </p:spPr>
        <p:txBody>
          <a:bodyPr>
            <a:normAutofit/>
          </a:bodyPr>
          <a:lstStyle/>
          <a:p>
            <a:pPr marL="0" indent="0" fontAlgn="auto">
              <a:buNone/>
            </a:pPr>
            <a:r>
              <a:rPr lang="en-GB" dirty="0"/>
              <a:t>The courts have powers in relation to sale where the parties cannot come to an agreement.</a:t>
            </a:r>
          </a:p>
          <a:p>
            <a:pPr fontAlgn="auto"/>
            <a:r>
              <a:rPr lang="en-GB" b="1" dirty="0"/>
              <a:t>s14 TLATA 1996</a:t>
            </a:r>
            <a:r>
              <a:rPr lang="en-GB" dirty="0"/>
              <a:t> allows any person with an interest in the trust to apply to the court to obtain an order </a:t>
            </a:r>
            <a:r>
              <a:rPr lang="en-GB" i="1" dirty="0"/>
              <a:t>relating to the exercise by the trustees of any of their </a:t>
            </a:r>
            <a:r>
              <a:rPr lang="en-GB" i="1" dirty="0" err="1"/>
              <a:t>functions</a:t>
            </a:r>
            <a:r>
              <a:rPr lang="en-GB" dirty="0" err="1"/>
              <a:t>.including</a:t>
            </a:r>
            <a:r>
              <a:rPr lang="en-GB" dirty="0"/>
              <a:t> apply to the court for an order for sale. Equally a person holding such an interest, such as a beneficiary, could prevent a sale by trustees under </a:t>
            </a:r>
            <a:r>
              <a:rPr lang="en-GB" b="1" dirty="0"/>
              <a:t>s14</a:t>
            </a:r>
            <a:r>
              <a:rPr lang="en-GB" dirty="0"/>
              <a:t>.</a:t>
            </a:r>
          </a:p>
          <a:p>
            <a:pPr fontAlgn="auto"/>
            <a:r>
              <a:rPr lang="en-GB"/>
              <a:t>Under </a:t>
            </a:r>
            <a:r>
              <a:rPr lang="en-GB" b="1"/>
              <a:t>s15(1</a:t>
            </a:r>
            <a:r>
              <a:rPr lang="en-GB" b="1" dirty="0"/>
              <a:t>)</a:t>
            </a:r>
            <a:r>
              <a:rPr lang="en-GB" dirty="0"/>
              <a:t>, the court is obliged to take into account various factors in making its decision:</a:t>
            </a:r>
          </a:p>
          <a:p>
            <a:pPr fontAlgn="auto"/>
            <a:r>
              <a:rPr lang="en-GB" dirty="0"/>
              <a:t>the intention of the person or persons who created the trust;</a:t>
            </a:r>
          </a:p>
          <a:p>
            <a:pPr fontAlgn="auto"/>
            <a:r>
              <a:rPr lang="en-GB" dirty="0"/>
              <a:t>the purposes for which the property subject to the trust is held;</a:t>
            </a:r>
          </a:p>
          <a:p>
            <a:pPr fontAlgn="auto"/>
            <a:r>
              <a:rPr lang="en-GB" dirty="0"/>
              <a:t>the welfare of any child who occupies or might reasonably be expected to occupy any land subject to the trust as their home; and</a:t>
            </a:r>
          </a:p>
          <a:p>
            <a:pPr fontAlgn="auto"/>
            <a:r>
              <a:rPr lang="en-GB" dirty="0"/>
              <a:t>the interests of any secured creditor of any beneficiary.</a:t>
            </a:r>
          </a:p>
          <a:p>
            <a:endParaRPr lang="en-GB" dirty="0"/>
          </a:p>
        </p:txBody>
      </p:sp>
    </p:spTree>
    <p:extLst>
      <p:ext uri="{BB962C8B-B14F-4D97-AF65-F5344CB8AC3E}">
        <p14:creationId xmlns:p14="http://schemas.microsoft.com/office/powerpoint/2010/main" val="29498840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05A7EC6-93ED-AA80-6C8B-9E9CDA620904}"/>
              </a:ext>
            </a:extLst>
          </p:cNvPr>
          <p:cNvPicPr>
            <a:picLocks noChangeAspect="1"/>
          </p:cNvPicPr>
          <p:nvPr/>
        </p:nvPicPr>
        <p:blipFill>
          <a:blip r:embed="rId2"/>
          <a:stretch>
            <a:fillRect/>
          </a:stretch>
        </p:blipFill>
        <p:spPr>
          <a:xfrm>
            <a:off x="2206781" y="1131994"/>
            <a:ext cx="7780314" cy="4590386"/>
          </a:xfrm>
          <a:prstGeom prst="rect">
            <a:avLst/>
          </a:prstGeom>
        </p:spPr>
      </p:pic>
    </p:spTree>
    <p:extLst>
      <p:ext uri="{BB962C8B-B14F-4D97-AF65-F5344CB8AC3E}">
        <p14:creationId xmlns:p14="http://schemas.microsoft.com/office/powerpoint/2010/main" val="39638308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25B32C6-6B74-989A-D5A0-80978DA22C5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3FF44C7-56E4-D556-0DCB-8891C55B2A7F}"/>
              </a:ext>
            </a:extLst>
          </p:cNvPr>
          <p:cNvPicPr>
            <a:picLocks noChangeAspect="1"/>
          </p:cNvPicPr>
          <p:nvPr/>
        </p:nvPicPr>
        <p:blipFill>
          <a:blip r:embed="rId2"/>
          <a:stretch>
            <a:fillRect/>
          </a:stretch>
        </p:blipFill>
        <p:spPr>
          <a:xfrm>
            <a:off x="2016595" y="1131994"/>
            <a:ext cx="8160687" cy="4590386"/>
          </a:xfrm>
          <a:prstGeom prst="rect">
            <a:avLst/>
          </a:prstGeom>
        </p:spPr>
      </p:pic>
    </p:spTree>
    <p:extLst>
      <p:ext uri="{BB962C8B-B14F-4D97-AF65-F5344CB8AC3E}">
        <p14:creationId xmlns:p14="http://schemas.microsoft.com/office/powerpoint/2010/main" val="351262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FD42098-BA81-6727-2B94-D5E20A89963D}"/>
              </a:ext>
            </a:extLst>
          </p:cNvPr>
          <p:cNvPicPr>
            <a:picLocks noChangeAspect="1"/>
          </p:cNvPicPr>
          <p:nvPr/>
        </p:nvPicPr>
        <p:blipFill>
          <a:blip r:embed="rId2"/>
          <a:stretch>
            <a:fillRect/>
          </a:stretch>
        </p:blipFill>
        <p:spPr>
          <a:xfrm>
            <a:off x="2453776" y="1131994"/>
            <a:ext cx="7286325" cy="4590386"/>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65D863C3-A3FC-4822-C232-63ED8D9EFF65}"/>
                  </a:ext>
                </a:extLst>
              </p14:cNvPr>
              <p14:cNvContentPartPr/>
              <p14:nvPr/>
            </p14:nvContentPartPr>
            <p14:xfrm>
              <a:off x="1005480" y="5018800"/>
              <a:ext cx="360" cy="360"/>
            </p14:xfrm>
          </p:contentPart>
        </mc:Choice>
        <mc:Fallback xmlns="">
          <p:pic>
            <p:nvPicPr>
              <p:cNvPr id="4" name="Ink 3">
                <a:extLst>
                  <a:ext uri="{FF2B5EF4-FFF2-40B4-BE49-F238E27FC236}">
                    <a16:creationId xmlns:a16="http://schemas.microsoft.com/office/drawing/2014/main" id="{65D863C3-A3FC-4822-C232-63ED8D9EFF65}"/>
                  </a:ext>
                </a:extLst>
              </p:cNvPr>
              <p:cNvPicPr/>
              <p:nvPr/>
            </p:nvPicPr>
            <p:blipFill>
              <a:blip r:embed="rId4"/>
              <a:stretch>
                <a:fillRect/>
              </a:stretch>
            </p:blipFill>
            <p:spPr>
              <a:xfrm>
                <a:off x="951840" y="4910800"/>
                <a:ext cx="108000" cy="216000"/>
              </a:xfrm>
              <a:prstGeom prst="rect">
                <a:avLst/>
              </a:prstGeom>
            </p:spPr>
          </p:pic>
        </mc:Fallback>
      </mc:AlternateContent>
    </p:spTree>
    <p:extLst>
      <p:ext uri="{BB962C8B-B14F-4D97-AF65-F5344CB8AC3E}">
        <p14:creationId xmlns:p14="http://schemas.microsoft.com/office/powerpoint/2010/main" val="41530481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3C24556-6BCC-BC4D-D815-5582A00A9D17}"/>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sp>
        <p:nvSpPr>
          <p:cNvPr id="21" name="Isosceles Triangle 20">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A group of colorful bubbles with white question marks&#10;&#10;AI-generated content may be incorrect.">
            <a:extLst>
              <a:ext uri="{FF2B5EF4-FFF2-40B4-BE49-F238E27FC236}">
                <a16:creationId xmlns:a16="http://schemas.microsoft.com/office/drawing/2014/main" id="{75FB67A3-D95E-E704-A9BB-0E4F6CD725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259213747"/>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485</TotalTime>
  <Words>5859</Words>
  <Application>Microsoft Office PowerPoint</Application>
  <PresentationFormat>Widescreen</PresentationFormat>
  <Paragraphs>187</Paragraphs>
  <Slides>37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Aptos</vt:lpstr>
      <vt:lpstr>Arial</vt:lpstr>
      <vt:lpstr>Trebuchet MS</vt:lpstr>
      <vt:lpstr>Wingdings 3</vt:lpstr>
      <vt:lpstr>Facet</vt:lpstr>
      <vt:lpstr>Property and Conveyancing: Underpinning Law of Trusts</vt:lpstr>
      <vt:lpstr>PowerPoint Presentation</vt:lpstr>
      <vt:lpstr>Introduction to Trusts</vt:lpstr>
      <vt:lpstr>More modern uses of the Trust:</vt:lpstr>
      <vt:lpstr>Link to practice:</vt:lpstr>
      <vt:lpstr>Trust</vt:lpstr>
      <vt:lpstr>Formalities for the creation of an express trust of land</vt:lpstr>
      <vt:lpstr>Successive and Concurrent Interests</vt:lpstr>
      <vt:lpstr>Background to Trusts of Land and Appointment of Trustees Act 1996 (“TLATA”)</vt:lpstr>
      <vt:lpstr>The trust of land</vt:lpstr>
      <vt:lpstr>Types of Trust</vt:lpstr>
      <vt:lpstr>The implied trust: resulting and constructive </vt:lpstr>
      <vt:lpstr>PowerPoint Presentation</vt:lpstr>
      <vt:lpstr>Owning property with someone else</vt:lpstr>
      <vt:lpstr>Resulting Trust</vt:lpstr>
      <vt:lpstr>Constructive Trust</vt:lpstr>
      <vt:lpstr>Constructive Trust</vt:lpstr>
      <vt:lpstr>Valuing the shares of a constructive trust</vt:lpstr>
      <vt:lpstr>Valuing the shares of a constructive trust</vt:lpstr>
      <vt:lpstr>Impact of Stack v Dowden</vt:lpstr>
      <vt:lpstr>Quantifying the share post Stack v Dowden</vt:lpstr>
      <vt:lpstr>Resulting and constructive trusts and overreaching</vt:lpstr>
      <vt:lpstr>Summary</vt:lpstr>
      <vt:lpstr>Rights of trustees and beneficiaries under Trusts of Land and Appointment of Trustees Act 1996 ( TLATA)</vt:lpstr>
      <vt:lpstr>Powers and rights of Trustees</vt:lpstr>
      <vt:lpstr>Powers of the Court</vt:lpstr>
      <vt:lpstr>Sale at the request of third parties</vt:lpstr>
      <vt:lpstr>PowerPoint Presentation</vt:lpstr>
      <vt:lpstr>Sale at the request of a trustee in bankruptcy</vt:lpstr>
      <vt:lpstr>Prevention of a sale by a beneficiary</vt:lpstr>
      <vt:lpstr>Overreaching</vt:lpstr>
      <vt:lpstr>Right to occupy?</vt:lpstr>
      <vt:lpstr>Settling disputes between co-owners</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10</cp:revision>
  <dcterms:created xsi:type="dcterms:W3CDTF">2024-02-03T18:13:02Z</dcterms:created>
  <dcterms:modified xsi:type="dcterms:W3CDTF">2025-09-26T11:40:24Z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