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39"/>
  </p:notesMasterIdLst>
  <p:sldIdLst>
    <p:sldId id="258" r:id="rId23"/>
    <p:sldId id="259" r:id="rId24"/>
    <p:sldId id="264" r:id="rId25"/>
    <p:sldId id="260" r:id="rId26"/>
    <p:sldId id="266" r:id="rId27"/>
    <p:sldId id="270" r:id="rId28"/>
    <p:sldId id="271" r:id="rId29"/>
    <p:sldId id="265" r:id="rId30"/>
    <p:sldId id="272" r:id="rId31"/>
    <p:sldId id="267" r:id="rId32"/>
    <p:sldId id="261" r:id="rId33"/>
    <p:sldId id="262" r:id="rId34"/>
    <p:sldId id="268" r:id="rId35"/>
    <p:sldId id="269" r:id="rId36"/>
    <p:sldId id="263" r:id="rId37"/>
    <p:sldId id="27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70"/>
    <p:restoredTop sz="89467" autoAdjust="0"/>
  </p:normalViewPr>
  <p:slideViewPr>
    <p:cSldViewPr snapToGrid="0" snapToObjects="1">
      <p:cViewPr varScale="1">
        <p:scale>
          <a:sx n="74" d="100"/>
          <a:sy n="74" d="100"/>
        </p:scale>
        <p:origin x="98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7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9.sv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9.sv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9.sv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audio" Target="../media/media6.m4a"/><Relationship Id="rId7" Type="http://schemas.openxmlformats.org/officeDocument/2006/relationships/image" Target="../media/image28.png"/><Relationship Id="rId2" Type="http://schemas.microsoft.com/office/2007/relationships/media" Target="../media/media6.m4a"/><Relationship Id="rId1" Type="http://schemas.openxmlformats.org/officeDocument/2006/relationships/tags" Target="../tags/tag1.xml"/><Relationship Id="rId6" Type="http://schemas.openxmlformats.org/officeDocument/2006/relationships/image" Target="../media/image27.png"/><Relationship Id="rId5" Type="http://schemas.openxmlformats.org/officeDocument/2006/relationships/image" Target="../media/image33.png"/><Relationship Id="rId4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9.sv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9.sv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9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9.sv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9.sv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8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7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8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7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video" Target="../media/media15.mp4"/><Relationship Id="rId7" Type="http://schemas.openxmlformats.org/officeDocument/2006/relationships/image" Target="../media/image43.png"/><Relationship Id="rId2" Type="http://schemas.microsoft.com/office/2007/relationships/media" Target="../media/media15.mp4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17.xml"/><Relationship Id="rId5" Type="http://schemas.openxmlformats.org/officeDocument/2006/relationships/audio" Target="../media/media16.m4a"/><Relationship Id="rId10" Type="http://schemas.openxmlformats.org/officeDocument/2006/relationships/image" Target="../media/image29.svg"/><Relationship Id="rId4" Type="http://schemas.microsoft.com/office/2007/relationships/media" Target="../media/media16.m4a"/><Relationship Id="rId9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433" y="2221353"/>
            <a:ext cx="5213809" cy="3751868"/>
          </a:xfrm>
        </p:spPr>
        <p:txBody>
          <a:bodyPr/>
          <a:lstStyle/>
          <a:p>
            <a:pPr marL="0" indent="0" algn="ctr">
              <a:buNone/>
            </a:pPr>
            <a:br>
              <a:rPr lang="en-GB" dirty="0"/>
            </a:br>
            <a:r>
              <a:rPr lang="en-GB" dirty="0"/>
              <a:t>ACMA5009 </a:t>
            </a:r>
            <a:r>
              <a:rPr lang="en-GB" b="1" dirty="0"/>
              <a:t>Group Project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James Wybron</a:t>
            </a:r>
          </a:p>
          <a:p>
            <a:pPr marL="0" indent="0" algn="ctr">
              <a:buNone/>
            </a:pPr>
            <a:r>
              <a:rPr lang="en-GB" b="1" dirty="0"/>
              <a:t>Effluent plant structural repair</a:t>
            </a:r>
          </a:p>
          <a:p>
            <a:pPr marL="0" indent="0" algn="ctr">
              <a:buNone/>
            </a:pPr>
            <a:br>
              <a:rPr lang="en-GB" dirty="0"/>
            </a:br>
            <a:endParaRPr lang="en-GB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D22DAA4A-694E-133D-365D-C983A3E305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" name="Camera 1">
            <a:extLst>
              <a:ext uri="{FF2B5EF4-FFF2-40B4-BE49-F238E27FC236}">
                <a16:creationId xmlns:a16="http://schemas.microsoft.com/office/drawing/2014/main" id="{7AA6401C-0C24-99B8-298B-1E7C9A13AE3A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20809">
        <p159:morph option="byObject"/>
      </p:transition>
    </mc:Choice>
    <mc:Fallback xmlns="">
      <p:transition spd="slow" advTm="2080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E4EFA-4504-700B-29AF-FDEACD863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Vale Base Metals Ltd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D5C8A-A76B-5A44-633E-81FDB9590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8" y="2881426"/>
            <a:ext cx="5922497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Is a global mine and refinery operation, specialising in ore extraction.</a:t>
            </a:r>
          </a:p>
          <a:p>
            <a:pPr marL="0" indent="0">
              <a:buNone/>
            </a:pPr>
            <a:r>
              <a:rPr lang="en-GB" sz="1800" dirty="0"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The Clydach south Wales site</a:t>
            </a: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was founded by Ludwig Mond in 1902. The site produces products such as nickel powder, pellets and flats at a purity of 99.9%. (Swan, 2020)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These are sold all over the world and used in products ranging from bathroom sinks to electric car batteries. (Unknown, 2022)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0AF250-AA54-3885-FDC4-1A84226DD7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9035" y="2255418"/>
            <a:ext cx="4724047" cy="3043946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1752332-8C0D-906F-3667-42D442A100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4" name="Camera 3">
            <a:extLst>
              <a:ext uri="{FF2B5EF4-FFF2-40B4-BE49-F238E27FC236}">
                <a16:creationId xmlns:a16="http://schemas.microsoft.com/office/drawing/2014/main" id="{CDCEDB49-EBC4-D3A6-1206-13256946E1D0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280987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33527">
        <p159:morph option="byObject"/>
      </p:transition>
    </mc:Choice>
    <mc:Fallback xmlns="">
      <p:transition spd="slow" advTm="3352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E0BB7-4674-5C84-C713-102613D96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5922498" cy="1325563"/>
          </a:xfrm>
        </p:spPr>
        <p:txBody>
          <a:bodyPr/>
          <a:lstStyle/>
          <a:p>
            <a:r>
              <a:rPr lang="en-GB" dirty="0"/>
              <a:t>The Mond Process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3776F3-D1CB-5A90-588A-27168D453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3156" y="1582010"/>
            <a:ext cx="3364007" cy="49013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D7D6492-B090-91FB-A450-06C1906D6A0C}"/>
              </a:ext>
            </a:extLst>
          </p:cNvPr>
          <p:cNvSpPr txBox="1"/>
          <p:nvPr/>
        </p:nvSpPr>
        <p:spPr>
          <a:xfrm>
            <a:off x="449407" y="2957350"/>
            <a:ext cx="609426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Ludwig was a German chemist who discovered the process of nickel carbonyl </a:t>
            </a:r>
            <a:r>
              <a:rPr lang="en-GB" dirty="0"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e</a:t>
            </a: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xtraction.</a:t>
            </a:r>
          </a:p>
          <a:p>
            <a:r>
              <a:rPr lang="en-GB" dirty="0"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It is</a:t>
            </a: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the base catalyst for creating nickel products today.</a:t>
            </a:r>
          </a:p>
          <a:p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Ludwigs choice of </a:t>
            </a:r>
            <a:r>
              <a:rPr lang="en-GB" dirty="0"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Clydach was due to</a:t>
            </a: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location and water quality, the site is still operational today following the same Mond process.(Swan, 2020)</a:t>
            </a:r>
            <a:endParaRPr lang="en-US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74FA3AF-AF8B-D562-5F44-05E159AB3C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812FFA5E-BEDC-297D-BDFC-DEE087F42DED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93708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27986">
        <p159:morph option="byObject"/>
      </p:transition>
    </mc:Choice>
    <mc:Fallback xmlns="">
      <p:transition spd="slow" advTm="2798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41A26-3475-EDDD-5F80-A31497816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8" y="1420926"/>
            <a:ext cx="5673116" cy="1325563"/>
          </a:xfrm>
        </p:spPr>
        <p:txBody>
          <a:bodyPr/>
          <a:lstStyle/>
          <a:p>
            <a:r>
              <a:rPr lang="en-GB" dirty="0"/>
              <a:t>Effluent Sump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4915E6D-D3B5-5DB8-96A3-9CB074A44397}"/>
              </a:ext>
            </a:extLst>
          </p:cNvPr>
          <p:cNvSpPr/>
          <p:nvPr/>
        </p:nvSpPr>
        <p:spPr>
          <a:xfrm>
            <a:off x="10674416" y="1420926"/>
            <a:ext cx="250257" cy="80615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766073-A38C-A76D-4B72-F86A35AC029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2732" y="1643744"/>
            <a:ext cx="4471941" cy="47377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DD95ED-3A87-23D9-D1B3-522B4BBB65AC}"/>
              </a:ext>
            </a:extLst>
          </p:cNvPr>
          <p:cNvSpPr txBox="1"/>
          <p:nvPr/>
        </p:nvSpPr>
        <p:spPr>
          <a:xfrm>
            <a:off x="382028" y="2915519"/>
            <a:ext cx="4948509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Vale Clydach site is split into four main areas Kilns, powder pellet plant, gas plant and effluent. 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project that commenced was that of the effluent, specifically the effluent sump platform.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effluent plant treats refinery wastewater up to a rate of 200,000 gallon/hour, however the nominal plant flow is around 70,000 gallons/hour.</a:t>
            </a:r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B00BF1E-F3C0-1A7B-D08F-1C615F6AB1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5" name="Camera 4">
            <a:extLst>
              <a:ext uri="{FF2B5EF4-FFF2-40B4-BE49-F238E27FC236}">
                <a16:creationId xmlns:a16="http://schemas.microsoft.com/office/drawing/2014/main" id="{0A3EFF29-7D65-4BE5-B3DB-C866AEFA654E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285694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1788">
        <p159:morph option="byObject"/>
      </p:transition>
    </mc:Choice>
    <mc:Fallback xmlns="">
      <p:transition spd="slow" advTm="5178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47B05-FFD1-E081-7CA5-CAF6B1009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was the project undertaken?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BF3D4-F841-B96C-5DC5-A87652B27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8" y="2881426"/>
            <a:ext cx="10089252" cy="3651349"/>
          </a:xfrm>
        </p:spPr>
        <p:txBody>
          <a:bodyPr/>
          <a:lstStyle/>
          <a:p>
            <a:r>
              <a:rPr lang="en-GB" dirty="0"/>
              <a:t>Structure was deemed as beyond economic repair.</a:t>
            </a:r>
          </a:p>
          <a:p>
            <a:endParaRPr lang="en-GB" dirty="0"/>
          </a:p>
          <a:p>
            <a:r>
              <a:rPr lang="en-GB" dirty="0"/>
              <a:t>NON Destructive testing had high lighted de-lamination and degrading structural thickness.</a:t>
            </a:r>
          </a:p>
          <a:p>
            <a:endParaRPr lang="en-GB" dirty="0"/>
          </a:p>
          <a:p>
            <a:r>
              <a:rPr lang="en-GB" dirty="0"/>
              <a:t>Restricted access now preventing day to day maintenance for plant and process techs.</a:t>
            </a:r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C323C0C-1886-E5D2-AF72-BDA6844971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4" name="Camera 3">
            <a:extLst>
              <a:ext uri="{FF2B5EF4-FFF2-40B4-BE49-F238E27FC236}">
                <a16:creationId xmlns:a16="http://schemas.microsoft.com/office/drawing/2014/main" id="{6ADF6397-B693-AD73-6C8C-143AB20B5DA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834236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31548">
        <p159:morph option="byObject"/>
      </p:transition>
    </mc:Choice>
    <mc:Fallback xmlns="">
      <p:transition spd="slow" advTm="3154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BD55E-8057-7442-A7E2-2B32D0981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207191"/>
            <a:ext cx="11594969" cy="850210"/>
          </a:xfrm>
        </p:spPr>
        <p:txBody>
          <a:bodyPr/>
          <a:lstStyle/>
          <a:p>
            <a:r>
              <a:rPr lang="en-GB" sz="1800" kern="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Motivation.</a:t>
            </a:r>
            <a:br>
              <a:rPr lang="en-GB" sz="1800" kern="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br>
              <a:rPr lang="en-GB" sz="1800" kern="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lang="en-GB" sz="1800" kern="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Mullins simplified illustration of the basic motivational model (Mullins, 2016)</a:t>
            </a:r>
            <a:endParaRPr lang="en-US" dirty="0"/>
          </a:p>
        </p:txBody>
      </p:sp>
      <p:pic>
        <p:nvPicPr>
          <p:cNvPr id="5" name="Picture 4" descr="A diagram of driving force&#10;&#10;Description automatically generated">
            <a:extLst>
              <a:ext uri="{FF2B5EF4-FFF2-40B4-BE49-F238E27FC236}">
                <a16:creationId xmlns:a16="http://schemas.microsoft.com/office/drawing/2014/main" id="{F7F471E5-D7D4-678D-8EE8-84F75FB0D0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4341" y="2296391"/>
            <a:ext cx="8015753" cy="38446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D29A42-EC80-19ED-8120-EB9140F1E843}"/>
              </a:ext>
            </a:extLst>
          </p:cNvPr>
          <p:cNvSpPr txBox="1"/>
          <p:nvPr/>
        </p:nvSpPr>
        <p:spPr>
          <a:xfrm>
            <a:off x="9165029" y="2940173"/>
            <a:ext cx="2785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NEW SAFE STRUCTURE</a:t>
            </a:r>
            <a:endParaRPr lang="en-US" dirty="0">
              <a:highlight>
                <a:srgbClr val="FF0000"/>
              </a:highligh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C20604-79AB-93E6-F3A8-2B855A3441AA}"/>
              </a:ext>
            </a:extLst>
          </p:cNvPr>
          <p:cNvSpPr txBox="1"/>
          <p:nvPr/>
        </p:nvSpPr>
        <p:spPr>
          <a:xfrm>
            <a:off x="4537609" y="5004478"/>
            <a:ext cx="2785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ALL TEAM MEMBERS FEEL ENGAGED</a:t>
            </a:r>
            <a:endParaRPr lang="en-US" dirty="0">
              <a:highlight>
                <a:srgbClr val="FF0000"/>
              </a:highligh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A46E88-B086-F745-983C-44103BFCD5DC}"/>
              </a:ext>
            </a:extLst>
          </p:cNvPr>
          <p:cNvSpPr txBox="1"/>
          <p:nvPr/>
        </p:nvSpPr>
        <p:spPr>
          <a:xfrm>
            <a:off x="414992" y="2832800"/>
            <a:ext cx="27852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ALL PROCESS DISCIPLINES</a:t>
            </a:r>
          </a:p>
          <a:p>
            <a:r>
              <a:rPr lang="en-GB" dirty="0">
                <a:highlight>
                  <a:srgbClr val="FF0000"/>
                </a:highlight>
              </a:rPr>
              <a:t>AGREED ON THE EXPECTATION</a:t>
            </a:r>
            <a:endParaRPr lang="en-US" dirty="0">
              <a:highlight>
                <a:srgbClr val="FF0000"/>
              </a:highligh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B16854-9958-C91F-4FFF-370D27FB4682}"/>
              </a:ext>
            </a:extLst>
          </p:cNvPr>
          <p:cNvSpPr txBox="1"/>
          <p:nvPr/>
        </p:nvSpPr>
        <p:spPr>
          <a:xfrm>
            <a:off x="4537608" y="2832800"/>
            <a:ext cx="27852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POSITIVE SAFETY CULTURE, AWARDED FUNDING FOR REPAIR</a:t>
            </a:r>
            <a:endParaRPr lang="en-US" dirty="0">
              <a:highlight>
                <a:srgbClr val="FF0000"/>
              </a:highlight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220C1B6D-394C-D3ED-72C7-B6671E73898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DE5CEA37-72C1-1AF7-6668-7FFE0F26ED05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968865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45059">
        <p159:morph option="byObject"/>
      </p:transition>
    </mc:Choice>
    <mc:Fallback xmlns="">
      <p:transition spd="slow" advTm="450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mpany&#10;&#10;Description automatically generated">
            <a:extLst>
              <a:ext uri="{FF2B5EF4-FFF2-40B4-BE49-F238E27FC236}">
                <a16:creationId xmlns:a16="http://schemas.microsoft.com/office/drawing/2014/main" id="{0480FEC1-5213-2E59-7B2B-DDF14DDF1BB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739" y="1205345"/>
            <a:ext cx="9698704" cy="444730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90685F-9F72-FCF3-4112-DDB98A0A9EDF}"/>
              </a:ext>
            </a:extLst>
          </p:cNvPr>
          <p:cNvSpPr txBox="1"/>
          <p:nvPr/>
        </p:nvSpPr>
        <p:spPr>
          <a:xfrm>
            <a:off x="1602796" y="5667510"/>
            <a:ext cx="94427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Flow diagram of Kurt </a:t>
            </a:r>
            <a:r>
              <a:rPr lang="en-GB" sz="1800" kern="0" dirty="0" err="1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Lewins</a:t>
            </a:r>
            <a:r>
              <a:rPr lang="en-GB" sz="1800" kern="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three step change model, unfreezing, change process and refreezing. (Syed Talib Hussain, 2018)</a:t>
            </a:r>
            <a:endParaRPr lang="en-US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7FB1607-2A91-9E64-46F2-D660DAFA5D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" name="Camera 1">
            <a:extLst>
              <a:ext uri="{FF2B5EF4-FFF2-40B4-BE49-F238E27FC236}">
                <a16:creationId xmlns:a16="http://schemas.microsoft.com/office/drawing/2014/main" id="{9C5E0B51-AB4E-66E3-D048-187F7B7C3899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915364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62587">
        <p159:morph option="byObject"/>
      </p:transition>
    </mc:Choice>
    <mc:Fallback xmlns="">
      <p:transition spd="slow" advTm="6258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85B5F-CC95-1AD3-675D-1E4A449BA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the change.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58AB42-2FEA-004C-035E-B32B57CB88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579707"/>
            <a:ext cx="5796524" cy="47587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DE5380-69EF-DE2D-C423-659A6C244D3B}"/>
              </a:ext>
            </a:extLst>
          </p:cNvPr>
          <p:cNvSpPr txBox="1"/>
          <p:nvPr/>
        </p:nvSpPr>
        <p:spPr>
          <a:xfrm>
            <a:off x="301657" y="2746489"/>
            <a:ext cx="5091225" cy="4028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Drafting the specification sheet.</a:t>
            </a:r>
          </a:p>
          <a:p>
            <a:endParaRPr lang="en-GB" dirty="0"/>
          </a:p>
          <a:p>
            <a:r>
              <a:rPr lang="en-GB" dirty="0"/>
              <a:t>Ensuring that all contractors have access to the same impartial information.</a:t>
            </a:r>
          </a:p>
          <a:p>
            <a:endParaRPr lang="en-GB" dirty="0"/>
          </a:p>
          <a:p>
            <a:r>
              <a:rPr lang="en-GB" dirty="0"/>
              <a:t>What is required, what is expected from the contractors also.</a:t>
            </a:r>
          </a:p>
          <a:p>
            <a:endParaRPr lang="en-GB" dirty="0"/>
          </a:p>
          <a:p>
            <a:r>
              <a:rPr lang="en-GB" dirty="0"/>
              <a:t>Even looking at in individual's competency to ensure suitability to complete the work.</a:t>
            </a:r>
          </a:p>
          <a:p>
            <a:pPr marL="342900" marR="2159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9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Weld procedure to comply to BS EN 288/3 1992 A1 1997 or BS EN ISO 15614-1 2004 or ASME Section 1X (The three standards referenced above are acceptable.)</a:t>
            </a:r>
            <a:endParaRPr lang="en-US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2159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9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Material Certificate (En 10204: 2004 3.1)</a:t>
            </a:r>
            <a:endParaRPr lang="en-US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2159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9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NDT Reports </a:t>
            </a:r>
            <a:endParaRPr lang="en-US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2159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9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NDT Operator’s Qualifications</a:t>
            </a:r>
            <a:endParaRPr lang="en-US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2159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9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Welders Qualifications</a:t>
            </a:r>
            <a:endParaRPr lang="en-US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94F21D3-60AC-6CFC-08BD-AB74942B73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7CAA0773-3C31-71F0-6F4C-D157A5F96E87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142904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68675">
        <p159:morph option="byObject"/>
      </p:transition>
    </mc:Choice>
    <mc:Fallback xmlns="">
      <p:transition spd="slow" advTm="6867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0BCEB-566A-D71E-8268-B85C82208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JP </a:t>
            </a:r>
            <a:r>
              <a:rPr lang="en-GB" dirty="0" err="1"/>
              <a:t>Kotters</a:t>
            </a:r>
            <a:r>
              <a:rPr lang="en-GB" dirty="0"/>
              <a:t> approach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9581F-630F-60A6-D32C-89E8A38D62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According to John P Kotter, change has a structured approach, and he has defined it as having eight key steps.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Establishing a sense of urgency  - Access was effecting all team members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Creating a guiding coalition- Multiply disciplined approach to the change.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Develop a vision and strategy – clear objective and end result agreed by all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Communicate the vision – communication is the key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Empowering broad based action – remove obstacles and encourage innovation.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Generate short term wins – Celebrate success and demonstrate progress, to keep motivation high.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Consolidating gains and producing more change – use momentum from earlier wins to tackle bigger changes.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Anchoring new approaches – reinforce the changes and embed them in the company.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(Pollack &amp; Pollack, 2015) (Kotter, 1996)</a:t>
            </a:r>
            <a:endParaRPr lang="en-US" sz="18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B93B4B1-AC8A-529A-7FD5-A570A3D27F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4" name="Camera 3">
            <a:extLst>
              <a:ext uri="{FF2B5EF4-FFF2-40B4-BE49-F238E27FC236}">
                <a16:creationId xmlns:a16="http://schemas.microsoft.com/office/drawing/2014/main" id="{7C584F51-B489-9670-2784-C7A9EE10D5AF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27499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8069">
        <p159:morph option="byObject"/>
      </p:transition>
    </mc:Choice>
    <mc:Fallback xmlns="">
      <p:transition spd="slow" advTm="1380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2966A3-32D8-CA59-B190-243A735905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662546"/>
            <a:ext cx="7576300" cy="43008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F77FE7-5D12-E7ED-DC81-8E50D2F08E1B}"/>
              </a:ext>
            </a:extLst>
          </p:cNvPr>
          <p:cNvSpPr txBox="1"/>
          <p:nvPr/>
        </p:nvSpPr>
        <p:spPr>
          <a:xfrm>
            <a:off x="7858125" y="1377940"/>
            <a:ext cx="3748521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AU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Process water re-circulation system set-up – Operations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AU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Over pump system tie-ins and operation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AU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Machine grab and silt removal from bund – external contractor </a:t>
            </a:r>
            <a:r>
              <a:rPr lang="en-AU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tbd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AU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Isolate &amp; disconnect level probes &amp; associated equipment– Vale CIE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AU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Sump cleaning – cleaning company S&amp;M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AU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Old platform disinvestment – Awarded Mechanical Contractor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AU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New platform installation – Awarded Mechanical Contractor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AU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Disconnection of over pump system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A98300E-5E00-777D-64E9-A41D4115A8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" name="Camera 1">
            <a:extLst>
              <a:ext uri="{FF2B5EF4-FFF2-40B4-BE49-F238E27FC236}">
                <a16:creationId xmlns:a16="http://schemas.microsoft.com/office/drawing/2014/main" id="{13ED9E70-33CA-64F4-149F-45225419AA66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82648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3502">
        <p159:morph option="byObject"/>
      </p:transition>
    </mc:Choice>
    <mc:Fallback xmlns="">
      <p:transition spd="slow" advTm="5350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517F6-FFE9-93AC-7B4E-0295C3F9E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072811"/>
            <a:ext cx="11594969" cy="1325563"/>
          </a:xfrm>
        </p:spPr>
        <p:txBody>
          <a:bodyPr/>
          <a:lstStyle/>
          <a:p>
            <a:r>
              <a:rPr lang="en-GB" sz="3600" dirty="0"/>
              <a:t>Primavera P6 Professional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282176-F1F2-11EE-2CF8-59CFEE7598D7}"/>
              </a:ext>
            </a:extLst>
          </p:cNvPr>
          <p:cNvSpPr/>
          <p:nvPr/>
        </p:nvSpPr>
        <p:spPr>
          <a:xfrm>
            <a:off x="8123721" y="3648741"/>
            <a:ext cx="250257" cy="80615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5DA05C-B1FD-E4CB-7701-1A538CD335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7966" y="2398374"/>
            <a:ext cx="5731510" cy="37947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8C0D10-B1AD-1A14-7BB9-88F8E6BE4E52}"/>
              </a:ext>
            </a:extLst>
          </p:cNvPr>
          <p:cNvSpPr txBox="1"/>
          <p:nvPr/>
        </p:nvSpPr>
        <p:spPr>
          <a:xfrm>
            <a:off x="298515" y="2398374"/>
            <a:ext cx="45852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Industry standard.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Large number of stake holders.</a:t>
            </a:r>
          </a:p>
          <a:p>
            <a:endParaRPr lang="en-GB" dirty="0"/>
          </a:p>
          <a:p>
            <a:r>
              <a:rPr lang="en-GB" dirty="0"/>
              <a:t>Ability to allow sap completions to update live Gantt.</a:t>
            </a:r>
          </a:p>
          <a:p>
            <a:endParaRPr lang="en-GB" dirty="0"/>
          </a:p>
          <a:p>
            <a:r>
              <a:rPr lang="en-GB" dirty="0"/>
              <a:t>Run to cover the entire shutdown window for other areas.</a:t>
            </a:r>
          </a:p>
          <a:p>
            <a:endParaRPr lang="en-US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93EA14CF-5865-2BD2-49D3-46EDB1C135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5" name="Camera 4">
            <a:extLst>
              <a:ext uri="{FF2B5EF4-FFF2-40B4-BE49-F238E27FC236}">
                <a16:creationId xmlns:a16="http://schemas.microsoft.com/office/drawing/2014/main" id="{15286901-62FC-BC68-D667-7CBFCB80F7CA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055817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28079">
        <p159:morph option="byObject"/>
      </p:transition>
    </mc:Choice>
    <mc:Fallback xmlns="">
      <p:transition spd="slow" advTm="2807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A4412-EBE6-3DFD-4B79-556A87C76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ECFE77-03D8-A8E5-A2B9-F9D9B5E136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176" y="2989294"/>
            <a:ext cx="11837648" cy="2915094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2B9754F-8DFA-15D2-A1F7-342C972F29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633EB569-B87E-B6CA-B212-3F3D169754C1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80774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44553">
        <p159:morph option="byObject"/>
      </p:transition>
    </mc:Choice>
    <mc:Fallback xmlns="">
      <p:transition spd="slow" advTm="445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D38C3-172E-960A-AC5E-012C5D7ED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 of Gantt stages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DCFD22-F3C1-74BE-9931-AB32172BFC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57" y="2746489"/>
            <a:ext cx="5546326" cy="39795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68321E-838E-6CB9-B537-7F848CDEC0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6732" y="2746489"/>
            <a:ext cx="2935968" cy="383307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837690B-214C-9419-4030-3DF64EF3DA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1C6048ED-514F-E5BB-83CC-478BE785CB55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04334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4518">
        <p159:morph option="byObject"/>
      </p:transition>
    </mc:Choice>
    <mc:Fallback xmlns="">
      <p:transition spd="slow" advTm="1451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7C71F94-1681-7E1B-CB1F-4168EDA262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849" y="1764127"/>
            <a:ext cx="3428142" cy="47379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144B76-89BE-46B8-8686-60F6F3DFFA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6865" y="1764127"/>
            <a:ext cx="7490269" cy="4065173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A4B8274-51A0-E58A-D6A1-D366A569AE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" name="Camera 1">
            <a:extLst>
              <a:ext uri="{FF2B5EF4-FFF2-40B4-BE49-F238E27FC236}">
                <a16:creationId xmlns:a16="http://schemas.microsoft.com/office/drawing/2014/main" id="{FFACEAC7-51CA-1ABA-AB32-D85D8A42A396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76094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200">
        <p159:morph option="byObject"/>
      </p:transition>
    </mc:Choice>
    <mc:Fallback xmlns="">
      <p:transition spd="slow" advTm="132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DB779-A686-3CA3-CCA3-2A6BBBF96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932" y="1223499"/>
            <a:ext cx="11086135" cy="626083"/>
          </a:xfrm>
        </p:spPr>
        <p:txBody>
          <a:bodyPr>
            <a:normAutofit fontScale="90000"/>
          </a:bodyPr>
          <a:lstStyle/>
          <a:p>
            <a:r>
              <a:rPr lang="en-GB" dirty="0"/>
              <a:t>Completed project</a:t>
            </a:r>
          </a:p>
        </p:txBody>
      </p:sp>
      <p:pic>
        <p:nvPicPr>
          <p:cNvPr id="6" name="effleunt sump structure video">
            <a:hlinkClick r:id="" action="ppaction://media"/>
            <a:extLst>
              <a:ext uri="{FF2B5EF4-FFF2-40B4-BE49-F238E27FC236}">
                <a16:creationId xmlns:a16="http://schemas.microsoft.com/office/drawing/2014/main" id="{B4670AFF-C083-E734-C183-1F6F4DA459D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658630" y="2139083"/>
            <a:ext cx="7160780" cy="4028286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D08D79F-DA36-EEBC-EABF-E92D4D5D1124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711331EB-5E64-6B4D-FA13-EAF7C2F497E2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536868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21736">
        <p159:morph option="byObject"/>
      </p:transition>
    </mc:Choice>
    <mc:Fallback xmlns="">
      <p:transition spd="slow" advTm="2173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7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439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369" objId="6"/>
        <p14:stopEvt time="10091" objId="6"/>
        <p14:playEvt time="20423" objId="6"/>
        <p14:stopEvt time="21652" objId="6"/>
      </p14:showEvt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5C2B-4038-DE16-3A86-F1BD257E4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11451A5-DF48-7230-7E19-F48A7C3E96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1658" y="2660386"/>
            <a:ext cx="11014042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Anon., -.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Mind tools - 8 step change model.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https://www.mindtools.com/a8nu5v5/kotters-8-step-change-model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[Accessed 1st May 2024].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Kelly, C. H. -. R. R. C., 2024.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What Is the Kanban System?.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https://www.investopedia.com/terms/k/kanban.asp#:~:text=Kanban%20is%20a%20Japanese%20word,to%20keep%20a%20process%20flowing.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[Accessed 8th May 2024].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Kotter, J. P., 1996. Leading Change. In: -, ed.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Leading Change.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Boston, </a:t>
            </a: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Massachuesetts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: Library of Congress </a:t>
            </a: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Cataloging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, p. 5.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Mullins, L. J., 2016. Motivational potential Score. In: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Management &amp; organisational </a:t>
            </a:r>
            <a:r>
              <a:rPr kumimoji="0" lang="en-GB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behavious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Harlow: Pearson Education Limited, pp. 253 - 254.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Mullins, L. J., 2016. The significance of motivation. In: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Management and Organisational behaviour.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Harlow: Pearson education ltd, pp. 221 - 222.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Pollack, J. &amp; Pollack, R., 2015. Using Kotter's Eight Stage Process to manage an organisational change program: presentation and practice.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Systemic Practice and Action Research,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, 28(1), pp. 51-66.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Swan, J., 2020.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Ludwig </a:t>
            </a:r>
            <a:r>
              <a:rPr kumimoji="0" lang="en-GB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mond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clydach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and beyond.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https://southwalesmedia.com/ludwid-mond-to-clydach-beyond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[Accessed 6th May 2024].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Syed Talib Hussain, S. L. T. A. M. J. H. S. H. H. M. A., 2018. Kurt Lewin's change model: A critical review of the role of leadership and employee involvement in organizational change.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Journal of Innovation &amp; Knowledge,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3(3), pp. 123-127.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Unknown, 2022.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https://vale.com/united-kingdom.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https://vale.com/united-kingdom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[Accessed 6th May 2024].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Unknown, Unknown.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Cambridge Dictionary.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https://dictionary.cambridge.org/dictionary/learner-english/change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[Accessed 6th May 2024].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92DC504-4FF7-6D37-30E3-36413B19F0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0BBE0D7E-C249-0741-D6D5-0A901F394C87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4233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60"/>
    </mc:Choice>
    <mc:Fallback xmlns="">
      <p:transition spd="slow" advTm="7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1|10.7|11.3|2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0.4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D84B96A10E1394CB6B09B401F3581F8" ma:contentTypeVersion="4" ma:contentTypeDescription="Create a new document." ma:contentTypeScope="" ma:versionID="14fc08237b3fe3c843b199328e0f7d40">
  <xsd:schema xmlns:xsd="http://www.w3.org/2001/XMLSchema" xmlns:xs="http://www.w3.org/2001/XMLSchema" xmlns:p="http://schemas.microsoft.com/office/2006/metadata/properties" xmlns:ns2="88b8d295-e020-4580-a884-ab09d17aa2a6" targetNamespace="http://schemas.microsoft.com/office/2006/metadata/properties" ma:root="true" ma:fieldsID="b53c511345a21eea0670aed1141e0d20" ns2:_="">
    <xsd:import namespace="88b8d295-e020-4580-a884-ab09d17aa2a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b8d295-e020-4580-a884-ab09d17aa2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F585277-D52A-4D45-B0CF-554F00A97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b8d295-e020-4580-a884-ab09d17aa2a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elements/1.1/"/>
    <ds:schemaRef ds:uri="88b8d295-e020-4580-a884-ab09d17aa2a6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491</TotalTime>
  <Words>1071</Words>
  <Application>Microsoft Office PowerPoint</Application>
  <PresentationFormat>Widescreen</PresentationFormat>
  <Paragraphs>89</Paragraphs>
  <Slides>16</Slides>
  <Notes>1</Notes>
  <HiddenSlides>0</HiddenSlides>
  <MMClips>17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16</vt:i4>
      </vt:variant>
    </vt:vector>
  </HeadingPairs>
  <TitlesOfParts>
    <vt:vector size="41" baseType="lpstr">
      <vt:lpstr>Arial</vt:lpstr>
      <vt:lpstr>Calibri</vt:lpstr>
      <vt:lpstr>Calibri Light</vt:lpstr>
      <vt:lpstr>Century Gothic</vt:lpstr>
      <vt:lpstr>Symbol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Vale Base Metals Ltd</vt:lpstr>
      <vt:lpstr>The Mond Process</vt:lpstr>
      <vt:lpstr>Effluent Sump</vt:lpstr>
      <vt:lpstr>Why was the project undertaken?</vt:lpstr>
      <vt:lpstr> Motivation.  Mullins simplified illustration of the basic motivational model (Mullins, 2016)</vt:lpstr>
      <vt:lpstr>PowerPoint Presentation</vt:lpstr>
      <vt:lpstr>Planning the change.</vt:lpstr>
      <vt:lpstr>Change JP Kotters approach</vt:lpstr>
      <vt:lpstr>PowerPoint Presentation</vt:lpstr>
      <vt:lpstr>Primavera P6 Professional</vt:lpstr>
      <vt:lpstr>Gantt Chart</vt:lpstr>
      <vt:lpstr>Images of Gantt stages</vt:lpstr>
      <vt:lpstr>PowerPoint Presentation</vt:lpstr>
      <vt:lpstr>Completed project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James Wybron</cp:lastModifiedBy>
  <cp:revision>45</cp:revision>
  <dcterms:created xsi:type="dcterms:W3CDTF">2021-03-09T15:35:42Z</dcterms:created>
  <dcterms:modified xsi:type="dcterms:W3CDTF">2024-05-29T10:47:50Z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0x010100DD84B96A10E1394CB6B09B401F3581F8</vt:lpwstr>
  </property>
  <property fmtid="{D5CDD505-2E9C-101B-9397-08002B2CF9AE}" pid="3" name="MediaServiceImageTags">
    <vt:lpwstr/>
  </property>
</Properties>
</file>