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31"/>
  </p:notesMasterIdLst>
  <p:sldIdLst>
    <p:sldId id="256" r:id="rId5"/>
    <p:sldId id="257" r:id="rId6"/>
    <p:sldId id="275" r:id="rId7"/>
    <p:sldId id="276" r:id="rId8"/>
    <p:sldId id="267" r:id="rId9"/>
    <p:sldId id="258" r:id="rId10"/>
    <p:sldId id="269" r:id="rId11"/>
    <p:sldId id="286" r:id="rId12"/>
    <p:sldId id="259" r:id="rId13"/>
    <p:sldId id="265" r:id="rId14"/>
    <p:sldId id="277" r:id="rId15"/>
    <p:sldId id="278" r:id="rId16"/>
    <p:sldId id="279" r:id="rId17"/>
    <p:sldId id="280" r:id="rId18"/>
    <p:sldId id="281" r:id="rId19"/>
    <p:sldId id="282" r:id="rId20"/>
    <p:sldId id="283" r:id="rId21"/>
    <p:sldId id="284" r:id="rId22"/>
    <p:sldId id="270" r:id="rId23"/>
    <p:sldId id="274" r:id="rId24"/>
    <p:sldId id="272" r:id="rId25"/>
    <p:sldId id="273" r:id="rId26"/>
    <p:sldId id="271" r:id="rId27"/>
    <p:sldId id="263" r:id="rId28"/>
    <p:sldId id="264"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9976" autoAdjust="0"/>
  </p:normalViewPr>
  <p:slideViewPr>
    <p:cSldViewPr snapToGrid="0">
      <p:cViewPr varScale="1">
        <p:scale>
          <a:sx n="77" d="100"/>
          <a:sy n="77" d="100"/>
        </p:scale>
        <p:origin x="191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86B76C-E19A-420D-B4EA-990639E68A4A}" type="datetimeFigureOut">
              <a:rPr lang="en-GB" smtClean="0"/>
              <a:t>21/04/2026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8D23A0-38FD-421B-98DB-3DA639D95E56}" type="slidenum">
              <a:rPr lang="en-GB" smtClean="0"/>
              <a:t>‹#›</a:t>
            </a:fld>
            <a:endParaRPr lang="en-GB"/>
          </a:p>
        </p:txBody>
      </p:sp>
    </p:spTree>
    <p:extLst>
      <p:ext uri="{BB962C8B-B14F-4D97-AF65-F5344CB8AC3E}">
        <p14:creationId xmlns:p14="http://schemas.microsoft.com/office/powerpoint/2010/main" val="1772511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D23A0-38FD-421B-98DB-3DA639D95E56}" type="slidenum">
              <a:rPr lang="en-GB" smtClean="0"/>
              <a:t>3</a:t>
            </a:fld>
            <a:endParaRPr lang="en-GB"/>
          </a:p>
        </p:txBody>
      </p:sp>
    </p:spTree>
    <p:extLst>
      <p:ext uri="{BB962C8B-B14F-4D97-AF65-F5344CB8AC3E}">
        <p14:creationId xmlns:p14="http://schemas.microsoft.com/office/powerpoint/2010/main" val="3406392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A framebuffer does not automatically display to the scree instead, it stores rendered images that can be used for post-processing (FXAA, bloom, HDR) or anti-aliasing (MSAA, TAA). </a:t>
            </a:r>
          </a:p>
          <a:p>
            <a:endParaRPr lang="en-GB" b="0" dirty="0"/>
          </a:p>
          <a:p>
            <a:r>
              <a:rPr lang="en-GB" b="0" dirty="0"/>
              <a:t>After rendering, the framebuffer must be resolved or </a:t>
            </a:r>
            <a:r>
              <a:rPr lang="en-GB" b="0" dirty="0" err="1"/>
              <a:t>blitted</a:t>
            </a:r>
            <a:r>
              <a:rPr lang="en-GB" b="0" dirty="0"/>
              <a:t> into the default framebuffer (GL_FRAMEBUFFER 0) before being displayed.</a:t>
            </a:r>
          </a:p>
        </p:txBody>
      </p:sp>
      <p:sp>
        <p:nvSpPr>
          <p:cNvPr id="4" name="Slide Number Placeholder 3"/>
          <p:cNvSpPr>
            <a:spLocks noGrp="1"/>
          </p:cNvSpPr>
          <p:nvPr>
            <p:ph type="sldNum" sz="quarter" idx="5"/>
          </p:nvPr>
        </p:nvSpPr>
        <p:spPr/>
        <p:txBody>
          <a:bodyPr/>
          <a:lstStyle/>
          <a:p>
            <a:fld id="{1B8D23A0-38FD-421B-98DB-3DA639D95E56}" type="slidenum">
              <a:rPr lang="en-GB" smtClean="0"/>
              <a:t>4</a:t>
            </a:fld>
            <a:endParaRPr lang="en-GB"/>
          </a:p>
        </p:txBody>
      </p:sp>
    </p:spTree>
    <p:extLst>
      <p:ext uri="{BB962C8B-B14F-4D97-AF65-F5344CB8AC3E}">
        <p14:creationId xmlns:p14="http://schemas.microsoft.com/office/powerpoint/2010/main" val="2638703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None/>
              <a:tabLst/>
            </a:pPr>
            <a:r>
              <a:rPr kumimoji="0" lang="en-GB" altLang="en-US" sz="1200" b="0" i="0" u="none" strike="noStrike" cap="none" normalizeH="0" baseline="0" dirty="0">
                <a:ln>
                  <a:noFill/>
                </a:ln>
                <a:solidFill>
                  <a:schemeClr val="tx1"/>
                </a:solidFill>
                <a:effectLst/>
                <a:latin typeface="Arial" panose="020B0604020202020204" pitchFamily="34" charset="0"/>
              </a:rPr>
              <a:t>Aliasing is particularly noticeable along diagonal and curved lines, where the pixelated steps become prominent due to insufficient resolution or improper sampling. Beyond geometric aliasing, texture aliasing can also degrade visual fidelity, especially in games and simulations where detailed textures are mapped onto surfaces. When viewed from a distance or at oblique angles, textures may exhibit unwanted noise, flickering, </a:t>
            </a:r>
          </a:p>
          <a:p>
            <a:pPr marL="0" marR="0" lvl="0" indent="0" algn="l" defTabSz="914400" rtl="0" eaLnBrk="0" fontAlgn="base" latinLnBrk="0" hangingPunct="0">
              <a:lnSpc>
                <a:spcPct val="100000"/>
              </a:lnSpc>
              <a:spcBef>
                <a:spcPct val="0"/>
              </a:spcBef>
              <a:spcAft>
                <a:spcPct val="0"/>
              </a:spcAft>
              <a:buClrTx/>
              <a:buSzTx/>
              <a:buNone/>
              <a:tabLst/>
            </a:pPr>
            <a:r>
              <a:rPr kumimoji="0" lang="en-GB" altLang="en-US" sz="1200" b="0" i="0" u="none" strike="noStrike" cap="none" normalizeH="0" baseline="0" dirty="0">
                <a:ln>
                  <a:noFill/>
                </a:ln>
                <a:solidFill>
                  <a:schemeClr val="tx1"/>
                </a:solidFill>
                <a:effectLst/>
                <a:latin typeface="Arial" panose="020B0604020202020204" pitchFamily="34" charset="0"/>
              </a:rPr>
              <a:t>or a moiré pattern due to under sampling. </a:t>
            </a:r>
          </a:p>
          <a:p>
            <a:endParaRPr lang="en-GB" dirty="0"/>
          </a:p>
        </p:txBody>
      </p:sp>
      <p:sp>
        <p:nvSpPr>
          <p:cNvPr id="4" name="Slide Number Placeholder 3"/>
          <p:cNvSpPr>
            <a:spLocks noGrp="1"/>
          </p:cNvSpPr>
          <p:nvPr>
            <p:ph type="sldNum" sz="quarter" idx="5"/>
          </p:nvPr>
        </p:nvSpPr>
        <p:spPr/>
        <p:txBody>
          <a:bodyPr/>
          <a:lstStyle/>
          <a:p>
            <a:fld id="{1B8D23A0-38FD-421B-98DB-3DA639D95E56}" type="slidenum">
              <a:rPr lang="en-GB" smtClean="0"/>
              <a:t>6</a:t>
            </a:fld>
            <a:endParaRPr lang="en-GB"/>
          </a:p>
        </p:txBody>
      </p:sp>
    </p:spTree>
    <p:extLst>
      <p:ext uri="{BB962C8B-B14F-4D97-AF65-F5344CB8AC3E}">
        <p14:creationId xmlns:p14="http://schemas.microsoft.com/office/powerpoint/2010/main" val="1403982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cap="none" normalizeH="0" baseline="0" dirty="0">
                <a:ln>
                  <a:noFill/>
                </a:ln>
                <a:solidFill>
                  <a:schemeClr val="tx1"/>
                </a:solidFill>
                <a:effectLst/>
                <a:latin typeface="Arial" panose="020B0604020202020204" pitchFamily="34" charset="0"/>
              </a:rPr>
              <a:t>Multi-Sample Anti-Aliasing (MSAA) is a widely used anti-aliasing technique in computer graphics that reduces jagged edges by increasing the number of samples taken at the edges of rendered geometry without applying full super sampling to every pixel. Unlike traditional super sampling, which renders the entire scene at a higher resolution and then down samples it, MSAA selectively samples multiple points within a pixel but only runs the fragment shader once per pixel rather than per sample. This makes it significantly more efficient, as it smooths edges while avoiding excessive computational overhead. MSAA works by detecting pixel regions where multiple triangles intersect and then averaging colour values from multiple sub-pixel samples within those areas, leading to a smoother transition between object edges and the background. However, MSAA primarily addresses geometric aliasing and does not improve aliasing within textures or shader effects, which is why it is often combined with other anti-aliasing methods like Fast Approximate Anti-Aliasing (FXAA) or Temporal Anti-Aliasing (TAA) to enhance overall image quality. While MSAA provides a good balance between performance and visual fidelity, its effectiveness depends on the number of samples used, with higher sample counts offering better results at the cost of increased GPU workload. </a:t>
            </a:r>
            <a:r>
              <a:rPr kumimoji="0" lang="en-GB" altLang="en-US" sz="1200" b="0" i="0" u="none" strike="noStrike" cap="none" normalizeH="0" baseline="0" dirty="0" err="1">
                <a:ln>
                  <a:noFill/>
                </a:ln>
                <a:solidFill>
                  <a:schemeClr val="tx1"/>
                </a:solidFill>
                <a:effectLst/>
                <a:latin typeface="Arial" panose="020B0604020202020204" pitchFamily="34" charset="0"/>
              </a:rPr>
              <a:t>You;ve</a:t>
            </a:r>
            <a:r>
              <a:rPr kumimoji="0" lang="en-GB" altLang="en-US" sz="1200" b="0" i="0" u="none" strike="noStrike" cap="none" normalizeH="0" baseline="0" dirty="0">
                <a:ln>
                  <a:noFill/>
                </a:ln>
                <a:solidFill>
                  <a:schemeClr val="tx1"/>
                </a:solidFill>
                <a:effectLst/>
                <a:latin typeface="Arial" panose="020B0604020202020204" pitchFamily="34" charset="0"/>
              </a:rPr>
              <a:t> probably encountered this in games video settings where there’s 2x,4x etc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MSAA (Multi-Sample Anti-Aliasing) works by taking multiple samples per pixel, processing them at different positions, and then averaging the final colour. Unlike FXAA, which is applied as a post-processing effect, MSAA works at the rendering level, making it more accurate for smoothing geometry edges.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cap="none" normalizeH="0" baseline="0" dirty="0">
              <a:ln>
                <a:noFill/>
              </a:ln>
              <a:solidFill>
                <a:schemeClr val="tx1"/>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B8D23A0-38FD-421B-98DB-3DA639D95E56}" type="slidenum">
              <a:rPr lang="en-GB" smtClean="0"/>
              <a:t>9</a:t>
            </a:fld>
            <a:endParaRPr lang="en-GB"/>
          </a:p>
        </p:txBody>
      </p:sp>
    </p:spTree>
    <p:extLst>
      <p:ext uri="{BB962C8B-B14F-4D97-AF65-F5344CB8AC3E}">
        <p14:creationId xmlns:p14="http://schemas.microsoft.com/office/powerpoint/2010/main" val="3794947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MSAA (Multi-Sample Anti-Aliasing) works by taking multiple samples per pixel, processing them at different positions, and then averaging the final colour. Unlike FXAA, which is applied as a post-processing effect, MSAA works at the rendering level, making it more accurate for smoothing geometry edges.</a:t>
            </a:r>
          </a:p>
        </p:txBody>
      </p:sp>
      <p:sp>
        <p:nvSpPr>
          <p:cNvPr id="4" name="Slide Number Placeholder 3"/>
          <p:cNvSpPr>
            <a:spLocks noGrp="1"/>
          </p:cNvSpPr>
          <p:nvPr>
            <p:ph type="sldNum" sz="quarter" idx="5"/>
          </p:nvPr>
        </p:nvSpPr>
        <p:spPr/>
        <p:txBody>
          <a:bodyPr/>
          <a:lstStyle/>
          <a:p>
            <a:fld id="{1B8D23A0-38FD-421B-98DB-3DA639D95E56}" type="slidenum">
              <a:rPr lang="en-GB" smtClean="0"/>
              <a:t>10</a:t>
            </a:fld>
            <a:endParaRPr lang="en-GB"/>
          </a:p>
        </p:txBody>
      </p:sp>
    </p:spTree>
    <p:extLst>
      <p:ext uri="{BB962C8B-B14F-4D97-AF65-F5344CB8AC3E}">
        <p14:creationId xmlns:p14="http://schemas.microsoft.com/office/powerpoint/2010/main" val="2159998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need </a:t>
            </a:r>
            <a:r>
              <a:rPr lang="en-GB" b="1" dirty="0"/>
              <a:t>offscreen rendering with MSAA</a:t>
            </a:r>
            <a:r>
              <a:rPr lang="en-GB" dirty="0"/>
              <a:t>, we need to approach it manually and to do this you must create a </a:t>
            </a:r>
            <a:r>
              <a:rPr lang="en-GB" b="1" dirty="0"/>
              <a:t>multi-sampled framebuffer (FBO)</a:t>
            </a:r>
            <a:r>
              <a:rPr lang="en-GB" dirty="0"/>
              <a:t>.</a:t>
            </a:r>
          </a:p>
        </p:txBody>
      </p:sp>
      <p:sp>
        <p:nvSpPr>
          <p:cNvPr id="4" name="Slide Number Placeholder 3"/>
          <p:cNvSpPr>
            <a:spLocks noGrp="1"/>
          </p:cNvSpPr>
          <p:nvPr>
            <p:ph type="sldNum" sz="quarter" idx="5"/>
          </p:nvPr>
        </p:nvSpPr>
        <p:spPr/>
        <p:txBody>
          <a:bodyPr/>
          <a:lstStyle/>
          <a:p>
            <a:fld id="{1B8D23A0-38FD-421B-98DB-3DA639D95E56}" type="slidenum">
              <a:rPr lang="en-GB" smtClean="0"/>
              <a:t>11</a:t>
            </a:fld>
            <a:endParaRPr lang="en-GB"/>
          </a:p>
        </p:txBody>
      </p:sp>
    </p:spTree>
    <p:extLst>
      <p:ext uri="{BB962C8B-B14F-4D97-AF65-F5344CB8AC3E}">
        <p14:creationId xmlns:p14="http://schemas.microsoft.com/office/powerpoint/2010/main" val="256928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create a </a:t>
            </a:r>
            <a:r>
              <a:rPr lang="en-GB" b="1" dirty="0"/>
              <a:t>multi-sampled colour texture </a:t>
            </a:r>
          </a:p>
          <a:p>
            <a:endParaRPr lang="en-GB" b="1" dirty="0"/>
          </a:p>
          <a:p>
            <a:r>
              <a:rPr lang="en-GB" dirty="0"/>
              <a:t>This means that </a:t>
            </a:r>
            <a:r>
              <a:rPr lang="en-GB" b="1" dirty="0"/>
              <a:t>each pixel will store 4 colour samples</a:t>
            </a:r>
            <a:r>
              <a:rPr lang="en-GB" dirty="0"/>
              <a:t>.</a:t>
            </a:r>
          </a:p>
        </p:txBody>
      </p:sp>
      <p:sp>
        <p:nvSpPr>
          <p:cNvPr id="4" name="Slide Number Placeholder 3"/>
          <p:cNvSpPr>
            <a:spLocks noGrp="1"/>
          </p:cNvSpPr>
          <p:nvPr>
            <p:ph type="sldNum" sz="quarter" idx="5"/>
          </p:nvPr>
        </p:nvSpPr>
        <p:spPr/>
        <p:txBody>
          <a:bodyPr/>
          <a:lstStyle/>
          <a:p>
            <a:fld id="{1B8D23A0-38FD-421B-98DB-3DA639D95E56}" type="slidenum">
              <a:rPr lang="en-GB" smtClean="0"/>
              <a:t>12</a:t>
            </a:fld>
            <a:endParaRPr lang="en-GB"/>
          </a:p>
        </p:txBody>
      </p:sp>
    </p:spTree>
    <p:extLst>
      <p:ext uri="{BB962C8B-B14F-4D97-AF65-F5344CB8AC3E}">
        <p14:creationId xmlns:p14="http://schemas.microsoft.com/office/powerpoint/2010/main" val="822267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create a </a:t>
            </a:r>
            <a:r>
              <a:rPr lang="en-GB" b="1" dirty="0"/>
              <a:t>multi-sampled </a:t>
            </a:r>
            <a:r>
              <a:rPr lang="en-GB" b="1" dirty="0" err="1"/>
              <a:t>renderbuffer</a:t>
            </a:r>
            <a:r>
              <a:rPr lang="en-GB" b="1" dirty="0"/>
              <a:t> for depth and stencil testing</a:t>
            </a:r>
            <a:r>
              <a:rPr lang="en-GB" dirty="0"/>
              <a:t>:</a:t>
            </a:r>
          </a:p>
        </p:txBody>
      </p:sp>
      <p:sp>
        <p:nvSpPr>
          <p:cNvPr id="4" name="Slide Number Placeholder 3"/>
          <p:cNvSpPr>
            <a:spLocks noGrp="1"/>
          </p:cNvSpPr>
          <p:nvPr>
            <p:ph type="sldNum" sz="quarter" idx="5"/>
          </p:nvPr>
        </p:nvSpPr>
        <p:spPr/>
        <p:txBody>
          <a:bodyPr/>
          <a:lstStyle/>
          <a:p>
            <a:fld id="{1B8D23A0-38FD-421B-98DB-3DA639D95E56}" type="slidenum">
              <a:rPr lang="en-GB" smtClean="0"/>
              <a:t>13</a:t>
            </a:fld>
            <a:endParaRPr lang="en-GB"/>
          </a:p>
        </p:txBody>
      </p:sp>
    </p:spTree>
    <p:extLst>
      <p:ext uri="{BB962C8B-B14F-4D97-AF65-F5344CB8AC3E}">
        <p14:creationId xmlns:p14="http://schemas.microsoft.com/office/powerpoint/2010/main" val="3305351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verify the framebuffer was complete </a:t>
            </a:r>
          </a:p>
        </p:txBody>
      </p:sp>
      <p:sp>
        <p:nvSpPr>
          <p:cNvPr id="4" name="Slide Number Placeholder 3"/>
          <p:cNvSpPr>
            <a:spLocks noGrp="1"/>
          </p:cNvSpPr>
          <p:nvPr>
            <p:ph type="sldNum" sz="quarter" idx="5"/>
          </p:nvPr>
        </p:nvSpPr>
        <p:spPr/>
        <p:txBody>
          <a:bodyPr/>
          <a:lstStyle/>
          <a:p>
            <a:fld id="{1B8D23A0-38FD-421B-98DB-3DA639D95E56}" type="slidenum">
              <a:rPr lang="en-GB" smtClean="0"/>
              <a:t>14</a:t>
            </a:fld>
            <a:endParaRPr lang="en-GB"/>
          </a:p>
        </p:txBody>
      </p:sp>
    </p:spTree>
    <p:extLst>
      <p:ext uri="{BB962C8B-B14F-4D97-AF65-F5344CB8AC3E}">
        <p14:creationId xmlns:p14="http://schemas.microsoft.com/office/powerpoint/2010/main" val="17939623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Rendering to the Multi-Sampled Framebuffer</a:t>
            </a:r>
          </a:p>
          <a:p>
            <a:r>
              <a:rPr lang="en-GB" dirty="0"/>
              <a:t>Instead of rendering to the screen, </a:t>
            </a:r>
            <a:r>
              <a:rPr lang="en-GB" b="1" dirty="0"/>
              <a:t>we first render to the MSAA framebuffer</a:t>
            </a:r>
            <a:r>
              <a:rPr lang="en-GB" dirty="0"/>
              <a:t>.</a:t>
            </a:r>
          </a:p>
          <a:p>
            <a:endParaRPr lang="en-GB" dirty="0"/>
          </a:p>
        </p:txBody>
      </p:sp>
      <p:sp>
        <p:nvSpPr>
          <p:cNvPr id="4" name="Slide Number Placeholder 3"/>
          <p:cNvSpPr>
            <a:spLocks noGrp="1"/>
          </p:cNvSpPr>
          <p:nvPr>
            <p:ph type="sldNum" sz="quarter" idx="5"/>
          </p:nvPr>
        </p:nvSpPr>
        <p:spPr/>
        <p:txBody>
          <a:bodyPr/>
          <a:lstStyle/>
          <a:p>
            <a:fld id="{1B8D23A0-38FD-421B-98DB-3DA639D95E56}" type="slidenum">
              <a:rPr lang="en-GB" smtClean="0"/>
              <a:t>15</a:t>
            </a:fld>
            <a:endParaRPr lang="en-GB"/>
          </a:p>
        </p:txBody>
      </p:sp>
    </p:spTree>
    <p:extLst>
      <p:ext uri="{BB962C8B-B14F-4D97-AF65-F5344CB8AC3E}">
        <p14:creationId xmlns:p14="http://schemas.microsoft.com/office/powerpoint/2010/main" val="26745356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we cannot </a:t>
            </a:r>
            <a:r>
              <a:rPr lang="en-GB" b="1" dirty="0"/>
              <a:t>directly sample</a:t>
            </a:r>
            <a:r>
              <a:rPr lang="en-GB" dirty="0"/>
              <a:t> a multi-sampled texture, we need to </a:t>
            </a:r>
            <a:r>
              <a:rPr lang="en-GB" b="1" dirty="0"/>
              <a:t>resolve</a:t>
            </a:r>
            <a:r>
              <a:rPr lang="en-GB" dirty="0"/>
              <a:t> the MSAA buffer into a regular framebuffer:</a:t>
            </a:r>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a:t>
            </a:r>
            <a:r>
              <a:rPr lang="en-GB" b="1" dirty="0"/>
              <a:t>copies the anti-aliased image</a:t>
            </a:r>
            <a:r>
              <a:rPr lang="en-GB" dirty="0"/>
              <a:t> from the MSAA framebuffer to the screen.</a:t>
            </a:r>
          </a:p>
          <a:p>
            <a:endParaRPr lang="en-GB" dirty="0"/>
          </a:p>
        </p:txBody>
      </p:sp>
      <p:sp>
        <p:nvSpPr>
          <p:cNvPr id="4" name="Slide Number Placeholder 3"/>
          <p:cNvSpPr>
            <a:spLocks noGrp="1"/>
          </p:cNvSpPr>
          <p:nvPr>
            <p:ph type="sldNum" sz="quarter" idx="5"/>
          </p:nvPr>
        </p:nvSpPr>
        <p:spPr/>
        <p:txBody>
          <a:bodyPr/>
          <a:lstStyle/>
          <a:p>
            <a:fld id="{1B8D23A0-38FD-421B-98DB-3DA639D95E56}" type="slidenum">
              <a:rPr lang="en-GB" smtClean="0"/>
              <a:t>16</a:t>
            </a:fld>
            <a:endParaRPr lang="en-GB"/>
          </a:p>
        </p:txBody>
      </p:sp>
    </p:spTree>
    <p:extLst>
      <p:ext uri="{BB962C8B-B14F-4D97-AF65-F5344CB8AC3E}">
        <p14:creationId xmlns:p14="http://schemas.microsoft.com/office/powerpoint/2010/main" val="3410240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D23A0-38FD-421B-98DB-3DA639D95E56}" type="slidenum">
              <a:rPr lang="en-GB" smtClean="0"/>
              <a:t>17</a:t>
            </a:fld>
            <a:endParaRPr lang="en-GB"/>
          </a:p>
        </p:txBody>
      </p:sp>
    </p:spTree>
    <p:extLst>
      <p:ext uri="{BB962C8B-B14F-4D97-AF65-F5344CB8AC3E}">
        <p14:creationId xmlns:p14="http://schemas.microsoft.com/office/powerpoint/2010/main" val="11964547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D23A0-38FD-421B-98DB-3DA639D95E56}" type="slidenum">
              <a:rPr lang="en-GB" smtClean="0"/>
              <a:t>18</a:t>
            </a:fld>
            <a:endParaRPr lang="en-GB"/>
          </a:p>
        </p:txBody>
      </p:sp>
    </p:spTree>
    <p:extLst>
      <p:ext uri="{BB962C8B-B14F-4D97-AF65-F5344CB8AC3E}">
        <p14:creationId xmlns:p14="http://schemas.microsoft.com/office/powerpoint/2010/main" val="20244152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Fast Approximate Anti-Aliasing (FXAA) is a post-processing anti-aliasing technique designed to smooth jagged edges efficiently without the high computational cost of traditional methods like Multi-Sample Anti-Aliasing (MSAA). Unlike MSAA, which works by taking multiple geometric samples per pixel, FXAA operates as a screen-space effect, applying a smoothing filter based on edge detection after the scene has been fully rendered. This allows FXAA to work on all elements in the image, including textures and shader effects, making it more versatile in handling different types of aliasing. The algorithm detects high-contrast edges in the final image and blends them dynamically, reducing sharp transitions that cause visible jaggedness. Because it does not require additional geometry processing or multiple samples per pixel, FXAA is significantly faster and is well-suited for real-time applications like video games. However, its reliance on post-processing means it can sometimes introduce blurring, especially in areas with fine details or text, as it smooths edges based on intensity gradients rather than precise geometric information. Despite this, FXAA remains a popular choice in performance-sensitive applications where achieving smoother visuals without a heavy impact on frame rates is essential.</a:t>
            </a:r>
            <a:br>
              <a:rPr lang="en-GB" dirty="0"/>
            </a:br>
            <a:br>
              <a:rPr lang="en-GB" dirty="0"/>
            </a:br>
            <a:r>
              <a:rPr lang="en-GB" dirty="0"/>
              <a:t>FXAA (Fast Approximate Anti-Aliasing) is like </a:t>
            </a:r>
            <a:r>
              <a:rPr lang="en-GB" b="1" dirty="0"/>
              <a:t>a smart blur filter</a:t>
            </a:r>
            <a:r>
              <a:rPr lang="en-GB" dirty="0"/>
              <a:t> that smooths jagged edges in a game or image. </a:t>
            </a:r>
          </a:p>
          <a:p>
            <a:r>
              <a:rPr lang="en-GB" dirty="0"/>
              <a:t>Instead of checking every shape in the scene like other anti-aliasing methods, it </a:t>
            </a:r>
            <a:r>
              <a:rPr lang="en-GB" b="1" dirty="0"/>
              <a:t>looks at the final image</a:t>
            </a:r>
            <a:r>
              <a:rPr lang="en-GB" dirty="0"/>
              <a:t>, finds sharp edges, and gently softens them. </a:t>
            </a:r>
          </a:p>
          <a:p>
            <a:r>
              <a:rPr lang="en-GB" dirty="0"/>
              <a:t>This makes it </a:t>
            </a:r>
            <a:r>
              <a:rPr lang="en-GB" b="1" dirty="0"/>
              <a:t>fast and efficient</a:t>
            </a:r>
            <a:r>
              <a:rPr lang="en-GB" dirty="0"/>
              <a:t>, but sometimes it </a:t>
            </a:r>
            <a:r>
              <a:rPr lang="en-GB" b="1" dirty="0"/>
              <a:t>blurs small details</a:t>
            </a:r>
            <a:r>
              <a:rPr lang="en-GB" dirty="0"/>
              <a:t> like text. </a:t>
            </a:r>
          </a:p>
          <a:p>
            <a:r>
              <a:rPr lang="en-GB" dirty="0"/>
              <a:t>It’s great for </a:t>
            </a:r>
            <a:r>
              <a:rPr lang="en-GB" b="1" dirty="0"/>
              <a:t>real-time graphics</a:t>
            </a:r>
            <a:r>
              <a:rPr lang="en-GB" dirty="0"/>
              <a:t> because it works quickly without needing extra rendering power like MSAA. </a:t>
            </a:r>
          </a:p>
          <a:p>
            <a:endParaRPr lang="en-GB" dirty="0"/>
          </a:p>
          <a:p>
            <a:r>
              <a:rPr lang="en-GB" dirty="0"/>
              <a:t>Think of it like using a soft brush to smooth out rough lines in a painting after it's finished!</a:t>
            </a:r>
          </a:p>
        </p:txBody>
      </p:sp>
      <p:sp>
        <p:nvSpPr>
          <p:cNvPr id="4" name="Slide Number Placeholder 3"/>
          <p:cNvSpPr>
            <a:spLocks noGrp="1"/>
          </p:cNvSpPr>
          <p:nvPr>
            <p:ph type="sldNum" sz="quarter" idx="5"/>
          </p:nvPr>
        </p:nvSpPr>
        <p:spPr/>
        <p:txBody>
          <a:bodyPr/>
          <a:lstStyle/>
          <a:p>
            <a:fld id="{1B8D23A0-38FD-421B-98DB-3DA639D95E56}" type="slidenum">
              <a:rPr lang="en-GB" smtClean="0"/>
              <a:t>19</a:t>
            </a:fld>
            <a:endParaRPr lang="en-GB"/>
          </a:p>
        </p:txBody>
      </p:sp>
    </p:spTree>
    <p:extLst>
      <p:ext uri="{BB962C8B-B14F-4D97-AF65-F5344CB8AC3E}">
        <p14:creationId xmlns:p14="http://schemas.microsoft.com/office/powerpoint/2010/main" val="15539214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900" dirty="0"/>
              <a:t>Step 1: Render the Scene to a Texture</a:t>
            </a:r>
          </a:p>
          <a:p>
            <a:pPr marL="265176" lvl="1" indent="0">
              <a:buNone/>
            </a:pPr>
            <a:r>
              <a:rPr lang="en-GB" sz="900" dirty="0"/>
              <a:t>The game or application renders the scene normally using OpenGL or another graphics </a:t>
            </a:r>
            <a:r>
              <a:rPr lang="en-GB" sz="900" dirty="0" err="1"/>
              <a:t>API.Instead</a:t>
            </a:r>
            <a:r>
              <a:rPr lang="en-GB" sz="900" dirty="0"/>
              <a:t> of displaying it directly, the image is stored in an off-screen texture (Framebuffer Object or FBO).</a:t>
            </a:r>
          </a:p>
          <a:p>
            <a:pPr marL="265176" lvl="1" indent="0">
              <a:buNone/>
            </a:pPr>
            <a:r>
              <a:rPr lang="en-GB" sz="900" dirty="0"/>
              <a:t>This texture contains all objects, edges, and colours but still has jagged edges (aliasing).</a:t>
            </a:r>
          </a:p>
          <a:p>
            <a:pPr marL="0" indent="0">
              <a:buNone/>
            </a:pPr>
            <a:r>
              <a:rPr lang="en-GB" sz="900" dirty="0"/>
              <a:t>Step 2: Load the Image into an FXAA Shader</a:t>
            </a:r>
          </a:p>
          <a:p>
            <a:pPr marL="265176" lvl="1" indent="0">
              <a:buNone/>
            </a:pPr>
            <a:r>
              <a:rPr lang="en-GB" sz="900" dirty="0"/>
              <a:t>The FXAA shader takes the rendered image as </a:t>
            </a:r>
            <a:r>
              <a:rPr lang="en-GB" sz="900" dirty="0" err="1"/>
              <a:t>input.It</a:t>
            </a:r>
            <a:r>
              <a:rPr lang="en-GB" sz="900" dirty="0"/>
              <a:t> processes each pixel one by one to detect jagged edges.</a:t>
            </a:r>
          </a:p>
          <a:p>
            <a:pPr marL="0" indent="0">
              <a:buNone/>
            </a:pPr>
            <a:r>
              <a:rPr lang="en-GB" sz="900" dirty="0"/>
              <a:t>Step 3: Detect High-Contrast Edges</a:t>
            </a:r>
          </a:p>
          <a:p>
            <a:pPr marL="265176" lvl="1" indent="0">
              <a:buNone/>
            </a:pPr>
            <a:r>
              <a:rPr lang="en-GB" sz="900" dirty="0"/>
              <a:t>FXAA uses luminance (brightness) values to find sharp transitions between pixels.</a:t>
            </a:r>
          </a:p>
          <a:p>
            <a:pPr marL="265176" lvl="1" indent="0">
              <a:buNone/>
            </a:pPr>
            <a:r>
              <a:rPr lang="en-GB" sz="900" dirty="0"/>
              <a:t>It checks the difference in brightness between a pixel and its </a:t>
            </a:r>
            <a:r>
              <a:rPr lang="en-GB" sz="900" dirty="0" err="1"/>
              <a:t>neighbors</a:t>
            </a:r>
            <a:r>
              <a:rPr lang="en-GB" sz="900" dirty="0"/>
              <a:t>.</a:t>
            </a:r>
          </a:p>
          <a:p>
            <a:pPr marL="265176" lvl="1" indent="0">
              <a:buNone/>
            </a:pPr>
            <a:r>
              <a:rPr lang="en-GB" sz="900" dirty="0"/>
              <a:t>If there is a strong contrast (sharp edge), FXAA decides that aliasing is present.</a:t>
            </a:r>
          </a:p>
          <a:p>
            <a:pPr marL="0" indent="0">
              <a:buNone/>
            </a:pPr>
            <a:r>
              <a:rPr lang="en-GB" sz="900" dirty="0"/>
              <a:t>Step 4: Apply Edge Smoothing</a:t>
            </a:r>
          </a:p>
          <a:p>
            <a:pPr marL="265176" lvl="1" indent="0">
              <a:buNone/>
            </a:pPr>
            <a:r>
              <a:rPr lang="en-GB" sz="900" dirty="0"/>
              <a:t>Once FXAA finds jagged edges, it blends the pixel </a:t>
            </a:r>
            <a:r>
              <a:rPr lang="en-GB" sz="900" dirty="0" err="1"/>
              <a:t>color</a:t>
            </a:r>
            <a:r>
              <a:rPr lang="en-GB" sz="900" dirty="0"/>
              <a:t> with its </a:t>
            </a:r>
            <a:r>
              <a:rPr lang="en-GB" sz="900" dirty="0" err="1"/>
              <a:t>neighbors</a:t>
            </a:r>
            <a:r>
              <a:rPr lang="en-GB" sz="900" dirty="0"/>
              <a:t>.</a:t>
            </a:r>
          </a:p>
          <a:p>
            <a:pPr marL="265176" lvl="1" indent="0">
              <a:buNone/>
            </a:pPr>
            <a:r>
              <a:rPr lang="en-GB" sz="900" dirty="0"/>
              <a:t>It calculates the best smoothing direction (horizontal, vertical, diagonal).</a:t>
            </a:r>
          </a:p>
          <a:p>
            <a:pPr marL="265176" lvl="1" indent="0">
              <a:buNone/>
            </a:pPr>
            <a:r>
              <a:rPr lang="en-GB" sz="900" dirty="0"/>
              <a:t>This creates a smooth transition between the jagged steps, making edges look natural.</a:t>
            </a:r>
          </a:p>
          <a:p>
            <a:pPr marL="0" indent="0">
              <a:buNone/>
            </a:pPr>
            <a:r>
              <a:rPr lang="en-GB" sz="900" dirty="0"/>
              <a:t>Step 5: Output the Smoothed Image</a:t>
            </a:r>
          </a:p>
          <a:p>
            <a:pPr marL="265176" lvl="1" indent="0">
              <a:buNone/>
            </a:pPr>
            <a:r>
              <a:rPr lang="en-GB" sz="900" dirty="0"/>
              <a:t>The processed image with smoother edges is now ready.</a:t>
            </a:r>
          </a:p>
          <a:p>
            <a:pPr marL="265176" lvl="1" indent="0">
              <a:buNone/>
            </a:pPr>
            <a:r>
              <a:rPr lang="en-GB" sz="900" dirty="0"/>
              <a:t>It is drawn onto the screen as a full-screen quad (a simple rectangle covering the display).</a:t>
            </a:r>
          </a:p>
          <a:p>
            <a:endParaRPr lang="en-GB" dirty="0"/>
          </a:p>
        </p:txBody>
      </p:sp>
      <p:sp>
        <p:nvSpPr>
          <p:cNvPr id="4" name="Slide Number Placeholder 3"/>
          <p:cNvSpPr>
            <a:spLocks noGrp="1"/>
          </p:cNvSpPr>
          <p:nvPr>
            <p:ph type="sldNum" sz="quarter" idx="5"/>
          </p:nvPr>
        </p:nvSpPr>
        <p:spPr/>
        <p:txBody>
          <a:bodyPr/>
          <a:lstStyle/>
          <a:p>
            <a:fld id="{1B8D23A0-38FD-421B-98DB-3DA639D95E56}" type="slidenum">
              <a:rPr lang="en-GB" smtClean="0"/>
              <a:t>20</a:t>
            </a:fld>
            <a:endParaRPr lang="en-GB"/>
          </a:p>
        </p:txBody>
      </p:sp>
    </p:spTree>
    <p:extLst>
      <p:ext uri="{BB962C8B-B14F-4D97-AF65-F5344CB8AC3E}">
        <p14:creationId xmlns:p14="http://schemas.microsoft.com/office/powerpoint/2010/main" val="4442356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D23A0-38FD-421B-98DB-3DA639D95E56}" type="slidenum">
              <a:rPr lang="en-GB" smtClean="0"/>
              <a:t>21</a:t>
            </a:fld>
            <a:endParaRPr lang="en-GB"/>
          </a:p>
        </p:txBody>
      </p:sp>
    </p:spTree>
    <p:extLst>
      <p:ext uri="{BB962C8B-B14F-4D97-AF65-F5344CB8AC3E}">
        <p14:creationId xmlns:p14="http://schemas.microsoft.com/office/powerpoint/2010/main" val="11627033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D23A0-38FD-421B-98DB-3DA639D95E56}" type="slidenum">
              <a:rPr lang="en-GB" smtClean="0"/>
              <a:t>22</a:t>
            </a:fld>
            <a:endParaRPr lang="en-GB"/>
          </a:p>
        </p:txBody>
      </p:sp>
    </p:spTree>
    <p:extLst>
      <p:ext uri="{BB962C8B-B14F-4D97-AF65-F5344CB8AC3E}">
        <p14:creationId xmlns:p14="http://schemas.microsoft.com/office/powerpoint/2010/main" val="35860373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Temporal Anti-Aliasing (TAA) is an advanced anti-aliasing technique that reduces jagged edges and visual artifacts by incorporating information from previous frames to produce a smoother final image. Unlike Multi-Sample Anti-Aliasing (MSAA), which focuses on spatial sampling, or Fast Approximate Anti-Aliasing (FXAA), which applies a post-processing filter, TAA leverages motion vectors to track pixel movement across frames and blend them intelligently. This approach helps eliminate flickering and shimmering artifacts, particularly in dynamic scenes where aliasing is more noticeable due to movement. TAA is highly effective at reducing temporal aliasing, which occurs when fine details, such as thin lines or distant textures, change inconsistently between frames. However, because it relies on previous frame data, it can introduce ghosting or blurring, especially if motion vectors are not accurately calculated. Despite these challenges, TAA is widely used in modern games and real-time applications because it provides smooth, high-quality visuals with a relatively low performance cost compared to </a:t>
            </a:r>
            <a:r>
              <a:rPr lang="en-GB" dirty="0" err="1"/>
              <a:t>supersampling</a:t>
            </a:r>
            <a:r>
              <a:rPr lang="en-GB" dirty="0"/>
              <a:t> techniques. To mitigate its downsides, developers often combine TAA with sharpening filters or adaptive techniques that adjust the level of blending based on scene complexity and motion.</a:t>
            </a:r>
          </a:p>
        </p:txBody>
      </p:sp>
      <p:sp>
        <p:nvSpPr>
          <p:cNvPr id="4" name="Slide Number Placeholder 3"/>
          <p:cNvSpPr>
            <a:spLocks noGrp="1"/>
          </p:cNvSpPr>
          <p:nvPr>
            <p:ph type="sldNum" sz="quarter" idx="5"/>
          </p:nvPr>
        </p:nvSpPr>
        <p:spPr/>
        <p:txBody>
          <a:bodyPr/>
          <a:lstStyle/>
          <a:p>
            <a:fld id="{1B8D23A0-38FD-421B-98DB-3DA639D95E56}" type="slidenum">
              <a:rPr lang="en-GB" smtClean="0"/>
              <a:t>23</a:t>
            </a:fld>
            <a:endParaRPr lang="en-GB"/>
          </a:p>
        </p:txBody>
      </p:sp>
    </p:spTree>
    <p:extLst>
      <p:ext uri="{BB962C8B-B14F-4D97-AF65-F5344CB8AC3E}">
        <p14:creationId xmlns:p14="http://schemas.microsoft.com/office/powerpoint/2010/main" val="444329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4/21/2026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84215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4/21/2026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15910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4/21/2026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2513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4/21/2026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29515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4/21/2026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3638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4/21/2026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149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4/21/2026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52709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4/21/2026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62577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4/21/2026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51876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4/21/2026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36159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4/21/2026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0374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4/21/2026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18597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a:extLst>
              <a:ext uri="{FF2B5EF4-FFF2-40B4-BE49-F238E27FC236}">
                <a16:creationId xmlns:a16="http://schemas.microsoft.com/office/drawing/2014/main" id="{4B56404C-E43A-8F21-C523-741E87426E8D}"/>
              </a:ext>
            </a:extLst>
          </p:cNvPr>
          <p:cNvPicPr>
            <a:picLocks noChangeAspect="1"/>
          </p:cNvPicPr>
          <p:nvPr/>
        </p:nvPicPr>
        <p:blipFill>
          <a:blip r:embed="rId2"/>
          <a:srcRect t="20213"/>
          <a:stretch/>
        </p:blipFill>
        <p:spPr>
          <a:xfrm>
            <a:off x="1" y="10"/>
            <a:ext cx="12192000" cy="6857990"/>
          </a:xfrm>
          <a:prstGeom prst="rect">
            <a:avLst/>
          </a:prstGeom>
        </p:spPr>
      </p:pic>
      <p:sp>
        <p:nvSpPr>
          <p:cNvPr id="11" name="Rectangle 10">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600" y="1066800"/>
            <a:ext cx="4681728"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C185E380-4BFD-7BF1-7DF7-275DB0E1101B}"/>
              </a:ext>
            </a:extLst>
          </p:cNvPr>
          <p:cNvSpPr>
            <a:spLocks noGrp="1"/>
          </p:cNvSpPr>
          <p:nvPr>
            <p:ph type="ctrTitle"/>
          </p:nvPr>
        </p:nvSpPr>
        <p:spPr>
          <a:xfrm>
            <a:off x="7769722" y="1562101"/>
            <a:ext cx="3884568" cy="2738530"/>
          </a:xfrm>
        </p:spPr>
        <p:txBody>
          <a:bodyPr anchor="t">
            <a:normAutofit/>
          </a:bodyPr>
          <a:lstStyle/>
          <a:p>
            <a:r>
              <a:rPr lang="en-GB" sz="4800" dirty="0"/>
              <a:t>Anti-Aliasing</a:t>
            </a:r>
          </a:p>
        </p:txBody>
      </p:sp>
      <p:sp>
        <p:nvSpPr>
          <p:cNvPr id="3" name="Subtitle 2">
            <a:extLst>
              <a:ext uri="{FF2B5EF4-FFF2-40B4-BE49-F238E27FC236}">
                <a16:creationId xmlns:a16="http://schemas.microsoft.com/office/drawing/2014/main" id="{18B54A38-1510-8A49-65AE-3086B96E8B61}"/>
              </a:ext>
            </a:extLst>
          </p:cNvPr>
          <p:cNvSpPr>
            <a:spLocks noGrp="1"/>
          </p:cNvSpPr>
          <p:nvPr>
            <p:ph type="subTitle" idx="1"/>
          </p:nvPr>
        </p:nvSpPr>
        <p:spPr>
          <a:xfrm>
            <a:off x="7769722" y="4321622"/>
            <a:ext cx="3813048" cy="941832"/>
          </a:xfrm>
        </p:spPr>
        <p:txBody>
          <a:bodyPr>
            <a:normAutofit/>
          </a:bodyPr>
          <a:lstStyle/>
          <a:p>
            <a:endParaRPr lang="en-GB" sz="2000"/>
          </a:p>
        </p:txBody>
      </p:sp>
      <p:cxnSp>
        <p:nvCxnSpPr>
          <p:cNvPr id="13" name="Straight Connector 1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9619035" y="3435440"/>
            <a:ext cx="0" cy="469087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961934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0FC91-E679-FE3D-2618-D5FD1F3B791B}"/>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id="{763C01F9-6D1E-54E9-14E4-2D393244F2DA}"/>
              </a:ext>
            </a:extLst>
          </p:cNvPr>
          <p:cNvSpPr>
            <a:spLocks noGrp="1"/>
          </p:cNvSpPr>
          <p:nvPr>
            <p:ph idx="1"/>
          </p:nvPr>
        </p:nvSpPr>
        <p:spPr/>
        <p:txBody>
          <a:bodyPr/>
          <a:lstStyle/>
          <a:p>
            <a:r>
              <a:rPr lang="en-GB" dirty="0"/>
              <a:t>Understand what aliasing is and why it occurs in computer graphics.</a:t>
            </a:r>
          </a:p>
          <a:p>
            <a:r>
              <a:rPr lang="en-GB" dirty="0"/>
              <a:t>Learn different anti-aliasing techniques used in OpenGL.</a:t>
            </a:r>
          </a:p>
          <a:p>
            <a:r>
              <a:rPr lang="en-GB" dirty="0"/>
              <a:t>Implement Multi-Sample Anti-Aliasing (MSAA) using GLFW and GLEW.</a:t>
            </a:r>
          </a:p>
          <a:p>
            <a:r>
              <a:rPr lang="en-GB" dirty="0"/>
              <a:t>Compare the effects of MSAA with no anti-aliasing.</a:t>
            </a:r>
          </a:p>
          <a:p>
            <a:r>
              <a:rPr lang="en-GB" dirty="0"/>
              <a:t>Understand the limitations of MSAA and explore post-processing anti-aliasing (FXAA).</a:t>
            </a:r>
          </a:p>
        </p:txBody>
      </p:sp>
    </p:spTree>
    <p:extLst>
      <p:ext uri="{BB962C8B-B14F-4D97-AF65-F5344CB8AC3E}">
        <p14:creationId xmlns:p14="http://schemas.microsoft.com/office/powerpoint/2010/main" val="414305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28AF4-E809-0D1F-31A2-E860269291AC}"/>
              </a:ext>
            </a:extLst>
          </p:cNvPr>
          <p:cNvSpPr>
            <a:spLocks noGrp="1"/>
          </p:cNvSpPr>
          <p:nvPr>
            <p:ph type="title"/>
          </p:nvPr>
        </p:nvSpPr>
        <p:spPr/>
        <p:txBody>
          <a:bodyPr/>
          <a:lstStyle/>
          <a:p>
            <a:r>
              <a:rPr lang="en-GB" dirty="0"/>
              <a:t>Offscreen rendering</a:t>
            </a:r>
          </a:p>
        </p:txBody>
      </p:sp>
      <p:sp>
        <p:nvSpPr>
          <p:cNvPr id="3" name="Content Placeholder 2">
            <a:extLst>
              <a:ext uri="{FF2B5EF4-FFF2-40B4-BE49-F238E27FC236}">
                <a16:creationId xmlns:a16="http://schemas.microsoft.com/office/drawing/2014/main" id="{C97CFECC-1DCD-FB65-517E-63EF6B566189}"/>
              </a:ext>
            </a:extLst>
          </p:cNvPr>
          <p:cNvSpPr>
            <a:spLocks noGrp="1"/>
          </p:cNvSpPr>
          <p:nvPr>
            <p:ph idx="1"/>
          </p:nvPr>
        </p:nvSpPr>
        <p:spPr/>
        <p:txBody>
          <a:bodyPr>
            <a:normAutofit lnSpcReduction="10000"/>
          </a:bodyPr>
          <a:lstStyle/>
          <a:p>
            <a:pPr marL="0" indent="0">
              <a:buNone/>
            </a:pPr>
            <a:r>
              <a:rPr lang="en-GB" dirty="0"/>
              <a:t>Offscreen rendering is a technique in computer graphics where images are rendered to a memory buffer rather than directly to the screen. This allows developers to process, manipulate, or enhance the image before displaying it. Instead of drawing the final scene directly to the display framebuffer, offscreen rendering uses a Framebuffer Object (FBO) to store the image in a texture or buffer, enabling advanced effects like anti-aliasing, post-processing, deferred shading, and shadow mapping. This technique is essential for implementing FXAA, MSAA, TAA, and other rendering enhancements, as it allows for multi-sampling, custom shader effects, and blending operations before committing the final image to the screen. Offscreen rendering is widely used in game engines, real-time applications, and computer vision to achieve more visually appealing results without directly modifying the main framebuffer.</a:t>
            </a:r>
          </a:p>
        </p:txBody>
      </p:sp>
    </p:spTree>
    <p:extLst>
      <p:ext uri="{BB962C8B-B14F-4D97-AF65-F5344CB8AC3E}">
        <p14:creationId xmlns:p14="http://schemas.microsoft.com/office/powerpoint/2010/main" val="148529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ECF9C-9AFD-8C00-7DFE-A1DF46B3AC2A}"/>
              </a:ext>
            </a:extLst>
          </p:cNvPr>
          <p:cNvSpPr>
            <a:spLocks noGrp="1"/>
          </p:cNvSpPr>
          <p:nvPr>
            <p:ph type="title"/>
          </p:nvPr>
        </p:nvSpPr>
        <p:spPr/>
        <p:txBody>
          <a:bodyPr/>
          <a:lstStyle/>
          <a:p>
            <a:r>
              <a:rPr lang="en-GB" dirty="0"/>
              <a:t>Yet another buffer (Frame Buffer Object (FBO))</a:t>
            </a:r>
          </a:p>
        </p:txBody>
      </p:sp>
      <p:sp>
        <p:nvSpPr>
          <p:cNvPr id="3" name="Content Placeholder 2">
            <a:extLst>
              <a:ext uri="{FF2B5EF4-FFF2-40B4-BE49-F238E27FC236}">
                <a16:creationId xmlns:a16="http://schemas.microsoft.com/office/drawing/2014/main" id="{4D0AAFC7-5719-81E0-18DB-3EB57D05EE7E}"/>
              </a:ext>
            </a:extLst>
          </p:cNvPr>
          <p:cNvSpPr>
            <a:spLocks noGrp="1"/>
          </p:cNvSpPr>
          <p:nvPr>
            <p:ph idx="1"/>
          </p:nvPr>
        </p:nvSpPr>
        <p:spPr/>
        <p:txBody>
          <a:bodyPr>
            <a:normAutofit/>
          </a:bodyPr>
          <a:lstStyle/>
          <a:p>
            <a:pPr marL="0" indent="0">
              <a:buNone/>
            </a:pPr>
            <a:r>
              <a:rPr lang="en-GB" dirty="0"/>
              <a:t>A Framebuffer Object (FBO) in OpenGL is a container that allows rendering to an offscreen buffer instead of directly to the default framebuffer, which outputs to the screen. It enables developers to attach multiple textures or render buffers, including colour, depth, and stencil buffers, giving them full control over how an image is processed before being displayed. </a:t>
            </a:r>
          </a:p>
          <a:p>
            <a:pPr marL="0" indent="0">
              <a:buNone/>
            </a:pPr>
            <a:r>
              <a:rPr lang="en-GB" dirty="0"/>
              <a:t>By rendering to an FBO, effects like anti-aliasing (MSAA), post-processing (FXAA), deferred shading, and shadow mapping can be applied efficiently. Once rendering is complete, the resulting image stored in the FBO can be used as a texture for further processing or copied to the default frame buffer for display. </a:t>
            </a:r>
          </a:p>
        </p:txBody>
      </p:sp>
    </p:spTree>
    <p:extLst>
      <p:ext uri="{BB962C8B-B14F-4D97-AF65-F5344CB8AC3E}">
        <p14:creationId xmlns:p14="http://schemas.microsoft.com/office/powerpoint/2010/main" val="3243276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9D235-485D-692E-F42A-78F88E6251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782FAF-9CFD-BA8D-F240-51D518C89290}"/>
              </a:ext>
            </a:extLst>
          </p:cNvPr>
          <p:cNvSpPr>
            <a:spLocks noGrp="1"/>
          </p:cNvSpPr>
          <p:nvPr>
            <p:ph type="title"/>
          </p:nvPr>
        </p:nvSpPr>
        <p:spPr/>
        <p:txBody>
          <a:bodyPr/>
          <a:lstStyle/>
          <a:p>
            <a:r>
              <a:rPr lang="en-GB" dirty="0"/>
              <a:t>Introduction to Aliasing</a:t>
            </a:r>
          </a:p>
        </p:txBody>
      </p:sp>
      <p:sp>
        <p:nvSpPr>
          <p:cNvPr id="4" name="Rectangle 1">
            <a:extLst>
              <a:ext uri="{FF2B5EF4-FFF2-40B4-BE49-F238E27FC236}">
                <a16:creationId xmlns:a16="http://schemas.microsoft.com/office/drawing/2014/main" id="{B1524E97-E493-EE97-B5C7-DB44DEC26766}"/>
              </a:ext>
            </a:extLst>
          </p:cNvPr>
          <p:cNvSpPr>
            <a:spLocks noGrp="1" noChangeArrowheads="1"/>
          </p:cNvSpPr>
          <p:nvPr>
            <p:ph idx="1"/>
          </p:nvPr>
        </p:nvSpPr>
        <p:spPr bwMode="auto">
          <a:xfrm>
            <a:off x="418141" y="2628127"/>
            <a:ext cx="11334803"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GB" altLang="en-US" sz="2400" b="0" i="0" u="none" strike="noStrike" cap="none" normalizeH="0" baseline="0" dirty="0">
                <a:ln>
                  <a:noFill/>
                </a:ln>
                <a:solidFill>
                  <a:schemeClr val="tx1"/>
                </a:solidFill>
                <a:effectLst/>
              </a:rPr>
              <a:t>Aliasing occurs in computer graphics when high-frequency details are not adequately sampled,</a:t>
            </a:r>
          </a:p>
          <a:p>
            <a:pPr marL="0" marR="0" lvl="0" indent="0" algn="l" defTabSz="914400" rtl="0" eaLnBrk="0" fontAlgn="base" latinLnBrk="0" hangingPunct="0">
              <a:lnSpc>
                <a:spcPct val="100000"/>
              </a:lnSpc>
              <a:spcBef>
                <a:spcPct val="0"/>
              </a:spcBef>
              <a:spcAft>
                <a:spcPct val="0"/>
              </a:spcAft>
              <a:buClrTx/>
              <a:buSzTx/>
              <a:buNone/>
              <a:tabLst/>
            </a:pPr>
            <a:r>
              <a:rPr kumimoji="0" lang="en-GB" altLang="en-US" sz="2400" b="0" i="0" u="none" strike="noStrike" cap="none" normalizeH="0" baseline="0" dirty="0">
                <a:ln>
                  <a:noFill/>
                </a:ln>
                <a:solidFill>
                  <a:schemeClr val="tx1"/>
                </a:solidFill>
                <a:effectLst/>
              </a:rPr>
              <a:t> leading to jagged edges, flickering textures, and shimmering effects in motion. </a:t>
            </a:r>
          </a:p>
          <a:p>
            <a:pPr marL="0" marR="0" lvl="0" indent="0" algn="l" defTabSz="914400" rtl="0" eaLnBrk="0" fontAlgn="base" latinLnBrk="0" hangingPunct="0">
              <a:lnSpc>
                <a:spcPct val="100000"/>
              </a:lnSpc>
              <a:spcBef>
                <a:spcPct val="0"/>
              </a:spcBef>
              <a:spcAft>
                <a:spcPct val="0"/>
              </a:spcAft>
              <a:buClrTx/>
              <a:buSzTx/>
              <a:buNone/>
              <a:tabLst/>
            </a:pP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GB" altLang="en-US" sz="2400" b="0" i="0" u="none" strike="noStrike" cap="none" normalizeH="0" baseline="0" dirty="0">
                <a:ln>
                  <a:noFill/>
                </a:ln>
                <a:solidFill>
                  <a:schemeClr val="tx1"/>
                </a:solidFill>
                <a:effectLst/>
              </a:rPr>
              <a:t>This issue arises because digital displays render images using a discrete grid of pixels, </a:t>
            </a:r>
          </a:p>
          <a:p>
            <a:pPr marL="0" marR="0" lvl="0" indent="0" algn="l" defTabSz="914400" rtl="0" eaLnBrk="0" fontAlgn="base" latinLnBrk="0" hangingPunct="0">
              <a:lnSpc>
                <a:spcPct val="100000"/>
              </a:lnSpc>
              <a:spcBef>
                <a:spcPct val="0"/>
              </a:spcBef>
              <a:spcAft>
                <a:spcPct val="0"/>
              </a:spcAft>
              <a:buClrTx/>
              <a:buSzTx/>
              <a:buNone/>
              <a:tabLst/>
            </a:pPr>
            <a:r>
              <a:rPr kumimoji="0" lang="en-GB" altLang="en-US" sz="2400" b="0" i="0" u="none" strike="noStrike" cap="none" normalizeH="0" baseline="0" dirty="0">
                <a:ln>
                  <a:noFill/>
                </a:ln>
                <a:solidFill>
                  <a:schemeClr val="tx1"/>
                </a:solidFill>
                <a:effectLst/>
              </a:rPr>
              <a:t>meaning that when a shape's edges do not align perfectly with this grid, </a:t>
            </a:r>
          </a:p>
          <a:p>
            <a:pPr marL="0" marR="0" lvl="0" indent="0" algn="l" defTabSz="914400" rtl="0" eaLnBrk="0" fontAlgn="base" latinLnBrk="0" hangingPunct="0">
              <a:lnSpc>
                <a:spcPct val="100000"/>
              </a:lnSpc>
              <a:spcBef>
                <a:spcPct val="0"/>
              </a:spcBef>
              <a:spcAft>
                <a:spcPct val="0"/>
              </a:spcAft>
              <a:buClrTx/>
              <a:buSzTx/>
              <a:buNone/>
              <a:tabLst/>
            </a:pPr>
            <a:r>
              <a:rPr kumimoji="0" lang="en-GB" altLang="en-US" sz="2400" b="0" i="0" u="none" strike="noStrike" cap="none" normalizeH="0" baseline="0" dirty="0">
                <a:ln>
                  <a:noFill/>
                </a:ln>
                <a:solidFill>
                  <a:schemeClr val="tx1"/>
                </a:solidFill>
                <a:effectLst/>
              </a:rPr>
              <a:t>the result is a staircase-like distortion, commonly referred to as the "jaggies."</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259230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A2768-A3F3-17C2-DB63-AE3F28C5FE75}"/>
              </a:ext>
            </a:extLst>
          </p:cNvPr>
          <p:cNvSpPr>
            <a:spLocks noGrp="1"/>
          </p:cNvSpPr>
          <p:nvPr>
            <p:ph type="title"/>
          </p:nvPr>
        </p:nvSpPr>
        <p:spPr>
          <a:xfrm>
            <a:off x="650535" y="0"/>
            <a:ext cx="10890929" cy="1097280"/>
          </a:xfrm>
        </p:spPr>
        <p:txBody>
          <a:bodyPr/>
          <a:lstStyle/>
          <a:p>
            <a:r>
              <a:rPr lang="en-GB" dirty="0"/>
              <a:t>Introduction to Aliasing</a:t>
            </a:r>
          </a:p>
        </p:txBody>
      </p:sp>
      <p:pic>
        <p:nvPicPr>
          <p:cNvPr id="5" name="Picture 4">
            <a:extLst>
              <a:ext uri="{FF2B5EF4-FFF2-40B4-BE49-F238E27FC236}">
                <a16:creationId xmlns:a16="http://schemas.microsoft.com/office/drawing/2014/main" id="{D924951D-7E8F-43C6-9655-F65177568466}"/>
              </a:ext>
            </a:extLst>
          </p:cNvPr>
          <p:cNvPicPr>
            <a:picLocks noChangeAspect="1"/>
          </p:cNvPicPr>
          <p:nvPr/>
        </p:nvPicPr>
        <p:blipFill>
          <a:blip r:embed="rId3"/>
          <a:stretch>
            <a:fillRect/>
          </a:stretch>
        </p:blipFill>
        <p:spPr>
          <a:xfrm>
            <a:off x="6629399" y="2404872"/>
            <a:ext cx="2752345" cy="3972211"/>
          </a:xfrm>
          <a:prstGeom prst="rect">
            <a:avLst/>
          </a:prstGeom>
        </p:spPr>
      </p:pic>
      <p:pic>
        <p:nvPicPr>
          <p:cNvPr id="7" name="Picture 6">
            <a:extLst>
              <a:ext uri="{FF2B5EF4-FFF2-40B4-BE49-F238E27FC236}">
                <a16:creationId xmlns:a16="http://schemas.microsoft.com/office/drawing/2014/main" id="{3EBF81FD-B0D4-45A4-8905-39CAADFEEA06}"/>
              </a:ext>
            </a:extLst>
          </p:cNvPr>
          <p:cNvPicPr>
            <a:picLocks noChangeAspect="1"/>
          </p:cNvPicPr>
          <p:nvPr/>
        </p:nvPicPr>
        <p:blipFill>
          <a:blip r:embed="rId4"/>
          <a:stretch>
            <a:fillRect/>
          </a:stretch>
        </p:blipFill>
        <p:spPr>
          <a:xfrm>
            <a:off x="1820093" y="2404872"/>
            <a:ext cx="2614747" cy="3972211"/>
          </a:xfrm>
          <a:prstGeom prst="rect">
            <a:avLst/>
          </a:prstGeom>
        </p:spPr>
      </p:pic>
      <p:sp>
        <p:nvSpPr>
          <p:cNvPr id="10" name="TextBox 9">
            <a:extLst>
              <a:ext uri="{FF2B5EF4-FFF2-40B4-BE49-F238E27FC236}">
                <a16:creationId xmlns:a16="http://schemas.microsoft.com/office/drawing/2014/main" id="{DDE43077-608E-47C8-8C3A-A1A28632873D}"/>
              </a:ext>
            </a:extLst>
          </p:cNvPr>
          <p:cNvSpPr txBox="1"/>
          <p:nvPr/>
        </p:nvSpPr>
        <p:spPr>
          <a:xfrm>
            <a:off x="459232" y="2035540"/>
            <a:ext cx="9283700" cy="369332"/>
          </a:xfrm>
          <a:prstGeom prst="rect">
            <a:avLst/>
          </a:prstGeom>
          <a:noFill/>
        </p:spPr>
        <p:txBody>
          <a:bodyPr wrap="square" rtlCol="0">
            <a:spAutoFit/>
          </a:bodyPr>
          <a:lstStyle/>
          <a:p>
            <a:r>
              <a:rPr lang="en-GB" dirty="0"/>
              <a:t>                            Anti-aliasing OFF		                                Anti-aliasing ON</a:t>
            </a:r>
          </a:p>
        </p:txBody>
      </p:sp>
    </p:spTree>
    <p:extLst>
      <p:ext uri="{BB962C8B-B14F-4D97-AF65-F5344CB8AC3E}">
        <p14:creationId xmlns:p14="http://schemas.microsoft.com/office/powerpoint/2010/main" val="611345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05A80A-15D8-0FDA-77E6-791AC1FB5C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C7F4E1-C02D-7D1E-EA76-11698CD7CDEC}"/>
              </a:ext>
            </a:extLst>
          </p:cNvPr>
          <p:cNvSpPr>
            <a:spLocks noGrp="1"/>
          </p:cNvSpPr>
          <p:nvPr>
            <p:ph type="title"/>
          </p:nvPr>
        </p:nvSpPr>
        <p:spPr/>
        <p:txBody>
          <a:bodyPr/>
          <a:lstStyle/>
          <a:p>
            <a:r>
              <a:rPr lang="en-GB" dirty="0"/>
              <a:t>The Nyquist theorem</a:t>
            </a:r>
          </a:p>
        </p:txBody>
      </p:sp>
      <p:sp>
        <p:nvSpPr>
          <p:cNvPr id="3" name="Content Placeholder 2">
            <a:extLst>
              <a:ext uri="{FF2B5EF4-FFF2-40B4-BE49-F238E27FC236}">
                <a16:creationId xmlns:a16="http://schemas.microsoft.com/office/drawing/2014/main" id="{F23D7701-5541-CFD1-9DB6-5740F2E6CBE1}"/>
              </a:ext>
            </a:extLst>
          </p:cNvPr>
          <p:cNvSpPr>
            <a:spLocks noGrp="1"/>
          </p:cNvSpPr>
          <p:nvPr>
            <p:ph idx="1"/>
          </p:nvPr>
        </p:nvSpPr>
        <p:spPr/>
        <p:txBody>
          <a:bodyPr>
            <a:normAutofit/>
          </a:bodyPr>
          <a:lstStyle/>
          <a:p>
            <a:pPr marL="0" indent="0">
              <a:buNone/>
            </a:pPr>
            <a:r>
              <a:rPr lang="en-GB" dirty="0"/>
              <a:t>The Nyquist theorem, originally formulated in signal processing, states that to accurately reconstruct a signal without introducing artifacts, it must be sampled at a rate of at least twice its highest frequency. In the context of rendering, this principle directly applies to how digital displays sample and represent visual data. When rendering an image, fine details, such as sharp edges, intricate textures, or high-frequency patterns, must be sampled at a sufficiently high rate to avoid aliasing artifacts. If the sampling rate is too low, high-frequency details will not be accurately represented, leading to issues like jagged edges, moiré patterns, or flickering textures. This occurs because the missing information can cause incorrect reconstructions, resulting in visual distortions that degrade image quality.</a:t>
            </a:r>
          </a:p>
        </p:txBody>
      </p:sp>
    </p:spTree>
    <p:extLst>
      <p:ext uri="{BB962C8B-B14F-4D97-AF65-F5344CB8AC3E}">
        <p14:creationId xmlns:p14="http://schemas.microsoft.com/office/powerpoint/2010/main" val="679744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F5987A-DAAA-B851-211A-BB08B993D0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8BFF96-77ED-1D58-041E-41987DA6C41B}"/>
              </a:ext>
            </a:extLst>
          </p:cNvPr>
          <p:cNvSpPr>
            <a:spLocks noGrp="1"/>
          </p:cNvSpPr>
          <p:nvPr>
            <p:ph type="title"/>
          </p:nvPr>
        </p:nvSpPr>
        <p:spPr/>
        <p:txBody>
          <a:bodyPr/>
          <a:lstStyle/>
          <a:p>
            <a:r>
              <a:rPr lang="en-GB" dirty="0"/>
              <a:t>The Nyquist theorem</a:t>
            </a:r>
          </a:p>
        </p:txBody>
      </p:sp>
      <p:sp>
        <p:nvSpPr>
          <p:cNvPr id="3" name="Content Placeholder 2">
            <a:extLst>
              <a:ext uri="{FF2B5EF4-FFF2-40B4-BE49-F238E27FC236}">
                <a16:creationId xmlns:a16="http://schemas.microsoft.com/office/drawing/2014/main" id="{BD05CCA7-5A43-B3B8-1128-52F16C1988A3}"/>
              </a:ext>
            </a:extLst>
          </p:cNvPr>
          <p:cNvSpPr>
            <a:spLocks noGrp="1"/>
          </p:cNvSpPr>
          <p:nvPr>
            <p:ph idx="1"/>
          </p:nvPr>
        </p:nvSpPr>
        <p:spPr/>
        <p:txBody>
          <a:bodyPr>
            <a:normAutofit fontScale="85000" lnSpcReduction="20000"/>
          </a:bodyPr>
          <a:lstStyle/>
          <a:p>
            <a:pPr marL="0" indent="0">
              <a:buNone/>
            </a:pPr>
            <a:r>
              <a:rPr lang="en-GB" dirty="0"/>
              <a:t>In real-time graphics, where performance constraints limit the number of samples per pixel, aliasing becomes a significant challenge. </a:t>
            </a:r>
          </a:p>
          <a:p>
            <a:pPr marL="0" indent="0">
              <a:buNone/>
            </a:pPr>
            <a:r>
              <a:rPr lang="en-GB" dirty="0"/>
              <a:t>Techniques such as Multi-Sample Anti-Aliasing (MSAA) attempt to mitigate this by taking multiple samples per pixel and averaging the results, effectively increasing the sampling rate at the edges where aliasing is most noticeable. </a:t>
            </a:r>
          </a:p>
          <a:p>
            <a:pPr marL="0" indent="0">
              <a:buNone/>
            </a:pPr>
            <a:r>
              <a:rPr lang="en-GB" dirty="0"/>
              <a:t>Similarly, post-processing methods like Fast Approximate Anti-Aliasing (FXAA) apply smoothing algorithms to detect and reduce aliasing after rendering. </a:t>
            </a:r>
          </a:p>
          <a:p>
            <a:pPr marL="0" indent="0">
              <a:buNone/>
            </a:pPr>
            <a:r>
              <a:rPr lang="en-GB" dirty="0"/>
              <a:t>The Nyquist theorem underscores the fundamental trade-off in rendering: increasing sample rates improves image quality but at the cost of higher computational expense. Therefore, modern graphics pipelines often balance these constraints using a combination of spatial and temporal anti-aliasing techniques to achieve smooth, visually accurate results while maintaining real-time performance.</a:t>
            </a:r>
          </a:p>
          <a:p>
            <a:endParaRPr lang="en-GB" dirty="0"/>
          </a:p>
        </p:txBody>
      </p:sp>
    </p:spTree>
    <p:extLst>
      <p:ext uri="{BB962C8B-B14F-4D97-AF65-F5344CB8AC3E}">
        <p14:creationId xmlns:p14="http://schemas.microsoft.com/office/powerpoint/2010/main" val="2884706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371E2-3D6E-E131-9039-8C5D220AA82A}"/>
              </a:ext>
            </a:extLst>
          </p:cNvPr>
          <p:cNvSpPr>
            <a:spLocks noGrp="1"/>
          </p:cNvSpPr>
          <p:nvPr>
            <p:ph type="title"/>
          </p:nvPr>
        </p:nvSpPr>
        <p:spPr/>
        <p:txBody>
          <a:bodyPr/>
          <a:lstStyle/>
          <a:p>
            <a:r>
              <a:rPr lang="en-GB" dirty="0"/>
              <a:t>Anti-Aliasing Technique </a:t>
            </a:r>
            <a:r>
              <a:rPr kumimoji="0" lang="en-GB" altLang="en-US" sz="4000" b="0" i="0" u="none" strike="noStrike" cap="none" normalizeH="0" baseline="0" dirty="0">
                <a:ln>
                  <a:noFill/>
                </a:ln>
                <a:solidFill>
                  <a:schemeClr val="tx1"/>
                </a:solidFill>
                <a:effectLst/>
                <a:latin typeface="Arial" panose="020B0604020202020204" pitchFamily="34" charset="0"/>
              </a:rPr>
              <a:t>MSAA</a:t>
            </a:r>
            <a:endParaRPr lang="en-GB" dirty="0"/>
          </a:p>
        </p:txBody>
      </p:sp>
      <p:sp>
        <p:nvSpPr>
          <p:cNvPr id="4" name="Rectangle 1">
            <a:extLst>
              <a:ext uri="{FF2B5EF4-FFF2-40B4-BE49-F238E27FC236}">
                <a16:creationId xmlns:a16="http://schemas.microsoft.com/office/drawing/2014/main" id="{02D269AA-F463-A8CA-04B3-6C20A02E0C59}"/>
              </a:ext>
            </a:extLst>
          </p:cNvPr>
          <p:cNvSpPr>
            <a:spLocks noGrp="1" noChangeArrowheads="1"/>
          </p:cNvSpPr>
          <p:nvPr>
            <p:ph idx="1"/>
          </p:nvPr>
        </p:nvSpPr>
        <p:spPr bwMode="auto">
          <a:xfrm>
            <a:off x="640079" y="2372332"/>
            <a:ext cx="9744216"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buSzTx/>
            </a:pPr>
            <a:r>
              <a:rPr kumimoji="0" lang="en-GB" altLang="en-US" sz="1800" i="0" u="none" strike="noStrike" cap="none" normalizeH="0" baseline="0" dirty="0">
                <a:ln>
                  <a:noFill/>
                </a:ln>
                <a:solidFill>
                  <a:schemeClr val="tx1"/>
                </a:solidFill>
                <a:effectLst/>
              </a:rPr>
              <a:t>MSAA (Multi-Sample Anti-Aliasing) reduces jagged edges by sampling multiple points within a pixel but only running the fragment shader once per pixel.</a:t>
            </a:r>
          </a:p>
          <a:p>
            <a:pPr eaLnBrk="0" fontAlgn="base" hangingPunct="0">
              <a:lnSpc>
                <a:spcPct val="100000"/>
              </a:lnSpc>
              <a:spcBef>
                <a:spcPct val="0"/>
              </a:spcBef>
              <a:spcAft>
                <a:spcPct val="0"/>
              </a:spcAft>
              <a:buSzTx/>
            </a:pPr>
            <a:r>
              <a:rPr kumimoji="0" lang="en-GB" altLang="en-US" sz="1800" i="0" u="none" strike="noStrike" cap="none" normalizeH="0" baseline="0" dirty="0">
                <a:ln>
                  <a:noFill/>
                </a:ln>
                <a:solidFill>
                  <a:schemeClr val="tx1"/>
                </a:solidFill>
                <a:effectLst/>
              </a:rPr>
              <a:t>More efficient than super sampling, as it smooths edges without rendering the entire scene at a higher resolution.</a:t>
            </a:r>
          </a:p>
          <a:p>
            <a:pPr eaLnBrk="0" fontAlgn="base" hangingPunct="0">
              <a:lnSpc>
                <a:spcPct val="100000"/>
              </a:lnSpc>
              <a:spcBef>
                <a:spcPct val="0"/>
              </a:spcBef>
              <a:spcAft>
                <a:spcPct val="0"/>
              </a:spcAft>
              <a:buSzTx/>
            </a:pPr>
            <a:r>
              <a:rPr kumimoji="0" lang="en-GB" altLang="en-US" sz="1800" i="0" u="none" strike="noStrike" cap="none" normalizeH="0" baseline="0" dirty="0">
                <a:ln>
                  <a:noFill/>
                </a:ln>
                <a:solidFill>
                  <a:schemeClr val="tx1"/>
                </a:solidFill>
                <a:effectLst/>
              </a:rPr>
              <a:t>Works by detecting pixel regions where multiple triangles intersect and averaging colour values for smoother edges.</a:t>
            </a:r>
          </a:p>
          <a:p>
            <a:pPr eaLnBrk="0" fontAlgn="base" hangingPunct="0">
              <a:lnSpc>
                <a:spcPct val="100000"/>
              </a:lnSpc>
              <a:spcBef>
                <a:spcPct val="0"/>
              </a:spcBef>
              <a:spcAft>
                <a:spcPct val="0"/>
              </a:spcAft>
              <a:buSzTx/>
            </a:pPr>
            <a:r>
              <a:rPr kumimoji="0" lang="en-GB" altLang="en-US" sz="1800" i="0" u="none" strike="noStrike" cap="none" normalizeH="0" baseline="0" dirty="0">
                <a:ln>
                  <a:noFill/>
                </a:ln>
                <a:solidFill>
                  <a:schemeClr val="tx1"/>
                </a:solidFill>
                <a:effectLst/>
              </a:rPr>
              <a:t>Does not affect textures or shader effects, making it less effective for non-geometric aliasing.</a:t>
            </a:r>
          </a:p>
          <a:p>
            <a:pPr eaLnBrk="0" fontAlgn="base" hangingPunct="0">
              <a:lnSpc>
                <a:spcPct val="100000"/>
              </a:lnSpc>
              <a:spcBef>
                <a:spcPct val="0"/>
              </a:spcBef>
              <a:spcAft>
                <a:spcPct val="0"/>
              </a:spcAft>
              <a:buSzTx/>
            </a:pPr>
            <a:r>
              <a:rPr kumimoji="0" lang="en-GB" altLang="en-US" sz="1800" i="0" u="none" strike="noStrike" cap="none" normalizeH="0" baseline="0" dirty="0">
                <a:ln>
                  <a:noFill/>
                </a:ln>
                <a:solidFill>
                  <a:schemeClr val="tx1"/>
                </a:solidFill>
                <a:effectLst/>
              </a:rPr>
              <a:t>Often combined with FXAA or TAA to improve overall image quality.</a:t>
            </a:r>
          </a:p>
          <a:p>
            <a:pPr eaLnBrk="0" fontAlgn="base" hangingPunct="0">
              <a:lnSpc>
                <a:spcPct val="100000"/>
              </a:lnSpc>
              <a:spcBef>
                <a:spcPct val="0"/>
              </a:spcBef>
              <a:spcAft>
                <a:spcPct val="0"/>
              </a:spcAft>
              <a:buSzTx/>
            </a:pPr>
            <a:r>
              <a:rPr kumimoji="0" lang="en-GB" altLang="en-US" sz="1800" i="0" u="none" strike="noStrike" cap="none" normalizeH="0" baseline="0" dirty="0">
                <a:ln>
                  <a:noFill/>
                </a:ln>
                <a:solidFill>
                  <a:schemeClr val="tx1"/>
                </a:solidFill>
                <a:effectLst/>
              </a:rPr>
              <a:t>Higher sample counts (e.g., 2x, 4x, 8x MSAA) improve results but increase GPU workload.</a:t>
            </a:r>
            <a:endParaRPr kumimoji="0" lang="en-US" altLang="en-US" sz="180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70970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96420-9FB3-40CD-8BDD-4E5BE6443C37}"/>
              </a:ext>
            </a:extLst>
          </p:cNvPr>
          <p:cNvSpPr>
            <a:spLocks noGrp="1"/>
          </p:cNvSpPr>
          <p:nvPr>
            <p:ph type="title"/>
          </p:nvPr>
        </p:nvSpPr>
        <p:spPr/>
        <p:txBody>
          <a:bodyPr/>
          <a:lstStyle/>
          <a:p>
            <a:r>
              <a:rPr lang="en-GB"/>
              <a:t>Anti-Aliasing and Supersampling</a:t>
            </a:r>
            <a:r>
              <a:rPr lang="en-GB" dirty="0"/>
              <a:t> in OpenGL</a:t>
            </a:r>
          </a:p>
        </p:txBody>
      </p:sp>
      <p:sp>
        <p:nvSpPr>
          <p:cNvPr id="3" name="Content Placeholder 2">
            <a:extLst>
              <a:ext uri="{FF2B5EF4-FFF2-40B4-BE49-F238E27FC236}">
                <a16:creationId xmlns:a16="http://schemas.microsoft.com/office/drawing/2014/main" id="{A8C6928C-8D04-4B12-B568-0C74A7D101CB}"/>
              </a:ext>
            </a:extLst>
          </p:cNvPr>
          <p:cNvSpPr>
            <a:spLocks noGrp="1"/>
          </p:cNvSpPr>
          <p:nvPr>
            <p:ph idx="1"/>
          </p:nvPr>
        </p:nvSpPr>
        <p:spPr/>
        <p:txBody>
          <a:bodyPr/>
          <a:lstStyle/>
          <a:p>
            <a:pPr marL="0" indent="0">
              <a:buNone/>
            </a:pPr>
            <a:r>
              <a:rPr lang="en-GB" dirty="0"/>
              <a:t>We can turn on anti-aliasing in OpenGL and GLFW with just 2 statements:-</a:t>
            </a:r>
          </a:p>
          <a:p>
            <a:pPr marL="0" indent="0">
              <a:buNone/>
            </a:pPr>
            <a:r>
              <a:rPr lang="en-GB" sz="1800" dirty="0">
                <a:solidFill>
                  <a:srgbClr val="008000"/>
                </a:solidFill>
                <a:latin typeface="Consolas" panose="020B0609020204030204" pitchFamily="49" charset="0"/>
              </a:rPr>
              <a:t>//place in main</a:t>
            </a:r>
            <a:endParaRPr lang="en-GB" sz="1800" dirty="0">
              <a:solidFill>
                <a:srgbClr val="000000"/>
              </a:solidFill>
              <a:latin typeface="Consolas" panose="020B0609020204030204" pitchFamily="49" charset="0"/>
            </a:endParaRPr>
          </a:p>
          <a:p>
            <a:pPr marL="0" indent="0">
              <a:buNone/>
            </a:pPr>
            <a:r>
              <a:rPr lang="en-GB" sz="1800" dirty="0" err="1">
                <a:solidFill>
                  <a:srgbClr val="008000"/>
                </a:solidFill>
                <a:latin typeface="Consolas" panose="020B0609020204030204" pitchFamily="49" charset="0"/>
              </a:rPr>
              <a:t>glfwWindowHint</a:t>
            </a:r>
            <a:r>
              <a:rPr lang="en-GB" sz="1800" dirty="0">
                <a:solidFill>
                  <a:srgbClr val="008000"/>
                </a:solidFill>
                <a:latin typeface="Consolas" panose="020B0609020204030204" pitchFamily="49" charset="0"/>
              </a:rPr>
              <a:t>(GLFW_SAMPLES, 4);  // 4x MSAA (can be 2, 4, 8, or more)</a:t>
            </a:r>
          </a:p>
          <a:p>
            <a:pPr marL="0" indent="0">
              <a:buNone/>
            </a:pPr>
            <a:endParaRPr lang="en-GB" sz="1800" dirty="0">
              <a:solidFill>
                <a:srgbClr val="008000"/>
              </a:solidFill>
              <a:latin typeface="Consolas" panose="020B0609020204030204" pitchFamily="49" charset="0"/>
            </a:endParaRPr>
          </a:p>
          <a:p>
            <a:pPr marL="0" indent="0">
              <a:buNone/>
            </a:pPr>
            <a:r>
              <a:rPr lang="en-GB" sz="1800" dirty="0">
                <a:solidFill>
                  <a:srgbClr val="008000"/>
                </a:solidFill>
                <a:latin typeface="Consolas" panose="020B0609020204030204" pitchFamily="49" charset="0"/>
              </a:rPr>
              <a:t>//place in initialization</a:t>
            </a:r>
            <a:endParaRPr lang="en-GB" sz="1800" dirty="0">
              <a:solidFill>
                <a:srgbClr val="000000"/>
              </a:solidFill>
              <a:latin typeface="Consolas" panose="020B0609020204030204" pitchFamily="49" charset="0"/>
            </a:endParaRPr>
          </a:p>
          <a:p>
            <a:pPr marL="0" indent="0">
              <a:buNone/>
            </a:pPr>
            <a:r>
              <a:rPr lang="en-GB" sz="1800" dirty="0" err="1">
                <a:solidFill>
                  <a:srgbClr val="008000"/>
                </a:solidFill>
                <a:latin typeface="Consolas" panose="020B0609020204030204" pitchFamily="49" charset="0"/>
              </a:rPr>
              <a:t>glEnable</a:t>
            </a:r>
            <a:r>
              <a:rPr lang="en-GB" sz="1800" dirty="0">
                <a:solidFill>
                  <a:srgbClr val="008000"/>
                </a:solidFill>
                <a:latin typeface="Consolas" panose="020B0609020204030204" pitchFamily="49" charset="0"/>
              </a:rPr>
              <a:t>(GL_MULTISAMPLE);</a:t>
            </a:r>
            <a:endParaRPr lang="en-GB" dirty="0"/>
          </a:p>
        </p:txBody>
      </p:sp>
    </p:spTree>
    <p:extLst>
      <p:ext uri="{BB962C8B-B14F-4D97-AF65-F5344CB8AC3E}">
        <p14:creationId xmlns:p14="http://schemas.microsoft.com/office/powerpoint/2010/main" val="3009021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D9295072-8D89-C9BB-E402-61FE4DE1BED0}"/>
              </a:ext>
            </a:extLst>
          </p:cNvPr>
          <p:cNvPicPr>
            <a:picLocks noChangeAspect="1"/>
          </p:cNvPicPr>
          <p:nvPr/>
        </p:nvPicPr>
        <p:blipFill>
          <a:blip r:embed="rId3"/>
          <a:srcRect r="24637" b="1"/>
          <a:stretch/>
        </p:blipFill>
        <p:spPr>
          <a:xfrm>
            <a:off x="660991" y="10"/>
            <a:ext cx="10870017" cy="4651558"/>
          </a:xfrm>
          <a:prstGeom prst="rect">
            <a:avLst/>
          </a:prstGeom>
        </p:spPr>
      </p:pic>
      <p:cxnSp>
        <p:nvCxnSpPr>
          <p:cNvPr id="14" name="Straight Connector 13">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60992" y="4651571"/>
            <a:ext cx="10869326" cy="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049B5D0-9D53-05E0-7284-22935AD69497}"/>
              </a:ext>
            </a:extLst>
          </p:cNvPr>
          <p:cNvSpPr>
            <a:spLocks noGrp="1"/>
          </p:cNvSpPr>
          <p:nvPr>
            <p:ph type="title"/>
          </p:nvPr>
        </p:nvSpPr>
        <p:spPr>
          <a:xfrm>
            <a:off x="660993" y="4895273"/>
            <a:ext cx="9910974" cy="1476533"/>
          </a:xfrm>
        </p:spPr>
        <p:txBody>
          <a:bodyPr anchor="ctr">
            <a:normAutofit/>
          </a:bodyPr>
          <a:lstStyle/>
          <a:p>
            <a:pPr>
              <a:lnSpc>
                <a:spcPct val="90000"/>
              </a:lnSpc>
            </a:pPr>
            <a:r>
              <a:rPr lang="en-GB" sz="3300" dirty="0"/>
              <a:t>MSAA frame buffer object (FBO)</a:t>
            </a:r>
          </a:p>
        </p:txBody>
      </p:sp>
    </p:spTree>
    <p:extLst>
      <p:ext uri="{BB962C8B-B14F-4D97-AF65-F5344CB8AC3E}">
        <p14:creationId xmlns:p14="http://schemas.microsoft.com/office/powerpoint/2010/main" val="2204117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50B53-E630-CE5F-894D-A854FA56BC3C}"/>
              </a:ext>
            </a:extLst>
          </p:cNvPr>
          <p:cNvSpPr>
            <a:spLocks noGrp="1"/>
          </p:cNvSpPr>
          <p:nvPr>
            <p:ph type="title"/>
          </p:nvPr>
        </p:nvSpPr>
        <p:spPr/>
        <p:txBody>
          <a:bodyPr/>
          <a:lstStyle/>
          <a:p>
            <a:r>
              <a:rPr lang="en-GB" sz="4000" dirty="0"/>
              <a:t>MSAA frame buffer object (FBO)</a:t>
            </a:r>
            <a:endParaRPr lang="en-GB" dirty="0"/>
          </a:p>
        </p:txBody>
      </p:sp>
      <p:pic>
        <p:nvPicPr>
          <p:cNvPr id="5" name="Content Placeholder 4">
            <a:extLst>
              <a:ext uri="{FF2B5EF4-FFF2-40B4-BE49-F238E27FC236}">
                <a16:creationId xmlns:a16="http://schemas.microsoft.com/office/drawing/2014/main" id="{963EFFCE-6370-B504-88C4-EDEE9CBB555A}"/>
              </a:ext>
            </a:extLst>
          </p:cNvPr>
          <p:cNvPicPr>
            <a:picLocks noGrp="1" noChangeAspect="1"/>
          </p:cNvPicPr>
          <p:nvPr>
            <p:ph idx="1"/>
          </p:nvPr>
        </p:nvPicPr>
        <p:blipFill>
          <a:blip r:embed="rId3"/>
          <a:stretch>
            <a:fillRect/>
          </a:stretch>
        </p:blipFill>
        <p:spPr>
          <a:xfrm>
            <a:off x="670719" y="3044825"/>
            <a:ext cx="10829925" cy="2743200"/>
          </a:xfrm>
        </p:spPr>
      </p:pic>
    </p:spTree>
    <p:extLst>
      <p:ext uri="{BB962C8B-B14F-4D97-AF65-F5344CB8AC3E}">
        <p14:creationId xmlns:p14="http://schemas.microsoft.com/office/powerpoint/2010/main" val="4002372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861A9-8BCB-ED09-A819-1C95AF665C84}"/>
              </a:ext>
            </a:extLst>
          </p:cNvPr>
          <p:cNvSpPr>
            <a:spLocks noGrp="1"/>
          </p:cNvSpPr>
          <p:nvPr>
            <p:ph type="title"/>
          </p:nvPr>
        </p:nvSpPr>
        <p:spPr>
          <a:xfrm>
            <a:off x="640080" y="1434438"/>
            <a:ext cx="2983229" cy="2612976"/>
          </a:xfrm>
        </p:spPr>
        <p:txBody>
          <a:bodyPr vert="horz" lIns="91440" tIns="45720" rIns="91440" bIns="45720" rtlCol="0" anchor="t">
            <a:normAutofit/>
          </a:bodyPr>
          <a:lstStyle/>
          <a:p>
            <a:pPr>
              <a:lnSpc>
                <a:spcPct val="90000"/>
              </a:lnSpc>
            </a:pPr>
            <a:r>
              <a:rPr lang="en-US" sz="3700">
                <a:effectLst/>
              </a:rPr>
              <a:t>MSAA frame buffer object (FBO)</a:t>
            </a:r>
            <a:endParaRPr lang="en-US" sz="3700"/>
          </a:p>
        </p:txBody>
      </p:sp>
      <p:pic>
        <p:nvPicPr>
          <p:cNvPr id="5" name="Picture 4" descr="A screen shot of a computer&#10;&#10;AI-generated content may be incorrect.">
            <a:extLst>
              <a:ext uri="{FF2B5EF4-FFF2-40B4-BE49-F238E27FC236}">
                <a16:creationId xmlns:a16="http://schemas.microsoft.com/office/drawing/2014/main" id="{9DEF3099-EF07-A98A-21F8-13C5CBECF247}"/>
              </a:ext>
            </a:extLst>
          </p:cNvPr>
          <p:cNvPicPr>
            <a:picLocks noChangeAspect="1"/>
          </p:cNvPicPr>
          <p:nvPr/>
        </p:nvPicPr>
        <p:blipFill>
          <a:blip r:embed="rId3"/>
          <a:stretch>
            <a:fillRect/>
          </a:stretch>
        </p:blipFill>
        <p:spPr>
          <a:xfrm>
            <a:off x="4229100" y="2651923"/>
            <a:ext cx="7290648" cy="1494582"/>
          </a:xfrm>
          <a:prstGeom prst="rect">
            <a:avLst/>
          </a:prstGeom>
        </p:spPr>
      </p:pic>
      <p:cxnSp>
        <p:nvCxnSpPr>
          <p:cNvPr id="18" name="Straight Connector 17">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4274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1DA2F-ABE5-EA09-7D7D-14F9E84FD400}"/>
              </a:ext>
            </a:extLst>
          </p:cNvPr>
          <p:cNvSpPr>
            <a:spLocks noGrp="1"/>
          </p:cNvSpPr>
          <p:nvPr>
            <p:ph type="title"/>
          </p:nvPr>
        </p:nvSpPr>
        <p:spPr/>
        <p:txBody>
          <a:bodyPr/>
          <a:lstStyle/>
          <a:p>
            <a:r>
              <a:rPr lang="en-GB" dirty="0"/>
              <a:t>Validate the frame</a:t>
            </a:r>
          </a:p>
        </p:txBody>
      </p:sp>
      <p:pic>
        <p:nvPicPr>
          <p:cNvPr id="5" name="Content Placeholder 4">
            <a:extLst>
              <a:ext uri="{FF2B5EF4-FFF2-40B4-BE49-F238E27FC236}">
                <a16:creationId xmlns:a16="http://schemas.microsoft.com/office/drawing/2014/main" id="{85CDFE9E-7E08-5B83-C2A8-FB62DBB65719}"/>
              </a:ext>
            </a:extLst>
          </p:cNvPr>
          <p:cNvPicPr>
            <a:picLocks noGrp="1" noChangeAspect="1"/>
          </p:cNvPicPr>
          <p:nvPr>
            <p:ph idx="1"/>
          </p:nvPr>
        </p:nvPicPr>
        <p:blipFill>
          <a:blip r:embed="rId3"/>
          <a:stretch>
            <a:fillRect/>
          </a:stretch>
        </p:blipFill>
        <p:spPr>
          <a:xfrm>
            <a:off x="670719" y="3311525"/>
            <a:ext cx="10829925" cy="2209800"/>
          </a:xfrm>
        </p:spPr>
      </p:pic>
    </p:spTree>
    <p:extLst>
      <p:ext uri="{BB962C8B-B14F-4D97-AF65-F5344CB8AC3E}">
        <p14:creationId xmlns:p14="http://schemas.microsoft.com/office/powerpoint/2010/main" val="10200834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F91DE28-477F-48C4-2AEC-EC6883DF3707}"/>
              </a:ext>
            </a:extLst>
          </p:cNvPr>
          <p:cNvPicPr>
            <a:picLocks noChangeAspect="1"/>
          </p:cNvPicPr>
          <p:nvPr/>
        </p:nvPicPr>
        <p:blipFill>
          <a:blip r:embed="rId3"/>
          <a:stretch>
            <a:fillRect/>
          </a:stretch>
        </p:blipFill>
        <p:spPr>
          <a:xfrm>
            <a:off x="0" y="1360698"/>
            <a:ext cx="12037425" cy="2858887"/>
          </a:xfrm>
          <a:prstGeom prst="rect">
            <a:avLst/>
          </a:prstGeom>
        </p:spPr>
      </p:pic>
      <p:sp>
        <p:nvSpPr>
          <p:cNvPr id="2" name="Title 1">
            <a:extLst>
              <a:ext uri="{FF2B5EF4-FFF2-40B4-BE49-F238E27FC236}">
                <a16:creationId xmlns:a16="http://schemas.microsoft.com/office/drawing/2014/main" id="{0217AA4B-AF6E-E0E1-F1B7-BDE0B5BA77FC}"/>
              </a:ext>
            </a:extLst>
          </p:cNvPr>
          <p:cNvSpPr>
            <a:spLocks noGrp="1"/>
          </p:cNvSpPr>
          <p:nvPr>
            <p:ph type="title"/>
          </p:nvPr>
        </p:nvSpPr>
        <p:spPr>
          <a:xfrm>
            <a:off x="2580442" y="4474103"/>
            <a:ext cx="7031117" cy="933905"/>
          </a:xfrm>
        </p:spPr>
        <p:txBody>
          <a:bodyPr vert="horz" lIns="91440" tIns="45720" rIns="91440" bIns="45720" rtlCol="0" anchor="b">
            <a:normAutofit/>
          </a:bodyPr>
          <a:lstStyle/>
          <a:p>
            <a:pPr algn="ctr">
              <a:lnSpc>
                <a:spcPct val="90000"/>
              </a:lnSpc>
            </a:pPr>
            <a:r>
              <a:rPr lang="en-US" sz="2400"/>
              <a:t>Rendering to the Multi-Sampled Framebuffer</a:t>
            </a:r>
            <a:br>
              <a:rPr lang="en-US" sz="2400"/>
            </a:br>
            <a:endParaRPr lang="en-US" sz="2400"/>
          </a:p>
        </p:txBody>
      </p:sp>
      <p:cxnSp>
        <p:nvCxnSpPr>
          <p:cNvPr id="14" name="Straight Connector 13">
            <a:extLst>
              <a:ext uri="{FF2B5EF4-FFF2-40B4-BE49-F238E27FC236}">
                <a16:creationId xmlns:a16="http://schemas.microsoft.com/office/drawing/2014/main" id="{503FCC9E-47A2-69B7-68E7-7FA95EAD53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1680" y="5662526"/>
            <a:ext cx="548640"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81692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5828F-67AA-F035-F249-7F13F822851D}"/>
              </a:ext>
            </a:extLst>
          </p:cNvPr>
          <p:cNvSpPr>
            <a:spLocks noGrp="1"/>
          </p:cNvSpPr>
          <p:nvPr>
            <p:ph type="title"/>
          </p:nvPr>
        </p:nvSpPr>
        <p:spPr/>
        <p:txBody>
          <a:bodyPr>
            <a:normAutofit fontScale="90000"/>
          </a:bodyPr>
          <a:lstStyle/>
          <a:p>
            <a:r>
              <a:rPr lang="en-GB" b="1" dirty="0"/>
              <a:t>Resolve</a:t>
            </a:r>
            <a:r>
              <a:rPr lang="en-GB" dirty="0"/>
              <a:t> the MSAA buffer into a regular framebuffer</a:t>
            </a:r>
          </a:p>
        </p:txBody>
      </p:sp>
      <p:pic>
        <p:nvPicPr>
          <p:cNvPr id="5" name="Content Placeholder 4">
            <a:extLst>
              <a:ext uri="{FF2B5EF4-FFF2-40B4-BE49-F238E27FC236}">
                <a16:creationId xmlns:a16="http://schemas.microsoft.com/office/drawing/2014/main" id="{DF684617-A80C-4E7A-1353-558723143CFF}"/>
              </a:ext>
            </a:extLst>
          </p:cNvPr>
          <p:cNvPicPr>
            <a:picLocks noGrp="1" noChangeAspect="1"/>
          </p:cNvPicPr>
          <p:nvPr>
            <p:ph idx="1"/>
          </p:nvPr>
        </p:nvPicPr>
        <p:blipFill>
          <a:blip r:embed="rId3"/>
          <a:stretch>
            <a:fillRect/>
          </a:stretch>
        </p:blipFill>
        <p:spPr>
          <a:xfrm>
            <a:off x="670719" y="3397250"/>
            <a:ext cx="10829925" cy="2038350"/>
          </a:xfrm>
        </p:spPr>
      </p:pic>
    </p:spTree>
    <p:extLst>
      <p:ext uri="{BB962C8B-B14F-4D97-AF65-F5344CB8AC3E}">
        <p14:creationId xmlns:p14="http://schemas.microsoft.com/office/powerpoint/2010/main" val="1500789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33535F3-82D7-1FAD-E1F1-5EB330D10D36}"/>
              </a:ext>
            </a:extLst>
          </p:cNvPr>
          <p:cNvPicPr>
            <a:picLocks noGrp="1" noChangeAspect="1"/>
          </p:cNvPicPr>
          <p:nvPr>
            <p:ph idx="1"/>
          </p:nvPr>
        </p:nvPicPr>
        <p:blipFill>
          <a:blip r:embed="rId3"/>
          <a:stretch>
            <a:fillRect/>
          </a:stretch>
        </p:blipFill>
        <p:spPr>
          <a:xfrm>
            <a:off x="-138331" y="1195473"/>
            <a:ext cx="12330331" cy="3113407"/>
          </a:xfrm>
          <a:prstGeom prst="rect">
            <a:avLst/>
          </a:prstGeom>
        </p:spPr>
      </p:pic>
      <p:sp>
        <p:nvSpPr>
          <p:cNvPr id="2" name="Title 1">
            <a:extLst>
              <a:ext uri="{FF2B5EF4-FFF2-40B4-BE49-F238E27FC236}">
                <a16:creationId xmlns:a16="http://schemas.microsoft.com/office/drawing/2014/main" id="{11B706B4-9D4C-FEB0-AF8E-424643292BFD}"/>
              </a:ext>
            </a:extLst>
          </p:cNvPr>
          <p:cNvSpPr>
            <a:spLocks noGrp="1"/>
          </p:cNvSpPr>
          <p:nvPr>
            <p:ph type="title"/>
          </p:nvPr>
        </p:nvSpPr>
        <p:spPr>
          <a:xfrm>
            <a:off x="2580442" y="4474103"/>
            <a:ext cx="7031117" cy="933905"/>
          </a:xfrm>
        </p:spPr>
        <p:txBody>
          <a:bodyPr vert="horz" lIns="91440" tIns="45720" rIns="91440" bIns="45720" rtlCol="0" anchor="b">
            <a:normAutofit/>
          </a:bodyPr>
          <a:lstStyle/>
          <a:p>
            <a:pPr algn="ctr"/>
            <a:r>
              <a:rPr lang="en-US" sz="4400"/>
              <a:t>Adjusting the sample count</a:t>
            </a:r>
          </a:p>
        </p:txBody>
      </p:sp>
      <p:cxnSp>
        <p:nvCxnSpPr>
          <p:cNvPr id="14" name="Straight Connector 13">
            <a:extLst>
              <a:ext uri="{FF2B5EF4-FFF2-40B4-BE49-F238E27FC236}">
                <a16:creationId xmlns:a16="http://schemas.microsoft.com/office/drawing/2014/main" id="{503FCC9E-47A2-69B7-68E7-7FA95EAD53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1680" y="5662526"/>
            <a:ext cx="548640"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82925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6E0BE88-7CE8-EAFD-50BC-F5E4FDCCCB30}"/>
              </a:ext>
            </a:extLst>
          </p:cNvPr>
          <p:cNvPicPr>
            <a:picLocks noGrp="1" noChangeAspect="1"/>
          </p:cNvPicPr>
          <p:nvPr>
            <p:ph idx="1"/>
          </p:nvPr>
        </p:nvPicPr>
        <p:blipFill>
          <a:blip r:embed="rId3"/>
          <a:stretch>
            <a:fillRect/>
          </a:stretch>
        </p:blipFill>
        <p:spPr>
          <a:xfrm>
            <a:off x="3049453" y="409300"/>
            <a:ext cx="6093094" cy="3899580"/>
          </a:xfrm>
          <a:prstGeom prst="rect">
            <a:avLst/>
          </a:prstGeom>
        </p:spPr>
      </p:pic>
      <p:sp>
        <p:nvSpPr>
          <p:cNvPr id="2" name="Title 1">
            <a:extLst>
              <a:ext uri="{FF2B5EF4-FFF2-40B4-BE49-F238E27FC236}">
                <a16:creationId xmlns:a16="http://schemas.microsoft.com/office/drawing/2014/main" id="{D8F47063-6F84-78B9-37BC-84F47AF397C9}"/>
              </a:ext>
            </a:extLst>
          </p:cNvPr>
          <p:cNvSpPr>
            <a:spLocks noGrp="1"/>
          </p:cNvSpPr>
          <p:nvPr>
            <p:ph type="title"/>
          </p:nvPr>
        </p:nvSpPr>
        <p:spPr>
          <a:xfrm>
            <a:off x="2580442" y="4474103"/>
            <a:ext cx="7031117" cy="933905"/>
          </a:xfrm>
        </p:spPr>
        <p:txBody>
          <a:bodyPr vert="horz" lIns="91440" tIns="45720" rIns="91440" bIns="45720" rtlCol="0" anchor="b">
            <a:normAutofit/>
          </a:bodyPr>
          <a:lstStyle/>
          <a:p>
            <a:pPr algn="ctr"/>
            <a:r>
              <a:rPr lang="en-US" sz="4400"/>
              <a:t>Adding a MSAA toggle</a:t>
            </a:r>
          </a:p>
        </p:txBody>
      </p:sp>
      <p:cxnSp>
        <p:nvCxnSpPr>
          <p:cNvPr id="14" name="Straight Connector 13">
            <a:extLst>
              <a:ext uri="{FF2B5EF4-FFF2-40B4-BE49-F238E27FC236}">
                <a16:creationId xmlns:a16="http://schemas.microsoft.com/office/drawing/2014/main" id="{503FCC9E-47A2-69B7-68E7-7FA95EAD53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1680" y="5662526"/>
            <a:ext cx="548640"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2551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B91CDF-2DA7-40C3-62C6-C692F422DA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394B07-FF0C-C502-4EB3-D9B7C89F0059}"/>
              </a:ext>
            </a:extLst>
          </p:cNvPr>
          <p:cNvSpPr>
            <a:spLocks noGrp="1"/>
          </p:cNvSpPr>
          <p:nvPr>
            <p:ph type="title"/>
          </p:nvPr>
        </p:nvSpPr>
        <p:spPr/>
        <p:txBody>
          <a:bodyPr/>
          <a:lstStyle/>
          <a:p>
            <a:r>
              <a:rPr lang="en-GB" dirty="0"/>
              <a:t>Anti-Aliasing Technique </a:t>
            </a:r>
            <a:r>
              <a:rPr kumimoji="0" lang="en-GB" altLang="en-US" sz="4000" b="0" i="0" u="none" strike="noStrike" cap="none" normalizeH="0" baseline="0" dirty="0">
                <a:ln>
                  <a:noFill/>
                </a:ln>
                <a:solidFill>
                  <a:schemeClr val="tx1"/>
                </a:solidFill>
                <a:effectLst/>
                <a:latin typeface="Arial" panose="020B0604020202020204" pitchFamily="34" charset="0"/>
              </a:rPr>
              <a:t>FXAA</a:t>
            </a:r>
            <a:endParaRPr lang="en-GB" dirty="0"/>
          </a:p>
        </p:txBody>
      </p:sp>
      <p:sp>
        <p:nvSpPr>
          <p:cNvPr id="4" name="Rectangle 1">
            <a:extLst>
              <a:ext uri="{FF2B5EF4-FFF2-40B4-BE49-F238E27FC236}">
                <a16:creationId xmlns:a16="http://schemas.microsoft.com/office/drawing/2014/main" id="{D8B63A39-56E8-0A79-C38E-42083B8F9822}"/>
              </a:ext>
            </a:extLst>
          </p:cNvPr>
          <p:cNvSpPr>
            <a:spLocks noGrp="1" noChangeArrowheads="1"/>
          </p:cNvSpPr>
          <p:nvPr>
            <p:ph idx="1"/>
          </p:nvPr>
        </p:nvSpPr>
        <p:spPr bwMode="auto">
          <a:xfrm>
            <a:off x="640080" y="3262392"/>
            <a:ext cx="10357772"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buSzTx/>
            </a:pPr>
            <a:r>
              <a:rPr kumimoji="0" lang="en-GB" altLang="en-US" sz="1800" b="0" i="0" u="none" strike="noStrike" cap="none" normalizeH="0" baseline="0" dirty="0">
                <a:ln>
                  <a:noFill/>
                </a:ln>
                <a:solidFill>
                  <a:schemeClr val="tx1"/>
                </a:solidFill>
                <a:effectLst/>
                <a:latin typeface="Arial" panose="020B0604020202020204" pitchFamily="34" charset="0"/>
              </a:rPr>
              <a:t>FXAA (Fast Approximate Anti-Aliasing) is a post-processing technique that smooths jagged edges after rendering.</a:t>
            </a:r>
          </a:p>
          <a:p>
            <a:pPr eaLnBrk="0" fontAlgn="base" hangingPunct="0">
              <a:lnSpc>
                <a:spcPct val="100000"/>
              </a:lnSpc>
              <a:spcBef>
                <a:spcPct val="0"/>
              </a:spcBef>
              <a:spcAft>
                <a:spcPct val="0"/>
              </a:spcAft>
              <a:buSzTx/>
            </a:pPr>
            <a:r>
              <a:rPr kumimoji="0" lang="en-GB" altLang="en-US" sz="1800" b="0" i="0" u="none" strike="noStrike" cap="none" normalizeH="0" baseline="0" dirty="0">
                <a:ln>
                  <a:noFill/>
                </a:ln>
                <a:solidFill>
                  <a:schemeClr val="tx1"/>
                </a:solidFill>
                <a:effectLst/>
                <a:latin typeface="Arial" panose="020B0604020202020204" pitchFamily="34" charset="0"/>
              </a:rPr>
              <a:t>Works by detecting high-contrast edges and applying a smoothing filter dynamically.</a:t>
            </a:r>
          </a:p>
          <a:p>
            <a:pPr eaLnBrk="0" fontAlgn="base" hangingPunct="0">
              <a:lnSpc>
                <a:spcPct val="100000"/>
              </a:lnSpc>
              <a:spcBef>
                <a:spcPct val="0"/>
              </a:spcBef>
              <a:spcAft>
                <a:spcPct val="0"/>
              </a:spcAft>
              <a:buSzTx/>
            </a:pPr>
            <a:r>
              <a:rPr kumimoji="0" lang="en-GB" altLang="en-US" sz="1800" b="0" i="0" u="none" strike="noStrike" cap="none" normalizeH="0" baseline="0" dirty="0">
                <a:ln>
                  <a:noFill/>
                </a:ln>
                <a:solidFill>
                  <a:schemeClr val="tx1"/>
                </a:solidFill>
                <a:effectLst/>
                <a:latin typeface="Arial" panose="020B0604020202020204" pitchFamily="34" charset="0"/>
              </a:rPr>
              <a:t>Operates in screen space, meaning it affects all elements, including textures and shader effects.</a:t>
            </a:r>
          </a:p>
          <a:p>
            <a:pPr eaLnBrk="0" fontAlgn="base" hangingPunct="0">
              <a:lnSpc>
                <a:spcPct val="100000"/>
              </a:lnSpc>
              <a:spcBef>
                <a:spcPct val="0"/>
              </a:spcBef>
              <a:spcAft>
                <a:spcPct val="0"/>
              </a:spcAft>
              <a:buSzTx/>
            </a:pPr>
            <a:r>
              <a:rPr kumimoji="0" lang="en-GB" altLang="en-US" sz="1800" b="0" i="0" u="none" strike="noStrike" cap="none" normalizeH="0" baseline="0" dirty="0">
                <a:ln>
                  <a:noFill/>
                </a:ln>
                <a:solidFill>
                  <a:schemeClr val="tx1"/>
                </a:solidFill>
                <a:effectLst/>
                <a:latin typeface="Arial" panose="020B0604020202020204" pitchFamily="34" charset="0"/>
              </a:rPr>
              <a:t>More performance-efficient than MSAA, as it does not require multiple geometry samples per pixel.</a:t>
            </a:r>
          </a:p>
          <a:p>
            <a:pPr eaLnBrk="0" fontAlgn="base" hangingPunct="0">
              <a:lnSpc>
                <a:spcPct val="100000"/>
              </a:lnSpc>
              <a:spcBef>
                <a:spcPct val="0"/>
              </a:spcBef>
              <a:spcAft>
                <a:spcPct val="0"/>
              </a:spcAft>
              <a:buSzTx/>
            </a:pPr>
            <a:r>
              <a:rPr kumimoji="0" lang="en-GB" altLang="en-US" sz="1800" b="0" i="0" u="none" strike="noStrike" cap="none" normalizeH="0" baseline="0" dirty="0">
                <a:ln>
                  <a:noFill/>
                </a:ln>
                <a:solidFill>
                  <a:schemeClr val="tx1"/>
                </a:solidFill>
                <a:effectLst/>
                <a:latin typeface="Arial" panose="020B0604020202020204" pitchFamily="34" charset="0"/>
              </a:rPr>
              <a:t>Can introduce blurring, especially in fine details or text, due to its intensity-based edge smoothing.</a:t>
            </a:r>
          </a:p>
          <a:p>
            <a:pPr eaLnBrk="0" fontAlgn="base" hangingPunct="0">
              <a:lnSpc>
                <a:spcPct val="100000"/>
              </a:lnSpc>
              <a:spcBef>
                <a:spcPct val="0"/>
              </a:spcBef>
              <a:spcAft>
                <a:spcPct val="0"/>
              </a:spcAft>
              <a:buSzTx/>
            </a:pPr>
            <a:r>
              <a:rPr kumimoji="0" lang="en-GB" altLang="en-US" sz="1800" b="0" i="0" u="none" strike="noStrike" cap="none" normalizeH="0" baseline="0" dirty="0">
                <a:ln>
                  <a:noFill/>
                </a:ln>
                <a:solidFill>
                  <a:schemeClr val="tx1"/>
                </a:solidFill>
                <a:effectLst/>
                <a:latin typeface="Arial" panose="020B0604020202020204" pitchFamily="34" charset="0"/>
              </a:rPr>
              <a:t>Ideal for real-time applications, offering a good balance between visual quality and performance.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12250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AB19-1403-723B-2A09-88C0F9E94757}"/>
              </a:ext>
            </a:extLst>
          </p:cNvPr>
          <p:cNvSpPr>
            <a:spLocks noGrp="1"/>
          </p:cNvSpPr>
          <p:nvPr>
            <p:ph type="title"/>
          </p:nvPr>
        </p:nvSpPr>
        <p:spPr/>
        <p:txBody>
          <a:bodyPr/>
          <a:lstStyle/>
          <a:p>
            <a:r>
              <a:rPr lang="en-GB" dirty="0"/>
              <a:t>FXAA step by step</a:t>
            </a:r>
          </a:p>
        </p:txBody>
      </p:sp>
      <p:sp>
        <p:nvSpPr>
          <p:cNvPr id="3" name="Content Placeholder 2">
            <a:extLst>
              <a:ext uri="{FF2B5EF4-FFF2-40B4-BE49-F238E27FC236}">
                <a16:creationId xmlns:a16="http://schemas.microsoft.com/office/drawing/2014/main" id="{507587EB-1C7A-D01F-6182-39285AF1F4CD}"/>
              </a:ext>
            </a:extLst>
          </p:cNvPr>
          <p:cNvSpPr>
            <a:spLocks noGrp="1"/>
          </p:cNvSpPr>
          <p:nvPr>
            <p:ph idx="1"/>
          </p:nvPr>
        </p:nvSpPr>
        <p:spPr/>
        <p:txBody>
          <a:bodyPr>
            <a:noAutofit/>
          </a:bodyPr>
          <a:lstStyle/>
          <a:p>
            <a:pPr marL="0" indent="0">
              <a:buNone/>
            </a:pPr>
            <a:r>
              <a:rPr lang="en-GB" sz="3600" dirty="0"/>
              <a:t>Step 1: Render the Scene to a Texture</a:t>
            </a:r>
          </a:p>
          <a:p>
            <a:pPr marL="0" indent="0">
              <a:buNone/>
            </a:pPr>
            <a:r>
              <a:rPr lang="en-GB" sz="3600" dirty="0"/>
              <a:t>Step 2: Load the Image into an FXAA Shader</a:t>
            </a:r>
          </a:p>
          <a:p>
            <a:pPr marL="0" indent="0">
              <a:buNone/>
            </a:pPr>
            <a:r>
              <a:rPr lang="en-GB" sz="3600" dirty="0"/>
              <a:t>Step 3: Detect High-Contrast Edges</a:t>
            </a:r>
          </a:p>
          <a:p>
            <a:pPr marL="0" indent="0">
              <a:buNone/>
            </a:pPr>
            <a:r>
              <a:rPr lang="en-GB" sz="3600" dirty="0"/>
              <a:t>Step 4: Apply Edge Smoothing</a:t>
            </a:r>
          </a:p>
          <a:p>
            <a:pPr marL="0" indent="0">
              <a:buNone/>
            </a:pPr>
            <a:r>
              <a:rPr lang="en-GB" sz="3600" dirty="0"/>
              <a:t>Step 5: Output the Smoothed Image</a:t>
            </a:r>
          </a:p>
          <a:p>
            <a:pPr marL="265176" lvl="1" indent="0">
              <a:buNone/>
            </a:pPr>
            <a:endParaRPr lang="en-GB" sz="3600" dirty="0"/>
          </a:p>
        </p:txBody>
      </p:sp>
    </p:spTree>
    <p:extLst>
      <p:ext uri="{BB962C8B-B14F-4D97-AF65-F5344CB8AC3E}">
        <p14:creationId xmlns:p14="http://schemas.microsoft.com/office/powerpoint/2010/main" val="21205931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 shot of a computer program&#10;&#10;AI-generated content may be incorrect.">
            <a:extLst>
              <a:ext uri="{FF2B5EF4-FFF2-40B4-BE49-F238E27FC236}">
                <a16:creationId xmlns:a16="http://schemas.microsoft.com/office/drawing/2014/main" id="{45A585D3-8EB7-1548-E18E-AC40EA073768}"/>
              </a:ext>
            </a:extLst>
          </p:cNvPr>
          <p:cNvPicPr>
            <a:picLocks noGrp="1" noChangeAspect="1"/>
          </p:cNvPicPr>
          <p:nvPr>
            <p:ph idx="1"/>
          </p:nvPr>
        </p:nvPicPr>
        <p:blipFill>
          <a:blip r:embed="rId3"/>
          <a:srcRect l="2973" r="44725" b="-1"/>
          <a:stretch/>
        </p:blipFill>
        <p:spPr>
          <a:xfrm>
            <a:off x="20" y="10"/>
            <a:ext cx="6931132" cy="6857990"/>
          </a:xfrm>
          <a:prstGeom prst="rect">
            <a:avLst/>
          </a:prstGeom>
        </p:spPr>
      </p:pic>
      <p:cxnSp>
        <p:nvCxnSpPr>
          <p:cNvPr id="30" name="Straight Connector 29">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A3E91346-87B1-3CDE-B2DC-64C1AB0905CA}"/>
              </a:ext>
            </a:extLst>
          </p:cNvPr>
          <p:cNvSpPr>
            <a:spLocks noGrp="1"/>
          </p:cNvSpPr>
          <p:nvPr>
            <p:ph type="title"/>
          </p:nvPr>
        </p:nvSpPr>
        <p:spPr>
          <a:xfrm>
            <a:off x="7537528" y="1032764"/>
            <a:ext cx="4308672" cy="3224045"/>
          </a:xfrm>
        </p:spPr>
        <p:txBody>
          <a:bodyPr vert="horz" lIns="91440" tIns="45720" rIns="91440" bIns="45720" rtlCol="0" anchor="b">
            <a:normAutofit/>
          </a:bodyPr>
          <a:lstStyle/>
          <a:p>
            <a:r>
              <a:rPr lang="en-US" sz="5800" b="1" kern="1200" dirty="0">
                <a:solidFill>
                  <a:schemeClr val="tx1"/>
                </a:solidFill>
                <a:latin typeface="+mj-lt"/>
                <a:ea typeface="+mj-ea"/>
                <a:cs typeface="+mj-cs"/>
              </a:rPr>
              <a:t>FXAA vertex shader</a:t>
            </a:r>
          </a:p>
        </p:txBody>
      </p:sp>
    </p:spTree>
    <p:extLst>
      <p:ext uri="{BB962C8B-B14F-4D97-AF65-F5344CB8AC3E}">
        <p14:creationId xmlns:p14="http://schemas.microsoft.com/office/powerpoint/2010/main" val="381548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8EE16CA-7215-3F8A-13DB-4136A8AA7E6E}"/>
              </a:ext>
            </a:extLst>
          </p:cNvPr>
          <p:cNvPicPr>
            <a:picLocks noGrp="1" noChangeAspect="1"/>
          </p:cNvPicPr>
          <p:nvPr>
            <p:ph idx="1"/>
          </p:nvPr>
        </p:nvPicPr>
        <p:blipFill>
          <a:blip r:embed="rId3"/>
          <a:srcRect t="10487" b="2194"/>
          <a:stretch/>
        </p:blipFill>
        <p:spPr>
          <a:xfrm>
            <a:off x="20" y="10"/>
            <a:ext cx="6931132" cy="6857990"/>
          </a:xfrm>
          <a:prstGeom prst="rect">
            <a:avLst/>
          </a:prstGeom>
        </p:spPr>
      </p:pic>
      <p:sp>
        <p:nvSpPr>
          <p:cNvPr id="2" name="Title 1">
            <a:extLst>
              <a:ext uri="{FF2B5EF4-FFF2-40B4-BE49-F238E27FC236}">
                <a16:creationId xmlns:a16="http://schemas.microsoft.com/office/drawing/2014/main" id="{A8D7A1C0-1E05-9E1C-8170-96DD2719FC7F}"/>
              </a:ext>
            </a:extLst>
          </p:cNvPr>
          <p:cNvSpPr>
            <a:spLocks noGrp="1"/>
          </p:cNvSpPr>
          <p:nvPr>
            <p:ph type="title"/>
          </p:nvPr>
        </p:nvSpPr>
        <p:spPr>
          <a:xfrm>
            <a:off x="7537528" y="1032764"/>
            <a:ext cx="4308672" cy="3224045"/>
          </a:xfrm>
        </p:spPr>
        <p:txBody>
          <a:bodyPr vert="horz" lIns="91440" tIns="45720" rIns="91440" bIns="45720" rtlCol="0" anchor="b">
            <a:normAutofit/>
          </a:bodyPr>
          <a:lstStyle/>
          <a:p>
            <a:r>
              <a:rPr lang="en-US" sz="5800" b="1" kern="1200">
                <a:solidFill>
                  <a:schemeClr val="tx1"/>
                </a:solidFill>
                <a:latin typeface="+mj-lt"/>
                <a:ea typeface="+mj-ea"/>
                <a:cs typeface="+mj-cs"/>
              </a:rPr>
              <a:t>FXAA fragment shader</a:t>
            </a:r>
            <a:endParaRPr lang="en-US" sz="5800" b="1" kern="1200" dirty="0">
              <a:solidFill>
                <a:schemeClr val="tx1"/>
              </a:solidFill>
              <a:latin typeface="+mj-lt"/>
              <a:ea typeface="+mj-ea"/>
              <a:cs typeface="+mj-cs"/>
            </a:endParaRPr>
          </a:p>
        </p:txBody>
      </p:sp>
      <p:cxnSp>
        <p:nvCxnSpPr>
          <p:cNvPr id="20" name="Straight Connector 19">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5513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419FDF-9C8A-583E-78EF-5B54EE97D5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77821D-F2EB-D57D-6658-259F5FB750F8}"/>
              </a:ext>
            </a:extLst>
          </p:cNvPr>
          <p:cNvSpPr>
            <a:spLocks noGrp="1"/>
          </p:cNvSpPr>
          <p:nvPr>
            <p:ph type="title"/>
          </p:nvPr>
        </p:nvSpPr>
        <p:spPr/>
        <p:txBody>
          <a:bodyPr/>
          <a:lstStyle/>
          <a:p>
            <a:r>
              <a:rPr lang="en-GB" dirty="0"/>
              <a:t>Anti-Aliasing Technique </a:t>
            </a:r>
            <a:r>
              <a:rPr kumimoji="0" lang="en-US" altLang="en-US" sz="4000" i="0" u="none" strike="noStrike" cap="none" normalizeH="0" baseline="0" dirty="0">
                <a:ln>
                  <a:noFill/>
                </a:ln>
                <a:solidFill>
                  <a:schemeClr val="tx1"/>
                </a:solidFill>
                <a:effectLst/>
                <a:latin typeface="Arial" panose="020B0604020202020204" pitchFamily="34" charset="0"/>
              </a:rPr>
              <a:t>TAA</a:t>
            </a:r>
            <a:endParaRPr lang="en-GB" dirty="0"/>
          </a:p>
        </p:txBody>
      </p:sp>
      <p:sp>
        <p:nvSpPr>
          <p:cNvPr id="5" name="Rectangle 2">
            <a:extLst>
              <a:ext uri="{FF2B5EF4-FFF2-40B4-BE49-F238E27FC236}">
                <a16:creationId xmlns:a16="http://schemas.microsoft.com/office/drawing/2014/main" id="{8FFC99F3-06AB-671F-552C-0F33508395E6}"/>
              </a:ext>
            </a:extLst>
          </p:cNvPr>
          <p:cNvSpPr>
            <a:spLocks noGrp="1" noChangeArrowheads="1"/>
          </p:cNvSpPr>
          <p:nvPr>
            <p:ph idx="1"/>
          </p:nvPr>
        </p:nvSpPr>
        <p:spPr bwMode="auto">
          <a:xfrm>
            <a:off x="639763" y="3262263"/>
            <a:ext cx="10890929"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TAA (Temporal Anti-Aliasing) reduces jagged edges by blending information from previous frames.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Uses motion vectors to track pixel movement and smooth temporal aliasing, reducing flickering and shimmering in motion.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More effective than MSAA and FXAA for dynamic scenes, especially in handling fine details and distant textures.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Can introduce ghosting or blurring, especially if motion vectors are inaccurate.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Lower performance cost compared to super sampling, making it widely used in modern games.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Often combined with sharpening filters to counteract blurring and improve image clarity. </a:t>
            </a:r>
          </a:p>
        </p:txBody>
      </p:sp>
    </p:spTree>
    <p:extLst>
      <p:ext uri="{BB962C8B-B14F-4D97-AF65-F5344CB8AC3E}">
        <p14:creationId xmlns:p14="http://schemas.microsoft.com/office/powerpoint/2010/main" val="21100984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44DA6-5F54-012E-7C1E-A9FC39F3448A}"/>
              </a:ext>
            </a:extLst>
          </p:cNvPr>
          <p:cNvSpPr>
            <a:spLocks noGrp="1"/>
          </p:cNvSpPr>
          <p:nvPr>
            <p:ph type="title"/>
          </p:nvPr>
        </p:nvSpPr>
        <p:spPr/>
        <p:txBody>
          <a:bodyPr/>
          <a:lstStyle/>
          <a:p>
            <a:r>
              <a:rPr lang="en-GB" dirty="0"/>
              <a:t>FXAA and Post-Processing AA</a:t>
            </a:r>
          </a:p>
        </p:txBody>
      </p:sp>
      <p:sp>
        <p:nvSpPr>
          <p:cNvPr id="4" name="Rectangle 1">
            <a:extLst>
              <a:ext uri="{FF2B5EF4-FFF2-40B4-BE49-F238E27FC236}">
                <a16:creationId xmlns:a16="http://schemas.microsoft.com/office/drawing/2014/main" id="{38ED307F-50D5-B131-89F2-5F78BE1B767B}"/>
              </a:ext>
            </a:extLst>
          </p:cNvPr>
          <p:cNvSpPr>
            <a:spLocks noGrp="1" noChangeArrowheads="1"/>
          </p:cNvSpPr>
          <p:nvPr>
            <p:ph idx="1"/>
          </p:nvPr>
        </p:nvSpPr>
        <p:spPr bwMode="auto">
          <a:xfrm>
            <a:off x="640080" y="2985391"/>
            <a:ext cx="8202951"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Explain Post-Processing Anti-Aliasing (FXAA)</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FXAA works by detecting edges and applying a smoothing filter.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Unlike MSAA, it doesn’t require additional geometry samples, making it faster.</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Implementation Outline of FXAA</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Discuss how FXAA requires a shader-based implementation.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Show an FXAA shader snippet and explain edge detection.</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Comparison Between MSAA and FXAA</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MSAA works better for geometry edges.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FXAA works well on textures and is performance-efficient.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898444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CBFB5-E1A4-721C-9E82-280763149C49}"/>
              </a:ext>
            </a:extLst>
          </p:cNvPr>
          <p:cNvSpPr>
            <a:spLocks noGrp="1"/>
          </p:cNvSpPr>
          <p:nvPr>
            <p:ph type="title"/>
          </p:nvPr>
        </p:nvSpPr>
        <p:spPr/>
        <p:txBody>
          <a:bodyPr/>
          <a:lstStyle/>
          <a:p>
            <a:r>
              <a:rPr lang="en-GB" dirty="0"/>
              <a:t>Lets create a test that has MSAA</a:t>
            </a:r>
          </a:p>
        </p:txBody>
      </p:sp>
      <p:sp>
        <p:nvSpPr>
          <p:cNvPr id="4" name="Rectangle 1">
            <a:extLst>
              <a:ext uri="{FF2B5EF4-FFF2-40B4-BE49-F238E27FC236}">
                <a16:creationId xmlns:a16="http://schemas.microsoft.com/office/drawing/2014/main" id="{A78E9AC1-FEFE-EC36-2AFF-8BBE5D8C4802}"/>
              </a:ext>
            </a:extLst>
          </p:cNvPr>
          <p:cNvSpPr>
            <a:spLocks noGrp="1" noChangeArrowheads="1"/>
          </p:cNvSpPr>
          <p:nvPr>
            <p:ph idx="1"/>
          </p:nvPr>
        </p:nvSpPr>
        <p:spPr bwMode="auto">
          <a:xfrm>
            <a:off x="640080" y="3816387"/>
            <a:ext cx="6484532"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800" dirty="0">
                <a:latin typeface="Arial" panose="020B0604020202020204" pitchFamily="34" charset="0"/>
              </a:rPr>
              <a:t>S</a:t>
            </a:r>
            <a:r>
              <a:rPr kumimoji="0" lang="en-US" altLang="en-US" sz="1800" b="0" i="0" u="none" strike="noStrike" cap="none" normalizeH="0" baseline="0" dirty="0">
                <a:ln>
                  <a:noFill/>
                </a:ln>
                <a:solidFill>
                  <a:schemeClr val="tx1"/>
                </a:solidFill>
                <a:effectLst/>
                <a:latin typeface="Arial" panose="020B0604020202020204" pitchFamily="34" charset="0"/>
              </a:rPr>
              <a:t>upport MSAA.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Change MSAA sample count dynamically via keyboard input.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Compare rendering output with and without MSAA. </a:t>
            </a:r>
          </a:p>
        </p:txBody>
      </p:sp>
    </p:spTree>
    <p:extLst>
      <p:ext uri="{BB962C8B-B14F-4D97-AF65-F5344CB8AC3E}">
        <p14:creationId xmlns:p14="http://schemas.microsoft.com/office/powerpoint/2010/main" val="11731872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AF7C1-B0A9-FA96-8530-797C19F47F3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6A69679-6C6D-12C2-2CAE-57EB9E4C69EF}"/>
              </a:ext>
            </a:extLst>
          </p:cNvPr>
          <p:cNvSpPr>
            <a:spLocks noGrp="1"/>
          </p:cNvSpPr>
          <p:nvPr>
            <p:ph idx="1"/>
          </p:nvPr>
        </p:nvSpPr>
        <p:spPr/>
        <p:txBody>
          <a:bodyPr/>
          <a:lstStyle/>
          <a:p>
            <a:r>
              <a:rPr lang="en-GB" dirty="0"/>
              <a:t>MSAA: Best for high-quality, GPU-intensive rendering, but only smooths geometry edges, not textures.</a:t>
            </a:r>
          </a:p>
          <a:p>
            <a:r>
              <a:rPr lang="en-GB" dirty="0"/>
              <a:t>FXAA: Fastest but softens the entire image, reducing aliasing on everything (including textures and UI).</a:t>
            </a:r>
          </a:p>
          <a:p>
            <a:r>
              <a:rPr lang="en-GB" dirty="0"/>
              <a:t>TAA: Most advanced, works across frames but can cause blurring or ghosting, especially in motion.</a:t>
            </a:r>
          </a:p>
        </p:txBody>
      </p:sp>
    </p:spTree>
    <p:extLst>
      <p:ext uri="{BB962C8B-B14F-4D97-AF65-F5344CB8AC3E}">
        <p14:creationId xmlns:p14="http://schemas.microsoft.com/office/powerpoint/2010/main" val="4151681938"/>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2D07126A-F3A6-4EF5-937B-2BEA8B1C47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DB3537-2721-42AC-B9D3-BAE9ED9853F9}">
  <ds:schemaRefs>
    <ds:schemaRef ds:uri="http://schemas.microsoft.com/sharepoint/v3/contenttype/forms"/>
  </ds:schemaRefs>
</ds:datastoreItem>
</file>

<file path=customXml/itemProps3.xml><?xml version="1.0" encoding="utf-8"?>
<ds:datastoreItem xmlns:ds="http://schemas.openxmlformats.org/officeDocument/2006/customXml" ds:itemID="{D8999B46-CBE7-4372-8CC5-11CD59CC3EDA}">
  <ds:schemaRefs>
    <ds:schemaRef ds:uri="http://purl.org/dc/dcmitype/"/>
    <ds:schemaRef ds:uri="http://purl.org/dc/terms/"/>
    <ds:schemaRef ds:uri="e89b0d28-101f-4150-bb20-b1c24cca2db8"/>
    <ds:schemaRef ds:uri="http://schemas.microsoft.com/office/infopath/2007/PartnerControls"/>
    <ds:schemaRef ds:uri="97e90ac9-f7c9-4ef0-b151-0ad37f9b04e3"/>
    <ds:schemaRef ds:uri="http://purl.org/dc/elements/1.1/"/>
    <ds:schemaRef ds:uri="http://schemas.microsoft.com/office/2006/documentManagement/types"/>
    <ds:schemaRef ds:uri="http://www.w3.org/XML/1998/namespace"/>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424</TotalTime>
  <Words>2691</Words>
  <Application>Microsoft Office PowerPoint</Application>
  <PresentationFormat>Widescreen</PresentationFormat>
  <Paragraphs>155</Paragraphs>
  <Slides>26</Slides>
  <Notes>18</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DashVTI</vt:lpstr>
      <vt:lpstr>Anti-Aliasing</vt:lpstr>
      <vt:lpstr>Learning Objectives</vt:lpstr>
      <vt:lpstr>Offscreen rendering</vt:lpstr>
      <vt:lpstr>Yet another buffer (Frame Buffer Object (FBO))</vt:lpstr>
      <vt:lpstr>Introduction to Aliasing</vt:lpstr>
      <vt:lpstr>Introduction to Aliasing</vt:lpstr>
      <vt:lpstr>The Nyquist theorem</vt:lpstr>
      <vt:lpstr>The Nyquist theorem</vt:lpstr>
      <vt:lpstr>Anti-Aliasing Technique MSAA</vt:lpstr>
      <vt:lpstr>Anti-Aliasing and Supersampling in OpenGL</vt:lpstr>
      <vt:lpstr>MSAA frame buffer object (FBO)</vt:lpstr>
      <vt:lpstr>MSAA frame buffer object (FBO)</vt:lpstr>
      <vt:lpstr>MSAA frame buffer object (FBO)</vt:lpstr>
      <vt:lpstr>Validate the frame</vt:lpstr>
      <vt:lpstr>Rendering to the Multi-Sampled Framebuffer </vt:lpstr>
      <vt:lpstr>Resolve the MSAA buffer into a regular framebuffer</vt:lpstr>
      <vt:lpstr>Adjusting the sample count</vt:lpstr>
      <vt:lpstr>Adding a MSAA toggle</vt:lpstr>
      <vt:lpstr>Anti-Aliasing Technique FXAA</vt:lpstr>
      <vt:lpstr>FXAA step by step</vt:lpstr>
      <vt:lpstr>FXAA vertex shader</vt:lpstr>
      <vt:lpstr>FXAA fragment shader</vt:lpstr>
      <vt:lpstr>Anti-Aliasing Technique TAA</vt:lpstr>
      <vt:lpstr>FXAA and Post-Processing AA</vt:lpstr>
      <vt:lpstr>Lets create a test that has MSAA</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4</cp:revision>
  <dcterms:created xsi:type="dcterms:W3CDTF">2025-02-24T12:37:59Z</dcterms:created>
  <dcterms:modified xsi:type="dcterms:W3CDTF">2026-04-21T17:08:06Z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