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6" r:id="rId12"/>
    <p:sldId id="267" r:id="rId13"/>
    <p:sldId id="269" r:id="rId14"/>
    <p:sldId id="270" r:id="rId15"/>
    <p:sldId id="271" r:id="rId16"/>
    <p:sldId id="26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542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821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0138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747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762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18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831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508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424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67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745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84D3A4D-8368-420A-8814-73C284E9662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93F9253-63F9-487A-A387-CE8E83DF1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847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lo.org.za/scielo.php?pid=S1727-37812022000100004&amp;script=sci_arttext" TargetMode="External"/><Relationship Id="rId3" Type="http://schemas.openxmlformats.org/officeDocument/2006/relationships/hyperlink" Target="https://www.tandfonline.com/doi/full/10.1080/10402659.2024.2393832" TargetMode="External"/><Relationship Id="rId7" Type="http://schemas.openxmlformats.org/officeDocument/2006/relationships/hyperlink" Target="https://journals.sagepub.com/doi/10.1177/21582440231187361" TargetMode="External"/><Relationship Id="rId2" Type="http://schemas.openxmlformats.org/officeDocument/2006/relationships/hyperlink" Target="https://scielo.org.za/pdf/sajhrm/v22/30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10.1177/00220221241286448" TargetMode="External"/><Relationship Id="rId11" Type="http://schemas.openxmlformats.org/officeDocument/2006/relationships/hyperlink" Target="https://immi.se/index.php/intercultural/article/view/Mushaathoni-2024" TargetMode="External"/><Relationship Id="rId5" Type="http://schemas.openxmlformats.org/officeDocument/2006/relationships/hyperlink" Target="https://ijoc.org/index.php/ijoc/article/view/19464/4166" TargetMode="External"/><Relationship Id="rId10" Type="http://schemas.openxmlformats.org/officeDocument/2006/relationships/hyperlink" Target="https://sajhrm.co.za/index.php/sajhrm/article/view/2657/3944" TargetMode="External"/><Relationship Id="rId4" Type="http://schemas.openxmlformats.org/officeDocument/2006/relationships/hyperlink" Target="https://www.tandfonline.com/doi/full/10.1080/23322373.2024.2349482" TargetMode="External"/><Relationship Id="rId9" Type="http://schemas.openxmlformats.org/officeDocument/2006/relationships/hyperlink" Target="https://actacommercii.co.za/index.php/acta/article/view/1046/189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815FDFB-CF06-4999-B753-400F6DDB6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74C8B-6D2E-E404-ABFC-2506923A05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4269282"/>
            <a:ext cx="8991600" cy="1264762"/>
          </a:xfrm>
        </p:spPr>
        <p:txBody>
          <a:bodyPr>
            <a:normAutofit/>
          </a:bodyPr>
          <a:lstStyle/>
          <a:p>
            <a:r>
              <a:rPr lang="en-GB" sz="2000" b="1" dirty="0"/>
              <a:t>International Business Communications</a:t>
            </a:r>
            <a:br>
              <a:rPr lang="en-GB" sz="2000" b="1" dirty="0"/>
            </a:br>
            <a:r>
              <a:rPr lang="en-US" sz="2000" dirty="0"/>
              <a:t>Communication Barriers in Post-Apartheid South Africa's Multicultural Workplace</a:t>
            </a: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EB3213-7C79-AA62-700C-C6B6A77FBF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3942" y="5741774"/>
            <a:ext cx="7071360" cy="15245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Student Name: Ramona Iuliana Stoican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Student ID:2246688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BE847E4-8AD4-4367-8E66-57B801851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0440" y="640555"/>
            <a:ext cx="5151120" cy="33120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59EF903-D3B6-439B-9E47-5D7F6F1D4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6556" y="795952"/>
            <a:ext cx="4818888" cy="29809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AE9DF461-63B5-A911-D7A3-C36380329C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148" y="1116226"/>
            <a:ext cx="4489704" cy="2360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0577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4465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E5575-5D36-CD61-E976-7676A2342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6242719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29A70BD-8CB5-8150-AD56-B82B0E7FCA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3467" y="2638044"/>
            <a:ext cx="6242715" cy="341562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South Africa's transition from apartheid to democracy created a unique multicultural workplace environment where diverse cultural groups must navigate complex communication challenges (Horstman et al., 2023).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country's 11 official languages and distinct cultural identities present both opportunities and barriers for effective business communication in organizational settings (Louw, 2022).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This presentation examines how intercultural communication theories apply to South African workplace realities and offers practical strategies for bridging communication divides. </a:t>
            </a:r>
          </a:p>
        </p:txBody>
      </p:sp>
      <p:pic>
        <p:nvPicPr>
          <p:cNvPr id="6" name="Picture 5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73E26762-0E87-1732-3D91-7EDACB86C2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9870" y="2187775"/>
            <a:ext cx="3428662" cy="2281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560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7BA4A-C155-17D1-E71A-A53244A78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 dirty="0"/>
              <a:t>The South African Workplace Context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CAF216-3187-8507-8D4B-0BBCA0DE5C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R="0" lvl="0" algn="just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Post-apartheid workplaces remain shaped by historical divisions and segregation's legacy (Horstman et al., 2023). </a:t>
            </a:r>
          </a:p>
          <a:p>
            <a:pPr marR="0" lvl="0" algn="just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English dominates as business lingua franca despite being a first language for few South Africans (Louw, 2022). </a:t>
            </a:r>
          </a:p>
          <a:p>
            <a:pPr marR="0" lvl="0" algn="just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Race, class, and culture intersect to create complex workplace communication dynamics. </a:t>
            </a:r>
          </a:p>
          <a:p>
            <a:pPr marR="0" lvl="0" algn="just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Black professionals engage in cultural code-switching to navigate white corporate environments (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Lappeman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2024).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4EF6C3C5-424A-5C29-9B95-97E6E3C55F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186421"/>
            <a:ext cx="3328416" cy="2493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062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632C0-B655-2E86-A24E-554CAF310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 sz="2600"/>
              <a:t>Hofstede's Cultural Dimensions in South Africa</a:t>
            </a:r>
            <a:endParaRPr lang="en-GB" sz="26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4CD5D4E-A5FD-7C24-1C42-AB8BA8267F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South African cultures vary between collectivism and individualism across indigenous and Western business contexts (Chetty &amp; Price,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Power distance differs significantly across cultural groups, affecting hierarchical communication and authority expectations.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Ubuntu philosophy embodies collectivist values through "I am because we are" (Hossain et al.,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Understanding dimensional differences is critical for managing multicultural teams with contrasting communication expectations.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flag&#10;&#10;AI-generated content may be incorrect.">
            <a:extLst>
              <a:ext uri="{FF2B5EF4-FFF2-40B4-BE49-F238E27FC236}">
                <a16:creationId xmlns:a16="http://schemas.microsoft.com/office/drawing/2014/main" id="{B38EAE33-0C5F-1740-1E03-E3A7504C2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186421"/>
            <a:ext cx="3328416" cy="2493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78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75000-FA23-E437-E036-02D0CAFBF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Communication Barriers - Language Discrimination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D37A329-AA02-793B-A26D-B6BB2A17E1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English and Afrikaans are privileged over indigenous African languages in corporate settings (Louw, 2022).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Language proficiency affects promotions and evaluations, creating unequal access to opportunities.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English dominance marginalizes speakers of other official languages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Mushaathoni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Inadequate language policies perpetuate exclusion and limit participation of diverse talent.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ny colorful hands on a white background&#10;&#10;AI-generated content may be incorrect.">
            <a:extLst>
              <a:ext uri="{FF2B5EF4-FFF2-40B4-BE49-F238E27FC236}">
                <a16:creationId xmlns:a16="http://schemas.microsoft.com/office/drawing/2014/main" id="{58B92B97-C486-A1D8-7962-B545D606E6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325516"/>
            <a:ext cx="3328416" cy="2214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059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733B1-93C4-EA58-76A7-8926E22F7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Communication Barriers - Microinequities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8710A00-60EF-FC64-8041-7BF9E423F6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Microinequities are subtle discriminatory behaviors through dismissive gestures and exclusionary communication patterns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Murugas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Maharaj,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These behaviors communicate powerful messages about workplace belonging and valued contributions.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Black professionals experience questioned expertise, interruptions, and misattributed ideas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Murugas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Maharaj,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Cumulative microinequities erode employee engagement, trust, and psychological safety.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large crowd of people holding flags&#10;&#10;AI-generated content may be incorrect.">
            <a:extLst>
              <a:ext uri="{FF2B5EF4-FFF2-40B4-BE49-F238E27FC236}">
                <a16:creationId xmlns:a16="http://schemas.microsoft.com/office/drawing/2014/main" id="{7852F8A2-BDB7-2FE6-BF71-12417B085C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497898"/>
            <a:ext cx="3328416" cy="1870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35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4FC3D-BDC0-9850-B78C-CC632C015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Communication Barriers - Dehumanization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FC21535-8EA2-5787-8986-9197F50C77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Corporate practices dehumanize employees through impersonal communication and excessive productivity focus (Deist,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Gaps between organizational transformation rhetoric and employee reality create cynicism and communication breakdowns.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Dehumanizing practices disproportionately affect marginalized groups, reinforcing apartheid-era treatment patterns (Deist,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Communication ignoring employee humanity undermines trust, engagement, and authentic workplace relationships.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65E2D837-1BDF-19D6-A670-44045989DA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325516"/>
            <a:ext cx="3328416" cy="2214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655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6A1E1-50AB-2C16-087E-A99AB4763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sz="2000"/>
              <a:t>Theoretical Framework - Jandt's Intercultural Communication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017ADB9-36D9-E736-E292-F474DAA26B8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Jandt emphasizes cultural identity, values, and communication styles as foundations for effective intercultural interaction.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identity influences how South African employees interpret messages and navigate workplace conflict (Lezar &amp; Van der Walt, 2023).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intelligence predicts workplace flourishing and thriving among South African employees (Lezar &amp; Van der Walt, 2023).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Developing cultural intelligence requires cognitive understanding and behavioral flexibility to adapt communication approaches.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holding a banner&#10;&#10;AI-generated content may be incorrect.">
            <a:extLst>
              <a:ext uri="{FF2B5EF4-FFF2-40B4-BE49-F238E27FC236}">
                <a16:creationId xmlns:a16="http://schemas.microsoft.com/office/drawing/2014/main" id="{4AE3EF4F-BCEE-82FA-B48B-8CAE6DFDC0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501015"/>
            <a:ext cx="3328416" cy="186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617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93C7D-976E-64ED-43A9-218C2245A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Ubuntu Leadership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0E1CC-4758-EAAB-165B-093334562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Ubuntu leadership emphasizes communal values, shared humanity, and interconnectedness in organizational communication (Chetty &amp; Price, 2024).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Leaders practicing Ubuntu prioritize inclusive dialogue, consensus building, and recognizing employee dignity.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Ubuntu leadership positively predicts employee engagement in South African organizations (Chetty &amp; Price, 2024).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Implementing Ubuntu in Westernized corporate structures requires balancing communal values with business imperatives (Hossain et al., 2024).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llage of different faces&#10;&#10;AI-generated content may be incorrect.">
            <a:extLst>
              <a:ext uri="{FF2B5EF4-FFF2-40B4-BE49-F238E27FC236}">
                <a16:creationId xmlns:a16="http://schemas.microsoft.com/office/drawing/2014/main" id="{FFCB29DB-2869-A851-3B67-51D5EC3495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325516"/>
            <a:ext cx="3328416" cy="2214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045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1A06D-B013-2977-CFEB-1DC031BA6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Case Study - Cultural Code-Switching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7533BE1-5EF7-AEA8-0EB6-2E998B933E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Black professionals frequently code-switch, adjusting language and behavior to fit white corporate norms (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Lappeman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Code-switching serves as survival strategy enabling navigation of spaces where cultural identity is devalued.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Constant code-switching creates psychological burden, emotional exhaustion, and feelings of inauthenticity (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Lappeman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Organizations requiring minority adaptation rather than creating inclusive cultures perpetuate inequality and limit talent retention.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591318FB-2D13-E2F1-F1E4-451D4D3669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325516"/>
            <a:ext cx="3328416" cy="2214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419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FCA5-D325-E3C6-3DAC-E9546188B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 sz="2600"/>
              <a:t>Case Study - Intercultural Communication Approaches</a:t>
            </a:r>
            <a:endParaRPr lang="en-GB" sz="26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94F75FD-4E27-9B63-A925-812E3E55A5F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Workers perceive intercultural communication approaches differently based on cultural backgrounds and experiences (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Mushaathoni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Collectivist culture employees emphasized relationship building while individualist backgrounds focused on efficiency and tasks.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Successful communication required acknowledging diverse perspectives and adapting channels to accommodate preferences (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Mushaathoni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One-size-fits-all strategies fail in multicultural workplaces, necessitating flexible, culturally responsive approaches.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working on a puzzle piece&#10;&#10;AI-generated content may be incorrect.">
            <a:extLst>
              <a:ext uri="{FF2B5EF4-FFF2-40B4-BE49-F238E27FC236}">
                <a16:creationId xmlns:a16="http://schemas.microsoft.com/office/drawing/2014/main" id="{CE07E14B-F1F8-0D34-250E-5FF64A9D2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135675"/>
            <a:ext cx="3328416" cy="2594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062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529A7-2590-762A-DB52-747B2C5A3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Ethical Leadership and Communication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47A45B8-9EB4-F852-CFE6-6B79502803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Ethical leadership characterized by fairness and transparency significantly influences employee commitment (Mitonga-Monga et al., 2023).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Leaders communicating ethical standards consistently create psychologically safe environments where employees feel valued.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Ethical communication includes active listening, acknowledging diversity, and addressing discrimination openly (Mitonga-Monga et al., 2023).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Strong ethical leadership demonstrates higher employee engagement, trust, and discretionary effort toward organizational goals.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hands holding each other&#10;&#10;AI-generated content may be incorrect.">
            <a:extLst>
              <a:ext uri="{FF2B5EF4-FFF2-40B4-BE49-F238E27FC236}">
                <a16:creationId xmlns:a16="http://schemas.microsoft.com/office/drawing/2014/main" id="{D0B3D237-33D3-70EF-12DF-ACBEDEEE3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213399"/>
            <a:ext cx="3328416" cy="2439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407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B5EE4-531A-E69E-5123-F6A531568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Practical 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8D565CD-6270-7C73-BA30-2758BCF24B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3243" y="2638044"/>
            <a:ext cx="5963317" cy="32632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 language policies accommodating diversity, provide translation services, and value multilingual competence (Louw, 2022).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Develop cultural intelligence training programs building awareness and skills across organizational levels (Lezar &amp; Van der Walt, 2023).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Create mechanisms for addressing microinequities, including reporting channels and accountability measures (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Murugas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Maharaj,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Integrate Ubuntu principles into leadership development emphasizing inclusive dialogue and communal responsibility (Chetty &amp; Price, 2024).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hands with different colored hands painted with different colors&#10;&#10;AI-generated content may be incorrect.">
            <a:extLst>
              <a:ext uri="{FF2B5EF4-FFF2-40B4-BE49-F238E27FC236}">
                <a16:creationId xmlns:a16="http://schemas.microsoft.com/office/drawing/2014/main" id="{E013EF52-FD10-0118-7843-9268DCD90E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509640"/>
            <a:ext cx="3328416" cy="184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320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D72B7-66E5-ED58-2A2A-EA5F7C98E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Implementation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B439E-4602-7612-6BC3-E51932781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500" dirty="0"/>
              <a:t>Establish diverse communication channels accommodating different cultural preferences including face-to-face, written, and collaborative platforms.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500" dirty="0"/>
              <a:t>Conduct regular intercultural communication audits to identify barriers and measure progress toward inclusive cultures (</a:t>
            </a:r>
            <a:r>
              <a:rPr lang="en-US" sz="1500" dirty="0" err="1"/>
              <a:t>Mushaathoni</a:t>
            </a:r>
            <a:r>
              <a:rPr lang="en-US" sz="1500" dirty="0"/>
              <a:t>, 2024).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500" dirty="0"/>
              <a:t>Recruit and promote leaders demonstrating cultural intelligence and commitment to transformation rather than status quo.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500" dirty="0"/>
              <a:t>Build psychological safety encouraging authentic selves without discrimination fear, genuinely valuing cultural diversity (Deist, 2024).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15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around a world map&#10;&#10;AI-generated content may be incorrect.">
            <a:extLst>
              <a:ext uri="{FF2B5EF4-FFF2-40B4-BE49-F238E27FC236}">
                <a16:creationId xmlns:a16="http://schemas.microsoft.com/office/drawing/2014/main" id="{F8A1F164-D57F-8820-1A6B-62D5A57BDC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890" y="2395771"/>
            <a:ext cx="3328416" cy="207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044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87C64-25D8-092A-444E-E46377CC0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C0B7F7-395C-36A1-694E-CB847DB1D3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2640692"/>
            <a:ext cx="5925310" cy="325525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communication in post-apartheid South African workplaces requires moving beyond surface-level diversity initiatives to address deep-rooted barriers stemming from historical inequality (Deist,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Organizations that embrace Ubuntu principles, develop cultural intelligence, and actively dismantle communication barriers position themselves for sustainable success in this diverse environment (Chetty &amp; Price, 2024). 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journey toward truly inclusive workplace communication demands sustained commitment, ethical leadership, and willingness to transform organizational cultures fundamentally. </a:t>
            </a:r>
          </a:p>
        </p:txBody>
      </p:sp>
      <p:pic>
        <p:nvPicPr>
          <p:cNvPr id="6" name="Picture 5" descr="Top shot of a representation of networks with stick figures.">
            <a:extLst>
              <a:ext uri="{FF2B5EF4-FFF2-40B4-BE49-F238E27FC236}">
                <a16:creationId xmlns:a16="http://schemas.microsoft.com/office/drawing/2014/main" id="{807FC106-1A1B-8142-5557-3974DB4E82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336" r="15503"/>
          <a:stretch>
            <a:fillRect/>
          </a:stretch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824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46378-CEC5-4A77-E576-F627AD3BF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63D45-015E-E834-978C-C956C9FC4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874723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Chetty, K. &amp; Price, G. (2024). ‘Ubuntu leadership as a predictor of employee engagement: A South African study’, </a:t>
            </a:r>
            <a:r>
              <a:rPr lang="en-GB" i="1" dirty="0"/>
              <a:t>SA Journal of Human Resource Management</a:t>
            </a:r>
            <a:r>
              <a:rPr lang="en-GB" dirty="0"/>
              <a:t>, 22, a2462. Available at: </a:t>
            </a:r>
            <a:r>
              <a:rPr lang="en-GB" dirty="0">
                <a:hlinkClick r:id="rId2"/>
              </a:rPr>
              <a:t>https://scielo.org.za/pdf/sajhrm/v22/30.pdf</a:t>
            </a:r>
            <a:r>
              <a:rPr lang="en-GB" dirty="0"/>
              <a:t> (Accessed 10 October 2025).</a:t>
            </a:r>
          </a:p>
          <a:p>
            <a:r>
              <a:rPr lang="en-GB" dirty="0"/>
              <a:t>Deist, M. (2024). ‘Intent vs reality: Dehumanization in the South African corporate landscape’, </a:t>
            </a:r>
            <a:r>
              <a:rPr lang="en-GB" i="1" dirty="0"/>
              <a:t>Peace Review</a:t>
            </a:r>
            <a:r>
              <a:rPr lang="en-GB" dirty="0"/>
              <a:t>, 36(4), pp. 738–753. Available at: </a:t>
            </a:r>
            <a:r>
              <a:rPr lang="en-GB" dirty="0">
                <a:hlinkClick r:id="rId3"/>
              </a:rPr>
              <a:t>https://www.tandfonline.com/doi/full/10.1080/10402659.2024.2393832</a:t>
            </a:r>
            <a:r>
              <a:rPr lang="en-GB" dirty="0"/>
              <a:t> (Accessed 12 October 2025).</a:t>
            </a:r>
          </a:p>
          <a:p>
            <a:r>
              <a:rPr lang="en-GB" dirty="0"/>
              <a:t>Hossain, F., Ibrahim, M. &amp; Yeboah-</a:t>
            </a:r>
            <a:r>
              <a:rPr lang="en-GB" dirty="0" err="1"/>
              <a:t>Assiamah</a:t>
            </a:r>
            <a:r>
              <a:rPr lang="en-GB" dirty="0"/>
              <a:t>, E. (2024). ‘In search of Ubuntu in an African SME: A case of a transitional entrepreneur’, </a:t>
            </a:r>
            <a:r>
              <a:rPr lang="en-GB" i="1" dirty="0"/>
              <a:t>Africa Journal of Management</a:t>
            </a:r>
            <a:r>
              <a:rPr lang="en-GB" dirty="0"/>
              <a:t>, 10(2), pp. 150–175. Available at: </a:t>
            </a:r>
            <a:r>
              <a:rPr lang="en-GB" dirty="0">
                <a:hlinkClick r:id="rId4"/>
              </a:rPr>
              <a:t>https://www.tandfonline.com/doi/full/10.1080/23322373.2024.2349482</a:t>
            </a:r>
            <a:r>
              <a:rPr lang="en-GB" dirty="0"/>
              <a:t> (Accessed 14 October 2025).</a:t>
            </a:r>
          </a:p>
          <a:p>
            <a:r>
              <a:rPr lang="en-GB" dirty="0"/>
              <a:t>Horstman, H.K., Pedro, A., Goldschmidt, T., Watson, O. &amp; </a:t>
            </a:r>
            <a:r>
              <a:rPr lang="en-GB" dirty="0" err="1"/>
              <a:t>Butauski</a:t>
            </a:r>
            <a:r>
              <a:rPr lang="en-GB" dirty="0"/>
              <a:t>, M. (2023). ‘Exploring resilience and communicated narrative sense-making in South Africans’ stories of apartheid’, </a:t>
            </a:r>
            <a:r>
              <a:rPr lang="en-GB" i="1" dirty="0"/>
              <a:t>International Journal of Communication</a:t>
            </a:r>
            <a:r>
              <a:rPr lang="en-GB" dirty="0"/>
              <a:t>, 17, pp. 3207–3225. Available at: </a:t>
            </a:r>
            <a:r>
              <a:rPr lang="en-GB" dirty="0">
                <a:hlinkClick r:id="rId5"/>
              </a:rPr>
              <a:t>https://ijoc.org/index.php/ijoc/article/view/19464/4166</a:t>
            </a:r>
            <a:r>
              <a:rPr lang="en-GB" dirty="0"/>
              <a:t> (Accessed 10 October 2025).</a:t>
            </a:r>
          </a:p>
          <a:p>
            <a:r>
              <a:rPr lang="en-GB" dirty="0" err="1"/>
              <a:t>Lappeman</a:t>
            </a:r>
            <a:r>
              <a:rPr lang="en-GB" dirty="0"/>
              <a:t>, J., Mathebula, A., Brien, J. &amp; Jay, S. (2024). ‘Investigating the experiences of cultural code-switching among Black middle-class professionals in post-apartheid South Africa’, </a:t>
            </a:r>
            <a:r>
              <a:rPr lang="en-GB" i="1" dirty="0"/>
              <a:t>Journal of Cross-Cultural Psychology</a:t>
            </a:r>
            <a:r>
              <a:rPr lang="en-GB" dirty="0"/>
              <a:t>, (advance online publication). Available at: </a:t>
            </a:r>
            <a:r>
              <a:rPr lang="en-GB" dirty="0">
                <a:hlinkClick r:id="rId6"/>
              </a:rPr>
              <a:t>https://journals.sagepub.com/doi/10.1177/00220221241286448</a:t>
            </a:r>
            <a:r>
              <a:rPr lang="en-GB" dirty="0"/>
              <a:t> (Accessed 12 October 2025).</a:t>
            </a:r>
          </a:p>
          <a:p>
            <a:r>
              <a:rPr lang="en-GB" dirty="0"/>
              <a:t>Lezar, L.W.P. &amp; Van der Walt, F. (2023). ‘Cultural intelligence, flourishing, and thriving in the South African work context’, </a:t>
            </a:r>
            <a:r>
              <a:rPr lang="en-GB" i="1" dirty="0"/>
              <a:t>SAGE Open</a:t>
            </a:r>
            <a:r>
              <a:rPr lang="en-GB" dirty="0"/>
              <a:t>, 13(3), pp. 1–16. Available at: </a:t>
            </a:r>
            <a:r>
              <a:rPr lang="en-GB" dirty="0">
                <a:hlinkClick r:id="rId7"/>
              </a:rPr>
              <a:t>https://journals.sagepub.com/doi/10.1177/21582440231187361</a:t>
            </a:r>
            <a:r>
              <a:rPr lang="en-GB" dirty="0"/>
              <a:t> (Accessed 14 October 2025).</a:t>
            </a:r>
          </a:p>
          <a:p>
            <a:r>
              <a:rPr lang="en-GB" dirty="0"/>
              <a:t>Louw, A.M. (2022). ‘Language discrimination in the context of South African workplace discrimination law’, </a:t>
            </a:r>
            <a:r>
              <a:rPr lang="en-GB" i="1" dirty="0"/>
              <a:t>Potchefstroom Electronic Law Journal (PER/PELJ)</a:t>
            </a:r>
            <a:r>
              <a:rPr lang="en-GB" dirty="0"/>
              <a:t>, 25(1), pp. 1–38. Available at: </a:t>
            </a:r>
            <a:r>
              <a:rPr lang="en-GB" dirty="0">
                <a:hlinkClick r:id="rId8"/>
              </a:rPr>
              <a:t>https://www.scielo.org.za/scielo.php?pid=S1727-37812022000100004&amp;script=sci_arttext</a:t>
            </a:r>
            <a:r>
              <a:rPr lang="en-GB" dirty="0"/>
              <a:t> (Accessed 10 October 2025).</a:t>
            </a:r>
          </a:p>
          <a:p>
            <a:r>
              <a:rPr lang="en-GB" dirty="0"/>
              <a:t>Mitonga-Monga, J., Mokhethi, M.E., </a:t>
            </a:r>
            <a:r>
              <a:rPr lang="en-GB" dirty="0" err="1"/>
              <a:t>Keswa</a:t>
            </a:r>
            <a:r>
              <a:rPr lang="en-GB" dirty="0"/>
              <a:t>, B.S., </a:t>
            </a:r>
            <a:r>
              <a:rPr lang="en-GB" dirty="0" err="1"/>
              <a:t>Lekoma</a:t>
            </a:r>
            <a:r>
              <a:rPr lang="en-GB" dirty="0"/>
              <a:t>, B.S., Mathebula, L.X. &amp; Mbatha, L.F. (2023). ‘Ethical leadership in relation to employee commitment in a South African manufacturing company’, </a:t>
            </a:r>
            <a:r>
              <a:rPr lang="en-GB" i="1" dirty="0"/>
              <a:t>Acta </a:t>
            </a:r>
            <a:r>
              <a:rPr lang="en-GB" i="1" dirty="0" err="1"/>
              <a:t>Commercii</a:t>
            </a:r>
            <a:r>
              <a:rPr lang="en-GB" dirty="0"/>
              <a:t>, 23(1), pp. 1–9. Available at: </a:t>
            </a:r>
            <a:r>
              <a:rPr lang="en-GB" dirty="0">
                <a:hlinkClick r:id="rId9"/>
              </a:rPr>
              <a:t>https://actacommercii.co.za/index.php/acta/article/view/1046/1899</a:t>
            </a:r>
            <a:r>
              <a:rPr lang="en-GB" dirty="0"/>
              <a:t> (Accessed 12 October 2025).</a:t>
            </a:r>
          </a:p>
          <a:p>
            <a:r>
              <a:rPr lang="en-GB" dirty="0" err="1"/>
              <a:t>Murugas</a:t>
            </a:r>
            <a:r>
              <a:rPr lang="en-GB" dirty="0"/>
              <a:t>, L. &amp; Maharaj, A. (2024). ‘Exploring microinequities: Dynamics and implications in the South African workplace’, </a:t>
            </a:r>
            <a:r>
              <a:rPr lang="en-GB" i="1" dirty="0"/>
              <a:t>SA Journal of Human Resource Management</a:t>
            </a:r>
            <a:r>
              <a:rPr lang="en-GB" dirty="0"/>
              <a:t>, 22, a2657. Available at: </a:t>
            </a:r>
            <a:r>
              <a:rPr lang="en-GB" dirty="0">
                <a:hlinkClick r:id="rId10"/>
              </a:rPr>
              <a:t>https://sajhrm.co.za/index.php/sajhrm/article/view/2657/3944</a:t>
            </a:r>
            <a:r>
              <a:rPr lang="en-GB" dirty="0"/>
              <a:t> (Accessed 14 October 2025).</a:t>
            </a:r>
          </a:p>
          <a:p>
            <a:r>
              <a:rPr lang="en-GB" dirty="0" err="1"/>
              <a:t>Mushaathoni</a:t>
            </a:r>
            <a:r>
              <a:rPr lang="en-GB" dirty="0"/>
              <a:t>, M. (2024). ‘Workers’ perceptions regarding approaches to intercultural communication in the workplace: A case of a South African university’, </a:t>
            </a:r>
            <a:r>
              <a:rPr lang="en-GB" i="1" dirty="0"/>
              <a:t>Journal of Intercultural Communication</a:t>
            </a:r>
            <a:r>
              <a:rPr lang="en-GB" dirty="0"/>
              <a:t>, 24(1), pp. 1–18. Available at: </a:t>
            </a:r>
            <a:r>
              <a:rPr lang="en-GB" dirty="0">
                <a:hlinkClick r:id="rId11"/>
              </a:rPr>
              <a:t>https://immi.se/index.php/intercultural/article/view/Mushaathoni-2024</a:t>
            </a:r>
            <a:r>
              <a:rPr lang="en-GB" dirty="0"/>
              <a:t> (Accessed 10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1734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0</TotalTime>
  <Words>1721</Words>
  <Application>Microsoft Office PowerPoint</Application>
  <PresentationFormat>Widescreen</PresentationFormat>
  <Paragraphs>94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Gill Sans MT</vt:lpstr>
      <vt:lpstr>Wingdings</vt:lpstr>
      <vt:lpstr>Parcel</vt:lpstr>
      <vt:lpstr>International Business Communications Communication Barriers in Post-Apartheid South Africa's Multicultural Workplace</vt:lpstr>
      <vt:lpstr>Introduction</vt:lpstr>
      <vt:lpstr>The South African Workplace Context</vt:lpstr>
      <vt:lpstr>Hofstede's Cultural Dimensions in South Africa</vt:lpstr>
      <vt:lpstr>Communication Barriers - Language Discrimination</vt:lpstr>
      <vt:lpstr>Communication Barriers - Microinequities</vt:lpstr>
      <vt:lpstr>Communication Barriers - Dehumanization</vt:lpstr>
      <vt:lpstr>Theoretical Framework - Jandt's Intercultural Communication</vt:lpstr>
      <vt:lpstr>Ubuntu Leadership and Communication</vt:lpstr>
      <vt:lpstr>Case Study - Cultural Code-Switching</vt:lpstr>
      <vt:lpstr>Case Study - Intercultural Communication Approaches</vt:lpstr>
      <vt:lpstr>Ethical Leadership and Communication</vt:lpstr>
      <vt:lpstr>Practical Recommendations</vt:lpstr>
      <vt:lpstr>Implementation Strategies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student</dc:creator>
  <cp:lastModifiedBy>student</cp:lastModifiedBy>
  <cp:revision>1</cp:revision>
  <dcterms:created xsi:type="dcterms:W3CDTF">2025-10-19T10:10:18Z</dcterms:created>
  <dcterms:modified xsi:type="dcterms:W3CDTF">2025-10-19T10:45:36Z</dcterms:modified>
</cp:coreProperties>
</file>