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70" r:id="rId2"/>
    <p:sldId id="256" r:id="rId3"/>
    <p:sldId id="257" r:id="rId4"/>
    <p:sldId id="258" r:id="rId5"/>
    <p:sldId id="271" r:id="rId6"/>
    <p:sldId id="260" r:id="rId7"/>
    <p:sldId id="261" r:id="rId8"/>
    <p:sldId id="272" r:id="rId9"/>
    <p:sldId id="262" r:id="rId10"/>
    <p:sldId id="263" r:id="rId11"/>
    <p:sldId id="267" r:id="rId12"/>
    <p:sldId id="268" r:id="rId13"/>
    <p:sldId id="269"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78" d="100"/>
          <a:sy n="78" d="100"/>
        </p:scale>
        <p:origin x="1594" y="6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0B687C-B3AD-418F-837E-9DD8CB674E16}" type="datetimeFigureOut">
              <a:rPr lang="en-GB" smtClean="0"/>
              <a:t>20/03/2026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B092EE-E71B-4FCC-AF7F-C89636A45D10}" type="slidenum">
              <a:rPr lang="en-GB" smtClean="0"/>
              <a:t>‹#›</a:t>
            </a:fld>
            <a:endParaRPr lang="en-GB"/>
          </a:p>
        </p:txBody>
      </p:sp>
    </p:spTree>
    <p:extLst>
      <p:ext uri="{BB962C8B-B14F-4D97-AF65-F5344CB8AC3E}">
        <p14:creationId xmlns:p14="http://schemas.microsoft.com/office/powerpoint/2010/main" val="18227411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r>
              <a:rPr lang="en-US"/>
              <a:t>3/20/2026</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en-US"/>
              <a:t>3/20/2026</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3/20/2026</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r>
              <a:rPr lang="en-US"/>
              <a:t>3/20/2026</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r>
              <a:rPr lang="en-US"/>
              <a:t>3/20/2026</a:t>
            </a:r>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r>
              <a:rPr lang="en-US"/>
              <a:t>3/20/2026</a:t>
            </a:r>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3/20/2026</a:t>
            </a:r>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3/20/2026</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3/20/2026</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en-US"/>
              <a:t>3/20/2026</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en-US"/>
              <a:t>3/20/2026</a:t>
            </a:r>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a:t>3/20/2026</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volkswagen-newsroom.com/"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 Id="rId4" Type="http://schemas.openxmlformats.org/officeDocument/2006/relationships/hyperlink" Target="https://www.volkswagen-group.com/"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hyperlink" Target="https://www.volkswagen-newsroom.com/"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4" Type="http://schemas.openxmlformats.org/officeDocument/2006/relationships/hyperlink" Target="https://www.weforum.org/"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weforum.org/" TargetMode="External"/><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www.oecd.org/" TargetMode="External"/><Relationship Id="rId2" Type="http://schemas.openxmlformats.org/officeDocument/2006/relationships/hyperlink" Target="https://www.iea.org/reports/global-ev-outlook-2023"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F910A60-1583-C85F-5F08-B2DDDCE41D72}"/>
              </a:ext>
            </a:extLst>
          </p:cNvPr>
          <p:cNvPicPr>
            <a:picLocks noChangeAspect="1"/>
          </p:cNvPicPr>
          <p:nvPr/>
        </p:nvPicPr>
        <p:blipFill>
          <a:blip r:embed="rId2"/>
          <a:stretch>
            <a:fillRect/>
          </a:stretch>
        </p:blipFill>
        <p:spPr>
          <a:xfrm>
            <a:off x="2475887" y="643467"/>
            <a:ext cx="4192225" cy="5571065"/>
          </a:xfrm>
          <a:prstGeom prst="rect">
            <a:avLst/>
          </a:prstGeom>
          <a:ln>
            <a:noFill/>
          </a:ln>
        </p:spPr>
      </p:pic>
      <p:sp>
        <p:nvSpPr>
          <p:cNvPr id="6" name="Date Placeholder 5">
            <a:extLst>
              <a:ext uri="{FF2B5EF4-FFF2-40B4-BE49-F238E27FC236}">
                <a16:creationId xmlns:a16="http://schemas.microsoft.com/office/drawing/2014/main" id="{43476224-F061-0AD0-0DF2-812AA71C4E39}"/>
              </a:ext>
            </a:extLst>
          </p:cNvPr>
          <p:cNvSpPr>
            <a:spLocks noGrp="1"/>
          </p:cNvSpPr>
          <p:nvPr>
            <p:ph type="dt" sz="half" idx="10"/>
          </p:nvPr>
        </p:nvSpPr>
        <p:spPr/>
        <p:txBody>
          <a:bodyPr/>
          <a:lstStyle/>
          <a:p>
            <a:r>
              <a:rPr lang="en-US" dirty="0"/>
              <a:t>3/20/2026</a:t>
            </a:r>
          </a:p>
        </p:txBody>
      </p:sp>
      <p:sp>
        <p:nvSpPr>
          <p:cNvPr id="7" name="Slide Number Placeholder 6">
            <a:extLst>
              <a:ext uri="{FF2B5EF4-FFF2-40B4-BE49-F238E27FC236}">
                <a16:creationId xmlns:a16="http://schemas.microsoft.com/office/drawing/2014/main" id="{649E0A59-5519-ADB8-956D-362EC9B26BD8}"/>
              </a:ext>
            </a:extLst>
          </p:cNvPr>
          <p:cNvSpPr>
            <a:spLocks noGrp="1"/>
          </p:cNvSpPr>
          <p:nvPr>
            <p:ph type="sldNum" sz="quarter" idx="12"/>
          </p:nvPr>
        </p:nvSpPr>
        <p:spPr/>
        <p:txBody>
          <a:bodyPr/>
          <a:lstStyle/>
          <a:p>
            <a:fld id="{C1FF6DA9-008F-8B48-92A6-B652298478BF}" type="slidenum">
              <a:rPr lang="en-US" smtClean="0"/>
              <a:t>1</a:t>
            </a:fld>
            <a:endParaRPr lang="en-US"/>
          </a:p>
        </p:txBody>
      </p:sp>
    </p:spTree>
    <p:extLst>
      <p:ext uri="{BB962C8B-B14F-4D97-AF65-F5344CB8AC3E}">
        <p14:creationId xmlns:p14="http://schemas.microsoft.com/office/powerpoint/2010/main" val="11740397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title"/>
          </p:nvPr>
        </p:nvSpPr>
        <p:spPr>
          <a:xfrm>
            <a:off x="495030" y="2767106"/>
            <a:ext cx="2160621" cy="3071906"/>
          </a:xfrm>
        </p:spPr>
        <p:txBody>
          <a:bodyPr vert="horz" lIns="91440" tIns="45720" rIns="91440" bIns="45720" rtlCol="0" anchor="t">
            <a:normAutofit/>
          </a:bodyPr>
          <a:lstStyle/>
          <a:p>
            <a:pPr algn="l" defTabSz="914400">
              <a:lnSpc>
                <a:spcPct val="90000"/>
              </a:lnSpc>
            </a:pPr>
            <a:r>
              <a:rPr lang="en-US" sz="3200" kern="1200">
                <a:solidFill>
                  <a:srgbClr val="FFFFFF"/>
                </a:solidFill>
                <a:latin typeface="+mj-lt"/>
                <a:ea typeface="+mj-ea"/>
                <a:cs typeface="+mj-cs"/>
              </a:rPr>
              <a:t>Volkswagen Business Analysis</a:t>
            </a:r>
          </a:p>
        </p:txBody>
      </p:sp>
      <p:pic>
        <p:nvPicPr>
          <p:cNvPr id="5" name="Content Placeholder 4">
            <a:extLst>
              <a:ext uri="{FF2B5EF4-FFF2-40B4-BE49-F238E27FC236}">
                <a16:creationId xmlns:a16="http://schemas.microsoft.com/office/drawing/2014/main" id="{358351BB-BC19-7D96-6392-D6EBB48A6468}"/>
              </a:ext>
            </a:extLst>
          </p:cNvPr>
          <p:cNvPicPr>
            <a:picLocks noGrp="1" noChangeAspect="1"/>
          </p:cNvPicPr>
          <p:nvPr>
            <p:ph idx="1"/>
          </p:nvPr>
        </p:nvPicPr>
        <p:blipFill>
          <a:blip r:embed="rId2"/>
          <a:stretch>
            <a:fillRect/>
          </a:stretch>
        </p:blipFill>
        <p:spPr>
          <a:xfrm>
            <a:off x="3376821" y="1388184"/>
            <a:ext cx="5419311" cy="4081632"/>
          </a:xfrm>
          <a:prstGeom prst="rect">
            <a:avLst/>
          </a:prstGeom>
          <a:scene3d>
            <a:camera prst="orthographicFront"/>
            <a:lightRig rig="contrasting" dir="t">
              <a:rot lat="0" lon="0" rev="3000000"/>
            </a:lightRig>
          </a:scene3d>
          <a:sp3d contourW="7620">
            <a:bevelT w="95250" h="31750"/>
            <a:contourClr>
              <a:srgbClr val="333333"/>
            </a:contourClr>
          </a:sp3d>
        </p:spPr>
      </p:pic>
      <p:sp>
        <p:nvSpPr>
          <p:cNvPr id="9" name="TextBox 8">
            <a:extLst>
              <a:ext uri="{FF2B5EF4-FFF2-40B4-BE49-F238E27FC236}">
                <a16:creationId xmlns:a16="http://schemas.microsoft.com/office/drawing/2014/main" id="{EFCD13C4-2A84-B334-86A4-AD8780F1A859}"/>
              </a:ext>
            </a:extLst>
          </p:cNvPr>
          <p:cNvSpPr txBox="1"/>
          <p:nvPr/>
        </p:nvSpPr>
        <p:spPr>
          <a:xfrm>
            <a:off x="3770979" y="5844379"/>
            <a:ext cx="4630992" cy="923330"/>
          </a:xfrm>
          <a:prstGeom prst="rect">
            <a:avLst/>
          </a:prstGeom>
          <a:noFill/>
        </p:spPr>
        <p:txBody>
          <a:bodyPr wrap="square">
            <a:spAutoFit/>
          </a:bodyPr>
          <a:lstStyle/>
          <a:p>
            <a:r>
              <a:rPr lang="en-GB" dirty="0"/>
              <a:t>Volkswagen Group (2024) Volkswagen logo. Available at: https://www.volkswagen-newsroom.com (Accessed: 18 March 2026).</a:t>
            </a:r>
          </a:p>
        </p:txBody>
      </p:sp>
      <p:sp>
        <p:nvSpPr>
          <p:cNvPr id="13" name="Date Placeholder 12">
            <a:extLst>
              <a:ext uri="{FF2B5EF4-FFF2-40B4-BE49-F238E27FC236}">
                <a16:creationId xmlns:a16="http://schemas.microsoft.com/office/drawing/2014/main" id="{C98C0A32-0F43-8FD7-9C4E-3ED85A9C9E10}"/>
              </a:ext>
            </a:extLst>
          </p:cNvPr>
          <p:cNvSpPr>
            <a:spLocks noGrp="1"/>
          </p:cNvSpPr>
          <p:nvPr>
            <p:ph type="dt" sz="half" idx="10"/>
          </p:nvPr>
        </p:nvSpPr>
        <p:spPr/>
        <p:txBody>
          <a:bodyPr/>
          <a:lstStyle/>
          <a:p>
            <a:r>
              <a:rPr lang="en-US"/>
              <a:t>3/20/2026</a:t>
            </a:r>
          </a:p>
        </p:txBody>
      </p:sp>
      <p:sp>
        <p:nvSpPr>
          <p:cNvPr id="14" name="Slide Number Placeholder 13">
            <a:extLst>
              <a:ext uri="{FF2B5EF4-FFF2-40B4-BE49-F238E27FC236}">
                <a16:creationId xmlns:a16="http://schemas.microsoft.com/office/drawing/2014/main" id="{2629CC39-12BB-2825-5426-7DF3623420E3}"/>
              </a:ext>
            </a:extLst>
          </p:cNvPr>
          <p:cNvSpPr>
            <a:spLocks noGrp="1"/>
          </p:cNvSpPr>
          <p:nvPr>
            <p:ph type="sldNum" sz="quarter" idx="12"/>
          </p:nvPr>
        </p:nvSpPr>
        <p:spPr/>
        <p:txBody>
          <a:bodyPr/>
          <a:lstStyle/>
          <a:p>
            <a:fld id="{C1FF6DA9-008F-8B48-92A6-B652298478BF}" type="slidenum">
              <a:rPr lang="en-US" smtClean="0"/>
              <a:t>2</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a:t>Table of Content</a:t>
            </a:r>
            <a:endParaRPr i="1" dirty="0"/>
          </a:p>
        </p:txBody>
      </p:sp>
      <p:sp>
        <p:nvSpPr>
          <p:cNvPr id="3" name="Content Placeholder 2"/>
          <p:cNvSpPr>
            <a:spLocks noGrp="1"/>
          </p:cNvSpPr>
          <p:nvPr>
            <p:ph idx="1"/>
          </p:nvPr>
        </p:nvSpPr>
        <p:spPr>
          <a:xfrm>
            <a:off x="1814052" y="1417638"/>
            <a:ext cx="5422490" cy="4525963"/>
          </a:xfrm>
        </p:spPr>
        <p:txBody>
          <a:bodyPr>
            <a:normAutofit fontScale="47500" lnSpcReduction="20000"/>
          </a:bodyPr>
          <a:lstStyle/>
          <a:p>
            <a:pPr marL="0" indent="0">
              <a:buNone/>
            </a:pPr>
            <a:endParaRPr lang="en-GB" dirty="0"/>
          </a:p>
          <a:p>
            <a:pPr marL="0" lvl="0" indent="0">
              <a:buNone/>
            </a:pPr>
            <a:r>
              <a:rPr lang="en-GB" dirty="0"/>
              <a:t>1 Introduction ................................................................... 3</a:t>
            </a:r>
          </a:p>
          <a:p>
            <a:pPr marL="0" lvl="0" indent="0">
              <a:buNone/>
            </a:pPr>
            <a:r>
              <a:rPr lang="en-GB" dirty="0"/>
              <a:t>2 Company Overview ........................................................ 3</a:t>
            </a:r>
          </a:p>
          <a:p>
            <a:pPr marL="0" lvl="0" indent="0">
              <a:buNone/>
            </a:pPr>
            <a:r>
              <a:rPr lang="en-GB" dirty="0"/>
              <a:t>3 SWOT Analysis ................................................................ 4</a:t>
            </a:r>
            <a:br>
              <a:rPr lang="en-GB" dirty="0"/>
            </a:br>
            <a:r>
              <a:rPr lang="en-GB" dirty="0"/>
              <a:t>3.1 Strengths ..................................................................... 4</a:t>
            </a:r>
            <a:br>
              <a:rPr lang="en-GB" dirty="0"/>
            </a:br>
            <a:r>
              <a:rPr lang="en-GB" dirty="0"/>
              <a:t>3.2 Weaknesses ................................................................. 4</a:t>
            </a:r>
            <a:br>
              <a:rPr lang="en-GB" dirty="0"/>
            </a:br>
            <a:r>
              <a:rPr lang="en-GB" dirty="0"/>
              <a:t>3.3 Opportunities .............................................................. 4</a:t>
            </a:r>
            <a:br>
              <a:rPr lang="en-GB" dirty="0"/>
            </a:br>
            <a:r>
              <a:rPr lang="en-GB" dirty="0"/>
              <a:t>3.4 Threats ......................................................................... 5</a:t>
            </a:r>
          </a:p>
          <a:p>
            <a:pPr marL="0" lvl="0" indent="0">
              <a:buNone/>
            </a:pPr>
            <a:r>
              <a:rPr lang="en-GB" dirty="0"/>
              <a:t>4 PEST Analysis .................................................................. 5</a:t>
            </a:r>
            <a:br>
              <a:rPr lang="en-GB" dirty="0"/>
            </a:br>
            <a:r>
              <a:rPr lang="en-GB" dirty="0"/>
              <a:t>4.1 Political Factors ............................................................ 5</a:t>
            </a:r>
            <a:br>
              <a:rPr lang="en-GB" dirty="0"/>
            </a:br>
            <a:r>
              <a:rPr lang="en-GB" dirty="0"/>
              <a:t>4.2 Economic Factors ......................................................... 5</a:t>
            </a:r>
            <a:br>
              <a:rPr lang="en-GB" dirty="0"/>
            </a:br>
            <a:r>
              <a:rPr lang="en-GB" dirty="0"/>
              <a:t>4.3 Social Factors ............................................................... 5</a:t>
            </a:r>
            <a:br>
              <a:rPr lang="en-GB" dirty="0"/>
            </a:br>
            <a:r>
              <a:rPr lang="en-GB" dirty="0"/>
              <a:t>4.4 Technological Factors .................................................. 6</a:t>
            </a:r>
          </a:p>
          <a:p>
            <a:pPr marL="0" lvl="0" indent="0">
              <a:buNone/>
            </a:pPr>
            <a:r>
              <a:rPr lang="en-GB" dirty="0"/>
              <a:t>5Globalisation .................................................................... 7</a:t>
            </a:r>
          </a:p>
          <a:p>
            <a:pPr marL="0" lvl="0" indent="0">
              <a:buNone/>
            </a:pPr>
            <a:r>
              <a:rPr lang="en-GB" dirty="0"/>
              <a:t>6 Innovation ....................................................................... 7</a:t>
            </a:r>
          </a:p>
          <a:p>
            <a:pPr marL="0" lvl="0" indent="0">
              <a:buNone/>
            </a:pPr>
            <a:r>
              <a:rPr lang="en-GB" dirty="0"/>
              <a:t>7 Recommendations ......................................................... 10</a:t>
            </a:r>
          </a:p>
          <a:p>
            <a:pPr marL="0" lvl="0" indent="0">
              <a:buNone/>
            </a:pPr>
            <a:r>
              <a:rPr lang="en-GB" dirty="0"/>
              <a:t>8 Conclusion ...................................................................... 11</a:t>
            </a:r>
          </a:p>
          <a:p>
            <a:pPr marL="0" indent="0">
              <a:buNone/>
            </a:pPr>
            <a:r>
              <a:rPr lang="en-GB" dirty="0"/>
              <a:t> </a:t>
            </a:r>
          </a:p>
          <a:p>
            <a:pPr marL="0" indent="0">
              <a:buNone/>
            </a:pPr>
            <a:r>
              <a:rPr lang="en-GB" b="1" dirty="0"/>
              <a:t> </a:t>
            </a:r>
            <a:endParaRPr lang="en-GB" dirty="0"/>
          </a:p>
          <a:p>
            <a:pPr marL="0" indent="0">
              <a:buNone/>
            </a:pPr>
            <a:r>
              <a:rPr lang="en-GB" b="1" dirty="0"/>
              <a:t> </a:t>
            </a:r>
            <a:endParaRPr lang="en-GB" dirty="0"/>
          </a:p>
          <a:p>
            <a:pPr marL="0" indent="0">
              <a:buNone/>
            </a:pPr>
            <a:r>
              <a:rPr lang="en-GB" b="1" dirty="0"/>
              <a:t> </a:t>
            </a:r>
            <a:endParaRPr lang="en-GB" dirty="0"/>
          </a:p>
        </p:txBody>
      </p:sp>
      <p:sp>
        <p:nvSpPr>
          <p:cNvPr id="4" name="Date Placeholder 3">
            <a:extLst>
              <a:ext uri="{FF2B5EF4-FFF2-40B4-BE49-F238E27FC236}">
                <a16:creationId xmlns:a16="http://schemas.microsoft.com/office/drawing/2014/main" id="{D52158BA-DB4A-F1B6-3E48-E0431A9F042F}"/>
              </a:ext>
            </a:extLst>
          </p:cNvPr>
          <p:cNvSpPr>
            <a:spLocks noGrp="1"/>
          </p:cNvSpPr>
          <p:nvPr>
            <p:ph type="dt" sz="half" idx="10"/>
          </p:nvPr>
        </p:nvSpPr>
        <p:spPr/>
        <p:txBody>
          <a:bodyPr/>
          <a:lstStyle/>
          <a:p>
            <a:r>
              <a:rPr lang="en-US"/>
              <a:t>3/20/2026</a:t>
            </a:r>
          </a:p>
        </p:txBody>
      </p:sp>
      <p:sp>
        <p:nvSpPr>
          <p:cNvPr id="5" name="Slide Number Placeholder 4">
            <a:extLst>
              <a:ext uri="{FF2B5EF4-FFF2-40B4-BE49-F238E27FC236}">
                <a16:creationId xmlns:a16="http://schemas.microsoft.com/office/drawing/2014/main" id="{56A0B094-C74F-A769-2375-FAE1CA534C56}"/>
              </a:ext>
            </a:extLst>
          </p:cNvPr>
          <p:cNvSpPr>
            <a:spLocks noGrp="1"/>
          </p:cNvSpPr>
          <p:nvPr>
            <p:ph type="sldNum" sz="quarter" idx="12"/>
          </p:nvPr>
        </p:nvSpPr>
        <p:spPr/>
        <p:txBody>
          <a:bodyPr/>
          <a:lstStyle/>
          <a:p>
            <a:fld id="{C1FF6DA9-008F-8B48-92A6-B652298478BF}" type="slidenum">
              <a:rPr lang="en-US" smtClean="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8" name="Rectangle 1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504917FE-A992-1642-584C-4A422F59A310}"/>
              </a:ext>
            </a:extLst>
          </p:cNvPr>
          <p:cNvSpPr txBox="1"/>
          <p:nvPr/>
        </p:nvSpPr>
        <p:spPr>
          <a:xfrm>
            <a:off x="108155" y="1897626"/>
            <a:ext cx="4159045" cy="3613149"/>
          </a:xfrm>
          <a:prstGeom prst="rect">
            <a:avLst/>
          </a:prstGeom>
        </p:spPr>
        <p:txBody>
          <a:bodyPr vert="horz" lIns="91440" tIns="45720" rIns="91440" bIns="45720" rtlCol="0" anchor="ctr">
            <a:noAutofit/>
          </a:bodyPr>
          <a:lstStyle/>
          <a:p>
            <a:pPr algn="ctr" defTabSz="914400">
              <a:lnSpc>
                <a:spcPct val="90000"/>
              </a:lnSpc>
              <a:spcAft>
                <a:spcPts val="800"/>
              </a:spcAft>
            </a:pPr>
            <a:r>
              <a:rPr lang="en-US" sz="1400" b="1" dirty="0">
                <a:effectLst/>
                <a:latin typeface="Times New Roman" panose="02020603050405020304" pitchFamily="18" charset="0"/>
                <a:cs typeface="Times New Roman" panose="02020603050405020304" pitchFamily="18" charset="0"/>
              </a:rPr>
              <a:t>1.Introduction</a:t>
            </a:r>
            <a:endParaRPr lang="en-US" sz="1400" dirty="0">
              <a:effectLst/>
              <a:latin typeface="Times New Roman" panose="02020603050405020304" pitchFamily="18" charset="0"/>
              <a:cs typeface="Times New Roman" panose="02020603050405020304" pitchFamily="18" charset="0"/>
            </a:endParaRPr>
          </a:p>
          <a:p>
            <a:pPr algn="just" defTabSz="914400">
              <a:lnSpc>
                <a:spcPct val="90000"/>
              </a:lnSpc>
              <a:spcAft>
                <a:spcPts val="800"/>
              </a:spcAft>
            </a:pPr>
            <a:r>
              <a:rPr lang="en-US" sz="1400" dirty="0">
                <a:effectLst/>
                <a:latin typeface="Times New Roman" panose="02020603050405020304" pitchFamily="18" charset="0"/>
                <a:cs typeface="Times New Roman" panose="02020603050405020304" pitchFamily="18" charset="0"/>
              </a:rPr>
              <a:t>Volkswagen is a leading global automotive manufacturer with a strong presence across multiple international markets (Volkswagen Group, 2024). The company operates in a highly competitive and rapidly evolving industry influenced by technological advancements, environmental pressures, and changing consumer expectations (Capon, 2009).</a:t>
            </a:r>
          </a:p>
          <a:p>
            <a:pPr algn="just" defTabSz="914400">
              <a:lnSpc>
                <a:spcPct val="90000"/>
              </a:lnSpc>
              <a:spcAft>
                <a:spcPts val="800"/>
              </a:spcAft>
            </a:pPr>
            <a:r>
              <a:rPr lang="en-US" sz="1400" dirty="0">
                <a:effectLst/>
                <a:latin typeface="Times New Roman" panose="02020603050405020304" pitchFamily="18" charset="0"/>
                <a:cs typeface="Times New Roman" panose="02020603050405020304" pitchFamily="18" charset="0"/>
              </a:rPr>
              <a:t>This report examines Volkswagen by applying key business analysis tools, specifically SWOT and PEST analysis, in order to evaluate both internal capabilities and external environmental factors (Needle and Burns, 2019). In addition, the report explores the impact of globalisation and innovation on Volkswagen’s performance and strategic positioning. Globalisation enables companies to expand into international markets and access global supply chains, improving efficiency but also increasing exposure to external risks (Dicken, 2015). At the same time, innovation is essential for maintaining competitive advantage, as businesses must continuously develop new technologies and adapt to changing market conditions in order to remain competitive (Porter, 2014).</a:t>
            </a:r>
          </a:p>
          <a:p>
            <a:pPr algn="just" defTabSz="914400">
              <a:lnSpc>
                <a:spcPct val="90000"/>
              </a:lnSpc>
              <a:spcAft>
                <a:spcPts val="800"/>
              </a:spcAft>
            </a:pPr>
            <a:r>
              <a:rPr lang="en-US" sz="1400" dirty="0">
                <a:effectLst/>
                <a:latin typeface="Times New Roman" panose="02020603050405020304" pitchFamily="18" charset="0"/>
                <a:cs typeface="Times New Roman" panose="02020603050405020304" pitchFamily="18" charset="0"/>
              </a:rPr>
              <a:t>Based on these analyses, the report aims to identify key challenges and opportunities facing Volkswagen and to provide relevant strategic recommendations for its future development.</a:t>
            </a:r>
          </a:p>
          <a:p>
            <a:pPr algn="just" defTabSz="914400">
              <a:lnSpc>
                <a:spcPct val="90000"/>
              </a:lnSpc>
              <a:spcAft>
                <a:spcPts val="800"/>
              </a:spcAft>
            </a:pPr>
            <a:r>
              <a:rPr lang="en-US" sz="1400" b="1" dirty="0">
                <a:effectLst/>
                <a:latin typeface="Times New Roman" panose="02020603050405020304" pitchFamily="18" charset="0"/>
                <a:cs typeface="Times New Roman" panose="02020603050405020304" pitchFamily="18" charset="0"/>
              </a:rPr>
              <a:t> </a:t>
            </a:r>
            <a:endParaRPr lang="en-US" sz="1400" dirty="0">
              <a:effectLst/>
              <a:latin typeface="Times New Roman" panose="02020603050405020304" pitchFamily="18" charset="0"/>
              <a:cs typeface="Times New Roman" panose="02020603050405020304" pitchFamily="18" charset="0"/>
            </a:endParaRPr>
          </a:p>
        </p:txBody>
      </p:sp>
      <p:pic>
        <p:nvPicPr>
          <p:cNvPr id="11" name="Picture 10">
            <a:extLst>
              <a:ext uri="{FF2B5EF4-FFF2-40B4-BE49-F238E27FC236}">
                <a16:creationId xmlns:a16="http://schemas.microsoft.com/office/drawing/2014/main" id="{00E338AA-6A46-DE9B-7AB4-2AD0126D3576}"/>
              </a:ext>
            </a:extLst>
          </p:cNvPr>
          <p:cNvPicPr>
            <a:picLocks noChangeAspect="1"/>
          </p:cNvPicPr>
          <p:nvPr/>
        </p:nvPicPr>
        <p:blipFill>
          <a:blip r:embed="rId2"/>
          <a:srcRect l="44567" r="10882" b="-2"/>
          <a:stretch>
            <a:fillRect/>
          </a:stretch>
        </p:blipFill>
        <p:spPr>
          <a:xfrm>
            <a:off x="4572000" y="1"/>
            <a:ext cx="4577118" cy="6858000"/>
          </a:xfrm>
          <a:prstGeom prst="rect">
            <a:avLst/>
          </a:prstGeom>
        </p:spPr>
      </p:pic>
      <p:sp>
        <p:nvSpPr>
          <p:cNvPr id="13" name="TextBox 12">
            <a:extLst>
              <a:ext uri="{FF2B5EF4-FFF2-40B4-BE49-F238E27FC236}">
                <a16:creationId xmlns:a16="http://schemas.microsoft.com/office/drawing/2014/main" id="{33F21030-DA56-78B1-E10B-F13AFA43DB52}"/>
              </a:ext>
            </a:extLst>
          </p:cNvPr>
          <p:cNvSpPr txBox="1"/>
          <p:nvPr/>
        </p:nvSpPr>
        <p:spPr>
          <a:xfrm>
            <a:off x="4616244" y="6277104"/>
            <a:ext cx="4832554" cy="400110"/>
          </a:xfrm>
          <a:prstGeom prst="rect">
            <a:avLst/>
          </a:prstGeom>
          <a:noFill/>
        </p:spPr>
        <p:txBody>
          <a:bodyPr wrap="square">
            <a:spAutoFit/>
          </a:bodyPr>
          <a:lstStyle/>
          <a:p>
            <a:r>
              <a:rPr lang="en-GB" sz="1000" dirty="0">
                <a:solidFill>
                  <a:schemeClr val="bg1"/>
                </a:solidFill>
              </a:rPr>
              <a:t>Volkswagen Group (2024) </a:t>
            </a:r>
            <a:r>
              <a:rPr lang="en-GB" sz="1000" i="1" dirty="0">
                <a:solidFill>
                  <a:schemeClr val="bg1"/>
                </a:solidFill>
              </a:rPr>
              <a:t>Media images and promotional content</a:t>
            </a:r>
            <a:r>
              <a:rPr lang="en-GB" sz="1000" dirty="0">
                <a:solidFill>
                  <a:schemeClr val="bg1"/>
                </a:solidFill>
              </a:rPr>
              <a:t>. Available at: </a:t>
            </a:r>
            <a:r>
              <a:rPr lang="en-GB" sz="1000" dirty="0">
                <a:solidFill>
                  <a:schemeClr val="bg1"/>
                </a:solidFill>
                <a:hlinkClick r:id="rId3">
                  <a:extLst>
                    <a:ext uri="{A12FA001-AC4F-418D-AE19-62706E023703}">
                      <ahyp:hlinkClr xmlns:ahyp="http://schemas.microsoft.com/office/drawing/2018/hyperlinkcolor" val="tx"/>
                    </a:ext>
                  </a:extLst>
                </a:hlinkClick>
              </a:rPr>
              <a:t>https://www.volkswagen-newsroom.com</a:t>
            </a:r>
            <a:r>
              <a:rPr lang="en-GB" sz="1000" dirty="0">
                <a:solidFill>
                  <a:schemeClr val="bg1"/>
                </a:solidFill>
              </a:rPr>
              <a:t> (Accessed: 20 March 2026).</a:t>
            </a:r>
          </a:p>
        </p:txBody>
      </p:sp>
      <p:sp>
        <p:nvSpPr>
          <p:cNvPr id="14" name="Date Placeholder 13">
            <a:extLst>
              <a:ext uri="{FF2B5EF4-FFF2-40B4-BE49-F238E27FC236}">
                <a16:creationId xmlns:a16="http://schemas.microsoft.com/office/drawing/2014/main" id="{CCDBFE59-82EE-67D7-D136-722B9A359826}"/>
              </a:ext>
            </a:extLst>
          </p:cNvPr>
          <p:cNvSpPr>
            <a:spLocks noGrp="1"/>
          </p:cNvSpPr>
          <p:nvPr>
            <p:ph type="dt" sz="half" idx="10"/>
          </p:nvPr>
        </p:nvSpPr>
        <p:spPr/>
        <p:txBody>
          <a:bodyPr/>
          <a:lstStyle/>
          <a:p>
            <a:r>
              <a:rPr lang="en-US"/>
              <a:t>3/20/2026</a:t>
            </a:r>
          </a:p>
        </p:txBody>
      </p:sp>
      <p:sp>
        <p:nvSpPr>
          <p:cNvPr id="15" name="Slide Number Placeholder 14">
            <a:extLst>
              <a:ext uri="{FF2B5EF4-FFF2-40B4-BE49-F238E27FC236}">
                <a16:creationId xmlns:a16="http://schemas.microsoft.com/office/drawing/2014/main" id="{6283C472-2D5E-5425-EF06-BE07F7EAD598}"/>
              </a:ext>
            </a:extLst>
          </p:cNvPr>
          <p:cNvSpPr>
            <a:spLocks noGrp="1"/>
          </p:cNvSpPr>
          <p:nvPr>
            <p:ph type="sldNum" sz="quarter" idx="12"/>
          </p:nvPr>
        </p:nvSpPr>
        <p:spPr/>
        <p:txBody>
          <a:bodyPr/>
          <a:lstStyle/>
          <a:p>
            <a:fld id="{C1FF6DA9-008F-8B48-92A6-B652298478BF}" type="slidenum">
              <a:rPr lang="en-US" smtClean="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8D6D011-7652-DDD8-A24D-CF87006A5F81}"/>
              </a:ext>
            </a:extLst>
          </p:cNvPr>
          <p:cNvSpPr txBox="1"/>
          <p:nvPr/>
        </p:nvSpPr>
        <p:spPr>
          <a:xfrm>
            <a:off x="5026742" y="117986"/>
            <a:ext cx="3662516" cy="4924425"/>
          </a:xfrm>
          <a:prstGeom prst="rect">
            <a:avLst/>
          </a:prstGeom>
          <a:noFill/>
        </p:spPr>
        <p:txBody>
          <a:bodyPr wrap="square">
            <a:spAutoFit/>
          </a:bodyPr>
          <a:lstStyle/>
          <a:p>
            <a:pPr algn="just">
              <a:lnSpc>
                <a:spcPct val="107000"/>
              </a:lnSpc>
              <a:spcAft>
                <a:spcPts val="800"/>
              </a:spcAft>
              <a:buNone/>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Globalisation has played a central role in Volkswagen’s expansion, enabling access to international markets, resources, and labour (Dicken, 2015). Through global supply chains, the company can optimise production processes, reduce costs, and increase operational efficiency (Capon, 2009). However, this also creates dependency on external suppliers, highlighting the importance of effective supply chain management in maintaining business stability.</a:t>
            </a:r>
          </a:p>
          <a:p>
            <a:pPr algn="just">
              <a:lnSpc>
                <a:spcPct val="107000"/>
              </a:lnSpc>
              <a:spcAft>
                <a:spcPts val="800"/>
              </a:spcAft>
              <a:buNone/>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In recent years, Volkswagen has shifted its strategic focus towards sustainability and innovation in response to increasing environmental pressures and stricter government regulations (Volkswagen Group, 2024). This includes significant investment in electric vehicles and cleaner technologies, reflecting the growing importance of sustainable business practices. As a result, the company must continuously adapt its strategies to balance environmental responsibilities with long-term competitiveness (Capon, 2009). To further assess Volkswagen’s internal strengths and limitations, as well as external opportunities and threats, the following section applies a SWOT analysis.</a:t>
            </a:r>
          </a:p>
        </p:txBody>
      </p:sp>
      <p:sp>
        <p:nvSpPr>
          <p:cNvPr id="15" name="TextBox 14">
            <a:extLst>
              <a:ext uri="{FF2B5EF4-FFF2-40B4-BE49-F238E27FC236}">
                <a16:creationId xmlns:a16="http://schemas.microsoft.com/office/drawing/2014/main" id="{B6D95345-FAC6-D4EB-630C-52487E2B7F51}"/>
              </a:ext>
            </a:extLst>
          </p:cNvPr>
          <p:cNvSpPr txBox="1"/>
          <p:nvPr/>
        </p:nvSpPr>
        <p:spPr>
          <a:xfrm>
            <a:off x="454742" y="2491572"/>
            <a:ext cx="4124632" cy="3841308"/>
          </a:xfrm>
          <a:prstGeom prst="rect">
            <a:avLst/>
          </a:prstGeom>
          <a:noFill/>
        </p:spPr>
        <p:txBody>
          <a:bodyPr wrap="square">
            <a:spAutoFit/>
          </a:bodyPr>
          <a:lstStyle/>
          <a:p>
            <a:pPr algn="just">
              <a:lnSpc>
                <a:spcPct val="107000"/>
              </a:lnSpc>
              <a:spcAft>
                <a:spcPts val="800"/>
              </a:spcAft>
              <a:buNone/>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2.Company Overview</a:t>
            </a:r>
          </a:p>
          <a:p>
            <a:pPr algn="just">
              <a:lnSpc>
                <a:spcPct val="107000"/>
              </a:lnSpc>
              <a:spcAft>
                <a:spcPts val="800"/>
              </a:spcAft>
              <a:buNone/>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Volkswagen was founded in Germany in 1937 and has developed into one of the world’s largest automotive manufacturers, operating across Europe, Asia, and the Americas (Volkswagen Group, 2024). As a multinational corporation, the company produces a diverse range of vehicles, including petrol, diesel, hybrid, and electric models, allowing it to respond effectively to changing consumer demands and environmental expectations (Needle and Burns, 2019).</a:t>
            </a:r>
          </a:p>
          <a:p>
            <a:pPr algn="just">
              <a:lnSpc>
                <a:spcPct val="107000"/>
              </a:lnSpc>
              <a:spcAft>
                <a:spcPts val="800"/>
              </a:spcAft>
              <a:buNone/>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Volkswagen’s extensive brand portfolio includes well-known automotive and mobility brands such as Volkswagen Passenger Cars, Audi, Porsche, Škoda, SEAT, CUPRA, Bentley, Lamborghini, and Ducati, among others. This diversification allows the company to cater to different market segments, from mass-market to luxury and performance vehicles, thereby strengthening its competitive position globally (Volkswagen Group, 2024). </a:t>
            </a:r>
          </a:p>
        </p:txBody>
      </p:sp>
      <p:pic>
        <p:nvPicPr>
          <p:cNvPr id="8" name="Picture 7">
            <a:extLst>
              <a:ext uri="{FF2B5EF4-FFF2-40B4-BE49-F238E27FC236}">
                <a16:creationId xmlns:a16="http://schemas.microsoft.com/office/drawing/2014/main" id="{0BE2CF40-8F10-6206-F608-1834488FDF7F}"/>
              </a:ext>
            </a:extLst>
          </p:cNvPr>
          <p:cNvPicPr>
            <a:picLocks noChangeAspect="1"/>
          </p:cNvPicPr>
          <p:nvPr/>
        </p:nvPicPr>
        <p:blipFill>
          <a:blip r:embed="rId2"/>
          <a:stretch>
            <a:fillRect/>
          </a:stretch>
        </p:blipFill>
        <p:spPr>
          <a:xfrm>
            <a:off x="1562852" y="4146"/>
            <a:ext cx="2419688" cy="2200582"/>
          </a:xfrm>
          <a:prstGeom prst="ellipse">
            <a:avLst/>
          </a:prstGeom>
          <a:ln>
            <a:noFill/>
          </a:ln>
          <a:effectLst>
            <a:softEdge rad="112500"/>
          </a:effectLst>
        </p:spPr>
      </p:pic>
      <p:pic>
        <p:nvPicPr>
          <p:cNvPr id="10" name="Picture 9">
            <a:extLst>
              <a:ext uri="{FF2B5EF4-FFF2-40B4-BE49-F238E27FC236}">
                <a16:creationId xmlns:a16="http://schemas.microsoft.com/office/drawing/2014/main" id="{38AF5A90-62A6-33D4-75FC-346EEA07D433}"/>
              </a:ext>
            </a:extLst>
          </p:cNvPr>
          <p:cNvPicPr>
            <a:picLocks noChangeAspect="1"/>
          </p:cNvPicPr>
          <p:nvPr/>
        </p:nvPicPr>
        <p:blipFill>
          <a:blip r:embed="rId3"/>
          <a:stretch>
            <a:fillRect/>
          </a:stretch>
        </p:blipFill>
        <p:spPr>
          <a:xfrm>
            <a:off x="5388077" y="5031590"/>
            <a:ext cx="2340078" cy="1595507"/>
          </a:xfrm>
          <a:prstGeom prst="ellipse">
            <a:avLst/>
          </a:prstGeom>
          <a:ln>
            <a:noFill/>
          </a:ln>
          <a:effectLst>
            <a:softEdge rad="112500"/>
          </a:effectLst>
        </p:spPr>
      </p:pic>
      <p:sp>
        <p:nvSpPr>
          <p:cNvPr id="12" name="TextBox 11">
            <a:extLst>
              <a:ext uri="{FF2B5EF4-FFF2-40B4-BE49-F238E27FC236}">
                <a16:creationId xmlns:a16="http://schemas.microsoft.com/office/drawing/2014/main" id="{51635577-A06B-DFCE-EC3A-431E99C962B4}"/>
              </a:ext>
            </a:extLst>
          </p:cNvPr>
          <p:cNvSpPr txBox="1"/>
          <p:nvPr/>
        </p:nvSpPr>
        <p:spPr>
          <a:xfrm>
            <a:off x="98323" y="373230"/>
            <a:ext cx="2187677" cy="861774"/>
          </a:xfrm>
          <a:prstGeom prst="rect">
            <a:avLst/>
          </a:prstGeom>
          <a:noFill/>
        </p:spPr>
        <p:txBody>
          <a:bodyPr wrap="square">
            <a:spAutoFit/>
          </a:bodyPr>
          <a:lstStyle/>
          <a:p>
            <a:r>
              <a:rPr lang="en-GB" sz="1000" dirty="0">
                <a:latin typeface="Times New Roman" panose="02020603050405020304" pitchFamily="18" charset="0"/>
                <a:cs typeface="Times New Roman" panose="02020603050405020304" pitchFamily="18" charset="0"/>
              </a:rPr>
              <a:t>Volkswagen Group (2024) </a:t>
            </a:r>
            <a:r>
              <a:rPr lang="en-GB" sz="1000" i="1" dirty="0">
                <a:latin typeface="Times New Roman" panose="02020603050405020304" pitchFamily="18" charset="0"/>
                <a:cs typeface="Times New Roman" panose="02020603050405020304" pitchFamily="18" charset="0"/>
              </a:rPr>
              <a:t>Group brands and global presence</a:t>
            </a:r>
            <a:r>
              <a:rPr lang="en-GB" sz="1000" dirty="0">
                <a:latin typeface="Times New Roman" panose="02020603050405020304" pitchFamily="18" charset="0"/>
                <a:cs typeface="Times New Roman" panose="02020603050405020304" pitchFamily="18" charset="0"/>
              </a:rPr>
              <a:t>. Available at: </a:t>
            </a:r>
            <a:r>
              <a:rPr lang="en-GB" sz="1000" dirty="0">
                <a:latin typeface="Times New Roman" panose="02020603050405020304" pitchFamily="18" charset="0"/>
                <a:cs typeface="Times New Roman" panose="02020603050405020304" pitchFamily="18" charset="0"/>
                <a:hlinkClick r:id="rId4"/>
              </a:rPr>
              <a:t>https://www.volkswagen-group.com</a:t>
            </a:r>
            <a:r>
              <a:rPr lang="en-GB" sz="1000" dirty="0">
                <a:latin typeface="Times New Roman" panose="02020603050405020304" pitchFamily="18" charset="0"/>
                <a:cs typeface="Times New Roman" panose="02020603050405020304" pitchFamily="18" charset="0"/>
              </a:rPr>
              <a:t> (Accessed: 20 March 2026).</a:t>
            </a:r>
          </a:p>
        </p:txBody>
      </p:sp>
      <p:sp>
        <p:nvSpPr>
          <p:cNvPr id="14" name="TextBox 13">
            <a:extLst>
              <a:ext uri="{FF2B5EF4-FFF2-40B4-BE49-F238E27FC236}">
                <a16:creationId xmlns:a16="http://schemas.microsoft.com/office/drawing/2014/main" id="{9E45C33C-2FB7-3DA5-C469-2A2E85895CBF}"/>
              </a:ext>
            </a:extLst>
          </p:cNvPr>
          <p:cNvSpPr txBox="1"/>
          <p:nvPr/>
        </p:nvSpPr>
        <p:spPr>
          <a:xfrm>
            <a:off x="3711677" y="6349340"/>
            <a:ext cx="4572000" cy="400110"/>
          </a:xfrm>
          <a:prstGeom prst="rect">
            <a:avLst/>
          </a:prstGeom>
          <a:noFill/>
        </p:spPr>
        <p:txBody>
          <a:bodyPr wrap="square">
            <a:spAutoFit/>
          </a:bodyPr>
          <a:lstStyle/>
          <a:p>
            <a:r>
              <a:rPr lang="en-GB" sz="1000" dirty="0">
                <a:latin typeface="Times New Roman" panose="02020603050405020304" pitchFamily="18" charset="0"/>
                <a:cs typeface="Times New Roman" panose="02020603050405020304" pitchFamily="18" charset="0"/>
              </a:rPr>
              <a:t>Volkswagen Group (2024) </a:t>
            </a:r>
            <a:r>
              <a:rPr lang="en-GB" sz="1000" i="1" dirty="0">
                <a:latin typeface="Times New Roman" panose="02020603050405020304" pitchFamily="18" charset="0"/>
                <a:cs typeface="Times New Roman" panose="02020603050405020304" pitchFamily="18" charset="0"/>
              </a:rPr>
              <a:t>Group brands and global presence</a:t>
            </a:r>
            <a:r>
              <a:rPr lang="en-GB" sz="1000" dirty="0">
                <a:latin typeface="Times New Roman" panose="02020603050405020304" pitchFamily="18" charset="0"/>
                <a:cs typeface="Times New Roman" panose="02020603050405020304" pitchFamily="18" charset="0"/>
              </a:rPr>
              <a:t>. Available at: </a:t>
            </a:r>
            <a:r>
              <a:rPr lang="en-GB" sz="1000" dirty="0">
                <a:latin typeface="Times New Roman" panose="02020603050405020304" pitchFamily="18" charset="0"/>
                <a:cs typeface="Times New Roman" panose="02020603050405020304" pitchFamily="18" charset="0"/>
                <a:hlinkClick r:id="rId4"/>
              </a:rPr>
              <a:t>https://www.volkswagen-group.com</a:t>
            </a:r>
            <a:r>
              <a:rPr lang="en-GB" sz="1000" dirty="0">
                <a:latin typeface="Times New Roman" panose="02020603050405020304" pitchFamily="18" charset="0"/>
                <a:cs typeface="Times New Roman" panose="02020603050405020304" pitchFamily="18" charset="0"/>
              </a:rPr>
              <a:t> (Accessed: 20 March 2026).</a:t>
            </a:r>
          </a:p>
        </p:txBody>
      </p:sp>
      <p:sp>
        <p:nvSpPr>
          <p:cNvPr id="16" name="Date Placeholder 15">
            <a:extLst>
              <a:ext uri="{FF2B5EF4-FFF2-40B4-BE49-F238E27FC236}">
                <a16:creationId xmlns:a16="http://schemas.microsoft.com/office/drawing/2014/main" id="{305D3F69-A422-DC4F-50DB-8B137D4BC29B}"/>
              </a:ext>
            </a:extLst>
          </p:cNvPr>
          <p:cNvSpPr>
            <a:spLocks noGrp="1"/>
          </p:cNvSpPr>
          <p:nvPr>
            <p:ph type="dt" sz="half" idx="10"/>
          </p:nvPr>
        </p:nvSpPr>
        <p:spPr/>
        <p:txBody>
          <a:bodyPr/>
          <a:lstStyle/>
          <a:p>
            <a:r>
              <a:rPr lang="en-US"/>
              <a:t>3/20/2026</a:t>
            </a:r>
          </a:p>
        </p:txBody>
      </p:sp>
      <p:sp>
        <p:nvSpPr>
          <p:cNvPr id="17" name="Slide Number Placeholder 16">
            <a:extLst>
              <a:ext uri="{FF2B5EF4-FFF2-40B4-BE49-F238E27FC236}">
                <a16:creationId xmlns:a16="http://schemas.microsoft.com/office/drawing/2014/main" id="{486E52E5-B327-FA40-B1A3-6DF59D33FA61}"/>
              </a:ext>
            </a:extLst>
          </p:cNvPr>
          <p:cNvSpPr>
            <a:spLocks noGrp="1"/>
          </p:cNvSpPr>
          <p:nvPr>
            <p:ph type="sldNum" sz="quarter" idx="12"/>
          </p:nvPr>
        </p:nvSpPr>
        <p:spPr/>
        <p:txBody>
          <a:bodyPr/>
          <a:lstStyle/>
          <a:p>
            <a:fld id="{C1FF6DA9-008F-8B48-92A6-B652298478BF}" type="slidenum">
              <a:rPr lang="en-US" smtClean="0"/>
              <a:t>5</a:t>
            </a:fld>
            <a:endParaRPr lang="en-US"/>
          </a:p>
        </p:txBody>
      </p:sp>
    </p:spTree>
    <p:extLst>
      <p:ext uri="{BB962C8B-B14F-4D97-AF65-F5344CB8AC3E}">
        <p14:creationId xmlns:p14="http://schemas.microsoft.com/office/powerpoint/2010/main" val="42358456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5BED0EC-5ADA-8B45-D1C4-9E92989FD792}"/>
              </a:ext>
            </a:extLst>
          </p:cNvPr>
          <p:cNvSpPr txBox="1"/>
          <p:nvPr/>
        </p:nvSpPr>
        <p:spPr>
          <a:xfrm>
            <a:off x="211393" y="358800"/>
            <a:ext cx="4508091" cy="5558509"/>
          </a:xfrm>
          <a:prstGeom prst="rect">
            <a:avLst/>
          </a:prstGeom>
          <a:noFill/>
        </p:spPr>
        <p:txBody>
          <a:bodyPr wrap="square">
            <a:spAutoFit/>
          </a:bodyPr>
          <a:lstStyle/>
          <a:p>
            <a:pPr algn="just">
              <a:lnSpc>
                <a:spcPct val="107000"/>
              </a:lnSpc>
              <a:spcAft>
                <a:spcPts val="800"/>
              </a:spcAft>
              <a:buNone/>
            </a:pPr>
            <a:r>
              <a:rPr lang="en-GB" sz="1400" b="1" kern="100" dirty="0">
                <a:effectLst/>
                <a:latin typeface="Times New Roman" panose="02020603050405020304" pitchFamily="18" charset="0"/>
                <a:ea typeface="Aptos" panose="020B0004020202020204" pitchFamily="34" charset="0"/>
                <a:cs typeface="Times New Roman" panose="02020603050405020304" pitchFamily="18" charset="0"/>
              </a:rPr>
              <a:t>3.SWOT Analysis </a:t>
            </a:r>
            <a:endParaRPr lang="en-GB" sz="14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lnSpc>
                <a:spcPct val="107000"/>
              </a:lnSpc>
              <a:spcAft>
                <a:spcPts val="800"/>
              </a:spcAft>
              <a:buNone/>
            </a:pPr>
            <a:r>
              <a:rPr lang="en-GB" sz="1400" b="1" kern="100" dirty="0">
                <a:effectLst/>
                <a:latin typeface="Times New Roman" panose="02020603050405020304" pitchFamily="18" charset="0"/>
                <a:ea typeface="Aptos" panose="020B0004020202020204" pitchFamily="34" charset="0"/>
                <a:cs typeface="Times New Roman" panose="02020603050405020304" pitchFamily="18" charset="0"/>
              </a:rPr>
              <a:t>3.1.Strengths</a:t>
            </a:r>
            <a:endParaRPr lang="en-GB" sz="14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lnSpc>
                <a:spcPct val="107000"/>
              </a:lnSpc>
              <a:spcAft>
                <a:spcPts val="800"/>
              </a:spcAft>
              <a:buNone/>
            </a:pPr>
            <a:r>
              <a:rPr lang="en-GB" sz="1400" kern="100" dirty="0">
                <a:effectLst/>
                <a:latin typeface="Times New Roman" panose="02020603050405020304" pitchFamily="18" charset="0"/>
                <a:ea typeface="Aptos" panose="020B0004020202020204" pitchFamily="34" charset="0"/>
                <a:cs typeface="Times New Roman" panose="02020603050405020304" pitchFamily="18" charset="0"/>
              </a:rPr>
              <a:t>Volkswagen benefits from a strong global brand portfolio, including Audi, Porsche, Skoda and SEAT, allowing it to target multiple market segments and increase competitiveness (Volkswagen Group, 2024). The company also achieves economies of scale, reducing production costs and improving profitability (</a:t>
            </a:r>
            <a:r>
              <a:rPr lang="en-GB" sz="1400" kern="100" dirty="0" err="1">
                <a:effectLst/>
                <a:latin typeface="Times New Roman" panose="02020603050405020304" pitchFamily="18" charset="0"/>
                <a:ea typeface="Aptos" panose="020B0004020202020204" pitchFamily="34" charset="0"/>
                <a:cs typeface="Times New Roman" panose="02020603050405020304" pitchFamily="18" charset="0"/>
              </a:rPr>
              <a:t>Atrill</a:t>
            </a:r>
            <a:r>
              <a:rPr lang="en-GB" sz="1400" kern="100" dirty="0">
                <a:effectLst/>
                <a:latin typeface="Times New Roman" panose="02020603050405020304" pitchFamily="18" charset="0"/>
                <a:ea typeface="Aptos" panose="020B0004020202020204" pitchFamily="34" charset="0"/>
                <a:cs typeface="Times New Roman" panose="02020603050405020304" pitchFamily="18" charset="0"/>
              </a:rPr>
              <a:t> et al., 2018). In addition, significant investment in innovation, particularly in electric vehicles and digital technologies, supports long-term growth and competitive advantage (Porter, 2014). </a:t>
            </a:r>
          </a:p>
          <a:p>
            <a:pPr algn="just">
              <a:lnSpc>
                <a:spcPct val="107000"/>
              </a:lnSpc>
              <a:spcAft>
                <a:spcPts val="800"/>
              </a:spcAft>
              <a:buNone/>
            </a:pPr>
            <a:r>
              <a:rPr lang="en-GB" sz="1400" b="1" kern="100" dirty="0">
                <a:effectLst/>
                <a:latin typeface="Times New Roman" panose="02020603050405020304" pitchFamily="18" charset="0"/>
                <a:ea typeface="Aptos" panose="020B0004020202020204" pitchFamily="34" charset="0"/>
                <a:cs typeface="Times New Roman" panose="02020603050405020304" pitchFamily="18" charset="0"/>
              </a:rPr>
              <a:t>3.2.Weaknesses</a:t>
            </a:r>
            <a:endParaRPr lang="en-GB" sz="14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lnSpc>
                <a:spcPct val="107000"/>
              </a:lnSpc>
              <a:spcAft>
                <a:spcPts val="800"/>
              </a:spcAft>
              <a:buNone/>
            </a:pPr>
            <a:r>
              <a:rPr lang="en-GB" sz="1400" kern="100" dirty="0">
                <a:effectLst/>
                <a:latin typeface="Times New Roman" panose="02020603050405020304" pitchFamily="18" charset="0"/>
                <a:ea typeface="Aptos" panose="020B0004020202020204" pitchFamily="34" charset="0"/>
                <a:cs typeface="Times New Roman" panose="02020603050405020304" pitchFamily="18" charset="0"/>
              </a:rPr>
              <a:t>Volkswagen faces high production costs, especially in developed countries, which can reduce price competitiveness (</a:t>
            </a:r>
            <a:r>
              <a:rPr lang="en-GB" sz="1400" kern="100" dirty="0" err="1">
                <a:effectLst/>
                <a:latin typeface="Times New Roman" panose="02020603050405020304" pitchFamily="18" charset="0"/>
                <a:ea typeface="Aptos" panose="020B0004020202020204" pitchFamily="34" charset="0"/>
                <a:cs typeface="Times New Roman" panose="02020603050405020304" pitchFamily="18" charset="0"/>
              </a:rPr>
              <a:t>Atrill</a:t>
            </a:r>
            <a:r>
              <a:rPr lang="en-GB" sz="1400" kern="100" dirty="0">
                <a:effectLst/>
                <a:latin typeface="Times New Roman" panose="02020603050405020304" pitchFamily="18" charset="0"/>
                <a:ea typeface="Aptos" panose="020B0004020202020204" pitchFamily="34" charset="0"/>
                <a:cs typeface="Times New Roman" panose="02020603050405020304" pitchFamily="18" charset="0"/>
              </a:rPr>
              <a:t> et al., 2018). The company is also dependent on global supply chains, making it vulnerable to disruptions such as semiconductor shortages and global crises (Dicken, 2015). Furthermore, reputational damage from past ethical issues, such as the diesel emissions scandal, has affected customer trust (Capon, 2009). Its large organisational structure can also lead to slower decision-making and reduced flexibility (Needle and Burns, 2019). </a:t>
            </a:r>
          </a:p>
        </p:txBody>
      </p:sp>
      <p:sp>
        <p:nvSpPr>
          <p:cNvPr id="10" name="TextBox 9">
            <a:extLst>
              <a:ext uri="{FF2B5EF4-FFF2-40B4-BE49-F238E27FC236}">
                <a16:creationId xmlns:a16="http://schemas.microsoft.com/office/drawing/2014/main" id="{011E7A2E-5A1C-E927-CDB9-AA5F839F90EE}"/>
              </a:ext>
            </a:extLst>
          </p:cNvPr>
          <p:cNvSpPr txBox="1"/>
          <p:nvPr/>
        </p:nvSpPr>
        <p:spPr>
          <a:xfrm>
            <a:off x="4827639" y="88794"/>
            <a:ext cx="4104968" cy="6635086"/>
          </a:xfrm>
          <a:prstGeom prst="rect">
            <a:avLst/>
          </a:prstGeom>
          <a:noFill/>
        </p:spPr>
        <p:txBody>
          <a:bodyPr wrap="square">
            <a:spAutoFit/>
          </a:bodyPr>
          <a:lstStyle/>
          <a:p>
            <a:pPr algn="just">
              <a:lnSpc>
                <a:spcPct val="107000"/>
              </a:lnSpc>
              <a:spcAft>
                <a:spcPts val="800"/>
              </a:spcAft>
              <a:buNone/>
            </a:pPr>
            <a:r>
              <a:rPr lang="en-GB" sz="1400" b="1" kern="100" dirty="0">
                <a:effectLst/>
                <a:latin typeface="Times New Roman" panose="02020603050405020304" pitchFamily="18" charset="0"/>
                <a:ea typeface="Aptos" panose="020B0004020202020204" pitchFamily="34" charset="0"/>
                <a:cs typeface="Times New Roman" panose="02020603050405020304" pitchFamily="18" charset="0"/>
              </a:rPr>
              <a:t>3.3. Opportunities</a:t>
            </a:r>
            <a:endParaRPr lang="en-GB" sz="14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lnSpc>
                <a:spcPct val="107000"/>
              </a:lnSpc>
              <a:spcAft>
                <a:spcPts val="800"/>
              </a:spcAft>
              <a:buNone/>
            </a:pPr>
            <a:r>
              <a:rPr lang="en-GB" sz="1400" kern="100" dirty="0">
                <a:effectLst/>
                <a:latin typeface="Times New Roman" panose="02020603050405020304" pitchFamily="18" charset="0"/>
                <a:ea typeface="Aptos" panose="020B0004020202020204" pitchFamily="34" charset="0"/>
                <a:cs typeface="Times New Roman" panose="02020603050405020304" pitchFamily="18" charset="0"/>
              </a:rPr>
              <a:t>Volkswagen can benefit from the growing demand for electric vehicles and sustainable mobility solutions driven by environmental awareness and government policies (Volkswagen Group, 2024). Expansion into emerging markets and continued investment in digital technologies also provide opportunities for growth and innovation (Dicken, 2015).</a:t>
            </a:r>
          </a:p>
          <a:p>
            <a:pPr algn="just">
              <a:lnSpc>
                <a:spcPct val="107000"/>
              </a:lnSpc>
              <a:spcAft>
                <a:spcPts val="800"/>
              </a:spcAft>
              <a:buNone/>
            </a:pPr>
            <a:endParaRPr lang="en-GB" sz="14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lnSpc>
                <a:spcPct val="107000"/>
              </a:lnSpc>
              <a:spcAft>
                <a:spcPts val="800"/>
              </a:spcAft>
              <a:buNone/>
            </a:pPr>
            <a:endParaRPr lang="en-GB" sz="1400" kern="100" dirty="0">
              <a:latin typeface="Times New Roman" panose="02020603050405020304" pitchFamily="18" charset="0"/>
              <a:ea typeface="Aptos" panose="020B0004020202020204" pitchFamily="34" charset="0"/>
              <a:cs typeface="Times New Roman" panose="02020603050405020304" pitchFamily="18" charset="0"/>
            </a:endParaRPr>
          </a:p>
          <a:p>
            <a:pPr algn="just">
              <a:lnSpc>
                <a:spcPct val="107000"/>
              </a:lnSpc>
              <a:spcAft>
                <a:spcPts val="800"/>
              </a:spcAft>
              <a:buNone/>
            </a:pPr>
            <a:endParaRPr lang="en-GB" sz="14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lnSpc>
                <a:spcPct val="107000"/>
              </a:lnSpc>
              <a:spcAft>
                <a:spcPts val="800"/>
              </a:spcAft>
              <a:buNone/>
            </a:pPr>
            <a:endParaRPr lang="en-GB" sz="1400" kern="100" dirty="0">
              <a:latin typeface="Times New Roman" panose="02020603050405020304" pitchFamily="18" charset="0"/>
              <a:ea typeface="Aptos" panose="020B0004020202020204" pitchFamily="34" charset="0"/>
              <a:cs typeface="Times New Roman" panose="02020603050405020304" pitchFamily="18" charset="0"/>
            </a:endParaRPr>
          </a:p>
          <a:p>
            <a:pPr algn="just">
              <a:lnSpc>
                <a:spcPct val="107000"/>
              </a:lnSpc>
              <a:spcAft>
                <a:spcPts val="800"/>
              </a:spcAft>
              <a:buNone/>
            </a:pPr>
            <a:endParaRPr lang="en-GB" sz="14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lnSpc>
                <a:spcPct val="107000"/>
              </a:lnSpc>
              <a:spcAft>
                <a:spcPts val="800"/>
              </a:spcAft>
              <a:buNone/>
            </a:pPr>
            <a:endParaRPr lang="en-GB" sz="14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lnSpc>
                <a:spcPct val="107000"/>
              </a:lnSpc>
              <a:spcAft>
                <a:spcPts val="800"/>
              </a:spcAft>
              <a:buNone/>
            </a:pPr>
            <a:r>
              <a:rPr lang="en-GB" sz="1400" kern="100" dirty="0">
                <a:effectLst/>
                <a:latin typeface="Times New Roman" panose="02020603050405020304" pitchFamily="18" charset="0"/>
                <a:ea typeface="Aptos" panose="020B0004020202020204" pitchFamily="34" charset="0"/>
                <a:cs typeface="Times New Roman" panose="02020603050405020304" pitchFamily="18" charset="0"/>
              </a:rPr>
              <a:t> </a:t>
            </a:r>
          </a:p>
          <a:p>
            <a:pPr algn="just">
              <a:lnSpc>
                <a:spcPct val="107000"/>
              </a:lnSpc>
              <a:spcAft>
                <a:spcPts val="800"/>
              </a:spcAft>
              <a:buNone/>
            </a:pPr>
            <a:r>
              <a:rPr lang="en-GB" sz="1400" b="1" kern="100" dirty="0">
                <a:effectLst/>
                <a:latin typeface="Times New Roman" panose="02020603050405020304" pitchFamily="18" charset="0"/>
                <a:ea typeface="Aptos" panose="020B0004020202020204" pitchFamily="34" charset="0"/>
                <a:cs typeface="Times New Roman" panose="02020603050405020304" pitchFamily="18" charset="0"/>
              </a:rPr>
              <a:t>3.4.Threats</a:t>
            </a:r>
            <a:endParaRPr lang="en-GB" sz="14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lnSpc>
                <a:spcPct val="107000"/>
              </a:lnSpc>
              <a:spcAft>
                <a:spcPts val="800"/>
              </a:spcAft>
              <a:buNone/>
            </a:pPr>
            <a:r>
              <a:rPr lang="en-GB" sz="1400" kern="100" dirty="0">
                <a:effectLst/>
                <a:latin typeface="Times New Roman" panose="02020603050405020304" pitchFamily="18" charset="0"/>
                <a:ea typeface="Aptos" panose="020B0004020202020204" pitchFamily="34" charset="0"/>
                <a:cs typeface="Times New Roman" panose="02020603050405020304" pitchFamily="18" charset="0"/>
              </a:rPr>
              <a:t>The company faces strong competition from both traditional automotive manufacturers and new entrants such as Tesla, increasing pressure on market share and innovation (Porter, 2014). In addition, increasing environmental regulations, rising raw material costs, and global supply chain disruptions pose significant risks to business performance (Needle and Burns, 2019).</a:t>
            </a:r>
          </a:p>
        </p:txBody>
      </p:sp>
      <p:pic>
        <p:nvPicPr>
          <p:cNvPr id="11" name="Picture 10">
            <a:extLst>
              <a:ext uri="{FF2B5EF4-FFF2-40B4-BE49-F238E27FC236}">
                <a16:creationId xmlns:a16="http://schemas.microsoft.com/office/drawing/2014/main" id="{19D0C2F8-F6D9-7A02-D94F-DC47361DFED0}"/>
              </a:ext>
            </a:extLst>
          </p:cNvPr>
          <p:cNvPicPr>
            <a:picLocks noChangeAspect="1"/>
          </p:cNvPicPr>
          <p:nvPr/>
        </p:nvPicPr>
        <p:blipFill>
          <a:blip r:embed="rId2"/>
          <a:stretch>
            <a:fillRect/>
          </a:stretch>
        </p:blipFill>
        <p:spPr>
          <a:xfrm>
            <a:off x="5898358" y="2308122"/>
            <a:ext cx="2275016" cy="2241756"/>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12" name="Date Placeholder 11">
            <a:extLst>
              <a:ext uri="{FF2B5EF4-FFF2-40B4-BE49-F238E27FC236}">
                <a16:creationId xmlns:a16="http://schemas.microsoft.com/office/drawing/2014/main" id="{EDA157FA-EC37-0E6D-802E-C544D8169A2A}"/>
              </a:ext>
            </a:extLst>
          </p:cNvPr>
          <p:cNvSpPr>
            <a:spLocks noGrp="1"/>
          </p:cNvSpPr>
          <p:nvPr>
            <p:ph type="dt" sz="half" idx="10"/>
          </p:nvPr>
        </p:nvSpPr>
        <p:spPr/>
        <p:txBody>
          <a:bodyPr/>
          <a:lstStyle/>
          <a:p>
            <a:r>
              <a:rPr lang="en-US"/>
              <a:t>3/20/2026</a:t>
            </a:r>
          </a:p>
        </p:txBody>
      </p:sp>
      <p:sp>
        <p:nvSpPr>
          <p:cNvPr id="13" name="Slide Number Placeholder 12">
            <a:extLst>
              <a:ext uri="{FF2B5EF4-FFF2-40B4-BE49-F238E27FC236}">
                <a16:creationId xmlns:a16="http://schemas.microsoft.com/office/drawing/2014/main" id="{424C58E0-AF4C-A388-E33E-F1BD37974B0E}"/>
              </a:ext>
            </a:extLst>
          </p:cNvPr>
          <p:cNvSpPr>
            <a:spLocks noGrp="1"/>
          </p:cNvSpPr>
          <p:nvPr>
            <p:ph type="sldNum" sz="quarter" idx="12"/>
          </p:nvPr>
        </p:nvSpPr>
        <p:spPr/>
        <p:txBody>
          <a:bodyPr/>
          <a:lstStyle/>
          <a:p>
            <a:fld id="{C1FF6DA9-008F-8B48-92A6-B652298478BF}" type="slidenum">
              <a:rPr lang="en-US" smtClean="0"/>
              <a:t>6</a:t>
            </a:fld>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5C6C9955-DDF9-353C-F1C5-C328BA7668E3}"/>
              </a:ext>
            </a:extLst>
          </p:cNvPr>
          <p:cNvPicPr>
            <a:picLocks noChangeAspect="1"/>
          </p:cNvPicPr>
          <p:nvPr/>
        </p:nvPicPr>
        <p:blipFill>
          <a:blip r:embed="rId2"/>
          <a:stretch>
            <a:fillRect/>
          </a:stretch>
        </p:blipFill>
        <p:spPr>
          <a:xfrm>
            <a:off x="4768647" y="1927123"/>
            <a:ext cx="4139381" cy="2845594"/>
          </a:xfrm>
          <a:prstGeom prst="rect">
            <a:avLst/>
          </a:prstGeom>
          <a:ln>
            <a:noFill/>
          </a:ln>
          <a:effectLst>
            <a:outerShdw blurRad="292100" dist="139700" dir="2700000" algn="tl" rotWithShape="0">
              <a:srgbClr val="333333">
                <a:alpha val="65000"/>
              </a:srgbClr>
            </a:outerShdw>
          </a:effectLst>
        </p:spPr>
      </p:pic>
      <p:pic>
        <p:nvPicPr>
          <p:cNvPr id="22" name="Picture 21">
            <a:extLst>
              <a:ext uri="{FF2B5EF4-FFF2-40B4-BE49-F238E27FC236}">
                <a16:creationId xmlns:a16="http://schemas.microsoft.com/office/drawing/2014/main" id="{C71221E9-3ED8-2302-258F-EF99B18C6726}"/>
              </a:ext>
            </a:extLst>
          </p:cNvPr>
          <p:cNvPicPr>
            <a:picLocks noChangeAspect="1"/>
          </p:cNvPicPr>
          <p:nvPr/>
        </p:nvPicPr>
        <p:blipFill>
          <a:blip r:embed="rId3"/>
          <a:stretch>
            <a:fillRect/>
          </a:stretch>
        </p:blipFill>
        <p:spPr>
          <a:xfrm>
            <a:off x="136828" y="511278"/>
            <a:ext cx="4238527" cy="6178886"/>
          </a:xfrm>
          <a:prstGeom prst="rect">
            <a:avLst/>
          </a:prstGeom>
        </p:spPr>
      </p:pic>
      <p:sp>
        <p:nvSpPr>
          <p:cNvPr id="23" name="Date Placeholder 22">
            <a:extLst>
              <a:ext uri="{FF2B5EF4-FFF2-40B4-BE49-F238E27FC236}">
                <a16:creationId xmlns:a16="http://schemas.microsoft.com/office/drawing/2014/main" id="{BFFA8844-C15A-A648-2C39-C3DB68B4D07A}"/>
              </a:ext>
            </a:extLst>
          </p:cNvPr>
          <p:cNvSpPr>
            <a:spLocks noGrp="1"/>
          </p:cNvSpPr>
          <p:nvPr>
            <p:ph type="dt" sz="half" idx="10"/>
          </p:nvPr>
        </p:nvSpPr>
        <p:spPr/>
        <p:txBody>
          <a:bodyPr/>
          <a:lstStyle/>
          <a:p>
            <a:r>
              <a:rPr lang="en-US"/>
              <a:t>3/20/2026</a:t>
            </a:r>
          </a:p>
        </p:txBody>
      </p:sp>
      <p:sp>
        <p:nvSpPr>
          <p:cNvPr id="24" name="Slide Number Placeholder 23">
            <a:extLst>
              <a:ext uri="{FF2B5EF4-FFF2-40B4-BE49-F238E27FC236}">
                <a16:creationId xmlns:a16="http://schemas.microsoft.com/office/drawing/2014/main" id="{4D0DF02F-1C84-E5B2-19CD-EFFC1DA5E281}"/>
              </a:ext>
            </a:extLst>
          </p:cNvPr>
          <p:cNvSpPr>
            <a:spLocks noGrp="1"/>
          </p:cNvSpPr>
          <p:nvPr>
            <p:ph type="sldNum" sz="quarter" idx="12"/>
          </p:nvPr>
        </p:nvSpPr>
        <p:spPr/>
        <p:txBody>
          <a:bodyPr/>
          <a:lstStyle/>
          <a:p>
            <a:fld id="{C1FF6DA9-008F-8B48-92A6-B652298478BF}" type="slidenum">
              <a:rPr lang="en-US" smtClean="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B195AEFE-4FC8-E207-46D9-12CFF7DBCA8E}"/>
              </a:ext>
            </a:extLst>
          </p:cNvPr>
          <p:cNvSpPr txBox="1"/>
          <p:nvPr/>
        </p:nvSpPr>
        <p:spPr>
          <a:xfrm>
            <a:off x="265471" y="-230763"/>
            <a:ext cx="4483509" cy="3548664"/>
          </a:xfrm>
          <a:prstGeom prst="rect">
            <a:avLst/>
          </a:prstGeom>
          <a:noFill/>
        </p:spPr>
        <p:txBody>
          <a:bodyPr wrap="square">
            <a:spAutoFit/>
          </a:bodyPr>
          <a:lstStyle/>
          <a:p>
            <a:pPr algn="just">
              <a:lnSpc>
                <a:spcPct val="107000"/>
              </a:lnSpc>
              <a:spcAft>
                <a:spcPts val="800"/>
              </a:spcAft>
              <a:buNone/>
            </a:pP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lnSpc>
                <a:spcPct val="107000"/>
              </a:lnSpc>
              <a:spcAft>
                <a:spcPts val="800"/>
              </a:spcAft>
              <a:buNone/>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4.3 Social Factors</a:t>
            </a: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lnSpc>
                <a:spcPct val="107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Social factors include changes in consumer behaviour, lifestyle trends, and increasing environmental awareness, all of which influence demand in the automotive industry. There is a growing demand for sustainable and environmentally friendly products, particularly electric vehicles, as consumers become more concerned about climate change (Needle and Burns, 2019). Consumers are increasingly influenced by ethical considerations and prefer companies that demonstrate corporate social responsibility (Capon, 2009). In addition, urbanisation and demographic changes are shifting demand towards smaller vehicles and alternative mobility solutions such as car-sharing (Dicken, 2015).</a:t>
            </a:r>
          </a:p>
          <a:p>
            <a:pPr algn="just">
              <a:lnSpc>
                <a:spcPct val="107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Changing digital behaviours also require companies to provide online services, personalised experiences, and digital platforms, highlighting the need for continuous adaptation to consumer expectations. </a:t>
            </a:r>
          </a:p>
        </p:txBody>
      </p:sp>
      <p:sp>
        <p:nvSpPr>
          <p:cNvPr id="3" name="TextBox 2">
            <a:extLst>
              <a:ext uri="{FF2B5EF4-FFF2-40B4-BE49-F238E27FC236}">
                <a16:creationId xmlns:a16="http://schemas.microsoft.com/office/drawing/2014/main" id="{00DAC5CE-7514-DDB1-4F27-77F8DDE3EE02}"/>
              </a:ext>
            </a:extLst>
          </p:cNvPr>
          <p:cNvSpPr txBox="1"/>
          <p:nvPr/>
        </p:nvSpPr>
        <p:spPr>
          <a:xfrm>
            <a:off x="4085303" y="3309336"/>
            <a:ext cx="4572000" cy="3548664"/>
          </a:xfrm>
          <a:prstGeom prst="rect">
            <a:avLst/>
          </a:prstGeom>
          <a:noFill/>
        </p:spPr>
        <p:txBody>
          <a:bodyPr wrap="square">
            <a:spAutoFit/>
          </a:bodyPr>
          <a:lstStyle/>
          <a:p>
            <a:pPr algn="just">
              <a:lnSpc>
                <a:spcPct val="107000"/>
              </a:lnSpc>
              <a:spcAft>
                <a:spcPts val="800"/>
              </a:spcAft>
              <a:buNone/>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4.4 Technological Factors</a:t>
            </a:r>
            <a:endParaRPr lang="en-GB" sz="12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lnSpc>
                <a:spcPct val="107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Technological advancements are transforming the automotive industry, particularly through developments in artificial intelligence, automation, and electric vehicle technologies (Brynjolfsson and McAfee, 2014). These innovations improve efficiency, reduce costs, and enhance product quality.</a:t>
            </a:r>
          </a:p>
          <a:p>
            <a:pPr algn="just">
              <a:lnSpc>
                <a:spcPct val="107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Volkswagen invests in advanced manufacturing systems, smart factories, and digital technologies to optimise production and remain competitive (Volkswagen Group, 2024). Technological innovation is also essential for the development of electric vehicles, autonomous driving, and connected car systems, which are shaping the future of mobility (Porter, 2014).</a:t>
            </a:r>
          </a:p>
          <a:p>
            <a:pPr algn="just">
              <a:lnSpc>
                <a:spcPct val="107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However, these advancements also create challenges, including high research and development costs, the need for specialised skills, and the risk of rapid technological change. Companies must balance innovation with risk management to ensure long-term success.</a:t>
            </a:r>
          </a:p>
        </p:txBody>
      </p:sp>
      <p:pic>
        <p:nvPicPr>
          <p:cNvPr id="5" name="Picture 4">
            <a:extLst>
              <a:ext uri="{FF2B5EF4-FFF2-40B4-BE49-F238E27FC236}">
                <a16:creationId xmlns:a16="http://schemas.microsoft.com/office/drawing/2014/main" id="{407F1147-72EB-C09F-8A53-E67280E605C6}"/>
              </a:ext>
            </a:extLst>
          </p:cNvPr>
          <p:cNvPicPr>
            <a:picLocks noChangeAspect="1"/>
          </p:cNvPicPr>
          <p:nvPr/>
        </p:nvPicPr>
        <p:blipFill>
          <a:blip r:embed="rId2"/>
          <a:stretch>
            <a:fillRect/>
          </a:stretch>
        </p:blipFill>
        <p:spPr>
          <a:xfrm>
            <a:off x="5230762" y="542788"/>
            <a:ext cx="3231888" cy="1992998"/>
          </a:xfrm>
          <a:prstGeom prst="rect">
            <a:avLst/>
          </a:prstGeom>
        </p:spPr>
      </p:pic>
      <p:pic>
        <p:nvPicPr>
          <p:cNvPr id="6" name="Picture 5">
            <a:extLst>
              <a:ext uri="{FF2B5EF4-FFF2-40B4-BE49-F238E27FC236}">
                <a16:creationId xmlns:a16="http://schemas.microsoft.com/office/drawing/2014/main" id="{BA201F74-C2BD-5147-9A68-E6AD4E4E6A6B}"/>
              </a:ext>
            </a:extLst>
          </p:cNvPr>
          <p:cNvPicPr>
            <a:picLocks noChangeAspect="1"/>
          </p:cNvPicPr>
          <p:nvPr/>
        </p:nvPicPr>
        <p:blipFill>
          <a:blip r:embed="rId2"/>
          <a:stretch>
            <a:fillRect/>
          </a:stretch>
        </p:blipFill>
        <p:spPr>
          <a:xfrm>
            <a:off x="460655" y="3782517"/>
            <a:ext cx="3231888" cy="1992998"/>
          </a:xfrm>
          <a:prstGeom prst="rect">
            <a:avLst/>
          </a:prstGeom>
        </p:spPr>
      </p:pic>
      <p:sp>
        <p:nvSpPr>
          <p:cNvPr id="7" name="Date Placeholder 6">
            <a:extLst>
              <a:ext uri="{FF2B5EF4-FFF2-40B4-BE49-F238E27FC236}">
                <a16:creationId xmlns:a16="http://schemas.microsoft.com/office/drawing/2014/main" id="{474C02C1-A673-8A44-9716-6B6F2A0710B2}"/>
              </a:ext>
            </a:extLst>
          </p:cNvPr>
          <p:cNvSpPr>
            <a:spLocks noGrp="1"/>
          </p:cNvSpPr>
          <p:nvPr>
            <p:ph type="dt" sz="half" idx="10"/>
          </p:nvPr>
        </p:nvSpPr>
        <p:spPr/>
        <p:txBody>
          <a:bodyPr/>
          <a:lstStyle/>
          <a:p>
            <a:r>
              <a:rPr lang="en-US"/>
              <a:t>3/20/2026</a:t>
            </a:r>
          </a:p>
        </p:txBody>
      </p:sp>
      <p:sp>
        <p:nvSpPr>
          <p:cNvPr id="8" name="Slide Number Placeholder 7">
            <a:extLst>
              <a:ext uri="{FF2B5EF4-FFF2-40B4-BE49-F238E27FC236}">
                <a16:creationId xmlns:a16="http://schemas.microsoft.com/office/drawing/2014/main" id="{584486B0-69B5-35F2-81C6-21F082C6A8D3}"/>
              </a:ext>
            </a:extLst>
          </p:cNvPr>
          <p:cNvSpPr>
            <a:spLocks noGrp="1"/>
          </p:cNvSpPr>
          <p:nvPr>
            <p:ph type="sldNum" sz="quarter" idx="12"/>
          </p:nvPr>
        </p:nvSpPr>
        <p:spPr/>
        <p:txBody>
          <a:bodyPr/>
          <a:lstStyle/>
          <a:p>
            <a:fld id="{C1FF6DA9-008F-8B48-92A6-B652298478BF}" type="slidenum">
              <a:rPr lang="en-US" smtClean="0"/>
              <a:t>8</a:t>
            </a:fld>
            <a:endParaRPr lang="en-US"/>
          </a:p>
        </p:txBody>
      </p:sp>
    </p:spTree>
    <p:extLst>
      <p:ext uri="{BB962C8B-B14F-4D97-AF65-F5344CB8AC3E}">
        <p14:creationId xmlns:p14="http://schemas.microsoft.com/office/powerpoint/2010/main" val="8532963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5562DDB3-42C9-1148-64C2-B651BE1EC920}"/>
              </a:ext>
            </a:extLst>
          </p:cNvPr>
          <p:cNvPicPr>
            <a:picLocks noChangeAspect="1"/>
          </p:cNvPicPr>
          <p:nvPr/>
        </p:nvPicPr>
        <p:blipFill>
          <a:blip r:embed="rId2"/>
          <a:stretch>
            <a:fillRect/>
          </a:stretch>
        </p:blipFill>
        <p:spPr>
          <a:xfrm>
            <a:off x="4252790" y="655251"/>
            <a:ext cx="4891210" cy="277374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1" name="TextBox 10">
            <a:extLst>
              <a:ext uri="{FF2B5EF4-FFF2-40B4-BE49-F238E27FC236}">
                <a16:creationId xmlns:a16="http://schemas.microsoft.com/office/drawing/2014/main" id="{ED32EF27-F1C1-5F6D-7825-53203452E349}"/>
              </a:ext>
            </a:extLst>
          </p:cNvPr>
          <p:cNvSpPr txBox="1"/>
          <p:nvPr/>
        </p:nvSpPr>
        <p:spPr>
          <a:xfrm>
            <a:off x="152400" y="321079"/>
            <a:ext cx="3839497" cy="6633804"/>
          </a:xfrm>
          <a:prstGeom prst="rect">
            <a:avLst/>
          </a:prstGeom>
          <a:noFill/>
        </p:spPr>
        <p:txBody>
          <a:bodyPr wrap="square">
            <a:spAutoFit/>
          </a:bodyPr>
          <a:lstStyle/>
          <a:p>
            <a:pPr algn="just">
              <a:lnSpc>
                <a:spcPct val="107000"/>
              </a:lnSpc>
              <a:spcAft>
                <a:spcPts val="800"/>
              </a:spcAft>
              <a:buNone/>
            </a:pPr>
            <a:r>
              <a:rPr lang="en-GB" sz="1400" b="1" kern="100" dirty="0">
                <a:effectLst/>
                <a:latin typeface="Times New Roman" panose="02020603050405020304" pitchFamily="18" charset="0"/>
                <a:ea typeface="Aptos" panose="020B0004020202020204" pitchFamily="34" charset="0"/>
                <a:cs typeface="Times New Roman" panose="02020603050405020304" pitchFamily="18" charset="0"/>
              </a:rPr>
              <a:t>5. Globalisation</a:t>
            </a:r>
            <a:endParaRPr lang="en-GB" sz="14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lnSpc>
                <a:spcPct val="107000"/>
              </a:lnSpc>
              <a:spcAft>
                <a:spcPts val="800"/>
              </a:spcAft>
              <a:buNone/>
            </a:pPr>
            <a:r>
              <a:rPr lang="en-GB" sz="1400" kern="100" dirty="0">
                <a:effectLst/>
                <a:latin typeface="Times New Roman" panose="02020603050405020304" pitchFamily="18" charset="0"/>
                <a:ea typeface="Aptos" panose="020B0004020202020204" pitchFamily="34" charset="0"/>
                <a:cs typeface="Times New Roman" panose="02020603050405020304" pitchFamily="18" charset="0"/>
              </a:rPr>
              <a:t>Globalisation has a significant impact on Volkswagen’s operations, particularly through its reliance on global supply chains and semiconductor dependencies. While global sourcing allows the company to improve efficiency, reduce production costs, and access specialised resources, it also increases exposure to external disruptions such as supply shortages, geopolitical tensions, and economic instability (Dicken, 2015). In addition, Volkswagen has expanded its operations across Asia, Europe, and emerging economies, enabling the company to increase its market reach, diversify revenue streams, and reduce dependence on a single economy (Volkswagen Group, 2024). This global presence strengthens its competitive position but also requires the company to adapt to different regulatory environments and consumer preferences. Furthermore, cross-border mergers, partnerships, and the use of international production hubs enhance operational flexibility and allow Volkswagen to respond more effectively to global demand (Capon, 2009). However, these interconnected operations also highlight the need for strong risk management strategies in order to maintain stability in a highly globalised business environment.</a:t>
            </a:r>
          </a:p>
        </p:txBody>
      </p:sp>
      <p:pic>
        <p:nvPicPr>
          <p:cNvPr id="13" name="Picture 12">
            <a:extLst>
              <a:ext uri="{FF2B5EF4-FFF2-40B4-BE49-F238E27FC236}">
                <a16:creationId xmlns:a16="http://schemas.microsoft.com/office/drawing/2014/main" id="{58EB1E2E-7C53-31B6-4D17-1A62A76D95C9}"/>
              </a:ext>
            </a:extLst>
          </p:cNvPr>
          <p:cNvPicPr>
            <a:picLocks noChangeAspect="1"/>
          </p:cNvPicPr>
          <p:nvPr/>
        </p:nvPicPr>
        <p:blipFill>
          <a:blip r:embed="rId3"/>
          <a:stretch>
            <a:fillRect/>
          </a:stretch>
        </p:blipFill>
        <p:spPr>
          <a:xfrm>
            <a:off x="5514336" y="4463845"/>
            <a:ext cx="1920325" cy="2108843"/>
          </a:xfrm>
          <a:prstGeom prst="rect">
            <a:avLst/>
          </a:prstGeom>
        </p:spPr>
      </p:pic>
      <p:sp>
        <p:nvSpPr>
          <p:cNvPr id="15" name="TextBox 14">
            <a:extLst>
              <a:ext uri="{FF2B5EF4-FFF2-40B4-BE49-F238E27FC236}">
                <a16:creationId xmlns:a16="http://schemas.microsoft.com/office/drawing/2014/main" id="{6F3B6435-E28C-E0BB-6B8F-0AA67BF2F881}"/>
              </a:ext>
            </a:extLst>
          </p:cNvPr>
          <p:cNvSpPr txBox="1"/>
          <p:nvPr/>
        </p:nvSpPr>
        <p:spPr>
          <a:xfrm>
            <a:off x="4252790" y="3946025"/>
            <a:ext cx="4611328" cy="400110"/>
          </a:xfrm>
          <a:prstGeom prst="rect">
            <a:avLst/>
          </a:prstGeom>
          <a:noFill/>
        </p:spPr>
        <p:txBody>
          <a:bodyPr wrap="square">
            <a:spAutoFit/>
          </a:bodyPr>
          <a:lstStyle/>
          <a:p>
            <a:r>
              <a:rPr lang="en-GB" sz="1000" dirty="0">
                <a:latin typeface="Times New Roman" panose="02020603050405020304" pitchFamily="18" charset="0"/>
                <a:cs typeface="Times New Roman" panose="02020603050405020304" pitchFamily="18" charset="0"/>
              </a:rPr>
              <a:t>Volkswagen Group (2024) </a:t>
            </a:r>
            <a:r>
              <a:rPr lang="en-GB" sz="1000" i="1" dirty="0">
                <a:latin typeface="Times New Roman" panose="02020603050405020304" pitchFamily="18" charset="0"/>
                <a:cs typeface="Times New Roman" panose="02020603050405020304" pitchFamily="18" charset="0"/>
              </a:rPr>
              <a:t>Volkswagen vehicle key and branding imagery</a:t>
            </a:r>
            <a:r>
              <a:rPr lang="en-GB" sz="1000" dirty="0">
                <a:latin typeface="Times New Roman" panose="02020603050405020304" pitchFamily="18" charset="0"/>
                <a:cs typeface="Times New Roman" panose="02020603050405020304" pitchFamily="18" charset="0"/>
              </a:rPr>
              <a:t>. Available at: </a:t>
            </a:r>
            <a:r>
              <a:rPr lang="en-GB" sz="1000" dirty="0">
                <a:latin typeface="Times New Roman" panose="02020603050405020304" pitchFamily="18" charset="0"/>
                <a:cs typeface="Times New Roman" panose="02020603050405020304" pitchFamily="18" charset="0"/>
                <a:hlinkClick r:id="rId4"/>
              </a:rPr>
              <a:t>https://www.volkswagen-newsroom.com</a:t>
            </a:r>
            <a:r>
              <a:rPr lang="en-GB" sz="1000" dirty="0">
                <a:latin typeface="Times New Roman" panose="02020603050405020304" pitchFamily="18" charset="0"/>
                <a:cs typeface="Times New Roman" panose="02020603050405020304" pitchFamily="18" charset="0"/>
              </a:rPr>
              <a:t> (Accessed: 20 March 2026).</a:t>
            </a:r>
          </a:p>
        </p:txBody>
      </p:sp>
      <p:sp>
        <p:nvSpPr>
          <p:cNvPr id="16" name="Date Placeholder 15">
            <a:extLst>
              <a:ext uri="{FF2B5EF4-FFF2-40B4-BE49-F238E27FC236}">
                <a16:creationId xmlns:a16="http://schemas.microsoft.com/office/drawing/2014/main" id="{62E0B742-0336-267C-52F6-173AF0550FBE}"/>
              </a:ext>
            </a:extLst>
          </p:cNvPr>
          <p:cNvSpPr>
            <a:spLocks noGrp="1"/>
          </p:cNvSpPr>
          <p:nvPr>
            <p:ph type="dt" sz="half" idx="10"/>
          </p:nvPr>
        </p:nvSpPr>
        <p:spPr/>
        <p:txBody>
          <a:bodyPr/>
          <a:lstStyle/>
          <a:p>
            <a:r>
              <a:rPr lang="en-US"/>
              <a:t>3/20/2026</a:t>
            </a:r>
          </a:p>
        </p:txBody>
      </p:sp>
      <p:sp>
        <p:nvSpPr>
          <p:cNvPr id="17" name="Slide Number Placeholder 16">
            <a:extLst>
              <a:ext uri="{FF2B5EF4-FFF2-40B4-BE49-F238E27FC236}">
                <a16:creationId xmlns:a16="http://schemas.microsoft.com/office/drawing/2014/main" id="{5CAC1974-F3FD-0FFC-1C17-5B008F07A1CD}"/>
              </a:ext>
            </a:extLst>
          </p:cNvPr>
          <p:cNvSpPr>
            <a:spLocks noGrp="1"/>
          </p:cNvSpPr>
          <p:nvPr>
            <p:ph type="sldNum" sz="quarter" idx="12"/>
          </p:nvPr>
        </p:nvSpPr>
        <p:spPr/>
        <p:txBody>
          <a:bodyPr/>
          <a:lstStyle/>
          <a:p>
            <a:fld id="{C1FF6DA9-008F-8B48-92A6-B652298478BF}" type="slidenum">
              <a:rPr lang="en-US" smtClean="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3B3EC939-B8D8-02D1-86F5-88881A2ED26B}"/>
              </a:ext>
            </a:extLst>
          </p:cNvPr>
          <p:cNvSpPr txBox="1"/>
          <p:nvPr/>
        </p:nvSpPr>
        <p:spPr>
          <a:xfrm>
            <a:off x="88491" y="77685"/>
            <a:ext cx="3377380" cy="4559197"/>
          </a:xfrm>
          <a:prstGeom prst="rect">
            <a:avLst/>
          </a:prstGeom>
          <a:noFill/>
        </p:spPr>
        <p:txBody>
          <a:bodyPr wrap="square">
            <a:spAutoFit/>
          </a:bodyPr>
          <a:lstStyle/>
          <a:p>
            <a:pPr algn="just">
              <a:lnSpc>
                <a:spcPct val="107000"/>
              </a:lnSpc>
              <a:spcAft>
                <a:spcPts val="800"/>
              </a:spcAft>
              <a:buNone/>
            </a:pPr>
            <a:r>
              <a:rPr lang="en-GB" sz="1400" kern="100" dirty="0">
                <a:effectLst/>
                <a:latin typeface="Times New Roman" panose="02020603050405020304" pitchFamily="18" charset="0"/>
                <a:ea typeface="Aptos" panose="020B0004020202020204" pitchFamily="34" charset="0"/>
                <a:cs typeface="Times New Roman" panose="02020603050405020304" pitchFamily="18" charset="0"/>
              </a:rPr>
              <a:t>Innovation is a key driver of Volkswagen’s long-term competitiveness in a rapidly evolving automotive industry. The company increasingly relies on artificial intelligence and automation in production processes and autonomous driving technologies to improve efficiency, reduce operational costs, and enhance product quality (Brynjolfsson and McAfee, 2014). These technological advancements allow Volkswagen to remain competitive while responding to industry trends. In addition, the company invests heavily in the development of electric vehicles, battery technologies, and other sustainable solutions in response to stricter environmental regulations and changing consumer demand (Volkswagen Group, 2024). </a:t>
            </a:r>
          </a:p>
          <a:p>
            <a:pPr algn="just">
              <a:lnSpc>
                <a:spcPct val="107000"/>
              </a:lnSpc>
              <a:spcAft>
                <a:spcPts val="800"/>
              </a:spcAft>
              <a:buNone/>
            </a:pPr>
            <a:endParaRPr lang="en-GB" sz="14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9F305065-D582-58F0-3332-3169B357DFAD}"/>
              </a:ext>
            </a:extLst>
          </p:cNvPr>
          <p:cNvSpPr txBox="1"/>
          <p:nvPr/>
        </p:nvSpPr>
        <p:spPr>
          <a:xfrm>
            <a:off x="5545394" y="77685"/>
            <a:ext cx="3377380" cy="4332789"/>
          </a:xfrm>
          <a:prstGeom prst="rect">
            <a:avLst/>
          </a:prstGeom>
          <a:noFill/>
        </p:spPr>
        <p:txBody>
          <a:bodyPr wrap="square">
            <a:spAutoFit/>
          </a:bodyPr>
          <a:lstStyle/>
          <a:p>
            <a:pPr algn="just">
              <a:lnSpc>
                <a:spcPct val="107000"/>
              </a:lnSpc>
              <a:spcAft>
                <a:spcPts val="800"/>
              </a:spcAft>
              <a:buNone/>
            </a:pPr>
            <a:r>
              <a:rPr lang="en-GB" sz="1400" kern="100" dirty="0">
                <a:effectLst/>
                <a:latin typeface="Times New Roman" panose="02020603050405020304" pitchFamily="18" charset="0"/>
                <a:ea typeface="Aptos" panose="020B0004020202020204" pitchFamily="34" charset="0"/>
                <a:cs typeface="Times New Roman" panose="02020603050405020304" pitchFamily="18" charset="0"/>
              </a:rPr>
              <a:t>This strategic focus on sustainability supports its transition towards low-emission mobility. Moreover, in-vehicle infotainment systems, over-the-air updates, and connectivity technologies are transforming the customer experience by offering more personalised and digitalised services. According to Porter (2014), continuous innovation is essential for maintaining competitive advantage, as companies must adapt to technological change and evolving market conditions. However, these innovations also involve significant financial investment and risk, requiring Volkswagen to balance innovation with cost control and strategic planning in order to achieve sustainable growth.</a:t>
            </a:r>
          </a:p>
          <a:p>
            <a:pPr algn="just">
              <a:lnSpc>
                <a:spcPct val="107000"/>
              </a:lnSpc>
              <a:spcAft>
                <a:spcPts val="800"/>
              </a:spcAft>
              <a:buNone/>
            </a:pPr>
            <a:r>
              <a:rPr lang="en-GB" sz="14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400" dirty="0"/>
          </a:p>
        </p:txBody>
      </p:sp>
      <p:sp>
        <p:nvSpPr>
          <p:cNvPr id="13" name="TextBox 12">
            <a:extLst>
              <a:ext uri="{FF2B5EF4-FFF2-40B4-BE49-F238E27FC236}">
                <a16:creationId xmlns:a16="http://schemas.microsoft.com/office/drawing/2014/main" id="{E5F3CBED-DEF6-043F-486B-7ACE5426F263}"/>
              </a:ext>
            </a:extLst>
          </p:cNvPr>
          <p:cNvSpPr txBox="1"/>
          <p:nvPr/>
        </p:nvSpPr>
        <p:spPr>
          <a:xfrm>
            <a:off x="3598607" y="201516"/>
            <a:ext cx="4572000" cy="368755"/>
          </a:xfrm>
          <a:prstGeom prst="rect">
            <a:avLst/>
          </a:prstGeom>
          <a:noFill/>
        </p:spPr>
        <p:txBody>
          <a:bodyPr wrap="square">
            <a:spAutoFit/>
          </a:bodyPr>
          <a:lstStyle/>
          <a:p>
            <a:pPr algn="just">
              <a:lnSpc>
                <a:spcPct val="107000"/>
              </a:lnSpc>
              <a:spcAft>
                <a:spcPts val="800"/>
              </a:spcAft>
              <a:buNone/>
            </a:pPr>
            <a:r>
              <a:rPr lang="en-GB" sz="1800" b="1" kern="100" dirty="0">
                <a:effectLst/>
                <a:latin typeface="Times New Roman" panose="02020603050405020304" pitchFamily="18" charset="0"/>
                <a:ea typeface="Aptos" panose="020B0004020202020204" pitchFamily="34" charset="0"/>
                <a:cs typeface="Times New Roman" panose="02020603050405020304" pitchFamily="18" charset="0"/>
              </a:rPr>
              <a:t>6.Innovation</a:t>
            </a:r>
            <a:endParaRPr lang="en-GB" sz="18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pic>
        <p:nvPicPr>
          <p:cNvPr id="15" name="Picture 14">
            <a:extLst>
              <a:ext uri="{FF2B5EF4-FFF2-40B4-BE49-F238E27FC236}">
                <a16:creationId xmlns:a16="http://schemas.microsoft.com/office/drawing/2014/main" id="{D11F6799-4484-B8E7-12C2-D3DCD7C9AC72}"/>
              </a:ext>
            </a:extLst>
          </p:cNvPr>
          <p:cNvPicPr>
            <a:picLocks noChangeAspect="1"/>
          </p:cNvPicPr>
          <p:nvPr/>
        </p:nvPicPr>
        <p:blipFill>
          <a:blip r:embed="rId2"/>
          <a:stretch>
            <a:fillRect/>
          </a:stretch>
        </p:blipFill>
        <p:spPr>
          <a:xfrm>
            <a:off x="3756745" y="4184654"/>
            <a:ext cx="5096381" cy="249711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17" name="Picture 16">
            <a:extLst>
              <a:ext uri="{FF2B5EF4-FFF2-40B4-BE49-F238E27FC236}">
                <a16:creationId xmlns:a16="http://schemas.microsoft.com/office/drawing/2014/main" id="{64285706-6386-1241-41EE-C1BC2F42F69D}"/>
              </a:ext>
            </a:extLst>
          </p:cNvPr>
          <p:cNvPicPr>
            <a:picLocks noChangeAspect="1"/>
          </p:cNvPicPr>
          <p:nvPr/>
        </p:nvPicPr>
        <p:blipFill>
          <a:blip r:embed="rId3"/>
          <a:stretch>
            <a:fillRect/>
          </a:stretch>
        </p:blipFill>
        <p:spPr>
          <a:xfrm>
            <a:off x="3598607" y="935581"/>
            <a:ext cx="1781901" cy="3347616"/>
          </a:xfrm>
          <a:prstGeom prst="ellipse">
            <a:avLst/>
          </a:prstGeom>
          <a:ln>
            <a:noFill/>
          </a:ln>
          <a:effectLst>
            <a:softEdge rad="112500"/>
          </a:effectLst>
        </p:spPr>
      </p:pic>
      <p:sp>
        <p:nvSpPr>
          <p:cNvPr id="19" name="TextBox 18">
            <a:extLst>
              <a:ext uri="{FF2B5EF4-FFF2-40B4-BE49-F238E27FC236}">
                <a16:creationId xmlns:a16="http://schemas.microsoft.com/office/drawing/2014/main" id="{33C53554-4291-DCC3-7AD2-7704DD74A9E9}"/>
              </a:ext>
            </a:extLst>
          </p:cNvPr>
          <p:cNvSpPr txBox="1"/>
          <p:nvPr/>
        </p:nvSpPr>
        <p:spPr>
          <a:xfrm>
            <a:off x="422788" y="5017713"/>
            <a:ext cx="3126658" cy="830997"/>
          </a:xfrm>
          <a:prstGeom prst="rect">
            <a:avLst/>
          </a:prstGeom>
          <a:noFill/>
        </p:spPr>
        <p:txBody>
          <a:bodyPr wrap="square">
            <a:spAutoFit/>
          </a:bodyPr>
          <a:lstStyle/>
          <a:p>
            <a:r>
              <a:rPr lang="en-GB" sz="1200" dirty="0"/>
              <a:t>World Economic Forum (2024) </a:t>
            </a:r>
            <a:r>
              <a:rPr lang="en-GB" sz="1200" i="1" dirty="0"/>
              <a:t>Business strategy and future development</a:t>
            </a:r>
            <a:r>
              <a:rPr lang="en-GB" sz="1200" dirty="0"/>
              <a:t>. Available at: </a:t>
            </a:r>
            <a:r>
              <a:rPr lang="en-GB" sz="1200" dirty="0">
                <a:hlinkClick r:id="rId4"/>
              </a:rPr>
              <a:t>https://www.weforum.org</a:t>
            </a:r>
            <a:r>
              <a:rPr lang="en-GB" sz="1200" dirty="0"/>
              <a:t> (Accessed: 20 March 2026).</a:t>
            </a:r>
          </a:p>
        </p:txBody>
      </p:sp>
      <p:sp>
        <p:nvSpPr>
          <p:cNvPr id="20" name="Date Placeholder 19">
            <a:extLst>
              <a:ext uri="{FF2B5EF4-FFF2-40B4-BE49-F238E27FC236}">
                <a16:creationId xmlns:a16="http://schemas.microsoft.com/office/drawing/2014/main" id="{59D9C2BF-D685-DA03-D887-9D4CAB14ED26}"/>
              </a:ext>
            </a:extLst>
          </p:cNvPr>
          <p:cNvSpPr>
            <a:spLocks noGrp="1"/>
          </p:cNvSpPr>
          <p:nvPr>
            <p:ph type="dt" sz="half" idx="10"/>
          </p:nvPr>
        </p:nvSpPr>
        <p:spPr/>
        <p:txBody>
          <a:bodyPr/>
          <a:lstStyle/>
          <a:p>
            <a:r>
              <a:rPr lang="en-US"/>
              <a:t>3/20/2026</a:t>
            </a:r>
          </a:p>
        </p:txBody>
      </p:sp>
      <p:sp>
        <p:nvSpPr>
          <p:cNvPr id="21" name="Slide Number Placeholder 20">
            <a:extLst>
              <a:ext uri="{FF2B5EF4-FFF2-40B4-BE49-F238E27FC236}">
                <a16:creationId xmlns:a16="http://schemas.microsoft.com/office/drawing/2014/main" id="{A33DD920-0A24-0FBD-662E-8CC28265762E}"/>
              </a:ext>
            </a:extLst>
          </p:cNvPr>
          <p:cNvSpPr>
            <a:spLocks noGrp="1"/>
          </p:cNvSpPr>
          <p:nvPr>
            <p:ph type="sldNum" sz="quarter" idx="12"/>
          </p:nvPr>
        </p:nvSpPr>
        <p:spPr/>
        <p:txBody>
          <a:bodyPr/>
          <a:lstStyle/>
          <a:p>
            <a:fld id="{C1FF6DA9-008F-8B48-92A6-B652298478BF}" type="slidenum">
              <a:rPr lang="en-US" smtClean="0"/>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F1DC7E8-0D25-A9F2-F530-769E62412A9F}"/>
              </a:ext>
            </a:extLst>
          </p:cNvPr>
          <p:cNvSpPr txBox="1"/>
          <p:nvPr/>
        </p:nvSpPr>
        <p:spPr>
          <a:xfrm>
            <a:off x="181896" y="49788"/>
            <a:ext cx="4572000" cy="6711068"/>
          </a:xfrm>
          <a:prstGeom prst="rect">
            <a:avLst/>
          </a:prstGeom>
          <a:noFill/>
        </p:spPr>
        <p:txBody>
          <a:bodyPr wrap="square">
            <a:spAutoFit/>
          </a:bodyPr>
          <a:lstStyle/>
          <a:p>
            <a:pPr algn="just">
              <a:lnSpc>
                <a:spcPct val="107000"/>
              </a:lnSpc>
              <a:spcAft>
                <a:spcPts val="800"/>
              </a:spcAft>
              <a:buNone/>
            </a:pPr>
            <a:r>
              <a:rPr lang="en-GB" sz="1400" b="1" kern="100" dirty="0">
                <a:effectLst/>
                <a:latin typeface="Times New Roman" panose="02020603050405020304" pitchFamily="18" charset="0"/>
                <a:ea typeface="Aptos" panose="020B0004020202020204" pitchFamily="34" charset="0"/>
                <a:cs typeface="Times New Roman" panose="02020603050405020304" pitchFamily="18" charset="0"/>
              </a:rPr>
              <a:t>7.Recommendations</a:t>
            </a:r>
            <a:endParaRPr lang="en-GB" sz="14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lnSpc>
                <a:spcPct val="107000"/>
              </a:lnSpc>
              <a:spcAft>
                <a:spcPts val="800"/>
              </a:spcAft>
              <a:buNone/>
            </a:pPr>
            <a:r>
              <a:rPr lang="en-GB" sz="1400" kern="100" dirty="0">
                <a:effectLst/>
                <a:latin typeface="Times New Roman" panose="02020603050405020304" pitchFamily="18" charset="0"/>
                <a:ea typeface="Aptos" panose="020B0004020202020204" pitchFamily="34" charset="0"/>
                <a:cs typeface="Times New Roman" panose="02020603050405020304" pitchFamily="18" charset="0"/>
              </a:rPr>
              <a:t>Volkswagen should continue to expand investment in electric vehicles (EVs), renewable energy, and sustainable technologies in order to align with global decarbonisation targets and changing consumer expectations. This is reflected in the company’s regenerate+ strategy, which focuses on climate neutrality and long-term sustainability (Volkswagen Group, 2024a). Strengthening its EV portfolio is essential for maintaining competitiveness as the industry rapidly shifts towards electrification (IEA, 2023).</a:t>
            </a:r>
          </a:p>
          <a:p>
            <a:pPr algn="just">
              <a:lnSpc>
                <a:spcPct val="107000"/>
              </a:lnSpc>
              <a:spcAft>
                <a:spcPts val="800"/>
              </a:spcAft>
              <a:buNone/>
            </a:pPr>
            <a:r>
              <a:rPr lang="en-GB" sz="1400" kern="100" dirty="0">
                <a:effectLst/>
                <a:latin typeface="Times New Roman" panose="02020603050405020304" pitchFamily="18" charset="0"/>
                <a:ea typeface="Aptos" panose="020B0004020202020204" pitchFamily="34" charset="0"/>
                <a:cs typeface="Times New Roman" panose="02020603050405020304" pitchFamily="18" charset="0"/>
              </a:rPr>
              <a:t>Volkswagen should also improve supply chain resilience by diversifying suppliers and reducing dependency on specific regions. Global supply chains are increasingly exposed to disruptions, and over-reliance on certain markets increases risk (Dicken, 2015). A more flexible and transparent supply network would help ensure operational stability.</a:t>
            </a:r>
          </a:p>
          <a:p>
            <a:pPr algn="just">
              <a:lnSpc>
                <a:spcPct val="107000"/>
              </a:lnSpc>
              <a:spcAft>
                <a:spcPts val="800"/>
              </a:spcAft>
              <a:buNone/>
            </a:pPr>
            <a:r>
              <a:rPr lang="en-GB" sz="1400" kern="100" dirty="0">
                <a:effectLst/>
                <a:latin typeface="Times New Roman" panose="02020603050405020304" pitchFamily="18" charset="0"/>
                <a:ea typeface="Aptos" panose="020B0004020202020204" pitchFamily="34" charset="0"/>
                <a:cs typeface="Times New Roman" panose="02020603050405020304" pitchFamily="18" charset="0"/>
              </a:rPr>
              <a:t>Furthermore, the company should continue to strengthen ethical practices and corporate governance in order to rebuild and maintain stakeholder trust. Transparency and accountability are essential for long-term success, as organisations must meet the expectations of key stakeholders (Freeman, Harrison &amp; Wicks, 2018).</a:t>
            </a:r>
          </a:p>
          <a:p>
            <a:pPr algn="just">
              <a:lnSpc>
                <a:spcPct val="107000"/>
              </a:lnSpc>
              <a:spcAft>
                <a:spcPts val="800"/>
              </a:spcAft>
              <a:buNone/>
            </a:pPr>
            <a:r>
              <a:rPr lang="en-GB" sz="1400" kern="100" dirty="0">
                <a:effectLst/>
                <a:latin typeface="Times New Roman" panose="02020603050405020304" pitchFamily="18" charset="0"/>
                <a:ea typeface="Aptos" panose="020B0004020202020204" pitchFamily="34" charset="0"/>
                <a:cs typeface="Times New Roman" panose="02020603050405020304" pitchFamily="18" charset="0"/>
              </a:rPr>
              <a:t>Finally, Volkswagen should invest further in digital transformation and workforce development. As the industry becomes more technology-driven, continuous upskilling is necessary to support innovation and improve organisational performance (Bharadwaj et al., 2013).</a:t>
            </a:r>
          </a:p>
        </p:txBody>
      </p:sp>
      <p:pic>
        <p:nvPicPr>
          <p:cNvPr id="9" name="Picture 8">
            <a:extLst>
              <a:ext uri="{FF2B5EF4-FFF2-40B4-BE49-F238E27FC236}">
                <a16:creationId xmlns:a16="http://schemas.microsoft.com/office/drawing/2014/main" id="{25A9D0C3-4E6C-E29B-F41B-5DE6A5BDA0E6}"/>
              </a:ext>
            </a:extLst>
          </p:cNvPr>
          <p:cNvPicPr>
            <a:picLocks noChangeAspect="1"/>
          </p:cNvPicPr>
          <p:nvPr/>
        </p:nvPicPr>
        <p:blipFill>
          <a:blip r:embed="rId2"/>
          <a:stretch>
            <a:fillRect/>
          </a:stretch>
        </p:blipFill>
        <p:spPr>
          <a:xfrm>
            <a:off x="4866968" y="97144"/>
            <a:ext cx="4210986" cy="444879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1" name="TextBox 10">
            <a:extLst>
              <a:ext uri="{FF2B5EF4-FFF2-40B4-BE49-F238E27FC236}">
                <a16:creationId xmlns:a16="http://schemas.microsoft.com/office/drawing/2014/main" id="{1C4B2896-50C3-4A12-746A-6FA96B0A1234}"/>
              </a:ext>
            </a:extLst>
          </p:cNvPr>
          <p:cNvSpPr txBox="1"/>
          <p:nvPr/>
        </p:nvSpPr>
        <p:spPr>
          <a:xfrm>
            <a:off x="5024285" y="4699424"/>
            <a:ext cx="4119715" cy="646331"/>
          </a:xfrm>
          <a:prstGeom prst="rect">
            <a:avLst/>
          </a:prstGeom>
          <a:noFill/>
        </p:spPr>
        <p:txBody>
          <a:bodyPr wrap="square">
            <a:spAutoFit/>
          </a:bodyPr>
          <a:lstStyle/>
          <a:p>
            <a:r>
              <a:rPr lang="en-GB" sz="1200" dirty="0"/>
              <a:t>World Economic Forum (2024) </a:t>
            </a:r>
            <a:r>
              <a:rPr lang="en-GB" sz="1200" i="1" dirty="0"/>
              <a:t>Business strategy and future development</a:t>
            </a:r>
            <a:r>
              <a:rPr lang="en-GB" sz="1200" dirty="0"/>
              <a:t>. Available at: </a:t>
            </a:r>
            <a:r>
              <a:rPr lang="en-GB" sz="1200" dirty="0">
                <a:hlinkClick r:id="rId3"/>
              </a:rPr>
              <a:t>https://www.weforum.org</a:t>
            </a:r>
            <a:r>
              <a:rPr lang="en-GB" sz="1200" dirty="0"/>
              <a:t> (Accessed: 20 March 2026).</a:t>
            </a:r>
          </a:p>
        </p:txBody>
      </p:sp>
      <p:sp>
        <p:nvSpPr>
          <p:cNvPr id="12" name="Date Placeholder 11">
            <a:extLst>
              <a:ext uri="{FF2B5EF4-FFF2-40B4-BE49-F238E27FC236}">
                <a16:creationId xmlns:a16="http://schemas.microsoft.com/office/drawing/2014/main" id="{E604333C-91A0-4484-1EA0-5D2B1619A7D0}"/>
              </a:ext>
            </a:extLst>
          </p:cNvPr>
          <p:cNvSpPr>
            <a:spLocks noGrp="1"/>
          </p:cNvSpPr>
          <p:nvPr>
            <p:ph type="dt" sz="half" idx="10"/>
          </p:nvPr>
        </p:nvSpPr>
        <p:spPr/>
        <p:txBody>
          <a:bodyPr/>
          <a:lstStyle/>
          <a:p>
            <a:r>
              <a:rPr lang="en-US"/>
              <a:t>3/20/2026</a:t>
            </a:r>
          </a:p>
        </p:txBody>
      </p:sp>
      <p:sp>
        <p:nvSpPr>
          <p:cNvPr id="13" name="Slide Number Placeholder 12">
            <a:extLst>
              <a:ext uri="{FF2B5EF4-FFF2-40B4-BE49-F238E27FC236}">
                <a16:creationId xmlns:a16="http://schemas.microsoft.com/office/drawing/2014/main" id="{8C4CA539-2A5A-48DC-7981-3C56E01A7D1B}"/>
              </a:ext>
            </a:extLst>
          </p:cNvPr>
          <p:cNvSpPr>
            <a:spLocks noGrp="1"/>
          </p:cNvSpPr>
          <p:nvPr>
            <p:ph type="sldNum" sz="quarter" idx="12"/>
          </p:nvPr>
        </p:nvSpPr>
        <p:spPr/>
        <p:txBody>
          <a:bodyPr/>
          <a:lstStyle/>
          <a:p>
            <a:fld id="{C1FF6DA9-008F-8B48-92A6-B652298478BF}" type="slidenum">
              <a:rPr lang="en-US" smtClean="0"/>
              <a:t>11</a:t>
            </a:fld>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A7149966-1580-9CDE-B949-5980F127FD5A}"/>
              </a:ext>
            </a:extLst>
          </p:cNvPr>
          <p:cNvPicPr>
            <a:picLocks noChangeAspect="1"/>
          </p:cNvPicPr>
          <p:nvPr/>
        </p:nvPicPr>
        <p:blipFill>
          <a:blip r:embed="rId2"/>
          <a:stretch>
            <a:fillRect/>
          </a:stretch>
        </p:blipFill>
        <p:spPr>
          <a:xfrm>
            <a:off x="0" y="4935794"/>
            <a:ext cx="9144000" cy="1835605"/>
          </a:xfrm>
          <a:prstGeom prst="rect">
            <a:avLst/>
          </a:prstGeom>
          <a:ln>
            <a:noFill/>
          </a:ln>
          <a:effectLst>
            <a:softEdge rad="112500"/>
          </a:effectLst>
        </p:spPr>
      </p:pic>
      <p:sp>
        <p:nvSpPr>
          <p:cNvPr id="11" name="TextBox 10">
            <a:extLst>
              <a:ext uri="{FF2B5EF4-FFF2-40B4-BE49-F238E27FC236}">
                <a16:creationId xmlns:a16="http://schemas.microsoft.com/office/drawing/2014/main" id="{9530126A-9AF6-CC13-80ED-391EA659F3C5}"/>
              </a:ext>
            </a:extLst>
          </p:cNvPr>
          <p:cNvSpPr txBox="1"/>
          <p:nvPr/>
        </p:nvSpPr>
        <p:spPr>
          <a:xfrm>
            <a:off x="1160206" y="389063"/>
            <a:ext cx="5697794" cy="5302670"/>
          </a:xfrm>
          <a:prstGeom prst="rect">
            <a:avLst/>
          </a:prstGeom>
          <a:noFill/>
        </p:spPr>
        <p:txBody>
          <a:bodyPr wrap="square">
            <a:spAutoFit/>
          </a:bodyPr>
          <a:lstStyle/>
          <a:p>
            <a:pPr algn="just">
              <a:lnSpc>
                <a:spcPct val="107000"/>
              </a:lnSpc>
              <a:spcAft>
                <a:spcPts val="800"/>
              </a:spcAft>
              <a:buNone/>
            </a:pPr>
            <a:r>
              <a:rPr lang="en-GB" sz="1400" b="1" kern="100" dirty="0">
                <a:effectLst/>
                <a:latin typeface="Times New Roman" panose="02020603050405020304" pitchFamily="18" charset="0"/>
                <a:ea typeface="Aptos" panose="020B0004020202020204" pitchFamily="34" charset="0"/>
                <a:cs typeface="Times New Roman" panose="02020603050405020304" pitchFamily="18" charset="0"/>
              </a:rPr>
              <a:t>                                               Conclusion </a:t>
            </a:r>
            <a:endParaRPr lang="en-GB" sz="14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gn="just">
              <a:lnSpc>
                <a:spcPct val="107000"/>
              </a:lnSpc>
              <a:spcAft>
                <a:spcPts val="800"/>
              </a:spcAft>
              <a:buNone/>
            </a:pPr>
            <a:r>
              <a:rPr lang="en-GB" sz="1400" kern="100" dirty="0">
                <a:effectLst/>
                <a:latin typeface="Times New Roman" panose="02020603050405020304" pitchFamily="18" charset="0"/>
                <a:ea typeface="Aptos" panose="020B0004020202020204" pitchFamily="34" charset="0"/>
                <a:cs typeface="Times New Roman" panose="02020603050405020304" pitchFamily="18" charset="0"/>
              </a:rPr>
              <a:t>In conclusion, Volkswagen operates in a complex and dynamic business environment shaped by political, economic, social, and technological factors (Needle and Burns, 2019). These external pressures require the company to remain flexible and continuously adapt its strategies in order to maintain competitiveness.</a:t>
            </a:r>
          </a:p>
          <a:p>
            <a:pPr algn="just">
              <a:lnSpc>
                <a:spcPct val="107000"/>
              </a:lnSpc>
              <a:spcAft>
                <a:spcPts val="800"/>
              </a:spcAft>
              <a:buNone/>
            </a:pPr>
            <a:r>
              <a:rPr lang="en-GB" sz="1400" kern="100" dirty="0">
                <a:effectLst/>
                <a:latin typeface="Times New Roman" panose="02020603050405020304" pitchFamily="18" charset="0"/>
                <a:ea typeface="Aptos" panose="020B0004020202020204" pitchFamily="34" charset="0"/>
                <a:cs typeface="Times New Roman" panose="02020603050405020304" pitchFamily="18" charset="0"/>
              </a:rPr>
              <a:t>The application of SWOT and PEST analysis highlights both Volkswagen’s internal strengths and the external challenges it faces. While the company benefits from a strong global presence, financial resources, and continuous investment in innovation, it also faces significant risks, including high production costs, supply chain vulnerabilities, and reputational challenges (Capon, 2009).</a:t>
            </a:r>
          </a:p>
          <a:p>
            <a:pPr algn="just">
              <a:lnSpc>
                <a:spcPct val="107000"/>
              </a:lnSpc>
              <a:spcAft>
                <a:spcPts val="800"/>
              </a:spcAft>
              <a:buNone/>
            </a:pPr>
            <a:r>
              <a:rPr lang="en-GB" sz="1400" kern="100" dirty="0">
                <a:effectLst/>
                <a:latin typeface="Times New Roman" panose="02020603050405020304" pitchFamily="18" charset="0"/>
                <a:ea typeface="Aptos" panose="020B0004020202020204" pitchFamily="34" charset="0"/>
                <a:cs typeface="Times New Roman" panose="02020603050405020304" pitchFamily="18" charset="0"/>
              </a:rPr>
              <a:t>Overall, Volkswagen demonstrates strong growth potential, particularly through its focus on sustainability and technological advancement. However, maintaining competitive advantage will depend on its ability to effectively manage risks, respond to global market changes, and align its strategies with evolving stakeholder expectations (Porter, 2014).</a:t>
            </a:r>
          </a:p>
          <a:p>
            <a:pPr algn="just">
              <a:lnSpc>
                <a:spcPct val="107000"/>
              </a:lnSpc>
              <a:spcAft>
                <a:spcPts val="800"/>
              </a:spcAft>
              <a:buNone/>
            </a:pPr>
            <a:r>
              <a:rPr lang="en-GB" sz="1400" kern="100" dirty="0">
                <a:effectLst/>
                <a:latin typeface="Times New Roman" panose="02020603050405020304" pitchFamily="18" charset="0"/>
                <a:ea typeface="Aptos" panose="020B0004020202020204" pitchFamily="34" charset="0"/>
                <a:cs typeface="Times New Roman" panose="02020603050405020304" pitchFamily="18" charset="0"/>
              </a:rPr>
              <a:t> </a:t>
            </a:r>
          </a:p>
          <a:p>
            <a:pPr algn="just">
              <a:lnSpc>
                <a:spcPct val="107000"/>
              </a:lnSpc>
              <a:spcAft>
                <a:spcPts val="800"/>
              </a:spcAft>
              <a:buNone/>
            </a:pPr>
            <a:r>
              <a:rPr lang="en-GB" sz="1400" kern="100" dirty="0">
                <a:effectLst/>
                <a:latin typeface="Times New Roman" panose="02020603050405020304" pitchFamily="18" charset="0"/>
                <a:ea typeface="Aptos" panose="020B0004020202020204" pitchFamily="34" charset="0"/>
                <a:cs typeface="Times New Roman" panose="02020603050405020304" pitchFamily="18" charset="0"/>
              </a:rPr>
              <a:t> </a:t>
            </a:r>
          </a:p>
          <a:p>
            <a:pPr algn="just">
              <a:lnSpc>
                <a:spcPct val="107000"/>
              </a:lnSpc>
              <a:spcAft>
                <a:spcPts val="800"/>
              </a:spcAft>
              <a:buNone/>
            </a:pPr>
            <a:r>
              <a:rPr lang="en-GB" sz="1400" kern="100" dirty="0">
                <a:effectLst/>
                <a:latin typeface="Times New Roman" panose="02020603050405020304" pitchFamily="18" charset="0"/>
                <a:ea typeface="Aptos" panose="020B0004020202020204" pitchFamily="34" charset="0"/>
                <a:cs typeface="Times New Roman" panose="02020603050405020304" pitchFamily="18" charset="0"/>
              </a:rPr>
              <a:t> </a:t>
            </a:r>
          </a:p>
        </p:txBody>
      </p:sp>
      <p:sp>
        <p:nvSpPr>
          <p:cNvPr id="12" name="Date Placeholder 11">
            <a:extLst>
              <a:ext uri="{FF2B5EF4-FFF2-40B4-BE49-F238E27FC236}">
                <a16:creationId xmlns:a16="http://schemas.microsoft.com/office/drawing/2014/main" id="{C935896F-6180-9F2C-0572-F8D4CA52DD06}"/>
              </a:ext>
            </a:extLst>
          </p:cNvPr>
          <p:cNvSpPr>
            <a:spLocks noGrp="1"/>
          </p:cNvSpPr>
          <p:nvPr>
            <p:ph type="dt" sz="half" idx="10"/>
          </p:nvPr>
        </p:nvSpPr>
        <p:spPr/>
        <p:txBody>
          <a:bodyPr/>
          <a:lstStyle/>
          <a:p>
            <a:r>
              <a:rPr lang="en-US"/>
              <a:t>3/20/2026</a:t>
            </a:r>
          </a:p>
        </p:txBody>
      </p:sp>
      <p:sp>
        <p:nvSpPr>
          <p:cNvPr id="13" name="Slide Number Placeholder 12">
            <a:extLst>
              <a:ext uri="{FF2B5EF4-FFF2-40B4-BE49-F238E27FC236}">
                <a16:creationId xmlns:a16="http://schemas.microsoft.com/office/drawing/2014/main" id="{6DA48346-BD3B-909A-413F-FC49A0510311}"/>
              </a:ext>
            </a:extLst>
          </p:cNvPr>
          <p:cNvSpPr>
            <a:spLocks noGrp="1"/>
          </p:cNvSpPr>
          <p:nvPr>
            <p:ph type="sldNum" sz="quarter" idx="12"/>
          </p:nvPr>
        </p:nvSpPr>
        <p:spPr/>
        <p:txBody>
          <a:bodyPr/>
          <a:lstStyle/>
          <a:p>
            <a:fld id="{C1FF6DA9-008F-8B48-92A6-B652298478BF}" type="slidenum">
              <a:rPr lang="en-US" smtClean="0"/>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a:extLst>
              <a:ext uri="{FF2B5EF4-FFF2-40B4-BE49-F238E27FC236}">
                <a16:creationId xmlns:a16="http://schemas.microsoft.com/office/drawing/2014/main" id="{3B8AE9F8-FE9A-1D06-449A-DD46674030B0}"/>
              </a:ext>
            </a:extLst>
          </p:cNvPr>
          <p:cNvSpPr txBox="1"/>
          <p:nvPr/>
        </p:nvSpPr>
        <p:spPr>
          <a:xfrm>
            <a:off x="68826" y="266687"/>
            <a:ext cx="8082116" cy="6255623"/>
          </a:xfrm>
          <a:prstGeom prst="rect">
            <a:avLst/>
          </a:prstGeom>
          <a:noFill/>
        </p:spPr>
        <p:txBody>
          <a:bodyPr wrap="square">
            <a:spAutoFit/>
          </a:bodyPr>
          <a:lstStyle/>
          <a:p>
            <a:pPr algn="just">
              <a:lnSpc>
                <a:spcPct val="107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REFERINTE: </a:t>
            </a:r>
          </a:p>
          <a:p>
            <a:pPr algn="just">
              <a:lnSpc>
                <a:spcPct val="107000"/>
              </a:lnSpc>
              <a:spcAft>
                <a:spcPts val="800"/>
              </a:spcAft>
              <a:buNone/>
            </a:pPr>
            <a:r>
              <a:rPr lang="en-GB" sz="1200" kern="100" dirty="0" err="1">
                <a:effectLst/>
                <a:latin typeface="Times New Roman" panose="02020603050405020304" pitchFamily="18" charset="0"/>
                <a:ea typeface="Aptos" panose="020B0004020202020204" pitchFamily="34" charset="0"/>
                <a:cs typeface="Times New Roman" panose="02020603050405020304" pitchFamily="18" charset="0"/>
              </a:rPr>
              <a:t>Atrill</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P., McLaney, E., Harvey, D. and Jenner, M. (2018)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Accounting and Finance for Non-Specialists</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11th </a:t>
            </a:r>
            <a:r>
              <a:rPr lang="en-GB" sz="1200" kern="100" dirty="0" err="1">
                <a:effectLst/>
                <a:latin typeface="Times New Roman" panose="02020603050405020304" pitchFamily="18" charset="0"/>
                <a:ea typeface="Aptos" panose="020B0004020202020204" pitchFamily="34" charset="0"/>
                <a:cs typeface="Times New Roman" panose="02020603050405020304" pitchFamily="18" charset="0"/>
              </a:rPr>
              <a:t>edn</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Harlow: Pearson.</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Bharadwaj, A., El </a:t>
            </a:r>
            <a:r>
              <a:rPr lang="en-GB" sz="1200" kern="100" dirty="0" err="1">
                <a:effectLst/>
                <a:latin typeface="Times New Roman" panose="02020603050405020304" pitchFamily="18" charset="0"/>
                <a:ea typeface="Aptos" panose="020B0004020202020204" pitchFamily="34" charset="0"/>
                <a:cs typeface="Times New Roman" panose="02020603050405020304" pitchFamily="18" charset="0"/>
              </a:rPr>
              <a:t>Sawy</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O.A., Pavlou, P.A. and Venkatraman, N. (2013) ‘Digital business strategy: Toward a next generation of insights’,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MIS Quarterly</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37(2), pp. 471–482.</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Brynjolfsson, E. and McAfee, A. (2014)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The Second Machine Age: Work, Progress, and Prosperity in a Time of Brilliant Technologies</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New York: W.W. Norton &amp; Company.</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Capon, C. (2009)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Understanding Strategic Management</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Harlow: Pearson Education. Available at: https://books.google.com/books?id=0bWkAQAAQBAJ (Accessed: 20 March 2026).</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buNone/>
            </a:pPr>
            <a:r>
              <a:rPr lang="en-GB" sz="1200" b="1" kern="100" dirty="0">
                <a:effectLst/>
                <a:latin typeface="Times New Roman" panose="02020603050405020304" pitchFamily="18" charset="0"/>
                <a:ea typeface="Aptos" panose="020B0004020202020204" pitchFamily="34" charset="0"/>
                <a:cs typeface="Times New Roman" panose="02020603050405020304" pitchFamily="18" charset="0"/>
              </a:rPr>
              <a:t>Dicken, P. (2015)</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Global Shift: Mapping the Changing Contours of the World Economy</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7th ed. London: SAGE Publications. Available at: https://books.google.co.uk/books/about/Global_Shift_Seventh_Edition.html?id=ltbiBQAAQBAJ (Accessed: 19 March 2026)</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Freeman, R.E., Harrison, J.S., Wicks, A.C., Parmar, B.L. and De Colle, S. (2018)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Stakeholder Theory: The State of the Art</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Cambridge: Cambridge University Press.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International Energy Agency (2023)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Global EV Outlook 2023</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Paris: IEA. Available at: </a:t>
            </a:r>
            <a:r>
              <a:rPr lang="en-GB" sz="12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2"/>
              </a:rPr>
              <a:t>https://www.iea.org/reports/global-ev-outlook-2023</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(Accessed: 20 March 2026).</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Needle, D. and Burns, J. (2019)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Business in Context: An Introduction to Business and Its Environment</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7th </a:t>
            </a:r>
            <a:r>
              <a:rPr lang="en-GB" sz="1200" kern="100" dirty="0" err="1">
                <a:effectLst/>
                <a:latin typeface="Times New Roman" panose="02020603050405020304" pitchFamily="18" charset="0"/>
                <a:ea typeface="Aptos" panose="020B0004020202020204" pitchFamily="34" charset="0"/>
                <a:cs typeface="Times New Roman" panose="02020603050405020304" pitchFamily="18" charset="0"/>
              </a:rPr>
              <a:t>edn</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Andover: Cengage Learning. Available at: https://books.google.com/books?id=Q8uZDwAAQBAJ (Accessed: 20 March 2026).</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OECD (2023)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Enterprise size classification and business statistics</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Paris: OECD Publishing. Available at: </a:t>
            </a:r>
            <a:r>
              <a:rPr lang="en-GB" sz="1200" u="sng" kern="100" dirty="0">
                <a:solidFill>
                  <a:srgbClr val="467886"/>
                </a:solidFill>
                <a:effectLst/>
                <a:latin typeface="Times New Roman" panose="02020603050405020304" pitchFamily="18" charset="0"/>
                <a:ea typeface="Aptos" panose="020B0004020202020204" pitchFamily="34" charset="0"/>
                <a:cs typeface="Times New Roman" panose="02020603050405020304" pitchFamily="18" charset="0"/>
                <a:hlinkClick r:id="rId3"/>
              </a:rPr>
              <a:t>https://www.oecd.org</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(Accessed: 18 March 2026).</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Porter, M.E. (2014)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Competitive Advantage: Creating and Sustaining Superior Performance</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New York: Free Press. Available at: https://books.google.com/books?id=7U4eAQAAQBAJ (Accessed: 20 March 2026).</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Volkswagen Group (2024a)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Annual Report 2024</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Wolfsburg: Volkswagen AG. Available at: https://www.volkswagen-group.com/en/publications/more/annual-report-2024 (Accessed: 20 March 2026).</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7000"/>
              </a:lnSpc>
              <a:spcAft>
                <a:spcPts val="800"/>
              </a:spcAft>
              <a:buNone/>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21" name="Date Placeholder 20">
            <a:extLst>
              <a:ext uri="{FF2B5EF4-FFF2-40B4-BE49-F238E27FC236}">
                <a16:creationId xmlns:a16="http://schemas.microsoft.com/office/drawing/2014/main" id="{BB75208B-9A11-F1F3-7187-D64F641007C4}"/>
              </a:ext>
            </a:extLst>
          </p:cNvPr>
          <p:cNvSpPr>
            <a:spLocks noGrp="1"/>
          </p:cNvSpPr>
          <p:nvPr>
            <p:ph type="dt" sz="half" idx="10"/>
          </p:nvPr>
        </p:nvSpPr>
        <p:spPr/>
        <p:txBody>
          <a:bodyPr/>
          <a:lstStyle/>
          <a:p>
            <a:r>
              <a:rPr lang="en-US"/>
              <a:t>3/20/2026</a:t>
            </a:r>
          </a:p>
        </p:txBody>
      </p:sp>
      <p:sp>
        <p:nvSpPr>
          <p:cNvPr id="23" name="Slide Number Placeholder 22">
            <a:extLst>
              <a:ext uri="{FF2B5EF4-FFF2-40B4-BE49-F238E27FC236}">
                <a16:creationId xmlns:a16="http://schemas.microsoft.com/office/drawing/2014/main" id="{D34E1205-871D-C604-7902-6298A632787A}"/>
              </a:ext>
            </a:extLst>
          </p:cNvPr>
          <p:cNvSpPr>
            <a:spLocks noGrp="1"/>
          </p:cNvSpPr>
          <p:nvPr>
            <p:ph type="sldNum" sz="quarter" idx="12"/>
          </p:nvPr>
        </p:nvSpPr>
        <p:spPr/>
        <p:txBody>
          <a:bodyPr/>
          <a:lstStyle/>
          <a:p>
            <a:fld id="{C1FF6DA9-008F-8B48-92A6-B652298478BF}" type="slidenum">
              <a:rPr lang="en-US" smtClean="0"/>
              <a:t>13</a:t>
            </a:fld>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110</TotalTime>
  <Words>2663</Words>
  <Application>Microsoft Office PowerPoint</Application>
  <PresentationFormat>On-screen Show (4:3)</PresentationFormat>
  <Paragraphs>113</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Arial</vt:lpstr>
      <vt:lpstr>Calibri</vt:lpstr>
      <vt:lpstr>Times New Roman</vt:lpstr>
      <vt:lpstr>Office Theme</vt:lpstr>
      <vt:lpstr>PowerPoint Presentation</vt:lpstr>
      <vt:lpstr>Volkswagen Business Analysis</vt:lpstr>
      <vt:lpstr>Table of Content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Cristian Boerescu (2515712)</cp:lastModifiedBy>
  <cp:revision>2</cp:revision>
  <dcterms:created xsi:type="dcterms:W3CDTF">2013-01-27T09:14:16Z</dcterms:created>
  <dcterms:modified xsi:type="dcterms:W3CDTF">2026-03-20T23:47:40Z</dcterms:modified>
  <cp:category/>
</cp:coreProperties>
</file>