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5.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724" r:id="rId1"/>
    <p:sldMasterId id="2147483737" r:id="rId2"/>
  </p:sldMasterIdLst>
  <p:notesMasterIdLst>
    <p:notesMasterId r:id="rId34"/>
  </p:notesMasterIdLst>
  <p:sldIdLst>
    <p:sldId id="313" r:id="rId3"/>
    <p:sldId id="4991" r:id="rId4"/>
    <p:sldId id="4992" r:id="rId5"/>
    <p:sldId id="5001" r:id="rId6"/>
    <p:sldId id="5005" r:id="rId7"/>
    <p:sldId id="4993" r:id="rId8"/>
    <p:sldId id="4994" r:id="rId9"/>
    <p:sldId id="4996" r:id="rId10"/>
    <p:sldId id="4995" r:id="rId11"/>
    <p:sldId id="4997" r:id="rId12"/>
    <p:sldId id="4998" r:id="rId13"/>
    <p:sldId id="4999" r:id="rId14"/>
    <p:sldId id="5008" r:id="rId15"/>
    <p:sldId id="4984" r:id="rId16"/>
    <p:sldId id="5009" r:id="rId17"/>
    <p:sldId id="5010" r:id="rId18"/>
    <p:sldId id="4981" r:id="rId19"/>
    <p:sldId id="4982" r:id="rId20"/>
    <p:sldId id="272" r:id="rId21"/>
    <p:sldId id="4983" r:id="rId22"/>
    <p:sldId id="5011" r:id="rId23"/>
    <p:sldId id="5016" r:id="rId24"/>
    <p:sldId id="4989" r:id="rId25"/>
    <p:sldId id="5012" r:id="rId26"/>
    <p:sldId id="5013" r:id="rId27"/>
    <p:sldId id="5006" r:id="rId28"/>
    <p:sldId id="5003" r:id="rId29"/>
    <p:sldId id="5004" r:id="rId30"/>
    <p:sldId id="278" r:id="rId31"/>
    <p:sldId id="279" r:id="rId32"/>
    <p:sldId id="5014" r:id="rId33"/>
  </p:sldIdLst>
  <p:sldSz cx="12192000" cy="6858000"/>
  <p:notesSz cx="6858000" cy="9144000"/>
  <p:embeddedFontLst>
    <p:embeddedFont>
      <p:font typeface="Amasis MT Pro Black" panose="02040A04050005020304" pitchFamily="18" charset="0"/>
      <p:bold r:id="rId35"/>
      <p:boldItalic r:id="rId36"/>
    </p:embeddedFont>
    <p:embeddedFont>
      <p:font typeface="Cambria" panose="02040503050406030204" pitchFamily="18" charset="0"/>
      <p:regular r:id="rId37"/>
      <p:bold r:id="rId38"/>
      <p:italic r:id="rId39"/>
      <p:boldItalic r:id="rId40"/>
    </p:embeddedFont>
    <p:embeddedFont>
      <p:font typeface="Open Sans" panose="020B0606030504020204" pitchFamily="34" charset="0"/>
      <p:regular r:id="rId41"/>
      <p:bold r:id="rId42"/>
      <p:italic r:id="rId43"/>
      <p:boldItalic r:id="rId4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3B0284E5-F883-95E0-46A5-5311E39875D2}" name="Josephine Chen-Wilson" initials="JC" userId="S::j.chen-wilson@uwtsd.ac.uk::593cd63a-7d28-4625-9289-ed4ccf0879c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552CD91-BA6A-4615-AE1F-98BFE0018B01}" v="16" dt="2024-10-29T10:52:17.1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81326" autoAdjust="0"/>
  </p:normalViewPr>
  <p:slideViewPr>
    <p:cSldViewPr snapToGrid="0">
      <p:cViewPr varScale="1">
        <p:scale>
          <a:sx n="86" d="100"/>
          <a:sy n="86" d="100"/>
        </p:scale>
        <p:origin x="1356" y="60"/>
      </p:cViewPr>
      <p:guideLst/>
    </p:cSldViewPr>
  </p:slideViewPr>
  <p:outlineViewPr>
    <p:cViewPr>
      <p:scale>
        <a:sx n="20" d="100"/>
        <a:sy n="20" d="100"/>
      </p:scale>
      <p:origin x="0" y="-9374"/>
    </p:cViewPr>
  </p:outlin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font" Target="fonts/font5.fntdata"/><Relationship Id="rId21" Type="http://schemas.openxmlformats.org/officeDocument/2006/relationships/slide" Target="slides/slide19.xml"/><Relationship Id="rId34" Type="http://schemas.openxmlformats.org/officeDocument/2006/relationships/notesMaster" Target="notesMasters/notesMaster1.xml"/><Relationship Id="rId42" Type="http://schemas.openxmlformats.org/officeDocument/2006/relationships/font" Target="fonts/font8.fntdata"/><Relationship Id="rId47" Type="http://schemas.openxmlformats.org/officeDocument/2006/relationships/theme" Target="theme/theme1.xml"/><Relationship Id="rId50" Type="http://schemas.microsoft.com/office/2018/10/relationships/authors" Target="author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font" Target="fonts/font3.fntdata"/><Relationship Id="rId40" Type="http://schemas.openxmlformats.org/officeDocument/2006/relationships/font" Target="fonts/font6.fntdata"/><Relationship Id="rId45"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font" Target="fonts/font2.fntdata"/><Relationship Id="rId49"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font" Target="fonts/font10.fnt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font" Target="fonts/font1.fntdata"/><Relationship Id="rId43" Type="http://schemas.openxmlformats.org/officeDocument/2006/relationships/font" Target="fonts/font9.fntdata"/><Relationship Id="rId48"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font" Target="fonts/font4.fntdata"/><Relationship Id="rId46"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4.xml"/></Relationships>
</file>

<file path=ppt/diagrams/_rels/data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ata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ata5.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coloredoutline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3FB7A6-AB64-43E1-B8ED-EBD5C4006A86}" type="doc">
      <dgm:prSet loTypeId="urn:microsoft.com/office/officeart/2005/8/layout/default" loCatId="list" qsTypeId="urn:microsoft.com/office/officeart/2005/8/quickstyle/simple5" qsCatId="simple" csTypeId="urn:microsoft.com/office/officeart/2005/8/colors/colorful2" csCatId="colorful" phldr="1"/>
      <dgm:spPr/>
      <dgm:t>
        <a:bodyPr/>
        <a:lstStyle/>
        <a:p>
          <a:endParaRPr lang="en-US"/>
        </a:p>
      </dgm:t>
    </dgm:pt>
    <dgm:pt modelId="{F78EDED9-5D0C-429A-A387-075F2C37D82A}">
      <dgm:prSet/>
      <dgm:spPr/>
      <dgm:t>
        <a:bodyPr/>
        <a:lstStyle/>
        <a:p>
          <a:r>
            <a:rPr lang="en-US" b="0" i="0" baseline="0"/>
            <a:t>Mental illness is closely associated with many forms of inequalities. </a:t>
          </a:r>
          <a:endParaRPr lang="en-US"/>
        </a:p>
      </dgm:t>
    </dgm:pt>
    <dgm:pt modelId="{FE35971E-0602-468C-A3A1-5095DB2DF86C}" type="parTrans" cxnId="{3B5407B7-F6FB-4B0C-9640-9684B1D2A7E0}">
      <dgm:prSet/>
      <dgm:spPr/>
      <dgm:t>
        <a:bodyPr/>
        <a:lstStyle/>
        <a:p>
          <a:endParaRPr lang="en-US"/>
        </a:p>
      </dgm:t>
    </dgm:pt>
    <dgm:pt modelId="{C69C0C31-1D24-4681-9F45-901437A5DB50}" type="sibTrans" cxnId="{3B5407B7-F6FB-4B0C-9640-9684B1D2A7E0}">
      <dgm:prSet/>
      <dgm:spPr/>
      <dgm:t>
        <a:bodyPr/>
        <a:lstStyle/>
        <a:p>
          <a:endParaRPr lang="en-US"/>
        </a:p>
      </dgm:t>
    </dgm:pt>
    <dgm:pt modelId="{4073AB40-69BE-46F2-B97F-C0F10AE1A9ED}">
      <dgm:prSet/>
      <dgm:spPr/>
      <dgm:t>
        <a:bodyPr/>
        <a:lstStyle/>
        <a:p>
          <a:r>
            <a:rPr lang="en-US" b="0" i="0" baseline="0"/>
            <a:t>Health inequalities are avoidable and unfair differences in health status and determinants between groups of people due to demographic, socioeconomic, geographical and other factors.</a:t>
          </a:r>
          <a:endParaRPr lang="en-US"/>
        </a:p>
      </dgm:t>
    </dgm:pt>
    <dgm:pt modelId="{FABE99AB-A2B9-4FA2-BDFE-0144B1AD5DEE}" type="parTrans" cxnId="{EB12BFBD-C0AD-4F4E-8776-1CB979F4D064}">
      <dgm:prSet/>
      <dgm:spPr/>
      <dgm:t>
        <a:bodyPr/>
        <a:lstStyle/>
        <a:p>
          <a:endParaRPr lang="en-US"/>
        </a:p>
      </dgm:t>
    </dgm:pt>
    <dgm:pt modelId="{7B2A11C7-A89A-4E3D-83EC-EFADFFCA0ADB}" type="sibTrans" cxnId="{EB12BFBD-C0AD-4F4E-8776-1CB979F4D064}">
      <dgm:prSet/>
      <dgm:spPr/>
      <dgm:t>
        <a:bodyPr/>
        <a:lstStyle/>
        <a:p>
          <a:endParaRPr lang="en-US"/>
        </a:p>
      </dgm:t>
    </dgm:pt>
    <dgm:pt modelId="{8AA33C5A-998E-4406-8AD8-1A8E00C8A11A}">
      <dgm:prSet/>
      <dgm:spPr/>
      <dgm:t>
        <a:bodyPr/>
        <a:lstStyle/>
        <a:p>
          <a:r>
            <a:rPr lang="en-US" b="0" i="0" baseline="0"/>
            <a:t>These differences can be in relation to prevalence, access to, experience and quality of care and support, as well as opportunities and outcomes. </a:t>
          </a:r>
          <a:endParaRPr lang="en-US"/>
        </a:p>
      </dgm:t>
    </dgm:pt>
    <dgm:pt modelId="{FAC74892-1284-4973-BF5F-351C746DE492}" type="parTrans" cxnId="{DFF54680-F16E-4907-861B-7B5DF8EF376D}">
      <dgm:prSet/>
      <dgm:spPr/>
      <dgm:t>
        <a:bodyPr/>
        <a:lstStyle/>
        <a:p>
          <a:endParaRPr lang="en-US"/>
        </a:p>
      </dgm:t>
    </dgm:pt>
    <dgm:pt modelId="{CF632D98-67B4-4083-A4E8-9B479649C263}" type="sibTrans" cxnId="{DFF54680-F16E-4907-861B-7B5DF8EF376D}">
      <dgm:prSet/>
      <dgm:spPr/>
      <dgm:t>
        <a:bodyPr/>
        <a:lstStyle/>
        <a:p>
          <a:endParaRPr lang="en-US"/>
        </a:p>
      </dgm:t>
    </dgm:pt>
    <dgm:pt modelId="{E39A887D-28F7-4BDF-A4C3-F2325474E40D}">
      <dgm:prSet/>
      <dgm:spPr/>
      <dgm:t>
        <a:bodyPr/>
        <a:lstStyle/>
        <a:p>
          <a:r>
            <a:rPr lang="en-US" b="0" i="0" baseline="0"/>
            <a:t>Health inequalities can mean reduced quality of life, poorer health outcomes and early death for many people.</a:t>
          </a:r>
          <a:endParaRPr lang="en-US"/>
        </a:p>
      </dgm:t>
    </dgm:pt>
    <dgm:pt modelId="{03520ED5-7194-4222-B253-C617FC5459D3}" type="parTrans" cxnId="{314C2079-1B88-48BF-9707-526EE0EFBD68}">
      <dgm:prSet/>
      <dgm:spPr/>
      <dgm:t>
        <a:bodyPr/>
        <a:lstStyle/>
        <a:p>
          <a:endParaRPr lang="en-US"/>
        </a:p>
      </dgm:t>
    </dgm:pt>
    <dgm:pt modelId="{B14A6313-21ED-4C6E-B416-2AEEE41470A6}" type="sibTrans" cxnId="{314C2079-1B88-48BF-9707-526EE0EFBD68}">
      <dgm:prSet/>
      <dgm:spPr/>
      <dgm:t>
        <a:bodyPr/>
        <a:lstStyle/>
        <a:p>
          <a:endParaRPr lang="en-US"/>
        </a:p>
      </dgm:t>
    </dgm:pt>
    <dgm:pt modelId="{CDD20FDB-4E06-4909-8B92-E54E9D3D8FBB}">
      <dgm:prSet/>
      <dgm:spPr/>
      <dgm:t>
        <a:bodyPr/>
        <a:lstStyle/>
        <a:p>
          <a:r>
            <a:rPr lang="en-US" b="0" i="0" baseline="0" dirty="0"/>
            <a:t>People living with severe MH issues experience some of the worst inequalities, with a life expectancy of up to 20 years less than the general population. </a:t>
          </a:r>
          <a:endParaRPr lang="en-US" dirty="0"/>
        </a:p>
      </dgm:t>
    </dgm:pt>
    <dgm:pt modelId="{9E6D525E-A08A-4CB7-BFBE-FA716C177D54}" type="parTrans" cxnId="{0B3D554A-A41F-43F3-9B94-7E1EF1460FD0}">
      <dgm:prSet/>
      <dgm:spPr/>
      <dgm:t>
        <a:bodyPr/>
        <a:lstStyle/>
        <a:p>
          <a:endParaRPr lang="en-US"/>
        </a:p>
      </dgm:t>
    </dgm:pt>
    <dgm:pt modelId="{9D0AD692-A15B-4A7A-93C3-3B044A460AE2}" type="sibTrans" cxnId="{0B3D554A-A41F-43F3-9B94-7E1EF1460FD0}">
      <dgm:prSet/>
      <dgm:spPr/>
      <dgm:t>
        <a:bodyPr/>
        <a:lstStyle/>
        <a:p>
          <a:endParaRPr lang="en-US"/>
        </a:p>
      </dgm:t>
    </dgm:pt>
    <dgm:pt modelId="{74D453A2-6DF4-41BB-BE37-AF95E84F62F4}">
      <dgm:prSet/>
      <dgm:spPr/>
      <dgm:t>
        <a:bodyPr/>
        <a:lstStyle/>
        <a:p>
          <a:r>
            <a:rPr lang="en-US" b="0" i="0" baseline="0" dirty="0"/>
            <a:t>Evidence suggests that the mortality gap is widening.</a:t>
          </a:r>
          <a:endParaRPr lang="en-US" dirty="0"/>
        </a:p>
      </dgm:t>
    </dgm:pt>
    <dgm:pt modelId="{8B793A18-2068-4D65-9271-1257A2BFCA8E}" type="parTrans" cxnId="{E5856262-E0C5-40F1-B817-7F2BA10B1926}">
      <dgm:prSet/>
      <dgm:spPr/>
      <dgm:t>
        <a:bodyPr/>
        <a:lstStyle/>
        <a:p>
          <a:endParaRPr lang="en-US"/>
        </a:p>
      </dgm:t>
    </dgm:pt>
    <dgm:pt modelId="{1FD5E52A-6D36-4BE4-83D1-8743776CF4BB}" type="sibTrans" cxnId="{E5856262-E0C5-40F1-B817-7F2BA10B1926}">
      <dgm:prSet/>
      <dgm:spPr/>
      <dgm:t>
        <a:bodyPr/>
        <a:lstStyle/>
        <a:p>
          <a:endParaRPr lang="en-US"/>
        </a:p>
      </dgm:t>
    </dgm:pt>
    <dgm:pt modelId="{9D5F498B-466C-4E5A-A254-2555D395E1DF}" type="pres">
      <dgm:prSet presAssocID="{563FB7A6-AB64-43E1-B8ED-EBD5C4006A86}" presName="diagram" presStyleCnt="0">
        <dgm:presLayoutVars>
          <dgm:dir/>
          <dgm:resizeHandles val="exact"/>
        </dgm:presLayoutVars>
      </dgm:prSet>
      <dgm:spPr/>
    </dgm:pt>
    <dgm:pt modelId="{08FBCD6D-4E65-48C9-A9B0-C716404772D1}" type="pres">
      <dgm:prSet presAssocID="{F78EDED9-5D0C-429A-A387-075F2C37D82A}" presName="node" presStyleLbl="node1" presStyleIdx="0" presStyleCnt="6">
        <dgm:presLayoutVars>
          <dgm:bulletEnabled val="1"/>
        </dgm:presLayoutVars>
      </dgm:prSet>
      <dgm:spPr/>
    </dgm:pt>
    <dgm:pt modelId="{6F0BAA07-FDAE-4202-89A0-71C486DBD214}" type="pres">
      <dgm:prSet presAssocID="{C69C0C31-1D24-4681-9F45-901437A5DB50}" presName="sibTrans" presStyleCnt="0"/>
      <dgm:spPr/>
    </dgm:pt>
    <dgm:pt modelId="{6E70B07A-2F4A-45DD-B1B7-149CE372DF7A}" type="pres">
      <dgm:prSet presAssocID="{4073AB40-69BE-46F2-B97F-C0F10AE1A9ED}" presName="node" presStyleLbl="node1" presStyleIdx="1" presStyleCnt="6">
        <dgm:presLayoutVars>
          <dgm:bulletEnabled val="1"/>
        </dgm:presLayoutVars>
      </dgm:prSet>
      <dgm:spPr/>
    </dgm:pt>
    <dgm:pt modelId="{03A2E688-CABB-41EF-BD73-FCD1759B3D07}" type="pres">
      <dgm:prSet presAssocID="{7B2A11C7-A89A-4E3D-83EC-EFADFFCA0ADB}" presName="sibTrans" presStyleCnt="0"/>
      <dgm:spPr/>
    </dgm:pt>
    <dgm:pt modelId="{155FB9D4-71AB-42B4-91C5-45CB0C425B50}" type="pres">
      <dgm:prSet presAssocID="{8AA33C5A-998E-4406-8AD8-1A8E00C8A11A}" presName="node" presStyleLbl="node1" presStyleIdx="2" presStyleCnt="6">
        <dgm:presLayoutVars>
          <dgm:bulletEnabled val="1"/>
        </dgm:presLayoutVars>
      </dgm:prSet>
      <dgm:spPr/>
    </dgm:pt>
    <dgm:pt modelId="{2C3C4A9E-25CC-451D-8815-03D6C3BD102A}" type="pres">
      <dgm:prSet presAssocID="{CF632D98-67B4-4083-A4E8-9B479649C263}" presName="sibTrans" presStyleCnt="0"/>
      <dgm:spPr/>
    </dgm:pt>
    <dgm:pt modelId="{D6A6B5BD-FF17-4B88-B445-AA8CF42430F9}" type="pres">
      <dgm:prSet presAssocID="{E39A887D-28F7-4BDF-A4C3-F2325474E40D}" presName="node" presStyleLbl="node1" presStyleIdx="3" presStyleCnt="6">
        <dgm:presLayoutVars>
          <dgm:bulletEnabled val="1"/>
        </dgm:presLayoutVars>
      </dgm:prSet>
      <dgm:spPr/>
    </dgm:pt>
    <dgm:pt modelId="{FAD02B60-CAB9-40EA-9BE1-8ACCEE5911FD}" type="pres">
      <dgm:prSet presAssocID="{B14A6313-21ED-4C6E-B416-2AEEE41470A6}" presName="sibTrans" presStyleCnt="0"/>
      <dgm:spPr/>
    </dgm:pt>
    <dgm:pt modelId="{E2031DE5-A12C-4CCE-8B1E-3A5745A10928}" type="pres">
      <dgm:prSet presAssocID="{CDD20FDB-4E06-4909-8B92-E54E9D3D8FBB}" presName="node" presStyleLbl="node1" presStyleIdx="4" presStyleCnt="6">
        <dgm:presLayoutVars>
          <dgm:bulletEnabled val="1"/>
        </dgm:presLayoutVars>
      </dgm:prSet>
      <dgm:spPr/>
    </dgm:pt>
    <dgm:pt modelId="{27E3B92F-65CC-4ABB-B247-14890FF49391}" type="pres">
      <dgm:prSet presAssocID="{9D0AD692-A15B-4A7A-93C3-3B044A460AE2}" presName="sibTrans" presStyleCnt="0"/>
      <dgm:spPr/>
    </dgm:pt>
    <dgm:pt modelId="{891BDDD6-C5B0-4D8C-AABF-34BDA18F3FD9}" type="pres">
      <dgm:prSet presAssocID="{74D453A2-6DF4-41BB-BE37-AF95E84F62F4}" presName="node" presStyleLbl="node1" presStyleIdx="5" presStyleCnt="6">
        <dgm:presLayoutVars>
          <dgm:bulletEnabled val="1"/>
        </dgm:presLayoutVars>
      </dgm:prSet>
      <dgm:spPr/>
    </dgm:pt>
  </dgm:ptLst>
  <dgm:cxnLst>
    <dgm:cxn modelId="{38E11C2D-E869-42BF-8D51-840D7272AD33}" type="presOf" srcId="{F78EDED9-5D0C-429A-A387-075F2C37D82A}" destId="{08FBCD6D-4E65-48C9-A9B0-C716404772D1}" srcOrd="0" destOrd="0" presId="urn:microsoft.com/office/officeart/2005/8/layout/default"/>
    <dgm:cxn modelId="{CC227431-211C-4F6A-AB71-708EC539971A}" type="presOf" srcId="{CDD20FDB-4E06-4909-8B92-E54E9D3D8FBB}" destId="{E2031DE5-A12C-4CCE-8B1E-3A5745A10928}" srcOrd="0" destOrd="0" presId="urn:microsoft.com/office/officeart/2005/8/layout/default"/>
    <dgm:cxn modelId="{FCAAD334-9A47-427B-AFE0-A3BE9F3BD462}" type="presOf" srcId="{563FB7A6-AB64-43E1-B8ED-EBD5C4006A86}" destId="{9D5F498B-466C-4E5A-A254-2555D395E1DF}" srcOrd="0" destOrd="0" presId="urn:microsoft.com/office/officeart/2005/8/layout/default"/>
    <dgm:cxn modelId="{E5856262-E0C5-40F1-B817-7F2BA10B1926}" srcId="{563FB7A6-AB64-43E1-B8ED-EBD5C4006A86}" destId="{74D453A2-6DF4-41BB-BE37-AF95E84F62F4}" srcOrd="5" destOrd="0" parTransId="{8B793A18-2068-4D65-9271-1257A2BFCA8E}" sibTransId="{1FD5E52A-6D36-4BE4-83D1-8743776CF4BB}"/>
    <dgm:cxn modelId="{0B3D554A-A41F-43F3-9B94-7E1EF1460FD0}" srcId="{563FB7A6-AB64-43E1-B8ED-EBD5C4006A86}" destId="{CDD20FDB-4E06-4909-8B92-E54E9D3D8FBB}" srcOrd="4" destOrd="0" parTransId="{9E6D525E-A08A-4CB7-BFBE-FA716C177D54}" sibTransId="{9D0AD692-A15B-4A7A-93C3-3B044A460AE2}"/>
    <dgm:cxn modelId="{B9A76176-9F78-4267-8021-6967B625AD2A}" type="presOf" srcId="{74D453A2-6DF4-41BB-BE37-AF95E84F62F4}" destId="{891BDDD6-C5B0-4D8C-AABF-34BDA18F3FD9}" srcOrd="0" destOrd="0" presId="urn:microsoft.com/office/officeart/2005/8/layout/default"/>
    <dgm:cxn modelId="{314C2079-1B88-48BF-9707-526EE0EFBD68}" srcId="{563FB7A6-AB64-43E1-B8ED-EBD5C4006A86}" destId="{E39A887D-28F7-4BDF-A4C3-F2325474E40D}" srcOrd="3" destOrd="0" parTransId="{03520ED5-7194-4222-B253-C617FC5459D3}" sibTransId="{B14A6313-21ED-4C6E-B416-2AEEE41470A6}"/>
    <dgm:cxn modelId="{DFF54680-F16E-4907-861B-7B5DF8EF376D}" srcId="{563FB7A6-AB64-43E1-B8ED-EBD5C4006A86}" destId="{8AA33C5A-998E-4406-8AD8-1A8E00C8A11A}" srcOrd="2" destOrd="0" parTransId="{FAC74892-1284-4973-BF5F-351C746DE492}" sibTransId="{CF632D98-67B4-4083-A4E8-9B479649C263}"/>
    <dgm:cxn modelId="{3D368F8E-B837-423C-B9AA-4E0847918525}" type="presOf" srcId="{4073AB40-69BE-46F2-B97F-C0F10AE1A9ED}" destId="{6E70B07A-2F4A-45DD-B1B7-149CE372DF7A}" srcOrd="0" destOrd="0" presId="urn:microsoft.com/office/officeart/2005/8/layout/default"/>
    <dgm:cxn modelId="{1771C593-090E-4D99-AF51-E2BAE5A1AD0D}" type="presOf" srcId="{E39A887D-28F7-4BDF-A4C3-F2325474E40D}" destId="{D6A6B5BD-FF17-4B88-B445-AA8CF42430F9}" srcOrd="0" destOrd="0" presId="urn:microsoft.com/office/officeart/2005/8/layout/default"/>
    <dgm:cxn modelId="{3B5407B7-F6FB-4B0C-9640-9684B1D2A7E0}" srcId="{563FB7A6-AB64-43E1-B8ED-EBD5C4006A86}" destId="{F78EDED9-5D0C-429A-A387-075F2C37D82A}" srcOrd="0" destOrd="0" parTransId="{FE35971E-0602-468C-A3A1-5095DB2DF86C}" sibTransId="{C69C0C31-1D24-4681-9F45-901437A5DB50}"/>
    <dgm:cxn modelId="{EB12BFBD-C0AD-4F4E-8776-1CB979F4D064}" srcId="{563FB7A6-AB64-43E1-B8ED-EBD5C4006A86}" destId="{4073AB40-69BE-46F2-B97F-C0F10AE1A9ED}" srcOrd="1" destOrd="0" parTransId="{FABE99AB-A2B9-4FA2-BDFE-0144B1AD5DEE}" sibTransId="{7B2A11C7-A89A-4E3D-83EC-EFADFFCA0ADB}"/>
    <dgm:cxn modelId="{ACE298FA-CA74-41B4-A494-71250C2E33A7}" type="presOf" srcId="{8AA33C5A-998E-4406-8AD8-1A8E00C8A11A}" destId="{155FB9D4-71AB-42B4-91C5-45CB0C425B50}" srcOrd="0" destOrd="0" presId="urn:microsoft.com/office/officeart/2005/8/layout/default"/>
    <dgm:cxn modelId="{05BCCD37-B7A9-4D62-BF18-3374EE291C3B}" type="presParOf" srcId="{9D5F498B-466C-4E5A-A254-2555D395E1DF}" destId="{08FBCD6D-4E65-48C9-A9B0-C716404772D1}" srcOrd="0" destOrd="0" presId="urn:microsoft.com/office/officeart/2005/8/layout/default"/>
    <dgm:cxn modelId="{900A0F8D-753E-4A09-9CE3-41C30A6E03C1}" type="presParOf" srcId="{9D5F498B-466C-4E5A-A254-2555D395E1DF}" destId="{6F0BAA07-FDAE-4202-89A0-71C486DBD214}" srcOrd="1" destOrd="0" presId="urn:microsoft.com/office/officeart/2005/8/layout/default"/>
    <dgm:cxn modelId="{3D229306-2B6E-423D-A3C5-ACB87EA81E52}" type="presParOf" srcId="{9D5F498B-466C-4E5A-A254-2555D395E1DF}" destId="{6E70B07A-2F4A-45DD-B1B7-149CE372DF7A}" srcOrd="2" destOrd="0" presId="urn:microsoft.com/office/officeart/2005/8/layout/default"/>
    <dgm:cxn modelId="{CE0DBB80-BD3E-4236-9BE2-9DBF20A57317}" type="presParOf" srcId="{9D5F498B-466C-4E5A-A254-2555D395E1DF}" destId="{03A2E688-CABB-41EF-BD73-FCD1759B3D07}" srcOrd="3" destOrd="0" presId="urn:microsoft.com/office/officeart/2005/8/layout/default"/>
    <dgm:cxn modelId="{74EAFBF5-0A34-495B-B6D7-F20DFE85C16C}" type="presParOf" srcId="{9D5F498B-466C-4E5A-A254-2555D395E1DF}" destId="{155FB9D4-71AB-42B4-91C5-45CB0C425B50}" srcOrd="4" destOrd="0" presId="urn:microsoft.com/office/officeart/2005/8/layout/default"/>
    <dgm:cxn modelId="{17ED25D4-EEBB-4179-B9B4-FE0111DC4198}" type="presParOf" srcId="{9D5F498B-466C-4E5A-A254-2555D395E1DF}" destId="{2C3C4A9E-25CC-451D-8815-03D6C3BD102A}" srcOrd="5" destOrd="0" presId="urn:microsoft.com/office/officeart/2005/8/layout/default"/>
    <dgm:cxn modelId="{5AE5E113-DE9E-41BE-913E-DEC80F960DFC}" type="presParOf" srcId="{9D5F498B-466C-4E5A-A254-2555D395E1DF}" destId="{D6A6B5BD-FF17-4B88-B445-AA8CF42430F9}" srcOrd="6" destOrd="0" presId="urn:microsoft.com/office/officeart/2005/8/layout/default"/>
    <dgm:cxn modelId="{527717D5-B2B4-4528-9205-D00F495C6B8B}" type="presParOf" srcId="{9D5F498B-466C-4E5A-A254-2555D395E1DF}" destId="{FAD02B60-CAB9-40EA-9BE1-8ACCEE5911FD}" srcOrd="7" destOrd="0" presId="urn:microsoft.com/office/officeart/2005/8/layout/default"/>
    <dgm:cxn modelId="{0E7C6D9B-1631-46EA-A507-3664E54BB30A}" type="presParOf" srcId="{9D5F498B-466C-4E5A-A254-2555D395E1DF}" destId="{E2031DE5-A12C-4CCE-8B1E-3A5745A10928}" srcOrd="8" destOrd="0" presId="urn:microsoft.com/office/officeart/2005/8/layout/default"/>
    <dgm:cxn modelId="{4F40BAA6-DAB6-4150-8FAC-561BE6B2394E}" type="presParOf" srcId="{9D5F498B-466C-4E5A-A254-2555D395E1DF}" destId="{27E3B92F-65CC-4ABB-B247-14890FF49391}" srcOrd="9" destOrd="0" presId="urn:microsoft.com/office/officeart/2005/8/layout/default"/>
    <dgm:cxn modelId="{7A7AF5AD-6725-4EBF-BC19-5783DE4692BB}" type="presParOf" srcId="{9D5F498B-466C-4E5A-A254-2555D395E1DF}" destId="{891BDDD6-C5B0-4D8C-AABF-34BDA18F3FD9}"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BF03A0-1CF8-4DE7-98B7-E1A48903906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7248500-A4DB-4832-B6B3-56D11B87A045}">
      <dgm:prSet/>
      <dgm:spPr/>
      <dgm:t>
        <a:bodyPr/>
        <a:lstStyle/>
        <a:p>
          <a:r>
            <a:rPr lang="en-GB" b="0" i="0"/>
            <a:t>“Stigma, characterized by negative stereotypes, prejudice, and discrimination, is a significant impediment in psychiatric care, deterring the timely provision of this care and hindering optimal health outcomes. Pervasive in all aspects of psychiatric care, stigma leads to delayed treatment, increased morbidity, and diminished quality of life for those with poor mental health”.</a:t>
          </a:r>
          <a:endParaRPr lang="en-US"/>
        </a:p>
      </dgm:t>
    </dgm:pt>
    <dgm:pt modelId="{3F48D7AF-C0BF-4390-9F73-A20772401C5C}" type="parTrans" cxnId="{5DAAE38C-FCD6-49D5-9600-5E3FC6D796E5}">
      <dgm:prSet/>
      <dgm:spPr/>
      <dgm:t>
        <a:bodyPr/>
        <a:lstStyle/>
        <a:p>
          <a:endParaRPr lang="en-US"/>
        </a:p>
      </dgm:t>
    </dgm:pt>
    <dgm:pt modelId="{AA5FC8F3-4B55-4C76-9EA6-4654104AE19F}" type="sibTrans" cxnId="{5DAAE38C-FCD6-49D5-9600-5E3FC6D796E5}">
      <dgm:prSet/>
      <dgm:spPr/>
      <dgm:t>
        <a:bodyPr/>
        <a:lstStyle/>
        <a:p>
          <a:endParaRPr lang="en-US"/>
        </a:p>
      </dgm:t>
    </dgm:pt>
    <dgm:pt modelId="{9454AEDC-0E56-4B6D-B441-E22204CB5034}">
      <dgm:prSet/>
      <dgm:spPr/>
      <dgm:t>
        <a:bodyPr/>
        <a:lstStyle/>
        <a:p>
          <a:r>
            <a:rPr lang="en-GB" b="0" i="0"/>
            <a:t>(Ahad, Sanchez-Gonzalez, &amp; Junquera, 2023) </a:t>
          </a:r>
          <a:endParaRPr lang="en-US"/>
        </a:p>
      </dgm:t>
    </dgm:pt>
    <dgm:pt modelId="{9F2F70DC-48DE-4B5A-88E7-870036856604}" type="parTrans" cxnId="{656D31F1-4E3E-4B44-A9D6-F66629188FA2}">
      <dgm:prSet/>
      <dgm:spPr/>
      <dgm:t>
        <a:bodyPr/>
        <a:lstStyle/>
        <a:p>
          <a:endParaRPr lang="en-US"/>
        </a:p>
      </dgm:t>
    </dgm:pt>
    <dgm:pt modelId="{B858F2DE-08E9-4B24-A033-63BDCA395D8D}" type="sibTrans" cxnId="{656D31F1-4E3E-4B44-A9D6-F66629188FA2}">
      <dgm:prSet/>
      <dgm:spPr/>
      <dgm:t>
        <a:bodyPr/>
        <a:lstStyle/>
        <a:p>
          <a:endParaRPr lang="en-US"/>
        </a:p>
      </dgm:t>
    </dgm:pt>
    <dgm:pt modelId="{A22AD068-452D-47D7-8D84-766F48D512E1}" type="pres">
      <dgm:prSet presAssocID="{F2BF03A0-1CF8-4DE7-98B7-E1A489039063}" presName="vert0" presStyleCnt="0">
        <dgm:presLayoutVars>
          <dgm:dir/>
          <dgm:animOne val="branch"/>
          <dgm:animLvl val="lvl"/>
        </dgm:presLayoutVars>
      </dgm:prSet>
      <dgm:spPr/>
    </dgm:pt>
    <dgm:pt modelId="{B02F1F84-5F92-45EF-94A2-9D4E1BD74F7D}" type="pres">
      <dgm:prSet presAssocID="{07248500-A4DB-4832-B6B3-56D11B87A045}" presName="thickLine" presStyleLbl="alignNode1" presStyleIdx="0" presStyleCnt="2"/>
      <dgm:spPr/>
    </dgm:pt>
    <dgm:pt modelId="{CF5C38AD-40A3-4FC3-9FDF-E5F11FA1B4AD}" type="pres">
      <dgm:prSet presAssocID="{07248500-A4DB-4832-B6B3-56D11B87A045}" presName="horz1" presStyleCnt="0"/>
      <dgm:spPr/>
    </dgm:pt>
    <dgm:pt modelId="{31E2C8CD-75E2-41BD-814A-03FDC8626CA5}" type="pres">
      <dgm:prSet presAssocID="{07248500-A4DB-4832-B6B3-56D11B87A045}" presName="tx1" presStyleLbl="revTx" presStyleIdx="0" presStyleCnt="2"/>
      <dgm:spPr/>
    </dgm:pt>
    <dgm:pt modelId="{660D3EA6-583E-45C6-B2B7-2236D5648691}" type="pres">
      <dgm:prSet presAssocID="{07248500-A4DB-4832-B6B3-56D11B87A045}" presName="vert1" presStyleCnt="0"/>
      <dgm:spPr/>
    </dgm:pt>
    <dgm:pt modelId="{888F3CF8-8F6C-4829-BC72-8EB7D24CCD28}" type="pres">
      <dgm:prSet presAssocID="{9454AEDC-0E56-4B6D-B441-E22204CB5034}" presName="thickLine" presStyleLbl="alignNode1" presStyleIdx="1" presStyleCnt="2"/>
      <dgm:spPr/>
    </dgm:pt>
    <dgm:pt modelId="{AFB4B2B2-F1D6-49A2-8B4A-4F635B8F2859}" type="pres">
      <dgm:prSet presAssocID="{9454AEDC-0E56-4B6D-B441-E22204CB5034}" presName="horz1" presStyleCnt="0"/>
      <dgm:spPr/>
    </dgm:pt>
    <dgm:pt modelId="{F301CB43-7F72-4AF7-8E7F-2B176A8F4D11}" type="pres">
      <dgm:prSet presAssocID="{9454AEDC-0E56-4B6D-B441-E22204CB5034}" presName="tx1" presStyleLbl="revTx" presStyleIdx="1" presStyleCnt="2"/>
      <dgm:spPr/>
    </dgm:pt>
    <dgm:pt modelId="{8125826D-A4A0-4880-AC50-346CDA903BEC}" type="pres">
      <dgm:prSet presAssocID="{9454AEDC-0E56-4B6D-B441-E22204CB5034}" presName="vert1" presStyleCnt="0"/>
      <dgm:spPr/>
    </dgm:pt>
  </dgm:ptLst>
  <dgm:cxnLst>
    <dgm:cxn modelId="{7BC62972-71C5-4E4F-A188-B223FBBABACE}" type="presOf" srcId="{F2BF03A0-1CF8-4DE7-98B7-E1A489039063}" destId="{A22AD068-452D-47D7-8D84-766F48D512E1}" srcOrd="0" destOrd="0" presId="urn:microsoft.com/office/officeart/2008/layout/LinedList"/>
    <dgm:cxn modelId="{5DAAE38C-FCD6-49D5-9600-5E3FC6D796E5}" srcId="{F2BF03A0-1CF8-4DE7-98B7-E1A489039063}" destId="{07248500-A4DB-4832-B6B3-56D11B87A045}" srcOrd="0" destOrd="0" parTransId="{3F48D7AF-C0BF-4390-9F73-A20772401C5C}" sibTransId="{AA5FC8F3-4B55-4C76-9EA6-4654104AE19F}"/>
    <dgm:cxn modelId="{ED0027B8-5AB6-4489-9922-4A111D1EC8E0}" type="presOf" srcId="{07248500-A4DB-4832-B6B3-56D11B87A045}" destId="{31E2C8CD-75E2-41BD-814A-03FDC8626CA5}" srcOrd="0" destOrd="0" presId="urn:microsoft.com/office/officeart/2008/layout/LinedList"/>
    <dgm:cxn modelId="{926D2BEC-6F52-4090-85D9-568B9208E70A}" type="presOf" srcId="{9454AEDC-0E56-4B6D-B441-E22204CB5034}" destId="{F301CB43-7F72-4AF7-8E7F-2B176A8F4D11}" srcOrd="0" destOrd="0" presId="urn:microsoft.com/office/officeart/2008/layout/LinedList"/>
    <dgm:cxn modelId="{656D31F1-4E3E-4B44-A9D6-F66629188FA2}" srcId="{F2BF03A0-1CF8-4DE7-98B7-E1A489039063}" destId="{9454AEDC-0E56-4B6D-B441-E22204CB5034}" srcOrd="1" destOrd="0" parTransId="{9F2F70DC-48DE-4B5A-88E7-870036856604}" sibTransId="{B858F2DE-08E9-4B24-A033-63BDCA395D8D}"/>
    <dgm:cxn modelId="{16DB1D17-CFD5-4B29-86DD-0828B5FF71B0}" type="presParOf" srcId="{A22AD068-452D-47D7-8D84-766F48D512E1}" destId="{B02F1F84-5F92-45EF-94A2-9D4E1BD74F7D}" srcOrd="0" destOrd="0" presId="urn:microsoft.com/office/officeart/2008/layout/LinedList"/>
    <dgm:cxn modelId="{5471F2EA-1F02-4786-A7C6-CAD347D08C13}" type="presParOf" srcId="{A22AD068-452D-47D7-8D84-766F48D512E1}" destId="{CF5C38AD-40A3-4FC3-9FDF-E5F11FA1B4AD}" srcOrd="1" destOrd="0" presId="urn:microsoft.com/office/officeart/2008/layout/LinedList"/>
    <dgm:cxn modelId="{FE2DCC12-564C-4F6D-8B9D-9C0E1337FF05}" type="presParOf" srcId="{CF5C38AD-40A3-4FC3-9FDF-E5F11FA1B4AD}" destId="{31E2C8CD-75E2-41BD-814A-03FDC8626CA5}" srcOrd="0" destOrd="0" presId="urn:microsoft.com/office/officeart/2008/layout/LinedList"/>
    <dgm:cxn modelId="{9F958273-2EB7-498A-8385-A469FA932264}" type="presParOf" srcId="{CF5C38AD-40A3-4FC3-9FDF-E5F11FA1B4AD}" destId="{660D3EA6-583E-45C6-B2B7-2236D5648691}" srcOrd="1" destOrd="0" presId="urn:microsoft.com/office/officeart/2008/layout/LinedList"/>
    <dgm:cxn modelId="{B6248479-34EA-4435-B400-2FEDBC57395B}" type="presParOf" srcId="{A22AD068-452D-47D7-8D84-766F48D512E1}" destId="{888F3CF8-8F6C-4829-BC72-8EB7D24CCD28}" srcOrd="2" destOrd="0" presId="urn:microsoft.com/office/officeart/2008/layout/LinedList"/>
    <dgm:cxn modelId="{72E00CCC-2479-4188-BB22-9BFAB525C43B}" type="presParOf" srcId="{A22AD068-452D-47D7-8D84-766F48D512E1}" destId="{AFB4B2B2-F1D6-49A2-8B4A-4F635B8F2859}" srcOrd="3" destOrd="0" presId="urn:microsoft.com/office/officeart/2008/layout/LinedList"/>
    <dgm:cxn modelId="{AF3FF4CB-2078-4E04-B7E7-5574E39341E7}" type="presParOf" srcId="{AFB4B2B2-F1D6-49A2-8B4A-4F635B8F2859}" destId="{F301CB43-7F72-4AF7-8E7F-2B176A8F4D11}" srcOrd="0" destOrd="0" presId="urn:microsoft.com/office/officeart/2008/layout/LinedList"/>
    <dgm:cxn modelId="{6E7398D2-DE78-42B4-B59E-1119AD4A8161}" type="presParOf" srcId="{AFB4B2B2-F1D6-49A2-8B4A-4F635B8F2859}" destId="{8125826D-A4A0-4880-AC50-346CDA903BE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6B0CC0F-D7FC-4210-8669-F52F9E5D84B4}"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A946CE0-295C-4D12-B99A-5D859CABA89F}">
      <dgm:prSet/>
      <dgm:spPr/>
      <dgm:t>
        <a:bodyPr/>
        <a:lstStyle/>
        <a:p>
          <a:r>
            <a:rPr lang="en-GB"/>
            <a:t>Horizontal</a:t>
          </a:r>
          <a:endParaRPr lang="en-US"/>
        </a:p>
      </dgm:t>
    </dgm:pt>
    <dgm:pt modelId="{A49B4339-634B-4308-A0AC-A91862BF2DE0}" type="parTrans" cxnId="{D5360BD8-5B29-43D7-8F66-E2FDEF7DA17A}">
      <dgm:prSet/>
      <dgm:spPr/>
      <dgm:t>
        <a:bodyPr/>
        <a:lstStyle/>
        <a:p>
          <a:endParaRPr lang="en-US"/>
        </a:p>
      </dgm:t>
    </dgm:pt>
    <dgm:pt modelId="{000B4806-879C-4CAA-894C-C941A2F40359}" type="sibTrans" cxnId="{D5360BD8-5B29-43D7-8F66-E2FDEF7DA17A}">
      <dgm:prSet/>
      <dgm:spPr/>
      <dgm:t>
        <a:bodyPr/>
        <a:lstStyle/>
        <a:p>
          <a:endParaRPr lang="en-US"/>
        </a:p>
      </dgm:t>
    </dgm:pt>
    <dgm:pt modelId="{D3F96D21-0614-43C5-A3B9-01488FF03DA7}">
      <dgm:prSet/>
      <dgm:spPr/>
      <dgm:t>
        <a:bodyPr/>
        <a:lstStyle/>
        <a:p>
          <a:r>
            <a:rPr lang="en-GB" dirty="0"/>
            <a:t>Vertical</a:t>
          </a:r>
          <a:endParaRPr lang="en-US" dirty="0"/>
        </a:p>
      </dgm:t>
    </dgm:pt>
    <dgm:pt modelId="{126F489F-B499-4908-9462-386BFEB10A58}" type="parTrans" cxnId="{5FFBE1D6-CECF-4D9F-A506-EB9C58F3F105}">
      <dgm:prSet/>
      <dgm:spPr/>
      <dgm:t>
        <a:bodyPr/>
        <a:lstStyle/>
        <a:p>
          <a:endParaRPr lang="en-US"/>
        </a:p>
      </dgm:t>
    </dgm:pt>
    <dgm:pt modelId="{FF273530-93E7-4A11-8BD8-752CD96DE810}" type="sibTrans" cxnId="{5FFBE1D6-CECF-4D9F-A506-EB9C58F3F105}">
      <dgm:prSet/>
      <dgm:spPr/>
      <dgm:t>
        <a:bodyPr/>
        <a:lstStyle/>
        <a:p>
          <a:endParaRPr lang="en-US"/>
        </a:p>
      </dgm:t>
    </dgm:pt>
    <dgm:pt modelId="{10C722CF-4577-42A5-B0FD-32261DA1CC59}" type="pres">
      <dgm:prSet presAssocID="{26B0CC0F-D7FC-4210-8669-F52F9E5D84B4}" presName="root" presStyleCnt="0">
        <dgm:presLayoutVars>
          <dgm:dir/>
          <dgm:resizeHandles val="exact"/>
        </dgm:presLayoutVars>
      </dgm:prSet>
      <dgm:spPr/>
    </dgm:pt>
    <dgm:pt modelId="{4870D13D-FB78-48E1-84C7-99D90E124773}" type="pres">
      <dgm:prSet presAssocID="{2A946CE0-295C-4D12-B99A-5D859CABA89F}" presName="compNode" presStyleCnt="0"/>
      <dgm:spPr/>
    </dgm:pt>
    <dgm:pt modelId="{83797B60-93BF-43DA-88A7-3C367D3D1981}" type="pres">
      <dgm:prSet presAssocID="{2A946CE0-295C-4D12-B99A-5D859CABA89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ransfer"/>
        </a:ext>
      </dgm:extLst>
    </dgm:pt>
    <dgm:pt modelId="{01D55F1D-9C7E-4F59-BF5A-3AE68850AFE1}" type="pres">
      <dgm:prSet presAssocID="{2A946CE0-295C-4D12-B99A-5D859CABA89F}" presName="spaceRect" presStyleCnt="0"/>
      <dgm:spPr/>
    </dgm:pt>
    <dgm:pt modelId="{61B26E93-571E-490A-9873-65560FB5EAC5}" type="pres">
      <dgm:prSet presAssocID="{2A946CE0-295C-4D12-B99A-5D859CABA89F}" presName="textRect" presStyleLbl="revTx" presStyleIdx="0" presStyleCnt="2">
        <dgm:presLayoutVars>
          <dgm:chMax val="1"/>
          <dgm:chPref val="1"/>
        </dgm:presLayoutVars>
      </dgm:prSet>
      <dgm:spPr/>
    </dgm:pt>
    <dgm:pt modelId="{D7716BAC-CCE5-43FE-8177-EC82728A1C9B}" type="pres">
      <dgm:prSet presAssocID="{000B4806-879C-4CAA-894C-C941A2F40359}" presName="sibTrans" presStyleCnt="0"/>
      <dgm:spPr/>
    </dgm:pt>
    <dgm:pt modelId="{DD08AC37-4D2A-482F-A371-AD32333E8FCE}" type="pres">
      <dgm:prSet presAssocID="{D3F96D21-0614-43C5-A3B9-01488FF03DA7}" presName="compNode" presStyleCnt="0"/>
      <dgm:spPr/>
    </dgm:pt>
    <dgm:pt modelId="{7A523D22-71F6-433B-96C8-5C40CC9CCDC3}" type="pres">
      <dgm:prSet presAssocID="{D3F96D21-0614-43C5-A3B9-01488FF03DA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yramid"/>
        </a:ext>
      </dgm:extLst>
    </dgm:pt>
    <dgm:pt modelId="{B07A677F-8F83-494D-BB05-71F78B569E93}" type="pres">
      <dgm:prSet presAssocID="{D3F96D21-0614-43C5-A3B9-01488FF03DA7}" presName="spaceRect" presStyleCnt="0"/>
      <dgm:spPr/>
    </dgm:pt>
    <dgm:pt modelId="{78C26E17-13D1-4C95-BC03-D1B4381ED357}" type="pres">
      <dgm:prSet presAssocID="{D3F96D21-0614-43C5-A3B9-01488FF03DA7}" presName="textRect" presStyleLbl="revTx" presStyleIdx="1" presStyleCnt="2">
        <dgm:presLayoutVars>
          <dgm:chMax val="1"/>
          <dgm:chPref val="1"/>
        </dgm:presLayoutVars>
      </dgm:prSet>
      <dgm:spPr/>
    </dgm:pt>
  </dgm:ptLst>
  <dgm:cxnLst>
    <dgm:cxn modelId="{8681C72A-67E2-4FCF-B480-ACF7830C445B}" type="presOf" srcId="{D3F96D21-0614-43C5-A3B9-01488FF03DA7}" destId="{78C26E17-13D1-4C95-BC03-D1B4381ED357}" srcOrd="0" destOrd="0" presId="urn:microsoft.com/office/officeart/2018/2/layout/IconLabelList"/>
    <dgm:cxn modelId="{2B951176-350D-4E29-A964-8A6DED2BED37}" type="presOf" srcId="{26B0CC0F-D7FC-4210-8669-F52F9E5D84B4}" destId="{10C722CF-4577-42A5-B0FD-32261DA1CC59}" srcOrd="0" destOrd="0" presId="urn:microsoft.com/office/officeart/2018/2/layout/IconLabelList"/>
    <dgm:cxn modelId="{E1271458-73E8-4B0D-ACC7-D141C05F1B39}" type="presOf" srcId="{2A946CE0-295C-4D12-B99A-5D859CABA89F}" destId="{61B26E93-571E-490A-9873-65560FB5EAC5}" srcOrd="0" destOrd="0" presId="urn:microsoft.com/office/officeart/2018/2/layout/IconLabelList"/>
    <dgm:cxn modelId="{5FFBE1D6-CECF-4D9F-A506-EB9C58F3F105}" srcId="{26B0CC0F-D7FC-4210-8669-F52F9E5D84B4}" destId="{D3F96D21-0614-43C5-A3B9-01488FF03DA7}" srcOrd="1" destOrd="0" parTransId="{126F489F-B499-4908-9462-386BFEB10A58}" sibTransId="{FF273530-93E7-4A11-8BD8-752CD96DE810}"/>
    <dgm:cxn modelId="{D5360BD8-5B29-43D7-8F66-E2FDEF7DA17A}" srcId="{26B0CC0F-D7FC-4210-8669-F52F9E5D84B4}" destId="{2A946CE0-295C-4D12-B99A-5D859CABA89F}" srcOrd="0" destOrd="0" parTransId="{A49B4339-634B-4308-A0AC-A91862BF2DE0}" sibTransId="{000B4806-879C-4CAA-894C-C941A2F40359}"/>
    <dgm:cxn modelId="{F896045C-A73C-4792-A1E1-5868CB8AD765}" type="presParOf" srcId="{10C722CF-4577-42A5-B0FD-32261DA1CC59}" destId="{4870D13D-FB78-48E1-84C7-99D90E124773}" srcOrd="0" destOrd="0" presId="urn:microsoft.com/office/officeart/2018/2/layout/IconLabelList"/>
    <dgm:cxn modelId="{781F9CDE-4771-4603-BCFF-0491640FE916}" type="presParOf" srcId="{4870D13D-FB78-48E1-84C7-99D90E124773}" destId="{83797B60-93BF-43DA-88A7-3C367D3D1981}" srcOrd="0" destOrd="0" presId="urn:microsoft.com/office/officeart/2018/2/layout/IconLabelList"/>
    <dgm:cxn modelId="{19F46C46-4385-485D-AD6A-023C538D04C5}" type="presParOf" srcId="{4870D13D-FB78-48E1-84C7-99D90E124773}" destId="{01D55F1D-9C7E-4F59-BF5A-3AE68850AFE1}" srcOrd="1" destOrd="0" presId="urn:microsoft.com/office/officeart/2018/2/layout/IconLabelList"/>
    <dgm:cxn modelId="{EA1509DE-8C01-406E-AF21-2BAB51DB955B}" type="presParOf" srcId="{4870D13D-FB78-48E1-84C7-99D90E124773}" destId="{61B26E93-571E-490A-9873-65560FB5EAC5}" srcOrd="2" destOrd="0" presId="urn:microsoft.com/office/officeart/2018/2/layout/IconLabelList"/>
    <dgm:cxn modelId="{B373402F-9779-4B6F-ABFF-2AFB05DA2C82}" type="presParOf" srcId="{10C722CF-4577-42A5-B0FD-32261DA1CC59}" destId="{D7716BAC-CCE5-43FE-8177-EC82728A1C9B}" srcOrd="1" destOrd="0" presId="urn:microsoft.com/office/officeart/2018/2/layout/IconLabelList"/>
    <dgm:cxn modelId="{E75EE257-F278-4398-847B-95FF69A2662B}" type="presParOf" srcId="{10C722CF-4577-42A5-B0FD-32261DA1CC59}" destId="{DD08AC37-4D2A-482F-A371-AD32333E8FCE}" srcOrd="2" destOrd="0" presId="urn:microsoft.com/office/officeart/2018/2/layout/IconLabelList"/>
    <dgm:cxn modelId="{27C9C17F-2F2C-4838-947B-2D0B202D7520}" type="presParOf" srcId="{DD08AC37-4D2A-482F-A371-AD32333E8FCE}" destId="{7A523D22-71F6-433B-96C8-5C40CC9CCDC3}" srcOrd="0" destOrd="0" presId="urn:microsoft.com/office/officeart/2018/2/layout/IconLabelList"/>
    <dgm:cxn modelId="{D9E03297-0951-43AD-9A77-01207715F11B}" type="presParOf" srcId="{DD08AC37-4D2A-482F-A371-AD32333E8FCE}" destId="{B07A677F-8F83-494D-BB05-71F78B569E93}" srcOrd="1" destOrd="0" presId="urn:microsoft.com/office/officeart/2018/2/layout/IconLabelList"/>
    <dgm:cxn modelId="{3804E691-A71E-484D-84DE-92A34FC7A52C}" type="presParOf" srcId="{DD08AC37-4D2A-482F-A371-AD32333E8FCE}" destId="{78C26E17-13D1-4C95-BC03-D1B4381ED357}"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5BC98AC-CF11-4998-BAFD-CE24DE7D6B55}" type="doc">
      <dgm:prSet loTypeId="urn:microsoft.com/office/officeart/2018/2/layout/IconVerticalSolidList" loCatId="icon" qsTypeId="urn:microsoft.com/office/officeart/2005/8/quickstyle/simple1" qsCatId="simple" csTypeId="urn:microsoft.com/office/officeart/2005/8/colors/colorful2" csCatId="colorful" phldr="1"/>
      <dgm:spPr/>
      <dgm:t>
        <a:bodyPr/>
        <a:lstStyle/>
        <a:p>
          <a:endParaRPr lang="en-US"/>
        </a:p>
      </dgm:t>
    </dgm:pt>
    <dgm:pt modelId="{79D5DB36-A0FC-481F-AF90-5EA7281A6E77}">
      <dgm:prSet/>
      <dgm:spPr/>
      <dgm:t>
        <a:bodyPr/>
        <a:lstStyle/>
        <a:p>
          <a:pPr>
            <a:lnSpc>
              <a:spcPct val="100000"/>
            </a:lnSpc>
          </a:pPr>
          <a:r>
            <a:rPr lang="en-GB"/>
            <a:t>Outward expansion of the definition of a concept to capture qualitatively different phenomena. Things that did not qualify as trauma, addiction, or a disorder, previously.</a:t>
          </a:r>
          <a:endParaRPr lang="en-US"/>
        </a:p>
      </dgm:t>
    </dgm:pt>
    <dgm:pt modelId="{D1410162-3915-4269-9B84-951F13C6F16D}" type="parTrans" cxnId="{F83B0AB1-015F-43F5-999D-83A07CB21F2B}">
      <dgm:prSet/>
      <dgm:spPr/>
      <dgm:t>
        <a:bodyPr/>
        <a:lstStyle/>
        <a:p>
          <a:endParaRPr lang="en-US"/>
        </a:p>
      </dgm:t>
    </dgm:pt>
    <dgm:pt modelId="{749A7F18-F282-430D-B738-E83E26AC0A5C}" type="sibTrans" cxnId="{F83B0AB1-015F-43F5-999D-83A07CB21F2B}">
      <dgm:prSet/>
      <dgm:spPr/>
      <dgm:t>
        <a:bodyPr/>
        <a:lstStyle/>
        <a:p>
          <a:endParaRPr lang="en-US"/>
        </a:p>
      </dgm:t>
    </dgm:pt>
    <dgm:pt modelId="{23A9ACEC-6485-41A6-8938-39A9DA7DE95B}">
      <dgm:prSet/>
      <dgm:spPr/>
      <dgm:t>
        <a:bodyPr/>
        <a:lstStyle/>
        <a:p>
          <a:pPr>
            <a:lnSpc>
              <a:spcPct val="100000"/>
            </a:lnSpc>
          </a:pPr>
          <a:r>
            <a:rPr lang="en-US"/>
            <a:t>For example, addiction used to refer specifically to the compulsive use of alcohol or drugs. </a:t>
          </a:r>
        </a:p>
        <a:p>
          <a:pPr>
            <a:lnSpc>
              <a:spcPct val="100000"/>
            </a:lnSpc>
          </a:pPr>
          <a:r>
            <a:rPr lang="en-GB" b="0" i="0"/>
            <a:t>The definition has broadened to include gambling, internet use, shopping, and even exercise.</a:t>
          </a:r>
          <a:endParaRPr lang="en-US"/>
        </a:p>
      </dgm:t>
    </dgm:pt>
    <dgm:pt modelId="{721250E1-1C27-4447-B489-CB89D1C67220}" type="parTrans" cxnId="{F222478C-6857-4C1E-885C-64C5F0DCB2A7}">
      <dgm:prSet/>
      <dgm:spPr/>
      <dgm:t>
        <a:bodyPr/>
        <a:lstStyle/>
        <a:p>
          <a:endParaRPr lang="en-US"/>
        </a:p>
      </dgm:t>
    </dgm:pt>
    <dgm:pt modelId="{3D0F0123-BE11-4FD0-B82D-19E0D65AC8C3}" type="sibTrans" cxnId="{F222478C-6857-4C1E-885C-64C5F0DCB2A7}">
      <dgm:prSet/>
      <dgm:spPr/>
      <dgm:t>
        <a:bodyPr/>
        <a:lstStyle/>
        <a:p>
          <a:endParaRPr lang="en-US"/>
        </a:p>
      </dgm:t>
    </dgm:pt>
    <dgm:pt modelId="{C0EF8F99-6121-489E-8288-B0288EEC307C}" type="pres">
      <dgm:prSet presAssocID="{35BC98AC-CF11-4998-BAFD-CE24DE7D6B55}" presName="root" presStyleCnt="0">
        <dgm:presLayoutVars>
          <dgm:dir/>
          <dgm:resizeHandles val="exact"/>
        </dgm:presLayoutVars>
      </dgm:prSet>
      <dgm:spPr/>
    </dgm:pt>
    <dgm:pt modelId="{2D201C64-F305-4BDC-832F-839B91F9E815}" type="pres">
      <dgm:prSet presAssocID="{79D5DB36-A0FC-481F-AF90-5EA7281A6E77}" presName="compNode" presStyleCnt="0"/>
      <dgm:spPr/>
    </dgm:pt>
    <dgm:pt modelId="{828A1136-85AE-46BF-BE56-A2B52EE1AC67}" type="pres">
      <dgm:prSet presAssocID="{79D5DB36-A0FC-481F-AF90-5EA7281A6E77}" presName="bgRect" presStyleLbl="bgShp" presStyleIdx="0" presStyleCnt="2"/>
      <dgm:spPr/>
    </dgm:pt>
    <dgm:pt modelId="{8968550E-2F94-4E9C-A862-47CBABE2D03C}" type="pres">
      <dgm:prSet presAssocID="{79D5DB36-A0FC-481F-AF90-5EA7281A6E7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rson with Idea"/>
        </a:ext>
      </dgm:extLst>
    </dgm:pt>
    <dgm:pt modelId="{EA62316D-6B79-48DF-9D3D-28790998E7B9}" type="pres">
      <dgm:prSet presAssocID="{79D5DB36-A0FC-481F-AF90-5EA7281A6E77}" presName="spaceRect" presStyleCnt="0"/>
      <dgm:spPr/>
    </dgm:pt>
    <dgm:pt modelId="{CE51C980-2642-4DFD-99AE-D320FAD1EB72}" type="pres">
      <dgm:prSet presAssocID="{79D5DB36-A0FC-481F-AF90-5EA7281A6E77}" presName="parTx" presStyleLbl="revTx" presStyleIdx="0" presStyleCnt="2">
        <dgm:presLayoutVars>
          <dgm:chMax val="0"/>
          <dgm:chPref val="0"/>
        </dgm:presLayoutVars>
      </dgm:prSet>
      <dgm:spPr/>
    </dgm:pt>
    <dgm:pt modelId="{1EDD49C6-BF1A-4698-9840-BBBE7A3E6D43}" type="pres">
      <dgm:prSet presAssocID="{749A7F18-F282-430D-B738-E83E26AC0A5C}" presName="sibTrans" presStyleCnt="0"/>
      <dgm:spPr/>
    </dgm:pt>
    <dgm:pt modelId="{A298CC28-1897-4BD7-B56E-DBD202CAB7B5}" type="pres">
      <dgm:prSet presAssocID="{23A9ACEC-6485-41A6-8938-39A9DA7DE95B}" presName="compNode" presStyleCnt="0"/>
      <dgm:spPr/>
    </dgm:pt>
    <dgm:pt modelId="{685F638D-F9A7-4B2F-8F16-23F2DEF6114B}" type="pres">
      <dgm:prSet presAssocID="{23A9ACEC-6485-41A6-8938-39A9DA7DE95B}" presName="bgRect" presStyleLbl="bgShp" presStyleIdx="1" presStyleCnt="2"/>
      <dgm:spPr/>
    </dgm:pt>
    <dgm:pt modelId="{E2D135E9-5CB0-4F76-AF5B-5D881FAB945F}" type="pres">
      <dgm:prSet presAssocID="{23A9ACEC-6485-41A6-8938-39A9DA7DE95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ttle"/>
        </a:ext>
      </dgm:extLst>
    </dgm:pt>
    <dgm:pt modelId="{CCD5B12D-133B-4F6E-885C-3BF769C6D911}" type="pres">
      <dgm:prSet presAssocID="{23A9ACEC-6485-41A6-8938-39A9DA7DE95B}" presName="spaceRect" presStyleCnt="0"/>
      <dgm:spPr/>
    </dgm:pt>
    <dgm:pt modelId="{B7BDA59D-D413-47DA-970E-40CE15D47D09}" type="pres">
      <dgm:prSet presAssocID="{23A9ACEC-6485-41A6-8938-39A9DA7DE95B}" presName="parTx" presStyleLbl="revTx" presStyleIdx="1" presStyleCnt="2">
        <dgm:presLayoutVars>
          <dgm:chMax val="0"/>
          <dgm:chPref val="0"/>
        </dgm:presLayoutVars>
      </dgm:prSet>
      <dgm:spPr/>
    </dgm:pt>
  </dgm:ptLst>
  <dgm:cxnLst>
    <dgm:cxn modelId="{1E6A2566-D55D-4294-8542-288043FAF0FF}" type="presOf" srcId="{35BC98AC-CF11-4998-BAFD-CE24DE7D6B55}" destId="{C0EF8F99-6121-489E-8288-B0288EEC307C}" srcOrd="0" destOrd="0" presId="urn:microsoft.com/office/officeart/2018/2/layout/IconVerticalSolidList"/>
    <dgm:cxn modelId="{EF7F707A-4A4E-4638-8385-B7DF76F86CA4}" type="presOf" srcId="{79D5DB36-A0FC-481F-AF90-5EA7281A6E77}" destId="{CE51C980-2642-4DFD-99AE-D320FAD1EB72}" srcOrd="0" destOrd="0" presId="urn:microsoft.com/office/officeart/2018/2/layout/IconVerticalSolidList"/>
    <dgm:cxn modelId="{F222478C-6857-4C1E-885C-64C5F0DCB2A7}" srcId="{35BC98AC-CF11-4998-BAFD-CE24DE7D6B55}" destId="{23A9ACEC-6485-41A6-8938-39A9DA7DE95B}" srcOrd="1" destOrd="0" parTransId="{721250E1-1C27-4447-B489-CB89D1C67220}" sibTransId="{3D0F0123-BE11-4FD0-B82D-19E0D65AC8C3}"/>
    <dgm:cxn modelId="{F8A6D3A2-E472-4DC2-83EC-9D38862BAECB}" type="presOf" srcId="{23A9ACEC-6485-41A6-8938-39A9DA7DE95B}" destId="{B7BDA59D-D413-47DA-970E-40CE15D47D09}" srcOrd="0" destOrd="0" presId="urn:microsoft.com/office/officeart/2018/2/layout/IconVerticalSolidList"/>
    <dgm:cxn modelId="{F83B0AB1-015F-43F5-999D-83A07CB21F2B}" srcId="{35BC98AC-CF11-4998-BAFD-CE24DE7D6B55}" destId="{79D5DB36-A0FC-481F-AF90-5EA7281A6E77}" srcOrd="0" destOrd="0" parTransId="{D1410162-3915-4269-9B84-951F13C6F16D}" sibTransId="{749A7F18-F282-430D-B738-E83E26AC0A5C}"/>
    <dgm:cxn modelId="{0F345C4B-62BA-401C-8D0F-9CB28473BCD3}" type="presParOf" srcId="{C0EF8F99-6121-489E-8288-B0288EEC307C}" destId="{2D201C64-F305-4BDC-832F-839B91F9E815}" srcOrd="0" destOrd="0" presId="urn:microsoft.com/office/officeart/2018/2/layout/IconVerticalSolidList"/>
    <dgm:cxn modelId="{634E13AC-D359-4D96-AD7F-2B6D9A6B45C0}" type="presParOf" srcId="{2D201C64-F305-4BDC-832F-839B91F9E815}" destId="{828A1136-85AE-46BF-BE56-A2B52EE1AC67}" srcOrd="0" destOrd="0" presId="urn:microsoft.com/office/officeart/2018/2/layout/IconVerticalSolidList"/>
    <dgm:cxn modelId="{1885D10E-A2A2-41FF-AD92-42D07A97093C}" type="presParOf" srcId="{2D201C64-F305-4BDC-832F-839B91F9E815}" destId="{8968550E-2F94-4E9C-A862-47CBABE2D03C}" srcOrd="1" destOrd="0" presId="urn:microsoft.com/office/officeart/2018/2/layout/IconVerticalSolidList"/>
    <dgm:cxn modelId="{5558ADB7-EA48-4922-9ADE-6817A9A9B91A}" type="presParOf" srcId="{2D201C64-F305-4BDC-832F-839B91F9E815}" destId="{EA62316D-6B79-48DF-9D3D-28790998E7B9}" srcOrd="2" destOrd="0" presId="urn:microsoft.com/office/officeart/2018/2/layout/IconVerticalSolidList"/>
    <dgm:cxn modelId="{DE03D83B-3668-4115-9DAC-3CD4E55FEB06}" type="presParOf" srcId="{2D201C64-F305-4BDC-832F-839B91F9E815}" destId="{CE51C980-2642-4DFD-99AE-D320FAD1EB72}" srcOrd="3" destOrd="0" presId="urn:microsoft.com/office/officeart/2018/2/layout/IconVerticalSolidList"/>
    <dgm:cxn modelId="{6884D29D-94E8-4FD4-AFF7-9F1ADE0B4D0C}" type="presParOf" srcId="{C0EF8F99-6121-489E-8288-B0288EEC307C}" destId="{1EDD49C6-BF1A-4698-9840-BBBE7A3E6D43}" srcOrd="1" destOrd="0" presId="urn:microsoft.com/office/officeart/2018/2/layout/IconVerticalSolidList"/>
    <dgm:cxn modelId="{AB7263B9-B430-46A3-B7FD-4FC958A02F4C}" type="presParOf" srcId="{C0EF8F99-6121-489E-8288-B0288EEC307C}" destId="{A298CC28-1897-4BD7-B56E-DBD202CAB7B5}" srcOrd="2" destOrd="0" presId="urn:microsoft.com/office/officeart/2018/2/layout/IconVerticalSolidList"/>
    <dgm:cxn modelId="{D4AA358B-AB0E-4EB8-8868-8BD0A5FD2E9C}" type="presParOf" srcId="{A298CC28-1897-4BD7-B56E-DBD202CAB7B5}" destId="{685F638D-F9A7-4B2F-8F16-23F2DEF6114B}" srcOrd="0" destOrd="0" presId="urn:microsoft.com/office/officeart/2018/2/layout/IconVerticalSolidList"/>
    <dgm:cxn modelId="{AD4A4547-C9BC-4986-9C63-5969CF313BE4}" type="presParOf" srcId="{A298CC28-1897-4BD7-B56E-DBD202CAB7B5}" destId="{E2D135E9-5CB0-4F76-AF5B-5D881FAB945F}" srcOrd="1" destOrd="0" presId="urn:microsoft.com/office/officeart/2018/2/layout/IconVerticalSolidList"/>
    <dgm:cxn modelId="{86BAECE5-80AC-49F5-8670-71F36F80288A}" type="presParOf" srcId="{A298CC28-1897-4BD7-B56E-DBD202CAB7B5}" destId="{CCD5B12D-133B-4F6E-885C-3BF769C6D911}" srcOrd="2" destOrd="0" presId="urn:microsoft.com/office/officeart/2018/2/layout/IconVerticalSolidList"/>
    <dgm:cxn modelId="{26F88C56-3405-439E-8330-0CF01D85E652}" type="presParOf" srcId="{A298CC28-1897-4BD7-B56E-DBD202CAB7B5}" destId="{B7BDA59D-D413-47DA-970E-40CE15D47D0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91C43B6-D5C6-4A4C-8C71-4FEEFDAAAC8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B7BD8C1-0ED5-4817-843A-B2A46F49B6D0}">
      <dgm:prSet/>
      <dgm:spPr/>
      <dgm:t>
        <a:bodyPr/>
        <a:lstStyle/>
        <a:p>
          <a:r>
            <a:rPr lang="en-GB" b="1"/>
            <a:t>Increased Sensitivity to Harm</a:t>
          </a:r>
          <a:r>
            <a:rPr lang="en-GB"/>
            <a:t>: The expansion of these concepts reflects an increased societal sensitivity to harm and a greater recognition of the diverse ways in which individuals can experience distress. This heightened sensitivity can lead to more inclusive and compassionate approaches to mental health</a:t>
          </a:r>
          <a:endParaRPr lang="en-US"/>
        </a:p>
      </dgm:t>
    </dgm:pt>
    <dgm:pt modelId="{FD6A19A4-12C8-4D08-894E-30923A553F66}" type="parTrans" cxnId="{8181A5FB-A225-4C04-9542-1194909AFC99}">
      <dgm:prSet/>
      <dgm:spPr/>
      <dgm:t>
        <a:bodyPr/>
        <a:lstStyle/>
        <a:p>
          <a:endParaRPr lang="en-US"/>
        </a:p>
      </dgm:t>
    </dgm:pt>
    <dgm:pt modelId="{F9B48E31-CC1A-4F81-9300-66989C844B71}" type="sibTrans" cxnId="{8181A5FB-A225-4C04-9542-1194909AFC99}">
      <dgm:prSet/>
      <dgm:spPr/>
      <dgm:t>
        <a:bodyPr/>
        <a:lstStyle/>
        <a:p>
          <a:endParaRPr lang="en-US"/>
        </a:p>
      </dgm:t>
    </dgm:pt>
    <dgm:pt modelId="{54826650-3928-4EF2-9A4F-7A0123A2C82C}">
      <dgm:prSet/>
      <dgm:spPr/>
      <dgm:t>
        <a:bodyPr/>
        <a:lstStyle/>
        <a:p>
          <a:r>
            <a:rPr lang="en-GB" b="1"/>
            <a:t>Pathologising Everyday Experiences</a:t>
          </a:r>
          <a:r>
            <a:rPr lang="en-GB"/>
            <a:t>: One of the criticisms of concept creep is that it can lead to the pathologisation of everyday experiences. By broadening the definitions of mental disorders, there is a risk of labelling normal variations in human behaviour and emotions as pathological, which can contribute to overdiagnosis and overtreatment</a:t>
          </a:r>
          <a:endParaRPr lang="en-US"/>
        </a:p>
      </dgm:t>
    </dgm:pt>
    <dgm:pt modelId="{258613F4-C8CB-4B69-A779-CB787B484FC0}" type="parTrans" cxnId="{A9B7D227-7BE0-42E0-AE30-897C9E21EA75}">
      <dgm:prSet/>
      <dgm:spPr/>
      <dgm:t>
        <a:bodyPr/>
        <a:lstStyle/>
        <a:p>
          <a:endParaRPr lang="en-US"/>
        </a:p>
      </dgm:t>
    </dgm:pt>
    <dgm:pt modelId="{E6C21326-3C6A-4606-AF69-2B38AA7D8907}" type="sibTrans" cxnId="{A9B7D227-7BE0-42E0-AE30-897C9E21EA75}">
      <dgm:prSet/>
      <dgm:spPr/>
      <dgm:t>
        <a:bodyPr/>
        <a:lstStyle/>
        <a:p>
          <a:endParaRPr lang="en-US"/>
        </a:p>
      </dgm:t>
    </dgm:pt>
    <dgm:pt modelId="{C1B1C01B-A422-4BC4-B338-B47A5800EAC7}">
      <dgm:prSet/>
      <dgm:spPr/>
      <dgm:t>
        <a:bodyPr/>
        <a:lstStyle/>
        <a:p>
          <a:r>
            <a:rPr lang="en-GB" b="1" dirty="0">
              <a:solidFill>
                <a:schemeClr val="tx1"/>
              </a:solidFill>
            </a:rPr>
            <a:t>Implications for ICD-11</a:t>
          </a:r>
          <a:r>
            <a:rPr lang="en-GB" dirty="0">
              <a:solidFill>
                <a:schemeClr val="tx1"/>
              </a:solidFill>
            </a:rPr>
            <a:t>: The International Classification of Diseases (ICD-11) reflects some of these trends in its diagnostic criteria. The inclusion of broader and more inclusive definitions of mental health conditions aims to improve the identification and treatment of individuals who might have been overlooked under stricter criteria. However, it also raises concerns about the potential for overdiagnosis and the medicalisation of normal life challenges</a:t>
          </a:r>
          <a:endParaRPr lang="en-US" dirty="0">
            <a:solidFill>
              <a:schemeClr val="tx1"/>
            </a:solidFill>
          </a:endParaRPr>
        </a:p>
      </dgm:t>
    </dgm:pt>
    <dgm:pt modelId="{B246C415-63CC-4893-8F8F-0FEE97E5D61A}" type="parTrans" cxnId="{C75F3E3E-7E48-4858-A795-40359753CFA3}">
      <dgm:prSet/>
      <dgm:spPr/>
      <dgm:t>
        <a:bodyPr/>
        <a:lstStyle/>
        <a:p>
          <a:endParaRPr lang="en-US"/>
        </a:p>
      </dgm:t>
    </dgm:pt>
    <dgm:pt modelId="{63260AA0-AB06-4C43-A049-CAC1F56E0118}" type="sibTrans" cxnId="{C75F3E3E-7E48-4858-A795-40359753CFA3}">
      <dgm:prSet/>
      <dgm:spPr/>
      <dgm:t>
        <a:bodyPr/>
        <a:lstStyle/>
        <a:p>
          <a:endParaRPr lang="en-US"/>
        </a:p>
      </dgm:t>
    </dgm:pt>
    <dgm:pt modelId="{7B790F15-4DE7-422D-ACD3-5B0DDEDDAD71}">
      <dgm:prSet/>
      <dgm:spPr/>
      <dgm:t>
        <a:bodyPr/>
        <a:lstStyle/>
        <a:p>
          <a:r>
            <a:rPr lang="en-GB" b="1"/>
            <a:t>Balancing Sensitivity and Specificity</a:t>
          </a:r>
          <a:r>
            <a:rPr lang="en-GB"/>
            <a:t>: The challenge for clinicians and researchers is to balance the increased sensitivity to harm with the need to maintain specificity in diagnoses. This involves ensuring that diagnostic criteria are both inclusive enough to capture genuine cases of mental health issues and specific enough to avoid pathologising normal experiences.</a:t>
          </a:r>
          <a:endParaRPr lang="en-US"/>
        </a:p>
      </dgm:t>
    </dgm:pt>
    <dgm:pt modelId="{664336FA-30C7-4558-A022-70CD5C288480}" type="parTrans" cxnId="{EFC28B41-80CC-4287-9EB8-AC05530EEA60}">
      <dgm:prSet/>
      <dgm:spPr/>
      <dgm:t>
        <a:bodyPr/>
        <a:lstStyle/>
        <a:p>
          <a:endParaRPr lang="en-US"/>
        </a:p>
      </dgm:t>
    </dgm:pt>
    <dgm:pt modelId="{FDBB47C1-3C10-4A13-A34D-16FCA8540CA8}" type="sibTrans" cxnId="{EFC28B41-80CC-4287-9EB8-AC05530EEA60}">
      <dgm:prSet/>
      <dgm:spPr/>
      <dgm:t>
        <a:bodyPr/>
        <a:lstStyle/>
        <a:p>
          <a:endParaRPr lang="en-US"/>
        </a:p>
      </dgm:t>
    </dgm:pt>
    <dgm:pt modelId="{EA76F67E-94FC-46B5-86B4-FF70F16F069B}" type="pres">
      <dgm:prSet presAssocID="{891C43B6-D5C6-4A4C-8C71-4FEEFDAAAC82}" presName="root" presStyleCnt="0">
        <dgm:presLayoutVars>
          <dgm:dir/>
          <dgm:resizeHandles val="exact"/>
        </dgm:presLayoutVars>
      </dgm:prSet>
      <dgm:spPr/>
    </dgm:pt>
    <dgm:pt modelId="{630734DD-8D98-45B3-8F92-15F730EB35ED}" type="pres">
      <dgm:prSet presAssocID="{4B7BD8C1-0ED5-4817-843A-B2A46F49B6D0}" presName="compNode" presStyleCnt="0"/>
      <dgm:spPr/>
    </dgm:pt>
    <dgm:pt modelId="{C80A31BF-6D4B-43FE-8FB9-A5B047C008CA}" type="pres">
      <dgm:prSet presAssocID="{4B7BD8C1-0ED5-4817-843A-B2A46F49B6D0}" presName="bgRect" presStyleLbl="bgShp" presStyleIdx="0" presStyleCnt="4"/>
      <dgm:spPr/>
    </dgm:pt>
    <dgm:pt modelId="{DDF00CEA-6E53-41E7-8348-ADCC8767BB01}" type="pres">
      <dgm:prSet presAssocID="{4B7BD8C1-0ED5-4817-843A-B2A46F49B6D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0AFD70BE-EB70-4BEA-8F27-9F1EC72C7298}" type="pres">
      <dgm:prSet presAssocID="{4B7BD8C1-0ED5-4817-843A-B2A46F49B6D0}" presName="spaceRect" presStyleCnt="0"/>
      <dgm:spPr/>
    </dgm:pt>
    <dgm:pt modelId="{8A19DD65-BBB9-476D-B314-DA4720C132D6}" type="pres">
      <dgm:prSet presAssocID="{4B7BD8C1-0ED5-4817-843A-B2A46F49B6D0}" presName="parTx" presStyleLbl="revTx" presStyleIdx="0" presStyleCnt="4">
        <dgm:presLayoutVars>
          <dgm:chMax val="0"/>
          <dgm:chPref val="0"/>
        </dgm:presLayoutVars>
      </dgm:prSet>
      <dgm:spPr/>
    </dgm:pt>
    <dgm:pt modelId="{2232A88F-845C-40BE-B91E-EA2E6E0CA294}" type="pres">
      <dgm:prSet presAssocID="{F9B48E31-CC1A-4F81-9300-66989C844B71}" presName="sibTrans" presStyleCnt="0"/>
      <dgm:spPr/>
    </dgm:pt>
    <dgm:pt modelId="{074635B4-C40D-4A59-95EE-7AAC980D0D01}" type="pres">
      <dgm:prSet presAssocID="{54826650-3928-4EF2-9A4F-7A0123A2C82C}" presName="compNode" presStyleCnt="0"/>
      <dgm:spPr/>
    </dgm:pt>
    <dgm:pt modelId="{FE703E9E-4491-49BC-8069-088566E2D01D}" type="pres">
      <dgm:prSet presAssocID="{54826650-3928-4EF2-9A4F-7A0123A2C82C}" presName="bgRect" presStyleLbl="bgShp" presStyleIdx="1" presStyleCnt="4"/>
      <dgm:spPr/>
    </dgm:pt>
    <dgm:pt modelId="{177D8F07-8E61-4036-B158-2CCA069DDF95}" type="pres">
      <dgm:prSet presAssocID="{54826650-3928-4EF2-9A4F-7A0123A2C82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B45FE6BD-DAD4-4E25-BEDA-E7607B5A22D9}" type="pres">
      <dgm:prSet presAssocID="{54826650-3928-4EF2-9A4F-7A0123A2C82C}" presName="spaceRect" presStyleCnt="0"/>
      <dgm:spPr/>
    </dgm:pt>
    <dgm:pt modelId="{128BA55F-AD29-4C91-B0FA-69A15B84C48D}" type="pres">
      <dgm:prSet presAssocID="{54826650-3928-4EF2-9A4F-7A0123A2C82C}" presName="parTx" presStyleLbl="revTx" presStyleIdx="1" presStyleCnt="4">
        <dgm:presLayoutVars>
          <dgm:chMax val="0"/>
          <dgm:chPref val="0"/>
        </dgm:presLayoutVars>
      </dgm:prSet>
      <dgm:spPr/>
    </dgm:pt>
    <dgm:pt modelId="{F6662EDF-57BD-4F14-B50A-06B7DAB4326B}" type="pres">
      <dgm:prSet presAssocID="{E6C21326-3C6A-4606-AF69-2B38AA7D8907}" presName="sibTrans" presStyleCnt="0"/>
      <dgm:spPr/>
    </dgm:pt>
    <dgm:pt modelId="{A252E3B1-E1D2-4080-BD15-7F4829F669D0}" type="pres">
      <dgm:prSet presAssocID="{C1B1C01B-A422-4BC4-B338-B47A5800EAC7}" presName="compNode" presStyleCnt="0"/>
      <dgm:spPr/>
    </dgm:pt>
    <dgm:pt modelId="{183E05D8-F8E1-424D-A1DF-46416799A2D7}" type="pres">
      <dgm:prSet presAssocID="{C1B1C01B-A422-4BC4-B338-B47A5800EAC7}" presName="bgRect" presStyleLbl="bgShp" presStyleIdx="2" presStyleCnt="4"/>
      <dgm:spPr/>
    </dgm:pt>
    <dgm:pt modelId="{FD87C4FE-DE16-4EFD-B1CC-4EC2F5618732}" type="pres">
      <dgm:prSet presAssocID="{C1B1C01B-A422-4BC4-B338-B47A5800EAC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1EB6F31B-9474-45D5-B8E4-5BD0A5AB8E91}" type="pres">
      <dgm:prSet presAssocID="{C1B1C01B-A422-4BC4-B338-B47A5800EAC7}" presName="spaceRect" presStyleCnt="0"/>
      <dgm:spPr/>
    </dgm:pt>
    <dgm:pt modelId="{3F2F909B-E1FA-4A69-8F8A-81B296DE8EEE}" type="pres">
      <dgm:prSet presAssocID="{C1B1C01B-A422-4BC4-B338-B47A5800EAC7}" presName="parTx" presStyleLbl="revTx" presStyleIdx="2" presStyleCnt="4">
        <dgm:presLayoutVars>
          <dgm:chMax val="0"/>
          <dgm:chPref val="0"/>
        </dgm:presLayoutVars>
      </dgm:prSet>
      <dgm:spPr/>
    </dgm:pt>
    <dgm:pt modelId="{4FCF9443-F969-47D4-8550-427769615D1C}" type="pres">
      <dgm:prSet presAssocID="{63260AA0-AB06-4C43-A049-CAC1F56E0118}" presName="sibTrans" presStyleCnt="0"/>
      <dgm:spPr/>
    </dgm:pt>
    <dgm:pt modelId="{BE3546BC-9F77-4418-8CE3-D625F4588596}" type="pres">
      <dgm:prSet presAssocID="{7B790F15-4DE7-422D-ACD3-5B0DDEDDAD71}" presName="compNode" presStyleCnt="0"/>
      <dgm:spPr/>
    </dgm:pt>
    <dgm:pt modelId="{4EC0424F-D84F-4A52-903E-2935282F22C1}" type="pres">
      <dgm:prSet presAssocID="{7B790F15-4DE7-422D-ACD3-5B0DDEDDAD71}" presName="bgRect" presStyleLbl="bgShp" presStyleIdx="3" presStyleCnt="4"/>
      <dgm:spPr/>
    </dgm:pt>
    <dgm:pt modelId="{39DE84E8-AE47-40B4-B2F1-59160AA38112}" type="pres">
      <dgm:prSet presAssocID="{7B790F15-4DE7-422D-ACD3-5B0DDEDDAD7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FD26C7C6-40C8-45DE-8D91-404C924145B9}" type="pres">
      <dgm:prSet presAssocID="{7B790F15-4DE7-422D-ACD3-5B0DDEDDAD71}" presName="spaceRect" presStyleCnt="0"/>
      <dgm:spPr/>
    </dgm:pt>
    <dgm:pt modelId="{50369059-190B-4B02-B874-91814AA71555}" type="pres">
      <dgm:prSet presAssocID="{7B790F15-4DE7-422D-ACD3-5B0DDEDDAD71}" presName="parTx" presStyleLbl="revTx" presStyleIdx="3" presStyleCnt="4">
        <dgm:presLayoutVars>
          <dgm:chMax val="0"/>
          <dgm:chPref val="0"/>
        </dgm:presLayoutVars>
      </dgm:prSet>
      <dgm:spPr/>
    </dgm:pt>
  </dgm:ptLst>
  <dgm:cxnLst>
    <dgm:cxn modelId="{A9B7D227-7BE0-42E0-AE30-897C9E21EA75}" srcId="{891C43B6-D5C6-4A4C-8C71-4FEEFDAAAC82}" destId="{54826650-3928-4EF2-9A4F-7A0123A2C82C}" srcOrd="1" destOrd="0" parTransId="{258613F4-C8CB-4B69-A779-CB787B484FC0}" sibTransId="{E6C21326-3C6A-4606-AF69-2B38AA7D8907}"/>
    <dgm:cxn modelId="{C75F3E3E-7E48-4858-A795-40359753CFA3}" srcId="{891C43B6-D5C6-4A4C-8C71-4FEEFDAAAC82}" destId="{C1B1C01B-A422-4BC4-B338-B47A5800EAC7}" srcOrd="2" destOrd="0" parTransId="{B246C415-63CC-4893-8F8F-0FEE97E5D61A}" sibTransId="{63260AA0-AB06-4C43-A049-CAC1F56E0118}"/>
    <dgm:cxn modelId="{7EAC005E-34D3-4004-B479-12317425EF4F}" type="presOf" srcId="{4B7BD8C1-0ED5-4817-843A-B2A46F49B6D0}" destId="{8A19DD65-BBB9-476D-B314-DA4720C132D6}" srcOrd="0" destOrd="0" presId="urn:microsoft.com/office/officeart/2018/2/layout/IconVerticalSolidList"/>
    <dgm:cxn modelId="{EFC28B41-80CC-4287-9EB8-AC05530EEA60}" srcId="{891C43B6-D5C6-4A4C-8C71-4FEEFDAAAC82}" destId="{7B790F15-4DE7-422D-ACD3-5B0DDEDDAD71}" srcOrd="3" destOrd="0" parTransId="{664336FA-30C7-4558-A022-70CD5C288480}" sibTransId="{FDBB47C1-3C10-4A13-A34D-16FCA8540CA8}"/>
    <dgm:cxn modelId="{2550B2A3-7DE2-46DB-992A-B79ED4013E15}" type="presOf" srcId="{7B790F15-4DE7-422D-ACD3-5B0DDEDDAD71}" destId="{50369059-190B-4B02-B874-91814AA71555}" srcOrd="0" destOrd="0" presId="urn:microsoft.com/office/officeart/2018/2/layout/IconVerticalSolidList"/>
    <dgm:cxn modelId="{896AF2B4-E3A5-45B4-B023-23FDA8BF1BB6}" type="presOf" srcId="{C1B1C01B-A422-4BC4-B338-B47A5800EAC7}" destId="{3F2F909B-E1FA-4A69-8F8A-81B296DE8EEE}" srcOrd="0" destOrd="0" presId="urn:microsoft.com/office/officeart/2018/2/layout/IconVerticalSolidList"/>
    <dgm:cxn modelId="{216B2AD4-B759-486B-AC4E-BBA2DF05E111}" type="presOf" srcId="{891C43B6-D5C6-4A4C-8C71-4FEEFDAAAC82}" destId="{EA76F67E-94FC-46B5-86B4-FF70F16F069B}" srcOrd="0" destOrd="0" presId="urn:microsoft.com/office/officeart/2018/2/layout/IconVerticalSolidList"/>
    <dgm:cxn modelId="{6526ACF6-1E1E-4705-9A5D-6FC250618AD1}" type="presOf" srcId="{54826650-3928-4EF2-9A4F-7A0123A2C82C}" destId="{128BA55F-AD29-4C91-B0FA-69A15B84C48D}" srcOrd="0" destOrd="0" presId="urn:microsoft.com/office/officeart/2018/2/layout/IconVerticalSolidList"/>
    <dgm:cxn modelId="{8181A5FB-A225-4C04-9542-1194909AFC99}" srcId="{891C43B6-D5C6-4A4C-8C71-4FEEFDAAAC82}" destId="{4B7BD8C1-0ED5-4817-843A-B2A46F49B6D0}" srcOrd="0" destOrd="0" parTransId="{FD6A19A4-12C8-4D08-894E-30923A553F66}" sibTransId="{F9B48E31-CC1A-4F81-9300-66989C844B71}"/>
    <dgm:cxn modelId="{826EC80C-1DA2-4D20-89BE-2D46C6E9CDED}" type="presParOf" srcId="{EA76F67E-94FC-46B5-86B4-FF70F16F069B}" destId="{630734DD-8D98-45B3-8F92-15F730EB35ED}" srcOrd="0" destOrd="0" presId="urn:microsoft.com/office/officeart/2018/2/layout/IconVerticalSolidList"/>
    <dgm:cxn modelId="{D04AB5B1-DEB7-4FD8-8116-71E638F3B57C}" type="presParOf" srcId="{630734DD-8D98-45B3-8F92-15F730EB35ED}" destId="{C80A31BF-6D4B-43FE-8FB9-A5B047C008CA}" srcOrd="0" destOrd="0" presId="urn:microsoft.com/office/officeart/2018/2/layout/IconVerticalSolidList"/>
    <dgm:cxn modelId="{CDBC5CB0-AD01-4B42-A5D0-55AFEA548783}" type="presParOf" srcId="{630734DD-8D98-45B3-8F92-15F730EB35ED}" destId="{DDF00CEA-6E53-41E7-8348-ADCC8767BB01}" srcOrd="1" destOrd="0" presId="urn:microsoft.com/office/officeart/2018/2/layout/IconVerticalSolidList"/>
    <dgm:cxn modelId="{3E31878D-4AC0-4C28-B076-0C508388F7E3}" type="presParOf" srcId="{630734DD-8D98-45B3-8F92-15F730EB35ED}" destId="{0AFD70BE-EB70-4BEA-8F27-9F1EC72C7298}" srcOrd="2" destOrd="0" presId="urn:microsoft.com/office/officeart/2018/2/layout/IconVerticalSolidList"/>
    <dgm:cxn modelId="{6292619A-AADE-408C-B905-1135EAEB0C36}" type="presParOf" srcId="{630734DD-8D98-45B3-8F92-15F730EB35ED}" destId="{8A19DD65-BBB9-476D-B314-DA4720C132D6}" srcOrd="3" destOrd="0" presId="urn:microsoft.com/office/officeart/2018/2/layout/IconVerticalSolidList"/>
    <dgm:cxn modelId="{3AF7DC1B-00A2-4F7E-9840-3F2A040DC205}" type="presParOf" srcId="{EA76F67E-94FC-46B5-86B4-FF70F16F069B}" destId="{2232A88F-845C-40BE-B91E-EA2E6E0CA294}" srcOrd="1" destOrd="0" presId="urn:microsoft.com/office/officeart/2018/2/layout/IconVerticalSolidList"/>
    <dgm:cxn modelId="{58DF8344-43A8-4A53-BF51-8D44B24DC272}" type="presParOf" srcId="{EA76F67E-94FC-46B5-86B4-FF70F16F069B}" destId="{074635B4-C40D-4A59-95EE-7AAC980D0D01}" srcOrd="2" destOrd="0" presId="urn:microsoft.com/office/officeart/2018/2/layout/IconVerticalSolidList"/>
    <dgm:cxn modelId="{8F76AF38-0AED-4653-A573-0C18244544D5}" type="presParOf" srcId="{074635B4-C40D-4A59-95EE-7AAC980D0D01}" destId="{FE703E9E-4491-49BC-8069-088566E2D01D}" srcOrd="0" destOrd="0" presId="urn:microsoft.com/office/officeart/2018/2/layout/IconVerticalSolidList"/>
    <dgm:cxn modelId="{C02FE355-EEF8-4481-B255-42428E32F7C1}" type="presParOf" srcId="{074635B4-C40D-4A59-95EE-7AAC980D0D01}" destId="{177D8F07-8E61-4036-B158-2CCA069DDF95}" srcOrd="1" destOrd="0" presId="urn:microsoft.com/office/officeart/2018/2/layout/IconVerticalSolidList"/>
    <dgm:cxn modelId="{E5E48872-09DD-4A94-9261-502C3EA3A4B5}" type="presParOf" srcId="{074635B4-C40D-4A59-95EE-7AAC980D0D01}" destId="{B45FE6BD-DAD4-4E25-BEDA-E7607B5A22D9}" srcOrd="2" destOrd="0" presId="urn:microsoft.com/office/officeart/2018/2/layout/IconVerticalSolidList"/>
    <dgm:cxn modelId="{8F96EA7F-EA48-4FFA-B4F1-BD13B06C8D94}" type="presParOf" srcId="{074635B4-C40D-4A59-95EE-7AAC980D0D01}" destId="{128BA55F-AD29-4C91-B0FA-69A15B84C48D}" srcOrd="3" destOrd="0" presId="urn:microsoft.com/office/officeart/2018/2/layout/IconVerticalSolidList"/>
    <dgm:cxn modelId="{7F3AE38E-A488-4D5E-9520-9BCA2FB5FE48}" type="presParOf" srcId="{EA76F67E-94FC-46B5-86B4-FF70F16F069B}" destId="{F6662EDF-57BD-4F14-B50A-06B7DAB4326B}" srcOrd="3" destOrd="0" presId="urn:microsoft.com/office/officeart/2018/2/layout/IconVerticalSolidList"/>
    <dgm:cxn modelId="{FCD1F8E4-2C5C-4B60-9965-DFD62FE788DE}" type="presParOf" srcId="{EA76F67E-94FC-46B5-86B4-FF70F16F069B}" destId="{A252E3B1-E1D2-4080-BD15-7F4829F669D0}" srcOrd="4" destOrd="0" presId="urn:microsoft.com/office/officeart/2018/2/layout/IconVerticalSolidList"/>
    <dgm:cxn modelId="{3A6AEA0B-CF82-4EB9-B304-D06F770104C7}" type="presParOf" srcId="{A252E3B1-E1D2-4080-BD15-7F4829F669D0}" destId="{183E05D8-F8E1-424D-A1DF-46416799A2D7}" srcOrd="0" destOrd="0" presId="urn:microsoft.com/office/officeart/2018/2/layout/IconVerticalSolidList"/>
    <dgm:cxn modelId="{78850F60-6481-4E0C-B507-6164DA1DEE0B}" type="presParOf" srcId="{A252E3B1-E1D2-4080-BD15-7F4829F669D0}" destId="{FD87C4FE-DE16-4EFD-B1CC-4EC2F5618732}" srcOrd="1" destOrd="0" presId="urn:microsoft.com/office/officeart/2018/2/layout/IconVerticalSolidList"/>
    <dgm:cxn modelId="{AE41264D-8E61-4C3C-A269-03DC5B9FB1ED}" type="presParOf" srcId="{A252E3B1-E1D2-4080-BD15-7F4829F669D0}" destId="{1EB6F31B-9474-45D5-B8E4-5BD0A5AB8E91}" srcOrd="2" destOrd="0" presId="urn:microsoft.com/office/officeart/2018/2/layout/IconVerticalSolidList"/>
    <dgm:cxn modelId="{1B9404BA-9645-4623-9506-F9155C9C5DD8}" type="presParOf" srcId="{A252E3B1-E1D2-4080-BD15-7F4829F669D0}" destId="{3F2F909B-E1FA-4A69-8F8A-81B296DE8EEE}" srcOrd="3" destOrd="0" presId="urn:microsoft.com/office/officeart/2018/2/layout/IconVerticalSolidList"/>
    <dgm:cxn modelId="{49326C92-F304-4C5E-835D-447F088BD95B}" type="presParOf" srcId="{EA76F67E-94FC-46B5-86B4-FF70F16F069B}" destId="{4FCF9443-F969-47D4-8550-427769615D1C}" srcOrd="5" destOrd="0" presId="urn:microsoft.com/office/officeart/2018/2/layout/IconVerticalSolidList"/>
    <dgm:cxn modelId="{FD9241B8-5C57-4E03-88A7-408D85B67143}" type="presParOf" srcId="{EA76F67E-94FC-46B5-86B4-FF70F16F069B}" destId="{BE3546BC-9F77-4418-8CE3-D625F4588596}" srcOrd="6" destOrd="0" presId="urn:microsoft.com/office/officeart/2018/2/layout/IconVerticalSolidList"/>
    <dgm:cxn modelId="{AFEC4D55-E9E4-4359-A7E3-353B405F7BB0}" type="presParOf" srcId="{BE3546BC-9F77-4418-8CE3-D625F4588596}" destId="{4EC0424F-D84F-4A52-903E-2935282F22C1}" srcOrd="0" destOrd="0" presId="urn:microsoft.com/office/officeart/2018/2/layout/IconVerticalSolidList"/>
    <dgm:cxn modelId="{80733351-EF0A-4882-A265-9D8F2698FFB7}" type="presParOf" srcId="{BE3546BC-9F77-4418-8CE3-D625F4588596}" destId="{39DE84E8-AE47-40B4-B2F1-59160AA38112}" srcOrd="1" destOrd="0" presId="urn:microsoft.com/office/officeart/2018/2/layout/IconVerticalSolidList"/>
    <dgm:cxn modelId="{4FA7F4F5-80D8-48DD-8D57-8C16E764FB9C}" type="presParOf" srcId="{BE3546BC-9F77-4418-8CE3-D625F4588596}" destId="{FD26C7C6-40C8-45DE-8D91-404C924145B9}" srcOrd="2" destOrd="0" presId="urn:microsoft.com/office/officeart/2018/2/layout/IconVerticalSolidList"/>
    <dgm:cxn modelId="{E6EB302D-FBBA-4920-A986-85CE9AF3051A}" type="presParOf" srcId="{BE3546BC-9F77-4418-8CE3-D625F4588596}" destId="{50369059-190B-4B02-B874-91814AA7155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5FDF092-B575-4096-B7C7-69E0B1B36E3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9A04A9B-4418-41FD-B0C2-BF3B8DC200CC}">
      <dgm:prSet/>
      <dgm:spPr/>
      <dgm:t>
        <a:bodyPr/>
        <a:lstStyle/>
        <a:p>
          <a:r>
            <a:rPr lang="en-GB" b="1" i="0"/>
            <a:t>Psychiatric diagnoses</a:t>
          </a:r>
          <a:r>
            <a:rPr lang="en-GB" b="0" i="0"/>
            <a:t> are often subjective and lack scientific validity.</a:t>
          </a:r>
          <a:endParaRPr lang="en-US"/>
        </a:p>
      </dgm:t>
    </dgm:pt>
    <dgm:pt modelId="{458A068C-2544-4BFF-AF67-D394C24582A7}" type="parTrans" cxnId="{34615CE4-E36C-4036-AD99-349337643434}">
      <dgm:prSet/>
      <dgm:spPr/>
      <dgm:t>
        <a:bodyPr/>
        <a:lstStyle/>
        <a:p>
          <a:endParaRPr lang="en-US"/>
        </a:p>
      </dgm:t>
    </dgm:pt>
    <dgm:pt modelId="{5B5D5834-CD12-4FA7-A76C-A921D6AA1C94}" type="sibTrans" cxnId="{34615CE4-E36C-4036-AD99-349337643434}">
      <dgm:prSet/>
      <dgm:spPr/>
      <dgm:t>
        <a:bodyPr/>
        <a:lstStyle/>
        <a:p>
          <a:endParaRPr lang="en-US"/>
        </a:p>
      </dgm:t>
    </dgm:pt>
    <dgm:pt modelId="{7257FC6A-1181-4F8E-959A-6F93103FE2A0}">
      <dgm:prSet/>
      <dgm:spPr/>
      <dgm:t>
        <a:bodyPr/>
        <a:lstStyle/>
        <a:p>
          <a:r>
            <a:rPr lang="en-GB" b="1" i="0"/>
            <a:t>Psychiatric treatments</a:t>
          </a:r>
          <a:r>
            <a:rPr lang="en-GB" b="0" i="0"/>
            <a:t>, such as medications and treatments can be harmful and are sometimes administered without proper consent.</a:t>
          </a:r>
          <a:endParaRPr lang="en-US"/>
        </a:p>
      </dgm:t>
    </dgm:pt>
    <dgm:pt modelId="{3AA341EE-D5C2-4196-8509-BF98AE5918A8}" type="parTrans" cxnId="{833C6A51-C3F2-42C0-B481-079DE1D62F4B}">
      <dgm:prSet/>
      <dgm:spPr/>
      <dgm:t>
        <a:bodyPr/>
        <a:lstStyle/>
        <a:p>
          <a:endParaRPr lang="en-US"/>
        </a:p>
      </dgm:t>
    </dgm:pt>
    <dgm:pt modelId="{7B0FC0F2-29CB-4D62-A2CD-99F0D58A5D56}" type="sibTrans" cxnId="{833C6A51-C3F2-42C0-B481-079DE1D62F4B}">
      <dgm:prSet/>
      <dgm:spPr/>
      <dgm:t>
        <a:bodyPr/>
        <a:lstStyle/>
        <a:p>
          <a:endParaRPr lang="en-US"/>
        </a:p>
      </dgm:t>
    </dgm:pt>
    <dgm:pt modelId="{22E22403-424A-4B0A-A081-39E36FABF02F}">
      <dgm:prSet/>
      <dgm:spPr/>
      <dgm:t>
        <a:bodyPr/>
        <a:lstStyle/>
        <a:p>
          <a:r>
            <a:rPr lang="en-GB" b="1"/>
            <a:t>Involuntary commitment</a:t>
          </a:r>
          <a:r>
            <a:rPr lang="en-GB"/>
            <a:t> and treatment infringe on individual rights and freedoms</a:t>
          </a:r>
          <a:r>
            <a:rPr lang="en-GB" baseline="30000"/>
            <a:t>.</a:t>
          </a:r>
          <a:endParaRPr lang="en-US"/>
        </a:p>
      </dgm:t>
    </dgm:pt>
    <dgm:pt modelId="{6A9BB61C-62A5-49A2-817B-476B0968D475}" type="parTrans" cxnId="{AE96D292-A6C2-4A2A-BD0F-4FF349826BF9}">
      <dgm:prSet/>
      <dgm:spPr/>
      <dgm:t>
        <a:bodyPr/>
        <a:lstStyle/>
        <a:p>
          <a:endParaRPr lang="en-US"/>
        </a:p>
      </dgm:t>
    </dgm:pt>
    <dgm:pt modelId="{7F069D1C-55CB-4FC3-A32A-05F7DE90CB6F}" type="sibTrans" cxnId="{AE96D292-A6C2-4A2A-BD0F-4FF349826BF9}">
      <dgm:prSet/>
      <dgm:spPr/>
      <dgm:t>
        <a:bodyPr/>
        <a:lstStyle/>
        <a:p>
          <a:endParaRPr lang="en-US"/>
        </a:p>
      </dgm:t>
    </dgm:pt>
    <dgm:pt modelId="{A74D5025-0F87-491C-A60C-E7ECFD42AAA8}">
      <dgm:prSet/>
      <dgm:spPr/>
      <dgm:t>
        <a:bodyPr/>
        <a:lstStyle/>
        <a:p>
          <a:r>
            <a:rPr lang="en-GB"/>
            <a:t>The movement continues to influence discussions about mental health care, emphasizing the need for more humane and patient-centered approaches</a:t>
          </a:r>
          <a:endParaRPr lang="en-US"/>
        </a:p>
      </dgm:t>
    </dgm:pt>
    <dgm:pt modelId="{60F260DA-B0CA-4955-8C64-B0A944FF0B58}" type="parTrans" cxnId="{ADE90BC9-24E1-4536-B9BD-648A082B3D17}">
      <dgm:prSet/>
      <dgm:spPr/>
      <dgm:t>
        <a:bodyPr/>
        <a:lstStyle/>
        <a:p>
          <a:endParaRPr lang="en-US"/>
        </a:p>
      </dgm:t>
    </dgm:pt>
    <dgm:pt modelId="{60FAC158-A803-48D7-9928-7B93421BB2F1}" type="sibTrans" cxnId="{ADE90BC9-24E1-4536-B9BD-648A082B3D17}">
      <dgm:prSet/>
      <dgm:spPr/>
      <dgm:t>
        <a:bodyPr/>
        <a:lstStyle/>
        <a:p>
          <a:endParaRPr lang="en-US"/>
        </a:p>
      </dgm:t>
    </dgm:pt>
    <dgm:pt modelId="{2841EF07-45AA-403C-8346-80433B438C4D}" type="pres">
      <dgm:prSet presAssocID="{85FDF092-B575-4096-B7C7-69E0B1B36E36}" presName="linear" presStyleCnt="0">
        <dgm:presLayoutVars>
          <dgm:animLvl val="lvl"/>
          <dgm:resizeHandles val="exact"/>
        </dgm:presLayoutVars>
      </dgm:prSet>
      <dgm:spPr/>
    </dgm:pt>
    <dgm:pt modelId="{A677A6EF-A7E3-418E-8BFB-CA2F57115773}" type="pres">
      <dgm:prSet presAssocID="{89A04A9B-4418-41FD-B0C2-BF3B8DC200CC}" presName="parentText" presStyleLbl="node1" presStyleIdx="0" presStyleCnt="4">
        <dgm:presLayoutVars>
          <dgm:chMax val="0"/>
          <dgm:bulletEnabled val="1"/>
        </dgm:presLayoutVars>
      </dgm:prSet>
      <dgm:spPr/>
    </dgm:pt>
    <dgm:pt modelId="{E4575CE6-6517-4106-8CEE-FB8444FAB04A}" type="pres">
      <dgm:prSet presAssocID="{5B5D5834-CD12-4FA7-A76C-A921D6AA1C94}" presName="spacer" presStyleCnt="0"/>
      <dgm:spPr/>
    </dgm:pt>
    <dgm:pt modelId="{8287A8B3-347F-44EB-90B9-63B655B72CA9}" type="pres">
      <dgm:prSet presAssocID="{7257FC6A-1181-4F8E-959A-6F93103FE2A0}" presName="parentText" presStyleLbl="node1" presStyleIdx="1" presStyleCnt="4">
        <dgm:presLayoutVars>
          <dgm:chMax val="0"/>
          <dgm:bulletEnabled val="1"/>
        </dgm:presLayoutVars>
      </dgm:prSet>
      <dgm:spPr/>
    </dgm:pt>
    <dgm:pt modelId="{B50F2589-2E3B-4935-B38F-97CD703F46BC}" type="pres">
      <dgm:prSet presAssocID="{7B0FC0F2-29CB-4D62-A2CD-99F0D58A5D56}" presName="spacer" presStyleCnt="0"/>
      <dgm:spPr/>
    </dgm:pt>
    <dgm:pt modelId="{B3D8173F-9121-4A98-9F85-341ABA8DE656}" type="pres">
      <dgm:prSet presAssocID="{22E22403-424A-4B0A-A081-39E36FABF02F}" presName="parentText" presStyleLbl="node1" presStyleIdx="2" presStyleCnt="4">
        <dgm:presLayoutVars>
          <dgm:chMax val="0"/>
          <dgm:bulletEnabled val="1"/>
        </dgm:presLayoutVars>
      </dgm:prSet>
      <dgm:spPr/>
    </dgm:pt>
    <dgm:pt modelId="{EEAC61D0-58CD-47BC-882B-74437044D8DC}" type="pres">
      <dgm:prSet presAssocID="{7F069D1C-55CB-4FC3-A32A-05F7DE90CB6F}" presName="spacer" presStyleCnt="0"/>
      <dgm:spPr/>
    </dgm:pt>
    <dgm:pt modelId="{B5C9390A-DA6E-4E16-B1B0-1EC49A91CD5A}" type="pres">
      <dgm:prSet presAssocID="{A74D5025-0F87-491C-A60C-E7ECFD42AAA8}" presName="parentText" presStyleLbl="node1" presStyleIdx="3" presStyleCnt="4">
        <dgm:presLayoutVars>
          <dgm:chMax val="0"/>
          <dgm:bulletEnabled val="1"/>
        </dgm:presLayoutVars>
      </dgm:prSet>
      <dgm:spPr/>
    </dgm:pt>
  </dgm:ptLst>
  <dgm:cxnLst>
    <dgm:cxn modelId="{6B5C661B-39E7-4610-A7AA-1C8E51DDD44A}" type="presOf" srcId="{89A04A9B-4418-41FD-B0C2-BF3B8DC200CC}" destId="{A677A6EF-A7E3-418E-8BFB-CA2F57115773}" srcOrd="0" destOrd="0" presId="urn:microsoft.com/office/officeart/2005/8/layout/vList2"/>
    <dgm:cxn modelId="{C6C89B22-4C64-4562-8043-17CEC2CFD0B1}" type="presOf" srcId="{22E22403-424A-4B0A-A081-39E36FABF02F}" destId="{B3D8173F-9121-4A98-9F85-341ABA8DE656}" srcOrd="0" destOrd="0" presId="urn:microsoft.com/office/officeart/2005/8/layout/vList2"/>
    <dgm:cxn modelId="{665FAE40-E58D-47A6-81D4-E7EEC879CDC6}" type="presOf" srcId="{A74D5025-0F87-491C-A60C-E7ECFD42AAA8}" destId="{B5C9390A-DA6E-4E16-B1B0-1EC49A91CD5A}" srcOrd="0" destOrd="0" presId="urn:microsoft.com/office/officeart/2005/8/layout/vList2"/>
    <dgm:cxn modelId="{EFF5DC6F-8606-4DE6-90E5-F09073556D5B}" type="presOf" srcId="{7257FC6A-1181-4F8E-959A-6F93103FE2A0}" destId="{8287A8B3-347F-44EB-90B9-63B655B72CA9}" srcOrd="0" destOrd="0" presId="urn:microsoft.com/office/officeart/2005/8/layout/vList2"/>
    <dgm:cxn modelId="{833C6A51-C3F2-42C0-B481-079DE1D62F4B}" srcId="{85FDF092-B575-4096-B7C7-69E0B1B36E36}" destId="{7257FC6A-1181-4F8E-959A-6F93103FE2A0}" srcOrd="1" destOrd="0" parTransId="{3AA341EE-D5C2-4196-8509-BF98AE5918A8}" sibTransId="{7B0FC0F2-29CB-4D62-A2CD-99F0D58A5D56}"/>
    <dgm:cxn modelId="{AE96D292-A6C2-4A2A-BD0F-4FF349826BF9}" srcId="{85FDF092-B575-4096-B7C7-69E0B1B36E36}" destId="{22E22403-424A-4B0A-A081-39E36FABF02F}" srcOrd="2" destOrd="0" parTransId="{6A9BB61C-62A5-49A2-817B-476B0968D475}" sibTransId="{7F069D1C-55CB-4FC3-A32A-05F7DE90CB6F}"/>
    <dgm:cxn modelId="{308203C5-44A8-46FC-8839-4C05722D1165}" type="presOf" srcId="{85FDF092-B575-4096-B7C7-69E0B1B36E36}" destId="{2841EF07-45AA-403C-8346-80433B438C4D}" srcOrd="0" destOrd="0" presId="urn:microsoft.com/office/officeart/2005/8/layout/vList2"/>
    <dgm:cxn modelId="{ADE90BC9-24E1-4536-B9BD-648A082B3D17}" srcId="{85FDF092-B575-4096-B7C7-69E0B1B36E36}" destId="{A74D5025-0F87-491C-A60C-E7ECFD42AAA8}" srcOrd="3" destOrd="0" parTransId="{60F260DA-B0CA-4955-8C64-B0A944FF0B58}" sibTransId="{60FAC158-A803-48D7-9928-7B93421BB2F1}"/>
    <dgm:cxn modelId="{34615CE4-E36C-4036-AD99-349337643434}" srcId="{85FDF092-B575-4096-B7C7-69E0B1B36E36}" destId="{89A04A9B-4418-41FD-B0C2-BF3B8DC200CC}" srcOrd="0" destOrd="0" parTransId="{458A068C-2544-4BFF-AF67-D394C24582A7}" sibTransId="{5B5D5834-CD12-4FA7-A76C-A921D6AA1C94}"/>
    <dgm:cxn modelId="{E091A841-AC7F-4694-B96E-14946824BD6F}" type="presParOf" srcId="{2841EF07-45AA-403C-8346-80433B438C4D}" destId="{A677A6EF-A7E3-418E-8BFB-CA2F57115773}" srcOrd="0" destOrd="0" presId="urn:microsoft.com/office/officeart/2005/8/layout/vList2"/>
    <dgm:cxn modelId="{253E4BA8-DE07-41C2-951F-E99C959B2F75}" type="presParOf" srcId="{2841EF07-45AA-403C-8346-80433B438C4D}" destId="{E4575CE6-6517-4106-8CEE-FB8444FAB04A}" srcOrd="1" destOrd="0" presId="urn:microsoft.com/office/officeart/2005/8/layout/vList2"/>
    <dgm:cxn modelId="{1DC242A5-F78A-49F8-807C-4A84EF5884FF}" type="presParOf" srcId="{2841EF07-45AA-403C-8346-80433B438C4D}" destId="{8287A8B3-347F-44EB-90B9-63B655B72CA9}" srcOrd="2" destOrd="0" presId="urn:microsoft.com/office/officeart/2005/8/layout/vList2"/>
    <dgm:cxn modelId="{42AEE647-5D21-4F1C-8EB5-5506AF9088CC}" type="presParOf" srcId="{2841EF07-45AA-403C-8346-80433B438C4D}" destId="{B50F2589-2E3B-4935-B38F-97CD703F46BC}" srcOrd="3" destOrd="0" presId="urn:microsoft.com/office/officeart/2005/8/layout/vList2"/>
    <dgm:cxn modelId="{53038D74-451C-4693-94B7-CEE07B40F883}" type="presParOf" srcId="{2841EF07-45AA-403C-8346-80433B438C4D}" destId="{B3D8173F-9121-4A98-9F85-341ABA8DE656}" srcOrd="4" destOrd="0" presId="urn:microsoft.com/office/officeart/2005/8/layout/vList2"/>
    <dgm:cxn modelId="{6910EBE4-3511-4566-8989-A7AAE00D68EC}" type="presParOf" srcId="{2841EF07-45AA-403C-8346-80433B438C4D}" destId="{EEAC61D0-58CD-47BC-882B-74437044D8DC}" srcOrd="5" destOrd="0" presId="urn:microsoft.com/office/officeart/2005/8/layout/vList2"/>
    <dgm:cxn modelId="{58134C27-ADC0-446B-92C5-FA6998566401}" type="presParOf" srcId="{2841EF07-45AA-403C-8346-80433B438C4D}" destId="{B5C9390A-DA6E-4E16-B1B0-1EC49A91CD5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6B78A12-EAB7-463A-B549-46EA5E3733A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F6D62AF-9E9F-43FC-8245-C824DB77939B}">
      <dgm:prSet/>
      <dgm:spPr/>
      <dgm:t>
        <a:bodyPr/>
        <a:lstStyle/>
        <a:p>
          <a:r>
            <a:rPr lang="en-GB" dirty="0" err="1"/>
            <a:t>R.D.Laing</a:t>
          </a:r>
          <a:r>
            <a:rPr lang="en-GB" dirty="0"/>
            <a:t> (1960, 1964) was a Scottish psychiatrist and psychanalyst who </a:t>
          </a:r>
          <a:r>
            <a:rPr lang="en-GB" b="0" i="0" dirty="0"/>
            <a:t>was critical of the conventional methods used to treat mental illnesses, such as hospitalisation and electroshock therapy. He said these methods were often dehumanising and also failed to address the underlying issues. </a:t>
          </a:r>
          <a:endParaRPr lang="en-US" dirty="0"/>
        </a:p>
      </dgm:t>
    </dgm:pt>
    <dgm:pt modelId="{127E6F20-F481-4D53-BA26-206B629392E4}" type="parTrans" cxnId="{31D4BA40-FE10-4295-B161-939E37DD6EC0}">
      <dgm:prSet/>
      <dgm:spPr/>
      <dgm:t>
        <a:bodyPr/>
        <a:lstStyle/>
        <a:p>
          <a:endParaRPr lang="en-US"/>
        </a:p>
      </dgm:t>
    </dgm:pt>
    <dgm:pt modelId="{13BF718B-BD2C-4F9F-97E6-AE74429200E0}" type="sibTrans" cxnId="{31D4BA40-FE10-4295-B161-939E37DD6EC0}">
      <dgm:prSet/>
      <dgm:spPr/>
      <dgm:t>
        <a:bodyPr/>
        <a:lstStyle/>
        <a:p>
          <a:endParaRPr lang="en-US"/>
        </a:p>
      </dgm:t>
    </dgm:pt>
    <dgm:pt modelId="{55C1B0ED-17BC-4E0C-95F7-96BE4778F74F}">
      <dgm:prSet/>
      <dgm:spPr/>
      <dgm:t>
        <a:bodyPr/>
        <a:lstStyle/>
        <a:p>
          <a:r>
            <a:rPr lang="en-GB"/>
            <a:t>Laing also argued that Schizophrenia could be best understood as an understandable response to dysfunctional family dynamics rather than a biological condition requiring medication.</a:t>
          </a:r>
          <a:endParaRPr lang="en-US"/>
        </a:p>
      </dgm:t>
    </dgm:pt>
    <dgm:pt modelId="{F515CAF6-6613-41F8-93AF-6D8C19531BF3}" type="parTrans" cxnId="{80C888DB-E926-4F4A-AD35-52098673A572}">
      <dgm:prSet/>
      <dgm:spPr/>
      <dgm:t>
        <a:bodyPr/>
        <a:lstStyle/>
        <a:p>
          <a:endParaRPr lang="en-US"/>
        </a:p>
      </dgm:t>
    </dgm:pt>
    <dgm:pt modelId="{73B81ADA-2143-47BE-ABD5-26F0267A02BB}" type="sibTrans" cxnId="{80C888DB-E926-4F4A-AD35-52098673A572}">
      <dgm:prSet/>
      <dgm:spPr/>
      <dgm:t>
        <a:bodyPr/>
        <a:lstStyle/>
        <a:p>
          <a:endParaRPr lang="en-US"/>
        </a:p>
      </dgm:t>
    </dgm:pt>
    <dgm:pt modelId="{3E11F6B9-E9CA-489B-85F4-DA106331A7E6}">
      <dgm:prSet/>
      <dgm:spPr/>
      <dgm:t>
        <a:bodyPr/>
        <a:lstStyle/>
        <a:p>
          <a:r>
            <a:rPr lang="en-GB" b="0" i="0" dirty="0"/>
            <a:t>Laing’s work emphasised the validity of patients’ experiences and was influential in the development of a more empathetic, person-centred approach to mental health care, and more humane and e</a:t>
          </a:r>
          <a:r>
            <a:rPr lang="en-GB" dirty="0"/>
            <a:t>thi</a:t>
          </a:r>
          <a:r>
            <a:rPr lang="en-GB" b="0" i="0" dirty="0"/>
            <a:t>cal treatment in psychiatry.</a:t>
          </a:r>
          <a:endParaRPr lang="en-US" dirty="0"/>
        </a:p>
      </dgm:t>
    </dgm:pt>
    <dgm:pt modelId="{6F4E3C5F-B75C-4EAE-A4B7-1E6C5E69E578}" type="parTrans" cxnId="{26764866-0CCE-45C4-8C9A-D469FB3DD845}">
      <dgm:prSet/>
      <dgm:spPr/>
      <dgm:t>
        <a:bodyPr/>
        <a:lstStyle/>
        <a:p>
          <a:endParaRPr lang="en-US"/>
        </a:p>
      </dgm:t>
    </dgm:pt>
    <dgm:pt modelId="{166A6DB3-9DE1-42B0-BF59-3015A9ADDD00}" type="sibTrans" cxnId="{26764866-0CCE-45C4-8C9A-D469FB3DD845}">
      <dgm:prSet/>
      <dgm:spPr/>
      <dgm:t>
        <a:bodyPr/>
        <a:lstStyle/>
        <a:p>
          <a:endParaRPr lang="en-US"/>
        </a:p>
      </dgm:t>
    </dgm:pt>
    <dgm:pt modelId="{7A18745E-22A7-412C-A8F5-8B5785F2C49D}" type="pres">
      <dgm:prSet presAssocID="{B6B78A12-EAB7-463A-B549-46EA5E3733AB}" presName="root" presStyleCnt="0">
        <dgm:presLayoutVars>
          <dgm:dir/>
          <dgm:resizeHandles val="exact"/>
        </dgm:presLayoutVars>
      </dgm:prSet>
      <dgm:spPr/>
    </dgm:pt>
    <dgm:pt modelId="{E06D25B7-F811-4D73-B120-C1597205EA04}" type="pres">
      <dgm:prSet presAssocID="{EF6D62AF-9E9F-43FC-8245-C824DB77939B}" presName="compNode" presStyleCnt="0"/>
      <dgm:spPr/>
    </dgm:pt>
    <dgm:pt modelId="{239482D7-8E6D-4CB4-8576-0D62B5E639A4}" type="pres">
      <dgm:prSet presAssocID="{EF6D62AF-9E9F-43FC-8245-C824DB77939B}" presName="bgRect" presStyleLbl="bgShp" presStyleIdx="0" presStyleCnt="3"/>
      <dgm:spPr/>
    </dgm:pt>
    <dgm:pt modelId="{BC90EBEA-64C9-4602-A722-EBF212EC48FE}" type="pres">
      <dgm:prSet presAssocID="{EF6D62AF-9E9F-43FC-8245-C824DB77939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8D3ED776-E2BC-482B-B909-ED02462BB9B7}" type="pres">
      <dgm:prSet presAssocID="{EF6D62AF-9E9F-43FC-8245-C824DB77939B}" presName="spaceRect" presStyleCnt="0"/>
      <dgm:spPr/>
    </dgm:pt>
    <dgm:pt modelId="{1CCCC14F-3285-49E9-AA59-0D1BC01310E2}" type="pres">
      <dgm:prSet presAssocID="{EF6D62AF-9E9F-43FC-8245-C824DB77939B}" presName="parTx" presStyleLbl="revTx" presStyleIdx="0" presStyleCnt="3">
        <dgm:presLayoutVars>
          <dgm:chMax val="0"/>
          <dgm:chPref val="0"/>
        </dgm:presLayoutVars>
      </dgm:prSet>
      <dgm:spPr/>
    </dgm:pt>
    <dgm:pt modelId="{E6A2E4E3-3E92-4FC1-BE98-FF529D5B7CFC}" type="pres">
      <dgm:prSet presAssocID="{13BF718B-BD2C-4F9F-97E6-AE74429200E0}" presName="sibTrans" presStyleCnt="0"/>
      <dgm:spPr/>
    </dgm:pt>
    <dgm:pt modelId="{5F073948-4D38-44EE-9676-18D463CA585D}" type="pres">
      <dgm:prSet presAssocID="{55C1B0ED-17BC-4E0C-95F7-96BE4778F74F}" presName="compNode" presStyleCnt="0"/>
      <dgm:spPr/>
    </dgm:pt>
    <dgm:pt modelId="{D8025E1C-2E8D-4B8E-9B6F-5C2766AFE9D7}" type="pres">
      <dgm:prSet presAssocID="{55C1B0ED-17BC-4E0C-95F7-96BE4778F74F}" presName="bgRect" presStyleLbl="bgShp" presStyleIdx="1" presStyleCnt="3"/>
      <dgm:spPr/>
    </dgm:pt>
    <dgm:pt modelId="{6FC60F25-CFA9-4F18-A5B3-6BD855FCC431}" type="pres">
      <dgm:prSet presAssocID="{55C1B0ED-17BC-4E0C-95F7-96BE4778F74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66162B4F-95F2-46FB-BFBF-9F5D7AF3B3F8}" type="pres">
      <dgm:prSet presAssocID="{55C1B0ED-17BC-4E0C-95F7-96BE4778F74F}" presName="spaceRect" presStyleCnt="0"/>
      <dgm:spPr/>
    </dgm:pt>
    <dgm:pt modelId="{705D9B90-C3BD-4F17-9E5A-CA8A0D258CF5}" type="pres">
      <dgm:prSet presAssocID="{55C1B0ED-17BC-4E0C-95F7-96BE4778F74F}" presName="parTx" presStyleLbl="revTx" presStyleIdx="1" presStyleCnt="3">
        <dgm:presLayoutVars>
          <dgm:chMax val="0"/>
          <dgm:chPref val="0"/>
        </dgm:presLayoutVars>
      </dgm:prSet>
      <dgm:spPr/>
    </dgm:pt>
    <dgm:pt modelId="{854BF1F4-0739-465C-8214-BC5E29A23D97}" type="pres">
      <dgm:prSet presAssocID="{73B81ADA-2143-47BE-ABD5-26F0267A02BB}" presName="sibTrans" presStyleCnt="0"/>
      <dgm:spPr/>
    </dgm:pt>
    <dgm:pt modelId="{94BC8CF5-7067-4DF5-A51E-776DD73B4793}" type="pres">
      <dgm:prSet presAssocID="{3E11F6B9-E9CA-489B-85F4-DA106331A7E6}" presName="compNode" presStyleCnt="0"/>
      <dgm:spPr/>
    </dgm:pt>
    <dgm:pt modelId="{661624A7-F775-4928-BA4D-196F7DE6343F}" type="pres">
      <dgm:prSet presAssocID="{3E11F6B9-E9CA-489B-85F4-DA106331A7E6}" presName="bgRect" presStyleLbl="bgShp" presStyleIdx="2" presStyleCnt="3"/>
      <dgm:spPr/>
    </dgm:pt>
    <dgm:pt modelId="{7209F999-057C-4EA4-B8FA-506F757692C7}" type="pres">
      <dgm:prSet presAssocID="{3E11F6B9-E9CA-489B-85F4-DA106331A7E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98465EE8-FA71-466C-A9E7-307322D4D991}" type="pres">
      <dgm:prSet presAssocID="{3E11F6B9-E9CA-489B-85F4-DA106331A7E6}" presName="spaceRect" presStyleCnt="0"/>
      <dgm:spPr/>
    </dgm:pt>
    <dgm:pt modelId="{B26144C3-C81D-4A58-9F53-558972BFAC8B}" type="pres">
      <dgm:prSet presAssocID="{3E11F6B9-E9CA-489B-85F4-DA106331A7E6}" presName="parTx" presStyleLbl="revTx" presStyleIdx="2" presStyleCnt="3">
        <dgm:presLayoutVars>
          <dgm:chMax val="0"/>
          <dgm:chPref val="0"/>
        </dgm:presLayoutVars>
      </dgm:prSet>
      <dgm:spPr/>
    </dgm:pt>
  </dgm:ptLst>
  <dgm:cxnLst>
    <dgm:cxn modelId="{CB830013-AE8F-4496-B5BB-F5A7031725EF}" type="presOf" srcId="{3E11F6B9-E9CA-489B-85F4-DA106331A7E6}" destId="{B26144C3-C81D-4A58-9F53-558972BFAC8B}" srcOrd="0" destOrd="0" presId="urn:microsoft.com/office/officeart/2018/2/layout/IconVerticalSolidList"/>
    <dgm:cxn modelId="{E8AED039-4AD4-4FBC-8761-17AC5B0A2A84}" type="presOf" srcId="{EF6D62AF-9E9F-43FC-8245-C824DB77939B}" destId="{1CCCC14F-3285-49E9-AA59-0D1BC01310E2}" srcOrd="0" destOrd="0" presId="urn:microsoft.com/office/officeart/2018/2/layout/IconVerticalSolidList"/>
    <dgm:cxn modelId="{31D4BA40-FE10-4295-B161-939E37DD6EC0}" srcId="{B6B78A12-EAB7-463A-B549-46EA5E3733AB}" destId="{EF6D62AF-9E9F-43FC-8245-C824DB77939B}" srcOrd="0" destOrd="0" parTransId="{127E6F20-F481-4D53-BA26-206B629392E4}" sibTransId="{13BF718B-BD2C-4F9F-97E6-AE74429200E0}"/>
    <dgm:cxn modelId="{26764866-0CCE-45C4-8C9A-D469FB3DD845}" srcId="{B6B78A12-EAB7-463A-B549-46EA5E3733AB}" destId="{3E11F6B9-E9CA-489B-85F4-DA106331A7E6}" srcOrd="2" destOrd="0" parTransId="{6F4E3C5F-B75C-4EAE-A4B7-1E6C5E69E578}" sibTransId="{166A6DB3-9DE1-42B0-BF59-3015A9ADDD00}"/>
    <dgm:cxn modelId="{80C888DB-E926-4F4A-AD35-52098673A572}" srcId="{B6B78A12-EAB7-463A-B549-46EA5E3733AB}" destId="{55C1B0ED-17BC-4E0C-95F7-96BE4778F74F}" srcOrd="1" destOrd="0" parTransId="{F515CAF6-6613-41F8-93AF-6D8C19531BF3}" sibTransId="{73B81ADA-2143-47BE-ABD5-26F0267A02BB}"/>
    <dgm:cxn modelId="{B7C2B0E7-AD16-4444-BA7A-5D587FD5244F}" type="presOf" srcId="{55C1B0ED-17BC-4E0C-95F7-96BE4778F74F}" destId="{705D9B90-C3BD-4F17-9E5A-CA8A0D258CF5}" srcOrd="0" destOrd="0" presId="urn:microsoft.com/office/officeart/2018/2/layout/IconVerticalSolidList"/>
    <dgm:cxn modelId="{AD0365EF-1F6E-4972-8E85-4159A27B4CF6}" type="presOf" srcId="{B6B78A12-EAB7-463A-B549-46EA5E3733AB}" destId="{7A18745E-22A7-412C-A8F5-8B5785F2C49D}" srcOrd="0" destOrd="0" presId="urn:microsoft.com/office/officeart/2018/2/layout/IconVerticalSolidList"/>
    <dgm:cxn modelId="{79A95896-4849-446A-BF26-2E71B4E1CA0A}" type="presParOf" srcId="{7A18745E-22A7-412C-A8F5-8B5785F2C49D}" destId="{E06D25B7-F811-4D73-B120-C1597205EA04}" srcOrd="0" destOrd="0" presId="urn:microsoft.com/office/officeart/2018/2/layout/IconVerticalSolidList"/>
    <dgm:cxn modelId="{8C14A501-0C7F-4BFB-820D-89DCA17518CC}" type="presParOf" srcId="{E06D25B7-F811-4D73-B120-C1597205EA04}" destId="{239482D7-8E6D-4CB4-8576-0D62B5E639A4}" srcOrd="0" destOrd="0" presId="urn:microsoft.com/office/officeart/2018/2/layout/IconVerticalSolidList"/>
    <dgm:cxn modelId="{E9147EBE-CD3B-4431-8D1F-2063928ED19E}" type="presParOf" srcId="{E06D25B7-F811-4D73-B120-C1597205EA04}" destId="{BC90EBEA-64C9-4602-A722-EBF212EC48FE}" srcOrd="1" destOrd="0" presId="urn:microsoft.com/office/officeart/2018/2/layout/IconVerticalSolidList"/>
    <dgm:cxn modelId="{EB16008D-4833-441B-963D-B825F10E0504}" type="presParOf" srcId="{E06D25B7-F811-4D73-B120-C1597205EA04}" destId="{8D3ED776-E2BC-482B-B909-ED02462BB9B7}" srcOrd="2" destOrd="0" presId="urn:microsoft.com/office/officeart/2018/2/layout/IconVerticalSolidList"/>
    <dgm:cxn modelId="{3B7CC2D1-6C31-43C2-9527-54890056F3DB}" type="presParOf" srcId="{E06D25B7-F811-4D73-B120-C1597205EA04}" destId="{1CCCC14F-3285-49E9-AA59-0D1BC01310E2}" srcOrd="3" destOrd="0" presId="urn:microsoft.com/office/officeart/2018/2/layout/IconVerticalSolidList"/>
    <dgm:cxn modelId="{AF71F502-F928-4AA2-834E-2352E15BFF75}" type="presParOf" srcId="{7A18745E-22A7-412C-A8F5-8B5785F2C49D}" destId="{E6A2E4E3-3E92-4FC1-BE98-FF529D5B7CFC}" srcOrd="1" destOrd="0" presId="urn:microsoft.com/office/officeart/2018/2/layout/IconVerticalSolidList"/>
    <dgm:cxn modelId="{CA7B8587-38B8-43E0-9935-56FAB096535D}" type="presParOf" srcId="{7A18745E-22A7-412C-A8F5-8B5785F2C49D}" destId="{5F073948-4D38-44EE-9676-18D463CA585D}" srcOrd="2" destOrd="0" presId="urn:microsoft.com/office/officeart/2018/2/layout/IconVerticalSolidList"/>
    <dgm:cxn modelId="{5FE8ACFE-7781-4497-9983-DABCBEAC8D56}" type="presParOf" srcId="{5F073948-4D38-44EE-9676-18D463CA585D}" destId="{D8025E1C-2E8D-4B8E-9B6F-5C2766AFE9D7}" srcOrd="0" destOrd="0" presId="urn:microsoft.com/office/officeart/2018/2/layout/IconVerticalSolidList"/>
    <dgm:cxn modelId="{2DC8F6A6-5413-4CFE-AB1C-FD9A883BBA7A}" type="presParOf" srcId="{5F073948-4D38-44EE-9676-18D463CA585D}" destId="{6FC60F25-CFA9-4F18-A5B3-6BD855FCC431}" srcOrd="1" destOrd="0" presId="urn:microsoft.com/office/officeart/2018/2/layout/IconVerticalSolidList"/>
    <dgm:cxn modelId="{01256A43-2E39-4334-9084-29E9B1EC15B7}" type="presParOf" srcId="{5F073948-4D38-44EE-9676-18D463CA585D}" destId="{66162B4F-95F2-46FB-BFBF-9F5D7AF3B3F8}" srcOrd="2" destOrd="0" presId="urn:microsoft.com/office/officeart/2018/2/layout/IconVerticalSolidList"/>
    <dgm:cxn modelId="{431DF86B-133D-47BA-8508-7ACB6F801011}" type="presParOf" srcId="{5F073948-4D38-44EE-9676-18D463CA585D}" destId="{705D9B90-C3BD-4F17-9E5A-CA8A0D258CF5}" srcOrd="3" destOrd="0" presId="urn:microsoft.com/office/officeart/2018/2/layout/IconVerticalSolidList"/>
    <dgm:cxn modelId="{3226EF39-924C-4D68-B111-414F82336726}" type="presParOf" srcId="{7A18745E-22A7-412C-A8F5-8B5785F2C49D}" destId="{854BF1F4-0739-465C-8214-BC5E29A23D97}" srcOrd="3" destOrd="0" presId="urn:microsoft.com/office/officeart/2018/2/layout/IconVerticalSolidList"/>
    <dgm:cxn modelId="{D15EEB57-7C0B-4EF2-82D0-BFC86A7BECC7}" type="presParOf" srcId="{7A18745E-22A7-412C-A8F5-8B5785F2C49D}" destId="{94BC8CF5-7067-4DF5-A51E-776DD73B4793}" srcOrd="4" destOrd="0" presId="urn:microsoft.com/office/officeart/2018/2/layout/IconVerticalSolidList"/>
    <dgm:cxn modelId="{F398F9DC-EB9E-452E-A24E-0E0B733298C7}" type="presParOf" srcId="{94BC8CF5-7067-4DF5-A51E-776DD73B4793}" destId="{661624A7-F775-4928-BA4D-196F7DE6343F}" srcOrd="0" destOrd="0" presId="urn:microsoft.com/office/officeart/2018/2/layout/IconVerticalSolidList"/>
    <dgm:cxn modelId="{6D2A7E0E-254A-4C93-92B5-EB14254F85D5}" type="presParOf" srcId="{94BC8CF5-7067-4DF5-A51E-776DD73B4793}" destId="{7209F999-057C-4EA4-B8FA-506F757692C7}" srcOrd="1" destOrd="0" presId="urn:microsoft.com/office/officeart/2018/2/layout/IconVerticalSolidList"/>
    <dgm:cxn modelId="{65AFCA77-282F-47DC-BB84-D06F74660E4F}" type="presParOf" srcId="{94BC8CF5-7067-4DF5-A51E-776DD73B4793}" destId="{98465EE8-FA71-466C-A9E7-307322D4D991}" srcOrd="2" destOrd="0" presId="urn:microsoft.com/office/officeart/2018/2/layout/IconVerticalSolidList"/>
    <dgm:cxn modelId="{1F44ACE7-DC44-4165-AB24-3DD6B583F08C}" type="presParOf" srcId="{94BC8CF5-7067-4DF5-A51E-776DD73B4793}" destId="{B26144C3-C81D-4A58-9F53-558972BFAC8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5C0B14E-AEA6-48D3-A387-ED4A3A3BF840}" type="doc">
      <dgm:prSet loTypeId="urn:microsoft.com/office/officeart/2016/7/layout/AccentHomeChevronProcess" loCatId="process" qsTypeId="urn:microsoft.com/office/officeart/2005/8/quickstyle/simple1" qsCatId="simple" csTypeId="urn:microsoft.com/office/officeart/2018/5/colors/Iconchunking_coloredoutline_colorful1" csCatId="colorful" phldr="1"/>
      <dgm:spPr/>
      <dgm:t>
        <a:bodyPr rtlCol="0"/>
        <a:lstStyle/>
        <a:p>
          <a:pPr rtl="0"/>
          <a:endParaRPr lang="en-US"/>
        </a:p>
      </dgm:t>
    </dgm:pt>
    <dgm:pt modelId="{AACEAFD5-63CF-4AFC-B46F-BE086C5D447C}">
      <dgm:prSet phldrT="[Text]"/>
      <dgm:spPr>
        <a:solidFill>
          <a:schemeClr val="accent1"/>
        </a:solidFill>
        <a:ln>
          <a:solidFill>
            <a:schemeClr val="accent1"/>
          </a:solidFill>
        </a:ln>
      </dgm:spPr>
      <dgm:t>
        <a:bodyPr rtlCol="0"/>
        <a:lstStyle/>
        <a:p>
          <a:pPr rtl="0"/>
          <a:r>
            <a:rPr lang="en-GB" b="1" noProof="0" dirty="0">
              <a:effectLst>
                <a:outerShdw blurRad="50800" dist="38100" dir="2700000" algn="tl" rotWithShape="0">
                  <a:schemeClr val="tx1">
                    <a:alpha val="50000"/>
                  </a:schemeClr>
                </a:outerShdw>
              </a:effectLst>
              <a:latin typeface="+mj-lt"/>
            </a:rPr>
            <a:t>1930s</a:t>
          </a:r>
        </a:p>
      </dgm:t>
    </dgm:pt>
    <dgm:pt modelId="{7A0BD8EC-BB4A-4912-A54E-6F39B681264E}" type="parTrans" cxnId="{AE101ABC-7EA3-4444-A576-8AB15A371C84}">
      <dgm:prSet/>
      <dgm:spPr/>
      <dgm:t>
        <a:bodyPr rtlCol="0"/>
        <a:lstStyle/>
        <a:p>
          <a:pPr rtl="0"/>
          <a:endParaRPr lang="en-US" noProof="0" dirty="0"/>
        </a:p>
      </dgm:t>
    </dgm:pt>
    <dgm:pt modelId="{7A8D4B4D-06E9-4958-810D-A6226B6AC588}" type="sibTrans" cxnId="{AE101ABC-7EA3-4444-A576-8AB15A371C84}">
      <dgm:prSet/>
      <dgm:spPr/>
      <dgm:t>
        <a:bodyPr rtlCol="0"/>
        <a:lstStyle/>
        <a:p>
          <a:pPr rtl="0"/>
          <a:endParaRPr lang="en-US" noProof="0" dirty="0"/>
        </a:p>
      </dgm:t>
    </dgm:pt>
    <dgm:pt modelId="{349299C9-846E-4827-813A-349CCCE20782}">
      <dgm:prSet phldrT="[Text]" custT="1"/>
      <dgm:spPr/>
      <dgm:t>
        <a:bodyPr lIns="108000" tIns="648000" rIns="288000" rtlCol="0" anchor="t" anchorCtr="0"/>
        <a:lstStyle/>
        <a:p>
          <a:pPr rtl="0">
            <a:lnSpc>
              <a:spcPts val="1500"/>
            </a:lnSpc>
            <a:spcAft>
              <a:spcPts val="0"/>
            </a:spcAft>
          </a:pPr>
          <a:endParaRPr lang="en-GB" sz="1200" noProof="0" dirty="0">
            <a:solidFill>
              <a:schemeClr val="tx2"/>
            </a:solidFill>
          </a:endParaRPr>
        </a:p>
      </dgm:t>
    </dgm:pt>
    <dgm:pt modelId="{AEA27547-B9ED-4994-BD27-04EC297EF367}" type="parTrans" cxnId="{0EFA3039-6828-403C-9445-4359BA6645E6}">
      <dgm:prSet/>
      <dgm:spPr/>
      <dgm:t>
        <a:bodyPr rtlCol="0"/>
        <a:lstStyle/>
        <a:p>
          <a:pPr rtl="0"/>
          <a:endParaRPr lang="en-US" noProof="0" dirty="0"/>
        </a:p>
      </dgm:t>
    </dgm:pt>
    <dgm:pt modelId="{9D819F52-ACA0-4B08-8256-DF6BD8FA3A0B}" type="sibTrans" cxnId="{0EFA3039-6828-403C-9445-4359BA6645E6}">
      <dgm:prSet/>
      <dgm:spPr/>
      <dgm:t>
        <a:bodyPr rtlCol="0"/>
        <a:lstStyle/>
        <a:p>
          <a:pPr rtl="0"/>
          <a:endParaRPr lang="en-US" noProof="0" dirty="0"/>
        </a:p>
      </dgm:t>
    </dgm:pt>
    <dgm:pt modelId="{5D70EFF5-8B31-4A1F-AE44-51E4CF0013EB}">
      <dgm:prSet phldrT="[Text]" custT="1"/>
      <dgm:spPr/>
      <dgm:t>
        <a:bodyPr lIns="108000" tIns="648000" rIns="288000" rtlCol="0" anchor="t" anchorCtr="0"/>
        <a:lstStyle/>
        <a:p>
          <a:pPr rtl="0">
            <a:lnSpc>
              <a:spcPts val="1500"/>
            </a:lnSpc>
          </a:pPr>
          <a:r>
            <a:rPr lang="en-GB" sz="1200" noProof="0" dirty="0">
              <a:solidFill>
                <a:schemeClr val="tx2"/>
              </a:solidFill>
            </a:rPr>
            <a:t> </a:t>
          </a:r>
        </a:p>
      </dgm:t>
    </dgm:pt>
    <dgm:pt modelId="{96C720A0-FEEF-48D1-8DF6-ABA03C304822}" type="parTrans" cxnId="{E97FF64F-8020-497E-AE7D-2395DDA4560D}">
      <dgm:prSet/>
      <dgm:spPr/>
      <dgm:t>
        <a:bodyPr rtlCol="0"/>
        <a:lstStyle/>
        <a:p>
          <a:pPr rtl="0"/>
          <a:endParaRPr lang="en-US" noProof="0" dirty="0"/>
        </a:p>
      </dgm:t>
    </dgm:pt>
    <dgm:pt modelId="{B6A59CDE-18AD-4553-B6C5-FF001A8E8510}" type="sibTrans" cxnId="{E97FF64F-8020-497E-AE7D-2395DDA4560D}">
      <dgm:prSet/>
      <dgm:spPr/>
      <dgm:t>
        <a:bodyPr rtlCol="0"/>
        <a:lstStyle/>
        <a:p>
          <a:pPr rtl="0"/>
          <a:endParaRPr lang="en-US" noProof="0" dirty="0"/>
        </a:p>
      </dgm:t>
    </dgm:pt>
    <dgm:pt modelId="{D71FC021-6A65-44D1-95B9-0E6C89079866}">
      <dgm:prSet phldrT="[Text]"/>
      <dgm:spPr>
        <a:solidFill>
          <a:schemeClr val="accent3"/>
        </a:solidFill>
        <a:ln>
          <a:solidFill>
            <a:schemeClr val="accent3"/>
          </a:solidFill>
        </a:ln>
      </dgm:spPr>
      <dgm:t>
        <a:bodyPr rtlCol="0"/>
        <a:lstStyle/>
        <a:p>
          <a:pPr rtl="0"/>
          <a:r>
            <a:rPr lang="en-GB" b="1" noProof="0" dirty="0">
              <a:effectLst>
                <a:outerShdw blurRad="50800" dist="38100" dir="2700000" algn="tl" rotWithShape="0">
                  <a:schemeClr val="tx1">
                    <a:alpha val="50000"/>
                  </a:schemeClr>
                </a:outerShdw>
              </a:effectLst>
              <a:latin typeface="+mj-lt"/>
            </a:rPr>
            <a:t>1950s</a:t>
          </a:r>
        </a:p>
      </dgm:t>
    </dgm:pt>
    <dgm:pt modelId="{862AAE39-3AAD-40E3-BA20-90187BD73242}" type="parTrans" cxnId="{53239C96-427C-420B-95DC-546F3B30ED65}">
      <dgm:prSet/>
      <dgm:spPr/>
      <dgm:t>
        <a:bodyPr rtlCol="0"/>
        <a:lstStyle/>
        <a:p>
          <a:pPr rtl="0"/>
          <a:endParaRPr lang="en-US" noProof="0" dirty="0"/>
        </a:p>
      </dgm:t>
    </dgm:pt>
    <dgm:pt modelId="{9B090D9D-470E-46E2-AABB-0368A52481AA}" type="sibTrans" cxnId="{53239C96-427C-420B-95DC-546F3B30ED65}">
      <dgm:prSet/>
      <dgm:spPr/>
      <dgm:t>
        <a:bodyPr rtlCol="0"/>
        <a:lstStyle/>
        <a:p>
          <a:pPr rtl="0"/>
          <a:endParaRPr lang="en-US" noProof="0" dirty="0"/>
        </a:p>
      </dgm:t>
    </dgm:pt>
    <dgm:pt modelId="{4A6BB192-9983-4F48-BBC5-6E384EED7EC5}">
      <dgm:prSet phldrT="[Text]" custT="1"/>
      <dgm:spPr/>
      <dgm:t>
        <a:bodyPr lIns="108000" tIns="648000" rIns="288000" rtlCol="0" anchor="t" anchorCtr="0"/>
        <a:lstStyle/>
        <a:p>
          <a:pPr rtl="0">
            <a:lnSpc>
              <a:spcPts val="1500"/>
            </a:lnSpc>
          </a:pPr>
          <a:r>
            <a:rPr lang="en-GB" sz="1200" noProof="0" dirty="0">
              <a:solidFill>
                <a:schemeClr val="tx2"/>
              </a:solidFill>
            </a:rPr>
            <a:t> </a:t>
          </a:r>
        </a:p>
      </dgm:t>
    </dgm:pt>
    <dgm:pt modelId="{230A6E4A-6CED-4DC0-AEFE-6859FE07B658}" type="parTrans" cxnId="{E3115EEA-DE9C-4F06-B8B3-BEB263D5F2B1}">
      <dgm:prSet/>
      <dgm:spPr/>
      <dgm:t>
        <a:bodyPr rtlCol="0"/>
        <a:lstStyle/>
        <a:p>
          <a:pPr rtl="0"/>
          <a:endParaRPr lang="en-US" noProof="0" dirty="0"/>
        </a:p>
      </dgm:t>
    </dgm:pt>
    <dgm:pt modelId="{0B568EC2-5D2A-4B00-8047-B7832F245B44}" type="sibTrans" cxnId="{E3115EEA-DE9C-4F06-B8B3-BEB263D5F2B1}">
      <dgm:prSet/>
      <dgm:spPr/>
      <dgm:t>
        <a:bodyPr rtlCol="0"/>
        <a:lstStyle/>
        <a:p>
          <a:pPr rtl="0"/>
          <a:endParaRPr lang="en-US" noProof="0" dirty="0"/>
        </a:p>
      </dgm:t>
    </dgm:pt>
    <dgm:pt modelId="{D07AD3FD-84FF-467E-9693-752776549C61}">
      <dgm:prSet phldrT="[Text]"/>
      <dgm:spPr>
        <a:solidFill>
          <a:schemeClr val="accent2"/>
        </a:solidFill>
        <a:ln>
          <a:solidFill>
            <a:schemeClr val="accent2"/>
          </a:solidFill>
        </a:ln>
      </dgm:spPr>
      <dgm:t>
        <a:bodyPr rtlCol="0"/>
        <a:lstStyle/>
        <a:p>
          <a:pPr rtl="0"/>
          <a:r>
            <a:rPr lang="en-GB" b="1" noProof="0" dirty="0">
              <a:effectLst>
                <a:outerShdw blurRad="50800" dist="38100" dir="2700000" algn="tl" rotWithShape="0">
                  <a:schemeClr val="tx1">
                    <a:alpha val="50000"/>
                  </a:schemeClr>
                </a:outerShdw>
              </a:effectLst>
              <a:latin typeface="+mj-lt"/>
            </a:rPr>
            <a:t>1940s</a:t>
          </a:r>
        </a:p>
      </dgm:t>
    </dgm:pt>
    <dgm:pt modelId="{A8C9B7A9-BC2A-4753-B7F0-F2E361D95520}" type="sibTrans" cxnId="{55492768-9A5E-4F74-AC7C-959C5C24EFD3}">
      <dgm:prSet/>
      <dgm:spPr/>
      <dgm:t>
        <a:bodyPr rtlCol="0"/>
        <a:lstStyle/>
        <a:p>
          <a:pPr rtl="0"/>
          <a:endParaRPr lang="en-US" noProof="0" dirty="0"/>
        </a:p>
      </dgm:t>
    </dgm:pt>
    <dgm:pt modelId="{7B691773-F524-4FAD-A272-BDF0B0C4370A}" type="parTrans" cxnId="{55492768-9A5E-4F74-AC7C-959C5C24EFD3}">
      <dgm:prSet/>
      <dgm:spPr/>
      <dgm:t>
        <a:bodyPr rtlCol="0"/>
        <a:lstStyle/>
        <a:p>
          <a:pPr rtl="0"/>
          <a:endParaRPr lang="en-US" noProof="0" dirty="0"/>
        </a:p>
      </dgm:t>
    </dgm:pt>
    <dgm:pt modelId="{32CCB050-072A-41BF-BE1B-388CF53E5629}">
      <dgm:prSet/>
      <dgm:spPr>
        <a:solidFill>
          <a:schemeClr val="accent4"/>
        </a:solidFill>
        <a:ln>
          <a:solidFill>
            <a:schemeClr val="accent4"/>
          </a:solidFill>
        </a:ln>
      </dgm:spPr>
      <dgm:t>
        <a:bodyPr rtlCol="0"/>
        <a:lstStyle/>
        <a:p>
          <a:pPr rtl="0"/>
          <a:r>
            <a:rPr lang="en-GB" b="1" noProof="0" dirty="0">
              <a:effectLst>
                <a:outerShdw blurRad="50800" dist="38100" dir="2700000" algn="tl" rotWithShape="0">
                  <a:schemeClr val="tx1">
                    <a:alpha val="50000"/>
                  </a:schemeClr>
                </a:outerShdw>
              </a:effectLst>
              <a:latin typeface="+mj-lt"/>
            </a:rPr>
            <a:t>1960s</a:t>
          </a:r>
        </a:p>
      </dgm:t>
    </dgm:pt>
    <dgm:pt modelId="{B301371B-A53D-4B79-8B8D-7B304894442B}" type="parTrans" cxnId="{042E0AE1-6450-410A-B96E-AFBADB139BEA}">
      <dgm:prSet/>
      <dgm:spPr/>
      <dgm:t>
        <a:bodyPr rtlCol="0"/>
        <a:lstStyle/>
        <a:p>
          <a:pPr rtl="0"/>
          <a:endParaRPr lang="en-US" noProof="0" dirty="0"/>
        </a:p>
      </dgm:t>
    </dgm:pt>
    <dgm:pt modelId="{BF05D8EE-4413-4737-8721-DAF10D6CAB04}" type="sibTrans" cxnId="{042E0AE1-6450-410A-B96E-AFBADB139BEA}">
      <dgm:prSet/>
      <dgm:spPr/>
      <dgm:t>
        <a:bodyPr rtlCol="0"/>
        <a:lstStyle/>
        <a:p>
          <a:pPr rtl="0"/>
          <a:endParaRPr lang="en-US" noProof="0" dirty="0"/>
        </a:p>
      </dgm:t>
    </dgm:pt>
    <dgm:pt modelId="{9E838AE2-4659-4603-ABC8-58DF4222C0D4}">
      <dgm:prSet/>
      <dgm:spPr>
        <a:solidFill>
          <a:schemeClr val="accent5"/>
        </a:solidFill>
        <a:ln>
          <a:solidFill>
            <a:schemeClr val="accent5"/>
          </a:solidFill>
        </a:ln>
      </dgm:spPr>
      <dgm:t>
        <a:bodyPr rtlCol="0"/>
        <a:lstStyle/>
        <a:p>
          <a:pPr rtl="0"/>
          <a:r>
            <a:rPr lang="en-GB" b="1" noProof="0" dirty="0">
              <a:effectLst>
                <a:outerShdw blurRad="50800" dist="38100" dir="2700000" algn="tl" rotWithShape="0">
                  <a:schemeClr val="tx1">
                    <a:alpha val="50000"/>
                  </a:schemeClr>
                </a:outerShdw>
              </a:effectLst>
              <a:latin typeface="+mj-lt"/>
            </a:rPr>
            <a:t>1970s to present </a:t>
          </a:r>
        </a:p>
      </dgm:t>
    </dgm:pt>
    <dgm:pt modelId="{5FC53805-9431-4BC8-ADB9-DABF59DE31C7}" type="parTrans" cxnId="{CF54291C-AAFD-4FA4-9A16-20CE892BA907}">
      <dgm:prSet/>
      <dgm:spPr/>
      <dgm:t>
        <a:bodyPr rtlCol="0"/>
        <a:lstStyle/>
        <a:p>
          <a:pPr rtl="0"/>
          <a:endParaRPr lang="en-US" noProof="0" dirty="0"/>
        </a:p>
      </dgm:t>
    </dgm:pt>
    <dgm:pt modelId="{61F1BCD3-232D-4C03-B56C-182BCB6108CD}" type="sibTrans" cxnId="{CF54291C-AAFD-4FA4-9A16-20CE892BA907}">
      <dgm:prSet/>
      <dgm:spPr/>
      <dgm:t>
        <a:bodyPr rtlCol="0"/>
        <a:lstStyle/>
        <a:p>
          <a:pPr rtl="0"/>
          <a:endParaRPr lang="en-US" noProof="0" dirty="0"/>
        </a:p>
      </dgm:t>
    </dgm:pt>
    <dgm:pt modelId="{04A40292-9119-41B2-B968-7B651F20675D}">
      <dgm:prSet custT="1"/>
      <dgm:spPr/>
      <dgm:t>
        <a:bodyPr lIns="108000" tIns="648000" rIns="288000" rtlCol="0" anchor="t" anchorCtr="0"/>
        <a:lstStyle/>
        <a:p>
          <a:pPr marL="0" lvl="0" indent="0" algn="l" defTabSz="533400" rtl="0">
            <a:lnSpc>
              <a:spcPts val="1500"/>
            </a:lnSpc>
            <a:spcBef>
              <a:spcPct val="0"/>
            </a:spcBef>
            <a:spcAft>
              <a:spcPts val="0"/>
            </a:spcAft>
            <a:buNone/>
          </a:pPr>
          <a:r>
            <a:rPr lang="en-GB" sz="1200" kern="1200" noProof="0" dirty="0">
              <a:solidFill>
                <a:srgbClr val="666666"/>
              </a:solidFill>
              <a:latin typeface="+mn-lt"/>
              <a:ea typeface="+mn-ea"/>
              <a:cs typeface="+mn-cs"/>
            </a:rPr>
            <a:t>R. D. Laing (1965) saw schizophrenia as scapegoat of a dysfunctional family. Set up safe haven at Kingsley Hall in London  </a:t>
          </a:r>
        </a:p>
      </dgm:t>
    </dgm:pt>
    <dgm:pt modelId="{70078FF1-F2A9-4A6B-88D1-8CF3595EFE73}" type="parTrans" cxnId="{1D6C5464-DE30-4BEC-9E27-B2C179C39CC4}">
      <dgm:prSet/>
      <dgm:spPr/>
      <dgm:t>
        <a:bodyPr rtlCol="0"/>
        <a:lstStyle/>
        <a:p>
          <a:pPr rtl="0"/>
          <a:endParaRPr lang="en-US" noProof="0" dirty="0"/>
        </a:p>
      </dgm:t>
    </dgm:pt>
    <dgm:pt modelId="{B4C4972A-0898-484E-AF78-D5D7E0F991F2}" type="sibTrans" cxnId="{1D6C5464-DE30-4BEC-9E27-B2C179C39CC4}">
      <dgm:prSet/>
      <dgm:spPr/>
      <dgm:t>
        <a:bodyPr rtlCol="0"/>
        <a:lstStyle/>
        <a:p>
          <a:pPr rtl="0"/>
          <a:endParaRPr lang="en-US" noProof="0" dirty="0"/>
        </a:p>
      </dgm:t>
    </dgm:pt>
    <dgm:pt modelId="{C8E903CE-0CFD-4D68-A857-80E14557005E}">
      <dgm:prSet custT="1"/>
      <dgm:spPr/>
      <dgm:t>
        <a:bodyPr lIns="108000" tIns="648000" rIns="288000" rtlCol="0" anchor="t" anchorCtr="0"/>
        <a:lstStyle/>
        <a:p>
          <a:pPr marL="0" lvl="0" indent="0" algn="l" defTabSz="533400" rtl="0">
            <a:lnSpc>
              <a:spcPts val="1500"/>
            </a:lnSpc>
            <a:spcBef>
              <a:spcPct val="0"/>
            </a:spcBef>
            <a:spcAft>
              <a:spcPts val="0"/>
            </a:spcAft>
            <a:buNone/>
          </a:pPr>
          <a:r>
            <a:rPr lang="en-GB" sz="1200" u="none" kern="1200" dirty="0">
              <a:latin typeface="+mn-lt"/>
            </a:rPr>
            <a:t>On being sane in insane places (Rosenhan, 1973)</a:t>
          </a:r>
        </a:p>
        <a:p>
          <a:pPr marL="0" lvl="0" indent="0" algn="l" defTabSz="533400" rtl="0">
            <a:lnSpc>
              <a:spcPts val="1500"/>
            </a:lnSpc>
            <a:spcBef>
              <a:spcPct val="0"/>
            </a:spcBef>
            <a:spcAft>
              <a:spcPts val="0"/>
            </a:spcAft>
            <a:buNone/>
          </a:pPr>
          <a:r>
            <a:rPr lang="en-GB" sz="1200" u="none" kern="1200" noProof="0" dirty="0">
              <a:solidFill>
                <a:srgbClr val="666666"/>
              </a:solidFill>
              <a:latin typeface="+mn-lt"/>
              <a:ea typeface="+mn-ea"/>
              <a:cs typeface="+mn-cs"/>
            </a:rPr>
            <a:t>Hearing voices movement in the UK in 1990s </a:t>
          </a:r>
        </a:p>
      </dgm:t>
    </dgm:pt>
    <dgm:pt modelId="{D5890537-0D77-4DA1-A100-62C393623468}" type="parTrans" cxnId="{17BD67AD-4331-49EC-BC4A-29404E891597}">
      <dgm:prSet/>
      <dgm:spPr/>
      <dgm:t>
        <a:bodyPr rtlCol="0"/>
        <a:lstStyle/>
        <a:p>
          <a:pPr rtl="0"/>
          <a:endParaRPr lang="en-US" noProof="0" dirty="0"/>
        </a:p>
      </dgm:t>
    </dgm:pt>
    <dgm:pt modelId="{862799CE-00F4-4DD6-894E-A487503F8DE6}" type="sibTrans" cxnId="{17BD67AD-4331-49EC-BC4A-29404E891597}">
      <dgm:prSet/>
      <dgm:spPr/>
      <dgm:t>
        <a:bodyPr rtlCol="0"/>
        <a:lstStyle/>
        <a:p>
          <a:pPr rtl="0"/>
          <a:endParaRPr lang="en-US" noProof="0" dirty="0"/>
        </a:p>
      </dgm:t>
    </dgm:pt>
    <dgm:pt modelId="{09772A48-2D80-467F-BEF9-29890D42EF5F}">
      <dgm:prSet custT="1"/>
      <dgm:spPr/>
      <dgm:t>
        <a:bodyPr/>
        <a:lstStyle/>
        <a:p>
          <a:pPr marL="0" lvl="0" indent="0" algn="l" defTabSz="533400">
            <a:lnSpc>
              <a:spcPts val="1500"/>
            </a:lnSpc>
            <a:spcBef>
              <a:spcPct val="0"/>
            </a:spcBef>
            <a:spcAft>
              <a:spcPts val="0"/>
            </a:spcAft>
          </a:pPr>
          <a:r>
            <a:rPr lang="en-GB" sz="1200" b="0" kern="1200" dirty="0"/>
            <a:t>‘Myth of Mental illness’ (Szasz, 1960) argued that insanity is a sane response to an insane world. Schizophrenia as a fake disease </a:t>
          </a:r>
          <a:endParaRPr lang="en-GB" sz="1200" b="0" kern="1200" noProof="0" dirty="0">
            <a:solidFill>
              <a:srgbClr val="666666"/>
            </a:solidFill>
            <a:latin typeface="+mn-lt"/>
            <a:ea typeface="+mn-ea"/>
            <a:cs typeface="+mn-cs"/>
          </a:endParaRPr>
        </a:p>
      </dgm:t>
    </dgm:pt>
    <dgm:pt modelId="{4066E990-979E-42EF-9ABA-F35A76529D40}" type="parTrans" cxnId="{028FDF70-3900-4921-99E0-E2711E8B8A4E}">
      <dgm:prSet/>
      <dgm:spPr/>
      <dgm:t>
        <a:bodyPr/>
        <a:lstStyle/>
        <a:p>
          <a:endParaRPr lang="en-GB"/>
        </a:p>
      </dgm:t>
    </dgm:pt>
    <dgm:pt modelId="{7EAAA388-5C25-47A8-B035-89AC290B32C0}" type="sibTrans" cxnId="{028FDF70-3900-4921-99E0-E2711E8B8A4E}">
      <dgm:prSet/>
      <dgm:spPr/>
      <dgm:t>
        <a:bodyPr/>
        <a:lstStyle/>
        <a:p>
          <a:endParaRPr lang="en-GB"/>
        </a:p>
      </dgm:t>
    </dgm:pt>
    <dgm:pt modelId="{594BF422-752C-42F3-A230-3D0E6AE9A886}" type="pres">
      <dgm:prSet presAssocID="{55C0B14E-AEA6-48D3-A387-ED4A3A3BF840}" presName="Name0" presStyleCnt="0">
        <dgm:presLayoutVars>
          <dgm:animLvl val="lvl"/>
          <dgm:resizeHandles val="exact"/>
        </dgm:presLayoutVars>
      </dgm:prSet>
      <dgm:spPr/>
    </dgm:pt>
    <dgm:pt modelId="{F6A1B9E0-4B4A-47A4-A011-67526CEEA770}" type="pres">
      <dgm:prSet presAssocID="{AACEAFD5-63CF-4AFC-B46F-BE086C5D447C}" presName="composite" presStyleCnt="0"/>
      <dgm:spPr/>
    </dgm:pt>
    <dgm:pt modelId="{FA4E6E73-A3C8-4495-927B-8AADA5A74297}" type="pres">
      <dgm:prSet presAssocID="{AACEAFD5-63CF-4AFC-B46F-BE086C5D447C}" presName="L" presStyleLbl="solidFgAcc1" presStyleIdx="0" presStyleCnt="5">
        <dgm:presLayoutVars>
          <dgm:chMax val="0"/>
          <dgm:chPref val="0"/>
        </dgm:presLayoutVars>
      </dgm:prSet>
      <dgm:spPr>
        <a:ln>
          <a:solidFill>
            <a:schemeClr val="accent1"/>
          </a:solidFill>
        </a:ln>
      </dgm:spPr>
    </dgm:pt>
    <dgm:pt modelId="{CA3A6A4E-2D39-41D2-A6B1-B590D0C452D2}" type="pres">
      <dgm:prSet presAssocID="{AACEAFD5-63CF-4AFC-B46F-BE086C5D447C}" presName="parTx" presStyleLbl="alignNode1" presStyleIdx="0" presStyleCnt="5">
        <dgm:presLayoutVars>
          <dgm:chMax val="0"/>
          <dgm:chPref val="0"/>
          <dgm:bulletEnabled val="1"/>
        </dgm:presLayoutVars>
      </dgm:prSet>
      <dgm:spPr/>
    </dgm:pt>
    <dgm:pt modelId="{810D7AA7-A541-4507-BE7F-36CCF210089F}" type="pres">
      <dgm:prSet presAssocID="{AACEAFD5-63CF-4AFC-B46F-BE086C5D447C}" presName="desTx" presStyleLbl="revTx" presStyleIdx="0" presStyleCnt="5">
        <dgm:presLayoutVars>
          <dgm:chMax val="0"/>
          <dgm:chPref val="0"/>
          <dgm:bulletEnabled val="1"/>
        </dgm:presLayoutVars>
      </dgm:prSet>
      <dgm:spPr/>
    </dgm:pt>
    <dgm:pt modelId="{4F7CDD44-32F1-4759-861F-8DABEBBA8D89}" type="pres">
      <dgm:prSet presAssocID="{AACEAFD5-63CF-4AFC-B46F-BE086C5D447C}" presName="EmptyPlaceHolder" presStyleCnt="0"/>
      <dgm:spPr/>
    </dgm:pt>
    <dgm:pt modelId="{C9A9B9EA-6A1D-4A13-9C7F-C112F25D2888}" type="pres">
      <dgm:prSet presAssocID="{7A8D4B4D-06E9-4958-810D-A6226B6AC588}" presName="space" presStyleCnt="0"/>
      <dgm:spPr/>
    </dgm:pt>
    <dgm:pt modelId="{EC37843F-14A6-4E20-B7AE-2B086A8F5F45}" type="pres">
      <dgm:prSet presAssocID="{D07AD3FD-84FF-467E-9693-752776549C61}" presName="composite" presStyleCnt="0"/>
      <dgm:spPr/>
    </dgm:pt>
    <dgm:pt modelId="{E41E7729-FD3F-426D-804C-45BD60BD762D}" type="pres">
      <dgm:prSet presAssocID="{D07AD3FD-84FF-467E-9693-752776549C61}" presName="L" presStyleLbl="solidFgAcc1" presStyleIdx="1" presStyleCnt="5">
        <dgm:presLayoutVars>
          <dgm:chMax val="0"/>
          <dgm:chPref val="0"/>
        </dgm:presLayoutVars>
      </dgm:prSet>
      <dgm:spPr>
        <a:ln>
          <a:solidFill>
            <a:schemeClr val="accent2"/>
          </a:solidFill>
        </a:ln>
      </dgm:spPr>
    </dgm:pt>
    <dgm:pt modelId="{6C46E586-0364-4C52-98F9-74A7ACD803D1}" type="pres">
      <dgm:prSet presAssocID="{D07AD3FD-84FF-467E-9693-752776549C61}" presName="parTx" presStyleLbl="alignNode1" presStyleIdx="1" presStyleCnt="5">
        <dgm:presLayoutVars>
          <dgm:chMax val="0"/>
          <dgm:chPref val="0"/>
          <dgm:bulletEnabled val="1"/>
        </dgm:presLayoutVars>
      </dgm:prSet>
      <dgm:spPr/>
    </dgm:pt>
    <dgm:pt modelId="{5E07F9E4-149C-4A89-848F-4ABDD305F0C5}" type="pres">
      <dgm:prSet presAssocID="{D07AD3FD-84FF-467E-9693-752776549C61}" presName="desTx" presStyleLbl="revTx" presStyleIdx="1" presStyleCnt="5">
        <dgm:presLayoutVars>
          <dgm:chMax val="0"/>
          <dgm:chPref val="0"/>
          <dgm:bulletEnabled val="1"/>
        </dgm:presLayoutVars>
      </dgm:prSet>
      <dgm:spPr/>
    </dgm:pt>
    <dgm:pt modelId="{2928FCAD-BE3F-45AC-93A5-FD98F8A50E00}" type="pres">
      <dgm:prSet presAssocID="{D07AD3FD-84FF-467E-9693-752776549C61}" presName="EmptyPlaceHolder" presStyleCnt="0"/>
      <dgm:spPr/>
    </dgm:pt>
    <dgm:pt modelId="{C2DF8D93-19C7-4E07-BCAF-9FAAB62C8CF2}" type="pres">
      <dgm:prSet presAssocID="{A8C9B7A9-BC2A-4753-B7F0-F2E361D95520}" presName="space" presStyleCnt="0"/>
      <dgm:spPr/>
    </dgm:pt>
    <dgm:pt modelId="{86E313B1-36D3-44D7-907E-22A08CB8E9CC}" type="pres">
      <dgm:prSet presAssocID="{D71FC021-6A65-44D1-95B9-0E6C89079866}" presName="composite" presStyleCnt="0"/>
      <dgm:spPr/>
    </dgm:pt>
    <dgm:pt modelId="{473F2067-7126-4D56-A328-5A8CFD3D8D52}" type="pres">
      <dgm:prSet presAssocID="{D71FC021-6A65-44D1-95B9-0E6C89079866}" presName="L" presStyleLbl="solidFgAcc1" presStyleIdx="2" presStyleCnt="5">
        <dgm:presLayoutVars>
          <dgm:chMax val="0"/>
          <dgm:chPref val="0"/>
        </dgm:presLayoutVars>
      </dgm:prSet>
      <dgm:spPr>
        <a:ln>
          <a:solidFill>
            <a:schemeClr val="accent3"/>
          </a:solidFill>
        </a:ln>
      </dgm:spPr>
    </dgm:pt>
    <dgm:pt modelId="{7A0B5EFC-88FB-4ED5-994F-D5F6584C2293}" type="pres">
      <dgm:prSet presAssocID="{D71FC021-6A65-44D1-95B9-0E6C89079866}" presName="parTx" presStyleLbl="alignNode1" presStyleIdx="2" presStyleCnt="5">
        <dgm:presLayoutVars>
          <dgm:chMax val="0"/>
          <dgm:chPref val="0"/>
          <dgm:bulletEnabled val="1"/>
        </dgm:presLayoutVars>
      </dgm:prSet>
      <dgm:spPr/>
    </dgm:pt>
    <dgm:pt modelId="{FD7B29F2-0D66-4B4B-BC8A-82DA23575305}" type="pres">
      <dgm:prSet presAssocID="{D71FC021-6A65-44D1-95B9-0E6C89079866}" presName="desTx" presStyleLbl="revTx" presStyleIdx="2" presStyleCnt="5">
        <dgm:presLayoutVars>
          <dgm:chMax val="0"/>
          <dgm:chPref val="0"/>
          <dgm:bulletEnabled val="1"/>
        </dgm:presLayoutVars>
      </dgm:prSet>
      <dgm:spPr/>
    </dgm:pt>
    <dgm:pt modelId="{BABAA172-7B81-4C6B-BCF2-4572322515C5}" type="pres">
      <dgm:prSet presAssocID="{D71FC021-6A65-44D1-95B9-0E6C89079866}" presName="EmptyPlaceHolder" presStyleCnt="0"/>
      <dgm:spPr/>
    </dgm:pt>
    <dgm:pt modelId="{F5592489-4EC4-4CD3-8C9F-861313656D99}" type="pres">
      <dgm:prSet presAssocID="{9B090D9D-470E-46E2-AABB-0368A52481AA}" presName="space" presStyleCnt="0"/>
      <dgm:spPr/>
    </dgm:pt>
    <dgm:pt modelId="{62262EA1-D674-4DE8-B444-FEC3F6748520}" type="pres">
      <dgm:prSet presAssocID="{32CCB050-072A-41BF-BE1B-388CF53E5629}" presName="composite" presStyleCnt="0"/>
      <dgm:spPr/>
    </dgm:pt>
    <dgm:pt modelId="{7BF6E820-C6E3-4E2C-BB23-ADF9AD641C6B}" type="pres">
      <dgm:prSet presAssocID="{32CCB050-072A-41BF-BE1B-388CF53E5629}" presName="L" presStyleLbl="solidFgAcc1" presStyleIdx="3" presStyleCnt="5">
        <dgm:presLayoutVars>
          <dgm:chMax val="0"/>
          <dgm:chPref val="0"/>
        </dgm:presLayoutVars>
      </dgm:prSet>
      <dgm:spPr>
        <a:ln>
          <a:solidFill>
            <a:schemeClr val="accent4"/>
          </a:solidFill>
        </a:ln>
      </dgm:spPr>
    </dgm:pt>
    <dgm:pt modelId="{B8046455-4EBB-40A8-838B-B584850A8B8E}" type="pres">
      <dgm:prSet presAssocID="{32CCB050-072A-41BF-BE1B-388CF53E5629}" presName="parTx" presStyleLbl="alignNode1" presStyleIdx="3" presStyleCnt="5">
        <dgm:presLayoutVars>
          <dgm:chMax val="0"/>
          <dgm:chPref val="0"/>
          <dgm:bulletEnabled val="1"/>
        </dgm:presLayoutVars>
      </dgm:prSet>
      <dgm:spPr/>
    </dgm:pt>
    <dgm:pt modelId="{1D84544C-5924-422B-9546-A86AE4927E4C}" type="pres">
      <dgm:prSet presAssocID="{32CCB050-072A-41BF-BE1B-388CF53E5629}" presName="desTx" presStyleLbl="revTx" presStyleIdx="3" presStyleCnt="5">
        <dgm:presLayoutVars>
          <dgm:chMax val="0"/>
          <dgm:chPref val="0"/>
          <dgm:bulletEnabled val="1"/>
        </dgm:presLayoutVars>
      </dgm:prSet>
      <dgm:spPr/>
    </dgm:pt>
    <dgm:pt modelId="{ED05E404-1B63-4FC9-A7B8-277860DEBCD0}" type="pres">
      <dgm:prSet presAssocID="{32CCB050-072A-41BF-BE1B-388CF53E5629}" presName="EmptyPlaceHolder" presStyleCnt="0"/>
      <dgm:spPr/>
    </dgm:pt>
    <dgm:pt modelId="{AB144E95-E2AA-430B-870C-A44D04CCB5A8}" type="pres">
      <dgm:prSet presAssocID="{BF05D8EE-4413-4737-8721-DAF10D6CAB04}" presName="space" presStyleCnt="0"/>
      <dgm:spPr/>
    </dgm:pt>
    <dgm:pt modelId="{D0A9E9B9-B6D2-49AA-91D6-7CE223E637D0}" type="pres">
      <dgm:prSet presAssocID="{9E838AE2-4659-4603-ABC8-58DF4222C0D4}" presName="composite" presStyleCnt="0"/>
      <dgm:spPr/>
    </dgm:pt>
    <dgm:pt modelId="{0EE416CF-D8AE-41BD-BF35-9148040E1274}" type="pres">
      <dgm:prSet presAssocID="{9E838AE2-4659-4603-ABC8-58DF4222C0D4}" presName="L" presStyleLbl="solidFgAcc1" presStyleIdx="4" presStyleCnt="5">
        <dgm:presLayoutVars>
          <dgm:chMax val="0"/>
          <dgm:chPref val="0"/>
        </dgm:presLayoutVars>
      </dgm:prSet>
      <dgm:spPr>
        <a:ln>
          <a:solidFill>
            <a:schemeClr val="accent5"/>
          </a:solidFill>
        </a:ln>
      </dgm:spPr>
    </dgm:pt>
    <dgm:pt modelId="{559A9A18-D6AE-4459-8C7F-A17CAB50744A}" type="pres">
      <dgm:prSet presAssocID="{9E838AE2-4659-4603-ABC8-58DF4222C0D4}" presName="parTx" presStyleLbl="alignNode1" presStyleIdx="4" presStyleCnt="5">
        <dgm:presLayoutVars>
          <dgm:chMax val="0"/>
          <dgm:chPref val="0"/>
          <dgm:bulletEnabled val="1"/>
        </dgm:presLayoutVars>
      </dgm:prSet>
      <dgm:spPr/>
    </dgm:pt>
    <dgm:pt modelId="{7F54B493-FCA8-4A1F-A2B1-FCB26CA9C396}" type="pres">
      <dgm:prSet presAssocID="{9E838AE2-4659-4603-ABC8-58DF4222C0D4}" presName="desTx" presStyleLbl="revTx" presStyleIdx="4" presStyleCnt="5">
        <dgm:presLayoutVars>
          <dgm:chMax val="0"/>
          <dgm:chPref val="0"/>
          <dgm:bulletEnabled val="1"/>
        </dgm:presLayoutVars>
      </dgm:prSet>
      <dgm:spPr/>
    </dgm:pt>
    <dgm:pt modelId="{D73F5E39-8993-4D6C-9D92-8E8F41E329B8}" type="pres">
      <dgm:prSet presAssocID="{9E838AE2-4659-4603-ABC8-58DF4222C0D4}" presName="EmptyPlaceHolder" presStyleCnt="0"/>
      <dgm:spPr/>
    </dgm:pt>
  </dgm:ptLst>
  <dgm:cxnLst>
    <dgm:cxn modelId="{20190A0D-EF75-4224-80CC-FC8EBDEF2138}" type="presOf" srcId="{C8E903CE-0CFD-4D68-A857-80E14557005E}" destId="{7F54B493-FCA8-4A1F-A2B1-FCB26CA9C396}" srcOrd="0" destOrd="0" presId="urn:microsoft.com/office/officeart/2016/7/layout/AccentHomeChevronProcess"/>
    <dgm:cxn modelId="{CF54291C-AAFD-4FA4-9A16-20CE892BA907}" srcId="{55C0B14E-AEA6-48D3-A387-ED4A3A3BF840}" destId="{9E838AE2-4659-4603-ABC8-58DF4222C0D4}" srcOrd="4" destOrd="0" parTransId="{5FC53805-9431-4BC8-ADB9-DABF59DE31C7}" sibTransId="{61F1BCD3-232D-4C03-B56C-182BCB6108CD}"/>
    <dgm:cxn modelId="{F23BFC27-EEA1-48DD-A68B-3C9BF1AE455D}" type="presOf" srcId="{349299C9-846E-4827-813A-349CCCE20782}" destId="{810D7AA7-A541-4507-BE7F-36CCF210089F}" srcOrd="0" destOrd="0" presId="urn:microsoft.com/office/officeart/2016/7/layout/AccentHomeChevronProcess"/>
    <dgm:cxn modelId="{0EFA3039-6828-403C-9445-4359BA6645E6}" srcId="{AACEAFD5-63CF-4AFC-B46F-BE086C5D447C}" destId="{349299C9-846E-4827-813A-349CCCE20782}" srcOrd="0" destOrd="0" parTransId="{AEA27547-B9ED-4994-BD27-04EC297EF367}" sibTransId="{9D819F52-ACA0-4B08-8256-DF6BD8FA3A0B}"/>
    <dgm:cxn modelId="{6CDEA839-6538-453E-9113-58ECC65280CB}" type="presOf" srcId="{AACEAFD5-63CF-4AFC-B46F-BE086C5D447C}" destId="{CA3A6A4E-2D39-41D2-A6B1-B590D0C452D2}" srcOrd="0" destOrd="0" presId="urn:microsoft.com/office/officeart/2016/7/layout/AccentHomeChevronProcess"/>
    <dgm:cxn modelId="{1D6C5464-DE30-4BEC-9E27-B2C179C39CC4}" srcId="{32CCB050-072A-41BF-BE1B-388CF53E5629}" destId="{04A40292-9119-41B2-B968-7B651F20675D}" srcOrd="1" destOrd="0" parTransId="{70078FF1-F2A9-4A6B-88D1-8CF3595EFE73}" sibTransId="{B4C4972A-0898-484E-AF78-D5D7E0F991F2}"/>
    <dgm:cxn modelId="{55492768-9A5E-4F74-AC7C-959C5C24EFD3}" srcId="{55C0B14E-AEA6-48D3-A387-ED4A3A3BF840}" destId="{D07AD3FD-84FF-467E-9693-752776549C61}" srcOrd="1" destOrd="0" parTransId="{7B691773-F524-4FAD-A272-BDF0B0C4370A}" sibTransId="{A8C9B7A9-BC2A-4753-B7F0-F2E361D95520}"/>
    <dgm:cxn modelId="{993A834D-F9E7-487D-A46B-FD9A309F5C59}" type="presOf" srcId="{04A40292-9119-41B2-B968-7B651F20675D}" destId="{1D84544C-5924-422B-9546-A86AE4927E4C}" srcOrd="0" destOrd="1" presId="urn:microsoft.com/office/officeart/2016/7/layout/AccentHomeChevronProcess"/>
    <dgm:cxn modelId="{E97FF64F-8020-497E-AE7D-2395DDA4560D}" srcId="{D07AD3FD-84FF-467E-9693-752776549C61}" destId="{5D70EFF5-8B31-4A1F-AE44-51E4CF0013EB}" srcOrd="0" destOrd="0" parTransId="{96C720A0-FEEF-48D1-8DF6-ABA03C304822}" sibTransId="{B6A59CDE-18AD-4553-B6C5-FF001A8E8510}"/>
    <dgm:cxn modelId="{028FDF70-3900-4921-99E0-E2711E8B8A4E}" srcId="{32CCB050-072A-41BF-BE1B-388CF53E5629}" destId="{09772A48-2D80-467F-BEF9-29890D42EF5F}" srcOrd="0" destOrd="0" parTransId="{4066E990-979E-42EF-9ABA-F35A76529D40}" sibTransId="{7EAAA388-5C25-47A8-B035-89AC290B32C0}"/>
    <dgm:cxn modelId="{219EA357-E48B-4A91-91A7-8282DFF10601}" type="presOf" srcId="{55C0B14E-AEA6-48D3-A387-ED4A3A3BF840}" destId="{594BF422-752C-42F3-A230-3D0E6AE9A886}" srcOrd="0" destOrd="0" presId="urn:microsoft.com/office/officeart/2016/7/layout/AccentHomeChevronProcess"/>
    <dgm:cxn modelId="{61E56288-5A92-4019-989A-398C8EA8A844}" type="presOf" srcId="{4A6BB192-9983-4F48-BBC5-6E384EED7EC5}" destId="{FD7B29F2-0D66-4B4B-BC8A-82DA23575305}" srcOrd="0" destOrd="0" presId="urn:microsoft.com/office/officeart/2016/7/layout/AccentHomeChevronProcess"/>
    <dgm:cxn modelId="{60399491-EC61-4ACD-870E-1A66600F3D26}" type="presOf" srcId="{D71FC021-6A65-44D1-95B9-0E6C89079866}" destId="{7A0B5EFC-88FB-4ED5-994F-D5F6584C2293}" srcOrd="0" destOrd="0" presId="urn:microsoft.com/office/officeart/2016/7/layout/AccentHomeChevronProcess"/>
    <dgm:cxn modelId="{53239C96-427C-420B-95DC-546F3B30ED65}" srcId="{55C0B14E-AEA6-48D3-A387-ED4A3A3BF840}" destId="{D71FC021-6A65-44D1-95B9-0E6C89079866}" srcOrd="2" destOrd="0" parTransId="{862AAE39-3AAD-40E3-BA20-90187BD73242}" sibTransId="{9B090D9D-470E-46E2-AABB-0368A52481AA}"/>
    <dgm:cxn modelId="{5B5E109A-57AA-4BFE-A957-A03AD429F299}" type="presOf" srcId="{09772A48-2D80-467F-BEF9-29890D42EF5F}" destId="{1D84544C-5924-422B-9546-A86AE4927E4C}" srcOrd="0" destOrd="0" presId="urn:microsoft.com/office/officeart/2016/7/layout/AccentHomeChevronProcess"/>
    <dgm:cxn modelId="{17BD67AD-4331-49EC-BC4A-29404E891597}" srcId="{9E838AE2-4659-4603-ABC8-58DF4222C0D4}" destId="{C8E903CE-0CFD-4D68-A857-80E14557005E}" srcOrd="0" destOrd="0" parTransId="{D5890537-0D77-4DA1-A100-62C393623468}" sibTransId="{862799CE-00F4-4DD6-894E-A487503F8DE6}"/>
    <dgm:cxn modelId="{2F6485B4-0735-4D01-8060-5A89B7562619}" type="presOf" srcId="{5D70EFF5-8B31-4A1F-AE44-51E4CF0013EB}" destId="{5E07F9E4-149C-4A89-848F-4ABDD305F0C5}" srcOrd="0" destOrd="0" presId="urn:microsoft.com/office/officeart/2016/7/layout/AccentHomeChevronProcess"/>
    <dgm:cxn modelId="{AE101ABC-7EA3-4444-A576-8AB15A371C84}" srcId="{55C0B14E-AEA6-48D3-A387-ED4A3A3BF840}" destId="{AACEAFD5-63CF-4AFC-B46F-BE086C5D447C}" srcOrd="0" destOrd="0" parTransId="{7A0BD8EC-BB4A-4912-A54E-6F39B681264E}" sibTransId="{7A8D4B4D-06E9-4958-810D-A6226B6AC588}"/>
    <dgm:cxn modelId="{665C05C7-3CB0-428C-B457-E59A0AF60DA1}" type="presOf" srcId="{D07AD3FD-84FF-467E-9693-752776549C61}" destId="{6C46E586-0364-4C52-98F9-74A7ACD803D1}" srcOrd="0" destOrd="0" presId="urn:microsoft.com/office/officeart/2016/7/layout/AccentHomeChevronProcess"/>
    <dgm:cxn modelId="{042E0AE1-6450-410A-B96E-AFBADB139BEA}" srcId="{55C0B14E-AEA6-48D3-A387-ED4A3A3BF840}" destId="{32CCB050-072A-41BF-BE1B-388CF53E5629}" srcOrd="3" destOrd="0" parTransId="{B301371B-A53D-4B79-8B8D-7B304894442B}" sibTransId="{BF05D8EE-4413-4737-8721-DAF10D6CAB04}"/>
    <dgm:cxn modelId="{E3115EEA-DE9C-4F06-B8B3-BEB263D5F2B1}" srcId="{D71FC021-6A65-44D1-95B9-0E6C89079866}" destId="{4A6BB192-9983-4F48-BBC5-6E384EED7EC5}" srcOrd="0" destOrd="0" parTransId="{230A6E4A-6CED-4DC0-AEFE-6859FE07B658}" sibTransId="{0B568EC2-5D2A-4B00-8047-B7832F245B44}"/>
    <dgm:cxn modelId="{DB636DF2-EC68-445F-B7E9-11D2D9235026}" type="presOf" srcId="{9E838AE2-4659-4603-ABC8-58DF4222C0D4}" destId="{559A9A18-D6AE-4459-8C7F-A17CAB50744A}" srcOrd="0" destOrd="0" presId="urn:microsoft.com/office/officeart/2016/7/layout/AccentHomeChevronProcess"/>
    <dgm:cxn modelId="{10122CFA-F2C6-4519-A06A-6ABCC8B80C59}" type="presOf" srcId="{32CCB050-072A-41BF-BE1B-388CF53E5629}" destId="{B8046455-4EBB-40A8-838B-B584850A8B8E}" srcOrd="0" destOrd="0" presId="urn:microsoft.com/office/officeart/2016/7/layout/AccentHomeChevronProcess"/>
    <dgm:cxn modelId="{C93892E1-28C0-4B75-A464-293C00708672}" type="presParOf" srcId="{594BF422-752C-42F3-A230-3D0E6AE9A886}" destId="{F6A1B9E0-4B4A-47A4-A011-67526CEEA770}" srcOrd="0" destOrd="0" presId="urn:microsoft.com/office/officeart/2016/7/layout/AccentHomeChevronProcess"/>
    <dgm:cxn modelId="{D5413575-9692-46A2-A045-9ED8482318DF}" type="presParOf" srcId="{F6A1B9E0-4B4A-47A4-A011-67526CEEA770}" destId="{FA4E6E73-A3C8-4495-927B-8AADA5A74297}" srcOrd="0" destOrd="0" presId="urn:microsoft.com/office/officeart/2016/7/layout/AccentHomeChevronProcess"/>
    <dgm:cxn modelId="{3303BDD6-668D-45F1-9491-4125E782D67C}" type="presParOf" srcId="{F6A1B9E0-4B4A-47A4-A011-67526CEEA770}" destId="{CA3A6A4E-2D39-41D2-A6B1-B590D0C452D2}" srcOrd="1" destOrd="0" presId="urn:microsoft.com/office/officeart/2016/7/layout/AccentHomeChevronProcess"/>
    <dgm:cxn modelId="{3BAD5A1C-162E-4722-B818-968C4083BECD}" type="presParOf" srcId="{F6A1B9E0-4B4A-47A4-A011-67526CEEA770}" destId="{810D7AA7-A541-4507-BE7F-36CCF210089F}" srcOrd="2" destOrd="0" presId="urn:microsoft.com/office/officeart/2016/7/layout/AccentHomeChevronProcess"/>
    <dgm:cxn modelId="{A3B267C1-BAFC-42F0-A63A-6491CFDC1ED2}" type="presParOf" srcId="{F6A1B9E0-4B4A-47A4-A011-67526CEEA770}" destId="{4F7CDD44-32F1-4759-861F-8DABEBBA8D89}" srcOrd="3" destOrd="0" presId="urn:microsoft.com/office/officeart/2016/7/layout/AccentHomeChevronProcess"/>
    <dgm:cxn modelId="{80CC9289-BA8F-4ED7-A4ED-9FA5EF71D964}" type="presParOf" srcId="{594BF422-752C-42F3-A230-3D0E6AE9A886}" destId="{C9A9B9EA-6A1D-4A13-9C7F-C112F25D2888}" srcOrd="1" destOrd="0" presId="urn:microsoft.com/office/officeart/2016/7/layout/AccentHomeChevronProcess"/>
    <dgm:cxn modelId="{5B7985CA-BC92-461D-A77E-E2320D4992D0}" type="presParOf" srcId="{594BF422-752C-42F3-A230-3D0E6AE9A886}" destId="{EC37843F-14A6-4E20-B7AE-2B086A8F5F45}" srcOrd="2" destOrd="0" presId="urn:microsoft.com/office/officeart/2016/7/layout/AccentHomeChevronProcess"/>
    <dgm:cxn modelId="{1996E4D7-D809-45CA-9DF0-561A93BDAFB1}" type="presParOf" srcId="{EC37843F-14A6-4E20-B7AE-2B086A8F5F45}" destId="{E41E7729-FD3F-426D-804C-45BD60BD762D}" srcOrd="0" destOrd="0" presId="urn:microsoft.com/office/officeart/2016/7/layout/AccentHomeChevronProcess"/>
    <dgm:cxn modelId="{16E53752-1AB8-4CD2-BFD6-85C0CDA26E1B}" type="presParOf" srcId="{EC37843F-14A6-4E20-B7AE-2B086A8F5F45}" destId="{6C46E586-0364-4C52-98F9-74A7ACD803D1}" srcOrd="1" destOrd="0" presId="urn:microsoft.com/office/officeart/2016/7/layout/AccentHomeChevronProcess"/>
    <dgm:cxn modelId="{FAC2F23D-E510-4342-91C3-FCAB11B207C0}" type="presParOf" srcId="{EC37843F-14A6-4E20-B7AE-2B086A8F5F45}" destId="{5E07F9E4-149C-4A89-848F-4ABDD305F0C5}" srcOrd="2" destOrd="0" presId="urn:microsoft.com/office/officeart/2016/7/layout/AccentHomeChevronProcess"/>
    <dgm:cxn modelId="{3843A525-0A63-4743-B0E8-0F795D54B4E4}" type="presParOf" srcId="{EC37843F-14A6-4E20-B7AE-2B086A8F5F45}" destId="{2928FCAD-BE3F-45AC-93A5-FD98F8A50E00}" srcOrd="3" destOrd="0" presId="urn:microsoft.com/office/officeart/2016/7/layout/AccentHomeChevronProcess"/>
    <dgm:cxn modelId="{D179D84E-BE2C-46EF-8594-412D3A7F9213}" type="presParOf" srcId="{594BF422-752C-42F3-A230-3D0E6AE9A886}" destId="{C2DF8D93-19C7-4E07-BCAF-9FAAB62C8CF2}" srcOrd="3" destOrd="0" presId="urn:microsoft.com/office/officeart/2016/7/layout/AccentHomeChevronProcess"/>
    <dgm:cxn modelId="{D8554B98-FAA7-4800-BB76-916BA7A2B10E}" type="presParOf" srcId="{594BF422-752C-42F3-A230-3D0E6AE9A886}" destId="{86E313B1-36D3-44D7-907E-22A08CB8E9CC}" srcOrd="4" destOrd="0" presId="urn:microsoft.com/office/officeart/2016/7/layout/AccentHomeChevronProcess"/>
    <dgm:cxn modelId="{19D10FBF-8E65-4EB5-9B54-54A271982B0D}" type="presParOf" srcId="{86E313B1-36D3-44D7-907E-22A08CB8E9CC}" destId="{473F2067-7126-4D56-A328-5A8CFD3D8D52}" srcOrd="0" destOrd="0" presId="urn:microsoft.com/office/officeart/2016/7/layout/AccentHomeChevronProcess"/>
    <dgm:cxn modelId="{11A73768-8587-4E2B-BDDA-6254211FDF2D}" type="presParOf" srcId="{86E313B1-36D3-44D7-907E-22A08CB8E9CC}" destId="{7A0B5EFC-88FB-4ED5-994F-D5F6584C2293}" srcOrd="1" destOrd="0" presId="urn:microsoft.com/office/officeart/2016/7/layout/AccentHomeChevronProcess"/>
    <dgm:cxn modelId="{522D3FED-6E8C-40DF-8BA8-A80510ACC48F}" type="presParOf" srcId="{86E313B1-36D3-44D7-907E-22A08CB8E9CC}" destId="{FD7B29F2-0D66-4B4B-BC8A-82DA23575305}" srcOrd="2" destOrd="0" presId="urn:microsoft.com/office/officeart/2016/7/layout/AccentHomeChevronProcess"/>
    <dgm:cxn modelId="{8075A955-4651-4DD2-B114-EB147BF378DF}" type="presParOf" srcId="{86E313B1-36D3-44D7-907E-22A08CB8E9CC}" destId="{BABAA172-7B81-4C6B-BCF2-4572322515C5}" srcOrd="3" destOrd="0" presId="urn:microsoft.com/office/officeart/2016/7/layout/AccentHomeChevronProcess"/>
    <dgm:cxn modelId="{76487C60-81CC-4808-A6F6-74C757E56AA2}" type="presParOf" srcId="{594BF422-752C-42F3-A230-3D0E6AE9A886}" destId="{F5592489-4EC4-4CD3-8C9F-861313656D99}" srcOrd="5" destOrd="0" presId="urn:microsoft.com/office/officeart/2016/7/layout/AccentHomeChevronProcess"/>
    <dgm:cxn modelId="{DF11AE77-7C6F-4023-B9CA-C466C92E9683}" type="presParOf" srcId="{594BF422-752C-42F3-A230-3D0E6AE9A886}" destId="{62262EA1-D674-4DE8-B444-FEC3F6748520}" srcOrd="6" destOrd="0" presId="urn:microsoft.com/office/officeart/2016/7/layout/AccentHomeChevronProcess"/>
    <dgm:cxn modelId="{18CDA0B2-B372-4A35-AE00-5304AC3837D3}" type="presParOf" srcId="{62262EA1-D674-4DE8-B444-FEC3F6748520}" destId="{7BF6E820-C6E3-4E2C-BB23-ADF9AD641C6B}" srcOrd="0" destOrd="0" presId="urn:microsoft.com/office/officeart/2016/7/layout/AccentHomeChevronProcess"/>
    <dgm:cxn modelId="{0DF47D5B-8611-4D8E-928B-AA2D5766C18B}" type="presParOf" srcId="{62262EA1-D674-4DE8-B444-FEC3F6748520}" destId="{B8046455-4EBB-40A8-838B-B584850A8B8E}" srcOrd="1" destOrd="0" presId="urn:microsoft.com/office/officeart/2016/7/layout/AccentHomeChevronProcess"/>
    <dgm:cxn modelId="{7C4A88D9-8926-4433-834A-47C1FDDF722F}" type="presParOf" srcId="{62262EA1-D674-4DE8-B444-FEC3F6748520}" destId="{1D84544C-5924-422B-9546-A86AE4927E4C}" srcOrd="2" destOrd="0" presId="urn:microsoft.com/office/officeart/2016/7/layout/AccentHomeChevronProcess"/>
    <dgm:cxn modelId="{43D30544-AB0A-43E8-A43D-B1F41277B0F8}" type="presParOf" srcId="{62262EA1-D674-4DE8-B444-FEC3F6748520}" destId="{ED05E404-1B63-4FC9-A7B8-277860DEBCD0}" srcOrd="3" destOrd="0" presId="urn:microsoft.com/office/officeart/2016/7/layout/AccentHomeChevronProcess"/>
    <dgm:cxn modelId="{6BC4A82E-C8CE-405D-BE38-CA09533ECB3A}" type="presParOf" srcId="{594BF422-752C-42F3-A230-3D0E6AE9A886}" destId="{AB144E95-E2AA-430B-870C-A44D04CCB5A8}" srcOrd="7" destOrd="0" presId="urn:microsoft.com/office/officeart/2016/7/layout/AccentHomeChevronProcess"/>
    <dgm:cxn modelId="{B07B5F95-29F3-4EBA-881F-2F9C82CD9290}" type="presParOf" srcId="{594BF422-752C-42F3-A230-3D0E6AE9A886}" destId="{D0A9E9B9-B6D2-49AA-91D6-7CE223E637D0}" srcOrd="8" destOrd="0" presId="urn:microsoft.com/office/officeart/2016/7/layout/AccentHomeChevronProcess"/>
    <dgm:cxn modelId="{6DCE379C-942E-4A9E-8128-B2C269A9781F}" type="presParOf" srcId="{D0A9E9B9-B6D2-49AA-91D6-7CE223E637D0}" destId="{0EE416CF-D8AE-41BD-BF35-9148040E1274}" srcOrd="0" destOrd="0" presId="urn:microsoft.com/office/officeart/2016/7/layout/AccentHomeChevronProcess"/>
    <dgm:cxn modelId="{FE2C896A-6834-4EDF-8664-05B479C8F0ED}" type="presParOf" srcId="{D0A9E9B9-B6D2-49AA-91D6-7CE223E637D0}" destId="{559A9A18-D6AE-4459-8C7F-A17CAB50744A}" srcOrd="1" destOrd="0" presId="urn:microsoft.com/office/officeart/2016/7/layout/AccentHomeChevronProcess"/>
    <dgm:cxn modelId="{10CD1AE1-F5D1-4C7E-9DFC-2BC8AB439A36}" type="presParOf" srcId="{D0A9E9B9-B6D2-49AA-91D6-7CE223E637D0}" destId="{7F54B493-FCA8-4A1F-A2B1-FCB26CA9C396}" srcOrd="2" destOrd="0" presId="urn:microsoft.com/office/officeart/2016/7/layout/AccentHomeChevronProcess"/>
    <dgm:cxn modelId="{3BA0BF32-4C4F-4617-8C77-FB7B13572D62}" type="presParOf" srcId="{D0A9E9B9-B6D2-49AA-91D6-7CE223E637D0}" destId="{D73F5E39-8993-4D6C-9D92-8E8F41E329B8}" srcOrd="3" destOrd="0" presId="urn:microsoft.com/office/officeart/2016/7/layout/AccentHomeChevro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FBCD6D-4E65-48C9-A9B0-C716404772D1}">
      <dsp:nvSpPr>
        <dsp:cNvPr id="0" name=""/>
        <dsp:cNvSpPr/>
      </dsp:nvSpPr>
      <dsp:spPr>
        <a:xfrm>
          <a:off x="0" y="39687"/>
          <a:ext cx="3286125" cy="197167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baseline="0"/>
            <a:t>Mental illness is closely associated with many forms of inequalities. </a:t>
          </a:r>
          <a:endParaRPr lang="en-US" sz="1800" kern="1200"/>
        </a:p>
      </dsp:txBody>
      <dsp:txXfrm>
        <a:off x="0" y="39687"/>
        <a:ext cx="3286125" cy="1971675"/>
      </dsp:txXfrm>
    </dsp:sp>
    <dsp:sp modelId="{6E70B07A-2F4A-45DD-B1B7-149CE372DF7A}">
      <dsp:nvSpPr>
        <dsp:cNvPr id="0" name=""/>
        <dsp:cNvSpPr/>
      </dsp:nvSpPr>
      <dsp:spPr>
        <a:xfrm>
          <a:off x="3614737" y="39687"/>
          <a:ext cx="3286125" cy="1971675"/>
        </a:xfrm>
        <a:prstGeom prst="rect">
          <a:avLst/>
        </a:prstGeom>
        <a:gradFill rotWithShape="0">
          <a:gsLst>
            <a:gs pos="0">
              <a:schemeClr val="accent2">
                <a:hueOff val="-291073"/>
                <a:satOff val="-16786"/>
                <a:lumOff val="1726"/>
                <a:alphaOff val="0"/>
                <a:satMod val="103000"/>
                <a:lumMod val="102000"/>
                <a:tint val="94000"/>
              </a:schemeClr>
            </a:gs>
            <a:gs pos="50000">
              <a:schemeClr val="accent2">
                <a:hueOff val="-291073"/>
                <a:satOff val="-16786"/>
                <a:lumOff val="1726"/>
                <a:alphaOff val="0"/>
                <a:satMod val="110000"/>
                <a:lumMod val="100000"/>
                <a:shade val="100000"/>
              </a:schemeClr>
            </a:gs>
            <a:gs pos="100000">
              <a:schemeClr val="accent2">
                <a:hueOff val="-291073"/>
                <a:satOff val="-16786"/>
                <a:lumOff val="172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baseline="0"/>
            <a:t>Health inequalities are avoidable and unfair differences in health status and determinants between groups of people due to demographic, socioeconomic, geographical and other factors.</a:t>
          </a:r>
          <a:endParaRPr lang="en-US" sz="1800" kern="1200"/>
        </a:p>
      </dsp:txBody>
      <dsp:txXfrm>
        <a:off x="3614737" y="39687"/>
        <a:ext cx="3286125" cy="1971675"/>
      </dsp:txXfrm>
    </dsp:sp>
    <dsp:sp modelId="{155FB9D4-71AB-42B4-91C5-45CB0C425B50}">
      <dsp:nvSpPr>
        <dsp:cNvPr id="0" name=""/>
        <dsp:cNvSpPr/>
      </dsp:nvSpPr>
      <dsp:spPr>
        <a:xfrm>
          <a:off x="7229475" y="39687"/>
          <a:ext cx="3286125" cy="1971675"/>
        </a:xfrm>
        <a:prstGeom prst="rect">
          <a:avLst/>
        </a:prstGeom>
        <a:gradFill rotWithShape="0">
          <a:gsLst>
            <a:gs pos="0">
              <a:schemeClr val="accent2">
                <a:hueOff val="-582145"/>
                <a:satOff val="-33571"/>
                <a:lumOff val="3451"/>
                <a:alphaOff val="0"/>
                <a:satMod val="103000"/>
                <a:lumMod val="102000"/>
                <a:tint val="94000"/>
              </a:schemeClr>
            </a:gs>
            <a:gs pos="50000">
              <a:schemeClr val="accent2">
                <a:hueOff val="-582145"/>
                <a:satOff val="-33571"/>
                <a:lumOff val="3451"/>
                <a:alphaOff val="0"/>
                <a:satMod val="110000"/>
                <a:lumMod val="100000"/>
                <a:shade val="100000"/>
              </a:schemeClr>
            </a:gs>
            <a:gs pos="100000">
              <a:schemeClr val="accent2">
                <a:hueOff val="-582145"/>
                <a:satOff val="-33571"/>
                <a:lumOff val="345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baseline="0"/>
            <a:t>These differences can be in relation to prevalence, access to, experience and quality of care and support, as well as opportunities and outcomes. </a:t>
          </a:r>
          <a:endParaRPr lang="en-US" sz="1800" kern="1200"/>
        </a:p>
      </dsp:txBody>
      <dsp:txXfrm>
        <a:off x="7229475" y="39687"/>
        <a:ext cx="3286125" cy="1971675"/>
      </dsp:txXfrm>
    </dsp:sp>
    <dsp:sp modelId="{D6A6B5BD-FF17-4B88-B445-AA8CF42430F9}">
      <dsp:nvSpPr>
        <dsp:cNvPr id="0" name=""/>
        <dsp:cNvSpPr/>
      </dsp:nvSpPr>
      <dsp:spPr>
        <a:xfrm>
          <a:off x="0" y="2339975"/>
          <a:ext cx="3286125" cy="1971675"/>
        </a:xfrm>
        <a:prstGeom prst="rect">
          <a:avLst/>
        </a:prstGeom>
        <a:gradFill rotWithShape="0">
          <a:gsLst>
            <a:gs pos="0">
              <a:schemeClr val="accent2">
                <a:hueOff val="-873218"/>
                <a:satOff val="-50357"/>
                <a:lumOff val="5177"/>
                <a:alphaOff val="0"/>
                <a:satMod val="103000"/>
                <a:lumMod val="102000"/>
                <a:tint val="94000"/>
              </a:schemeClr>
            </a:gs>
            <a:gs pos="50000">
              <a:schemeClr val="accent2">
                <a:hueOff val="-873218"/>
                <a:satOff val="-50357"/>
                <a:lumOff val="5177"/>
                <a:alphaOff val="0"/>
                <a:satMod val="110000"/>
                <a:lumMod val="100000"/>
                <a:shade val="100000"/>
              </a:schemeClr>
            </a:gs>
            <a:gs pos="100000">
              <a:schemeClr val="accent2">
                <a:hueOff val="-873218"/>
                <a:satOff val="-50357"/>
                <a:lumOff val="517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baseline="0"/>
            <a:t>Health inequalities can mean reduced quality of life, poorer health outcomes and early death for many people.</a:t>
          </a:r>
          <a:endParaRPr lang="en-US" sz="1800" kern="1200"/>
        </a:p>
      </dsp:txBody>
      <dsp:txXfrm>
        <a:off x="0" y="2339975"/>
        <a:ext cx="3286125" cy="1971675"/>
      </dsp:txXfrm>
    </dsp:sp>
    <dsp:sp modelId="{E2031DE5-A12C-4CCE-8B1E-3A5745A10928}">
      <dsp:nvSpPr>
        <dsp:cNvPr id="0" name=""/>
        <dsp:cNvSpPr/>
      </dsp:nvSpPr>
      <dsp:spPr>
        <a:xfrm>
          <a:off x="3614737" y="2339975"/>
          <a:ext cx="3286125" cy="1971675"/>
        </a:xfrm>
        <a:prstGeom prst="rect">
          <a:avLst/>
        </a:prstGeom>
        <a:gradFill rotWithShape="0">
          <a:gsLst>
            <a:gs pos="0">
              <a:schemeClr val="accent2">
                <a:hueOff val="-1164290"/>
                <a:satOff val="-67142"/>
                <a:lumOff val="6902"/>
                <a:alphaOff val="0"/>
                <a:satMod val="103000"/>
                <a:lumMod val="102000"/>
                <a:tint val="94000"/>
              </a:schemeClr>
            </a:gs>
            <a:gs pos="50000">
              <a:schemeClr val="accent2">
                <a:hueOff val="-1164290"/>
                <a:satOff val="-67142"/>
                <a:lumOff val="6902"/>
                <a:alphaOff val="0"/>
                <a:satMod val="110000"/>
                <a:lumMod val="100000"/>
                <a:shade val="100000"/>
              </a:schemeClr>
            </a:gs>
            <a:gs pos="100000">
              <a:schemeClr val="accent2">
                <a:hueOff val="-1164290"/>
                <a:satOff val="-67142"/>
                <a:lumOff val="690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baseline="0" dirty="0"/>
            <a:t>People living with severe MH issues experience some of the worst inequalities, with a life expectancy of up to 20 years less than the general population. </a:t>
          </a:r>
          <a:endParaRPr lang="en-US" sz="1800" kern="1200" dirty="0"/>
        </a:p>
      </dsp:txBody>
      <dsp:txXfrm>
        <a:off x="3614737" y="2339975"/>
        <a:ext cx="3286125" cy="1971675"/>
      </dsp:txXfrm>
    </dsp:sp>
    <dsp:sp modelId="{891BDDD6-C5B0-4D8C-AABF-34BDA18F3FD9}">
      <dsp:nvSpPr>
        <dsp:cNvPr id="0" name=""/>
        <dsp:cNvSpPr/>
      </dsp:nvSpPr>
      <dsp:spPr>
        <a:xfrm>
          <a:off x="7229475" y="2339975"/>
          <a:ext cx="3286125" cy="1971675"/>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baseline="0" dirty="0"/>
            <a:t>Evidence suggests that the mortality gap is widening.</a:t>
          </a:r>
          <a:endParaRPr lang="en-US" sz="1800" kern="1200" dirty="0"/>
        </a:p>
      </dsp:txBody>
      <dsp:txXfrm>
        <a:off x="7229475" y="2339975"/>
        <a:ext cx="3286125" cy="1971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2F1F84-5F92-45EF-94A2-9D4E1BD74F7D}">
      <dsp:nvSpPr>
        <dsp:cNvPr id="0" name=""/>
        <dsp:cNvSpPr/>
      </dsp:nvSpPr>
      <dsp:spPr>
        <a:xfrm>
          <a:off x="0" y="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E2C8CD-75E2-41BD-814A-03FDC8626CA5}">
      <dsp:nvSpPr>
        <dsp:cNvPr id="0" name=""/>
        <dsp:cNvSpPr/>
      </dsp:nvSpPr>
      <dsp:spPr>
        <a:xfrm>
          <a:off x="0" y="0"/>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a:t>“Stigma, characterized by negative stereotypes, prejudice, and discrimination, is a significant impediment in psychiatric care, deterring the timely provision of this care and hindering optimal health outcomes. Pervasive in all aspects of psychiatric care, stigma leads to delayed treatment, increased morbidity, and diminished quality of life for those with poor mental health”.</a:t>
          </a:r>
          <a:endParaRPr lang="en-US" sz="2400" kern="1200"/>
        </a:p>
      </dsp:txBody>
      <dsp:txXfrm>
        <a:off x="0" y="0"/>
        <a:ext cx="10515600" cy="2175669"/>
      </dsp:txXfrm>
    </dsp:sp>
    <dsp:sp modelId="{888F3CF8-8F6C-4829-BC72-8EB7D24CCD28}">
      <dsp:nvSpPr>
        <dsp:cNvPr id="0" name=""/>
        <dsp:cNvSpPr/>
      </dsp:nvSpPr>
      <dsp:spPr>
        <a:xfrm>
          <a:off x="0" y="217566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01CB43-7F72-4AF7-8E7F-2B176A8F4D11}">
      <dsp:nvSpPr>
        <dsp:cNvPr id="0" name=""/>
        <dsp:cNvSpPr/>
      </dsp:nvSpPr>
      <dsp:spPr>
        <a:xfrm>
          <a:off x="0" y="2175669"/>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a:t>(Ahad, Sanchez-Gonzalez, &amp; Junquera, 2023) </a:t>
          </a:r>
          <a:endParaRPr lang="en-US" sz="2400" kern="1200"/>
        </a:p>
      </dsp:txBody>
      <dsp:txXfrm>
        <a:off x="0" y="2175669"/>
        <a:ext cx="10515600" cy="217566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797B60-93BF-43DA-88A7-3C367D3D1981}">
      <dsp:nvSpPr>
        <dsp:cNvPr id="0" name=""/>
        <dsp:cNvSpPr/>
      </dsp:nvSpPr>
      <dsp:spPr>
        <a:xfrm>
          <a:off x="1747800" y="6085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B26E93-571E-490A-9873-65560FB5EAC5}">
      <dsp:nvSpPr>
        <dsp:cNvPr id="0" name=""/>
        <dsp:cNvSpPr/>
      </dsp:nvSpPr>
      <dsp:spPr>
        <a:xfrm>
          <a:off x="559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222500">
            <a:lnSpc>
              <a:spcPct val="90000"/>
            </a:lnSpc>
            <a:spcBef>
              <a:spcPct val="0"/>
            </a:spcBef>
            <a:spcAft>
              <a:spcPct val="35000"/>
            </a:spcAft>
            <a:buNone/>
          </a:pPr>
          <a:r>
            <a:rPr lang="en-GB" sz="5000" kern="1200"/>
            <a:t>Horizontal</a:t>
          </a:r>
          <a:endParaRPr lang="en-US" sz="5000" kern="1200"/>
        </a:p>
      </dsp:txBody>
      <dsp:txXfrm>
        <a:off x="559800" y="3022743"/>
        <a:ext cx="4320000" cy="720000"/>
      </dsp:txXfrm>
    </dsp:sp>
    <dsp:sp modelId="{7A523D22-71F6-433B-96C8-5C40CC9CCDC3}">
      <dsp:nvSpPr>
        <dsp:cNvPr id="0" name=""/>
        <dsp:cNvSpPr/>
      </dsp:nvSpPr>
      <dsp:spPr>
        <a:xfrm>
          <a:off x="6823800" y="6085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C26E17-13D1-4C95-BC03-D1B4381ED357}">
      <dsp:nvSpPr>
        <dsp:cNvPr id="0" name=""/>
        <dsp:cNvSpPr/>
      </dsp:nvSpPr>
      <dsp:spPr>
        <a:xfrm>
          <a:off x="5635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222500">
            <a:lnSpc>
              <a:spcPct val="90000"/>
            </a:lnSpc>
            <a:spcBef>
              <a:spcPct val="0"/>
            </a:spcBef>
            <a:spcAft>
              <a:spcPct val="35000"/>
            </a:spcAft>
            <a:buNone/>
          </a:pPr>
          <a:r>
            <a:rPr lang="en-GB" sz="5000" kern="1200" dirty="0"/>
            <a:t>Vertical</a:t>
          </a:r>
          <a:endParaRPr lang="en-US" sz="5000" kern="1200" dirty="0"/>
        </a:p>
      </dsp:txBody>
      <dsp:txXfrm>
        <a:off x="5635800" y="3022743"/>
        <a:ext cx="432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8A1136-85AE-46BF-BE56-A2B52EE1AC67}">
      <dsp:nvSpPr>
        <dsp:cNvPr id="0" name=""/>
        <dsp:cNvSpPr/>
      </dsp:nvSpPr>
      <dsp:spPr>
        <a:xfrm>
          <a:off x="0" y="258360"/>
          <a:ext cx="5393361" cy="175413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68550E-2F94-4E9C-A862-47CBABE2D03C}">
      <dsp:nvSpPr>
        <dsp:cNvPr id="0" name=""/>
        <dsp:cNvSpPr/>
      </dsp:nvSpPr>
      <dsp:spPr>
        <a:xfrm>
          <a:off x="530625" y="653040"/>
          <a:ext cx="964773" cy="96477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51C980-2642-4DFD-99AE-D320FAD1EB72}">
      <dsp:nvSpPr>
        <dsp:cNvPr id="0" name=""/>
        <dsp:cNvSpPr/>
      </dsp:nvSpPr>
      <dsp:spPr>
        <a:xfrm>
          <a:off x="2026023" y="258360"/>
          <a:ext cx="3367337" cy="1754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646" tIns="185646" rIns="185646" bIns="185646" numCol="1" spcCol="1270" anchor="ctr" anchorCtr="0">
          <a:noAutofit/>
        </a:bodyPr>
        <a:lstStyle/>
        <a:p>
          <a:pPr marL="0" lvl="0" indent="0" algn="l" defTabSz="622300">
            <a:lnSpc>
              <a:spcPct val="100000"/>
            </a:lnSpc>
            <a:spcBef>
              <a:spcPct val="0"/>
            </a:spcBef>
            <a:spcAft>
              <a:spcPct val="35000"/>
            </a:spcAft>
            <a:buNone/>
          </a:pPr>
          <a:r>
            <a:rPr lang="en-GB" sz="1400" kern="1200"/>
            <a:t>Outward expansion of the definition of a concept to capture qualitatively different phenomena. Things that did not qualify as trauma, addiction, or a disorder, previously.</a:t>
          </a:r>
          <a:endParaRPr lang="en-US" sz="1400" kern="1200"/>
        </a:p>
      </dsp:txBody>
      <dsp:txXfrm>
        <a:off x="2026023" y="258360"/>
        <a:ext cx="3367337" cy="1754133"/>
      </dsp:txXfrm>
    </dsp:sp>
    <dsp:sp modelId="{685F638D-F9A7-4B2F-8F16-23F2DEF6114B}">
      <dsp:nvSpPr>
        <dsp:cNvPr id="0" name=""/>
        <dsp:cNvSpPr/>
      </dsp:nvSpPr>
      <dsp:spPr>
        <a:xfrm>
          <a:off x="0" y="2338844"/>
          <a:ext cx="5393361" cy="175413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D135E9-5CB0-4F76-AF5B-5D881FAB945F}">
      <dsp:nvSpPr>
        <dsp:cNvPr id="0" name=""/>
        <dsp:cNvSpPr/>
      </dsp:nvSpPr>
      <dsp:spPr>
        <a:xfrm>
          <a:off x="530625" y="2733524"/>
          <a:ext cx="964773" cy="96477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BDA59D-D413-47DA-970E-40CE15D47D09}">
      <dsp:nvSpPr>
        <dsp:cNvPr id="0" name=""/>
        <dsp:cNvSpPr/>
      </dsp:nvSpPr>
      <dsp:spPr>
        <a:xfrm>
          <a:off x="2026023" y="2338844"/>
          <a:ext cx="3367337" cy="1754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646" tIns="185646" rIns="185646" bIns="185646" numCol="1" spcCol="1270" anchor="ctr" anchorCtr="0">
          <a:noAutofit/>
        </a:bodyPr>
        <a:lstStyle/>
        <a:p>
          <a:pPr marL="0" lvl="0" indent="0" algn="l" defTabSz="622300">
            <a:lnSpc>
              <a:spcPct val="100000"/>
            </a:lnSpc>
            <a:spcBef>
              <a:spcPct val="0"/>
            </a:spcBef>
            <a:spcAft>
              <a:spcPct val="35000"/>
            </a:spcAft>
            <a:buNone/>
          </a:pPr>
          <a:r>
            <a:rPr lang="en-US" sz="1400" kern="1200"/>
            <a:t>For example, addiction used to refer specifically to the compulsive use of alcohol or drugs. </a:t>
          </a:r>
        </a:p>
        <a:p>
          <a:pPr marL="0" lvl="0" indent="0" algn="l" defTabSz="622300">
            <a:lnSpc>
              <a:spcPct val="100000"/>
            </a:lnSpc>
            <a:spcBef>
              <a:spcPct val="0"/>
            </a:spcBef>
            <a:spcAft>
              <a:spcPct val="35000"/>
            </a:spcAft>
            <a:buNone/>
          </a:pPr>
          <a:r>
            <a:rPr lang="en-GB" sz="1400" b="0" i="0" kern="1200"/>
            <a:t>The definition has broadened to include gambling, internet use, shopping, and even exercise.</a:t>
          </a:r>
          <a:endParaRPr lang="en-US" sz="1400" kern="1200"/>
        </a:p>
      </dsp:txBody>
      <dsp:txXfrm>
        <a:off x="2026023" y="2338844"/>
        <a:ext cx="3367337" cy="175413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0A31BF-6D4B-43FE-8FB9-A5B047C008CA}">
      <dsp:nvSpPr>
        <dsp:cNvPr id="0" name=""/>
        <dsp:cNvSpPr/>
      </dsp:nvSpPr>
      <dsp:spPr>
        <a:xfrm>
          <a:off x="0" y="4221"/>
          <a:ext cx="10515600" cy="95280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F00CEA-6E53-41E7-8348-ADCC8767BB01}">
      <dsp:nvSpPr>
        <dsp:cNvPr id="0" name=""/>
        <dsp:cNvSpPr/>
      </dsp:nvSpPr>
      <dsp:spPr>
        <a:xfrm>
          <a:off x="288223" y="218603"/>
          <a:ext cx="524555" cy="5240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19DD65-BBB9-476D-B314-DA4720C132D6}">
      <dsp:nvSpPr>
        <dsp:cNvPr id="0" name=""/>
        <dsp:cNvSpPr/>
      </dsp:nvSpPr>
      <dsp:spPr>
        <a:xfrm>
          <a:off x="1101002" y="4221"/>
          <a:ext cx="9397641" cy="982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990" tIns="103990" rIns="103990" bIns="103990" numCol="1" spcCol="1270" anchor="ctr" anchorCtr="0">
          <a:noAutofit/>
        </a:bodyPr>
        <a:lstStyle/>
        <a:p>
          <a:pPr marL="0" lvl="0" indent="0" algn="l" defTabSz="622300">
            <a:lnSpc>
              <a:spcPct val="90000"/>
            </a:lnSpc>
            <a:spcBef>
              <a:spcPct val="0"/>
            </a:spcBef>
            <a:spcAft>
              <a:spcPct val="35000"/>
            </a:spcAft>
            <a:buNone/>
          </a:pPr>
          <a:r>
            <a:rPr lang="en-GB" sz="1400" b="1" kern="1200"/>
            <a:t>Increased Sensitivity to Harm</a:t>
          </a:r>
          <a:r>
            <a:rPr lang="en-GB" sz="1400" kern="1200"/>
            <a:t>: The expansion of these concepts reflects an increased societal sensitivity to harm and a greater recognition of the diverse ways in which individuals can experience distress. This heightened sensitivity can lead to more inclusive and compassionate approaches to mental health</a:t>
          </a:r>
          <a:endParaRPr lang="en-US" sz="1400" kern="1200"/>
        </a:p>
      </dsp:txBody>
      <dsp:txXfrm>
        <a:off x="1101002" y="4221"/>
        <a:ext cx="9397641" cy="982580"/>
      </dsp:txXfrm>
    </dsp:sp>
    <dsp:sp modelId="{FE703E9E-4491-49BC-8069-088566E2D01D}">
      <dsp:nvSpPr>
        <dsp:cNvPr id="0" name=""/>
        <dsp:cNvSpPr/>
      </dsp:nvSpPr>
      <dsp:spPr>
        <a:xfrm>
          <a:off x="0" y="1232447"/>
          <a:ext cx="10515600" cy="95280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7D8F07-8E61-4036-B158-2CCA069DDF95}">
      <dsp:nvSpPr>
        <dsp:cNvPr id="0" name=""/>
        <dsp:cNvSpPr/>
      </dsp:nvSpPr>
      <dsp:spPr>
        <a:xfrm>
          <a:off x="288223" y="1446828"/>
          <a:ext cx="524555" cy="5240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8BA55F-AD29-4C91-B0FA-69A15B84C48D}">
      <dsp:nvSpPr>
        <dsp:cNvPr id="0" name=""/>
        <dsp:cNvSpPr/>
      </dsp:nvSpPr>
      <dsp:spPr>
        <a:xfrm>
          <a:off x="1101002" y="1232447"/>
          <a:ext cx="9397641" cy="982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990" tIns="103990" rIns="103990" bIns="103990" numCol="1" spcCol="1270" anchor="ctr" anchorCtr="0">
          <a:noAutofit/>
        </a:bodyPr>
        <a:lstStyle/>
        <a:p>
          <a:pPr marL="0" lvl="0" indent="0" algn="l" defTabSz="622300">
            <a:lnSpc>
              <a:spcPct val="90000"/>
            </a:lnSpc>
            <a:spcBef>
              <a:spcPct val="0"/>
            </a:spcBef>
            <a:spcAft>
              <a:spcPct val="35000"/>
            </a:spcAft>
            <a:buNone/>
          </a:pPr>
          <a:r>
            <a:rPr lang="en-GB" sz="1400" b="1" kern="1200"/>
            <a:t>Pathologising Everyday Experiences</a:t>
          </a:r>
          <a:r>
            <a:rPr lang="en-GB" sz="1400" kern="1200"/>
            <a:t>: One of the criticisms of concept creep is that it can lead to the pathologisation of everyday experiences. By broadening the definitions of mental disorders, there is a risk of labelling normal variations in human behaviour and emotions as pathological, which can contribute to overdiagnosis and overtreatment</a:t>
          </a:r>
          <a:endParaRPr lang="en-US" sz="1400" kern="1200"/>
        </a:p>
      </dsp:txBody>
      <dsp:txXfrm>
        <a:off x="1101002" y="1232447"/>
        <a:ext cx="9397641" cy="982580"/>
      </dsp:txXfrm>
    </dsp:sp>
    <dsp:sp modelId="{183E05D8-F8E1-424D-A1DF-46416799A2D7}">
      <dsp:nvSpPr>
        <dsp:cNvPr id="0" name=""/>
        <dsp:cNvSpPr/>
      </dsp:nvSpPr>
      <dsp:spPr>
        <a:xfrm>
          <a:off x="0" y="2460673"/>
          <a:ext cx="10515600" cy="95280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87C4FE-DE16-4EFD-B1CC-4EC2F5618732}">
      <dsp:nvSpPr>
        <dsp:cNvPr id="0" name=""/>
        <dsp:cNvSpPr/>
      </dsp:nvSpPr>
      <dsp:spPr>
        <a:xfrm>
          <a:off x="288223" y="2675054"/>
          <a:ext cx="524555" cy="5240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2F909B-E1FA-4A69-8F8A-81B296DE8EEE}">
      <dsp:nvSpPr>
        <dsp:cNvPr id="0" name=""/>
        <dsp:cNvSpPr/>
      </dsp:nvSpPr>
      <dsp:spPr>
        <a:xfrm>
          <a:off x="1101002" y="2460673"/>
          <a:ext cx="9397641" cy="982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990" tIns="103990" rIns="103990" bIns="10399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chemeClr val="tx1"/>
              </a:solidFill>
            </a:rPr>
            <a:t>Implications for ICD-11</a:t>
          </a:r>
          <a:r>
            <a:rPr lang="en-GB" sz="1400" kern="1200" dirty="0">
              <a:solidFill>
                <a:schemeClr val="tx1"/>
              </a:solidFill>
            </a:rPr>
            <a:t>: The International Classification of Diseases (ICD-11) reflects some of these trends in its diagnostic criteria. The inclusion of broader and more inclusive definitions of mental health conditions aims to improve the identification and treatment of individuals who might have been overlooked under stricter criteria. However, it also raises concerns about the potential for overdiagnosis and the medicalisation of normal life challenges</a:t>
          </a:r>
          <a:endParaRPr lang="en-US" sz="1400" kern="1200" dirty="0">
            <a:solidFill>
              <a:schemeClr val="tx1"/>
            </a:solidFill>
          </a:endParaRPr>
        </a:p>
      </dsp:txBody>
      <dsp:txXfrm>
        <a:off x="1101002" y="2460673"/>
        <a:ext cx="9397641" cy="982580"/>
      </dsp:txXfrm>
    </dsp:sp>
    <dsp:sp modelId="{4EC0424F-D84F-4A52-903E-2935282F22C1}">
      <dsp:nvSpPr>
        <dsp:cNvPr id="0" name=""/>
        <dsp:cNvSpPr/>
      </dsp:nvSpPr>
      <dsp:spPr>
        <a:xfrm>
          <a:off x="0" y="3688899"/>
          <a:ext cx="10515600" cy="95280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DE84E8-AE47-40B4-B2F1-59160AA38112}">
      <dsp:nvSpPr>
        <dsp:cNvPr id="0" name=""/>
        <dsp:cNvSpPr/>
      </dsp:nvSpPr>
      <dsp:spPr>
        <a:xfrm>
          <a:off x="288223" y="3903280"/>
          <a:ext cx="524555" cy="52404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369059-190B-4B02-B874-91814AA71555}">
      <dsp:nvSpPr>
        <dsp:cNvPr id="0" name=""/>
        <dsp:cNvSpPr/>
      </dsp:nvSpPr>
      <dsp:spPr>
        <a:xfrm>
          <a:off x="1101002" y="3688899"/>
          <a:ext cx="9397641" cy="982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990" tIns="103990" rIns="103990" bIns="103990" numCol="1" spcCol="1270" anchor="ctr" anchorCtr="0">
          <a:noAutofit/>
        </a:bodyPr>
        <a:lstStyle/>
        <a:p>
          <a:pPr marL="0" lvl="0" indent="0" algn="l" defTabSz="622300">
            <a:lnSpc>
              <a:spcPct val="90000"/>
            </a:lnSpc>
            <a:spcBef>
              <a:spcPct val="0"/>
            </a:spcBef>
            <a:spcAft>
              <a:spcPct val="35000"/>
            </a:spcAft>
            <a:buNone/>
          </a:pPr>
          <a:r>
            <a:rPr lang="en-GB" sz="1400" b="1" kern="1200"/>
            <a:t>Balancing Sensitivity and Specificity</a:t>
          </a:r>
          <a:r>
            <a:rPr lang="en-GB" sz="1400" kern="1200"/>
            <a:t>: The challenge for clinicians and researchers is to balance the increased sensitivity to harm with the need to maintain specificity in diagnoses. This involves ensuring that diagnostic criteria are both inclusive enough to capture genuine cases of mental health issues and specific enough to avoid pathologising normal experiences.</a:t>
          </a:r>
          <a:endParaRPr lang="en-US" sz="1400" kern="1200"/>
        </a:p>
      </dsp:txBody>
      <dsp:txXfrm>
        <a:off x="1101002" y="3688899"/>
        <a:ext cx="9397641" cy="98258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77A6EF-A7E3-418E-8BFB-CA2F57115773}">
      <dsp:nvSpPr>
        <dsp:cNvPr id="0" name=""/>
        <dsp:cNvSpPr/>
      </dsp:nvSpPr>
      <dsp:spPr>
        <a:xfrm>
          <a:off x="0" y="81411"/>
          <a:ext cx="10515600" cy="9931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kern="1200"/>
            <a:t>Psychiatric diagnoses</a:t>
          </a:r>
          <a:r>
            <a:rPr lang="en-GB" sz="2500" b="0" i="0" kern="1200"/>
            <a:t> are often subjective and lack scientific validity.</a:t>
          </a:r>
          <a:endParaRPr lang="en-US" sz="2500" kern="1200"/>
        </a:p>
      </dsp:txBody>
      <dsp:txXfrm>
        <a:off x="48481" y="129892"/>
        <a:ext cx="10418638" cy="896166"/>
      </dsp:txXfrm>
    </dsp:sp>
    <dsp:sp modelId="{8287A8B3-347F-44EB-90B9-63B655B72CA9}">
      <dsp:nvSpPr>
        <dsp:cNvPr id="0" name=""/>
        <dsp:cNvSpPr/>
      </dsp:nvSpPr>
      <dsp:spPr>
        <a:xfrm>
          <a:off x="0" y="1146540"/>
          <a:ext cx="10515600" cy="9931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kern="1200"/>
            <a:t>Psychiatric treatments</a:t>
          </a:r>
          <a:r>
            <a:rPr lang="en-GB" sz="2500" b="0" i="0" kern="1200"/>
            <a:t>, such as medications and treatments can be harmful and are sometimes administered without proper consent.</a:t>
          </a:r>
          <a:endParaRPr lang="en-US" sz="2500" kern="1200"/>
        </a:p>
      </dsp:txBody>
      <dsp:txXfrm>
        <a:off x="48481" y="1195021"/>
        <a:ext cx="10418638" cy="896166"/>
      </dsp:txXfrm>
    </dsp:sp>
    <dsp:sp modelId="{B3D8173F-9121-4A98-9F85-341ABA8DE656}">
      <dsp:nvSpPr>
        <dsp:cNvPr id="0" name=""/>
        <dsp:cNvSpPr/>
      </dsp:nvSpPr>
      <dsp:spPr>
        <a:xfrm>
          <a:off x="0" y="2211669"/>
          <a:ext cx="10515600" cy="9931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Involuntary commitment</a:t>
          </a:r>
          <a:r>
            <a:rPr lang="en-GB" sz="2500" kern="1200"/>
            <a:t> and treatment infringe on individual rights and freedoms</a:t>
          </a:r>
          <a:r>
            <a:rPr lang="en-GB" sz="2500" kern="1200" baseline="30000"/>
            <a:t>.</a:t>
          </a:r>
          <a:endParaRPr lang="en-US" sz="2500" kern="1200"/>
        </a:p>
      </dsp:txBody>
      <dsp:txXfrm>
        <a:off x="48481" y="2260150"/>
        <a:ext cx="10418638" cy="896166"/>
      </dsp:txXfrm>
    </dsp:sp>
    <dsp:sp modelId="{B5C9390A-DA6E-4E16-B1B0-1EC49A91CD5A}">
      <dsp:nvSpPr>
        <dsp:cNvPr id="0" name=""/>
        <dsp:cNvSpPr/>
      </dsp:nvSpPr>
      <dsp:spPr>
        <a:xfrm>
          <a:off x="0" y="3276797"/>
          <a:ext cx="10515600" cy="9931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movement continues to influence discussions about mental health care, emphasizing the need for more humane and patient-centered approaches</a:t>
          </a:r>
          <a:endParaRPr lang="en-US" sz="2500" kern="1200"/>
        </a:p>
      </dsp:txBody>
      <dsp:txXfrm>
        <a:off x="48481" y="3325278"/>
        <a:ext cx="10418638" cy="89616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9482D7-8E6D-4CB4-8576-0D62B5E639A4}">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90EBEA-64C9-4602-A722-EBF212EC48FE}">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CCC14F-3285-49E9-AA59-0D1BC01310E2}">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kern="1200" dirty="0" err="1"/>
            <a:t>R.D.Laing</a:t>
          </a:r>
          <a:r>
            <a:rPr lang="en-GB" sz="1700" kern="1200" dirty="0"/>
            <a:t> (1960, 1964) was a Scottish psychiatrist and psychanalyst who </a:t>
          </a:r>
          <a:r>
            <a:rPr lang="en-GB" sz="1700" b="0" i="0" kern="1200" dirty="0"/>
            <a:t>was critical of the conventional methods used to treat mental illnesses, such as hospitalisation and electroshock therapy. He said these methods were often dehumanising and also failed to address the underlying issues. </a:t>
          </a:r>
          <a:endParaRPr lang="en-US" sz="1700" kern="1200" dirty="0"/>
        </a:p>
      </dsp:txBody>
      <dsp:txXfrm>
        <a:off x="1437631" y="531"/>
        <a:ext cx="9077968" cy="1244702"/>
      </dsp:txXfrm>
    </dsp:sp>
    <dsp:sp modelId="{D8025E1C-2E8D-4B8E-9B6F-5C2766AFE9D7}">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C60F25-CFA9-4F18-A5B3-6BD855FCC431}">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5D9B90-C3BD-4F17-9E5A-CA8A0D258CF5}">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kern="1200"/>
            <a:t>Laing also argued that Schizophrenia could be best understood as an understandable response to dysfunctional family dynamics rather than a biological condition requiring medication.</a:t>
          </a:r>
          <a:endParaRPr lang="en-US" sz="1700" kern="1200"/>
        </a:p>
      </dsp:txBody>
      <dsp:txXfrm>
        <a:off x="1437631" y="1556410"/>
        <a:ext cx="9077968" cy="1244702"/>
      </dsp:txXfrm>
    </dsp:sp>
    <dsp:sp modelId="{661624A7-F775-4928-BA4D-196F7DE6343F}">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09F999-057C-4EA4-B8FA-506F757692C7}">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6144C3-C81D-4A58-9F53-558972BFAC8B}">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b="0" i="0" kern="1200" dirty="0"/>
            <a:t>Laing’s work emphasised the validity of patients’ experiences and was influential in the development of a more empathetic, person-centred approach to mental health care, and more humane and e</a:t>
          </a:r>
          <a:r>
            <a:rPr lang="en-GB" sz="1700" kern="1200" dirty="0"/>
            <a:t>thi</a:t>
          </a:r>
          <a:r>
            <a:rPr lang="en-GB" sz="1700" b="0" i="0" kern="1200" dirty="0"/>
            <a:t>cal treatment in psychiatry.</a:t>
          </a:r>
          <a:endParaRPr lang="en-US" sz="1700" kern="1200" dirty="0"/>
        </a:p>
      </dsp:txBody>
      <dsp:txXfrm>
        <a:off x="1437631" y="3112289"/>
        <a:ext cx="9077968" cy="124470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4E6E73-A3C8-4495-927B-8AADA5A74297}">
      <dsp:nvSpPr>
        <dsp:cNvPr id="0" name=""/>
        <dsp:cNvSpPr/>
      </dsp:nvSpPr>
      <dsp:spPr>
        <a:xfrm rot="5400000">
          <a:off x="-1120488" y="2202653"/>
          <a:ext cx="2430000" cy="184692"/>
        </a:xfrm>
        <a:prstGeom prst="corner">
          <a:avLst>
            <a:gd name="adj1" fmla="val 1000"/>
            <a:gd name="adj2" fmla="val 1000"/>
          </a:avLst>
        </a:prstGeom>
        <a:solidFill>
          <a:schemeClr val="lt1">
            <a:hueOff val="0"/>
            <a:satOff val="0"/>
            <a:lumOff val="0"/>
            <a:alphaOff val="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dsp:style>
    </dsp:sp>
    <dsp:sp modelId="{CA3A6A4E-2D39-41D2-A6B1-B590D0C452D2}">
      <dsp:nvSpPr>
        <dsp:cNvPr id="0" name=""/>
        <dsp:cNvSpPr/>
      </dsp:nvSpPr>
      <dsp:spPr>
        <a:xfrm>
          <a:off x="2165" y="3510000"/>
          <a:ext cx="2308659" cy="810000"/>
        </a:xfrm>
        <a:prstGeom prst="homePlate">
          <a:avLst>
            <a:gd name="adj" fmla="val 25000"/>
          </a:avLst>
        </a:prstGeom>
        <a:solidFill>
          <a:schemeClr val="accent1"/>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0" tIns="241300" rIns="120650" bIns="241300" numCol="1" spcCol="1270" rtlCol="0" anchor="ctr" anchorCtr="0">
          <a:noAutofit/>
        </a:bodyPr>
        <a:lstStyle/>
        <a:p>
          <a:pPr marL="0" lvl="0" indent="0" algn="ctr" defTabSz="844550" rtl="0">
            <a:lnSpc>
              <a:spcPct val="90000"/>
            </a:lnSpc>
            <a:spcBef>
              <a:spcPct val="0"/>
            </a:spcBef>
            <a:spcAft>
              <a:spcPct val="35000"/>
            </a:spcAft>
            <a:buNone/>
          </a:pPr>
          <a:r>
            <a:rPr lang="en-GB" sz="1900" b="1" kern="1200" noProof="0" dirty="0">
              <a:effectLst>
                <a:outerShdw blurRad="50800" dist="38100" dir="2700000" algn="tl" rotWithShape="0">
                  <a:schemeClr val="tx1">
                    <a:alpha val="50000"/>
                  </a:schemeClr>
                </a:outerShdw>
              </a:effectLst>
              <a:latin typeface="+mj-lt"/>
            </a:rPr>
            <a:t>1930s</a:t>
          </a:r>
        </a:p>
      </dsp:txBody>
      <dsp:txXfrm>
        <a:off x="2165" y="3510000"/>
        <a:ext cx="2207409" cy="810000"/>
      </dsp:txXfrm>
    </dsp:sp>
    <dsp:sp modelId="{810D7AA7-A541-4507-BE7F-36CCF210089F}">
      <dsp:nvSpPr>
        <dsp:cNvPr id="0" name=""/>
        <dsp:cNvSpPr/>
      </dsp:nvSpPr>
      <dsp:spPr>
        <a:xfrm>
          <a:off x="186857" y="1190815"/>
          <a:ext cx="1874631" cy="2208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000" tIns="648000" rIns="288000" bIns="0" numCol="1" spcCol="1270" rtlCol="0" anchor="t" anchorCtr="0">
          <a:noAutofit/>
        </a:bodyPr>
        <a:lstStyle/>
        <a:p>
          <a:pPr marL="0" lvl="0" indent="0" algn="l" defTabSz="533400" rtl="0">
            <a:lnSpc>
              <a:spcPts val="1500"/>
            </a:lnSpc>
            <a:spcBef>
              <a:spcPct val="0"/>
            </a:spcBef>
            <a:spcAft>
              <a:spcPts val="0"/>
            </a:spcAft>
            <a:buNone/>
          </a:pPr>
          <a:endParaRPr lang="en-GB" sz="1200" kern="1200" noProof="0" dirty="0">
            <a:solidFill>
              <a:schemeClr val="tx2"/>
            </a:solidFill>
          </a:endParaRPr>
        </a:p>
      </dsp:txBody>
      <dsp:txXfrm>
        <a:off x="186857" y="1190815"/>
        <a:ext cx="1874631" cy="2208368"/>
      </dsp:txXfrm>
    </dsp:sp>
    <dsp:sp modelId="{E41E7729-FD3F-426D-804C-45BD60BD762D}">
      <dsp:nvSpPr>
        <dsp:cNvPr id="0" name=""/>
        <dsp:cNvSpPr/>
      </dsp:nvSpPr>
      <dsp:spPr>
        <a:xfrm rot="5400000">
          <a:off x="1072738" y="2202653"/>
          <a:ext cx="2430000" cy="184692"/>
        </a:xfrm>
        <a:prstGeom prst="corner">
          <a:avLst>
            <a:gd name="adj1" fmla="val 1000"/>
            <a:gd name="adj2" fmla="val 1000"/>
          </a:avLst>
        </a:prstGeom>
        <a:solidFill>
          <a:schemeClr val="lt1">
            <a:hueOff val="0"/>
            <a:satOff val="0"/>
            <a:lumOff val="0"/>
            <a:alphaOff val="0"/>
          </a:schemeClr>
        </a:solidFill>
        <a:ln w="12700" cap="flat" cmpd="sng" algn="ctr">
          <a:solidFill>
            <a:schemeClr val="accent2"/>
          </a:solidFill>
          <a:prstDash val="solid"/>
          <a:miter lim="800000"/>
        </a:ln>
        <a:effectLst/>
      </dsp:spPr>
      <dsp:style>
        <a:lnRef idx="2">
          <a:scrgbClr r="0" g="0" b="0"/>
        </a:lnRef>
        <a:fillRef idx="1">
          <a:scrgbClr r="0" g="0" b="0"/>
        </a:fillRef>
        <a:effectRef idx="0">
          <a:scrgbClr r="0" g="0" b="0"/>
        </a:effectRef>
        <a:fontRef idx="minor"/>
      </dsp:style>
    </dsp:sp>
    <dsp:sp modelId="{6C46E586-0364-4C52-98F9-74A7ACD803D1}">
      <dsp:nvSpPr>
        <dsp:cNvPr id="0" name=""/>
        <dsp:cNvSpPr/>
      </dsp:nvSpPr>
      <dsp:spPr>
        <a:xfrm>
          <a:off x="2195391" y="3510000"/>
          <a:ext cx="2308659" cy="810000"/>
        </a:xfrm>
        <a:prstGeom prst="chevron">
          <a:avLst>
            <a:gd name="adj" fmla="val 25000"/>
          </a:avLst>
        </a:prstGeom>
        <a:solidFill>
          <a:schemeClr val="accent2"/>
        </a:solidFill>
        <a:ln w="12700" cap="flat" cmpd="sng" algn="ctr">
          <a:solidFill>
            <a:schemeClr val="accent2"/>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0" tIns="241300" rIns="120650" bIns="241300" numCol="1" spcCol="1270" rtlCol="0" anchor="ctr" anchorCtr="0">
          <a:noAutofit/>
        </a:bodyPr>
        <a:lstStyle/>
        <a:p>
          <a:pPr marL="0" lvl="0" indent="0" algn="ctr" defTabSz="844550" rtl="0">
            <a:lnSpc>
              <a:spcPct val="90000"/>
            </a:lnSpc>
            <a:spcBef>
              <a:spcPct val="0"/>
            </a:spcBef>
            <a:spcAft>
              <a:spcPct val="35000"/>
            </a:spcAft>
            <a:buNone/>
          </a:pPr>
          <a:r>
            <a:rPr lang="en-GB" sz="1900" b="1" kern="1200" noProof="0" dirty="0">
              <a:effectLst>
                <a:outerShdw blurRad="50800" dist="38100" dir="2700000" algn="tl" rotWithShape="0">
                  <a:schemeClr val="tx1">
                    <a:alpha val="50000"/>
                  </a:schemeClr>
                </a:outerShdw>
              </a:effectLst>
              <a:latin typeface="+mj-lt"/>
            </a:rPr>
            <a:t>1940s</a:t>
          </a:r>
        </a:p>
      </dsp:txBody>
      <dsp:txXfrm>
        <a:off x="2397891" y="3510000"/>
        <a:ext cx="1903659" cy="810000"/>
      </dsp:txXfrm>
    </dsp:sp>
    <dsp:sp modelId="{5E07F9E4-149C-4A89-848F-4ABDD305F0C5}">
      <dsp:nvSpPr>
        <dsp:cNvPr id="0" name=""/>
        <dsp:cNvSpPr/>
      </dsp:nvSpPr>
      <dsp:spPr>
        <a:xfrm>
          <a:off x="2380084" y="1190815"/>
          <a:ext cx="1874631" cy="2208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000" tIns="648000" rIns="288000" bIns="0" numCol="1" spcCol="1270" rtlCol="0" anchor="t" anchorCtr="0">
          <a:noAutofit/>
        </a:bodyPr>
        <a:lstStyle/>
        <a:p>
          <a:pPr marL="0" lvl="0" indent="0" algn="l" defTabSz="533400" rtl="0">
            <a:lnSpc>
              <a:spcPts val="1500"/>
            </a:lnSpc>
            <a:spcBef>
              <a:spcPct val="0"/>
            </a:spcBef>
            <a:spcAft>
              <a:spcPct val="35000"/>
            </a:spcAft>
            <a:buNone/>
          </a:pPr>
          <a:r>
            <a:rPr lang="en-GB" sz="1200" kern="1200" noProof="0" dirty="0">
              <a:solidFill>
                <a:schemeClr val="tx2"/>
              </a:solidFill>
            </a:rPr>
            <a:t> </a:t>
          </a:r>
        </a:p>
      </dsp:txBody>
      <dsp:txXfrm>
        <a:off x="2380084" y="1190815"/>
        <a:ext cx="1874631" cy="2208368"/>
      </dsp:txXfrm>
    </dsp:sp>
    <dsp:sp modelId="{473F2067-7126-4D56-A328-5A8CFD3D8D52}">
      <dsp:nvSpPr>
        <dsp:cNvPr id="0" name=""/>
        <dsp:cNvSpPr/>
      </dsp:nvSpPr>
      <dsp:spPr>
        <a:xfrm rot="5400000">
          <a:off x="3265965" y="2202653"/>
          <a:ext cx="2430000" cy="184692"/>
        </a:xfrm>
        <a:prstGeom prst="corner">
          <a:avLst>
            <a:gd name="adj1" fmla="val 1000"/>
            <a:gd name="adj2" fmla="val 1000"/>
          </a:avLst>
        </a:prstGeom>
        <a:solidFill>
          <a:schemeClr val="lt1">
            <a:hueOff val="0"/>
            <a:satOff val="0"/>
            <a:lumOff val="0"/>
            <a:alphaOff val="0"/>
          </a:schemeClr>
        </a:solidFill>
        <a:ln w="12700" cap="flat" cmpd="sng" algn="ctr">
          <a:solidFill>
            <a:schemeClr val="accent3"/>
          </a:solidFill>
          <a:prstDash val="solid"/>
          <a:miter lim="800000"/>
        </a:ln>
        <a:effectLst/>
      </dsp:spPr>
      <dsp:style>
        <a:lnRef idx="2">
          <a:scrgbClr r="0" g="0" b="0"/>
        </a:lnRef>
        <a:fillRef idx="1">
          <a:scrgbClr r="0" g="0" b="0"/>
        </a:fillRef>
        <a:effectRef idx="0">
          <a:scrgbClr r="0" g="0" b="0"/>
        </a:effectRef>
        <a:fontRef idx="minor"/>
      </dsp:style>
    </dsp:sp>
    <dsp:sp modelId="{7A0B5EFC-88FB-4ED5-994F-D5F6584C2293}">
      <dsp:nvSpPr>
        <dsp:cNvPr id="0" name=""/>
        <dsp:cNvSpPr/>
      </dsp:nvSpPr>
      <dsp:spPr>
        <a:xfrm>
          <a:off x="4388618" y="3510000"/>
          <a:ext cx="2308659" cy="810000"/>
        </a:xfrm>
        <a:prstGeom prst="chevron">
          <a:avLst>
            <a:gd name="adj" fmla="val 25000"/>
          </a:avLst>
        </a:prstGeom>
        <a:solidFill>
          <a:schemeClr val="accent3"/>
        </a:solidFill>
        <a:ln w="12700" cap="flat" cmpd="sng" algn="ctr">
          <a:solidFill>
            <a:schemeClr val="accent3"/>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0" tIns="241300" rIns="120650" bIns="241300" numCol="1" spcCol="1270" rtlCol="0" anchor="ctr" anchorCtr="0">
          <a:noAutofit/>
        </a:bodyPr>
        <a:lstStyle/>
        <a:p>
          <a:pPr marL="0" lvl="0" indent="0" algn="ctr" defTabSz="844550" rtl="0">
            <a:lnSpc>
              <a:spcPct val="90000"/>
            </a:lnSpc>
            <a:spcBef>
              <a:spcPct val="0"/>
            </a:spcBef>
            <a:spcAft>
              <a:spcPct val="35000"/>
            </a:spcAft>
            <a:buNone/>
          </a:pPr>
          <a:r>
            <a:rPr lang="en-GB" sz="1900" b="1" kern="1200" noProof="0" dirty="0">
              <a:effectLst>
                <a:outerShdw blurRad="50800" dist="38100" dir="2700000" algn="tl" rotWithShape="0">
                  <a:schemeClr val="tx1">
                    <a:alpha val="50000"/>
                  </a:schemeClr>
                </a:outerShdw>
              </a:effectLst>
              <a:latin typeface="+mj-lt"/>
            </a:rPr>
            <a:t>1950s</a:t>
          </a:r>
        </a:p>
      </dsp:txBody>
      <dsp:txXfrm>
        <a:off x="4591118" y="3510000"/>
        <a:ext cx="1903659" cy="810000"/>
      </dsp:txXfrm>
    </dsp:sp>
    <dsp:sp modelId="{FD7B29F2-0D66-4B4B-BC8A-82DA23575305}">
      <dsp:nvSpPr>
        <dsp:cNvPr id="0" name=""/>
        <dsp:cNvSpPr/>
      </dsp:nvSpPr>
      <dsp:spPr>
        <a:xfrm>
          <a:off x="4573311" y="1190815"/>
          <a:ext cx="1874631" cy="2208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000" tIns="648000" rIns="288000" bIns="0" numCol="1" spcCol="1270" rtlCol="0" anchor="t" anchorCtr="0">
          <a:noAutofit/>
        </a:bodyPr>
        <a:lstStyle/>
        <a:p>
          <a:pPr marL="0" lvl="0" indent="0" algn="l" defTabSz="533400" rtl="0">
            <a:lnSpc>
              <a:spcPts val="1500"/>
            </a:lnSpc>
            <a:spcBef>
              <a:spcPct val="0"/>
            </a:spcBef>
            <a:spcAft>
              <a:spcPct val="35000"/>
            </a:spcAft>
            <a:buNone/>
          </a:pPr>
          <a:r>
            <a:rPr lang="en-GB" sz="1200" kern="1200" noProof="0" dirty="0">
              <a:solidFill>
                <a:schemeClr val="tx2"/>
              </a:solidFill>
            </a:rPr>
            <a:t> </a:t>
          </a:r>
        </a:p>
      </dsp:txBody>
      <dsp:txXfrm>
        <a:off x="4573311" y="1190815"/>
        <a:ext cx="1874631" cy="2208368"/>
      </dsp:txXfrm>
    </dsp:sp>
    <dsp:sp modelId="{7BF6E820-C6E3-4E2C-BB23-ADF9AD641C6B}">
      <dsp:nvSpPr>
        <dsp:cNvPr id="0" name=""/>
        <dsp:cNvSpPr/>
      </dsp:nvSpPr>
      <dsp:spPr>
        <a:xfrm rot="5400000">
          <a:off x="5459191" y="2202653"/>
          <a:ext cx="2430000" cy="184692"/>
        </a:xfrm>
        <a:prstGeom prst="corner">
          <a:avLst>
            <a:gd name="adj1" fmla="val 1000"/>
            <a:gd name="adj2" fmla="val 1000"/>
          </a:avLst>
        </a:prstGeom>
        <a:solidFill>
          <a:schemeClr val="lt1">
            <a:hueOff val="0"/>
            <a:satOff val="0"/>
            <a:lumOff val="0"/>
            <a:alphaOff val="0"/>
          </a:schemeClr>
        </a:solidFill>
        <a:ln w="12700" cap="flat" cmpd="sng" algn="ctr">
          <a:solidFill>
            <a:schemeClr val="accent4"/>
          </a:solidFill>
          <a:prstDash val="solid"/>
          <a:miter lim="800000"/>
        </a:ln>
        <a:effectLst/>
      </dsp:spPr>
      <dsp:style>
        <a:lnRef idx="2">
          <a:scrgbClr r="0" g="0" b="0"/>
        </a:lnRef>
        <a:fillRef idx="1">
          <a:scrgbClr r="0" g="0" b="0"/>
        </a:fillRef>
        <a:effectRef idx="0">
          <a:scrgbClr r="0" g="0" b="0"/>
        </a:effectRef>
        <a:fontRef idx="minor"/>
      </dsp:style>
    </dsp:sp>
    <dsp:sp modelId="{B8046455-4EBB-40A8-838B-B584850A8B8E}">
      <dsp:nvSpPr>
        <dsp:cNvPr id="0" name=""/>
        <dsp:cNvSpPr/>
      </dsp:nvSpPr>
      <dsp:spPr>
        <a:xfrm>
          <a:off x="6581845" y="3510000"/>
          <a:ext cx="2308659" cy="810000"/>
        </a:xfrm>
        <a:prstGeom prst="chevron">
          <a:avLst>
            <a:gd name="adj" fmla="val 25000"/>
          </a:avLst>
        </a:prstGeom>
        <a:solidFill>
          <a:schemeClr val="accent4"/>
        </a:solidFill>
        <a:ln w="12700" cap="flat" cmpd="sng" algn="ctr">
          <a:solidFill>
            <a:schemeClr val="accent4"/>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0" tIns="241300" rIns="120650" bIns="241300" numCol="1" spcCol="1270" rtlCol="0" anchor="ctr" anchorCtr="0">
          <a:noAutofit/>
        </a:bodyPr>
        <a:lstStyle/>
        <a:p>
          <a:pPr marL="0" lvl="0" indent="0" algn="ctr" defTabSz="844550" rtl="0">
            <a:lnSpc>
              <a:spcPct val="90000"/>
            </a:lnSpc>
            <a:spcBef>
              <a:spcPct val="0"/>
            </a:spcBef>
            <a:spcAft>
              <a:spcPct val="35000"/>
            </a:spcAft>
            <a:buNone/>
          </a:pPr>
          <a:r>
            <a:rPr lang="en-GB" sz="1900" b="1" kern="1200" noProof="0" dirty="0">
              <a:effectLst>
                <a:outerShdw blurRad="50800" dist="38100" dir="2700000" algn="tl" rotWithShape="0">
                  <a:schemeClr val="tx1">
                    <a:alpha val="50000"/>
                  </a:schemeClr>
                </a:outerShdw>
              </a:effectLst>
              <a:latin typeface="+mj-lt"/>
            </a:rPr>
            <a:t>1960s</a:t>
          </a:r>
        </a:p>
      </dsp:txBody>
      <dsp:txXfrm>
        <a:off x="6784345" y="3510000"/>
        <a:ext cx="1903659" cy="810000"/>
      </dsp:txXfrm>
    </dsp:sp>
    <dsp:sp modelId="{1D84544C-5924-422B-9546-A86AE4927E4C}">
      <dsp:nvSpPr>
        <dsp:cNvPr id="0" name=""/>
        <dsp:cNvSpPr/>
      </dsp:nvSpPr>
      <dsp:spPr>
        <a:xfrm>
          <a:off x="6766538" y="1190815"/>
          <a:ext cx="1874631" cy="2208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33400">
            <a:lnSpc>
              <a:spcPts val="1500"/>
            </a:lnSpc>
            <a:spcBef>
              <a:spcPct val="0"/>
            </a:spcBef>
            <a:spcAft>
              <a:spcPts val="0"/>
            </a:spcAft>
            <a:buNone/>
          </a:pPr>
          <a:r>
            <a:rPr lang="en-GB" sz="1200" b="0" kern="1200" dirty="0"/>
            <a:t>‘Myth of Mental illness’ (Szasz, 1960) argued that insanity is a sane response to an insane world. Schizophrenia as a fake disease </a:t>
          </a:r>
          <a:endParaRPr lang="en-GB" sz="1200" b="0" kern="1200" noProof="0" dirty="0">
            <a:solidFill>
              <a:srgbClr val="666666"/>
            </a:solidFill>
            <a:latin typeface="+mn-lt"/>
            <a:ea typeface="+mn-ea"/>
            <a:cs typeface="+mn-cs"/>
          </a:endParaRPr>
        </a:p>
        <a:p>
          <a:pPr marL="0" lvl="0" indent="0" algn="l" defTabSz="533400" rtl="0">
            <a:lnSpc>
              <a:spcPts val="1500"/>
            </a:lnSpc>
            <a:spcBef>
              <a:spcPct val="0"/>
            </a:spcBef>
            <a:spcAft>
              <a:spcPts val="0"/>
            </a:spcAft>
            <a:buNone/>
          </a:pPr>
          <a:r>
            <a:rPr lang="en-GB" sz="1200" kern="1200" noProof="0" dirty="0">
              <a:solidFill>
                <a:srgbClr val="666666"/>
              </a:solidFill>
              <a:latin typeface="+mn-lt"/>
              <a:ea typeface="+mn-ea"/>
              <a:cs typeface="+mn-cs"/>
            </a:rPr>
            <a:t>R. D. Laing (1965) saw schizophrenia as scapegoat of a dysfunctional family. Set up safe haven at Kingsley Hall in London  </a:t>
          </a:r>
        </a:p>
      </dsp:txBody>
      <dsp:txXfrm>
        <a:off x="6766538" y="1190815"/>
        <a:ext cx="1874631" cy="2208368"/>
      </dsp:txXfrm>
    </dsp:sp>
    <dsp:sp modelId="{0EE416CF-D8AE-41BD-BF35-9148040E1274}">
      <dsp:nvSpPr>
        <dsp:cNvPr id="0" name=""/>
        <dsp:cNvSpPr/>
      </dsp:nvSpPr>
      <dsp:spPr>
        <a:xfrm rot="5400000">
          <a:off x="7652418" y="2202653"/>
          <a:ext cx="2430000" cy="184692"/>
        </a:xfrm>
        <a:prstGeom prst="corner">
          <a:avLst>
            <a:gd name="adj1" fmla="val 1000"/>
            <a:gd name="adj2" fmla="val 1000"/>
          </a:avLst>
        </a:prstGeom>
        <a:solidFill>
          <a:schemeClr val="lt1">
            <a:hueOff val="0"/>
            <a:satOff val="0"/>
            <a:lumOff val="0"/>
            <a:alphaOff val="0"/>
          </a:schemeClr>
        </a:solidFill>
        <a:ln w="12700" cap="flat" cmpd="sng" algn="ctr">
          <a:solidFill>
            <a:schemeClr val="accent5"/>
          </a:solidFill>
          <a:prstDash val="solid"/>
          <a:miter lim="800000"/>
        </a:ln>
        <a:effectLst/>
      </dsp:spPr>
      <dsp:style>
        <a:lnRef idx="2">
          <a:scrgbClr r="0" g="0" b="0"/>
        </a:lnRef>
        <a:fillRef idx="1">
          <a:scrgbClr r="0" g="0" b="0"/>
        </a:fillRef>
        <a:effectRef idx="0">
          <a:scrgbClr r="0" g="0" b="0"/>
        </a:effectRef>
        <a:fontRef idx="minor"/>
      </dsp:style>
    </dsp:sp>
    <dsp:sp modelId="{559A9A18-D6AE-4459-8C7F-A17CAB50744A}">
      <dsp:nvSpPr>
        <dsp:cNvPr id="0" name=""/>
        <dsp:cNvSpPr/>
      </dsp:nvSpPr>
      <dsp:spPr>
        <a:xfrm>
          <a:off x="8775072" y="3510000"/>
          <a:ext cx="2308659" cy="810000"/>
        </a:xfrm>
        <a:prstGeom prst="chevron">
          <a:avLst>
            <a:gd name="adj" fmla="val 25000"/>
          </a:avLst>
        </a:prstGeom>
        <a:solidFill>
          <a:schemeClr val="accent5"/>
        </a:solidFill>
        <a:ln w="12700" cap="flat" cmpd="sng" algn="ctr">
          <a:solidFill>
            <a:schemeClr val="accent5"/>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0" tIns="241300" rIns="120650" bIns="241300" numCol="1" spcCol="1270" rtlCol="0" anchor="ctr" anchorCtr="0">
          <a:noAutofit/>
        </a:bodyPr>
        <a:lstStyle/>
        <a:p>
          <a:pPr marL="0" lvl="0" indent="0" algn="ctr" defTabSz="844550" rtl="0">
            <a:lnSpc>
              <a:spcPct val="90000"/>
            </a:lnSpc>
            <a:spcBef>
              <a:spcPct val="0"/>
            </a:spcBef>
            <a:spcAft>
              <a:spcPct val="35000"/>
            </a:spcAft>
            <a:buNone/>
          </a:pPr>
          <a:r>
            <a:rPr lang="en-GB" sz="1900" b="1" kern="1200" noProof="0" dirty="0">
              <a:effectLst>
                <a:outerShdw blurRad="50800" dist="38100" dir="2700000" algn="tl" rotWithShape="0">
                  <a:schemeClr val="tx1">
                    <a:alpha val="50000"/>
                  </a:schemeClr>
                </a:outerShdw>
              </a:effectLst>
              <a:latin typeface="+mj-lt"/>
            </a:rPr>
            <a:t>1970s to present </a:t>
          </a:r>
        </a:p>
      </dsp:txBody>
      <dsp:txXfrm>
        <a:off x="8977572" y="3510000"/>
        <a:ext cx="1903659" cy="810000"/>
      </dsp:txXfrm>
    </dsp:sp>
    <dsp:sp modelId="{7F54B493-FCA8-4A1F-A2B1-FCB26CA9C396}">
      <dsp:nvSpPr>
        <dsp:cNvPr id="0" name=""/>
        <dsp:cNvSpPr/>
      </dsp:nvSpPr>
      <dsp:spPr>
        <a:xfrm>
          <a:off x="8959764" y="1190815"/>
          <a:ext cx="1874631" cy="1787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000" tIns="648000" rIns="288000" bIns="0" numCol="1" spcCol="1270" rtlCol="0" anchor="t" anchorCtr="0">
          <a:noAutofit/>
        </a:bodyPr>
        <a:lstStyle/>
        <a:p>
          <a:pPr marL="0" lvl="0" indent="0" algn="l" defTabSz="533400" rtl="0">
            <a:lnSpc>
              <a:spcPts val="1500"/>
            </a:lnSpc>
            <a:spcBef>
              <a:spcPct val="0"/>
            </a:spcBef>
            <a:spcAft>
              <a:spcPts val="0"/>
            </a:spcAft>
            <a:buNone/>
          </a:pPr>
          <a:r>
            <a:rPr lang="en-GB" sz="1200" u="none" kern="1200" dirty="0">
              <a:latin typeface="+mn-lt"/>
            </a:rPr>
            <a:t>On being sane in insane places (Rosenhan, 1973)</a:t>
          </a:r>
        </a:p>
        <a:p>
          <a:pPr marL="0" lvl="0" indent="0" algn="l" defTabSz="533400" rtl="0">
            <a:lnSpc>
              <a:spcPts val="1500"/>
            </a:lnSpc>
            <a:spcBef>
              <a:spcPct val="0"/>
            </a:spcBef>
            <a:spcAft>
              <a:spcPts val="0"/>
            </a:spcAft>
            <a:buNone/>
          </a:pPr>
          <a:r>
            <a:rPr lang="en-GB" sz="1200" u="none" kern="1200" noProof="0" dirty="0">
              <a:solidFill>
                <a:srgbClr val="666666"/>
              </a:solidFill>
              <a:latin typeface="+mn-lt"/>
              <a:ea typeface="+mn-ea"/>
              <a:cs typeface="+mn-cs"/>
            </a:rPr>
            <a:t>Hearing voices movement in the UK in 1990s </a:t>
          </a:r>
        </a:p>
      </dsp:txBody>
      <dsp:txXfrm>
        <a:off x="8959764" y="1190815"/>
        <a:ext cx="1874631" cy="178706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6/7/layout/AccentHomeChevronProcess">
  <dgm:title val="Accent Home Chevron Process"/>
  <dgm:desc val="Use to show a progression; a timeline; sequential steps in a task, process, or workflow; or to emphasize movement or direction. Level 1 text appears inside an chevron shape, except the first shape which comes in a home shape, while Level 2 text appears above the invisible rectangle shapes."/>
  <dgm:catLst>
    <dgm:cat type="process" pri="500"/>
    <dgm:cat type="timeline"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contrsBasedOnsibTransCount">
      <dgm:if name="oneSibTrans" axis="ch" ptType="sibTrans" func="cnt" op="equ" val="1">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2"/>
          <dgm:constr type="w" for="ch" ptType="sibTrans" op="equ"/>
        </dgm:constrLst>
      </dgm:if>
      <dgm:else name="moreThanOneSibTrans">
        <dgm:choose name="contrsForMoreThanOneSibTrans">
          <dgm:if name="twoSibTrans" axis="ch" ptType="sibTrans" func="cnt" op="equ" val="2">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3"/>
              <dgm:constr type="w" for="ch" ptType="sibTrans" op="equ"/>
            </dgm:constrLst>
          </dgm:if>
          <dgm:else name="moreThanTwoSibTrans">
            <dgm:choose name="contrsForMoreThanTwoSibTrans">
              <dgm:if name="threeSibTrans" axis="ch" ptType="sibTrans" func="cnt" op="equ" val="3">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4"/>
                  <dgm:constr type="w" for="ch" ptType="sibTrans" op="equ"/>
                </dgm:constrLst>
              </dgm:if>
              <dgm:else name="moreThanThreeSibTrans">
                <dgm:choose name="contrsForMoreThanThreeSibTrans">
                  <dgm:if name="fourToSixSibTrans" axis="ch" ptType="sibTrans" func="cnt" op="lte" val="6">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5"/>
                      <dgm:constr type="w" for="ch" ptType="sibTrans" op="equ"/>
                    </dgm:constrLst>
                  </dgm:if>
                  <dgm:else name="moreThanSixSibTrans">
                    <dgm:choose name="contrsForMoreThanSixSibTrans">
                      <dgm:if name="sevenToEightSibTrans" axis="ch" ptType="sibTrans" func="cnt" op="lte" val="8">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7"/>
                          <dgm:constr type="w" for="ch" ptType="sibTrans" op="equ"/>
                        </dgm:constrLst>
                      </dgm:if>
                      <dgm:else name="moreThanEightSibTrans">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9"/>
                          <dgm:constr type="w" for="ch" ptType="sibTrans" op="equ"/>
                        </dgm:constrLst>
                      </dgm:else>
                    </dgm:choose>
                  </dgm:else>
                </dgm:choose>
              </dgm:else>
            </dgm:choose>
          </dgm:else>
        </dgm:choose>
      </dgm:else>
    </dgm:choose>
    <dgm:ruleLst/>
    <dgm:forEach name="Name6" axis="ch" ptType="node">
      <dgm:layoutNode name="composite">
        <dgm:alg type="composite"/>
        <dgm:shape xmlns:r="http://schemas.openxmlformats.org/officeDocument/2006/relationships" r:blip="">
          <dgm:adjLst/>
        </dgm:shape>
        <dgm:presOf/>
        <dgm:choose name="LayoutLTRorRTL">
          <dgm:if name="LayoutLTR" func="var" arg="dir" op="equ" val="norm">
            <dgm:constrLst>
              <dgm:constr type="w" for="ch" forName="L" refType="w" fact="0.08"/>
              <dgm:constr type="h" for="ch" forName="L" refType="h" fact="0.75"/>
              <dgm:constr type="l" for="ch" forName="L"/>
              <dgm:constr type="l" for="ch" forName="parTx"/>
              <dgm:constr type="w" for="ch" forName="parTx" refType="w"/>
              <dgm:constr type="h" for="ch" forName="parTx" refType="h" fact="0.25"/>
              <dgm:constr type="t" for="ch" forName="parTx" refType="b" refFor="ch" refForName="L"/>
              <dgm:constr type="t" for="ch" forName="desTx" refType="w" refFor="ch" refForName="L" fact="0.6"/>
              <dgm:constr type="b" for="ch" forName="desTx" refType="t" refFor="ch" refForName="EmptyPlaceHolder"/>
              <dgm:constr type="l" for="ch" forName="desTx" refType="r" refFor="ch" refForName="L"/>
              <dgm:constr type="w" for="ch" forName="desTx" refType="w" fact="0.812"/>
              <dgm:constr type="w" for="ch" forName="EmptyPlaceHolder" refType="w" fact="0.82"/>
              <dgm:constr type="l" for="ch" forName="EmptyPlaceHolder" refType="r" refFor="ch" refForName="L"/>
              <dgm:constr type="b" for="ch" forName="EmptyPlaceHolder" refType="b" refFor="ch" refForName="L"/>
              <dgm:constr type="h" for="ch" forName="EmptyPlaceHolder" refType="t" refFor="ch" refForName="desTx"/>
            </dgm:constrLst>
          </dgm:if>
          <dgm:else name="LayoutRTL">
            <dgm:constrLst>
              <dgm:constr type="w" for="ch" forName="L" refType="w" fact="0.08"/>
              <dgm:constr type="h" for="ch" forName="L" refType="h" fact="0.75"/>
              <dgm:constr type="r" for="ch" forName="L" refType="w"/>
              <dgm:constr type="r" for="ch" forName="parTx" refType="w"/>
              <dgm:constr type="w" for="ch" forName="parTx" refType="w"/>
              <dgm:constr type="h" for="ch" forName="parTx" refType="h" fact="0.25"/>
              <dgm:constr type="t" for="ch" forName="parTx" refType="b" refFor="ch" refForName="L"/>
              <dgm:constr type="t" for="ch" forName="desTx" refType="w" refFor="ch" refForName="L" fact="0.6"/>
              <dgm:constr type="b" for="ch" forName="desTx" refType="t" refFor="ch" refForName="EmptyPlaceHolder"/>
              <dgm:constr type="r" for="ch" forName="desTx" refType="l" refFor="ch" refForName="L"/>
              <dgm:constr type="w" for="ch" forName="desTx" refType="w" fact="0.812"/>
              <dgm:constr type="w" for="ch" forName="EmptyPlaceHolder" refType="w" fact="0.82"/>
              <dgm:constr type="h" for="ch" forName="EmptyPlaceHolder" refType="w" refFor="ch" refForName="L" fact="0.6"/>
              <dgm:constr type="b" for="ch" forName="EmptyPlaceHolder" refType="b" refFor="ch" refForName="L"/>
            </dgm:constrLst>
          </dgm:else>
        </dgm:choose>
        <dgm:layoutNode name="L" styleLbl="solidFgAcc1" moveWith="parTx">
          <dgm:varLst>
            <dgm:chMax val="0"/>
            <dgm:chPref val="0"/>
          </dgm:varLst>
          <dgm:alg type="sp"/>
          <dgm:choose name="Name310">
            <dgm:if name="Name311" func="var" arg="dir" op="equ" val="norm">
              <dgm:shape xmlns:r="http://schemas.openxmlformats.org/officeDocument/2006/relationships" rot="90" type="corner" r:blip="">
                <dgm:adjLst>
                  <dgm:adj idx="1" val="0.01"/>
                  <dgm:adj idx="2" val="0.01"/>
                </dgm:adjLst>
              </dgm:shape>
            </dgm:if>
            <dgm:else name="Name312">
              <dgm:shape xmlns:r="http://schemas.openxmlformats.org/officeDocument/2006/relationships" rot="180" type="corner" r:blip="">
                <dgm:adjLst>
                  <dgm:adj idx="1" val="0.01"/>
                  <dgm:adj idx="2" val="0.01"/>
                </dgm:adjLst>
              </dgm:shape>
            </dgm:else>
          </dgm:choose>
          <dgm:presOf/>
          <dgm:constrLst/>
          <dgm:ruleLst/>
        </dgm:layoutNode>
        <dgm:layoutNode name="parTx" styleLbl="alignNode1">
          <dgm:varLst>
            <dgm:chMax val="0"/>
            <dgm:chPref val="0"/>
            <dgm:bulletEnabled val="1"/>
          </dgm:varLst>
          <dgm:alg type="tx">
            <dgm:param type="txAnchorVert" val="mid"/>
            <dgm:param type="parTxLTRAlign" val="ctr"/>
            <dgm:param type="parTxRTLAlign" val="ctr"/>
          </dgm:alg>
          <dgm:choose name="MakeFirstNodeHomePlate">
            <dgm:if name="IfFirstNode" axis="self" ptType="node" func="pos" op="equ" val="1">
              <dgm:choose name="Name110">
                <dgm:if name="Name111" func="var" arg="dir" op="equ" val="norm">
                  <dgm:shape xmlns:r="http://schemas.openxmlformats.org/officeDocument/2006/relationships" type="homePlate" r:blip="">
                    <dgm:adjLst>
                      <dgm:adj idx="1" val="0.25"/>
                    </dgm:adjLst>
                  </dgm:shape>
                </dgm:if>
                <dgm:else name="Name112">
                  <dgm:shape xmlns:r="http://schemas.openxmlformats.org/officeDocument/2006/relationships" rot="180" type="homePlate" r:blip="">
                    <dgm:adjLst>
                      <dgm:adj idx="1" val="0.25"/>
                    </dgm:adjLst>
                  </dgm:shape>
                </dgm:else>
              </dgm:choose>
            </dgm:if>
            <dgm:else name="MakeRestOfNodesChevrons">
              <dgm:choose name="Name10">
                <dgm:if name="Name11" func="var" arg="dir" op="equ" val="norm">
                  <dgm:shape xmlns:r="http://schemas.openxmlformats.org/officeDocument/2006/relationships" type="chevron" r:blip="">
                    <dgm:adjLst>
                      <dgm:adj idx="1" val="0.25"/>
                    </dgm:adjLst>
                  </dgm:shape>
                </dgm:if>
                <dgm:else name="Name12">
                  <dgm:shape xmlns:r="http://schemas.openxmlformats.org/officeDocument/2006/relationships" rot="180" type="chevron" r:blip="">
                    <dgm:adjLst>
                      <dgm:adj idx="1" val="0.25"/>
                    </dgm:adjLst>
                  </dgm:shape>
                </dgm:else>
              </dgm:choose>
            </dgm:else>
          </dgm:choose>
          <dgm:presOf axis="self" ptType="node"/>
          <dgm:constrLst>
            <dgm:constr type="tMarg" refType="primFontSz"/>
            <dgm:constr type="bMarg" refType="primFontSz"/>
            <dgm:constr type="lMarg" refType="primFontSz" fact="0.5"/>
            <dgm:constr type="rMarg" refType="primFontSz" fact="0.5"/>
          </dgm:constrLst>
          <dgm:ruleLst>
            <dgm:rule type="primFontSz" val="13" fact="NaN" max="NaN"/>
          </dgm:ruleLst>
        </dgm:layoutNode>
        <dgm:layoutNode name="desTx" styleLbl="revTx" moveWith="parTx">
          <dgm:varLst>
            <dgm:chMax val="0"/>
            <dgm:chPref val="0"/>
            <dgm:bulletEnabled val="1"/>
          </dgm:varLst>
          <dgm:choose name="Name210">
            <dgm:if name="Name211" func="var" arg="dir" op="equ" val="norm">
              <dgm:alg type="tx">
                <dgm:param type="txAnchorVert" val="t"/>
                <dgm:param type="parTxLTRAlign" val="l"/>
                <dgm:param type="shpTxLTRAlignCh" val="l"/>
                <dgm:param type="parTxRTLAlign" val="l"/>
                <dgm:param type="shpTxRTLAlignCh" val="l"/>
              </dgm:alg>
            </dgm:if>
            <dgm:else name="Name212">
              <dgm:alg type="tx">
                <dgm:param type="txAnchorVert" val="t"/>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 ptType="node"/>
          <dgm:constrLst>
            <dgm:constr type="tMarg"/>
            <dgm:constr type="bMarg"/>
            <dgm:constr type="lMarg"/>
            <dgm:constr type="rMarg"/>
          </dgm:constrLst>
          <dgm:ruleLst>
            <dgm:rule type="primFontSz" val="11" fact="NaN" max="NaN"/>
            <dgm:rule type="secFontSz" val="9" fact="NaN" max="NaN"/>
          </dgm:ruleLst>
        </dgm:layoutNode>
        <dgm:layoutNode name="EmptyPlaceHolder">
          <dgm:alg type="sp"/>
          <dgm:shape xmlns:r="http://schemas.openxmlformats.org/officeDocument/2006/relationships" r:blip="">
            <dgm:adjLst/>
          </dgm:shape>
          <dgm:presOf/>
          <dgm:constr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6498A5-701E-4FBF-B77A-E29E92671128}" type="datetimeFigureOut">
              <a:rPr lang="en-GB" smtClean="0"/>
              <a:t>21/02/2025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E51EE8-76F3-4FB5-9386-118713C4D37B}" type="slidenum">
              <a:rPr lang="en-GB" smtClean="0"/>
              <a:t>‹#›</a:t>
            </a:fld>
            <a:endParaRPr lang="en-GB"/>
          </a:p>
        </p:txBody>
      </p:sp>
    </p:spTree>
    <p:extLst>
      <p:ext uri="{BB962C8B-B14F-4D97-AF65-F5344CB8AC3E}">
        <p14:creationId xmlns:p14="http://schemas.microsoft.com/office/powerpoint/2010/main" val="40233301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ncbi.nlm.nih.gov/pmc/articles/PMC10310000/#:~:text=Critics%20of%20the%20Diagnostic%20and,disorders%20so%20that%20a%20lower" TargetMode="External"/><Relationship Id="rId2" Type="http://schemas.openxmlformats.org/officeDocument/2006/relationships/slide" Target="../slides/slide19.xml"/><Relationship Id="rId1" Type="http://schemas.openxmlformats.org/officeDocument/2006/relationships/notesMaster" Target="../notesMasters/notesMaster1.xml"/><Relationship Id="rId4" Type="http://schemas.openxmlformats.org/officeDocument/2006/relationships/hyperlink" Target="https://intapi.sciendo.com/pdf/10.58734/plc-2023-0002"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bbc.co.uk/news/uk-scotland-38816660"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8" Type="http://schemas.openxmlformats.org/officeDocument/2006/relationships/hyperlink" Target="https://doi.org/10.1016/j.cpr.2021.102111" TargetMode="External"/><Relationship Id="rId3" Type="http://schemas.openxmlformats.org/officeDocument/2006/relationships/hyperlink" Target="https://doi.org/10.7759/cureus.39549" TargetMode="External"/><Relationship Id="rId7" Type="http://schemas.openxmlformats.org/officeDocument/2006/relationships/hyperlink" Target="https://doi.org/10.3389/fsoc.2021.806147" TargetMode="External"/><Relationship Id="rId2" Type="http://schemas.openxmlformats.org/officeDocument/2006/relationships/slide" Target="../slides/slide31.xml"/><Relationship Id="rId1" Type="http://schemas.openxmlformats.org/officeDocument/2006/relationships/notesMaster" Target="../notesMasters/notesMaster1.xml"/><Relationship Id="rId6" Type="http://schemas.openxmlformats.org/officeDocument/2006/relationships/hyperlink" Target="https://doi.org/10.1080/1047840X.2016.1082418" TargetMode="External"/><Relationship Id="rId5" Type="http://schemas.openxmlformats.org/officeDocument/2006/relationships/hyperlink" Target="https://doi.org/10.1002/ppi.1439" TargetMode="External"/><Relationship Id="rId4" Type="http://schemas.openxmlformats.org/officeDocument/2006/relationships/hyperlink" Target="https://doi.org/10.1177/1363459317708823"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2</a:t>
            </a:fld>
            <a:endParaRPr lang="en-GB"/>
          </a:p>
        </p:txBody>
      </p:sp>
    </p:spTree>
    <p:extLst>
      <p:ext uri="{BB962C8B-B14F-4D97-AF65-F5344CB8AC3E}">
        <p14:creationId xmlns:p14="http://schemas.microsoft.com/office/powerpoint/2010/main" val="7484543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3</a:t>
            </a:fld>
            <a:endParaRPr lang="en-GB"/>
          </a:p>
        </p:txBody>
      </p:sp>
    </p:spTree>
    <p:extLst>
      <p:ext uri="{BB962C8B-B14F-4D97-AF65-F5344CB8AC3E}">
        <p14:creationId xmlns:p14="http://schemas.microsoft.com/office/powerpoint/2010/main" val="41765084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5</a:t>
            </a:fld>
            <a:endParaRPr lang="en-GB"/>
          </a:p>
        </p:txBody>
      </p:sp>
    </p:spTree>
    <p:extLst>
      <p:ext uri="{BB962C8B-B14F-4D97-AF65-F5344CB8AC3E}">
        <p14:creationId xmlns:p14="http://schemas.microsoft.com/office/powerpoint/2010/main" val="25816728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6</a:t>
            </a:fld>
            <a:endParaRPr lang="en-GB"/>
          </a:p>
        </p:txBody>
      </p:sp>
    </p:spTree>
    <p:extLst>
      <p:ext uri="{BB962C8B-B14F-4D97-AF65-F5344CB8AC3E}">
        <p14:creationId xmlns:p14="http://schemas.microsoft.com/office/powerpoint/2010/main" val="40145082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371CAA-F396-8F18-9CEA-C7BE384DE9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BF7224-7DA9-15A4-2C7C-BF6AC40DC3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CD8442-B9D2-BD10-B2C8-05883E916FB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8150F23-3139-FFD4-C58A-2D8B6D9B24D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1E51EE8-76F3-4FB5-9386-118713C4D37B}"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52608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solidFill>
                  <a:srgbClr val="000000"/>
                </a:solidFill>
                <a:effectLst/>
                <a:latin typeface="Aptos" panose="020B0004020202020204" pitchFamily="34" charset="0"/>
              </a:rPr>
              <a:t>Concept creep</a:t>
            </a:r>
            <a:r>
              <a:rPr lang="en-GB" sz="1200" dirty="0">
                <a:solidFill>
                  <a:srgbClr val="000000"/>
                </a:solidFill>
                <a:effectLst/>
                <a:latin typeface="Aptos" panose="020B0004020202020204" pitchFamily="34" charset="0"/>
              </a:rPr>
              <a:t> refers to the gradual expansion of the meanings of psychological concepts, particularly those related to harm and pathology. This phenomenon has significant implications for the field of psychopathology and the International Classification of Diseases (ICD-11) diagnosis. </a:t>
            </a:r>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14</a:t>
            </a:fld>
            <a:endParaRPr lang="en-GB"/>
          </a:p>
        </p:txBody>
      </p:sp>
    </p:spTree>
    <p:extLst>
      <p:ext uri="{BB962C8B-B14F-4D97-AF65-F5344CB8AC3E}">
        <p14:creationId xmlns:p14="http://schemas.microsoft.com/office/powerpoint/2010/main" val="4728875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buFont typeface="+mj-lt"/>
              <a:buAutoNum type="arabicPeriod"/>
            </a:pPr>
            <a:r>
              <a:rPr lang="en-GB" sz="1200" b="1" dirty="0">
                <a:solidFill>
                  <a:srgbClr val="000000"/>
                </a:solidFill>
                <a:effectLst/>
                <a:latin typeface="Aptos" panose="020B0004020202020204" pitchFamily="34" charset="0"/>
              </a:rPr>
              <a:t>Horizontal and Vertical Expansion</a:t>
            </a:r>
            <a:r>
              <a:rPr lang="en-GB" sz="1200" dirty="0">
                <a:solidFill>
                  <a:srgbClr val="000000"/>
                </a:solidFill>
                <a:effectLst/>
                <a:latin typeface="Aptos" panose="020B0004020202020204" pitchFamily="34" charset="0"/>
              </a:rPr>
              <a:t>: Concept creep occurs in two main forms:</a:t>
            </a:r>
          </a:p>
          <a:p>
            <a:pPr marL="742950" lvl="1" indent="-285750">
              <a:buFont typeface="Arial" panose="020B0604020202020204" pitchFamily="34" charset="0"/>
              <a:buChar char="•"/>
            </a:pPr>
            <a:r>
              <a:rPr lang="en-GB" sz="1200" b="1" dirty="0">
                <a:solidFill>
                  <a:srgbClr val="000000"/>
                </a:solidFill>
                <a:effectLst/>
                <a:latin typeface="Aptos" panose="020B0004020202020204" pitchFamily="34" charset="0"/>
              </a:rPr>
              <a:t>Horizontal Expansion</a:t>
            </a:r>
            <a:r>
              <a:rPr lang="en-GB" sz="1200" dirty="0">
                <a:solidFill>
                  <a:srgbClr val="000000"/>
                </a:solidFill>
                <a:effectLst/>
                <a:latin typeface="Aptos" panose="020B0004020202020204" pitchFamily="34" charset="0"/>
              </a:rPr>
              <a:t>: This involves extending concepts to include qualitatively new phenomena. </a:t>
            </a:r>
            <a:r>
              <a:rPr lang="en-GB" sz="1200" dirty="0">
                <a:solidFill>
                  <a:srgbClr val="000000"/>
                </a:solidFill>
                <a:latin typeface="Aptos" panose="020B0004020202020204" pitchFamily="34" charset="0"/>
              </a:rPr>
              <a:t>For example, the concept of trauma has expanded to encompass a wider range of experiences beyond traditional definitions, such as emotional or psychological trauma from less severe events</a:t>
            </a:r>
            <a:endParaRPr lang="en-GB" sz="1200" dirty="0">
              <a:solidFill>
                <a:srgbClr val="000000"/>
              </a:solidFill>
              <a:effectLst/>
              <a:latin typeface="Aptos" panose="020B0004020202020204" pitchFamily="34" charset="0"/>
            </a:endParaRPr>
          </a:p>
          <a:p>
            <a:pPr marL="742950" lvl="1" indent="-285750">
              <a:buFont typeface="Arial" panose="020B0604020202020204" pitchFamily="34" charset="0"/>
              <a:buChar char="•"/>
            </a:pPr>
            <a:r>
              <a:rPr lang="en-GB" sz="1200" b="1" dirty="0">
                <a:solidFill>
                  <a:srgbClr val="000000"/>
                </a:solidFill>
                <a:effectLst/>
                <a:latin typeface="Aptos" panose="020B0004020202020204" pitchFamily="34" charset="0"/>
              </a:rPr>
              <a:t>Vertical Expansion</a:t>
            </a:r>
            <a:r>
              <a:rPr lang="en-GB" sz="1200" dirty="0">
                <a:solidFill>
                  <a:srgbClr val="000000"/>
                </a:solidFill>
                <a:effectLst/>
                <a:latin typeface="Aptos" panose="020B0004020202020204" pitchFamily="34" charset="0"/>
              </a:rPr>
              <a:t>: This involves extending concepts to include quantitatively less severe phenomena. </a:t>
            </a:r>
            <a:r>
              <a:rPr lang="en-GB" sz="1200" dirty="0">
                <a:solidFill>
                  <a:srgbClr val="000000"/>
                </a:solidFill>
                <a:latin typeface="Aptos" panose="020B0004020202020204" pitchFamily="34" charset="0"/>
              </a:rPr>
              <a:t>For instance, the criteria for diagnosing certain mental disorders have broadened to include milder forms of symptoms that were previously not considered pathological</a:t>
            </a:r>
            <a:endParaRPr lang="en-GB" sz="1200" dirty="0">
              <a:solidFill>
                <a:srgbClr val="000000"/>
              </a:solidFill>
              <a:effectLst/>
              <a:latin typeface="Aptos" panose="020B0004020202020204" pitchFamily="34" charset="0"/>
            </a:endParaRP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17</a:t>
            </a:fld>
            <a:endParaRPr lang="en-GB"/>
          </a:p>
        </p:txBody>
      </p:sp>
    </p:spTree>
    <p:extLst>
      <p:ext uri="{BB962C8B-B14F-4D97-AF65-F5344CB8AC3E}">
        <p14:creationId xmlns:p14="http://schemas.microsoft.com/office/powerpoint/2010/main" val="24255499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r>
              <a:rPr lang="en-GB" sz="3000" dirty="0">
                <a:hlinkClick r:id="rId3"/>
              </a:rPr>
              <a:t>Have the concepts of ‘anxiety’ and ‘depression’ been normalized or pathologized? A corpus study of historical semantic change - PMC (nih.gov)</a:t>
            </a:r>
            <a:endParaRPr lang="en-GB" sz="2000" dirty="0">
              <a:solidFill>
                <a:srgbClr val="000000"/>
              </a:solidFill>
              <a:highlight>
                <a:srgbClr val="FFFFFF"/>
              </a:highlight>
              <a:latin typeface="Cambria" panose="02040503050406030204" pitchFamily="18" charset="0"/>
            </a:endParaRPr>
          </a:p>
          <a:p>
            <a:endParaRPr lang="en-GB" dirty="0"/>
          </a:p>
          <a:p>
            <a:r>
              <a:rPr lang="en-GB" dirty="0">
                <a:hlinkClick r:id="rId4"/>
              </a:rPr>
              <a:t>plc-2023-0002 (sciendo.com)</a:t>
            </a:r>
            <a:endParaRPr lang="en-GB" dirty="0"/>
          </a:p>
          <a:p>
            <a:endParaRPr lang="en-GB" dirty="0"/>
          </a:p>
        </p:txBody>
      </p:sp>
      <p:sp>
        <p:nvSpPr>
          <p:cNvPr id="4" name="Slide Number Placeholder 3"/>
          <p:cNvSpPr>
            <a:spLocks noGrp="1"/>
          </p:cNvSpPr>
          <p:nvPr>
            <p:ph type="sldNum" sz="quarter" idx="5"/>
          </p:nvPr>
        </p:nvSpPr>
        <p:spPr/>
        <p:txBody>
          <a:bodyPr/>
          <a:lstStyle/>
          <a:p>
            <a:fld id="{812B3CD5-A6DA-44F6-878F-E9354F14852B}" type="slidenum">
              <a:rPr lang="en-GB" smtClean="0"/>
              <a:t>19</a:t>
            </a:fld>
            <a:endParaRPr lang="en-GB"/>
          </a:p>
        </p:txBody>
      </p:sp>
    </p:spTree>
    <p:extLst>
      <p:ext uri="{BB962C8B-B14F-4D97-AF65-F5344CB8AC3E}">
        <p14:creationId xmlns:p14="http://schemas.microsoft.com/office/powerpoint/2010/main" val="5053170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20</a:t>
            </a:fld>
            <a:endParaRPr lang="en-GB"/>
          </a:p>
        </p:txBody>
      </p:sp>
    </p:spTree>
    <p:extLst>
      <p:ext uri="{BB962C8B-B14F-4D97-AF65-F5344CB8AC3E}">
        <p14:creationId xmlns:p14="http://schemas.microsoft.com/office/powerpoint/2010/main" val="33321488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6A8913-70D4-CE1E-6111-A88BCBC981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43FCFF-3534-B3F1-ECBE-84016A03B2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4E9659-5233-E036-F324-CBF3E5870DEC}"/>
              </a:ext>
            </a:extLst>
          </p:cNvPr>
          <p:cNvSpPr>
            <a:spLocks noGrp="1"/>
          </p:cNvSpPr>
          <p:nvPr>
            <p:ph type="body" idx="1"/>
          </p:nvPr>
        </p:nvSpPr>
        <p:spPr/>
        <p:txBody>
          <a:bodyPr/>
          <a:lstStyle/>
          <a:p>
            <a:pPr algn="l"/>
            <a:endParaRPr lang="en-GB" dirty="0"/>
          </a:p>
          <a:p>
            <a:pPr algn="l">
              <a:spcBef>
                <a:spcPts val="600"/>
              </a:spcBef>
              <a:buFont typeface="+mj-lt"/>
              <a:buAutoNum type="arabicPeriod"/>
            </a:pPr>
            <a:r>
              <a:rPr lang="en-GB" dirty="0"/>
              <a:t>Concept Creep: How has the concept of “anxiety” and “depression” broadened and intensified over the past five decades?</a:t>
            </a:r>
          </a:p>
          <a:p>
            <a:pPr algn="l">
              <a:spcBef>
                <a:spcPts val="600"/>
              </a:spcBef>
              <a:buFont typeface="+mj-lt"/>
              <a:buAutoNum type="arabicPeriod"/>
            </a:pPr>
            <a:r>
              <a:rPr lang="en-GB" dirty="0"/>
              <a:t>Impact of COVID-19: What role has the COVID-19 pandemic played in changing public perceptions of mental health?</a:t>
            </a:r>
          </a:p>
          <a:p>
            <a:pPr algn="l">
              <a:spcBef>
                <a:spcPts val="600"/>
              </a:spcBef>
              <a:buFont typeface="+mj-lt"/>
              <a:buAutoNum type="arabicPeriod"/>
            </a:pPr>
            <a:r>
              <a:rPr lang="en-GB" dirty="0"/>
              <a:t>Clinical Framing: Why are “anxiety” and “depression” increasingly associated with clinical terms like “disorder” and “symptom”?</a:t>
            </a:r>
          </a:p>
          <a:p>
            <a:pPr algn="l">
              <a:spcBef>
                <a:spcPts val="600"/>
              </a:spcBef>
              <a:buFont typeface="+mj-lt"/>
              <a:buAutoNum type="arabicPeriod"/>
            </a:pPr>
            <a:r>
              <a:rPr lang="en-GB" dirty="0"/>
              <a:t>Potential Risks: What are the potential downsides of over-pathologizing everyday mood states?</a:t>
            </a:r>
          </a:p>
          <a:p>
            <a:pPr algn="l">
              <a:spcBef>
                <a:spcPts val="600"/>
              </a:spcBef>
              <a:buFont typeface="+mj-lt"/>
              <a:buAutoNum type="arabicPeriod"/>
            </a:pPr>
            <a:r>
              <a:rPr lang="en-GB" dirty="0"/>
              <a:t>Is the article credible and reliable?</a:t>
            </a:r>
          </a:p>
          <a:p>
            <a:endParaRPr lang="en-GB" dirty="0"/>
          </a:p>
        </p:txBody>
      </p:sp>
      <p:sp>
        <p:nvSpPr>
          <p:cNvPr id="4" name="Slide Number Placeholder 3">
            <a:extLst>
              <a:ext uri="{FF2B5EF4-FFF2-40B4-BE49-F238E27FC236}">
                <a16:creationId xmlns:a16="http://schemas.microsoft.com/office/drawing/2014/main" id="{19657266-0F33-008F-4774-22239F659B1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367EB50-1511-4700-A934-15A4EADE5EF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627276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https://www.youtube.com/watch?v=COWb-fk0yko</a:t>
            </a: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26</a:t>
            </a:fld>
            <a:endParaRPr lang="en-GB"/>
          </a:p>
        </p:txBody>
      </p:sp>
    </p:spTree>
    <p:extLst>
      <p:ext uri="{BB962C8B-B14F-4D97-AF65-F5344CB8AC3E}">
        <p14:creationId xmlns:p14="http://schemas.microsoft.com/office/powerpoint/2010/main" val="42395065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https://www.bbc.co.uk/news/uk-scotland-38816660</a:t>
            </a:r>
            <a:endParaRPr lang="en-GB" dirty="0"/>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27</a:t>
            </a:fld>
            <a:endParaRPr lang="en-GB"/>
          </a:p>
        </p:txBody>
      </p:sp>
    </p:spTree>
    <p:extLst>
      <p:ext uri="{BB962C8B-B14F-4D97-AF65-F5344CB8AC3E}">
        <p14:creationId xmlns:p14="http://schemas.microsoft.com/office/powerpoint/2010/main" val="8014557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https://youtu.be/syjEN3peCJw?si=FujDOyyaaDXDKlnH</a:t>
            </a:r>
          </a:p>
          <a:p>
            <a:endParaRPr lang="en-GB" dirty="0"/>
          </a:p>
        </p:txBody>
      </p:sp>
      <p:sp>
        <p:nvSpPr>
          <p:cNvPr id="4" name="Slide Number Placeholder 3"/>
          <p:cNvSpPr>
            <a:spLocks noGrp="1"/>
          </p:cNvSpPr>
          <p:nvPr>
            <p:ph type="sldNum" sz="quarter" idx="5"/>
          </p:nvPr>
        </p:nvSpPr>
        <p:spPr/>
        <p:txBody>
          <a:bodyPr/>
          <a:lstStyle/>
          <a:p>
            <a:fld id="{812B3CD5-A6DA-44F6-878F-E9354F14852B}" type="slidenum">
              <a:rPr lang="en-GB" smtClean="0"/>
              <a:t>29</a:t>
            </a:fld>
            <a:endParaRPr lang="en-GB"/>
          </a:p>
        </p:txBody>
      </p:sp>
    </p:spTree>
    <p:extLst>
      <p:ext uri="{BB962C8B-B14F-4D97-AF65-F5344CB8AC3E}">
        <p14:creationId xmlns:p14="http://schemas.microsoft.com/office/powerpoint/2010/main" val="30785568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899DC9BE-8102-4ADA-9C69-422E2361041F}" type="slidenum">
              <a:rPr lang="en-GB" smtClean="0"/>
              <a:t>30</a:t>
            </a:fld>
            <a:endParaRPr lang="en-GB" dirty="0"/>
          </a:p>
        </p:txBody>
      </p:sp>
    </p:spTree>
    <p:extLst>
      <p:ext uri="{BB962C8B-B14F-4D97-AF65-F5344CB8AC3E}">
        <p14:creationId xmlns:p14="http://schemas.microsoft.com/office/powerpoint/2010/main" val="5175610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44458C-63F2-EA22-26DE-5BAABE68AC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0068D6-7E64-83FC-82BB-FD44961089A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74D6A2-1E6D-7F08-49AD-F1EA2893CACE}"/>
              </a:ext>
            </a:extLst>
          </p:cNvPr>
          <p:cNvSpPr>
            <a:spLocks noGrp="1"/>
          </p:cNvSpPr>
          <p:nvPr>
            <p:ph type="body" idx="1"/>
          </p:nvPr>
        </p:nvSpPr>
        <p:spPr/>
        <p:txBody>
          <a:bodyPr/>
          <a:lstStyle/>
          <a:p>
            <a:pPr marL="0" indent="0">
              <a:buNone/>
            </a:pPr>
            <a:r>
              <a:rPr lang="en-GB" sz="1200" dirty="0">
                <a:solidFill>
                  <a:srgbClr val="1B1B1B"/>
                </a:solidFill>
              </a:rPr>
              <a:t>References been added to the online reading list.  Please advise students to look under the debates and emerging issues section. </a:t>
            </a:r>
          </a:p>
          <a:p>
            <a:pPr marL="0" indent="0">
              <a:buNone/>
            </a:pPr>
            <a:endParaRPr lang="en-GB" sz="1200" dirty="0">
              <a:solidFill>
                <a:srgbClr val="1B1B1B"/>
              </a:solidFill>
            </a:endParaRPr>
          </a:p>
          <a:p>
            <a:pPr marL="0" indent="0">
              <a:buNone/>
            </a:pPr>
            <a:r>
              <a:rPr lang="en-GB" sz="1200" b="0" i="0" dirty="0">
                <a:solidFill>
                  <a:srgbClr val="1B1B1B"/>
                </a:solidFill>
                <a:effectLst/>
                <a:latin typeface="Roboto Mono Web"/>
              </a:rPr>
              <a:t>Ahad, A. A., Sanchez-Gonzalez, M., &amp; Junquera, P. (2023). Understanding and Addressing Mental Health Stigma Across Cultures for Improving Psychiatric Care: A Narrative Review. </a:t>
            </a:r>
            <a:r>
              <a:rPr lang="en-GB" sz="1200" b="0" i="1" dirty="0" err="1">
                <a:solidFill>
                  <a:srgbClr val="1B1B1B"/>
                </a:solidFill>
                <a:effectLst/>
                <a:latin typeface="Roboto Mono Web"/>
              </a:rPr>
              <a:t>Cureus</a:t>
            </a:r>
            <a:r>
              <a:rPr lang="en-GB" sz="1200" b="0" i="0" dirty="0">
                <a:solidFill>
                  <a:srgbClr val="1B1B1B"/>
                </a:solidFill>
                <a:effectLst/>
                <a:latin typeface="Roboto Mono Web"/>
              </a:rPr>
              <a:t>, </a:t>
            </a:r>
            <a:r>
              <a:rPr lang="en-GB" sz="1200" b="0" i="1" dirty="0">
                <a:solidFill>
                  <a:srgbClr val="1B1B1B"/>
                </a:solidFill>
                <a:effectLst/>
                <a:latin typeface="Roboto Mono Web"/>
              </a:rPr>
              <a:t>15</a:t>
            </a:r>
            <a:r>
              <a:rPr lang="en-GB" sz="1200" b="0" i="0" dirty="0">
                <a:solidFill>
                  <a:srgbClr val="1B1B1B"/>
                </a:solidFill>
                <a:effectLst/>
                <a:latin typeface="Roboto Mono Web"/>
              </a:rPr>
              <a:t>(5), e39549. </a:t>
            </a:r>
            <a:r>
              <a:rPr lang="en-GB" sz="1200" b="0" i="0" dirty="0">
                <a:solidFill>
                  <a:srgbClr val="1B1B1B"/>
                </a:solidFill>
                <a:effectLst/>
                <a:latin typeface="Roboto Mono Web"/>
                <a:hlinkClick r:id="rId3"/>
              </a:rPr>
              <a:t>https://doi.org/10.7759/cureus.39549</a:t>
            </a:r>
            <a:endParaRPr lang="en-GB" sz="1200" dirty="0">
              <a:solidFill>
                <a:srgbClr val="1B1B1B"/>
              </a:solidFill>
            </a:endParaRPr>
          </a:p>
          <a:p>
            <a:pPr marL="0" indent="0">
              <a:buNone/>
            </a:pPr>
            <a:endParaRPr lang="en-GB" sz="1200" dirty="0">
              <a:solidFill>
                <a:srgbClr val="1B1B1B"/>
              </a:solidFill>
            </a:endParaRPr>
          </a:p>
          <a:p>
            <a:pPr marL="0" indent="0">
              <a:buNone/>
            </a:pPr>
            <a:r>
              <a:rPr lang="en-GB" sz="1200" b="0" i="0" dirty="0" err="1">
                <a:solidFill>
                  <a:srgbClr val="222222"/>
                </a:solidFill>
                <a:effectLst/>
              </a:rPr>
              <a:t>Atanasova</a:t>
            </a:r>
            <a:r>
              <a:rPr lang="en-GB" sz="1200" b="0" i="0" dirty="0">
                <a:solidFill>
                  <a:srgbClr val="222222"/>
                </a:solidFill>
                <a:effectLst/>
              </a:rPr>
              <a:t> D, </a:t>
            </a:r>
            <a:r>
              <a:rPr lang="en-GB" sz="1200" b="0" i="0" dirty="0" err="1">
                <a:solidFill>
                  <a:srgbClr val="222222"/>
                </a:solidFill>
                <a:effectLst/>
              </a:rPr>
              <a:t>Koteyko</a:t>
            </a:r>
            <a:r>
              <a:rPr lang="en-GB" sz="1200" b="0" i="0" dirty="0">
                <a:solidFill>
                  <a:srgbClr val="222222"/>
                </a:solidFill>
                <a:effectLst/>
              </a:rPr>
              <a:t> N, Brown B, Crawford P (2019) Representations of mental health and arts participation in the national and local British press, 2007–2015. Health 23(1):3–20. </a:t>
            </a:r>
            <a:r>
              <a:rPr lang="en-GB" sz="1200" b="0" i="0" dirty="0">
                <a:solidFill>
                  <a:srgbClr val="025E8D"/>
                </a:solidFill>
                <a:effectLst/>
                <a:hlinkClick r:id="rId4"/>
              </a:rPr>
              <a:t>https://doi.org/10.1177/1363459317708823</a:t>
            </a:r>
            <a:endParaRPr lang="en-GB" sz="1200" b="0" i="0" dirty="0">
              <a:solidFill>
                <a:srgbClr val="025E8D"/>
              </a:solidFill>
              <a:effectLst/>
            </a:endParaRPr>
          </a:p>
          <a:p>
            <a:pPr marL="0" indent="0">
              <a:buNone/>
            </a:pPr>
            <a:r>
              <a:rPr lang="en-GB" sz="1400" b="0" i="0" dirty="0" err="1">
                <a:solidFill>
                  <a:srgbClr val="1C1D1E"/>
                </a:solidFill>
                <a:effectLst/>
                <a:latin typeface="Aptos" panose="020B0004020202020204" pitchFamily="34" charset="0"/>
              </a:rPr>
              <a:t>Burston</a:t>
            </a:r>
            <a:r>
              <a:rPr lang="en-GB" sz="1400" b="0" i="0" dirty="0">
                <a:solidFill>
                  <a:srgbClr val="1C1D1E"/>
                </a:solidFill>
                <a:effectLst/>
                <a:latin typeface="Aptos" panose="020B0004020202020204" pitchFamily="34" charset="0"/>
              </a:rPr>
              <a:t> D. (2018) Psychiatry, anti-psychiatry, and anti-anti-psychiatry: Rhetoric and reality. </a:t>
            </a:r>
            <a:r>
              <a:rPr lang="en-GB" sz="1400" b="0" i="1" dirty="0" err="1">
                <a:solidFill>
                  <a:srgbClr val="1C1D1E"/>
                </a:solidFill>
                <a:effectLst/>
                <a:latin typeface="Aptos" panose="020B0004020202020204" pitchFamily="34" charset="0"/>
              </a:rPr>
              <a:t>Psychother</a:t>
            </a:r>
            <a:r>
              <a:rPr lang="en-GB" sz="1400" b="0" i="1" dirty="0">
                <a:solidFill>
                  <a:srgbClr val="1C1D1E"/>
                </a:solidFill>
                <a:effectLst/>
                <a:latin typeface="Aptos" panose="020B0004020202020204" pitchFamily="34" charset="0"/>
              </a:rPr>
              <a:t> Politics Int</a:t>
            </a:r>
            <a:r>
              <a:rPr lang="en-GB" sz="1400" b="0" i="0" dirty="0">
                <a:solidFill>
                  <a:srgbClr val="1C1D1E"/>
                </a:solidFill>
                <a:effectLst/>
                <a:latin typeface="Aptos" panose="020B0004020202020204" pitchFamily="34" charset="0"/>
              </a:rPr>
              <a:t>.; 16:e1439. </a:t>
            </a:r>
            <a:r>
              <a:rPr lang="en-GB" sz="1400" i="0" u="none" strike="noStrike" dirty="0">
                <a:effectLst/>
                <a:latin typeface="Aptos" panose="020B0004020202020204" pitchFamily="34" charset="0"/>
                <a:hlinkClick r:id="rId5"/>
              </a:rPr>
              <a:t>https://doi.org/10.1002/ppi.1439</a:t>
            </a:r>
            <a:endParaRPr lang="en-GB" sz="1400" b="0" i="0" dirty="0">
              <a:solidFill>
                <a:srgbClr val="025E8D"/>
              </a:solidFill>
              <a:effectLst/>
              <a:latin typeface="Aptos" panose="020B0004020202020204" pitchFamily="34" charset="0"/>
            </a:endParaRPr>
          </a:p>
          <a:p>
            <a:pPr marL="0" indent="0">
              <a:buNone/>
            </a:pPr>
            <a:r>
              <a:rPr lang="en-GB" sz="1200" b="0" i="0" dirty="0">
                <a:solidFill>
                  <a:srgbClr val="333333"/>
                </a:solidFill>
                <a:effectLst/>
              </a:rPr>
              <a:t>Haslam, N. (2016) ‘Concept Creep: Psychology’s Expanding Concepts of Harm and Pathology’, </a:t>
            </a:r>
            <a:r>
              <a:rPr lang="en-GB" sz="1200" b="0" i="1" dirty="0">
                <a:solidFill>
                  <a:srgbClr val="333333"/>
                </a:solidFill>
                <a:effectLst/>
              </a:rPr>
              <a:t>Psychological Inquiry</a:t>
            </a:r>
            <a:r>
              <a:rPr lang="en-GB" sz="1200" b="0" i="0" dirty="0">
                <a:solidFill>
                  <a:srgbClr val="333333"/>
                </a:solidFill>
                <a:effectLst/>
              </a:rPr>
              <a:t>, 27(1), pp. 1–17</a:t>
            </a:r>
            <a:r>
              <a:rPr lang="en-GB" sz="1200" dirty="0">
                <a:solidFill>
                  <a:srgbClr val="333333"/>
                </a:solidFill>
              </a:rPr>
              <a:t> </a:t>
            </a:r>
            <a:r>
              <a:rPr lang="en-GB" sz="1200" dirty="0">
                <a:hlinkClick r:id="rId6"/>
              </a:rPr>
              <a:t>https://doi.org/10.1080/1047840X.2016.1082418</a:t>
            </a:r>
            <a:endParaRPr lang="en-GB" sz="1200" b="0" i="0" dirty="0">
              <a:solidFill>
                <a:srgbClr val="025E8D"/>
              </a:solidFill>
              <a:effectLst/>
            </a:endParaRPr>
          </a:p>
          <a:p>
            <a:pPr marL="0" indent="0">
              <a:buNone/>
            </a:pPr>
            <a:endParaRPr lang="en-GB" sz="1200" b="0" i="0" dirty="0">
              <a:solidFill>
                <a:srgbClr val="025E8D"/>
              </a:solidFill>
              <a:effectLst/>
            </a:endParaRPr>
          </a:p>
          <a:p>
            <a:pPr marL="0" indent="0">
              <a:buNone/>
            </a:pPr>
            <a:r>
              <a:rPr lang="en-GB" sz="1200" b="0" i="0" dirty="0">
                <a:solidFill>
                  <a:srgbClr val="1B1B1B"/>
                </a:solidFill>
                <a:effectLst/>
              </a:rPr>
              <a:t>Haslam, N., </a:t>
            </a:r>
            <a:r>
              <a:rPr lang="en-GB" sz="1200" b="0" i="0" dirty="0" err="1">
                <a:solidFill>
                  <a:srgbClr val="1B1B1B"/>
                </a:solidFill>
                <a:effectLst/>
              </a:rPr>
              <a:t>Tse</a:t>
            </a:r>
            <a:r>
              <a:rPr lang="en-GB" sz="1200" b="0" i="0" dirty="0">
                <a:solidFill>
                  <a:srgbClr val="1B1B1B"/>
                </a:solidFill>
                <a:effectLst/>
              </a:rPr>
              <a:t>, J. S. Y., &amp; De </a:t>
            </a:r>
            <a:r>
              <a:rPr lang="en-GB" sz="1200" b="0" i="0" dirty="0" err="1">
                <a:solidFill>
                  <a:srgbClr val="1B1B1B"/>
                </a:solidFill>
                <a:effectLst/>
              </a:rPr>
              <a:t>Deyne</a:t>
            </a:r>
            <a:r>
              <a:rPr lang="en-GB" sz="1200" b="0" i="0" dirty="0">
                <a:solidFill>
                  <a:srgbClr val="1B1B1B"/>
                </a:solidFill>
                <a:effectLst/>
              </a:rPr>
              <a:t>, S. (2021). Concept Creep and </a:t>
            </a:r>
            <a:r>
              <a:rPr lang="en-GB" sz="1200" b="0" i="0" dirty="0" err="1">
                <a:solidFill>
                  <a:srgbClr val="1B1B1B"/>
                </a:solidFill>
                <a:effectLst/>
              </a:rPr>
              <a:t>Psychiatrization</a:t>
            </a:r>
            <a:r>
              <a:rPr lang="en-GB" sz="1200" b="0" i="0" dirty="0">
                <a:solidFill>
                  <a:srgbClr val="1B1B1B"/>
                </a:solidFill>
                <a:effectLst/>
              </a:rPr>
              <a:t>. </a:t>
            </a:r>
            <a:r>
              <a:rPr lang="en-GB" sz="1200" b="0" i="1" dirty="0">
                <a:solidFill>
                  <a:srgbClr val="1B1B1B"/>
                </a:solidFill>
                <a:effectLst/>
              </a:rPr>
              <a:t>Frontiers in sociology</a:t>
            </a:r>
            <a:r>
              <a:rPr lang="en-GB" sz="1200" b="0" i="0" dirty="0">
                <a:solidFill>
                  <a:srgbClr val="1B1B1B"/>
                </a:solidFill>
                <a:effectLst/>
              </a:rPr>
              <a:t>, </a:t>
            </a:r>
            <a:r>
              <a:rPr lang="en-GB" sz="1200" b="0" i="1" dirty="0">
                <a:solidFill>
                  <a:srgbClr val="1B1B1B"/>
                </a:solidFill>
                <a:effectLst/>
              </a:rPr>
              <a:t>6</a:t>
            </a:r>
            <a:r>
              <a:rPr lang="en-GB" sz="1200" b="0" i="0" dirty="0">
                <a:solidFill>
                  <a:srgbClr val="1B1B1B"/>
                </a:solidFill>
                <a:effectLst/>
              </a:rPr>
              <a:t>, 806147. </a:t>
            </a:r>
            <a:r>
              <a:rPr lang="en-GB" sz="1200" b="0" i="0" dirty="0">
                <a:solidFill>
                  <a:srgbClr val="1B1B1B"/>
                </a:solidFill>
                <a:effectLst/>
                <a:hlinkClick r:id="rId7"/>
              </a:rPr>
              <a:t>https://doi.org/10.3389/fsoc.2021.806147</a:t>
            </a:r>
            <a:endParaRPr lang="en-GB" sz="1200" dirty="0">
              <a:solidFill>
                <a:srgbClr val="025E8D"/>
              </a:solidFill>
            </a:endParaRPr>
          </a:p>
          <a:p>
            <a:pPr marL="0" indent="0">
              <a:buNone/>
            </a:pPr>
            <a:endParaRPr lang="en-GB" sz="1200" dirty="0">
              <a:solidFill>
                <a:srgbClr val="025E8D"/>
              </a:solidFill>
            </a:endParaRPr>
          </a:p>
          <a:p>
            <a:pPr marL="0" indent="0">
              <a:buNone/>
            </a:pPr>
            <a:r>
              <a:rPr lang="en-GB" sz="1200" b="0" i="0" dirty="0" err="1">
                <a:solidFill>
                  <a:srgbClr val="222222"/>
                </a:solidFill>
                <a:effectLst/>
              </a:rPr>
              <a:t>Ormel</a:t>
            </a:r>
            <a:r>
              <a:rPr lang="en-GB" sz="1200" b="0" i="0" dirty="0">
                <a:solidFill>
                  <a:srgbClr val="222222"/>
                </a:solidFill>
                <a:effectLst/>
              </a:rPr>
              <a:t> J, </a:t>
            </a:r>
            <a:r>
              <a:rPr lang="en-GB" sz="1200" b="0" i="0" dirty="0" err="1">
                <a:solidFill>
                  <a:srgbClr val="222222"/>
                </a:solidFill>
                <a:effectLst/>
              </a:rPr>
              <a:t>Hollon</a:t>
            </a:r>
            <a:r>
              <a:rPr lang="en-GB" sz="1200" b="0" i="0" dirty="0">
                <a:solidFill>
                  <a:srgbClr val="222222"/>
                </a:solidFill>
                <a:effectLst/>
              </a:rPr>
              <a:t> SD, Kessler RC, </a:t>
            </a:r>
            <a:r>
              <a:rPr lang="en-GB" sz="1200" b="0" i="0" dirty="0" err="1">
                <a:solidFill>
                  <a:srgbClr val="222222"/>
                </a:solidFill>
                <a:effectLst/>
              </a:rPr>
              <a:t>Cuijpers</a:t>
            </a:r>
            <a:r>
              <a:rPr lang="en-GB" sz="1200" b="0" i="0" dirty="0">
                <a:solidFill>
                  <a:srgbClr val="222222"/>
                </a:solidFill>
                <a:effectLst/>
              </a:rPr>
              <a:t> P, Monroe SM (2022) More treatment but no less depression: the treatment-prevalence paradox. Clin </a:t>
            </a:r>
            <a:r>
              <a:rPr lang="en-GB" sz="1200" b="0" i="0" dirty="0" err="1">
                <a:solidFill>
                  <a:srgbClr val="222222"/>
                </a:solidFill>
                <a:effectLst/>
              </a:rPr>
              <a:t>Psychol</a:t>
            </a:r>
            <a:r>
              <a:rPr lang="en-GB" sz="1200" b="0" i="0" dirty="0">
                <a:solidFill>
                  <a:srgbClr val="222222"/>
                </a:solidFill>
                <a:effectLst/>
              </a:rPr>
              <a:t> Rev 91:102111. </a:t>
            </a:r>
          </a:p>
          <a:p>
            <a:pPr marL="0" indent="0">
              <a:buNone/>
            </a:pPr>
            <a:r>
              <a:rPr lang="en-GB" sz="1200" b="0" i="0" dirty="0">
                <a:solidFill>
                  <a:srgbClr val="025E8D"/>
                </a:solidFill>
                <a:effectLst/>
                <a:hlinkClick r:id="rId8"/>
              </a:rPr>
              <a:t>https://doi.org/10.1016/j.cpr.2021.102111</a:t>
            </a:r>
            <a:endParaRPr lang="en-GB" sz="1200" b="0" i="0" dirty="0">
              <a:solidFill>
                <a:srgbClr val="025E8D"/>
              </a:solidFill>
              <a:effectLst/>
            </a:endParaRPr>
          </a:p>
          <a:p>
            <a:endParaRPr lang="en-GB" dirty="0"/>
          </a:p>
        </p:txBody>
      </p:sp>
      <p:sp>
        <p:nvSpPr>
          <p:cNvPr id="4" name="Slide Number Placeholder 3">
            <a:extLst>
              <a:ext uri="{FF2B5EF4-FFF2-40B4-BE49-F238E27FC236}">
                <a16:creationId xmlns:a16="http://schemas.microsoft.com/office/drawing/2014/main" id="{A3D14587-7BFC-6BEB-D837-510DFF3AA435}"/>
              </a:ext>
            </a:extLst>
          </p:cNvPr>
          <p:cNvSpPr>
            <a:spLocks noGrp="1"/>
          </p:cNvSpPr>
          <p:nvPr>
            <p:ph type="sldNum" sz="quarter" idx="5"/>
          </p:nvPr>
        </p:nvSpPr>
        <p:spPr/>
        <p:txBody>
          <a:bodyPr/>
          <a:lstStyle/>
          <a:p>
            <a:fld id="{2367EB50-1511-4700-A934-15A4EADE5EF0}" type="slidenum">
              <a:rPr lang="en-GB" smtClean="0"/>
              <a:t>31</a:t>
            </a:fld>
            <a:endParaRPr lang="en-GB"/>
          </a:p>
        </p:txBody>
      </p:sp>
    </p:spTree>
    <p:extLst>
      <p:ext uri="{BB962C8B-B14F-4D97-AF65-F5344CB8AC3E}">
        <p14:creationId xmlns:p14="http://schemas.microsoft.com/office/powerpoint/2010/main" val="32768639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6CB52-E8AC-07D7-62FA-BD273678DF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594222F-A453-AA1F-C667-33F73D5A67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EFF822D-7169-2509-C6C6-38561F215AAF}"/>
              </a:ext>
            </a:extLst>
          </p:cNvPr>
          <p:cNvSpPr>
            <a:spLocks noGrp="1"/>
          </p:cNvSpPr>
          <p:nvPr>
            <p:ph type="dt" sz="half" idx="10"/>
          </p:nvPr>
        </p:nvSpPr>
        <p:spPr/>
        <p:txBody>
          <a:bodyPr/>
          <a:lstStyle/>
          <a:p>
            <a:fld id="{ECD19FB2-3AAB-4D03-B13A-2960828C78E3}" type="datetimeFigureOut">
              <a:rPr lang="en-US" smtClean="0"/>
              <a:t>2/21/2025</a:t>
            </a:fld>
            <a:endParaRPr lang="en-US" dirty="0"/>
          </a:p>
        </p:txBody>
      </p:sp>
      <p:sp>
        <p:nvSpPr>
          <p:cNvPr id="5" name="Footer Placeholder 4">
            <a:extLst>
              <a:ext uri="{FF2B5EF4-FFF2-40B4-BE49-F238E27FC236}">
                <a16:creationId xmlns:a16="http://schemas.microsoft.com/office/drawing/2014/main" id="{2284979A-6B2D-0408-50F5-77FADB51618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C21E3A-5D10-4620-077E-ABD5C9D84BCA}"/>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534715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444E8-DD7D-F5CE-4F7E-C3B9445E1B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1D939A-CF87-FA85-604B-FDAE274FDE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75323B-ED18-8A64-7863-5CAADFAEBB8C}"/>
              </a:ext>
            </a:extLst>
          </p:cNvPr>
          <p:cNvSpPr>
            <a:spLocks noGrp="1"/>
          </p:cNvSpPr>
          <p:nvPr>
            <p:ph type="dt" sz="half" idx="10"/>
          </p:nvPr>
        </p:nvSpPr>
        <p:spPr/>
        <p:txBody>
          <a:bodyPr/>
          <a:lstStyle/>
          <a:p>
            <a:fld id="{99916976-5D93-46E4-A98A-FAD63E4D0EA8}" type="datetimeFigureOut">
              <a:rPr lang="en-US" smtClean="0"/>
              <a:t>2/21/2025</a:t>
            </a:fld>
            <a:endParaRPr lang="en-US" dirty="0"/>
          </a:p>
        </p:txBody>
      </p:sp>
      <p:sp>
        <p:nvSpPr>
          <p:cNvPr id="5" name="Footer Placeholder 4">
            <a:extLst>
              <a:ext uri="{FF2B5EF4-FFF2-40B4-BE49-F238E27FC236}">
                <a16:creationId xmlns:a16="http://schemas.microsoft.com/office/drawing/2014/main" id="{C1F01BDF-9CB8-DAA6-618A-44F94555EB8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DE315E4-FE7E-B481-E20B-6DAF616C76D4}"/>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320453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2C562-A358-41C4-80D8-676E17AC2B4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541B02C-CC94-4FFE-88C1-03A459B8EA9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2E817-7EDC-F83E-694A-32F0F976049B}"/>
              </a:ext>
            </a:extLst>
          </p:cNvPr>
          <p:cNvSpPr>
            <a:spLocks noGrp="1"/>
          </p:cNvSpPr>
          <p:nvPr>
            <p:ph type="dt" sz="half" idx="10"/>
          </p:nvPr>
        </p:nvSpPr>
        <p:spPr/>
        <p:txBody>
          <a:bodyPr/>
          <a:lstStyle/>
          <a:p>
            <a:fld id="{0F39F4F5-F4D2-4D2A-AB60-88D37ADCB869}" type="datetimeFigureOut">
              <a:rPr lang="en-US" smtClean="0"/>
              <a:t>2/21/2025</a:t>
            </a:fld>
            <a:endParaRPr lang="en-US" dirty="0"/>
          </a:p>
        </p:txBody>
      </p:sp>
      <p:sp>
        <p:nvSpPr>
          <p:cNvPr id="5" name="Footer Placeholder 4">
            <a:extLst>
              <a:ext uri="{FF2B5EF4-FFF2-40B4-BE49-F238E27FC236}">
                <a16:creationId xmlns:a16="http://schemas.microsoft.com/office/drawing/2014/main" id="{1AD0C2B4-DCF3-9855-4B81-EC9DE570C29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E6109EC-806E-ABE7-97AF-E0A0EF59B754}"/>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348046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A4416-55CD-BB6E-2B6A-450F8FB4F9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37F5D4-1D9E-88D4-15F4-C00B18F8784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1ECC9D0-4B86-5BCC-65CB-647C5AA9F26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11F0060-4C62-B6FA-6BF7-77EC71FD8D43}"/>
              </a:ext>
            </a:extLst>
          </p:cNvPr>
          <p:cNvSpPr>
            <a:spLocks noGrp="1"/>
          </p:cNvSpPr>
          <p:nvPr>
            <p:ph type="dt" sz="half" idx="10"/>
          </p:nvPr>
        </p:nvSpPr>
        <p:spPr/>
        <p:txBody>
          <a:bodyPr/>
          <a:lstStyle/>
          <a:p>
            <a:fld id="{D23BC6CE-6D1E-47E5-8859-F31AC5380EB2}" type="datetimeFigureOut">
              <a:rPr lang="en-US" smtClean="0"/>
              <a:t>2/21/2025</a:t>
            </a:fld>
            <a:endParaRPr lang="en-US" dirty="0"/>
          </a:p>
        </p:txBody>
      </p:sp>
      <p:sp>
        <p:nvSpPr>
          <p:cNvPr id="6" name="Footer Placeholder 5">
            <a:extLst>
              <a:ext uri="{FF2B5EF4-FFF2-40B4-BE49-F238E27FC236}">
                <a16:creationId xmlns:a16="http://schemas.microsoft.com/office/drawing/2014/main" id="{39EDA89B-BE46-9672-70F6-452241E58A8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DE610E2-8528-2797-E67B-A36BC2729AFE}"/>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865619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A2B0B-B817-3AD7-7053-19EFD676539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CBF0D6-CCD2-9DB9-CA12-EE60DFC6C91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2E02D97-5994-24EB-E5CD-46C39838B93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914AF99-918A-91B7-0B5F-71029AFAC5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E99731-1D36-65EE-0970-123BDFE1004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20A656-CBF6-8FB6-0E5C-A34F7E182E39}"/>
              </a:ext>
            </a:extLst>
          </p:cNvPr>
          <p:cNvSpPr>
            <a:spLocks noGrp="1"/>
          </p:cNvSpPr>
          <p:nvPr>
            <p:ph type="dt" sz="half" idx="10"/>
          </p:nvPr>
        </p:nvSpPr>
        <p:spPr/>
        <p:txBody>
          <a:bodyPr/>
          <a:lstStyle/>
          <a:p>
            <a:fld id="{B1B4E7C4-4DA4-404D-9965-B13F2DD7D8BF}" type="datetimeFigureOut">
              <a:rPr lang="en-US" smtClean="0"/>
              <a:t>2/21/2025</a:t>
            </a:fld>
            <a:endParaRPr lang="en-US" dirty="0"/>
          </a:p>
        </p:txBody>
      </p:sp>
      <p:sp>
        <p:nvSpPr>
          <p:cNvPr id="8" name="Footer Placeholder 7">
            <a:extLst>
              <a:ext uri="{FF2B5EF4-FFF2-40B4-BE49-F238E27FC236}">
                <a16:creationId xmlns:a16="http://schemas.microsoft.com/office/drawing/2014/main" id="{1D565038-35D8-4D66-A789-DFA873AAED5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A5E3F53A-E9BB-AF27-BC58-B4E01A503103}"/>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206155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54E6C-6172-7FF6-A466-EE635713579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2D1044C-4330-4E81-7531-643788A4A6F2}"/>
              </a:ext>
            </a:extLst>
          </p:cNvPr>
          <p:cNvSpPr>
            <a:spLocks noGrp="1"/>
          </p:cNvSpPr>
          <p:nvPr>
            <p:ph type="dt" sz="half" idx="10"/>
          </p:nvPr>
        </p:nvSpPr>
        <p:spPr/>
        <p:txBody>
          <a:bodyPr/>
          <a:lstStyle/>
          <a:p>
            <a:fld id="{476FB7AA-4A53-424F-AD41-70827B6504BA}" type="datetimeFigureOut">
              <a:rPr lang="en-US" smtClean="0"/>
              <a:t>2/21/2025</a:t>
            </a:fld>
            <a:endParaRPr lang="en-US" dirty="0"/>
          </a:p>
        </p:txBody>
      </p:sp>
      <p:sp>
        <p:nvSpPr>
          <p:cNvPr id="4" name="Footer Placeholder 3">
            <a:extLst>
              <a:ext uri="{FF2B5EF4-FFF2-40B4-BE49-F238E27FC236}">
                <a16:creationId xmlns:a16="http://schemas.microsoft.com/office/drawing/2014/main" id="{D4DA1951-E292-FA7A-1CF2-F0BED182B26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6728AA6-4EDD-E4D7-1588-47E54047BEF3}"/>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71918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3722E7-FAAF-D5B4-4472-34167065E558}"/>
              </a:ext>
            </a:extLst>
          </p:cNvPr>
          <p:cNvSpPr>
            <a:spLocks noGrp="1"/>
          </p:cNvSpPr>
          <p:nvPr>
            <p:ph type="dt" sz="half" idx="10"/>
          </p:nvPr>
        </p:nvSpPr>
        <p:spPr/>
        <p:txBody>
          <a:bodyPr/>
          <a:lstStyle/>
          <a:p>
            <a:fld id="{E7884882-FB12-4BC8-9960-9AD8104D7FAE}" type="datetimeFigureOut">
              <a:rPr lang="en-US" smtClean="0"/>
              <a:t>2/21/2025</a:t>
            </a:fld>
            <a:endParaRPr lang="en-US" dirty="0"/>
          </a:p>
        </p:txBody>
      </p:sp>
      <p:sp>
        <p:nvSpPr>
          <p:cNvPr id="3" name="Footer Placeholder 2">
            <a:extLst>
              <a:ext uri="{FF2B5EF4-FFF2-40B4-BE49-F238E27FC236}">
                <a16:creationId xmlns:a16="http://schemas.microsoft.com/office/drawing/2014/main" id="{89582E08-B8C8-ABBC-A3F8-4389AF19BDD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7CBD663-CCB0-254C-9259-121F4E4300D0}"/>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170371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23F6F-1846-0619-F59C-B9CFCFA49A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8A630E6-AC98-D023-A7E2-B25953FC350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22D130-B401-B8ED-98CD-7665D0B966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6AAF43-063C-70EF-A705-D9A50AA7AC2F}"/>
              </a:ext>
            </a:extLst>
          </p:cNvPr>
          <p:cNvSpPr>
            <a:spLocks noGrp="1"/>
          </p:cNvSpPr>
          <p:nvPr>
            <p:ph type="dt" sz="half" idx="10"/>
          </p:nvPr>
        </p:nvSpPr>
        <p:spPr/>
        <p:txBody>
          <a:bodyPr/>
          <a:lstStyle/>
          <a:p>
            <a:fld id="{F7D1BD23-6E54-4D9D-AD88-A2813C73CC25}" type="datetimeFigureOut">
              <a:rPr lang="en-US" smtClean="0"/>
              <a:t>2/21/2025</a:t>
            </a:fld>
            <a:endParaRPr lang="en-US" dirty="0"/>
          </a:p>
        </p:txBody>
      </p:sp>
      <p:sp>
        <p:nvSpPr>
          <p:cNvPr id="6" name="Footer Placeholder 5">
            <a:extLst>
              <a:ext uri="{FF2B5EF4-FFF2-40B4-BE49-F238E27FC236}">
                <a16:creationId xmlns:a16="http://schemas.microsoft.com/office/drawing/2014/main" id="{E74D87A0-1D06-C144-7D82-F1C815C62E2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B06926F-817D-9000-702F-5A7B3730B1DE}"/>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05250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70A43-E5A3-8513-99A0-7C62282C23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B761682-E1D3-FEFD-69B5-AAEAC87F15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B6DEE5E-253B-EEBB-17CD-9CA3E80EC0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8ADD53-2ABB-9589-53D2-0EEA259A2D08}"/>
              </a:ext>
            </a:extLst>
          </p:cNvPr>
          <p:cNvSpPr>
            <a:spLocks noGrp="1"/>
          </p:cNvSpPr>
          <p:nvPr>
            <p:ph type="dt" sz="half" idx="10"/>
          </p:nvPr>
        </p:nvSpPr>
        <p:spPr/>
        <p:txBody>
          <a:bodyPr/>
          <a:lstStyle/>
          <a:p>
            <a:fld id="{1471A834-4F3C-4AF9-9C74-05EC35A0F292}" type="datetimeFigureOut">
              <a:rPr lang="en-US" smtClean="0"/>
              <a:t>2/21/2025</a:t>
            </a:fld>
            <a:endParaRPr lang="en-US" dirty="0"/>
          </a:p>
        </p:txBody>
      </p:sp>
      <p:sp>
        <p:nvSpPr>
          <p:cNvPr id="6" name="Footer Placeholder 5">
            <a:extLst>
              <a:ext uri="{FF2B5EF4-FFF2-40B4-BE49-F238E27FC236}">
                <a16:creationId xmlns:a16="http://schemas.microsoft.com/office/drawing/2014/main" id="{D96FCDA3-9767-02FA-9413-B27F5ACA2A3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B64030D-D805-6972-31DC-D1759097E1E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586466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0A8E4-2378-8BC7-8403-DF379F0DE6A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D02CCD5-1C77-F800-6C06-876771806B7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CF4209-5DF9-5F57-8DCD-7BAC13B471ED}"/>
              </a:ext>
            </a:extLst>
          </p:cNvPr>
          <p:cNvSpPr>
            <a:spLocks noGrp="1"/>
          </p:cNvSpPr>
          <p:nvPr>
            <p:ph type="dt" sz="half" idx="10"/>
          </p:nvPr>
        </p:nvSpPr>
        <p:spPr/>
        <p:txBody>
          <a:bodyPr/>
          <a:lstStyle/>
          <a:p>
            <a:fld id="{0DED02AE-B9A4-47BD-AF8E-97E16144138B}" type="datetimeFigureOut">
              <a:rPr lang="en-US" smtClean="0"/>
              <a:t>2/21/2025</a:t>
            </a:fld>
            <a:endParaRPr lang="en-US" dirty="0"/>
          </a:p>
        </p:txBody>
      </p:sp>
      <p:sp>
        <p:nvSpPr>
          <p:cNvPr id="5" name="Footer Placeholder 4">
            <a:extLst>
              <a:ext uri="{FF2B5EF4-FFF2-40B4-BE49-F238E27FC236}">
                <a16:creationId xmlns:a16="http://schemas.microsoft.com/office/drawing/2014/main" id="{AE4253FD-47B4-F0FF-C7A7-CCCA85A3480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12DA542-2233-91A4-76C8-9962181F6981}"/>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17361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FCC5AA-E47A-E075-09EA-BE4D5C1C66E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2CCA71-35E5-7FE0-6910-6A89F4FE71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C19B03-1A53-4954-9D0C-2D7BB104FBEE}"/>
              </a:ext>
            </a:extLst>
          </p:cNvPr>
          <p:cNvSpPr>
            <a:spLocks noGrp="1"/>
          </p:cNvSpPr>
          <p:nvPr>
            <p:ph type="dt" sz="half" idx="10"/>
          </p:nvPr>
        </p:nvSpPr>
        <p:spPr/>
        <p:txBody>
          <a:bodyPr/>
          <a:lstStyle/>
          <a:p>
            <a:fld id="{CF0FD78B-DB02-4362-BCDC-98A55456977C}" type="datetimeFigureOut">
              <a:rPr lang="en-US" smtClean="0"/>
              <a:t>2/21/2025</a:t>
            </a:fld>
            <a:endParaRPr lang="en-US" dirty="0"/>
          </a:p>
        </p:txBody>
      </p:sp>
      <p:sp>
        <p:nvSpPr>
          <p:cNvPr id="5" name="Footer Placeholder 4">
            <a:extLst>
              <a:ext uri="{FF2B5EF4-FFF2-40B4-BE49-F238E27FC236}">
                <a16:creationId xmlns:a16="http://schemas.microsoft.com/office/drawing/2014/main" id="{D6B4C146-BBD2-9CCF-E8D1-38A75AC6D32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51B9D9B-37DE-EA19-8DA4-0E766850E35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205875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5570F-535E-EE5D-4F16-46EC96D3E4C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49B5FCB-CED8-0E1C-166F-A0604D9225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2A138C-7292-02FD-233E-17D916CC5C00}"/>
              </a:ext>
            </a:extLst>
          </p:cNvPr>
          <p:cNvSpPr>
            <a:spLocks noGrp="1"/>
          </p:cNvSpPr>
          <p:nvPr>
            <p:ph type="dt" sz="half" idx="10"/>
          </p:nvPr>
        </p:nvSpPr>
        <p:spPr/>
        <p:txBody>
          <a:bodyPr/>
          <a:lstStyle/>
          <a:p>
            <a:fld id="{5222D8B2-8F27-4B7A-9623-7A72BE58A197}" type="datetimeFigureOut">
              <a:rPr lang="en-GB" smtClean="0"/>
              <a:t>21/02/2025</a:t>
            </a:fld>
            <a:endParaRPr lang="en-GB"/>
          </a:p>
        </p:txBody>
      </p:sp>
      <p:sp>
        <p:nvSpPr>
          <p:cNvPr id="5" name="Footer Placeholder 4">
            <a:extLst>
              <a:ext uri="{FF2B5EF4-FFF2-40B4-BE49-F238E27FC236}">
                <a16:creationId xmlns:a16="http://schemas.microsoft.com/office/drawing/2014/main" id="{9DB2A916-22FC-DDDD-66D8-F988AD444A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2B737F-5901-9EAB-30EE-779C3D0892F4}"/>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31043203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46796-8914-7671-84B1-A84A6FDA38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EDDE5F-1F37-3F35-C444-DEFDDE22230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46E94F-DDE4-126F-5458-B58717135A7A}"/>
              </a:ext>
            </a:extLst>
          </p:cNvPr>
          <p:cNvSpPr>
            <a:spLocks noGrp="1"/>
          </p:cNvSpPr>
          <p:nvPr>
            <p:ph type="dt" sz="half" idx="10"/>
          </p:nvPr>
        </p:nvSpPr>
        <p:spPr/>
        <p:txBody>
          <a:bodyPr/>
          <a:lstStyle/>
          <a:p>
            <a:fld id="{5222D8B2-8F27-4B7A-9623-7A72BE58A197}" type="datetimeFigureOut">
              <a:rPr lang="en-GB" smtClean="0"/>
              <a:t>21/02/2025</a:t>
            </a:fld>
            <a:endParaRPr lang="en-GB"/>
          </a:p>
        </p:txBody>
      </p:sp>
      <p:sp>
        <p:nvSpPr>
          <p:cNvPr id="5" name="Footer Placeholder 4">
            <a:extLst>
              <a:ext uri="{FF2B5EF4-FFF2-40B4-BE49-F238E27FC236}">
                <a16:creationId xmlns:a16="http://schemas.microsoft.com/office/drawing/2014/main" id="{8D8935FA-1C7F-F5EC-0F57-C3F12CFD9C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89B753-80A9-2041-9176-94850AF8F201}"/>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32652176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9C06E-1C2C-857F-70C4-B0C78B6B8F2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DDC093C-1553-CD9C-DC63-F74355377C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6756492-9258-074F-F3C5-D1857106BFF5}"/>
              </a:ext>
            </a:extLst>
          </p:cNvPr>
          <p:cNvSpPr>
            <a:spLocks noGrp="1"/>
          </p:cNvSpPr>
          <p:nvPr>
            <p:ph type="dt" sz="half" idx="10"/>
          </p:nvPr>
        </p:nvSpPr>
        <p:spPr/>
        <p:txBody>
          <a:bodyPr/>
          <a:lstStyle/>
          <a:p>
            <a:fld id="{5222D8B2-8F27-4B7A-9623-7A72BE58A197}" type="datetimeFigureOut">
              <a:rPr lang="en-GB" smtClean="0"/>
              <a:t>21/02/2025</a:t>
            </a:fld>
            <a:endParaRPr lang="en-GB"/>
          </a:p>
        </p:txBody>
      </p:sp>
      <p:sp>
        <p:nvSpPr>
          <p:cNvPr id="5" name="Footer Placeholder 4">
            <a:extLst>
              <a:ext uri="{FF2B5EF4-FFF2-40B4-BE49-F238E27FC236}">
                <a16:creationId xmlns:a16="http://schemas.microsoft.com/office/drawing/2014/main" id="{73C61C69-8AA4-E8CA-1D92-9011BAAE14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2DB18F-0981-71FF-5B57-F8D379157E28}"/>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23381715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86382-C096-B7F2-1315-3A6D7DBCB0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B84757-A9E0-7F9D-95B0-7760EB1999D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46FD04-9DB3-7092-5AB7-F1233BCB036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D50A34A-9142-E9B6-F91D-FF0334B9AE80}"/>
              </a:ext>
            </a:extLst>
          </p:cNvPr>
          <p:cNvSpPr>
            <a:spLocks noGrp="1"/>
          </p:cNvSpPr>
          <p:nvPr>
            <p:ph type="dt" sz="half" idx="10"/>
          </p:nvPr>
        </p:nvSpPr>
        <p:spPr/>
        <p:txBody>
          <a:bodyPr/>
          <a:lstStyle/>
          <a:p>
            <a:fld id="{5222D8B2-8F27-4B7A-9623-7A72BE58A197}" type="datetimeFigureOut">
              <a:rPr lang="en-GB" smtClean="0"/>
              <a:t>21/02/2025</a:t>
            </a:fld>
            <a:endParaRPr lang="en-GB"/>
          </a:p>
        </p:txBody>
      </p:sp>
      <p:sp>
        <p:nvSpPr>
          <p:cNvPr id="6" name="Footer Placeholder 5">
            <a:extLst>
              <a:ext uri="{FF2B5EF4-FFF2-40B4-BE49-F238E27FC236}">
                <a16:creationId xmlns:a16="http://schemas.microsoft.com/office/drawing/2014/main" id="{5FA562AE-8C1A-A297-3A83-F48093B595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F6E18F-CBB2-7829-B403-4457BE95B8F7}"/>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31320176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B42AC-D671-7CAB-105B-E555FF0EAAA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6B48BE-AF48-286D-F0E1-B87CDB5AB41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6EE574E-A826-2253-6099-FD8DC16B3DF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2B73EE7-7F47-D87A-697D-30A3B793FE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FC04A77-375E-D7E0-1B03-28B7B379D80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9B2734-D8FC-F2A1-4C03-CCE331B7AA66}"/>
              </a:ext>
            </a:extLst>
          </p:cNvPr>
          <p:cNvSpPr>
            <a:spLocks noGrp="1"/>
          </p:cNvSpPr>
          <p:nvPr>
            <p:ph type="dt" sz="half" idx="10"/>
          </p:nvPr>
        </p:nvSpPr>
        <p:spPr/>
        <p:txBody>
          <a:bodyPr/>
          <a:lstStyle/>
          <a:p>
            <a:fld id="{5222D8B2-8F27-4B7A-9623-7A72BE58A197}" type="datetimeFigureOut">
              <a:rPr lang="en-GB" smtClean="0"/>
              <a:t>21/02/2025</a:t>
            </a:fld>
            <a:endParaRPr lang="en-GB"/>
          </a:p>
        </p:txBody>
      </p:sp>
      <p:sp>
        <p:nvSpPr>
          <p:cNvPr id="8" name="Footer Placeholder 7">
            <a:extLst>
              <a:ext uri="{FF2B5EF4-FFF2-40B4-BE49-F238E27FC236}">
                <a16:creationId xmlns:a16="http://schemas.microsoft.com/office/drawing/2014/main" id="{C51E3EDF-9421-74E7-E058-7254928C281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9C5BE2-3F91-1CC8-67A3-708A4E8BF4B1}"/>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22330194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DC7B2-9F77-15EF-05D4-659EFC73781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4CFF2EA-08B5-944E-A42B-E600BA6D0DCD}"/>
              </a:ext>
            </a:extLst>
          </p:cNvPr>
          <p:cNvSpPr>
            <a:spLocks noGrp="1"/>
          </p:cNvSpPr>
          <p:nvPr>
            <p:ph type="dt" sz="half" idx="10"/>
          </p:nvPr>
        </p:nvSpPr>
        <p:spPr/>
        <p:txBody>
          <a:bodyPr/>
          <a:lstStyle/>
          <a:p>
            <a:fld id="{5222D8B2-8F27-4B7A-9623-7A72BE58A197}" type="datetimeFigureOut">
              <a:rPr lang="en-GB" smtClean="0"/>
              <a:t>21/02/2025</a:t>
            </a:fld>
            <a:endParaRPr lang="en-GB"/>
          </a:p>
        </p:txBody>
      </p:sp>
      <p:sp>
        <p:nvSpPr>
          <p:cNvPr id="4" name="Footer Placeholder 3">
            <a:extLst>
              <a:ext uri="{FF2B5EF4-FFF2-40B4-BE49-F238E27FC236}">
                <a16:creationId xmlns:a16="http://schemas.microsoft.com/office/drawing/2014/main" id="{2EE8510B-AB8F-3EA1-E163-3149B41F9A8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5C48922-88F3-BEBD-7B93-32482B3368DD}"/>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17576494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FD20FCE-00BD-D1DF-027A-741EF0BFBA93}"/>
              </a:ext>
            </a:extLst>
          </p:cNvPr>
          <p:cNvSpPr>
            <a:spLocks noGrp="1"/>
          </p:cNvSpPr>
          <p:nvPr>
            <p:ph type="dt" sz="half" idx="10"/>
          </p:nvPr>
        </p:nvSpPr>
        <p:spPr/>
        <p:txBody>
          <a:bodyPr/>
          <a:lstStyle/>
          <a:p>
            <a:fld id="{5222D8B2-8F27-4B7A-9623-7A72BE58A197}" type="datetimeFigureOut">
              <a:rPr lang="en-GB" smtClean="0"/>
              <a:t>21/02/2025</a:t>
            </a:fld>
            <a:endParaRPr lang="en-GB"/>
          </a:p>
        </p:txBody>
      </p:sp>
      <p:sp>
        <p:nvSpPr>
          <p:cNvPr id="3" name="Footer Placeholder 2">
            <a:extLst>
              <a:ext uri="{FF2B5EF4-FFF2-40B4-BE49-F238E27FC236}">
                <a16:creationId xmlns:a16="http://schemas.microsoft.com/office/drawing/2014/main" id="{0FA991DA-6216-E901-18EC-EFADC68C6CA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60CE386-12E7-7C8D-AE04-4176B3D3C20B}"/>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174631133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EB391-C753-ACC0-F19C-9877CEE09A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C4F6D9-8013-668B-9BEB-1FBBE14F28D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F64BE88-6940-34DA-01DF-2E81B5EEE3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0AC1CA-19B9-E52C-1395-6A3F78D186BB}"/>
              </a:ext>
            </a:extLst>
          </p:cNvPr>
          <p:cNvSpPr>
            <a:spLocks noGrp="1"/>
          </p:cNvSpPr>
          <p:nvPr>
            <p:ph type="dt" sz="half" idx="10"/>
          </p:nvPr>
        </p:nvSpPr>
        <p:spPr/>
        <p:txBody>
          <a:bodyPr/>
          <a:lstStyle/>
          <a:p>
            <a:fld id="{5222D8B2-8F27-4B7A-9623-7A72BE58A197}" type="datetimeFigureOut">
              <a:rPr lang="en-GB" smtClean="0"/>
              <a:t>21/02/2025</a:t>
            </a:fld>
            <a:endParaRPr lang="en-GB"/>
          </a:p>
        </p:txBody>
      </p:sp>
      <p:sp>
        <p:nvSpPr>
          <p:cNvPr id="6" name="Footer Placeholder 5">
            <a:extLst>
              <a:ext uri="{FF2B5EF4-FFF2-40B4-BE49-F238E27FC236}">
                <a16:creationId xmlns:a16="http://schemas.microsoft.com/office/drawing/2014/main" id="{A3F3CE95-E337-DE20-AD72-61C0FECEB7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FA57BD-CB0A-6A81-EFAC-FDEE284AD6C0}"/>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190431472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F38B2-448A-B43B-D6A7-ACCAD2623B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5CE73F7-CADD-B871-CEEC-E7480A7E6A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F9644F1-8AF0-0731-C8E2-663575277C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C0F8E3-C7AF-5EDD-737F-2FD6B8DF0DEA}"/>
              </a:ext>
            </a:extLst>
          </p:cNvPr>
          <p:cNvSpPr>
            <a:spLocks noGrp="1"/>
          </p:cNvSpPr>
          <p:nvPr>
            <p:ph type="dt" sz="half" idx="10"/>
          </p:nvPr>
        </p:nvSpPr>
        <p:spPr/>
        <p:txBody>
          <a:bodyPr/>
          <a:lstStyle/>
          <a:p>
            <a:fld id="{5222D8B2-8F27-4B7A-9623-7A72BE58A197}" type="datetimeFigureOut">
              <a:rPr lang="en-GB" smtClean="0"/>
              <a:t>21/02/2025</a:t>
            </a:fld>
            <a:endParaRPr lang="en-GB"/>
          </a:p>
        </p:txBody>
      </p:sp>
      <p:sp>
        <p:nvSpPr>
          <p:cNvPr id="6" name="Footer Placeholder 5">
            <a:extLst>
              <a:ext uri="{FF2B5EF4-FFF2-40B4-BE49-F238E27FC236}">
                <a16:creationId xmlns:a16="http://schemas.microsoft.com/office/drawing/2014/main" id="{776398D9-B9F6-36E9-DD9E-9CB2D7A7CE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D698C2-A07F-E040-ED4D-BB56B812B142}"/>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2292965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D308D-A9B1-B4AF-6F4E-E5BD63FCD51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CC3615-1E4D-8FC6-CDB1-04EBC85FFA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309E69-001F-263E-077A-263A8575712D}"/>
              </a:ext>
            </a:extLst>
          </p:cNvPr>
          <p:cNvSpPr>
            <a:spLocks noGrp="1"/>
          </p:cNvSpPr>
          <p:nvPr>
            <p:ph type="dt" sz="half" idx="10"/>
          </p:nvPr>
        </p:nvSpPr>
        <p:spPr/>
        <p:txBody>
          <a:bodyPr/>
          <a:lstStyle/>
          <a:p>
            <a:fld id="{5222D8B2-8F27-4B7A-9623-7A72BE58A197}" type="datetimeFigureOut">
              <a:rPr lang="en-GB" smtClean="0"/>
              <a:t>21/02/2025</a:t>
            </a:fld>
            <a:endParaRPr lang="en-GB"/>
          </a:p>
        </p:txBody>
      </p:sp>
      <p:sp>
        <p:nvSpPr>
          <p:cNvPr id="5" name="Footer Placeholder 4">
            <a:extLst>
              <a:ext uri="{FF2B5EF4-FFF2-40B4-BE49-F238E27FC236}">
                <a16:creationId xmlns:a16="http://schemas.microsoft.com/office/drawing/2014/main" id="{39113052-9241-9CCE-5F15-724BAE3348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FF83FD-492A-C7E7-BE2E-5A23E05511A2}"/>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24671793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509C21-052B-9BF1-3EA9-B62D6191C09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191812-0F96-3B14-8B99-2EC600E904B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FA5126-3D20-06EB-B163-A70D4D634C8F}"/>
              </a:ext>
            </a:extLst>
          </p:cNvPr>
          <p:cNvSpPr>
            <a:spLocks noGrp="1"/>
          </p:cNvSpPr>
          <p:nvPr>
            <p:ph type="dt" sz="half" idx="10"/>
          </p:nvPr>
        </p:nvSpPr>
        <p:spPr/>
        <p:txBody>
          <a:bodyPr/>
          <a:lstStyle/>
          <a:p>
            <a:fld id="{5222D8B2-8F27-4B7A-9623-7A72BE58A197}" type="datetimeFigureOut">
              <a:rPr lang="en-GB" smtClean="0"/>
              <a:t>21/02/2025</a:t>
            </a:fld>
            <a:endParaRPr lang="en-GB"/>
          </a:p>
        </p:txBody>
      </p:sp>
      <p:sp>
        <p:nvSpPr>
          <p:cNvPr id="5" name="Footer Placeholder 4">
            <a:extLst>
              <a:ext uri="{FF2B5EF4-FFF2-40B4-BE49-F238E27FC236}">
                <a16:creationId xmlns:a16="http://schemas.microsoft.com/office/drawing/2014/main" id="{F85821C7-8710-96B1-B4A0-B39AB334E7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453DBD-EB0F-C3E7-2B12-F3EA38DF4F60}"/>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143251577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18" name="Text Placeholder 16">
            <a:extLst>
              <a:ext uri="{FF2B5EF4-FFF2-40B4-BE49-F238E27FC236}">
                <a16:creationId xmlns:a16="http://schemas.microsoft.com/office/drawing/2014/main" id="{B8498729-8E0E-452C-9DE5-20C4280E6809}"/>
              </a:ext>
            </a:extLst>
          </p:cNvPr>
          <p:cNvSpPr>
            <a:spLocks noGrp="1"/>
          </p:cNvSpPr>
          <p:nvPr>
            <p:ph type="body" sz="quarter" idx="11" hasCustomPrompt="1"/>
          </p:nvPr>
        </p:nvSpPr>
        <p:spPr>
          <a:xfrm>
            <a:off x="3638339" y="5310000"/>
            <a:ext cx="4536000" cy="1548000"/>
          </a:xfrm>
          <a:solidFill>
            <a:schemeClr val="bg1">
              <a:lumMod val="85000"/>
              <a:alpha val="80000"/>
            </a:schemeClr>
          </a:solidFill>
        </p:spPr>
        <p:txBody>
          <a:bodyPr lIns="288000" tIns="252000" rtlCol="0"/>
          <a:lstStyle>
            <a:lvl1pPr marL="0" indent="0">
              <a:spcBef>
                <a:spcPts val="500"/>
              </a:spcBef>
              <a:buNone/>
              <a:defRPr sz="1300" b="1">
                <a:solidFill>
                  <a:schemeClr val="tx2"/>
                </a:solidFill>
                <a:latin typeface="+mj-lt"/>
              </a:defRPr>
            </a:lvl1pPr>
            <a:lvl2pPr marL="0" indent="0">
              <a:spcBef>
                <a:spcPts val="500"/>
              </a:spcBef>
              <a:buNone/>
              <a:defRPr sz="1000">
                <a:solidFill>
                  <a:schemeClr val="bg2"/>
                </a:solidFill>
              </a:defRPr>
            </a:lvl2pPr>
          </a:lstStyle>
          <a:p>
            <a:pPr lvl="0" rtl="0"/>
            <a:r>
              <a:rPr lang="en-GB" noProof="0" dirty="0"/>
              <a:t>Additional Stage Title 02</a:t>
            </a:r>
          </a:p>
          <a:p>
            <a:pPr lvl="1" rtl="0"/>
            <a:r>
              <a:rPr lang="en-GB" noProof="0" dirty="0"/>
              <a:t>Lorem ipsum </a:t>
            </a:r>
            <a:r>
              <a:rPr lang="en-GB" noProof="0" dirty="0" err="1"/>
              <a:t>dolor</a:t>
            </a:r>
            <a:r>
              <a:rPr lang="en-GB" noProof="0" dirty="0"/>
              <a:t> sit </a:t>
            </a:r>
            <a:r>
              <a:rPr lang="en-GB" noProof="0" dirty="0" err="1"/>
              <a:t>amet</a:t>
            </a:r>
            <a:r>
              <a:rPr lang="en-GB" noProof="0" dirty="0"/>
              <a:t>, </a:t>
            </a:r>
            <a:r>
              <a:rPr lang="en-GB" noProof="0" dirty="0" err="1"/>
              <a:t>consectetuer</a:t>
            </a:r>
            <a:r>
              <a:rPr lang="en-GB" noProof="0" dirty="0"/>
              <a:t> </a:t>
            </a:r>
            <a:r>
              <a:rPr lang="en-GB" noProof="0" dirty="0" err="1"/>
              <a:t>adipiscing</a:t>
            </a:r>
            <a:r>
              <a:rPr lang="en-GB" noProof="0" dirty="0"/>
              <a:t> </a:t>
            </a:r>
            <a:r>
              <a:rPr lang="en-GB" noProof="0" dirty="0" err="1"/>
              <a:t>elit</a:t>
            </a:r>
            <a:r>
              <a:rPr lang="en-GB" noProof="0" dirty="0"/>
              <a:t>, </a:t>
            </a:r>
            <a:r>
              <a:rPr lang="en-GB" noProof="0" dirty="0" err="1"/>
              <a:t>sed</a:t>
            </a:r>
            <a:r>
              <a:rPr lang="en-GB" noProof="0" dirty="0"/>
              <a:t> </a:t>
            </a:r>
            <a:r>
              <a:rPr lang="en-GB" noProof="0" dirty="0" err="1"/>
              <a:t>diam</a:t>
            </a:r>
            <a:r>
              <a:rPr lang="en-GB" noProof="0" dirty="0"/>
              <a:t> </a:t>
            </a:r>
            <a:r>
              <a:rPr lang="en-GB" noProof="0" dirty="0" err="1"/>
              <a:t>nonummy</a:t>
            </a:r>
            <a:endParaRPr lang="en-GB" noProof="0" dirty="0"/>
          </a:p>
        </p:txBody>
      </p:sp>
      <p:sp>
        <p:nvSpPr>
          <p:cNvPr id="17" name="Text Placeholder 16">
            <a:extLst>
              <a:ext uri="{FF2B5EF4-FFF2-40B4-BE49-F238E27FC236}">
                <a16:creationId xmlns:a16="http://schemas.microsoft.com/office/drawing/2014/main" id="{6F6ED01E-03BA-4CB7-BDDB-4A7F0B0DA414}"/>
              </a:ext>
            </a:extLst>
          </p:cNvPr>
          <p:cNvSpPr>
            <a:spLocks noGrp="1"/>
          </p:cNvSpPr>
          <p:nvPr>
            <p:ph type="body" sz="quarter" idx="10" hasCustomPrompt="1"/>
          </p:nvPr>
        </p:nvSpPr>
        <p:spPr>
          <a:xfrm>
            <a:off x="787583" y="5310000"/>
            <a:ext cx="2778470" cy="1548000"/>
          </a:xfrm>
          <a:solidFill>
            <a:schemeClr val="bg1">
              <a:lumMod val="95000"/>
            </a:schemeClr>
          </a:solidFill>
        </p:spPr>
        <p:txBody>
          <a:bodyPr lIns="288000" tIns="252000" rtlCol="0"/>
          <a:lstStyle>
            <a:lvl1pPr marL="0" indent="0">
              <a:spcBef>
                <a:spcPts val="500"/>
              </a:spcBef>
              <a:buNone/>
              <a:defRPr sz="1300" b="1">
                <a:solidFill>
                  <a:schemeClr val="tx2"/>
                </a:solidFill>
                <a:latin typeface="+mj-lt"/>
              </a:defRPr>
            </a:lvl1pPr>
            <a:lvl2pPr marL="0" indent="0">
              <a:spcBef>
                <a:spcPts val="500"/>
              </a:spcBef>
              <a:buNone/>
              <a:defRPr sz="1000">
                <a:solidFill>
                  <a:schemeClr val="bg2"/>
                </a:solidFill>
              </a:defRPr>
            </a:lvl2pPr>
          </a:lstStyle>
          <a:p>
            <a:pPr lvl="0" rtl="0"/>
            <a:r>
              <a:rPr lang="en-GB" noProof="0" dirty="0"/>
              <a:t>Additional Stage Title 01</a:t>
            </a:r>
          </a:p>
          <a:p>
            <a:pPr lvl="1" rtl="0"/>
            <a:r>
              <a:rPr lang="en-GB" noProof="0" dirty="0"/>
              <a:t>Lorem ipsum </a:t>
            </a:r>
            <a:r>
              <a:rPr lang="en-GB" noProof="0" dirty="0" err="1"/>
              <a:t>dolor</a:t>
            </a:r>
            <a:r>
              <a:rPr lang="en-GB" noProof="0" dirty="0"/>
              <a:t> sit </a:t>
            </a:r>
            <a:r>
              <a:rPr lang="en-GB" noProof="0" dirty="0" err="1"/>
              <a:t>amet</a:t>
            </a:r>
            <a:r>
              <a:rPr lang="en-GB" noProof="0" dirty="0"/>
              <a:t>, </a:t>
            </a:r>
            <a:r>
              <a:rPr lang="en-GB" noProof="0" dirty="0" err="1"/>
              <a:t>consectetuer</a:t>
            </a:r>
            <a:r>
              <a:rPr lang="en-GB" noProof="0" dirty="0"/>
              <a:t> </a:t>
            </a:r>
            <a:r>
              <a:rPr lang="en-GB" noProof="0" dirty="0" err="1"/>
              <a:t>adipiscing</a:t>
            </a:r>
            <a:r>
              <a:rPr lang="en-GB" noProof="0" dirty="0"/>
              <a:t> </a:t>
            </a:r>
            <a:r>
              <a:rPr lang="en-GB" noProof="0" dirty="0" err="1"/>
              <a:t>elit</a:t>
            </a:r>
            <a:r>
              <a:rPr lang="en-GB" noProof="0" dirty="0"/>
              <a:t>, </a:t>
            </a:r>
            <a:r>
              <a:rPr lang="en-GB" noProof="0" dirty="0" err="1"/>
              <a:t>sed</a:t>
            </a:r>
            <a:r>
              <a:rPr lang="en-GB" noProof="0" dirty="0"/>
              <a:t> </a:t>
            </a:r>
            <a:r>
              <a:rPr lang="en-GB" noProof="0" dirty="0" err="1"/>
              <a:t>diam</a:t>
            </a:r>
            <a:r>
              <a:rPr lang="en-GB" noProof="0" dirty="0"/>
              <a:t> </a:t>
            </a:r>
            <a:r>
              <a:rPr lang="en-GB" noProof="0" dirty="0" err="1"/>
              <a:t>nonummy</a:t>
            </a:r>
            <a:endParaRPr lang="en-GB" noProof="0" dirty="0"/>
          </a:p>
        </p:txBody>
      </p:sp>
      <p:sp>
        <p:nvSpPr>
          <p:cNvPr id="2" name="Title 1">
            <a:extLst>
              <a:ext uri="{FF2B5EF4-FFF2-40B4-BE49-F238E27FC236}">
                <a16:creationId xmlns:a16="http://schemas.microsoft.com/office/drawing/2014/main" id="{D3060639-BF2D-41F8-822B-DED03338D288}"/>
              </a:ext>
            </a:extLst>
          </p:cNvPr>
          <p:cNvSpPr>
            <a:spLocks noGrp="1"/>
          </p:cNvSpPr>
          <p:nvPr userDrawn="1">
            <p:ph type="title" hasCustomPrompt="1"/>
          </p:nvPr>
        </p:nvSpPr>
        <p:spPr>
          <a:xfrm>
            <a:off x="680354" y="197121"/>
            <a:ext cx="10711545" cy="1325563"/>
          </a:xfrm>
        </p:spPr>
        <p:txBody>
          <a:bodyPr rtlCol="0">
            <a:normAutofit/>
          </a:bodyPr>
          <a:lstStyle>
            <a:lvl1pPr>
              <a:defRPr sz="3000"/>
            </a:lvl1pPr>
          </a:lstStyle>
          <a:p>
            <a:pPr rtl="0"/>
            <a:r>
              <a:rPr lang="en-GB" noProof="0" dirty="0"/>
              <a:t>Project timeline</a:t>
            </a:r>
          </a:p>
        </p:txBody>
      </p:sp>
      <p:sp>
        <p:nvSpPr>
          <p:cNvPr id="3" name="Content Placeholder 2">
            <a:extLst>
              <a:ext uri="{FF2B5EF4-FFF2-40B4-BE49-F238E27FC236}">
                <a16:creationId xmlns:a16="http://schemas.microsoft.com/office/drawing/2014/main" id="{0F474091-9EA2-47C8-AAA9-6DFE207852E4}"/>
              </a:ext>
            </a:extLst>
          </p:cNvPr>
          <p:cNvSpPr>
            <a:spLocks noGrp="1"/>
          </p:cNvSpPr>
          <p:nvPr userDrawn="1">
            <p:ph idx="1"/>
          </p:nvPr>
        </p:nvSpPr>
        <p:spPr>
          <a:xfrm>
            <a:off x="680354" y="1786436"/>
            <a:ext cx="10711545" cy="3306069"/>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9" name="Text Placeholder 16">
            <a:extLst>
              <a:ext uri="{FF2B5EF4-FFF2-40B4-BE49-F238E27FC236}">
                <a16:creationId xmlns:a16="http://schemas.microsoft.com/office/drawing/2014/main" id="{1C51713D-9A60-48EF-A25A-764AEDE9E672}"/>
              </a:ext>
            </a:extLst>
          </p:cNvPr>
          <p:cNvSpPr>
            <a:spLocks noGrp="1"/>
          </p:cNvSpPr>
          <p:nvPr>
            <p:ph type="body" sz="quarter" idx="12" hasCustomPrompt="1"/>
          </p:nvPr>
        </p:nvSpPr>
        <p:spPr>
          <a:xfrm>
            <a:off x="8246626" y="5310000"/>
            <a:ext cx="3103200" cy="1548000"/>
          </a:xfrm>
          <a:solidFill>
            <a:schemeClr val="bg1">
              <a:lumMod val="95000"/>
            </a:schemeClr>
          </a:solidFill>
        </p:spPr>
        <p:txBody>
          <a:bodyPr lIns="288000" tIns="252000" rtlCol="0"/>
          <a:lstStyle>
            <a:lvl1pPr marL="0" indent="0">
              <a:spcBef>
                <a:spcPts val="500"/>
              </a:spcBef>
              <a:buNone/>
              <a:defRPr sz="1300" b="1">
                <a:solidFill>
                  <a:schemeClr val="tx2"/>
                </a:solidFill>
                <a:latin typeface="+mj-lt"/>
              </a:defRPr>
            </a:lvl1pPr>
            <a:lvl2pPr marL="0" indent="0">
              <a:spcBef>
                <a:spcPts val="500"/>
              </a:spcBef>
              <a:buNone/>
              <a:defRPr sz="1000">
                <a:solidFill>
                  <a:schemeClr val="bg2"/>
                </a:solidFill>
              </a:defRPr>
            </a:lvl2pPr>
          </a:lstStyle>
          <a:p>
            <a:pPr lvl="0" rtl="0"/>
            <a:r>
              <a:rPr lang="en-GB" noProof="0" dirty="0"/>
              <a:t>Additional Stage Title 3</a:t>
            </a:r>
          </a:p>
          <a:p>
            <a:pPr lvl="1" rtl="0"/>
            <a:r>
              <a:rPr lang="en-GB" noProof="0" dirty="0"/>
              <a:t>Lorem ipsum </a:t>
            </a:r>
            <a:r>
              <a:rPr lang="en-GB" noProof="0" dirty="0" err="1"/>
              <a:t>dolor</a:t>
            </a:r>
            <a:r>
              <a:rPr lang="en-GB" noProof="0" dirty="0"/>
              <a:t> sit </a:t>
            </a:r>
            <a:r>
              <a:rPr lang="en-GB" noProof="0" dirty="0" err="1"/>
              <a:t>amet</a:t>
            </a:r>
            <a:r>
              <a:rPr lang="en-GB" noProof="0" dirty="0"/>
              <a:t>, </a:t>
            </a:r>
            <a:r>
              <a:rPr lang="en-GB" noProof="0" dirty="0" err="1"/>
              <a:t>consectetuer</a:t>
            </a:r>
            <a:r>
              <a:rPr lang="en-GB" noProof="0" dirty="0"/>
              <a:t> </a:t>
            </a:r>
            <a:r>
              <a:rPr lang="en-GB" noProof="0" dirty="0" err="1"/>
              <a:t>adipiscing</a:t>
            </a:r>
            <a:r>
              <a:rPr lang="en-GB" noProof="0" dirty="0"/>
              <a:t> </a:t>
            </a:r>
            <a:r>
              <a:rPr lang="en-GB" noProof="0" dirty="0" err="1"/>
              <a:t>elit</a:t>
            </a:r>
            <a:r>
              <a:rPr lang="en-GB" noProof="0" dirty="0"/>
              <a:t>, </a:t>
            </a:r>
            <a:r>
              <a:rPr lang="en-GB" noProof="0" dirty="0" err="1"/>
              <a:t>sed</a:t>
            </a:r>
            <a:r>
              <a:rPr lang="en-GB" noProof="0" dirty="0"/>
              <a:t> </a:t>
            </a:r>
            <a:r>
              <a:rPr lang="en-GB" noProof="0" dirty="0" err="1"/>
              <a:t>diam</a:t>
            </a:r>
            <a:r>
              <a:rPr lang="en-GB" noProof="0" dirty="0"/>
              <a:t> </a:t>
            </a:r>
            <a:r>
              <a:rPr lang="en-GB" noProof="0" dirty="0" err="1"/>
              <a:t>nonummy</a:t>
            </a:r>
            <a:endParaRPr lang="en-GB" noProof="0" dirty="0"/>
          </a:p>
        </p:txBody>
      </p:sp>
      <p:cxnSp>
        <p:nvCxnSpPr>
          <p:cNvPr id="21" name="Straight Connector 20">
            <a:extLst>
              <a:ext uri="{FF2B5EF4-FFF2-40B4-BE49-F238E27FC236}">
                <a16:creationId xmlns:a16="http://schemas.microsoft.com/office/drawing/2014/main" id="{303706AB-7768-4239-93C0-28F2AC35B71A}"/>
              </a:ext>
            </a:extLst>
          </p:cNvPr>
          <p:cNvCxnSpPr/>
          <p:nvPr userDrawn="1"/>
        </p:nvCxnSpPr>
        <p:spPr>
          <a:xfrm>
            <a:off x="787583" y="1181100"/>
            <a:ext cx="2880000" cy="0"/>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35113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FE5B40-9E42-B934-BA12-3B780893F9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549A70-191E-3C2A-C666-004F9D7D7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01DE2B-E994-4883-7C4A-0C43E57B70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1CF1133-3259-4C45-BABA-5B62D9C6F78D}" type="datetimeFigureOut">
              <a:rPr lang="en-US" smtClean="0"/>
              <a:t>2/21/2025</a:t>
            </a:fld>
            <a:endParaRPr lang="en-US" dirty="0"/>
          </a:p>
        </p:txBody>
      </p:sp>
      <p:sp>
        <p:nvSpPr>
          <p:cNvPr id="5" name="Footer Placeholder 4">
            <a:extLst>
              <a:ext uri="{FF2B5EF4-FFF2-40B4-BE49-F238E27FC236}">
                <a16:creationId xmlns:a16="http://schemas.microsoft.com/office/drawing/2014/main" id="{EFD7E726-3008-78CE-1FC2-49702869BD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6DCC3FEA-6E79-C182-9F7A-AB4F8A6431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557572081"/>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E4A6E70-9330-0BD8-A781-4278A278F3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E829A4-D6A3-5142-EEAB-C61FDC173BC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59DBF8-D342-29A7-2C9C-F6BAEA88FF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22D8B2-8F27-4B7A-9623-7A72BE58A197}" type="datetimeFigureOut">
              <a:rPr lang="en-GB" smtClean="0"/>
              <a:t>21/02/2025</a:t>
            </a:fld>
            <a:endParaRPr lang="en-GB"/>
          </a:p>
        </p:txBody>
      </p:sp>
      <p:sp>
        <p:nvSpPr>
          <p:cNvPr id="5" name="Footer Placeholder 4">
            <a:extLst>
              <a:ext uri="{FF2B5EF4-FFF2-40B4-BE49-F238E27FC236}">
                <a16:creationId xmlns:a16="http://schemas.microsoft.com/office/drawing/2014/main" id="{DD6374F6-E77A-032C-79AC-B2D62E0DE3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1BD0AAC-19D8-56C8-43F7-CA7BD0C41C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07274A-3FAE-4C13-9F51-C124D1A29B0C}" type="slidenum">
              <a:rPr lang="en-GB" smtClean="0"/>
              <a:t>‹#›</a:t>
            </a:fld>
            <a:endParaRPr lang="en-GB"/>
          </a:p>
        </p:txBody>
      </p:sp>
    </p:spTree>
    <p:extLst>
      <p:ext uri="{BB962C8B-B14F-4D97-AF65-F5344CB8AC3E}">
        <p14:creationId xmlns:p14="http://schemas.microsoft.com/office/powerpoint/2010/main" val="3820671716"/>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8.sv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19.jpeg"/></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2.xml.rels><?xml version="1.0" encoding="UTF-8" standalone="yes"?>
<Relationships xmlns="http://schemas.openxmlformats.org/package/2006/relationships"><Relationship Id="rId3" Type="http://schemas.openxmlformats.org/officeDocument/2006/relationships/hyperlink" Target="https://neurosciencenews.com/anxiety-depression-concept-creep-23575/"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s://www.josegalan.es/tipos-de-paginas-web/" TargetMode="External"/><Relationship Id="rId4" Type="http://schemas.openxmlformats.org/officeDocument/2006/relationships/image" Target="../media/image29.jpg"/></Relationships>
</file>

<file path=ppt/slides/_rels/slide2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3.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8.xml"/><Relationship Id="rId1" Type="http://schemas.openxmlformats.org/officeDocument/2006/relationships/video" Target="https://www.youtube.com/embed/COWb-fk0yko?feature=oembed" TargetMode="External"/><Relationship Id="rId4" Type="http://schemas.openxmlformats.org/officeDocument/2006/relationships/image" Target="../media/image32.jpeg"/></Relationships>
</file>

<file path=ppt/slides/_rels/slide2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3.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3.xml"/><Relationship Id="rId1" Type="http://schemas.openxmlformats.org/officeDocument/2006/relationships/video" Target="https://www.youtube.com/embed/syjEN3peCJw?feature=oembed" TargetMode="External"/><Relationship Id="rId6" Type="http://schemas.openxmlformats.org/officeDocument/2006/relationships/hyperlink" Target="https://pixabay.com/vectors/question-mark-question-mark-423604/" TargetMode="External"/><Relationship Id="rId5" Type="http://schemas.openxmlformats.org/officeDocument/2006/relationships/image" Target="../media/image39.png"/><Relationship Id="rId4" Type="http://schemas.openxmlformats.org/officeDocument/2006/relationships/image" Target="../media/image38.jpeg"/></Relationships>
</file>

<file path=ppt/slides/_rels/slide30.xml.rels><?xml version="1.0" encoding="UTF-8" standalone="yes"?>
<Relationships xmlns="http://schemas.openxmlformats.org/package/2006/relationships"><Relationship Id="rId8" Type="http://schemas.openxmlformats.org/officeDocument/2006/relationships/image" Target="../media/image40.png"/><Relationship Id="rId13" Type="http://schemas.openxmlformats.org/officeDocument/2006/relationships/image" Target="../media/image45.svg"/><Relationship Id="rId3" Type="http://schemas.openxmlformats.org/officeDocument/2006/relationships/diagramData" Target="../diagrams/data8.xml"/><Relationship Id="rId7" Type="http://schemas.microsoft.com/office/2007/relationships/diagramDrawing" Target="../diagrams/drawing8.xml"/><Relationship Id="rId12" Type="http://schemas.openxmlformats.org/officeDocument/2006/relationships/image" Target="../media/image44.png"/><Relationship Id="rId2" Type="http://schemas.openxmlformats.org/officeDocument/2006/relationships/notesSlide" Target="../notesSlides/notesSlide14.xml"/><Relationship Id="rId1" Type="http://schemas.openxmlformats.org/officeDocument/2006/relationships/slideLayout" Target="../slideLayouts/slideLayout23.xml"/><Relationship Id="rId6" Type="http://schemas.openxmlformats.org/officeDocument/2006/relationships/diagramColors" Target="../diagrams/colors8.xml"/><Relationship Id="rId11" Type="http://schemas.openxmlformats.org/officeDocument/2006/relationships/image" Target="../media/image43.svg"/><Relationship Id="rId5" Type="http://schemas.openxmlformats.org/officeDocument/2006/relationships/diagramQuickStyle" Target="../diagrams/quickStyle8.xml"/><Relationship Id="rId15" Type="http://schemas.openxmlformats.org/officeDocument/2006/relationships/image" Target="../media/image47.svg"/><Relationship Id="rId10" Type="http://schemas.openxmlformats.org/officeDocument/2006/relationships/image" Target="../media/image42.png"/><Relationship Id="rId4" Type="http://schemas.openxmlformats.org/officeDocument/2006/relationships/diagramLayout" Target="../diagrams/layout8.xml"/><Relationship Id="rId9" Type="http://schemas.openxmlformats.org/officeDocument/2006/relationships/image" Target="../media/image41.svg"/><Relationship Id="rId14" Type="http://schemas.openxmlformats.org/officeDocument/2006/relationships/image" Target="../media/image46.png"/></Relationships>
</file>

<file path=ppt/slides/_rels/slide31.xml.rels><?xml version="1.0" encoding="UTF-8" standalone="yes"?>
<Relationships xmlns="http://schemas.openxmlformats.org/package/2006/relationships"><Relationship Id="rId3" Type="http://schemas.openxmlformats.org/officeDocument/2006/relationships/hyperlink" Target="https://www.bbc.co.uk/news/uk-scotland-38816660"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s://www.josegalan.es/tipos-de-paginas-web/" TargetMode="External"/><Relationship Id="rId4" Type="http://schemas.openxmlformats.org/officeDocument/2006/relationships/image" Target="../media/image29.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131D6E6-DB40-DD92-E26E-B2F39FCF92A6}"/>
              </a:ext>
            </a:extLst>
          </p:cNvPr>
          <p:cNvSpPr>
            <a:spLocks noGrp="1"/>
          </p:cNvSpPr>
          <p:nvPr>
            <p:ph type="ctrTitle"/>
          </p:nvPr>
        </p:nvSpPr>
        <p:spPr>
          <a:xfrm>
            <a:off x="398929" y="2617346"/>
            <a:ext cx="5561233" cy="3566160"/>
          </a:xfrm>
        </p:spPr>
        <p:txBody>
          <a:bodyPr anchor="b">
            <a:normAutofit fontScale="90000"/>
          </a:bodyPr>
          <a:lstStyle/>
          <a:p>
            <a:r>
              <a:rPr lang="en-GB" sz="4400" b="1" dirty="0">
                <a:latin typeface="+mn-lt"/>
              </a:rPr>
              <a:t>BMHP6029</a:t>
            </a:r>
            <a:br>
              <a:rPr lang="en-GB" sz="4400" b="1" dirty="0">
                <a:latin typeface="+mn-lt"/>
              </a:rPr>
            </a:br>
            <a:br>
              <a:rPr lang="en-GB" sz="4400" b="1" dirty="0">
                <a:latin typeface="+mn-lt"/>
              </a:rPr>
            </a:br>
            <a:r>
              <a:rPr lang="en-GB" sz="4400" b="1" i="0" dirty="0">
                <a:effectLst/>
              </a:rPr>
              <a:t>Psychopathological Classifications and Provisions</a:t>
            </a:r>
            <a:br>
              <a:rPr lang="en-GB" sz="12800" b="1" dirty="0">
                <a:latin typeface="+mn-lt"/>
              </a:rPr>
            </a:br>
            <a:br>
              <a:rPr lang="en-GB" sz="4800" b="1" dirty="0">
                <a:latin typeface="+mn-lt"/>
              </a:rPr>
            </a:br>
            <a:r>
              <a:rPr lang="en-GB" sz="3600" dirty="0">
                <a:latin typeface="+mn-lt"/>
              </a:rPr>
              <a:t>Week 7</a:t>
            </a:r>
            <a:br>
              <a:rPr lang="en-GB" sz="3600" dirty="0">
                <a:latin typeface="+mn-lt"/>
              </a:rPr>
            </a:br>
            <a:r>
              <a:rPr lang="en-GB" sz="3600" b="1" i="0" dirty="0">
                <a:solidFill>
                  <a:srgbClr val="666666"/>
                </a:solidFill>
                <a:effectLst/>
                <a:latin typeface="-apple-system"/>
              </a:rPr>
              <a:t>Critical perspective of mental disorders and Concept Creep</a:t>
            </a:r>
            <a:br>
              <a:rPr lang="en-GB" sz="3600" dirty="0">
                <a:latin typeface="+mn-lt"/>
              </a:rPr>
            </a:br>
            <a:endParaRPr lang="en-GB" sz="3600" dirty="0">
              <a:latin typeface="+mn-lt"/>
            </a:endParaRPr>
          </a:p>
        </p:txBody>
      </p:sp>
      <p:pic>
        <p:nvPicPr>
          <p:cNvPr id="5" name="Picture 4" descr="A colorful brain drawing on a white background&#10;&#10;Description automatically generated">
            <a:extLst>
              <a:ext uri="{FF2B5EF4-FFF2-40B4-BE49-F238E27FC236}">
                <a16:creationId xmlns:a16="http://schemas.microsoft.com/office/drawing/2014/main" id="{F90C2FC3-CFA6-D93F-6B3B-13239EEBDC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04647" y="1257580"/>
            <a:ext cx="6096000" cy="4638675"/>
          </a:xfrm>
          <a:prstGeom prst="rect">
            <a:avLst/>
          </a:prstGeom>
        </p:spPr>
      </p:pic>
    </p:spTree>
    <p:extLst>
      <p:ext uri="{BB962C8B-B14F-4D97-AF65-F5344CB8AC3E}">
        <p14:creationId xmlns:p14="http://schemas.microsoft.com/office/powerpoint/2010/main" val="31729064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B2179A-4760-3989-028E-29A7D5D3745B}"/>
              </a:ext>
            </a:extLst>
          </p:cNvPr>
          <p:cNvSpPr>
            <a:spLocks noGrp="1"/>
          </p:cNvSpPr>
          <p:nvPr>
            <p:ph type="title"/>
          </p:nvPr>
        </p:nvSpPr>
        <p:spPr>
          <a:xfrm>
            <a:off x="1245072" y="1289765"/>
            <a:ext cx="3651101" cy="4270963"/>
          </a:xfrm>
        </p:spPr>
        <p:txBody>
          <a:bodyPr anchor="ctr">
            <a:normAutofit/>
          </a:bodyPr>
          <a:lstStyle/>
          <a:p>
            <a:pPr algn="ctr"/>
            <a:r>
              <a:rPr lang="en-GB" sz="5200">
                <a:solidFill>
                  <a:srgbClr val="FFFFFF"/>
                </a:solidFill>
              </a:rPr>
              <a:t>Critical Perspectives Mental Health</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1527E35C-D3F8-0DF6-7207-58116B189E4D}"/>
              </a:ext>
            </a:extLst>
          </p:cNvPr>
          <p:cNvSpPr>
            <a:spLocks noGrp="1"/>
          </p:cNvSpPr>
          <p:nvPr>
            <p:ph idx="1"/>
          </p:nvPr>
        </p:nvSpPr>
        <p:spPr>
          <a:xfrm>
            <a:off x="6297233" y="518400"/>
            <a:ext cx="4771607" cy="5837949"/>
          </a:xfrm>
        </p:spPr>
        <p:txBody>
          <a:bodyPr anchor="ctr">
            <a:normAutofit/>
          </a:bodyPr>
          <a:lstStyle/>
          <a:p>
            <a:pPr marL="0" indent="0">
              <a:buNone/>
            </a:pPr>
            <a:r>
              <a:rPr lang="en-GB" sz="2000" dirty="0">
                <a:solidFill>
                  <a:schemeClr val="tx1">
                    <a:alpha val="80000"/>
                  </a:schemeClr>
                </a:solidFill>
              </a:rPr>
              <a:t>Previously we have critically considered different perspectives:</a:t>
            </a:r>
          </a:p>
          <a:p>
            <a:pPr marL="0" indent="0">
              <a:buNone/>
            </a:pPr>
            <a:endParaRPr lang="en-GB" sz="2000" dirty="0">
              <a:solidFill>
                <a:schemeClr val="tx1">
                  <a:alpha val="80000"/>
                </a:schemeClr>
              </a:solidFill>
            </a:endParaRPr>
          </a:p>
          <a:p>
            <a:pPr marL="0" indent="0">
              <a:buNone/>
            </a:pPr>
            <a:r>
              <a:rPr lang="en-GB" sz="2000" dirty="0">
                <a:solidFill>
                  <a:schemeClr val="tx1">
                    <a:alpha val="80000"/>
                  </a:schemeClr>
                </a:solidFill>
              </a:rPr>
              <a:t>Historical (since week 2)</a:t>
            </a:r>
          </a:p>
          <a:p>
            <a:pPr marL="0" indent="0">
              <a:buNone/>
            </a:pPr>
            <a:r>
              <a:rPr lang="en-GB" sz="2000" dirty="0">
                <a:solidFill>
                  <a:schemeClr val="tx1">
                    <a:alpha val="80000"/>
                  </a:schemeClr>
                </a:solidFill>
              </a:rPr>
              <a:t>Alternative models of mental distress and health (since week 1)</a:t>
            </a:r>
          </a:p>
          <a:p>
            <a:pPr marL="0" indent="0">
              <a:buNone/>
            </a:pPr>
            <a:endParaRPr lang="en-GB" sz="2000" dirty="0">
              <a:solidFill>
                <a:schemeClr val="tx1">
                  <a:alpha val="80000"/>
                </a:schemeClr>
              </a:solidFill>
            </a:endParaRPr>
          </a:p>
          <a:p>
            <a:pPr marL="0" indent="0">
              <a:buNone/>
            </a:pPr>
            <a:r>
              <a:rPr lang="en-GB" sz="2000" dirty="0">
                <a:solidFill>
                  <a:schemeClr val="tx1">
                    <a:alpha val="80000"/>
                  </a:schemeClr>
                </a:solidFill>
              </a:rPr>
              <a:t>Today we will consider:</a:t>
            </a:r>
          </a:p>
          <a:p>
            <a:r>
              <a:rPr lang="en-GB" sz="2000" dirty="0">
                <a:solidFill>
                  <a:schemeClr val="tx1">
                    <a:alpha val="80000"/>
                  </a:schemeClr>
                </a:solidFill>
                <a:latin typeface="Open Sans" panose="020B0606030504020204" pitchFamily="34" charset="0"/>
              </a:rPr>
              <a:t>The role of Stigma</a:t>
            </a:r>
          </a:p>
          <a:p>
            <a:r>
              <a:rPr lang="en-GB" sz="2000" b="0" i="0" dirty="0">
                <a:solidFill>
                  <a:schemeClr val="tx1">
                    <a:alpha val="80000"/>
                  </a:schemeClr>
                </a:solidFill>
                <a:effectLst/>
                <a:latin typeface="Open Sans" panose="020B0606030504020204" pitchFamily="34" charset="0"/>
              </a:rPr>
              <a:t>Concept Creep and issues with diagnosis</a:t>
            </a:r>
          </a:p>
          <a:p>
            <a:r>
              <a:rPr lang="en-GB" sz="2000" dirty="0">
                <a:solidFill>
                  <a:schemeClr val="tx1">
                    <a:alpha val="80000"/>
                  </a:schemeClr>
                </a:solidFill>
                <a:latin typeface="Open Sans" panose="020B0606030504020204" pitchFamily="34" charset="0"/>
              </a:rPr>
              <a:t>The Anti-Psychiatry movement</a:t>
            </a:r>
          </a:p>
          <a:p>
            <a:endParaRPr lang="en-GB" sz="2000" b="0" i="0" dirty="0">
              <a:solidFill>
                <a:schemeClr val="tx1">
                  <a:alpha val="80000"/>
                </a:schemeClr>
              </a:solidFill>
              <a:effectLst/>
              <a:latin typeface="Open Sans" panose="020B0606030504020204" pitchFamily="34" charset="0"/>
            </a:endParaRPr>
          </a:p>
          <a:p>
            <a:endParaRPr lang="en-GB" sz="2000" dirty="0">
              <a:solidFill>
                <a:schemeClr val="tx1">
                  <a:alpha val="80000"/>
                </a:schemeClr>
              </a:solidFill>
            </a:endParaRPr>
          </a:p>
          <a:p>
            <a:endParaRPr lang="en-GB" sz="2000" dirty="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31821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0DE6C3-C8C8-CE06-DD35-0F5E666DE327}"/>
              </a:ext>
            </a:extLst>
          </p:cNvPr>
          <p:cNvSpPr>
            <a:spLocks noGrp="1"/>
          </p:cNvSpPr>
          <p:nvPr>
            <p:ph idx="1"/>
          </p:nvPr>
        </p:nvSpPr>
        <p:spPr>
          <a:xfrm>
            <a:off x="640080" y="2872899"/>
            <a:ext cx="4243589" cy="3320668"/>
          </a:xfrm>
        </p:spPr>
        <p:txBody>
          <a:bodyPr>
            <a:normAutofit/>
          </a:bodyPr>
          <a:lstStyle/>
          <a:p>
            <a:pPr marL="0" indent="0">
              <a:buNone/>
            </a:pPr>
            <a:r>
              <a:rPr lang="en-GB" sz="2400" b="0" i="0" dirty="0">
                <a:effectLst/>
                <a:latin typeface="Aptos Display" panose="020B0004020202020204" pitchFamily="34" charset="0"/>
              </a:rPr>
              <a:t>Critical perspectives in mental health challenge traditional views and practices, aiming to provide a more holistic and inclusive understanding of mental health.</a:t>
            </a:r>
            <a:endParaRPr lang="en-GB" sz="2400" dirty="0">
              <a:latin typeface="Aptos Display" panose="020B0004020202020204" pitchFamily="34" charset="0"/>
            </a:endParaRPr>
          </a:p>
        </p:txBody>
      </p:sp>
      <p:pic>
        <p:nvPicPr>
          <p:cNvPr id="5" name="Picture 4">
            <a:extLst>
              <a:ext uri="{FF2B5EF4-FFF2-40B4-BE49-F238E27FC236}">
                <a16:creationId xmlns:a16="http://schemas.microsoft.com/office/drawing/2014/main" id="{7A63319E-92DD-16D6-91DA-60A412FDEC0B}"/>
              </a:ext>
            </a:extLst>
          </p:cNvPr>
          <p:cNvPicPr>
            <a:picLocks noChangeAspect="1"/>
          </p:cNvPicPr>
          <p:nvPr/>
        </p:nvPicPr>
        <p:blipFill>
          <a:blip r:embed="rId3"/>
          <a:srcRect l="14529" r="2905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3013942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F96E55-0EE7-754A-69A0-A891737958B7}"/>
              </a:ext>
            </a:extLst>
          </p:cNvPr>
          <p:cNvSpPr>
            <a:spLocks noGrp="1"/>
          </p:cNvSpPr>
          <p:nvPr>
            <p:ph type="title"/>
          </p:nvPr>
        </p:nvSpPr>
        <p:spPr>
          <a:xfrm>
            <a:off x="640080" y="325369"/>
            <a:ext cx="4368602" cy="1956841"/>
          </a:xfrm>
        </p:spPr>
        <p:txBody>
          <a:bodyPr anchor="b">
            <a:normAutofit/>
          </a:bodyPr>
          <a:lstStyle/>
          <a:p>
            <a:r>
              <a:rPr lang="en-GB" sz="5400"/>
              <a:t>Inequalities and Stigma</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8E68B8AC-80C9-E9F3-13A2-166DE0FACBF0}"/>
              </a:ext>
            </a:extLst>
          </p:cNvPr>
          <p:cNvSpPr>
            <a:spLocks noGrp="1"/>
          </p:cNvSpPr>
          <p:nvPr>
            <p:ph idx="1"/>
          </p:nvPr>
        </p:nvSpPr>
        <p:spPr>
          <a:xfrm>
            <a:off x="640080" y="2872899"/>
            <a:ext cx="4243589" cy="3320668"/>
          </a:xfrm>
        </p:spPr>
        <p:txBody>
          <a:bodyPr>
            <a:normAutofit/>
          </a:bodyPr>
          <a:lstStyle/>
          <a:p>
            <a:pPr marL="0" indent="0">
              <a:buNone/>
            </a:pPr>
            <a:r>
              <a:rPr lang="en-GB" sz="2400" b="0" i="0" dirty="0">
                <a:solidFill>
                  <a:srgbClr val="0B0C0C"/>
                </a:solidFill>
                <a:effectLst/>
                <a:latin typeface="+mj-lt"/>
              </a:rPr>
              <a:t>People with severe and enduring mental illness are at greater risk of poor physical health and reduced life expectancy compared to the general population (UK Gov, 2023)</a:t>
            </a:r>
          </a:p>
          <a:p>
            <a:endParaRPr lang="en-US" sz="2200" dirty="0"/>
          </a:p>
        </p:txBody>
      </p:sp>
      <p:pic>
        <p:nvPicPr>
          <p:cNvPr id="4" name="Content Placeholder 3">
            <a:extLst>
              <a:ext uri="{FF2B5EF4-FFF2-40B4-BE49-F238E27FC236}">
                <a16:creationId xmlns:a16="http://schemas.microsoft.com/office/drawing/2014/main" id="{BC6CC591-AAFF-9A27-9177-4385584668AF}"/>
              </a:ext>
            </a:extLst>
          </p:cNvPr>
          <p:cNvPicPr>
            <a:picLocks noChangeAspect="1"/>
          </p:cNvPicPr>
          <p:nvPr/>
        </p:nvPicPr>
        <p:blipFill>
          <a:blip r:embed="rId2"/>
          <a:srcRect t="30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504131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Close-up of a metal surface&#10;&#10;Description automatically generated">
            <a:extLst>
              <a:ext uri="{FF2B5EF4-FFF2-40B4-BE49-F238E27FC236}">
                <a16:creationId xmlns:a16="http://schemas.microsoft.com/office/drawing/2014/main" id="{BE9C3951-2C84-D9A9-5182-76E47067C738}"/>
              </a:ext>
            </a:extLst>
          </p:cNvPr>
          <p:cNvPicPr>
            <a:picLocks noChangeAspect="1"/>
          </p:cNvPicPr>
          <p:nvPr/>
        </p:nvPicPr>
        <p:blipFill>
          <a:blip r:embed="rId3">
            <a:duotone>
              <a:schemeClr val="bg2">
                <a:shade val="45000"/>
                <a:satMod val="135000"/>
              </a:schemeClr>
              <a:prstClr val="white"/>
            </a:duotone>
          </a:blip>
          <a:srcRect t="8607" b="7124"/>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81F84D8-E422-58D1-E41A-A942CB55B243}"/>
              </a:ext>
            </a:extLst>
          </p:cNvPr>
          <p:cNvSpPr>
            <a:spLocks noGrp="1"/>
          </p:cNvSpPr>
          <p:nvPr>
            <p:ph type="title"/>
          </p:nvPr>
        </p:nvSpPr>
        <p:spPr>
          <a:xfrm>
            <a:off x="838200" y="365125"/>
            <a:ext cx="10515600" cy="1325563"/>
          </a:xfrm>
        </p:spPr>
        <p:txBody>
          <a:bodyPr>
            <a:normAutofit/>
          </a:bodyPr>
          <a:lstStyle/>
          <a:p>
            <a:r>
              <a:rPr lang="en-GB" dirty="0"/>
              <a:t>UK Government say:</a:t>
            </a:r>
          </a:p>
        </p:txBody>
      </p:sp>
      <p:graphicFrame>
        <p:nvGraphicFramePr>
          <p:cNvPr id="14" name="Rectangle 1">
            <a:extLst>
              <a:ext uri="{FF2B5EF4-FFF2-40B4-BE49-F238E27FC236}">
                <a16:creationId xmlns:a16="http://schemas.microsoft.com/office/drawing/2014/main" id="{DCFA704F-681C-8573-0738-5109E808AA88}"/>
              </a:ext>
            </a:extLst>
          </p:cNvPr>
          <p:cNvGraphicFramePr>
            <a:graphicFrameLocks noGrp="1"/>
          </p:cNvGraphicFramePr>
          <p:nvPr>
            <p:ph idx="1"/>
            <p:extLst>
              <p:ext uri="{D42A27DB-BD31-4B8C-83A1-F6EECF244321}">
                <p14:modId xmlns:p14="http://schemas.microsoft.com/office/powerpoint/2010/main" val="169505751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a:extLst>
              <a:ext uri="{FF2B5EF4-FFF2-40B4-BE49-F238E27FC236}">
                <a16:creationId xmlns:a16="http://schemas.microsoft.com/office/drawing/2014/main" id="{4CED66C5-1913-688E-1A13-5E3A34CF3957}"/>
              </a:ext>
            </a:extLst>
          </p:cNvPr>
          <p:cNvSpPr txBox="1"/>
          <p:nvPr/>
        </p:nvSpPr>
        <p:spPr>
          <a:xfrm>
            <a:off x="173665" y="6378982"/>
            <a:ext cx="11844670" cy="276999"/>
          </a:xfrm>
          <a:prstGeom prst="rect">
            <a:avLst/>
          </a:prstGeom>
          <a:noFill/>
        </p:spPr>
        <p:txBody>
          <a:bodyPr wrap="square">
            <a:spAutoFit/>
          </a:bodyPr>
          <a:lstStyle/>
          <a:p>
            <a:r>
              <a:rPr lang="en-GB" sz="1200" dirty="0"/>
              <a:t>https://www.gov.uk/government/publications/health-matters-reducing-health-inequalities-in-mental-illness/health-matters-reducing-health-inequalities-in-mental-illness</a:t>
            </a:r>
          </a:p>
        </p:txBody>
      </p:sp>
    </p:spTree>
    <p:extLst>
      <p:ext uri="{BB962C8B-B14F-4D97-AF65-F5344CB8AC3E}">
        <p14:creationId xmlns:p14="http://schemas.microsoft.com/office/powerpoint/2010/main" val="37351443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43EF08-20C5-4C8A-253B-791BFA980412}"/>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3000" b="1" kern="1200">
                <a:solidFill>
                  <a:schemeClr val="tx1"/>
                </a:solidFill>
                <a:latin typeface="+mj-lt"/>
                <a:ea typeface="+mj-ea"/>
                <a:cs typeface="+mj-cs"/>
              </a:rPr>
              <a:t>D</a:t>
            </a:r>
            <a:r>
              <a:rPr lang="en-US" sz="3000" b="1" i="0" kern="1200">
                <a:solidFill>
                  <a:schemeClr val="tx1"/>
                </a:solidFill>
                <a:effectLst/>
                <a:latin typeface="+mj-lt"/>
                <a:ea typeface="+mj-ea"/>
                <a:cs typeface="+mj-cs"/>
              </a:rPr>
              <a:t>omains of health inequality in the UK</a:t>
            </a:r>
            <a:br>
              <a:rPr lang="en-US" sz="3000" b="1" i="0" kern="1200">
                <a:solidFill>
                  <a:schemeClr val="tx1"/>
                </a:solidFill>
                <a:effectLst/>
                <a:latin typeface="+mj-lt"/>
                <a:ea typeface="+mj-ea"/>
                <a:cs typeface="+mj-cs"/>
              </a:rPr>
            </a:br>
            <a:endParaRPr lang="en-US" sz="3000" kern="1200">
              <a:solidFill>
                <a:schemeClr val="tx1"/>
              </a:solidFill>
              <a:latin typeface="+mj-lt"/>
              <a:ea typeface="+mj-ea"/>
              <a:cs typeface="+mj-cs"/>
            </a:endParaRPr>
          </a:p>
        </p:txBody>
      </p:sp>
      <p:sp>
        <p:nvSpPr>
          <p:cNvPr id="14"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 Placeholder 6">
            <a:extLst>
              <a:ext uri="{FF2B5EF4-FFF2-40B4-BE49-F238E27FC236}">
                <a16:creationId xmlns:a16="http://schemas.microsoft.com/office/drawing/2014/main" id="{46BAEA5C-2F17-8AD5-8E32-86459E89AD32}"/>
              </a:ext>
            </a:extLst>
          </p:cNvPr>
          <p:cNvSpPr>
            <a:spLocks noGrp="1"/>
          </p:cNvSpPr>
          <p:nvPr>
            <p:ph type="body" sz="half" idx="2"/>
          </p:nvPr>
        </p:nvSpPr>
        <p:spPr>
          <a:xfrm>
            <a:off x="630936" y="2807208"/>
            <a:ext cx="3429000" cy="3410712"/>
          </a:xfrm>
        </p:spPr>
        <p:txBody>
          <a:bodyPr vert="horz" lIns="91440" tIns="45720" rIns="91440" bIns="45720" rtlCol="0" anchor="t">
            <a:normAutofit lnSpcReduction="10000"/>
          </a:bodyPr>
          <a:lstStyle/>
          <a:p>
            <a:r>
              <a:rPr lang="en-US" sz="2000" dirty="0"/>
              <a:t>“These factors (or domains) are complex and interact with each other to benefit or disadvantage people or groups, leading to differences in health outcomes. Individuals fall into more than one category and, subsequently, may experience multiple drivers of poor health at the same time” (UK office for improvement &amp; disparities, 2019)</a:t>
            </a:r>
          </a:p>
        </p:txBody>
      </p:sp>
      <p:pic>
        <p:nvPicPr>
          <p:cNvPr id="4" name="Content Placeholder 3">
            <a:extLst>
              <a:ext uri="{FF2B5EF4-FFF2-40B4-BE49-F238E27FC236}">
                <a16:creationId xmlns:a16="http://schemas.microsoft.com/office/drawing/2014/main" id="{D14617DF-4A10-95DD-1EBF-CA9AC0C19223}"/>
              </a:ext>
            </a:extLst>
          </p:cNvPr>
          <p:cNvPicPr>
            <a:picLocks noGrp="1" noChangeAspect="1"/>
          </p:cNvPicPr>
          <p:nvPr>
            <p:ph idx="1"/>
          </p:nvPr>
        </p:nvPicPr>
        <p:blipFill>
          <a:blip r:embed="rId3"/>
          <a:stretch>
            <a:fillRect/>
          </a:stretch>
        </p:blipFill>
        <p:spPr>
          <a:xfrm>
            <a:off x="4059936" y="315598"/>
            <a:ext cx="8310740" cy="6108394"/>
          </a:xfrm>
          <a:prstGeom prst="rect">
            <a:avLst/>
          </a:prstGeom>
        </p:spPr>
      </p:pic>
      <p:sp>
        <p:nvSpPr>
          <p:cNvPr id="6" name="TextBox 5">
            <a:extLst>
              <a:ext uri="{FF2B5EF4-FFF2-40B4-BE49-F238E27FC236}">
                <a16:creationId xmlns:a16="http://schemas.microsoft.com/office/drawing/2014/main" id="{49A8228D-93BC-F9BC-A72C-BF2B06145CDB}"/>
              </a:ext>
            </a:extLst>
          </p:cNvPr>
          <p:cNvSpPr txBox="1"/>
          <p:nvPr/>
        </p:nvSpPr>
        <p:spPr>
          <a:xfrm>
            <a:off x="3136528" y="6262042"/>
            <a:ext cx="6097772" cy="461665"/>
          </a:xfrm>
          <a:prstGeom prst="rect">
            <a:avLst/>
          </a:prstGeom>
          <a:noFill/>
        </p:spPr>
        <p:txBody>
          <a:bodyPr wrap="square">
            <a:spAutoFit/>
          </a:bodyPr>
          <a:lstStyle/>
          <a:p>
            <a:pPr>
              <a:spcAft>
                <a:spcPts val="600"/>
              </a:spcAft>
            </a:pPr>
            <a:r>
              <a:rPr lang="en-GB" sz="1200" dirty="0"/>
              <a:t>https://www.gov.uk/government/publications/health-disparities-and-health-inequalities-applying-all-our-health/health-disparities-and-health-inequalities-applying-all-our-health</a:t>
            </a:r>
            <a:endParaRPr lang="en-GB" sz="1200"/>
          </a:p>
        </p:txBody>
      </p:sp>
    </p:spTree>
    <p:extLst>
      <p:ext uri="{BB962C8B-B14F-4D97-AF65-F5344CB8AC3E}">
        <p14:creationId xmlns:p14="http://schemas.microsoft.com/office/powerpoint/2010/main" val="27083503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0CD897E-E110-19B6-A26A-D14B5791D152}"/>
              </a:ext>
            </a:extLst>
          </p:cNvPr>
          <p:cNvSpPr>
            <a:spLocks noGrp="1"/>
          </p:cNvSpPr>
          <p:nvPr>
            <p:ph type="title"/>
          </p:nvPr>
        </p:nvSpPr>
        <p:spPr>
          <a:xfrm>
            <a:off x="1137036" y="548640"/>
            <a:ext cx="9916632" cy="1188720"/>
          </a:xfrm>
        </p:spPr>
        <p:txBody>
          <a:bodyPr>
            <a:normAutofit fontScale="90000"/>
          </a:bodyPr>
          <a:lstStyle/>
          <a:p>
            <a:pPr marL="0" marR="0" lvl="0" indent="0" defTabSz="914400" rtl="0" eaLnBrk="0" fontAlgn="base" latinLnBrk="0" hangingPunct="0">
              <a:spcBef>
                <a:spcPct val="0"/>
              </a:spcBef>
              <a:spcAft>
                <a:spcPts val="600"/>
              </a:spcAft>
              <a:buClrTx/>
              <a:buSzTx/>
              <a:buFontTx/>
              <a:buNone/>
              <a:tabLst/>
            </a:pPr>
            <a:br>
              <a:rPr lang="en-GB" sz="2700" dirty="0">
                <a:solidFill>
                  <a:schemeClr val="tx1">
                    <a:lumMod val="85000"/>
                    <a:lumOff val="15000"/>
                  </a:schemeClr>
                </a:solidFill>
              </a:rPr>
            </a:br>
            <a:br>
              <a:rPr lang="en-GB" sz="2700" dirty="0">
                <a:solidFill>
                  <a:schemeClr val="tx1">
                    <a:lumMod val="85000"/>
                    <a:lumOff val="15000"/>
                  </a:schemeClr>
                </a:solidFill>
              </a:rPr>
            </a:br>
            <a:r>
              <a:rPr lang="en-GB" sz="2700" dirty="0">
                <a:solidFill>
                  <a:schemeClr val="tx1">
                    <a:lumMod val="85000"/>
                    <a:lumOff val="15000"/>
                  </a:schemeClr>
                </a:solidFill>
              </a:rPr>
              <a:t>For example, </a:t>
            </a:r>
            <a:r>
              <a:rPr lang="en-US" sz="2700" dirty="0">
                <a:solidFill>
                  <a:schemeClr val="tx1">
                    <a:lumMod val="85000"/>
                    <a:lumOff val="15000"/>
                  </a:schemeClr>
                </a:solidFill>
                <a:latin typeface="Aptos" panose="020B0004020202020204" pitchFamily="34" charset="0"/>
              </a:rPr>
              <a:t>i</a:t>
            </a:r>
            <a:r>
              <a:rPr kumimoji="0" lang="en-US" altLang="en-US" sz="2700" b="0" i="0" u="none" strike="noStrike" cap="none" normalizeH="0" baseline="0" dirty="0">
                <a:ln>
                  <a:noFill/>
                </a:ln>
                <a:solidFill>
                  <a:schemeClr val="tx1">
                    <a:lumMod val="85000"/>
                    <a:lumOff val="15000"/>
                  </a:schemeClr>
                </a:solidFill>
                <a:effectLst/>
                <a:latin typeface="Aptos" panose="020B0004020202020204" pitchFamily="34" charset="0"/>
              </a:rPr>
              <a:t>magine an individual living in a low-income </a:t>
            </a:r>
            <a:r>
              <a:rPr lang="en-US" altLang="en-US" sz="2700" dirty="0">
                <a:solidFill>
                  <a:schemeClr val="tx1">
                    <a:lumMod val="85000"/>
                    <a:lumOff val="15000"/>
                  </a:schemeClr>
                </a:solidFill>
                <a:latin typeface="Aptos" panose="020B0004020202020204" pitchFamily="34" charset="0"/>
              </a:rPr>
              <a:t>area </a:t>
            </a:r>
            <a:r>
              <a:rPr kumimoji="0" lang="en-US" altLang="en-US" sz="2700" b="0" i="0" u="none" strike="noStrike" cap="none" normalizeH="0" baseline="0" dirty="0">
                <a:ln>
                  <a:noFill/>
                </a:ln>
                <a:solidFill>
                  <a:schemeClr val="tx1">
                    <a:lumMod val="85000"/>
                    <a:lumOff val="15000"/>
                  </a:schemeClr>
                </a:solidFill>
                <a:effectLst/>
                <a:latin typeface="Aptos" panose="020B0004020202020204" pitchFamily="34" charset="0"/>
              </a:rPr>
              <a:t>with poor housing conditions.</a:t>
            </a:r>
            <a:br>
              <a:rPr kumimoji="0" lang="en-US" altLang="en-US" sz="2700" b="0" i="0" u="none" strike="noStrike" cap="none" normalizeH="0" baseline="0" dirty="0">
                <a:ln>
                  <a:noFill/>
                </a:ln>
                <a:solidFill>
                  <a:schemeClr val="tx1">
                    <a:lumMod val="85000"/>
                    <a:lumOff val="15000"/>
                  </a:schemeClr>
                </a:solidFill>
                <a:effectLst/>
                <a:latin typeface="Aptos" panose="020B0004020202020204" pitchFamily="34" charset="0"/>
              </a:rPr>
            </a:br>
            <a:br>
              <a:rPr kumimoji="0" lang="en-US" altLang="en-US" sz="2700" b="0" i="0" u="none" strike="noStrike" cap="none" normalizeH="0" baseline="0" dirty="0">
                <a:ln>
                  <a:noFill/>
                </a:ln>
                <a:solidFill>
                  <a:schemeClr val="tx1">
                    <a:lumMod val="85000"/>
                    <a:lumOff val="15000"/>
                  </a:schemeClr>
                </a:solidFill>
                <a:effectLst/>
                <a:latin typeface="Aptos" panose="020B0004020202020204" pitchFamily="34" charset="0"/>
              </a:rPr>
            </a:br>
            <a:r>
              <a:rPr kumimoji="0" lang="en-US" altLang="en-US" sz="2700" b="0" i="0" u="none" strike="noStrike" cap="none" normalizeH="0" baseline="0" dirty="0">
                <a:ln>
                  <a:noFill/>
                </a:ln>
                <a:solidFill>
                  <a:schemeClr val="tx1">
                    <a:lumMod val="85000"/>
                    <a:lumOff val="15000"/>
                  </a:schemeClr>
                </a:solidFill>
                <a:effectLst/>
                <a:latin typeface="Aptos" panose="020B0004020202020204" pitchFamily="34" charset="0"/>
              </a:rPr>
              <a:t>This person might face multiple stressors such as:</a:t>
            </a:r>
            <a:br>
              <a:rPr kumimoji="0" lang="en-US" altLang="en-US" sz="4400" b="0" i="0" u="none" strike="noStrike" cap="none" normalizeH="0" baseline="0" dirty="0">
                <a:ln>
                  <a:noFill/>
                </a:ln>
                <a:solidFill>
                  <a:schemeClr val="tx1">
                    <a:lumMod val="85000"/>
                    <a:lumOff val="15000"/>
                  </a:schemeClr>
                </a:solidFill>
                <a:effectLst/>
                <a:latin typeface="Aptos" panose="020B0004020202020204" pitchFamily="34" charset="0"/>
              </a:rPr>
            </a:br>
            <a:endParaRPr lang="en-GB" dirty="0">
              <a:solidFill>
                <a:schemeClr val="tx1">
                  <a:lumMod val="85000"/>
                  <a:lumOff val="15000"/>
                </a:schemeClr>
              </a:solidFill>
            </a:endParaRPr>
          </a:p>
        </p:txBody>
      </p:sp>
      <p:sp>
        <p:nvSpPr>
          <p:cNvPr id="4" name="Rectangle 1">
            <a:extLst>
              <a:ext uri="{FF2B5EF4-FFF2-40B4-BE49-F238E27FC236}">
                <a16:creationId xmlns:a16="http://schemas.microsoft.com/office/drawing/2014/main" id="{1C45D584-D363-94D7-6CD9-4EEE8470CF66}"/>
              </a:ext>
            </a:extLst>
          </p:cNvPr>
          <p:cNvSpPr>
            <a:spLocks noGrp="1" noChangeArrowheads="1"/>
          </p:cNvSpPr>
          <p:nvPr>
            <p:ph idx="1"/>
          </p:nvPr>
        </p:nvSpPr>
        <p:spPr bwMode="auto">
          <a:xfrm>
            <a:off x="1754372" y="2431767"/>
            <a:ext cx="8479641" cy="368515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Autofit/>
          </a:bodyPr>
          <a:lstStyle/>
          <a:p>
            <a:pPr marL="0" marR="0" lvl="0" indent="0" defTabSz="914400" rtl="0" eaLnBrk="0" fontAlgn="base" latinLnBrk="0" hangingPunct="0">
              <a:spcBef>
                <a:spcPct val="0"/>
              </a:spcBef>
              <a:spcAft>
                <a:spcPts val="600"/>
              </a:spcAft>
              <a:buClrTx/>
              <a:buSzTx/>
              <a:buFontTx/>
              <a:buNone/>
              <a:tabLst/>
            </a:pPr>
            <a:endParaRPr kumimoji="0" lang="en-US" altLang="en-US" sz="1800" b="0" i="0" u="none" strike="noStrike" cap="none" normalizeH="0" baseline="0" dirty="0">
              <a:ln>
                <a:noFill/>
              </a:ln>
              <a:solidFill>
                <a:schemeClr val="tx1">
                  <a:lumMod val="85000"/>
                  <a:lumOff val="15000"/>
                </a:schemeClr>
              </a:solidFill>
              <a:effectLst/>
              <a:latin typeface="Aptos" panose="020B0004020202020204" pitchFamily="34" charset="0"/>
            </a:endParaRPr>
          </a:p>
          <a:p>
            <a:pPr marL="0" marR="0" lvl="0" indent="0" defTabSz="914400" rtl="0" eaLnBrk="0" fontAlgn="base" latinLnBrk="0" hangingPunct="0">
              <a:spcBef>
                <a:spcPct val="0"/>
              </a:spcBef>
              <a:spcAft>
                <a:spcPts val="600"/>
              </a:spcAft>
              <a:buClrTx/>
              <a:buSzTx/>
              <a:buFontTx/>
              <a:buAutoNum type="arabicPeriod"/>
              <a:tabLst/>
            </a:pPr>
            <a:r>
              <a:rPr kumimoji="0" lang="en-US" altLang="en-US" sz="1800" b="1" i="0" u="none" strike="noStrike" cap="none" normalizeH="0" baseline="0" dirty="0">
                <a:ln>
                  <a:noFill/>
                </a:ln>
                <a:solidFill>
                  <a:schemeClr val="tx1">
                    <a:lumMod val="85000"/>
                    <a:lumOff val="15000"/>
                  </a:schemeClr>
                </a:solidFill>
                <a:effectLst/>
                <a:latin typeface="Aptos" panose="020B0004020202020204" pitchFamily="34" charset="0"/>
              </a:rPr>
              <a:t>Financial Strain</a:t>
            </a:r>
            <a:r>
              <a:rPr kumimoji="0" lang="en-US" altLang="en-US" sz="1800" b="0" i="0" u="none" strike="noStrike" cap="none" normalizeH="0" baseline="0" dirty="0">
                <a:ln>
                  <a:noFill/>
                </a:ln>
                <a:solidFill>
                  <a:schemeClr val="tx1">
                    <a:lumMod val="85000"/>
                    <a:lumOff val="15000"/>
                  </a:schemeClr>
                </a:solidFill>
                <a:effectLst/>
                <a:latin typeface="Aptos" panose="020B0004020202020204" pitchFamily="34" charset="0"/>
              </a:rPr>
              <a:t>: Limited income can lead to constant worry about meeting basic needs like food, utilities, and rent.</a:t>
            </a:r>
          </a:p>
          <a:p>
            <a:pPr marL="0" marR="0" lvl="0" indent="0" defTabSz="914400" rtl="0" eaLnBrk="0" fontAlgn="base" latinLnBrk="0" hangingPunct="0">
              <a:spcBef>
                <a:spcPct val="0"/>
              </a:spcBef>
              <a:spcAft>
                <a:spcPts val="600"/>
              </a:spcAft>
              <a:buClrTx/>
              <a:buSzTx/>
              <a:buFontTx/>
              <a:buAutoNum type="arabicPeriod" startAt="2"/>
              <a:tabLst/>
            </a:pPr>
            <a:r>
              <a:rPr kumimoji="0" lang="en-US" altLang="en-US" sz="1800" b="1" i="0" u="none" strike="noStrike" cap="none" normalizeH="0" baseline="0" dirty="0">
                <a:ln>
                  <a:noFill/>
                </a:ln>
                <a:solidFill>
                  <a:schemeClr val="tx1">
                    <a:lumMod val="85000"/>
                    <a:lumOff val="15000"/>
                  </a:schemeClr>
                </a:solidFill>
                <a:effectLst/>
                <a:latin typeface="Aptos" panose="020B0004020202020204" pitchFamily="34" charset="0"/>
              </a:rPr>
              <a:t>Poor Housing</a:t>
            </a:r>
            <a:r>
              <a:rPr kumimoji="0" lang="en-US" altLang="en-US" sz="1800" b="0" i="0" u="none" strike="noStrike" cap="none" normalizeH="0" baseline="0" dirty="0">
                <a:ln>
                  <a:noFill/>
                </a:ln>
                <a:solidFill>
                  <a:schemeClr val="tx1">
                    <a:lumMod val="85000"/>
                    <a:lumOff val="15000"/>
                  </a:schemeClr>
                </a:solidFill>
                <a:effectLst/>
                <a:latin typeface="Aptos" panose="020B0004020202020204" pitchFamily="34" charset="0"/>
              </a:rPr>
              <a:t>: Living in substandard housing with issues like dampness, </a:t>
            </a:r>
            <a:r>
              <a:rPr kumimoji="0" lang="en-US" altLang="en-US" sz="1800" b="0" i="0" u="none" strike="noStrike" cap="none" normalizeH="0" baseline="0" dirty="0" err="1">
                <a:ln>
                  <a:noFill/>
                </a:ln>
                <a:solidFill>
                  <a:schemeClr val="tx1">
                    <a:lumMod val="85000"/>
                    <a:lumOff val="15000"/>
                  </a:schemeClr>
                </a:solidFill>
                <a:effectLst/>
                <a:latin typeface="Aptos" panose="020B0004020202020204" pitchFamily="34" charset="0"/>
              </a:rPr>
              <a:t>mould</a:t>
            </a:r>
            <a:r>
              <a:rPr kumimoji="0" lang="en-US" altLang="en-US" sz="1800" b="0" i="0" u="none" strike="noStrike" cap="none" normalizeH="0" baseline="0" dirty="0">
                <a:ln>
                  <a:noFill/>
                </a:ln>
                <a:solidFill>
                  <a:schemeClr val="tx1">
                    <a:lumMod val="85000"/>
                    <a:lumOff val="15000"/>
                  </a:schemeClr>
                </a:solidFill>
                <a:effectLst/>
                <a:latin typeface="Aptos" panose="020B0004020202020204" pitchFamily="34" charset="0"/>
              </a:rPr>
              <a:t>, or overcrowding can contribute to physical health problems, which in turn affect mental health.</a:t>
            </a:r>
          </a:p>
          <a:p>
            <a:pPr marL="0" marR="0" lvl="0" indent="0" defTabSz="914400" rtl="0" eaLnBrk="0" fontAlgn="base" latinLnBrk="0" hangingPunct="0">
              <a:spcBef>
                <a:spcPct val="0"/>
              </a:spcBef>
              <a:spcAft>
                <a:spcPts val="600"/>
              </a:spcAft>
              <a:buClrTx/>
              <a:buSzTx/>
              <a:buFontTx/>
              <a:buAutoNum type="arabicPeriod" startAt="3"/>
              <a:tabLst/>
            </a:pPr>
            <a:r>
              <a:rPr kumimoji="0" lang="en-US" altLang="en-US" sz="1800" b="1" i="0" u="none" strike="noStrike" cap="none" normalizeH="0" baseline="0" dirty="0">
                <a:ln>
                  <a:noFill/>
                </a:ln>
                <a:solidFill>
                  <a:schemeClr val="tx1">
                    <a:lumMod val="85000"/>
                    <a:lumOff val="15000"/>
                  </a:schemeClr>
                </a:solidFill>
                <a:effectLst/>
                <a:latin typeface="Aptos" panose="020B0004020202020204" pitchFamily="34" charset="0"/>
              </a:rPr>
              <a:t>Limited Access to Services</a:t>
            </a:r>
            <a:r>
              <a:rPr kumimoji="0" lang="en-US" altLang="en-US" sz="1800" b="0" i="0" u="none" strike="noStrike" cap="none" normalizeH="0" baseline="0" dirty="0">
                <a:ln>
                  <a:noFill/>
                </a:ln>
                <a:solidFill>
                  <a:schemeClr val="tx1">
                    <a:lumMod val="85000"/>
                    <a:lumOff val="15000"/>
                  </a:schemeClr>
                </a:solidFill>
                <a:effectLst/>
                <a:latin typeface="Aptos" panose="020B0004020202020204" pitchFamily="34" charset="0"/>
              </a:rPr>
              <a:t>: Low-income areas often have fewer mental health services, making it harder for residents to get the help they need.</a:t>
            </a:r>
          </a:p>
          <a:p>
            <a:pPr marL="0" marR="0" lvl="0" indent="0" defTabSz="914400" rtl="0" eaLnBrk="0" fontAlgn="base" latinLnBrk="0" hangingPunct="0">
              <a:spcBef>
                <a:spcPct val="0"/>
              </a:spcBef>
              <a:spcAft>
                <a:spcPts val="600"/>
              </a:spcAft>
              <a:buClrTx/>
              <a:buSzTx/>
              <a:buFontTx/>
              <a:buAutoNum type="arabicPeriod" startAt="4"/>
              <a:tabLst/>
            </a:pPr>
            <a:r>
              <a:rPr kumimoji="0" lang="en-US" altLang="en-US" sz="1800" b="1" i="0" u="none" strike="noStrike" cap="none" normalizeH="0" baseline="0" dirty="0">
                <a:ln>
                  <a:noFill/>
                </a:ln>
                <a:solidFill>
                  <a:schemeClr val="tx1">
                    <a:lumMod val="85000"/>
                    <a:lumOff val="15000"/>
                  </a:schemeClr>
                </a:solidFill>
                <a:effectLst/>
                <a:latin typeface="Aptos" panose="020B0004020202020204" pitchFamily="34" charset="0"/>
              </a:rPr>
              <a:t>Social Isolation</a:t>
            </a:r>
            <a:r>
              <a:rPr kumimoji="0" lang="en-US" altLang="en-US" sz="1800" b="0" i="0" u="none" strike="noStrike" cap="none" normalizeH="0" baseline="0" dirty="0">
                <a:ln>
                  <a:noFill/>
                </a:ln>
                <a:solidFill>
                  <a:schemeClr val="tx1">
                    <a:lumMod val="85000"/>
                    <a:lumOff val="15000"/>
                  </a:schemeClr>
                </a:solidFill>
                <a:effectLst/>
                <a:latin typeface="Aptos" panose="020B0004020202020204" pitchFamily="34" charset="0"/>
              </a:rPr>
              <a:t>: Financial constraints might limit social activities, leading to feelings of isolation and loneliness.</a:t>
            </a:r>
            <a:endParaRPr lang="en-US" altLang="en-US" sz="1800" dirty="0">
              <a:solidFill>
                <a:schemeClr val="tx1">
                  <a:lumMod val="85000"/>
                  <a:lumOff val="15000"/>
                </a:schemeClr>
              </a:solidFill>
              <a:latin typeface="Aptos" panose="020B0004020202020204" pitchFamily="34" charset="0"/>
            </a:endParaRPr>
          </a:p>
          <a:p>
            <a:pPr marL="0" marR="0" lvl="0" indent="0" defTabSz="914400" rtl="0" eaLnBrk="0" fontAlgn="base" latinLnBrk="0" hangingPunct="0">
              <a:spcBef>
                <a:spcPct val="0"/>
              </a:spcBef>
              <a:spcAft>
                <a:spcPts val="600"/>
              </a:spcAft>
              <a:buClrTx/>
              <a:buSzTx/>
              <a:buFontTx/>
              <a:buAutoNum type="arabicPeriod" startAt="4"/>
              <a:tabLst/>
            </a:pPr>
            <a:r>
              <a:rPr lang="en-US" altLang="en-US" sz="1800" dirty="0">
                <a:solidFill>
                  <a:schemeClr val="tx1">
                    <a:lumMod val="85000"/>
                    <a:lumOff val="15000"/>
                  </a:schemeClr>
                </a:solidFill>
                <a:latin typeface="Aptos" panose="020B0004020202020204" pitchFamily="34" charset="0"/>
              </a:rPr>
              <a:t>They might also face </a:t>
            </a:r>
            <a:r>
              <a:rPr lang="en-US" altLang="en-US" sz="1800" b="1" dirty="0">
                <a:solidFill>
                  <a:schemeClr val="tx1">
                    <a:lumMod val="85000"/>
                    <a:lumOff val="15000"/>
                  </a:schemeClr>
                </a:solidFill>
                <a:latin typeface="Aptos" panose="020B0004020202020204" pitchFamily="34" charset="0"/>
              </a:rPr>
              <a:t>Stigma and discrimination</a:t>
            </a:r>
            <a:r>
              <a:rPr lang="en-US" altLang="en-US" sz="1800" dirty="0">
                <a:solidFill>
                  <a:schemeClr val="tx1">
                    <a:lumMod val="85000"/>
                    <a:lumOff val="15000"/>
                  </a:schemeClr>
                </a:solidFill>
                <a:latin typeface="Aptos" panose="020B0004020202020204" pitchFamily="34" charset="0"/>
              </a:rPr>
              <a:t>, further exacerbating their mental health issues</a:t>
            </a:r>
            <a:r>
              <a:rPr lang="en-US" altLang="en-US" sz="1800" baseline="30000" dirty="0">
                <a:solidFill>
                  <a:schemeClr val="tx1">
                    <a:lumMod val="85000"/>
                    <a:lumOff val="15000"/>
                  </a:schemeClr>
                </a:solidFill>
                <a:latin typeface="Aptos" panose="020B0004020202020204" pitchFamily="34" charset="0"/>
              </a:rPr>
              <a:t>.</a:t>
            </a:r>
            <a:endParaRPr kumimoji="0" lang="en-US" altLang="en-US" sz="1800" b="0" i="0" u="none" strike="noStrike" cap="none" normalizeH="0" baseline="0" dirty="0">
              <a:ln>
                <a:noFill/>
              </a:ln>
              <a:solidFill>
                <a:schemeClr val="tx1">
                  <a:lumMod val="85000"/>
                  <a:lumOff val="15000"/>
                </a:schemeClr>
              </a:solidFill>
              <a:effectLst/>
              <a:latin typeface="Aptos" panose="020B0004020202020204" pitchFamily="34" charset="0"/>
            </a:endParaRPr>
          </a:p>
          <a:p>
            <a:pPr marL="0" marR="0" lvl="0" indent="0" defTabSz="914400" rtl="0" eaLnBrk="0" fontAlgn="base" latinLnBrk="0" hangingPunct="0">
              <a:spcBef>
                <a:spcPct val="0"/>
              </a:spcBef>
              <a:spcAft>
                <a:spcPts val="600"/>
              </a:spcAft>
              <a:buClrTx/>
              <a:buSzTx/>
              <a:buNone/>
              <a:tabLst/>
            </a:pPr>
            <a:endParaRPr kumimoji="0" lang="en-US" altLang="en-US" sz="1800" b="0" i="0" u="none" strike="noStrike" cap="none" normalizeH="0" baseline="0" dirty="0">
              <a:ln>
                <a:noFill/>
              </a:ln>
              <a:solidFill>
                <a:schemeClr val="tx1">
                  <a:lumMod val="85000"/>
                  <a:lumOff val="15000"/>
                </a:schemeClr>
              </a:solidFill>
              <a:effectLst/>
              <a:latin typeface="Aptos" panose="020B00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US" altLang="en-US" sz="1800" b="0" i="0" u="none" strike="noStrike" cap="none" normalizeH="0" baseline="0" dirty="0">
                <a:ln>
                  <a:noFill/>
                </a:ln>
                <a:solidFill>
                  <a:schemeClr val="tx1">
                    <a:lumMod val="85000"/>
                    <a:lumOff val="15000"/>
                  </a:schemeClr>
                </a:solidFill>
                <a:effectLst/>
                <a:latin typeface="Aptos" panose="020B0004020202020204" pitchFamily="34" charset="0"/>
              </a:rPr>
              <a:t>These factors can interact and make the situation worse.</a:t>
            </a:r>
          </a:p>
        </p:txBody>
      </p:sp>
    </p:spTree>
    <p:extLst>
      <p:ext uri="{BB962C8B-B14F-4D97-AF65-F5344CB8AC3E}">
        <p14:creationId xmlns:p14="http://schemas.microsoft.com/office/powerpoint/2010/main" val="22947783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EACA0-CB80-EB7E-960C-E0EA2FC27327}"/>
              </a:ext>
            </a:extLst>
          </p:cNvPr>
          <p:cNvSpPr>
            <a:spLocks noGrp="1"/>
          </p:cNvSpPr>
          <p:nvPr>
            <p:ph type="title"/>
          </p:nvPr>
        </p:nvSpPr>
        <p:spPr/>
        <p:txBody>
          <a:bodyPr/>
          <a:lstStyle/>
          <a:p>
            <a:r>
              <a:rPr lang="en-GB" dirty="0"/>
              <a:t>What is Stigma?</a:t>
            </a:r>
          </a:p>
        </p:txBody>
      </p:sp>
      <p:graphicFrame>
        <p:nvGraphicFramePr>
          <p:cNvPr id="5" name="Content Placeholder 2">
            <a:extLst>
              <a:ext uri="{FF2B5EF4-FFF2-40B4-BE49-F238E27FC236}">
                <a16:creationId xmlns:a16="http://schemas.microsoft.com/office/drawing/2014/main" id="{CE0BDCA9-2D40-D7DF-970A-793EBFC5BBE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42371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CC7C6-48CB-6B66-4B29-E82ADE25CA83}"/>
              </a:ext>
            </a:extLst>
          </p:cNvPr>
          <p:cNvSpPr>
            <a:spLocks noGrp="1"/>
          </p:cNvSpPr>
          <p:nvPr>
            <p:ph type="title"/>
          </p:nvPr>
        </p:nvSpPr>
        <p:spPr/>
        <p:txBody>
          <a:bodyPr/>
          <a:lstStyle/>
          <a:p>
            <a:r>
              <a:rPr lang="en-GB" dirty="0"/>
              <a:t>What effect does stigma have on individuals?</a:t>
            </a:r>
          </a:p>
        </p:txBody>
      </p:sp>
      <p:sp>
        <p:nvSpPr>
          <p:cNvPr id="4" name="Rectangle 1">
            <a:extLst>
              <a:ext uri="{FF2B5EF4-FFF2-40B4-BE49-F238E27FC236}">
                <a16:creationId xmlns:a16="http://schemas.microsoft.com/office/drawing/2014/main" id="{13B42731-B0BC-E38E-6642-9799761B0A86}"/>
              </a:ext>
            </a:extLst>
          </p:cNvPr>
          <p:cNvSpPr>
            <a:spLocks noGrp="1" noChangeArrowheads="1"/>
          </p:cNvSpPr>
          <p:nvPr>
            <p:ph idx="1"/>
          </p:nvPr>
        </p:nvSpPr>
        <p:spPr bwMode="auto">
          <a:xfrm>
            <a:off x="838200" y="1739138"/>
            <a:ext cx="10613571"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Due to the stigma surrounding mental health, a person experiencing mental health problems might face several challenges: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a:tabLst/>
            </a:pPr>
            <a:r>
              <a:rPr kumimoji="0" lang="en-US" altLang="en-US" sz="1800" b="1" i="0" u="none" strike="noStrike" cap="none" normalizeH="0" baseline="0" dirty="0">
                <a:ln>
                  <a:noFill/>
                </a:ln>
                <a:solidFill>
                  <a:schemeClr val="tx1"/>
                </a:solidFill>
                <a:effectLst/>
                <a:latin typeface="Arial" panose="020B0604020202020204" pitchFamily="34" charset="0"/>
              </a:rPr>
              <a:t>Reluctance to Seek Help</a:t>
            </a:r>
            <a:r>
              <a:rPr kumimoji="0" lang="en-US" altLang="en-US" sz="1800" b="0" i="0" u="none" strike="noStrike" cap="none" normalizeH="0" baseline="0" dirty="0">
                <a:ln>
                  <a:noFill/>
                </a:ln>
                <a:solidFill>
                  <a:schemeClr val="tx1"/>
                </a:solidFill>
                <a:effectLst/>
                <a:latin typeface="Arial" panose="020B0604020202020204" pitchFamily="34" charset="0"/>
              </a:rPr>
              <a:t>: Fear of being judged or discriminated against can prevent them from seeking professional help. </a:t>
            </a:r>
            <a:r>
              <a:rPr lang="en-US" altLang="en-US" sz="1800" dirty="0">
                <a:latin typeface="Arial" panose="020B0604020202020204" pitchFamily="34" charset="0"/>
              </a:rPr>
              <a:t>This delay in treatment can worsen their condition.</a:t>
            </a:r>
            <a:endParaRPr lang="en-US" altLang="en-US" sz="1800" baseline="300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2"/>
              <a:tabLst/>
            </a:pPr>
            <a:r>
              <a:rPr lang="en-US" altLang="en-US" sz="1800" b="1" dirty="0">
                <a:latin typeface="Arial" panose="020B0604020202020204" pitchFamily="34" charset="0"/>
              </a:rPr>
              <a:t>Social Isolation</a:t>
            </a:r>
            <a:r>
              <a:rPr lang="en-US" altLang="en-US" sz="1800" dirty="0">
                <a:latin typeface="Arial" panose="020B0604020202020204" pitchFamily="34" charset="0"/>
              </a:rPr>
              <a:t>: Stigma can lead to social exclusion, where friends, family, or colleagues might distance themselves, leaving the person feeling isolated and unsupported.</a:t>
            </a:r>
            <a:endParaRPr lang="en-US" altLang="en-US" sz="1800" baseline="300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AutoNum type="arabicPeriod" startAt="3"/>
              <a:tabLst/>
            </a:pPr>
            <a:r>
              <a:rPr kumimoji="0" lang="en-US" altLang="en-US" sz="1800" b="1" i="0" u="none" strike="noStrike" cap="none" normalizeH="0" baseline="0" dirty="0">
                <a:ln>
                  <a:noFill/>
                </a:ln>
                <a:solidFill>
                  <a:schemeClr val="tx1"/>
                </a:solidFill>
                <a:effectLst/>
                <a:latin typeface="Arial" panose="020B0604020202020204" pitchFamily="34" charset="0"/>
              </a:rPr>
              <a:t>Employment</a:t>
            </a:r>
            <a:r>
              <a:rPr kumimoji="0" lang="en-US" altLang="en-US" sz="1800" b="0" i="0" u="none" strike="noStrike" cap="none" normalizeH="0" baseline="0" dirty="0">
                <a:ln>
                  <a:noFill/>
                </a:ln>
                <a:solidFill>
                  <a:schemeClr val="tx1"/>
                </a:solidFill>
                <a:effectLst/>
                <a:latin typeface="Arial" panose="020B0604020202020204" pitchFamily="34" charset="0"/>
              </a:rPr>
              <a:t>: Stigma can affect job opportunities. </a:t>
            </a:r>
            <a:r>
              <a:rPr lang="en-US" altLang="en-US" sz="1800" dirty="0">
                <a:latin typeface="Arial" panose="020B0604020202020204" pitchFamily="34" charset="0"/>
              </a:rPr>
              <a:t>Employers might be hesitant to hire someone with a known mental health condition, fearing they might be less productive.</a:t>
            </a:r>
            <a:endParaRPr kumimoji="0" lang="en-US" altLang="en-US" sz="1800" b="0" i="0" u="none" strike="noStrike" cap="none" normalizeH="0" baseline="3000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4"/>
              <a:tabLst/>
            </a:pPr>
            <a:r>
              <a:rPr lang="en-US" altLang="en-US" sz="1800" b="1" dirty="0">
                <a:latin typeface="Arial" panose="020B0604020202020204" pitchFamily="34" charset="0"/>
              </a:rPr>
              <a:t>Self-Stigma</a:t>
            </a:r>
            <a:r>
              <a:rPr lang="en-US" altLang="en-US" sz="1800" dirty="0">
                <a:latin typeface="Arial" panose="020B0604020202020204" pitchFamily="34" charset="0"/>
              </a:rPr>
              <a:t>: The individual might internalize the negative stereotypes and believe they are weak or incapable, which can lower their self-esteem and hinder recovery.</a:t>
            </a:r>
            <a:endParaRPr lang="en-US" altLang="en-US" sz="1800" baseline="300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These factors can interact and compound, leading to a cycle of worsening mental health.</a:t>
            </a:r>
          </a:p>
        </p:txBody>
      </p:sp>
    </p:spTree>
    <p:extLst>
      <p:ext uri="{BB962C8B-B14F-4D97-AF65-F5344CB8AC3E}">
        <p14:creationId xmlns:p14="http://schemas.microsoft.com/office/powerpoint/2010/main" val="4019178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100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85BCEC-7390-595A-42B1-5C9412D9E311}"/>
              </a:ext>
            </a:extLst>
          </p:cNvPr>
          <p:cNvSpPr>
            <a:spLocks noGrp="1"/>
          </p:cNvSpPr>
          <p:nvPr>
            <p:ph type="title"/>
          </p:nvPr>
        </p:nvSpPr>
        <p:spPr>
          <a:xfrm>
            <a:off x="686834" y="1153572"/>
            <a:ext cx="3200400" cy="4461163"/>
          </a:xfrm>
        </p:spPr>
        <p:txBody>
          <a:bodyPr>
            <a:normAutofit/>
          </a:bodyPr>
          <a:lstStyle/>
          <a:p>
            <a:r>
              <a:rPr lang="en-GB">
                <a:solidFill>
                  <a:srgbClr val="FFFFFF"/>
                </a:solidFill>
              </a:rPr>
              <a:t>What causes stigma?</a:t>
            </a:r>
            <a:br>
              <a:rPr lang="en-GB">
                <a:solidFill>
                  <a:srgbClr val="FFFFFF"/>
                </a:solidFill>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380EF23-8C8E-3450-6DA7-1A2C186B994D}"/>
              </a:ext>
            </a:extLst>
          </p:cNvPr>
          <p:cNvSpPr>
            <a:spLocks noGrp="1"/>
          </p:cNvSpPr>
          <p:nvPr>
            <p:ph idx="1"/>
          </p:nvPr>
        </p:nvSpPr>
        <p:spPr>
          <a:xfrm>
            <a:off x="4447308" y="591344"/>
            <a:ext cx="6906491" cy="5585619"/>
          </a:xfrm>
        </p:spPr>
        <p:txBody>
          <a:bodyPr anchor="ctr">
            <a:normAutofit/>
          </a:bodyPr>
          <a:lstStyle/>
          <a:p>
            <a:r>
              <a:rPr lang="en-GB" dirty="0"/>
              <a:t>Labelling – diagnosis?</a:t>
            </a:r>
          </a:p>
          <a:p>
            <a:r>
              <a:rPr lang="en-GB" dirty="0"/>
              <a:t>Social Identity Theory – in group/out group</a:t>
            </a:r>
          </a:p>
          <a:p>
            <a:r>
              <a:rPr lang="en-GB" dirty="0"/>
              <a:t>Fear and misunderstanding</a:t>
            </a:r>
          </a:p>
          <a:p>
            <a:r>
              <a:rPr lang="en-GB" dirty="0"/>
              <a:t>Historical and cultural factors</a:t>
            </a:r>
          </a:p>
          <a:p>
            <a:r>
              <a:rPr lang="en-GB" dirty="0"/>
              <a:t>Media portrayal of mental health problems</a:t>
            </a:r>
          </a:p>
        </p:txBody>
      </p:sp>
    </p:spTree>
    <p:extLst>
      <p:ext uri="{BB962C8B-B14F-4D97-AF65-F5344CB8AC3E}">
        <p14:creationId xmlns:p14="http://schemas.microsoft.com/office/powerpoint/2010/main" val="4032140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
            <a:extLst>
              <a:ext uri="{FF2B5EF4-FFF2-40B4-BE49-F238E27FC236}">
                <a16:creationId xmlns:a16="http://schemas.microsoft.com/office/drawing/2014/main" id="{88F1DAD3-A4FF-9F0F-023B-87F3AB1FA1E5}"/>
              </a:ext>
            </a:extLst>
          </p:cNvPr>
          <p:cNvSpPr>
            <a:spLocks noGrp="1" noChangeArrowheads="1"/>
          </p:cNvSpPr>
          <p:nvPr>
            <p:ph idx="1"/>
          </p:nvPr>
        </p:nvSpPr>
        <p:spPr bwMode="auto">
          <a:xfrm>
            <a:off x="346842" y="435936"/>
            <a:ext cx="5559972" cy="592041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Autofit/>
          </a:bodyPr>
          <a:lstStyle/>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ptos" panose="020B0004020202020204" pitchFamily="34" charset="0"/>
              </a:rPr>
              <a:t>Stigma can arise from various causes, often rooted in societal attitudes and beliefs. Here are some key factors:</a:t>
            </a:r>
          </a:p>
          <a:p>
            <a:pPr marL="0" marR="0" lvl="0" indent="0" defTabSz="914400" rtl="0" eaLnBrk="0" fontAlgn="base" latinLnBrk="0" hangingPunct="0">
              <a:spcBef>
                <a:spcPct val="0"/>
              </a:spcBef>
              <a:spcAft>
                <a:spcPts val="600"/>
              </a:spcAft>
              <a:buClrTx/>
              <a:buSzTx/>
              <a:buFontTx/>
              <a:buAutoNum type="arabicPeriod"/>
              <a:tabLst/>
            </a:pPr>
            <a:r>
              <a:rPr kumimoji="0" lang="en-US" altLang="en-US" sz="1800" b="1" i="0" u="none" strike="noStrike" cap="none" normalizeH="0" baseline="0" dirty="0">
                <a:ln>
                  <a:noFill/>
                </a:ln>
                <a:effectLst/>
                <a:latin typeface="Aptos" panose="020B0004020202020204" pitchFamily="34" charset="0"/>
              </a:rPr>
              <a:t>Labeling</a:t>
            </a:r>
            <a:r>
              <a:rPr kumimoji="0" lang="en-US" altLang="en-US" sz="1800" b="0" i="0" u="none" strike="noStrike" cap="none" normalizeH="0" baseline="0" dirty="0">
                <a:ln>
                  <a:noFill/>
                </a:ln>
                <a:effectLst/>
                <a:latin typeface="Aptos" panose="020B0004020202020204" pitchFamily="34" charset="0"/>
              </a:rPr>
              <a:t>: Simplifying complex human experiences by </a:t>
            </a:r>
            <a:r>
              <a:rPr kumimoji="0" lang="en-US" altLang="en-US" sz="1800" b="0" i="0" u="none" strike="noStrike" cap="none" normalizeH="0" baseline="0" dirty="0" err="1">
                <a:ln>
                  <a:noFill/>
                </a:ln>
                <a:effectLst/>
                <a:latin typeface="Aptos" panose="020B0004020202020204" pitchFamily="34" charset="0"/>
              </a:rPr>
              <a:t>categorising</a:t>
            </a:r>
            <a:r>
              <a:rPr kumimoji="0" lang="en-US" altLang="en-US" sz="1800" b="0" i="0" u="none" strike="noStrike" cap="none" normalizeH="0" baseline="0" dirty="0">
                <a:ln>
                  <a:noFill/>
                </a:ln>
                <a:effectLst/>
                <a:latin typeface="Aptos" panose="020B0004020202020204" pitchFamily="34" charset="0"/>
              </a:rPr>
              <a:t> people as “good” or “bad” can lead to stigma.</a:t>
            </a:r>
          </a:p>
          <a:p>
            <a:pPr marL="0" marR="0" lvl="0" indent="0" defTabSz="914400" rtl="0" eaLnBrk="0" fontAlgn="base" latinLnBrk="0" hangingPunct="0">
              <a:spcBef>
                <a:spcPct val="0"/>
              </a:spcBef>
              <a:spcAft>
                <a:spcPts val="600"/>
              </a:spcAft>
              <a:buClrTx/>
              <a:buSzTx/>
              <a:buFontTx/>
              <a:buAutoNum type="arabicPeriod" startAt="2"/>
              <a:tabLst/>
            </a:pPr>
            <a:r>
              <a:rPr kumimoji="0" lang="en-US" altLang="en-US" sz="1800" b="1" i="0" u="none" strike="noStrike" cap="none" normalizeH="0" baseline="0" dirty="0">
                <a:ln>
                  <a:noFill/>
                </a:ln>
                <a:effectLst/>
                <a:latin typeface="Aptos" panose="020B0004020202020204" pitchFamily="34" charset="0"/>
              </a:rPr>
              <a:t>Social Identity</a:t>
            </a:r>
            <a:r>
              <a:rPr kumimoji="0" lang="en-US" altLang="en-US" sz="1800" b="0" i="0" u="none" strike="noStrike" cap="none" normalizeH="0" baseline="0" dirty="0">
                <a:ln>
                  <a:noFill/>
                </a:ln>
                <a:effectLst/>
                <a:latin typeface="Aptos" panose="020B0004020202020204" pitchFamily="34" charset="0"/>
              </a:rPr>
              <a:t>: People often derive their identity from the groups they belong to. </a:t>
            </a:r>
            <a:r>
              <a:rPr lang="en-US" altLang="en-US" sz="1800" dirty="0">
                <a:latin typeface="Aptos" panose="020B0004020202020204" pitchFamily="34" charset="0"/>
              </a:rPr>
              <a:t>This can lead to viewing members of out groups less </a:t>
            </a:r>
            <a:r>
              <a:rPr lang="en-US" altLang="en-US" sz="1800" dirty="0" err="1">
                <a:latin typeface="Aptos" panose="020B0004020202020204" pitchFamily="34" charset="0"/>
              </a:rPr>
              <a:t>favourably</a:t>
            </a:r>
            <a:r>
              <a:rPr lang="en-US" altLang="en-US" sz="1800" dirty="0">
                <a:latin typeface="Aptos" panose="020B0004020202020204" pitchFamily="34" charset="0"/>
              </a:rPr>
              <a:t>.</a:t>
            </a:r>
          </a:p>
          <a:p>
            <a:pPr marL="0" marR="0" lvl="0" indent="0" defTabSz="914400" rtl="0" eaLnBrk="0" fontAlgn="base" latinLnBrk="0" hangingPunct="0">
              <a:spcBef>
                <a:spcPct val="0"/>
              </a:spcBef>
              <a:spcAft>
                <a:spcPts val="600"/>
              </a:spcAft>
              <a:buClrTx/>
              <a:buSzTx/>
              <a:buFontTx/>
              <a:buAutoNum type="arabicPeriod" startAt="2"/>
              <a:tabLst/>
            </a:pPr>
            <a:r>
              <a:rPr kumimoji="0" lang="en-US" altLang="en-US" sz="1800" b="1" i="0" u="none" strike="noStrike" cap="none" normalizeH="0" baseline="0" dirty="0">
                <a:ln>
                  <a:noFill/>
                </a:ln>
                <a:effectLst/>
                <a:latin typeface="Aptos" panose="020B0004020202020204" pitchFamily="34" charset="0"/>
              </a:rPr>
              <a:t>Fear and Misunderstanding</a:t>
            </a:r>
            <a:r>
              <a:rPr kumimoji="0" lang="en-US" altLang="en-US" sz="1800" b="0" i="0" u="none" strike="noStrike" cap="none" normalizeH="0" baseline="0" dirty="0">
                <a:ln>
                  <a:noFill/>
                </a:ln>
                <a:effectLst/>
                <a:latin typeface="Aptos" panose="020B0004020202020204" pitchFamily="34" charset="0"/>
              </a:rPr>
              <a:t>: Fear of developing a mental illness or disability can lead to </a:t>
            </a:r>
            <a:r>
              <a:rPr kumimoji="0" lang="en-US" altLang="en-US" sz="1800" b="0" i="0" u="none" strike="noStrike" cap="none" normalizeH="0" baseline="0" dirty="0" err="1">
                <a:ln>
                  <a:noFill/>
                </a:ln>
                <a:effectLst/>
                <a:latin typeface="Aptos" panose="020B0004020202020204" pitchFamily="34" charset="0"/>
              </a:rPr>
              <a:t>stigmatising</a:t>
            </a:r>
            <a:r>
              <a:rPr kumimoji="0" lang="en-US" altLang="en-US" sz="1800" b="0" i="0" u="none" strike="noStrike" cap="none" normalizeH="0" baseline="0" dirty="0">
                <a:ln>
                  <a:noFill/>
                </a:ln>
                <a:effectLst/>
                <a:latin typeface="Aptos" panose="020B0004020202020204" pitchFamily="34" charset="0"/>
              </a:rPr>
              <a:t> those who have these conditions. </a:t>
            </a:r>
          </a:p>
          <a:p>
            <a:pPr marL="0" marR="0" lvl="0" indent="0" defTabSz="914400" rtl="0" eaLnBrk="0" fontAlgn="base" latinLnBrk="0" hangingPunct="0">
              <a:spcBef>
                <a:spcPct val="0"/>
              </a:spcBef>
              <a:spcAft>
                <a:spcPts val="600"/>
              </a:spcAft>
              <a:buClrTx/>
              <a:buSzTx/>
              <a:buFontTx/>
              <a:buAutoNum type="arabicPeriod" startAt="3"/>
              <a:tabLst/>
            </a:pPr>
            <a:r>
              <a:rPr kumimoji="0" lang="en-US" altLang="en-US" sz="1800" b="1" i="0" u="none" strike="noStrike" cap="none" normalizeH="0" baseline="0" dirty="0">
                <a:ln>
                  <a:noFill/>
                </a:ln>
                <a:effectLst/>
                <a:latin typeface="Aptos" panose="020B0004020202020204" pitchFamily="34" charset="0"/>
              </a:rPr>
              <a:t>Historical and Cultural Factors</a:t>
            </a:r>
            <a:r>
              <a:rPr kumimoji="0" lang="en-US" altLang="en-US" sz="1800" b="0" i="0" u="none" strike="noStrike" cap="none" normalizeH="0" baseline="0" dirty="0">
                <a:ln>
                  <a:noFill/>
                </a:ln>
                <a:effectLst/>
                <a:latin typeface="Aptos" panose="020B0004020202020204" pitchFamily="34" charset="0"/>
              </a:rPr>
              <a:t>: Historical events and cultural beliefs can perpetuate stigma. </a:t>
            </a:r>
            <a:r>
              <a:rPr lang="en-US" altLang="en-US" sz="1800" dirty="0">
                <a:latin typeface="Aptos" panose="020B0004020202020204" pitchFamily="34" charset="0"/>
              </a:rPr>
              <a:t>For example, certain health conditions or </a:t>
            </a:r>
            <a:r>
              <a:rPr lang="en-US" altLang="en-US" sz="1800" dirty="0" err="1">
                <a:latin typeface="Aptos" panose="020B0004020202020204" pitchFamily="34" charset="0"/>
              </a:rPr>
              <a:t>behaviours</a:t>
            </a:r>
            <a:r>
              <a:rPr lang="en-US" altLang="en-US" sz="1800" dirty="0">
                <a:latin typeface="Aptos" panose="020B0004020202020204" pitchFamily="34" charset="0"/>
              </a:rPr>
              <a:t> might be seen as morally wrong or socially unacceptable</a:t>
            </a:r>
            <a:r>
              <a:rPr kumimoji="0" lang="en-US" altLang="en-US" sz="1800" b="0" i="0" u="none" strike="noStrike" cap="none" normalizeH="0" baseline="0" dirty="0">
                <a:ln>
                  <a:noFill/>
                </a:ln>
                <a:effectLst/>
                <a:latin typeface="Aptos" panose="020B0004020202020204" pitchFamily="34" charset="0"/>
              </a:rPr>
              <a:t>. </a:t>
            </a:r>
          </a:p>
          <a:p>
            <a:pPr marL="0" marR="0" lvl="0" indent="0" defTabSz="914400" rtl="0" eaLnBrk="0" fontAlgn="base" latinLnBrk="0" hangingPunct="0">
              <a:spcBef>
                <a:spcPct val="0"/>
              </a:spcBef>
              <a:spcAft>
                <a:spcPts val="600"/>
              </a:spcAft>
              <a:buClrTx/>
              <a:buSzTx/>
              <a:buFontTx/>
              <a:buAutoNum type="arabicPeriod" startAt="5"/>
              <a:tabLst/>
            </a:pPr>
            <a:r>
              <a:rPr lang="en-US" altLang="en-US" sz="1800" b="1" dirty="0">
                <a:latin typeface="Aptos" panose="020B0004020202020204" pitchFamily="34" charset="0"/>
              </a:rPr>
              <a:t>Media Representation</a:t>
            </a:r>
            <a:r>
              <a:rPr lang="en-US" altLang="en-US" sz="1800" dirty="0">
                <a:latin typeface="Aptos" panose="020B0004020202020204" pitchFamily="34" charset="0"/>
              </a:rPr>
              <a:t>: Negative portrayals in the media can reinforce stereotypes and misconceptions about certain groups or mental health problems</a:t>
            </a:r>
            <a:r>
              <a:rPr kumimoji="0" lang="en-US" altLang="en-US" sz="1800" b="0" i="0" u="none" strike="noStrike" cap="none" normalizeH="0" baseline="0" dirty="0">
                <a:ln>
                  <a:noFill/>
                </a:ln>
                <a:effectLst/>
                <a:latin typeface="Aptos" panose="020B0004020202020204" pitchFamily="34" charset="0"/>
              </a:rPr>
              <a:t>. </a:t>
            </a:r>
          </a:p>
          <a:p>
            <a:pPr marL="0" marR="0" lvl="0" indent="0" defTabSz="914400" rtl="0" eaLnBrk="0" fontAlgn="base" latinLnBrk="0" hangingPunct="0">
              <a:spcBef>
                <a:spcPct val="0"/>
              </a:spcBef>
              <a:spcAft>
                <a:spcPts val="600"/>
              </a:spcAft>
              <a:buClrTx/>
              <a:buSzTx/>
              <a:buFontTx/>
              <a:buAutoNum type="arabicPeriod" startAt="6"/>
              <a:tabLst/>
            </a:pPr>
            <a:r>
              <a:rPr lang="en-US" altLang="en-US" sz="1800" b="1" dirty="0">
                <a:latin typeface="Aptos" panose="020B0004020202020204" pitchFamily="34" charset="0"/>
              </a:rPr>
              <a:t>Structural Factors</a:t>
            </a:r>
            <a:r>
              <a:rPr lang="en-US" altLang="en-US" sz="1800" dirty="0">
                <a:latin typeface="Aptos" panose="020B0004020202020204" pitchFamily="34" charset="0"/>
              </a:rPr>
              <a:t>: Institutional policies and practices can entrench stigma within systems, affecting access to resources and opportunities</a:t>
            </a:r>
            <a:r>
              <a:rPr kumimoji="0" lang="en-US" altLang="en-US" sz="1800" b="0" i="0" u="none" strike="noStrike" cap="none" normalizeH="0" baseline="0" dirty="0">
                <a:ln>
                  <a:noFill/>
                </a:ln>
                <a:effectLst/>
                <a:latin typeface="Aptos" panose="020B0004020202020204" pitchFamily="34" charset="0"/>
              </a:rPr>
              <a:t>. </a:t>
            </a:r>
          </a:p>
        </p:txBody>
      </p:sp>
      <p:pic>
        <p:nvPicPr>
          <p:cNvPr id="9" name="Picture 8" descr="One in a crowd">
            <a:extLst>
              <a:ext uri="{FF2B5EF4-FFF2-40B4-BE49-F238E27FC236}">
                <a16:creationId xmlns:a16="http://schemas.microsoft.com/office/drawing/2014/main" id="{745C5208-B452-A784-D5A9-4CD5E7C5B95F}"/>
              </a:ext>
            </a:extLst>
          </p:cNvPr>
          <p:cNvPicPr>
            <a:picLocks noChangeAspect="1"/>
          </p:cNvPicPr>
          <p:nvPr/>
        </p:nvPicPr>
        <p:blipFill>
          <a:blip r:embed="rId2"/>
          <a:srcRect l="20725" r="12534"/>
          <a:stretch/>
        </p:blipFill>
        <p:spPr>
          <a:xfrm>
            <a:off x="6096000" y="1"/>
            <a:ext cx="6102825" cy="6858000"/>
          </a:xfrm>
          <a:prstGeom prst="rect">
            <a:avLst/>
          </a:prstGeom>
        </p:spPr>
      </p:pic>
    </p:spTree>
    <p:extLst>
      <p:ext uri="{BB962C8B-B14F-4D97-AF65-F5344CB8AC3E}">
        <p14:creationId xmlns:p14="http://schemas.microsoft.com/office/powerpoint/2010/main" val="2678508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E7AA7E8-8006-4E1F-A566-FCF37EE6F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0B0017C3-8C34-A348-8374-8F2160141AFA}"/>
              </a:ext>
            </a:extLst>
          </p:cNvPr>
          <p:cNvSpPr>
            <a:spLocks noGrp="1"/>
          </p:cNvSpPr>
          <p:nvPr>
            <p:ph type="title"/>
          </p:nvPr>
        </p:nvSpPr>
        <p:spPr>
          <a:xfrm>
            <a:off x="242910" y="1598246"/>
            <a:ext cx="4626709" cy="5122985"/>
          </a:xfrm>
        </p:spPr>
        <p:txBody>
          <a:bodyPr vert="horz" lIns="91440" tIns="45720" rIns="91440" bIns="45720" rtlCol="0" anchor="t">
            <a:normAutofit/>
          </a:bodyPr>
          <a:lstStyle/>
          <a:p>
            <a:pPr algn="r"/>
            <a:r>
              <a:rPr lang="en-US" sz="8000" kern="1200" dirty="0">
                <a:solidFill>
                  <a:srgbClr val="FFFFFF"/>
                </a:solidFill>
                <a:latin typeface="+mj-lt"/>
                <a:ea typeface="+mj-ea"/>
                <a:cs typeface="+mj-cs"/>
              </a:rPr>
              <a:t>But…</a:t>
            </a:r>
          </a:p>
        </p:txBody>
      </p:sp>
      <p:sp>
        <p:nvSpPr>
          <p:cNvPr id="3" name="Content Placeholder 2">
            <a:extLst>
              <a:ext uri="{FF2B5EF4-FFF2-40B4-BE49-F238E27FC236}">
                <a16:creationId xmlns:a16="http://schemas.microsoft.com/office/drawing/2014/main" id="{99B4ECEF-3B66-DEED-F344-BF707BCC3614}"/>
              </a:ext>
            </a:extLst>
          </p:cNvPr>
          <p:cNvSpPr>
            <a:spLocks noGrp="1"/>
          </p:cNvSpPr>
          <p:nvPr>
            <p:ph idx="1"/>
          </p:nvPr>
        </p:nvSpPr>
        <p:spPr>
          <a:xfrm>
            <a:off x="5792994" y="1590840"/>
            <a:ext cx="5672176" cy="5095221"/>
          </a:xfrm>
        </p:spPr>
        <p:txBody>
          <a:bodyPr vert="horz" lIns="91440" tIns="45720" rIns="91440" bIns="45720" rtlCol="0">
            <a:normAutofit/>
          </a:bodyPr>
          <a:lstStyle/>
          <a:p>
            <a:pPr marL="0" indent="0">
              <a:buNone/>
            </a:pPr>
            <a:r>
              <a:rPr lang="en-US" sz="4400" kern="1200">
                <a:solidFill>
                  <a:srgbClr val="FFFFFF"/>
                </a:solidFill>
                <a:latin typeface="+mn-lt"/>
                <a:ea typeface="+mn-ea"/>
                <a:cs typeface="+mn-cs"/>
              </a:rPr>
              <a:t>What are the Positive effects of receiving a diagnosis?</a:t>
            </a:r>
          </a:p>
        </p:txBody>
      </p:sp>
      <p:cxnSp>
        <p:nvCxnSpPr>
          <p:cNvPr id="10" name="Straight Connector 9">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40743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084ED1-723A-EE46-40F5-A8E0E5E658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95207C-6429-547F-7A47-BF172918AC46}"/>
              </a:ext>
            </a:extLst>
          </p:cNvPr>
          <p:cNvSpPr>
            <a:spLocks noGrp="1"/>
          </p:cNvSpPr>
          <p:nvPr>
            <p:ph type="title"/>
          </p:nvPr>
        </p:nvSpPr>
        <p:spPr>
          <a:xfrm>
            <a:off x="2479040" y="365125"/>
            <a:ext cx="8874760" cy="1325563"/>
          </a:xfrm>
        </p:spPr>
        <p:txBody>
          <a:bodyPr/>
          <a:lstStyle/>
          <a:p>
            <a:r>
              <a:rPr lang="en-GB" b="1" dirty="0">
                <a:latin typeface="+mn-lt"/>
              </a:rPr>
              <a:t>Evaluate the concept of stigma </a:t>
            </a:r>
          </a:p>
        </p:txBody>
      </p:sp>
      <p:pic>
        <p:nvPicPr>
          <p:cNvPr id="5" name="Content Placeholder 4" descr="Internet outline">
            <a:extLst>
              <a:ext uri="{FF2B5EF4-FFF2-40B4-BE49-F238E27FC236}">
                <a16:creationId xmlns:a16="http://schemas.microsoft.com/office/drawing/2014/main" id="{AD907706-2A3D-03F1-8257-7F8DE23F0B89}"/>
              </a:ext>
            </a:extLst>
          </p:cNvPr>
          <p:cNvPicPr>
            <a:picLocks noGrp="1" noChangeAspect="1"/>
          </p:cNvPicPr>
          <p:nvPr>
            <p:ph idx="1"/>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77800" y="-18574"/>
            <a:ext cx="1752600" cy="1807883"/>
          </a:xfrm>
        </p:spPr>
      </p:pic>
      <p:sp>
        <p:nvSpPr>
          <p:cNvPr id="6" name="TextBox 5">
            <a:extLst>
              <a:ext uri="{FF2B5EF4-FFF2-40B4-BE49-F238E27FC236}">
                <a16:creationId xmlns:a16="http://schemas.microsoft.com/office/drawing/2014/main" id="{C8AE92AB-E07A-CE15-A6EA-C48F3057D30C}"/>
              </a:ext>
            </a:extLst>
          </p:cNvPr>
          <p:cNvSpPr txBox="1"/>
          <p:nvPr/>
        </p:nvSpPr>
        <p:spPr>
          <a:xfrm>
            <a:off x="416560" y="1544320"/>
            <a:ext cx="10937240" cy="470898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Find out online </a:t>
            </a:r>
            <a:r>
              <a:rPr lang="en-GB" sz="2400" dirty="0">
                <a:solidFill>
                  <a:prstClr val="black"/>
                </a:solidFill>
                <a:latin typeface="Calibri" panose="020F0502020204030204"/>
              </a:rPr>
              <a:t>what are the potential benefits of being given a mental health diagnosis label and</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summarise your findings in your own words. </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How effective have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att</a:t>
            </a:r>
            <a:r>
              <a:rPr lang="en-GB" sz="2400" dirty="0" err="1">
                <a:solidFill>
                  <a:prstClr val="black"/>
                </a:solidFill>
                <a:latin typeface="Calibri" panose="020F0502020204030204"/>
              </a:rPr>
              <a:t>empts</a:t>
            </a:r>
            <a:r>
              <a:rPr lang="en-GB" sz="2400" dirty="0">
                <a:solidFill>
                  <a:prstClr val="black"/>
                </a:solidFill>
                <a:latin typeface="Calibri" panose="020F0502020204030204"/>
              </a:rPr>
              <a:t> been to break down stigma in mental health</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What are the positive effects of mental health diagnosis – on an individual, others, society?</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400" dirty="0">
                <a:solidFill>
                  <a:prstClr val="black"/>
                </a:solidFill>
                <a:latin typeface="Calibri" panose="020F0502020204030204"/>
              </a:rPr>
              <a:t>What are current public perceptions and attitudes towards mental health in the UK?</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Be mindful to use only reliable and credible sources.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514350" marR="0" lvl="0" indent="-514350" algn="l" defTabSz="914400" rtl="0" eaLnBrk="1" fontAlgn="auto" latinLnBrk="0" hangingPunct="1">
              <a:lnSpc>
                <a:spcPct val="100000"/>
              </a:lnSpc>
              <a:spcBef>
                <a:spcPts val="0"/>
              </a:spcBef>
              <a:spcAft>
                <a:spcPts val="0"/>
              </a:spcAft>
              <a:buClrTx/>
              <a:buSzTx/>
              <a:buFontTx/>
              <a:buAutoNum type="arabicPeriod"/>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Post your findings on the Week 8 Moodle forum. </a:t>
            </a:r>
          </a:p>
          <a:p>
            <a:pPr marL="514350" marR="0" lvl="0" indent="-514350" algn="l" defTabSz="914400" rtl="0" eaLnBrk="1" fontAlgn="auto" latinLnBrk="0" hangingPunct="1">
              <a:lnSpc>
                <a:spcPct val="100000"/>
              </a:lnSpc>
              <a:spcBef>
                <a:spcPts val="0"/>
              </a:spcBef>
              <a:spcAft>
                <a:spcPts val="0"/>
              </a:spcAft>
              <a:buClrTx/>
              <a:buSzTx/>
              <a:buFontTx/>
              <a:buAutoNum type="arabicPeriod"/>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Make sure you provide citations in your summary. </a:t>
            </a:r>
          </a:p>
          <a:p>
            <a:pPr marL="514350" marR="0" lvl="0" indent="-514350" algn="l" defTabSz="914400" rtl="0" eaLnBrk="1" fontAlgn="auto" latinLnBrk="0" hangingPunct="1">
              <a:lnSpc>
                <a:spcPct val="100000"/>
              </a:lnSpc>
              <a:spcBef>
                <a:spcPts val="0"/>
              </a:spcBef>
              <a:spcAft>
                <a:spcPts val="0"/>
              </a:spcAft>
              <a:buClrTx/>
              <a:buSzTx/>
              <a:buFontTx/>
              <a:buAutoNum type="arabicPeriod"/>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Read and respond to other’s posts.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Tree>
    <p:extLst>
      <p:ext uri="{BB962C8B-B14F-4D97-AF65-F5344CB8AC3E}">
        <p14:creationId xmlns:p14="http://schemas.microsoft.com/office/powerpoint/2010/main" val="19948063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B75A07B-60AD-95B5-75ED-41526CD33E0C}"/>
              </a:ext>
            </a:extLst>
          </p:cNvPr>
          <p:cNvSpPr>
            <a:spLocks noGrp="1"/>
          </p:cNvSpPr>
          <p:nvPr>
            <p:ph type="title"/>
          </p:nvPr>
        </p:nvSpPr>
        <p:spPr>
          <a:xfrm>
            <a:off x="640080" y="1243013"/>
            <a:ext cx="3855720" cy="4371974"/>
          </a:xfrm>
        </p:spPr>
        <p:txBody>
          <a:bodyPr>
            <a:normAutofit/>
          </a:bodyPr>
          <a:lstStyle/>
          <a:p>
            <a:r>
              <a:rPr lang="en-GB" dirty="0">
                <a:solidFill>
                  <a:schemeClr val="tx2"/>
                </a:solidFill>
              </a:rPr>
              <a:t>What is Concept Creep?</a:t>
            </a:r>
          </a:p>
        </p:txBody>
      </p:sp>
      <p:sp>
        <p:nvSpPr>
          <p:cNvPr id="3" name="Content Placeholder 2">
            <a:extLst>
              <a:ext uri="{FF2B5EF4-FFF2-40B4-BE49-F238E27FC236}">
                <a16:creationId xmlns:a16="http://schemas.microsoft.com/office/drawing/2014/main" id="{DE32DD34-BC71-2B38-209E-1067A09B84C7}"/>
              </a:ext>
            </a:extLst>
          </p:cNvPr>
          <p:cNvSpPr>
            <a:spLocks noGrp="1"/>
          </p:cNvSpPr>
          <p:nvPr>
            <p:ph idx="1"/>
          </p:nvPr>
        </p:nvSpPr>
        <p:spPr>
          <a:xfrm>
            <a:off x="5805110" y="804672"/>
            <a:ext cx="5588314" cy="5230368"/>
          </a:xfrm>
        </p:spPr>
        <p:txBody>
          <a:bodyPr anchor="ctr">
            <a:normAutofit/>
          </a:bodyPr>
          <a:lstStyle/>
          <a:p>
            <a:pPr marL="0" indent="0">
              <a:buNone/>
            </a:pPr>
            <a:r>
              <a:rPr lang="en-GB" dirty="0">
                <a:solidFill>
                  <a:schemeClr val="tx2"/>
                </a:solidFill>
              </a:rPr>
              <a:t>Concept creep is the gradual expansion of the meaning of harm related words over recent decades. (Haslam, 2021)</a:t>
            </a:r>
          </a:p>
          <a:p>
            <a:pPr marL="0" indent="0">
              <a:buNone/>
            </a:pPr>
            <a:endParaRPr lang="en-GB" dirty="0">
              <a:solidFill>
                <a:schemeClr val="tx2"/>
              </a:solidFill>
            </a:endParaRPr>
          </a:p>
          <a:p>
            <a:pPr marL="0" indent="0">
              <a:buNone/>
            </a:pPr>
            <a:r>
              <a:rPr lang="en-GB" dirty="0">
                <a:solidFill>
                  <a:schemeClr val="tx2"/>
                </a:solidFill>
              </a:rPr>
              <a:t>Specifically related to the expansion of Mental health Diagnosis</a:t>
            </a:r>
          </a:p>
          <a:p>
            <a:pPr marL="0" indent="0">
              <a:buNone/>
            </a:pPr>
            <a:endParaRPr lang="en-GB" sz="1800" dirty="0">
              <a:solidFill>
                <a:schemeClr val="tx2"/>
              </a:solidFill>
            </a:endParaRPr>
          </a:p>
          <a:p>
            <a:pPr marL="0" indent="0">
              <a:buNone/>
            </a:pPr>
            <a:endParaRPr lang="en-GB" sz="1800" dirty="0">
              <a:solidFill>
                <a:schemeClr val="tx2"/>
              </a:solidFill>
            </a:endParaRPr>
          </a:p>
        </p:txBody>
      </p:sp>
    </p:spTree>
    <p:extLst>
      <p:ext uri="{BB962C8B-B14F-4D97-AF65-F5344CB8AC3E}">
        <p14:creationId xmlns:p14="http://schemas.microsoft.com/office/powerpoint/2010/main" val="4015506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DA0F12-DD51-78AB-F7DB-8A6A814A63CA}"/>
              </a:ext>
            </a:extLst>
          </p:cNvPr>
          <p:cNvSpPr>
            <a:spLocks noGrp="1"/>
          </p:cNvSpPr>
          <p:nvPr>
            <p:ph type="title"/>
          </p:nvPr>
        </p:nvSpPr>
        <p:spPr>
          <a:xfrm>
            <a:off x="1171074" y="1396686"/>
            <a:ext cx="3240506" cy="4064628"/>
          </a:xfrm>
        </p:spPr>
        <p:txBody>
          <a:bodyPr>
            <a:normAutofit/>
          </a:bodyPr>
          <a:lstStyle/>
          <a:p>
            <a:r>
              <a:rPr lang="en-GB">
                <a:solidFill>
                  <a:srgbClr val="FFFFFF"/>
                </a:solidFill>
              </a:rPr>
              <a:t>An example of Concept Creep</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6FE4C25-5A85-631A-53D9-229E5457D8B3}"/>
              </a:ext>
            </a:extLst>
          </p:cNvPr>
          <p:cNvSpPr>
            <a:spLocks noGrp="1"/>
          </p:cNvSpPr>
          <p:nvPr>
            <p:ph idx="1"/>
          </p:nvPr>
        </p:nvSpPr>
        <p:spPr>
          <a:xfrm>
            <a:off x="5370153" y="1526033"/>
            <a:ext cx="6332658" cy="4936187"/>
          </a:xfrm>
        </p:spPr>
        <p:txBody>
          <a:bodyPr>
            <a:normAutofit fontScale="92500" lnSpcReduction="20000"/>
          </a:bodyPr>
          <a:lstStyle/>
          <a:p>
            <a:pPr marL="0" indent="0">
              <a:buNone/>
            </a:pPr>
            <a:r>
              <a:rPr lang="en-GB" sz="2400" dirty="0"/>
              <a:t>T</a:t>
            </a:r>
            <a:r>
              <a:rPr lang="en-GB" sz="2400" b="0" i="0" dirty="0">
                <a:effectLst/>
              </a:rPr>
              <a:t>he expansion of the concept of </a:t>
            </a:r>
            <a:r>
              <a:rPr lang="en-GB" sz="2400" b="1" i="0" dirty="0">
                <a:effectLst/>
              </a:rPr>
              <a:t>bullying</a:t>
            </a:r>
            <a:r>
              <a:rPr lang="en-GB" sz="2400" b="0" i="0" dirty="0">
                <a:effectLst/>
              </a:rPr>
              <a:t>. </a:t>
            </a:r>
          </a:p>
          <a:p>
            <a:r>
              <a:rPr lang="en-GB" sz="2400" b="0" i="0" dirty="0">
                <a:effectLst/>
              </a:rPr>
              <a:t>Originally, bullying referred to repeated aggressive behaviour by a stronger individual towards a weaker one, typically in a school setting.</a:t>
            </a:r>
          </a:p>
          <a:p>
            <a:r>
              <a:rPr lang="en-GB" sz="2400" b="0" i="0" dirty="0">
                <a:effectLst/>
              </a:rPr>
              <a:t>Over time, the definition has broadened to include a wider range of behaviours and contexts, such as workplace bullying and cyberbullying. </a:t>
            </a:r>
            <a:r>
              <a:rPr lang="en-GB" sz="2400" dirty="0"/>
              <a:t>This expansion means that behaviours once considered merely rude or unkind are now often labelled as bullying (Haslam, 2016)</a:t>
            </a:r>
          </a:p>
          <a:p>
            <a:pPr marL="0" indent="0">
              <a:buNone/>
            </a:pPr>
            <a:endParaRPr lang="en-GB" sz="2400" baseline="30000" dirty="0"/>
          </a:p>
          <a:p>
            <a:pPr marL="0" indent="0">
              <a:buNone/>
            </a:pPr>
            <a:r>
              <a:rPr lang="en-GB" sz="2400" dirty="0"/>
              <a:t>This broadening of definitions can lead to increased sensitivity to harm but also risks </a:t>
            </a:r>
            <a:r>
              <a:rPr lang="en-GB" sz="2400" dirty="0" err="1"/>
              <a:t>pathologising</a:t>
            </a:r>
            <a:r>
              <a:rPr lang="en-GB" sz="2400" dirty="0"/>
              <a:t> everyday interactions and experiences.</a:t>
            </a:r>
            <a:endParaRPr lang="en-GB" sz="2400" b="0" i="0" dirty="0">
              <a:effectLst/>
            </a:endParaRPr>
          </a:p>
          <a:p>
            <a:endParaRPr lang="en-GB" sz="1500" dirty="0"/>
          </a:p>
        </p:txBody>
      </p:sp>
    </p:spTree>
    <p:extLst>
      <p:ext uri="{BB962C8B-B14F-4D97-AF65-F5344CB8AC3E}">
        <p14:creationId xmlns:p14="http://schemas.microsoft.com/office/powerpoint/2010/main" val="1841290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6C168DB-ECAA-0C66-D3FA-164428AED10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685B60-FACE-AC2A-4388-7EFE4F7BA7DC}"/>
              </a:ext>
            </a:extLst>
          </p:cNvPr>
          <p:cNvSpPr>
            <a:spLocks noGrp="1"/>
          </p:cNvSpPr>
          <p:nvPr>
            <p:ph type="title"/>
          </p:nvPr>
        </p:nvSpPr>
        <p:spPr>
          <a:xfrm>
            <a:off x="1171074" y="1396686"/>
            <a:ext cx="3240506" cy="4064628"/>
          </a:xfrm>
        </p:spPr>
        <p:txBody>
          <a:bodyPr>
            <a:normAutofit/>
          </a:bodyPr>
          <a:lstStyle/>
          <a:p>
            <a:r>
              <a:rPr lang="en-GB">
                <a:solidFill>
                  <a:srgbClr val="FFFFFF"/>
                </a:solidFill>
              </a:rPr>
              <a:t>Concept Creep example 2</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4C2BB7B-6859-4696-D8CE-07F6F8A820BB}"/>
              </a:ext>
            </a:extLst>
          </p:cNvPr>
          <p:cNvSpPr>
            <a:spLocks noGrp="1"/>
          </p:cNvSpPr>
          <p:nvPr>
            <p:ph idx="1"/>
          </p:nvPr>
        </p:nvSpPr>
        <p:spPr>
          <a:xfrm>
            <a:off x="5370153" y="1526033"/>
            <a:ext cx="5825931" cy="5044888"/>
          </a:xfrm>
        </p:spPr>
        <p:txBody>
          <a:bodyPr>
            <a:normAutofit fontScale="85000" lnSpcReduction="20000"/>
          </a:bodyPr>
          <a:lstStyle/>
          <a:p>
            <a:pPr marL="0" indent="0">
              <a:buNone/>
            </a:pPr>
            <a:r>
              <a:rPr lang="en-GB" sz="2600" dirty="0"/>
              <a:t>T</a:t>
            </a:r>
            <a:r>
              <a:rPr lang="en-GB" sz="2600" b="0" i="0" dirty="0">
                <a:effectLst/>
              </a:rPr>
              <a:t>he expansion of the concept of </a:t>
            </a:r>
            <a:r>
              <a:rPr lang="en-GB" sz="2600" b="1" dirty="0"/>
              <a:t>trauma</a:t>
            </a:r>
            <a:r>
              <a:rPr lang="en-GB" sz="2600" b="0" i="0" dirty="0">
                <a:effectLst/>
              </a:rPr>
              <a:t>. </a:t>
            </a:r>
          </a:p>
          <a:p>
            <a:r>
              <a:rPr lang="en-GB" sz="2600" dirty="0"/>
              <a:t>Originally, trauma referred to a severe psychological response to extreme events such as war, natural disasters, serious accidents, or violent assaults. </a:t>
            </a:r>
          </a:p>
          <a:p>
            <a:r>
              <a:rPr lang="en-GB" sz="2600" dirty="0"/>
              <a:t>Over time, the definition has broadened to include a wider range of experiences, including less severe events like witnessing distressing content online or experiencing minor interpersonal conflicts.</a:t>
            </a:r>
          </a:p>
          <a:p>
            <a:pPr marL="0" indent="0">
              <a:buNone/>
            </a:pPr>
            <a:r>
              <a:rPr lang="en-GB" sz="2600" dirty="0"/>
              <a:t>This broadening means that more people may identify their experiences as traumatic.</a:t>
            </a:r>
          </a:p>
          <a:p>
            <a:pPr marL="0" indent="0">
              <a:buNone/>
            </a:pPr>
            <a:r>
              <a:rPr lang="en-GB" sz="2600" dirty="0"/>
              <a:t>Pros and Cons – this can increase awareness and support for sufferers, but also risks diluting the concept and potentially </a:t>
            </a:r>
            <a:r>
              <a:rPr lang="en-GB" sz="2600" dirty="0" err="1"/>
              <a:t>pathologising</a:t>
            </a:r>
            <a:r>
              <a:rPr lang="en-GB" sz="2600" dirty="0"/>
              <a:t> the normal challenges of everyday life.</a:t>
            </a:r>
          </a:p>
          <a:p>
            <a:pPr marL="0" indent="0">
              <a:buNone/>
            </a:pPr>
            <a:endParaRPr lang="en-GB" sz="1500" b="0" i="0" dirty="0">
              <a:effectLst/>
            </a:endParaRPr>
          </a:p>
          <a:p>
            <a:pPr marL="0" indent="0">
              <a:buNone/>
            </a:pPr>
            <a:endParaRPr lang="en-GB" sz="1500" dirty="0"/>
          </a:p>
        </p:txBody>
      </p:sp>
    </p:spTree>
    <p:extLst>
      <p:ext uri="{BB962C8B-B14F-4D97-AF65-F5344CB8AC3E}">
        <p14:creationId xmlns:p14="http://schemas.microsoft.com/office/powerpoint/2010/main" val="2997631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12C758-69E7-0F21-F70D-4E43636B05D1}"/>
              </a:ext>
            </a:extLst>
          </p:cNvPr>
          <p:cNvSpPr>
            <a:spLocks noGrp="1"/>
          </p:cNvSpPr>
          <p:nvPr>
            <p:ph type="title"/>
          </p:nvPr>
        </p:nvSpPr>
        <p:spPr>
          <a:xfrm>
            <a:off x="838200" y="365125"/>
            <a:ext cx="10515600" cy="1325563"/>
          </a:xfrm>
        </p:spPr>
        <p:txBody>
          <a:bodyPr>
            <a:normAutofit/>
          </a:bodyPr>
          <a:lstStyle/>
          <a:p>
            <a:r>
              <a:rPr lang="en-GB" dirty="0"/>
              <a:t>2 types of Concept Creep</a:t>
            </a:r>
          </a:p>
        </p:txBody>
      </p:sp>
      <p:graphicFrame>
        <p:nvGraphicFramePr>
          <p:cNvPr id="5" name="Content Placeholder 2">
            <a:extLst>
              <a:ext uri="{FF2B5EF4-FFF2-40B4-BE49-F238E27FC236}">
                <a16:creationId xmlns:a16="http://schemas.microsoft.com/office/drawing/2014/main" id="{4AF7160B-7983-4764-1625-2B845FC5A583}"/>
              </a:ext>
            </a:extLst>
          </p:cNvPr>
          <p:cNvGraphicFramePr>
            <a:graphicFrameLocks noGrp="1"/>
          </p:cNvGraphicFramePr>
          <p:nvPr>
            <p:ph idx="1"/>
            <p:extLst>
              <p:ext uri="{D42A27DB-BD31-4B8C-83A1-F6EECF244321}">
                <p14:modId xmlns:p14="http://schemas.microsoft.com/office/powerpoint/2010/main" val="215735691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180787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98C7516-863A-7640-C94E-C671A0CB63CA}"/>
              </a:ext>
            </a:extLst>
          </p:cNvPr>
          <p:cNvSpPr>
            <a:spLocks noGrp="1"/>
          </p:cNvSpPr>
          <p:nvPr>
            <p:ph type="title"/>
          </p:nvPr>
        </p:nvSpPr>
        <p:spPr>
          <a:xfrm>
            <a:off x="838200" y="365125"/>
            <a:ext cx="5393361" cy="1325563"/>
          </a:xfrm>
        </p:spPr>
        <p:txBody>
          <a:bodyPr>
            <a:normAutofit/>
          </a:bodyPr>
          <a:lstStyle/>
          <a:p>
            <a:r>
              <a:rPr lang="en-GB" dirty="0"/>
              <a:t>Horizontal concept creep</a:t>
            </a:r>
          </a:p>
        </p:txBody>
      </p:sp>
      <p:pic>
        <p:nvPicPr>
          <p:cNvPr id="6" name="Picture 5">
            <a:extLst>
              <a:ext uri="{FF2B5EF4-FFF2-40B4-BE49-F238E27FC236}">
                <a16:creationId xmlns:a16="http://schemas.microsoft.com/office/drawing/2014/main" id="{7533897D-79C0-9BF1-56D2-865A3560A4DE}"/>
              </a:ext>
            </a:extLst>
          </p:cNvPr>
          <p:cNvPicPr>
            <a:picLocks noChangeAspect="1"/>
          </p:cNvPicPr>
          <p:nvPr/>
        </p:nvPicPr>
        <p:blipFill>
          <a:blip r:embed="rId2"/>
          <a:srcRect l="74" r="33174"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0AFFBE13-2E83-03A5-BB5E-D39126BF0FF3}"/>
              </a:ext>
            </a:extLst>
          </p:cNvPr>
          <p:cNvGraphicFramePr>
            <a:graphicFrameLocks noGrp="1"/>
          </p:cNvGraphicFramePr>
          <p:nvPr>
            <p:ph idx="1"/>
            <p:extLst>
              <p:ext uri="{D42A27DB-BD31-4B8C-83A1-F6EECF244321}">
                <p14:modId xmlns:p14="http://schemas.microsoft.com/office/powerpoint/2010/main" val="4084488527"/>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44015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D26390C-53AD-0F61-319A-691748134FBA}"/>
              </a:ext>
            </a:extLst>
          </p:cNvPr>
          <p:cNvSpPr>
            <a:spLocks noGrp="1"/>
          </p:cNvSpPr>
          <p:nvPr>
            <p:ph type="title"/>
          </p:nvPr>
        </p:nvSpPr>
        <p:spPr>
          <a:xfrm>
            <a:off x="838200" y="365125"/>
            <a:ext cx="10843260" cy="1325563"/>
          </a:xfrm>
        </p:spPr>
        <p:txBody>
          <a:bodyPr>
            <a:normAutofit fontScale="90000"/>
          </a:bodyPr>
          <a:lstStyle/>
          <a:p>
            <a:r>
              <a:rPr lang="en-GB" dirty="0"/>
              <a:t>Graphs showing horizontal concept creep on trauma (Baes et al., 2023) and anxiety and depression (Xiao et al., 2023)</a:t>
            </a:r>
          </a:p>
        </p:txBody>
      </p:sp>
      <p:sp>
        <p:nvSpPr>
          <p:cNvPr id="1030" name="Content Placeholder 1029">
            <a:extLst>
              <a:ext uri="{FF2B5EF4-FFF2-40B4-BE49-F238E27FC236}">
                <a16:creationId xmlns:a16="http://schemas.microsoft.com/office/drawing/2014/main" id="{AF804030-068D-0A24-4B86-E6902A4A5310}"/>
              </a:ext>
            </a:extLst>
          </p:cNvPr>
          <p:cNvSpPr>
            <a:spLocks noGrp="1"/>
          </p:cNvSpPr>
          <p:nvPr>
            <p:ph sz="half" idx="1"/>
          </p:nvPr>
        </p:nvSpPr>
        <p:spPr/>
        <p:txBody>
          <a:bodyPr anchor="ctr">
            <a:normAutofit/>
          </a:bodyPr>
          <a:lstStyle/>
          <a:p>
            <a:endParaRPr lang="en-US" sz="1800" dirty="0"/>
          </a:p>
        </p:txBody>
      </p:sp>
      <p:pic>
        <p:nvPicPr>
          <p:cNvPr id="7" name="Content Placeholder 6">
            <a:extLst>
              <a:ext uri="{FF2B5EF4-FFF2-40B4-BE49-F238E27FC236}">
                <a16:creationId xmlns:a16="http://schemas.microsoft.com/office/drawing/2014/main" id="{BD8A10FE-1BFE-D4DB-4F1E-72F42F04B21E}"/>
              </a:ext>
            </a:extLst>
          </p:cNvPr>
          <p:cNvPicPr>
            <a:picLocks noGrp="1" noChangeAspect="1"/>
          </p:cNvPicPr>
          <p:nvPr>
            <p:ph sz="half" idx="2"/>
          </p:nvPr>
        </p:nvPicPr>
        <p:blipFill>
          <a:blip r:embed="rId3"/>
          <a:stretch>
            <a:fillRect/>
          </a:stretch>
        </p:blipFill>
        <p:spPr>
          <a:xfrm>
            <a:off x="89049" y="2336800"/>
            <a:ext cx="6083153" cy="3840163"/>
          </a:xfrm>
        </p:spPr>
      </p:pic>
      <p:pic>
        <p:nvPicPr>
          <p:cNvPr id="1026" name="Picture 2">
            <a:extLst>
              <a:ext uri="{FF2B5EF4-FFF2-40B4-BE49-F238E27FC236}">
                <a16:creationId xmlns:a16="http://schemas.microsoft.com/office/drawing/2014/main" id="{69170BED-17C2-3631-434C-8A5A35A44EA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816" r="2" b="2"/>
          <a:stretch/>
        </p:blipFill>
        <p:spPr bwMode="auto">
          <a:xfrm>
            <a:off x="6019800" y="2617724"/>
            <a:ext cx="6009855" cy="369417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3DF5715-393A-0CD9-E663-744CA4077922}"/>
              </a:ext>
            </a:extLst>
          </p:cNvPr>
          <p:cNvSpPr txBox="1"/>
          <p:nvPr/>
        </p:nvSpPr>
        <p:spPr>
          <a:xfrm>
            <a:off x="1331089" y="6286734"/>
            <a:ext cx="10350371" cy="369332"/>
          </a:xfrm>
          <a:prstGeom prst="rect">
            <a:avLst/>
          </a:prstGeom>
          <a:noFill/>
        </p:spPr>
        <p:txBody>
          <a:bodyPr wrap="square">
            <a:spAutoFit/>
          </a:bodyPr>
          <a:lstStyle/>
          <a:p>
            <a:r>
              <a:rPr lang="en-GB" dirty="0"/>
              <a:t>trauma (Baes et al., 2023)                                                                    anxiety and depression (Xiao et al., 2023)</a:t>
            </a:r>
          </a:p>
        </p:txBody>
      </p:sp>
    </p:spTree>
    <p:extLst>
      <p:ext uri="{BB962C8B-B14F-4D97-AF65-F5344CB8AC3E}">
        <p14:creationId xmlns:p14="http://schemas.microsoft.com/office/powerpoint/2010/main" val="6104250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665DE2-782C-2726-EC85-8F034C5236F1}"/>
              </a:ext>
            </a:extLst>
          </p:cNvPr>
          <p:cNvSpPr>
            <a:spLocks noGrp="1"/>
          </p:cNvSpPr>
          <p:nvPr>
            <p:ph type="title"/>
          </p:nvPr>
        </p:nvSpPr>
        <p:spPr>
          <a:xfrm>
            <a:off x="640080" y="325369"/>
            <a:ext cx="4368602" cy="1956841"/>
          </a:xfrm>
        </p:spPr>
        <p:txBody>
          <a:bodyPr anchor="b">
            <a:normAutofit/>
          </a:bodyPr>
          <a:lstStyle/>
          <a:p>
            <a:r>
              <a:rPr lang="en-GB" sz="5400"/>
              <a:t>Vertical concept creep</a:t>
            </a:r>
          </a:p>
        </p:txBody>
      </p:sp>
      <p:sp>
        <p:nvSpPr>
          <p:cNvPr id="1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62FC30-DB6F-4FE4-B76C-0DAFDDA92A91}"/>
              </a:ext>
            </a:extLst>
          </p:cNvPr>
          <p:cNvSpPr>
            <a:spLocks noGrp="1"/>
          </p:cNvSpPr>
          <p:nvPr>
            <p:ph idx="1"/>
          </p:nvPr>
        </p:nvSpPr>
        <p:spPr>
          <a:xfrm>
            <a:off x="640080" y="2872899"/>
            <a:ext cx="4243589" cy="3320668"/>
          </a:xfrm>
        </p:spPr>
        <p:txBody>
          <a:bodyPr>
            <a:normAutofit/>
          </a:bodyPr>
          <a:lstStyle/>
          <a:p>
            <a:r>
              <a:rPr lang="en-GB" sz="2200" dirty="0"/>
              <a:t>Not different kinds of phenomena, but different degrees of phenomena. Less extreme versions of a certain experience are now classified under a mental health concept. </a:t>
            </a:r>
          </a:p>
          <a:p>
            <a:endParaRPr lang="en-GB" sz="2200" dirty="0"/>
          </a:p>
          <a:p>
            <a:pPr marL="0" indent="0">
              <a:buNone/>
            </a:pPr>
            <a:r>
              <a:rPr lang="en-GB" sz="2200" dirty="0"/>
              <a:t>For instance, trauma.</a:t>
            </a:r>
          </a:p>
        </p:txBody>
      </p:sp>
      <p:pic>
        <p:nvPicPr>
          <p:cNvPr id="5" name="Picture 4" descr="A ladder in the desert">
            <a:extLst>
              <a:ext uri="{FF2B5EF4-FFF2-40B4-BE49-F238E27FC236}">
                <a16:creationId xmlns:a16="http://schemas.microsoft.com/office/drawing/2014/main" id="{28DD5593-5104-8CFD-06B3-27842379ABED}"/>
              </a:ext>
            </a:extLst>
          </p:cNvPr>
          <p:cNvPicPr>
            <a:picLocks noChangeAspect="1"/>
          </p:cNvPicPr>
          <p:nvPr/>
        </p:nvPicPr>
        <p:blipFill>
          <a:blip r:embed="rId3"/>
          <a:srcRect l="22905" r="1014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1713025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69ABE2-1807-2F7E-968F-0FD7D814AB56}"/>
              </a:ext>
            </a:extLst>
          </p:cNvPr>
          <p:cNvSpPr>
            <a:spLocks noGrp="1"/>
          </p:cNvSpPr>
          <p:nvPr>
            <p:ph type="title"/>
          </p:nvPr>
        </p:nvSpPr>
        <p:spPr>
          <a:xfrm>
            <a:off x="841248" y="256032"/>
            <a:ext cx="10506456" cy="1014984"/>
          </a:xfrm>
        </p:spPr>
        <p:txBody>
          <a:bodyPr anchor="b">
            <a:normAutofit/>
          </a:bodyPr>
          <a:lstStyle/>
          <a:p>
            <a:r>
              <a:rPr lang="en-GB" sz="4100"/>
              <a:t>Summary of the key aspects of Concept Creep</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3D05298C-A340-44B5-2F2A-EBCB4E1BFB2B}"/>
              </a:ext>
            </a:extLst>
          </p:cNvPr>
          <p:cNvGraphicFramePr>
            <a:graphicFrameLocks noGrp="1"/>
          </p:cNvGraphicFramePr>
          <p:nvPr>
            <p:ph idx="1"/>
            <p:extLst>
              <p:ext uri="{D42A27DB-BD31-4B8C-83A1-F6EECF244321}">
                <p14:modId xmlns:p14="http://schemas.microsoft.com/office/powerpoint/2010/main" val="979497398"/>
              </p:ext>
            </p:extLst>
          </p:nvPr>
        </p:nvGraphicFramePr>
        <p:xfrm>
          <a:off x="838200" y="1926266"/>
          <a:ext cx="10515600" cy="46757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61926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5BB158-4E8E-6A8A-7D96-0C730464AB66}"/>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2A399F-04F0-F1F5-F293-F96DDEA74073}"/>
              </a:ext>
            </a:extLst>
          </p:cNvPr>
          <p:cNvSpPr>
            <a:spLocks noGrp="1"/>
          </p:cNvSpPr>
          <p:nvPr>
            <p:ph idx="1"/>
          </p:nvPr>
        </p:nvSpPr>
        <p:spPr>
          <a:xfrm>
            <a:off x="838200" y="929148"/>
            <a:ext cx="5724832" cy="5247815"/>
          </a:xfrm>
        </p:spPr>
        <p:txBody>
          <a:bodyPr>
            <a:normAutofit/>
          </a:bodyPr>
          <a:lstStyle/>
          <a:p>
            <a:pPr marL="0" indent="0">
              <a:buNone/>
            </a:pPr>
            <a:r>
              <a:rPr lang="en-GB" sz="2400" dirty="0">
                <a:latin typeface="Amasis MT Pro Black" panose="02040A04050005020304" pitchFamily="18" charset="0"/>
              </a:rPr>
              <a:t>Evaluating Concept Creep</a:t>
            </a:r>
            <a:endParaRPr lang="en-GB" sz="2400" dirty="0"/>
          </a:p>
          <a:p>
            <a:pPr marL="0" indent="0">
              <a:buNone/>
            </a:pPr>
            <a:r>
              <a:rPr lang="en-GB" sz="2400" dirty="0"/>
              <a:t>Read the following article, make notes, and discuss in small groups:</a:t>
            </a:r>
          </a:p>
          <a:p>
            <a:pPr marL="0" indent="0">
              <a:buNone/>
            </a:pPr>
            <a:endParaRPr lang="en-GB" sz="2400" dirty="0"/>
          </a:p>
          <a:p>
            <a:pPr marL="0" indent="0">
              <a:buNone/>
            </a:pPr>
            <a:r>
              <a:rPr lang="en-GB" sz="1800" dirty="0">
                <a:hlinkClick r:id="rId3"/>
              </a:rPr>
              <a:t>https://neurosciencenews.com/anxiety-depression-concept-creep-23575/</a:t>
            </a:r>
            <a:endParaRPr lang="en-GB" sz="1800" dirty="0"/>
          </a:p>
          <a:p>
            <a:pPr marL="0" indent="0">
              <a:buNone/>
            </a:pPr>
            <a:endParaRPr lang="en-GB" sz="2400" dirty="0"/>
          </a:p>
          <a:p>
            <a:pPr marL="0" indent="0">
              <a:buNone/>
            </a:pPr>
            <a:r>
              <a:rPr lang="en-GB" sz="2400" dirty="0"/>
              <a:t>What are your thoughts about the points raised in the article?</a:t>
            </a:r>
          </a:p>
        </p:txBody>
      </p:sp>
      <p:pic>
        <p:nvPicPr>
          <p:cNvPr id="4" name="Picture 3" descr="A group of people with speech bubbles&#10;&#10;Description automatically generated">
            <a:extLst>
              <a:ext uri="{FF2B5EF4-FFF2-40B4-BE49-F238E27FC236}">
                <a16:creationId xmlns:a16="http://schemas.microsoft.com/office/drawing/2014/main" id="{2A696804-AE6C-816B-30E3-7BE747FD4C93}"/>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9822" r="29099" b="1"/>
          <a:stretch/>
        </p:blipFill>
        <p:spPr>
          <a:xfrm>
            <a:off x="6168348" y="12406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CCFB31C9-02EE-EB74-506D-9F9B959FDE02}"/>
              </a:ext>
            </a:extLst>
          </p:cNvPr>
          <p:cNvSpPr txBox="1"/>
          <p:nvPr/>
        </p:nvSpPr>
        <p:spPr>
          <a:xfrm>
            <a:off x="9894576" y="6657945"/>
            <a:ext cx="2297424"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Aptos" panose="02110004020202020204"/>
                <a:ea typeface="+mn-ea"/>
                <a:cs typeface="+mn-cs"/>
                <a:hlinkClick r:id="rId5" tooltip="https://www.josegalan.es/tipos-de-paginas-web/">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Aptos" panose="0211000402020202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Aptos" panose="02110004020202020204"/>
                <a:ea typeface="+mn-ea"/>
                <a:cs typeface="+mn-cs"/>
                <a:hlinkClick r:id="rId6" tooltip="https://creativecommons.org/licenses/by/3.0/">
                  <a:extLst>
                    <a:ext uri="{A12FA001-AC4F-418D-AE19-62706E023703}">
                      <ahyp:hlinkClr xmlns:ahyp="http://schemas.microsoft.com/office/drawing/2018/hyperlinkcolor" val="tx"/>
                    </a:ext>
                  </a:extLst>
                </a:hlinkClick>
              </a:rPr>
              <a:t>CC BY</a:t>
            </a:r>
            <a:endParaRPr kumimoji="0" lang="en-GB" sz="700" b="0" i="0" u="none" strike="noStrike" kern="1200" cap="none" spc="0" normalizeH="0" baseline="0" noProof="0">
              <a:ln>
                <a:noFill/>
              </a:ln>
              <a:solidFill>
                <a:srgbClr val="FFFFFF"/>
              </a:solidFill>
              <a:effectLst/>
              <a:uLnTx/>
              <a:uFillTx/>
              <a:latin typeface="Aptos" panose="02110004020202020204"/>
              <a:ea typeface="+mn-ea"/>
              <a:cs typeface="+mn-cs"/>
            </a:endParaRPr>
          </a:p>
        </p:txBody>
      </p:sp>
    </p:spTree>
    <p:extLst>
      <p:ext uri="{BB962C8B-B14F-4D97-AF65-F5344CB8AC3E}">
        <p14:creationId xmlns:p14="http://schemas.microsoft.com/office/powerpoint/2010/main" val="9591563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37ED52-FDD9-437D-8E39-FA021B4F822C}"/>
              </a:ext>
            </a:extLst>
          </p:cNvPr>
          <p:cNvSpPr>
            <a:spLocks noGrp="1"/>
          </p:cNvSpPr>
          <p:nvPr>
            <p:ph type="title"/>
          </p:nvPr>
        </p:nvSpPr>
        <p:spPr>
          <a:xfrm>
            <a:off x="643468" y="643467"/>
            <a:ext cx="4620584" cy="4567137"/>
          </a:xfrm>
        </p:spPr>
        <p:txBody>
          <a:bodyPr vert="horz" lIns="91440" tIns="45720" rIns="91440" bIns="45720" rtlCol="0" anchor="b">
            <a:normAutofit/>
          </a:bodyPr>
          <a:lstStyle/>
          <a:p>
            <a:r>
              <a:rPr lang="en-US" dirty="0"/>
              <a:t>The Anti-Psychiatry Movement and its Influence</a:t>
            </a:r>
          </a:p>
        </p:txBody>
      </p:sp>
      <p:pic>
        <p:nvPicPr>
          <p:cNvPr id="4" name="Content Placeholder 3">
            <a:extLst>
              <a:ext uri="{FF2B5EF4-FFF2-40B4-BE49-F238E27FC236}">
                <a16:creationId xmlns:a16="http://schemas.microsoft.com/office/drawing/2014/main" id="{75E17E94-A6EA-8757-4771-2DC2DE337AE9}"/>
              </a:ext>
            </a:extLst>
          </p:cNvPr>
          <p:cNvPicPr>
            <a:picLocks noChangeAspect="1"/>
          </p:cNvPicPr>
          <p:nvPr/>
        </p:nvPicPr>
        <p:blipFill>
          <a:blip r:embed="rId2"/>
          <a:srcRect l="12220" r="833"/>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295059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BF918A-5236-B20F-6E93-7141848E54C7}"/>
              </a:ext>
            </a:extLst>
          </p:cNvPr>
          <p:cNvSpPr>
            <a:spLocks noGrp="1"/>
          </p:cNvSpPr>
          <p:nvPr>
            <p:ph type="title"/>
          </p:nvPr>
        </p:nvSpPr>
        <p:spPr>
          <a:xfrm>
            <a:off x="838201" y="365125"/>
            <a:ext cx="5251316" cy="1807305"/>
          </a:xfrm>
        </p:spPr>
        <p:txBody>
          <a:bodyPr>
            <a:normAutofit/>
          </a:bodyPr>
          <a:lstStyle/>
          <a:p>
            <a:r>
              <a:rPr kumimoji="0" lang="en-US" altLang="en-US" b="1" i="0" u="none" strike="noStrike" cap="none" normalizeH="0" baseline="0">
                <a:ln>
                  <a:noFill/>
                </a:ln>
                <a:effectLst/>
                <a:latin typeface="Arial" panose="020B0604020202020204" pitchFamily="34" charset="0"/>
              </a:rPr>
              <a:t>What is Anti-Psychiatry?</a:t>
            </a:r>
            <a:endParaRPr lang="en-GB" dirty="0"/>
          </a:p>
        </p:txBody>
      </p:sp>
      <p:sp>
        <p:nvSpPr>
          <p:cNvPr id="3" name="Content Placeholder 2">
            <a:extLst>
              <a:ext uri="{FF2B5EF4-FFF2-40B4-BE49-F238E27FC236}">
                <a16:creationId xmlns:a16="http://schemas.microsoft.com/office/drawing/2014/main" id="{56011C1C-3C22-E86A-37FA-979AAC7D2ED6}"/>
              </a:ext>
            </a:extLst>
          </p:cNvPr>
          <p:cNvSpPr>
            <a:spLocks noGrp="1"/>
          </p:cNvSpPr>
          <p:nvPr>
            <p:ph idx="1"/>
          </p:nvPr>
        </p:nvSpPr>
        <p:spPr>
          <a:xfrm>
            <a:off x="838200" y="2333297"/>
            <a:ext cx="4619621" cy="3843666"/>
          </a:xfrm>
        </p:spPr>
        <p:txBody>
          <a:bodyPr>
            <a:noAutofit/>
          </a:bodyPr>
          <a:lstStyle/>
          <a:p>
            <a:pPr marL="0" indent="0">
              <a:buNone/>
            </a:pPr>
            <a:r>
              <a:rPr lang="en-GB" sz="1800" dirty="0">
                <a:latin typeface="Aptos" panose="020B0004020202020204" pitchFamily="34" charset="0"/>
              </a:rPr>
              <a:t>A movement that emerged in the 1960s based on the belief that psychiatric treatments can often be more harmful than beneficial to patients (</a:t>
            </a:r>
            <a:r>
              <a:rPr lang="en-GB" sz="1800" dirty="0" err="1">
                <a:latin typeface="Aptos" panose="020B0004020202020204" pitchFamily="34" charset="0"/>
              </a:rPr>
              <a:t>Burston</a:t>
            </a:r>
            <a:r>
              <a:rPr lang="en-GB" sz="1800" dirty="0">
                <a:latin typeface="Aptos" panose="020B0004020202020204" pitchFamily="34" charset="0"/>
              </a:rPr>
              <a:t>, 2018)</a:t>
            </a:r>
          </a:p>
          <a:p>
            <a:pPr marL="0" indent="0">
              <a:buNone/>
            </a:pPr>
            <a:r>
              <a:rPr lang="en-GB" sz="1800" dirty="0">
                <a:latin typeface="Aptos" panose="020B0004020202020204" pitchFamily="34" charset="0"/>
              </a:rPr>
              <a:t>Influential and respected professionals within psychiatry in the USA and UK critiqued various aspects of psychiatry:</a:t>
            </a:r>
          </a:p>
          <a:p>
            <a:r>
              <a:rPr lang="en-GB" sz="1800" b="1" dirty="0">
                <a:latin typeface="Aptos" panose="020B0004020202020204" pitchFamily="34" charset="0"/>
              </a:rPr>
              <a:t>R.D. Laing</a:t>
            </a:r>
            <a:r>
              <a:rPr lang="en-GB" sz="1800" dirty="0">
                <a:latin typeface="Aptos" panose="020B0004020202020204" pitchFamily="34" charset="0"/>
              </a:rPr>
              <a:t>: A British psychiatrist who argued that mental illness is a rational response to an irrational world.</a:t>
            </a:r>
          </a:p>
          <a:p>
            <a:r>
              <a:rPr lang="en-GB" sz="1800" b="1" dirty="0">
                <a:latin typeface="Aptos" panose="020B0004020202020204" pitchFamily="34" charset="0"/>
              </a:rPr>
              <a:t>Thomas Szasz</a:t>
            </a:r>
            <a:r>
              <a:rPr lang="en-GB" sz="1800" dirty="0">
                <a:latin typeface="Aptos" panose="020B0004020202020204" pitchFamily="34" charset="0"/>
              </a:rPr>
              <a:t>: An American psychiatrist who famously described mental illness as a myth.</a:t>
            </a:r>
          </a:p>
        </p:txBody>
      </p:sp>
      <p:pic>
        <p:nvPicPr>
          <p:cNvPr id="5" name="Picture 4" descr="Assorted pills and tablets">
            <a:extLst>
              <a:ext uri="{FF2B5EF4-FFF2-40B4-BE49-F238E27FC236}">
                <a16:creationId xmlns:a16="http://schemas.microsoft.com/office/drawing/2014/main" id="{9E0C83A9-A273-A70A-B3AC-FF91C6ED8BD9}"/>
              </a:ext>
            </a:extLst>
          </p:cNvPr>
          <p:cNvPicPr>
            <a:picLocks noChangeAspect="1"/>
          </p:cNvPicPr>
          <p:nvPr/>
        </p:nvPicPr>
        <p:blipFill>
          <a:blip r:embed="rId2"/>
          <a:srcRect l="24088" r="17875"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477426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307E1-5C1C-2949-2DE9-D508DEE374FC}"/>
              </a:ext>
            </a:extLst>
          </p:cNvPr>
          <p:cNvSpPr>
            <a:spLocks noGrp="1"/>
          </p:cNvSpPr>
          <p:nvPr>
            <p:ph type="title"/>
          </p:nvPr>
        </p:nvSpPr>
        <p:spPr/>
        <p:txBody>
          <a:bodyPr/>
          <a:lstStyle/>
          <a:p>
            <a:r>
              <a:rPr lang="en-GB" b="0" i="0" dirty="0">
                <a:solidFill>
                  <a:srgbClr val="111111"/>
                </a:solidFill>
                <a:effectLst/>
                <a:latin typeface="-apple-system"/>
              </a:rPr>
              <a:t>Anti-psychiatry advocates argue that:</a:t>
            </a:r>
            <a:endParaRPr lang="en-GB" dirty="0"/>
          </a:p>
        </p:txBody>
      </p:sp>
      <p:graphicFrame>
        <p:nvGraphicFramePr>
          <p:cNvPr id="5" name="Content Placeholder 2">
            <a:extLst>
              <a:ext uri="{FF2B5EF4-FFF2-40B4-BE49-F238E27FC236}">
                <a16:creationId xmlns:a16="http://schemas.microsoft.com/office/drawing/2014/main" id="{12D743C0-B6D6-D664-B952-6F32EE7A6B0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30205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F2DC2C-86BD-FD13-8EE8-BBECC1BF07FE}"/>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kumimoji="0" lang="en-US" altLang="en-US" sz="4800" b="1" i="0" u="none" strike="noStrike" kern="1200" cap="none" normalizeH="0" baseline="0" dirty="0">
                <a:ln>
                  <a:noFill/>
                </a:ln>
                <a:solidFill>
                  <a:schemeClr val="tx1"/>
                </a:solidFill>
                <a:effectLst/>
                <a:latin typeface="+mj-lt"/>
                <a:ea typeface="+mj-ea"/>
                <a:cs typeface="+mj-cs"/>
              </a:rPr>
              <a:t>Thomas Szasz</a:t>
            </a:r>
            <a:endParaRPr lang="en-US" sz="4800" kern="1200" dirty="0">
              <a:solidFill>
                <a:schemeClr val="tx1"/>
              </a:solidFill>
              <a:latin typeface="+mj-lt"/>
              <a:ea typeface="+mj-ea"/>
              <a:cs typeface="+mj-cs"/>
            </a:endParaRPr>
          </a:p>
        </p:txBody>
      </p:sp>
      <p:sp>
        <p:nvSpPr>
          <p:cNvPr id="1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12F2CDB6-815A-81A2-AA48-9770BC340C2C}"/>
              </a:ext>
            </a:extLst>
          </p:cNvPr>
          <p:cNvSpPr>
            <a:spLocks noGrp="1"/>
          </p:cNvSpPr>
          <p:nvPr>
            <p:ph type="body" sz="half" idx="2"/>
          </p:nvPr>
        </p:nvSpPr>
        <p:spPr>
          <a:xfrm>
            <a:off x="630936" y="2807208"/>
            <a:ext cx="3429000" cy="3410712"/>
          </a:xfrm>
        </p:spPr>
        <p:txBody>
          <a:bodyPr vert="horz" lIns="91440" tIns="45720" rIns="91440" bIns="45720" rtlCol="0" anchor="t">
            <a:normAutofit/>
          </a:bodyPr>
          <a:lstStyle/>
          <a:p>
            <a:pPr indent="-228600">
              <a:buFont typeface="Arial" panose="020B0604020202020204" pitchFamily="34" charset="0"/>
              <a:buChar char="•"/>
            </a:pPr>
            <a:endParaRPr lang="en-US" sz="2200" dirty="0"/>
          </a:p>
          <a:p>
            <a:r>
              <a:rPr lang="en-US" sz="2200" dirty="0"/>
              <a:t>In his influential book </a:t>
            </a:r>
            <a:r>
              <a:rPr kumimoji="0" lang="en-US" altLang="en-US" sz="2200" b="0" i="0" u="none" strike="noStrike" cap="none" normalizeH="0" baseline="0" dirty="0">
                <a:ln>
                  <a:noFill/>
                </a:ln>
                <a:effectLst/>
              </a:rPr>
              <a:t>The Myth of Mental Illness (1961)</a:t>
            </a:r>
            <a:r>
              <a:rPr lang="en-US" sz="2200" dirty="0"/>
              <a:t>, psychiatrist Thomas </a:t>
            </a:r>
            <a:r>
              <a:rPr lang="en-US" sz="2200" dirty="0" err="1"/>
              <a:t>Sasz</a:t>
            </a:r>
            <a:r>
              <a:rPr lang="en-US" sz="2200" dirty="0"/>
              <a:t> </a:t>
            </a:r>
            <a:r>
              <a:rPr lang="en-US" sz="2200" dirty="0" err="1"/>
              <a:t>c</a:t>
            </a:r>
            <a:r>
              <a:rPr lang="en-US" sz="2200" b="0" i="0" dirty="0" err="1">
                <a:effectLst/>
              </a:rPr>
              <a:t>riticised</a:t>
            </a:r>
            <a:r>
              <a:rPr lang="en-US" sz="2200" b="0" i="0" dirty="0">
                <a:effectLst/>
              </a:rPr>
              <a:t> psychiatry and argued against the concept of mental illness.</a:t>
            </a:r>
            <a:endParaRPr lang="en-US" sz="2200" dirty="0"/>
          </a:p>
        </p:txBody>
      </p:sp>
      <p:pic>
        <p:nvPicPr>
          <p:cNvPr id="8" name="Online Media 7" title="Dr. Thomas Szasz, Professor of Psychology Emeritus">
            <a:hlinkClick r:id="" action="ppaction://media"/>
            <a:extLst>
              <a:ext uri="{FF2B5EF4-FFF2-40B4-BE49-F238E27FC236}">
                <a16:creationId xmlns:a16="http://schemas.microsoft.com/office/drawing/2014/main" id="{0CA82356-7F9B-68E7-A04C-5C9BE00BA6A1}"/>
              </a:ext>
            </a:extLst>
          </p:cNvPr>
          <p:cNvPicPr>
            <a:picLocks noGrp="1" noRot="1" noChangeAspect="1"/>
          </p:cNvPicPr>
          <p:nvPr>
            <p:ph idx="1"/>
            <a:videoFile r:link="rId1"/>
          </p:nvPr>
        </p:nvPicPr>
        <p:blipFill>
          <a:blip r:embed="rId4"/>
          <a:stretch>
            <a:fillRect/>
          </a:stretch>
        </p:blipFill>
        <p:spPr>
          <a:xfrm>
            <a:off x="4654296" y="840105"/>
            <a:ext cx="6903720" cy="5177790"/>
          </a:xfrm>
          <a:prstGeom prst="rect">
            <a:avLst/>
          </a:prstGeom>
        </p:spPr>
      </p:pic>
    </p:spTree>
    <p:extLst>
      <p:ext uri="{BB962C8B-B14F-4D97-AF65-F5344CB8AC3E}">
        <p14:creationId xmlns:p14="http://schemas.microsoft.com/office/powerpoint/2010/main" val="421493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C3E074-B764-5312-1553-15316D2270BE}"/>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4000" dirty="0"/>
              <a:t>“</a:t>
            </a:r>
            <a:r>
              <a:rPr lang="en-US" sz="4000" b="0" i="0" dirty="0">
                <a:effectLst/>
              </a:rPr>
              <a:t>Insanity -- a perfectly rational adjustment to an insane world.</a:t>
            </a:r>
            <a:r>
              <a:rPr lang="en-US" sz="4000" dirty="0"/>
              <a:t>”</a:t>
            </a:r>
            <a:br>
              <a:rPr lang="en-US" sz="4000" dirty="0"/>
            </a:br>
            <a:br>
              <a:rPr lang="en-US" sz="4000" dirty="0"/>
            </a:br>
            <a:r>
              <a:rPr lang="en-US" sz="4000" dirty="0"/>
              <a:t>R.D. Laing  </a:t>
            </a: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DC85DAE5-E700-09A8-6BBA-DC693CE8C469}"/>
              </a:ext>
            </a:extLst>
          </p:cNvPr>
          <p:cNvPicPr>
            <a:picLocks noGrp="1" noChangeAspect="1"/>
          </p:cNvPicPr>
          <p:nvPr>
            <p:ph idx="1"/>
          </p:nvPr>
        </p:nvPicPr>
        <p:blipFill>
          <a:blip r:embed="rId3"/>
          <a:srcRect l="14241" r="2"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814196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E4B431-B7DD-2FAB-D473-12F887DEA493}"/>
              </a:ext>
            </a:extLst>
          </p:cNvPr>
          <p:cNvSpPr>
            <a:spLocks noGrp="1"/>
          </p:cNvSpPr>
          <p:nvPr>
            <p:ph type="title"/>
          </p:nvPr>
        </p:nvSpPr>
        <p:spPr>
          <a:xfrm>
            <a:off x="841248" y="256032"/>
            <a:ext cx="10506456" cy="1014984"/>
          </a:xfrm>
        </p:spPr>
        <p:txBody>
          <a:bodyPr anchor="b">
            <a:normAutofit/>
          </a:bodyPr>
          <a:lstStyle/>
          <a:p>
            <a:r>
              <a:rPr lang="en-GB" dirty="0"/>
              <a:t>R.D. Laing’s contribution to anti-psychiatry</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230D8D6D-1CC4-42FD-57EB-0C84F2B18149}"/>
              </a:ext>
            </a:extLst>
          </p:cNvPr>
          <p:cNvGraphicFramePr>
            <a:graphicFrameLocks noGrp="1"/>
          </p:cNvGraphicFramePr>
          <p:nvPr>
            <p:ph idx="1"/>
            <p:extLst>
              <p:ext uri="{D42A27DB-BD31-4B8C-83A1-F6EECF244321}">
                <p14:modId xmlns:p14="http://schemas.microsoft.com/office/powerpoint/2010/main" val="2577419066"/>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96488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2CFB8-390C-8996-1E22-024A0A6D6326}"/>
              </a:ext>
            </a:extLst>
          </p:cNvPr>
          <p:cNvSpPr>
            <a:spLocks noGrp="1"/>
          </p:cNvSpPr>
          <p:nvPr>
            <p:ph type="title"/>
          </p:nvPr>
        </p:nvSpPr>
        <p:spPr/>
        <p:txBody>
          <a:bodyPr/>
          <a:lstStyle/>
          <a:p>
            <a:r>
              <a:rPr lang="en-GB" dirty="0"/>
              <a:t>Hearing voices movement </a:t>
            </a:r>
          </a:p>
        </p:txBody>
      </p:sp>
      <p:pic>
        <p:nvPicPr>
          <p:cNvPr id="4" name="Online Media 3" title="The voices in my head | Eleanor Longden">
            <a:hlinkClick r:id="" action="ppaction://media"/>
            <a:extLst>
              <a:ext uri="{FF2B5EF4-FFF2-40B4-BE49-F238E27FC236}">
                <a16:creationId xmlns:a16="http://schemas.microsoft.com/office/drawing/2014/main" id="{3455063E-2591-4CB8-5DC3-15EEDD1823DD}"/>
              </a:ext>
            </a:extLst>
          </p:cNvPr>
          <p:cNvPicPr>
            <a:picLocks noRot="1" noChangeAspect="1"/>
          </p:cNvPicPr>
          <p:nvPr>
            <a:videoFile r:link="rId1"/>
          </p:nvPr>
        </p:nvPicPr>
        <p:blipFill>
          <a:blip r:embed="rId4"/>
          <a:stretch>
            <a:fillRect/>
          </a:stretch>
        </p:blipFill>
        <p:spPr>
          <a:xfrm>
            <a:off x="697770" y="1690688"/>
            <a:ext cx="8599115" cy="4858512"/>
          </a:xfrm>
          <a:prstGeom prst="rect">
            <a:avLst/>
          </a:prstGeom>
        </p:spPr>
      </p:pic>
      <p:pic>
        <p:nvPicPr>
          <p:cNvPr id="8" name="Picture 7" descr="A pair of yellow question marks&#10;&#10;Description automatically generated">
            <a:extLst>
              <a:ext uri="{FF2B5EF4-FFF2-40B4-BE49-F238E27FC236}">
                <a16:creationId xmlns:a16="http://schemas.microsoft.com/office/drawing/2014/main" id="{6D74AD9D-A98E-CEF8-DD73-C646E085E95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0216896" y="2188640"/>
            <a:ext cx="1373010" cy="1240360"/>
          </a:xfrm>
          <a:prstGeom prst="rect">
            <a:avLst/>
          </a:prstGeom>
        </p:spPr>
      </p:pic>
      <p:sp>
        <p:nvSpPr>
          <p:cNvPr id="9" name="TextBox 8">
            <a:extLst>
              <a:ext uri="{FF2B5EF4-FFF2-40B4-BE49-F238E27FC236}">
                <a16:creationId xmlns:a16="http://schemas.microsoft.com/office/drawing/2014/main" id="{21DE7D90-2765-8ED4-1B61-1CC9DBF1A9A2}"/>
              </a:ext>
            </a:extLst>
          </p:cNvPr>
          <p:cNvSpPr txBox="1"/>
          <p:nvPr/>
        </p:nvSpPr>
        <p:spPr>
          <a:xfrm>
            <a:off x="9465276" y="4028303"/>
            <a:ext cx="2619632" cy="2031325"/>
          </a:xfrm>
          <a:prstGeom prst="rect">
            <a:avLst/>
          </a:prstGeom>
          <a:noFill/>
        </p:spPr>
        <p:txBody>
          <a:bodyPr wrap="square" rtlCol="0">
            <a:spAutoFit/>
          </a:bodyPr>
          <a:lstStyle/>
          <a:p>
            <a:r>
              <a:rPr lang="en-GB" dirty="0"/>
              <a:t>Is the hearing voices normalising auditory hallucinations? </a:t>
            </a:r>
          </a:p>
          <a:p>
            <a:r>
              <a:rPr lang="en-GB" dirty="0"/>
              <a:t>What are the consequences of normalising such experience?  </a:t>
            </a:r>
          </a:p>
        </p:txBody>
      </p:sp>
    </p:spTree>
    <p:extLst>
      <p:ext uri="{BB962C8B-B14F-4D97-AF65-F5344CB8AC3E}">
        <p14:creationId xmlns:p14="http://schemas.microsoft.com/office/powerpoint/2010/main" val="3801927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descr="SmartArt Process diagram">
            <a:extLst>
              <a:ext uri="{FF2B5EF4-FFF2-40B4-BE49-F238E27FC236}">
                <a16:creationId xmlns:a16="http://schemas.microsoft.com/office/drawing/2014/main" id="{703FAB33-C653-48B0-9838-6BDC8704C19E}"/>
              </a:ext>
            </a:extLst>
          </p:cNvPr>
          <p:cNvGraphicFramePr>
            <a:graphicFrameLocks/>
          </p:cNvGraphicFramePr>
          <p:nvPr/>
        </p:nvGraphicFramePr>
        <p:xfrm>
          <a:off x="789872" y="894186"/>
          <a:ext cx="11085897" cy="5400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 Placeholder 1">
            <a:extLst>
              <a:ext uri="{FF2B5EF4-FFF2-40B4-BE49-F238E27FC236}">
                <a16:creationId xmlns:a16="http://schemas.microsoft.com/office/drawing/2014/main" id="{DC6585CB-312C-4D99-8A71-22BECD213043}"/>
              </a:ext>
            </a:extLst>
          </p:cNvPr>
          <p:cNvSpPr>
            <a:spLocks noGrp="1"/>
          </p:cNvSpPr>
          <p:nvPr>
            <p:ph type="body" sz="quarter" idx="11"/>
          </p:nvPr>
        </p:nvSpPr>
        <p:spPr>
          <a:xfrm>
            <a:off x="3060086" y="5310000"/>
            <a:ext cx="3980793" cy="1548000"/>
          </a:xfrm>
        </p:spPr>
        <p:txBody>
          <a:bodyPr rtlCol="0">
            <a:normAutofit lnSpcReduction="10000"/>
          </a:bodyPr>
          <a:lstStyle/>
          <a:p>
            <a:r>
              <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 1948 World Health Organisation (WHO) published the first comprehensive system for classifying and diagnosing mental illness called the </a:t>
            </a:r>
            <a:r>
              <a:rPr lang="en-GB" sz="12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ICD</a:t>
            </a:r>
            <a:endParaRPr lang="en-GB" sz="1600" dirty="0">
              <a:solidFill>
                <a:schemeClr val="tx1"/>
              </a:solidFill>
            </a:endParaRPr>
          </a:p>
          <a:p>
            <a:r>
              <a:rPr lang="en-GB" sz="1200" noProof="0" dirty="0">
                <a:solidFill>
                  <a:schemeClr val="tx1"/>
                </a:solidFill>
              </a:rPr>
              <a:t>First DSM </a:t>
            </a:r>
            <a:r>
              <a:rPr lang="en-GB" sz="1200" dirty="0">
                <a:solidFill>
                  <a:schemeClr val="tx1"/>
                </a:solidFill>
              </a:rPr>
              <a:t>published </a:t>
            </a:r>
            <a:r>
              <a:rPr lang="en-GB" sz="1200" noProof="0" dirty="0">
                <a:solidFill>
                  <a:schemeClr val="tx1"/>
                </a:solidFill>
              </a:rPr>
              <a:t>by APA (1952) </a:t>
            </a:r>
          </a:p>
          <a:p>
            <a:r>
              <a:rPr lang="en-GB" sz="1200" dirty="0">
                <a:solidFill>
                  <a:schemeClr val="tx1"/>
                </a:solidFill>
              </a:rPr>
              <a:t>Drugs, notably the antipsychotic drug chlorpromazine was designed and came into preferred use, but these have also been criticised as being ‘chemical straitjackets’.</a:t>
            </a:r>
            <a:endParaRPr lang="en-GB" sz="1200" noProof="0" dirty="0">
              <a:solidFill>
                <a:schemeClr val="tx1"/>
              </a:solidFill>
            </a:endParaRPr>
          </a:p>
          <a:p>
            <a:endParaRPr lang="en-GB" sz="1200" noProof="0" dirty="0">
              <a:solidFill>
                <a:schemeClr val="tx1"/>
              </a:solidFill>
            </a:endParaRPr>
          </a:p>
          <a:p>
            <a:pPr rtl="0"/>
            <a:endParaRPr lang="en-GB" sz="1200" b="0" dirty="0">
              <a:solidFill>
                <a:schemeClr val="tx1"/>
              </a:solidFill>
              <a:latin typeface="+mn-lt"/>
            </a:endParaRPr>
          </a:p>
        </p:txBody>
      </p:sp>
      <p:sp>
        <p:nvSpPr>
          <p:cNvPr id="3" name="Text Placeholder 2">
            <a:extLst>
              <a:ext uri="{FF2B5EF4-FFF2-40B4-BE49-F238E27FC236}">
                <a16:creationId xmlns:a16="http://schemas.microsoft.com/office/drawing/2014/main" id="{2A5D41C1-17EE-441C-A604-3FDE978E5672}"/>
              </a:ext>
            </a:extLst>
          </p:cNvPr>
          <p:cNvSpPr>
            <a:spLocks noGrp="1"/>
          </p:cNvSpPr>
          <p:nvPr>
            <p:ph type="body" sz="quarter" idx="10"/>
          </p:nvPr>
        </p:nvSpPr>
        <p:spPr>
          <a:xfrm>
            <a:off x="787583" y="5310000"/>
            <a:ext cx="2272504" cy="1548000"/>
          </a:xfrm>
        </p:spPr>
        <p:txBody>
          <a:bodyPr rtlCol="0"/>
          <a:lstStyle/>
          <a:p>
            <a:pPr rtl="0"/>
            <a:r>
              <a:rPr lang="en-GB" sz="1200" kern="1200" noProof="0" dirty="0">
                <a:solidFill>
                  <a:schemeClr val="tx1"/>
                </a:solidFill>
                <a:latin typeface="+mn-lt"/>
                <a:ea typeface="+mn-ea"/>
                <a:cs typeface="+mn-cs"/>
              </a:rPr>
              <a:t>Controversial medical practices introduced as treatments</a:t>
            </a:r>
          </a:p>
        </p:txBody>
      </p:sp>
      <p:sp>
        <p:nvSpPr>
          <p:cNvPr id="4" name="Title 3">
            <a:extLst>
              <a:ext uri="{FF2B5EF4-FFF2-40B4-BE49-F238E27FC236}">
                <a16:creationId xmlns:a16="http://schemas.microsoft.com/office/drawing/2014/main" id="{2D15B7BD-52A2-46CD-9905-39068311BCA2}"/>
              </a:ext>
            </a:extLst>
          </p:cNvPr>
          <p:cNvSpPr>
            <a:spLocks noGrp="1"/>
          </p:cNvSpPr>
          <p:nvPr>
            <p:ph type="title"/>
          </p:nvPr>
        </p:nvSpPr>
        <p:spPr/>
        <p:txBody>
          <a:bodyPr rtlCol="0"/>
          <a:lstStyle/>
          <a:p>
            <a:pPr rtl="0"/>
            <a:r>
              <a:rPr lang="en-GB" b="0" dirty="0"/>
              <a:t>Medical timeline and antipsychiatry movement across time </a:t>
            </a:r>
          </a:p>
        </p:txBody>
      </p:sp>
      <p:sp>
        <p:nvSpPr>
          <p:cNvPr id="6" name="Text Placeholder 5">
            <a:extLst>
              <a:ext uri="{FF2B5EF4-FFF2-40B4-BE49-F238E27FC236}">
                <a16:creationId xmlns:a16="http://schemas.microsoft.com/office/drawing/2014/main" id="{710D3D6B-80DD-4821-B86D-75FFA8C44691}"/>
              </a:ext>
            </a:extLst>
          </p:cNvPr>
          <p:cNvSpPr>
            <a:spLocks noGrp="1"/>
          </p:cNvSpPr>
          <p:nvPr>
            <p:ph type="body" sz="quarter" idx="12"/>
          </p:nvPr>
        </p:nvSpPr>
        <p:spPr>
          <a:xfrm>
            <a:off x="7269481" y="5310000"/>
            <a:ext cx="4715806" cy="1548000"/>
          </a:xfrm>
          <a:solidFill>
            <a:schemeClr val="bg1">
              <a:lumMod val="95000"/>
            </a:schemeClr>
          </a:solidFill>
        </p:spPr>
        <p:txBody>
          <a:bodyPr rtlCol="0"/>
          <a:lstStyle/>
          <a:p>
            <a:pPr rtl="0"/>
            <a:r>
              <a:rPr lang="en-GB" sz="1200" b="0" dirty="0">
                <a:solidFill>
                  <a:schemeClr val="tx1"/>
                </a:solidFill>
                <a:latin typeface="+mn-lt"/>
              </a:rPr>
              <a:t>Electro shock treatments in decline</a:t>
            </a:r>
          </a:p>
          <a:p>
            <a:pPr rtl="0"/>
            <a:r>
              <a:rPr lang="en-GB" sz="1200" b="0" dirty="0">
                <a:solidFill>
                  <a:schemeClr val="tx1"/>
                </a:solidFill>
                <a:latin typeface="+mn-lt"/>
              </a:rPr>
              <a:t>Psychosurgery ended, </a:t>
            </a:r>
          </a:p>
          <a:p>
            <a:pPr rtl="0"/>
            <a:r>
              <a:rPr lang="en-GB" sz="1200" b="0" dirty="0">
                <a:solidFill>
                  <a:schemeClr val="tx1"/>
                </a:solidFill>
                <a:latin typeface="+mn-lt"/>
              </a:rPr>
              <a:t>Homosexuality was removed from the classification of diseases in DSM in 1973</a:t>
            </a:r>
          </a:p>
          <a:p>
            <a:pPr rtl="0"/>
            <a:r>
              <a:rPr lang="en-GB" sz="1200" b="0" dirty="0">
                <a:solidFill>
                  <a:schemeClr val="tx1"/>
                </a:solidFill>
                <a:latin typeface="+mn-lt"/>
              </a:rPr>
              <a:t>Improvements on drugs </a:t>
            </a:r>
          </a:p>
          <a:p>
            <a:pPr rtl="0"/>
            <a:r>
              <a:rPr lang="en-GB" sz="1200" b="0" dirty="0">
                <a:solidFill>
                  <a:schemeClr val="tx1"/>
                </a:solidFill>
                <a:latin typeface="+mn-lt"/>
              </a:rPr>
              <a:t>Talking therapies gaining acceptance </a:t>
            </a:r>
          </a:p>
        </p:txBody>
      </p:sp>
      <p:sp>
        <p:nvSpPr>
          <p:cNvPr id="10" name="Rectangle 9" descr="Red square">
            <a:extLst>
              <a:ext uri="{FF2B5EF4-FFF2-40B4-BE49-F238E27FC236}">
                <a16:creationId xmlns:a16="http://schemas.microsoft.com/office/drawing/2014/main" id="{A12CC26A-5315-4976-ADC0-5433567BBAE9}"/>
              </a:ext>
            </a:extLst>
          </p:cNvPr>
          <p:cNvSpPr/>
          <p:nvPr/>
        </p:nvSpPr>
        <p:spPr>
          <a:xfrm>
            <a:off x="790594" y="1892518"/>
            <a:ext cx="688931" cy="688931"/>
          </a:xfrm>
          <a:prstGeom prst="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tx1"/>
              </a:solidFill>
            </a:endParaRPr>
          </a:p>
        </p:txBody>
      </p:sp>
      <p:sp>
        <p:nvSpPr>
          <p:cNvPr id="13" name="Rectangle 12" descr="Orange square">
            <a:extLst>
              <a:ext uri="{FF2B5EF4-FFF2-40B4-BE49-F238E27FC236}">
                <a16:creationId xmlns:a16="http://schemas.microsoft.com/office/drawing/2014/main" id="{1930D93D-7C86-4A0B-AC32-322C4830B011}"/>
              </a:ext>
            </a:extLst>
          </p:cNvPr>
          <p:cNvSpPr/>
          <p:nvPr/>
        </p:nvSpPr>
        <p:spPr>
          <a:xfrm>
            <a:off x="2917717" y="1892518"/>
            <a:ext cx="688931" cy="688931"/>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tx1"/>
              </a:solidFill>
            </a:endParaRPr>
          </a:p>
        </p:txBody>
      </p:sp>
      <p:sp>
        <p:nvSpPr>
          <p:cNvPr id="14" name="Rectangle 13" descr="Orange square">
            <a:extLst>
              <a:ext uri="{FF2B5EF4-FFF2-40B4-BE49-F238E27FC236}">
                <a16:creationId xmlns:a16="http://schemas.microsoft.com/office/drawing/2014/main" id="{3465B29B-8058-46D1-9660-8E77A907D117}"/>
              </a:ext>
            </a:extLst>
          </p:cNvPr>
          <p:cNvSpPr/>
          <p:nvPr/>
        </p:nvSpPr>
        <p:spPr>
          <a:xfrm>
            <a:off x="5050060" y="1875283"/>
            <a:ext cx="688931" cy="688931"/>
          </a:xfrm>
          <a:prstGeom prst="rect">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tx1"/>
              </a:solidFill>
            </a:endParaRPr>
          </a:p>
        </p:txBody>
      </p:sp>
      <p:sp>
        <p:nvSpPr>
          <p:cNvPr id="16" name="Rectangle 15" descr="Yellow square">
            <a:extLst>
              <a:ext uri="{FF2B5EF4-FFF2-40B4-BE49-F238E27FC236}">
                <a16:creationId xmlns:a16="http://schemas.microsoft.com/office/drawing/2014/main" id="{5B34B083-2C6A-4916-B16C-EEDE2F7E0A91}"/>
              </a:ext>
            </a:extLst>
          </p:cNvPr>
          <p:cNvSpPr/>
          <p:nvPr/>
        </p:nvSpPr>
        <p:spPr>
          <a:xfrm>
            <a:off x="9451916" y="1639368"/>
            <a:ext cx="688931" cy="688931"/>
          </a:xfrm>
          <a:prstGeom prst="rect">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tx1"/>
              </a:solidFill>
            </a:endParaRPr>
          </a:p>
        </p:txBody>
      </p:sp>
      <p:pic>
        <p:nvPicPr>
          <p:cNvPr id="18" name="Graphic 17" descr="Clock">
            <a:extLst>
              <a:ext uri="{FF2B5EF4-FFF2-40B4-BE49-F238E27FC236}">
                <a16:creationId xmlns:a16="http://schemas.microsoft.com/office/drawing/2014/main" id="{429D621D-3AC8-4789-B37A-514D514B8133}"/>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15048" y="2012365"/>
            <a:ext cx="432000" cy="432000"/>
          </a:xfrm>
          <a:prstGeom prst="rect">
            <a:avLst/>
          </a:prstGeom>
        </p:spPr>
      </p:pic>
      <p:pic>
        <p:nvPicPr>
          <p:cNvPr id="19" name="Graphic 18" descr="Target">
            <a:extLst>
              <a:ext uri="{FF2B5EF4-FFF2-40B4-BE49-F238E27FC236}">
                <a16:creationId xmlns:a16="http://schemas.microsoft.com/office/drawing/2014/main" id="{9FBDC2B8-6333-4FE7-85AE-BAA8AC475348}"/>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3060087" y="2012365"/>
            <a:ext cx="432000" cy="432000"/>
          </a:xfrm>
          <a:prstGeom prst="rect">
            <a:avLst/>
          </a:prstGeom>
        </p:spPr>
      </p:pic>
      <p:pic>
        <p:nvPicPr>
          <p:cNvPr id="24" name="Graphic 23" descr="Research">
            <a:extLst>
              <a:ext uri="{FF2B5EF4-FFF2-40B4-BE49-F238E27FC236}">
                <a16:creationId xmlns:a16="http://schemas.microsoft.com/office/drawing/2014/main" id="{B3B066BF-DC70-46FA-B9ED-2111EF601BAC}"/>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5188959" y="2012365"/>
            <a:ext cx="432000" cy="432000"/>
          </a:xfrm>
          <a:prstGeom prst="rect">
            <a:avLst/>
          </a:prstGeom>
        </p:spPr>
      </p:pic>
      <p:pic>
        <p:nvPicPr>
          <p:cNvPr id="26" name="Graphic 25" descr="Presentation with bar chart">
            <a:extLst>
              <a:ext uri="{FF2B5EF4-FFF2-40B4-BE49-F238E27FC236}">
                <a16:creationId xmlns:a16="http://schemas.microsoft.com/office/drawing/2014/main" id="{E30E2A91-829E-4A17-993C-634E1C3B822D}"/>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9438797" y="2012365"/>
            <a:ext cx="432000" cy="432000"/>
          </a:xfrm>
          <a:prstGeom prst="rect">
            <a:avLst/>
          </a:prstGeom>
        </p:spPr>
      </p:pic>
    </p:spTree>
    <p:extLst>
      <p:ext uri="{BB962C8B-B14F-4D97-AF65-F5344CB8AC3E}">
        <p14:creationId xmlns:p14="http://schemas.microsoft.com/office/powerpoint/2010/main" val="37599482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D1F553-DAA2-60B9-D00C-938615180E7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E48A7D-3CAC-F0FB-AA5E-B7DFA82C35E1}"/>
              </a:ext>
            </a:extLst>
          </p:cNvPr>
          <p:cNvSpPr>
            <a:spLocks noGrp="1"/>
          </p:cNvSpPr>
          <p:nvPr>
            <p:ph idx="1"/>
          </p:nvPr>
        </p:nvSpPr>
        <p:spPr>
          <a:xfrm>
            <a:off x="838200" y="929148"/>
            <a:ext cx="5724832" cy="5247815"/>
          </a:xfrm>
        </p:spPr>
        <p:txBody>
          <a:bodyPr>
            <a:normAutofit/>
          </a:bodyPr>
          <a:lstStyle/>
          <a:p>
            <a:pPr marL="0" indent="0">
              <a:buNone/>
            </a:pPr>
            <a:r>
              <a:rPr lang="en-GB" sz="2400" dirty="0">
                <a:latin typeface="Amasis MT Pro Black" panose="02040A04050005020304" pitchFamily="18" charset="0"/>
              </a:rPr>
              <a:t>Evaluating Anti-Psychiatry</a:t>
            </a:r>
            <a:endParaRPr lang="en-GB" sz="2400" dirty="0"/>
          </a:p>
          <a:p>
            <a:pPr marL="0" indent="0">
              <a:buNone/>
            </a:pPr>
            <a:r>
              <a:rPr lang="en-GB" sz="2400" dirty="0"/>
              <a:t>Read the following article, make notes, and discuss in small groups:</a:t>
            </a:r>
          </a:p>
          <a:p>
            <a:pPr marL="0" indent="0">
              <a:buNone/>
            </a:pPr>
            <a:endParaRPr lang="en-GB" sz="2400" dirty="0"/>
          </a:p>
          <a:p>
            <a:pPr marL="0" indent="0">
              <a:buNone/>
            </a:pPr>
            <a:r>
              <a:rPr lang="en-GB" sz="1800" dirty="0">
                <a:hlinkClick r:id="rId3"/>
              </a:rPr>
              <a:t>https://www.bbc.co.uk/news/uk-scotland-38816660</a:t>
            </a:r>
            <a:endParaRPr lang="en-GB" sz="1800" dirty="0"/>
          </a:p>
          <a:p>
            <a:pPr marL="0" indent="0">
              <a:buNone/>
            </a:pPr>
            <a:endParaRPr lang="en-GB" sz="2400" dirty="0"/>
          </a:p>
          <a:p>
            <a:pPr marL="0" indent="0">
              <a:buNone/>
            </a:pPr>
            <a:r>
              <a:rPr lang="en-GB" sz="2400" dirty="0"/>
              <a:t>What are the advantages and disadvantages of the anti-psychiatry approach?</a:t>
            </a:r>
          </a:p>
          <a:p>
            <a:pPr marL="0" indent="0">
              <a:buNone/>
            </a:pPr>
            <a:r>
              <a:rPr lang="en-GB" sz="2400" dirty="0"/>
              <a:t>What are your thoughts about the points raised in the article?</a:t>
            </a:r>
          </a:p>
        </p:txBody>
      </p:sp>
      <p:pic>
        <p:nvPicPr>
          <p:cNvPr id="4" name="Picture 3" descr="A group of people with speech bubbles&#10;&#10;Description automatically generated">
            <a:extLst>
              <a:ext uri="{FF2B5EF4-FFF2-40B4-BE49-F238E27FC236}">
                <a16:creationId xmlns:a16="http://schemas.microsoft.com/office/drawing/2014/main" id="{0523245F-366C-F643-C481-80C68C52E978}"/>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9822" r="29099" b="1"/>
          <a:stretch/>
        </p:blipFill>
        <p:spPr>
          <a:xfrm>
            <a:off x="6168348" y="12406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52D0ED10-DFFC-33DC-2BF1-8D5295DC114F}"/>
              </a:ext>
            </a:extLst>
          </p:cNvPr>
          <p:cNvSpPr txBox="1"/>
          <p:nvPr/>
        </p:nvSpPr>
        <p:spPr>
          <a:xfrm>
            <a:off x="9894576" y="6657945"/>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josegalan.es/tipos-de-paginas-web/">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1353954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TotalTime>
  <Words>2919</Words>
  <Application>Microsoft Office PowerPoint</Application>
  <PresentationFormat>Widescreen</PresentationFormat>
  <Paragraphs>212</Paragraphs>
  <Slides>31</Slides>
  <Notes>15</Notes>
  <HiddenSlides>0</HiddenSlides>
  <MMClips>2</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31</vt:i4>
      </vt:variant>
    </vt:vector>
  </HeadingPairs>
  <TitlesOfParts>
    <vt:vector size="44" baseType="lpstr">
      <vt:lpstr>-apple-system</vt:lpstr>
      <vt:lpstr>Aptos Display</vt:lpstr>
      <vt:lpstr>Calibri</vt:lpstr>
      <vt:lpstr>Aptos</vt:lpstr>
      <vt:lpstr>Cambria</vt:lpstr>
      <vt:lpstr>Wingdings</vt:lpstr>
      <vt:lpstr>Roboto Mono Web</vt:lpstr>
      <vt:lpstr>Amasis MT Pro Black</vt:lpstr>
      <vt:lpstr>Calibri Light</vt:lpstr>
      <vt:lpstr>Open Sans</vt:lpstr>
      <vt:lpstr>Arial</vt:lpstr>
      <vt:lpstr>Office Theme</vt:lpstr>
      <vt:lpstr>1_Office Theme</vt:lpstr>
      <vt:lpstr>BMHP6029  Psychopathological Classifications and Provisions  Week 7 Critical perspective of mental disorders and Concept Creep </vt:lpstr>
      <vt:lpstr>Critical Perspectives Mental Health</vt:lpstr>
      <vt:lpstr>PowerPoint Presentation</vt:lpstr>
      <vt:lpstr>Inequalities and Stigma</vt:lpstr>
      <vt:lpstr>UK Government say:</vt:lpstr>
      <vt:lpstr>Domains of health inequality in the UK </vt:lpstr>
      <vt:lpstr>  For example, imagine an individual living in a low-income area with poor housing conditions.  This person might face multiple stressors such as: </vt:lpstr>
      <vt:lpstr>What is Stigma?</vt:lpstr>
      <vt:lpstr>What effect does stigma have on individuals?</vt:lpstr>
      <vt:lpstr>What causes stigma? </vt:lpstr>
      <vt:lpstr>PowerPoint Presentation</vt:lpstr>
      <vt:lpstr>But…</vt:lpstr>
      <vt:lpstr>Evaluate the concept of stigma </vt:lpstr>
      <vt:lpstr>What is Concept Creep?</vt:lpstr>
      <vt:lpstr>An example of Concept Creep</vt:lpstr>
      <vt:lpstr>Concept Creep example 2</vt:lpstr>
      <vt:lpstr>2 types of Concept Creep</vt:lpstr>
      <vt:lpstr>Horizontal concept creep</vt:lpstr>
      <vt:lpstr>Graphs showing horizontal concept creep on trauma (Baes et al., 2023) and anxiety and depression (Xiao et al., 2023)</vt:lpstr>
      <vt:lpstr>Vertical concept creep</vt:lpstr>
      <vt:lpstr>Summary of the key aspects of Concept Creep</vt:lpstr>
      <vt:lpstr>PowerPoint Presentation</vt:lpstr>
      <vt:lpstr>The Anti-Psychiatry Movement and its Influence</vt:lpstr>
      <vt:lpstr>What is Anti-Psychiatry?</vt:lpstr>
      <vt:lpstr>Anti-psychiatry advocates argue that:</vt:lpstr>
      <vt:lpstr>Thomas Szasz</vt:lpstr>
      <vt:lpstr>“Insanity -- a perfectly rational adjustment to an insane world.”  R.D. Laing  </vt:lpstr>
      <vt:lpstr>R.D. Laing’s contribution to anti-psychiatry</vt:lpstr>
      <vt:lpstr>Hearing voices movement </vt:lpstr>
      <vt:lpstr>Medical timeline and antipsychiatry movement across time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Schizophrenia</dc:title>
  <dc:creator>Josephine Chen-Wilson</dc:creator>
  <cp:lastModifiedBy>Beau Academic</cp:lastModifiedBy>
  <cp:revision>112</cp:revision>
  <cp:lastPrinted>1601-01-01T00:00:00Z</cp:lastPrinted>
  <dcterms:created xsi:type="dcterms:W3CDTF">2024-05-25T21:26:03Z</dcterms:created>
  <dcterms:modified xsi:type="dcterms:W3CDTF">2025-02-21T09:32:20Z</dcterms:modified>
</cp:coreProperties>
</file>