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 id="2147483688" r:id="rId2"/>
  </p:sldMasterIdLst>
  <p:notesMasterIdLst>
    <p:notesMasterId r:id="rId60"/>
  </p:notesMasterIdLst>
  <p:handoutMasterIdLst>
    <p:handoutMasterId r:id="rId61"/>
  </p:handoutMasterIdLst>
  <p:sldIdLst>
    <p:sldId id="257" r:id="rId3"/>
    <p:sldId id="258" r:id="rId4"/>
    <p:sldId id="381" r:id="rId5"/>
    <p:sldId id="382" r:id="rId6"/>
    <p:sldId id="383" r:id="rId7"/>
    <p:sldId id="384" r:id="rId8"/>
    <p:sldId id="385" r:id="rId9"/>
    <p:sldId id="386" r:id="rId10"/>
    <p:sldId id="387" r:id="rId11"/>
    <p:sldId id="388" r:id="rId12"/>
    <p:sldId id="389" r:id="rId13"/>
    <p:sldId id="390" r:id="rId14"/>
    <p:sldId id="391" r:id="rId15"/>
    <p:sldId id="392" r:id="rId16"/>
    <p:sldId id="393" r:id="rId17"/>
    <p:sldId id="394" r:id="rId18"/>
    <p:sldId id="395" r:id="rId19"/>
    <p:sldId id="396" r:id="rId20"/>
    <p:sldId id="397" r:id="rId21"/>
    <p:sldId id="398" r:id="rId22"/>
    <p:sldId id="399" r:id="rId23"/>
    <p:sldId id="400" r:id="rId24"/>
    <p:sldId id="401" r:id="rId25"/>
    <p:sldId id="402" r:id="rId26"/>
    <p:sldId id="403" r:id="rId27"/>
    <p:sldId id="404" r:id="rId28"/>
    <p:sldId id="405" r:id="rId29"/>
    <p:sldId id="406" r:id="rId30"/>
    <p:sldId id="407" r:id="rId31"/>
    <p:sldId id="408" r:id="rId32"/>
    <p:sldId id="409" r:id="rId33"/>
    <p:sldId id="410" r:id="rId34"/>
    <p:sldId id="411" r:id="rId35"/>
    <p:sldId id="414" r:id="rId36"/>
    <p:sldId id="415" r:id="rId37"/>
    <p:sldId id="416" r:id="rId38"/>
    <p:sldId id="417" r:id="rId39"/>
    <p:sldId id="418" r:id="rId40"/>
    <p:sldId id="419" r:id="rId41"/>
    <p:sldId id="423" r:id="rId42"/>
    <p:sldId id="424" r:id="rId43"/>
    <p:sldId id="425" r:id="rId44"/>
    <p:sldId id="426" r:id="rId45"/>
    <p:sldId id="427" r:id="rId46"/>
    <p:sldId id="428" r:id="rId47"/>
    <p:sldId id="430" r:id="rId48"/>
    <p:sldId id="431" r:id="rId49"/>
    <p:sldId id="432" r:id="rId50"/>
    <p:sldId id="434" r:id="rId51"/>
    <p:sldId id="437" r:id="rId52"/>
    <p:sldId id="438" r:id="rId53"/>
    <p:sldId id="439" r:id="rId54"/>
    <p:sldId id="440" r:id="rId55"/>
    <p:sldId id="442" r:id="rId56"/>
    <p:sldId id="443" r:id="rId57"/>
    <p:sldId id="444" r:id="rId58"/>
    <p:sldId id="445" r:id="rId59"/>
  </p:sldIdLst>
  <p:sldSz cx="9144000" cy="6858000" type="screen4x3"/>
  <p:notesSz cx="6669088" cy="97536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D78A7F-A17D-41B2-A63E-D27DACD92523}" v="2" dt="2025-08-27T10:30:59.7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autoAdjust="0"/>
    <p:restoredTop sz="45627" autoAdjust="0"/>
  </p:normalViewPr>
  <p:slideViewPr>
    <p:cSldViewPr>
      <p:cViewPr varScale="1">
        <p:scale>
          <a:sx n="51" d="100"/>
          <a:sy n="51" d="100"/>
        </p:scale>
        <p:origin x="3354" y="90"/>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microsoft.com/office/2016/11/relationships/changesInfo" Target="changesInfos/changesInfo1.xml"/><Relationship Id="rId5" Type="http://schemas.openxmlformats.org/officeDocument/2006/relationships/slide" Target="slides/slide3.xml"/><Relationship Id="rId61" Type="http://schemas.openxmlformats.org/officeDocument/2006/relationships/handoutMaster" Target="handoutMasters/handout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microsoft.com/office/2015/10/relationships/revisionInfo" Target="revisionInfo.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Rees-Edwards" userId="6ddc9a34-5fd4-438d-87b4-9c8b83b97512" providerId="ADAL" clId="{20D78A7F-A17D-41B2-A63E-D27DACD92523}"/>
    <pc:docChg chg="undo custSel modSld">
      <pc:chgData name="Alison Rees-Edwards" userId="6ddc9a34-5fd4-438d-87b4-9c8b83b97512" providerId="ADAL" clId="{20D78A7F-A17D-41B2-A63E-D27DACD92523}" dt="2025-08-27T10:30:59.708" v="2"/>
      <pc:docMkLst>
        <pc:docMk/>
      </pc:docMkLst>
      <pc:sldChg chg="modSp mod">
        <pc:chgData name="Alison Rees-Edwards" userId="6ddc9a34-5fd4-438d-87b4-9c8b83b97512" providerId="ADAL" clId="{20D78A7F-A17D-41B2-A63E-D27DACD92523}" dt="2025-08-27T10:30:59.708" v="2"/>
        <pc:sldMkLst>
          <pc:docMk/>
          <pc:sldMk cId="3264818799" sldId="382"/>
        </pc:sldMkLst>
        <pc:spChg chg="mod">
          <ac:chgData name="Alison Rees-Edwards" userId="6ddc9a34-5fd4-438d-87b4-9c8b83b97512" providerId="ADAL" clId="{20D78A7F-A17D-41B2-A63E-D27DACD92523}" dt="2025-08-27T10:30:59.708" v="2"/>
          <ac:spMkLst>
            <pc:docMk/>
            <pc:sldMk cId="3264818799" sldId="382"/>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311866E2-AFD8-4814-A978-FEA38B7C4DBE}" type="datetimeFigureOut">
              <a:rPr lang="en-GB" smtClean="0"/>
              <a:t>27/08/2025</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4F326409-F423-436D-9DBD-BD314C47240D}" type="slidenum">
              <a:rPr lang="en-GB" smtClean="0"/>
              <a:t>‹#›</a:t>
            </a:fld>
            <a:endParaRPr lang="en-GB"/>
          </a:p>
        </p:txBody>
      </p:sp>
    </p:spTree>
    <p:extLst>
      <p:ext uri="{BB962C8B-B14F-4D97-AF65-F5344CB8AC3E}">
        <p14:creationId xmlns:p14="http://schemas.microsoft.com/office/powerpoint/2010/main" val="392767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ltLang="cy-GB"/>
          </a:p>
        </p:txBody>
      </p:sp>
      <p:sp>
        <p:nvSpPr>
          <p:cNvPr id="24579" name="Rectangle 3"/>
          <p:cNvSpPr>
            <a:spLocks noGrp="1" noChangeArrowheads="1"/>
          </p:cNvSpPr>
          <p:nvPr>
            <p:ph type="dt" idx="1"/>
          </p:nvPr>
        </p:nvSpPr>
        <p:spPr bwMode="auto">
          <a:xfrm>
            <a:off x="3777607" y="0"/>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ltLang="cy-GB"/>
          </a:p>
        </p:txBody>
      </p:sp>
      <p:sp>
        <p:nvSpPr>
          <p:cNvPr id="2052" name="Rectangle 4"/>
          <p:cNvSpPr>
            <a:spLocks noGrp="1" noRot="1" noChangeAspect="1" noChangeArrowheads="1" noTextEdit="1"/>
          </p:cNvSpPr>
          <p:nvPr>
            <p:ph type="sldImg" idx="2"/>
          </p:nvPr>
        </p:nvSpPr>
        <p:spPr bwMode="auto">
          <a:xfrm>
            <a:off x="896938" y="731838"/>
            <a:ext cx="4875212" cy="36576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4581" name="Rectangle 5"/>
          <p:cNvSpPr>
            <a:spLocks noGrp="1" noChangeArrowheads="1"/>
          </p:cNvSpPr>
          <p:nvPr>
            <p:ph type="body" sz="quarter" idx="3"/>
          </p:nvPr>
        </p:nvSpPr>
        <p:spPr bwMode="auto">
          <a:xfrm>
            <a:off x="666909" y="4632960"/>
            <a:ext cx="5335270" cy="4389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cy-GB" noProof="0"/>
              <a:t>Click to edit Master text styles</a:t>
            </a:r>
          </a:p>
          <a:p>
            <a:pPr lvl="1"/>
            <a:r>
              <a:rPr lang="en-GB" altLang="cy-GB" noProof="0"/>
              <a:t>Second level</a:t>
            </a:r>
          </a:p>
          <a:p>
            <a:pPr lvl="2"/>
            <a:r>
              <a:rPr lang="en-GB" altLang="cy-GB" noProof="0"/>
              <a:t>Third level</a:t>
            </a:r>
          </a:p>
          <a:p>
            <a:pPr lvl="3"/>
            <a:r>
              <a:rPr lang="en-GB" altLang="cy-GB" noProof="0"/>
              <a:t>Fourth level</a:t>
            </a:r>
          </a:p>
          <a:p>
            <a:pPr lvl="4"/>
            <a:r>
              <a:rPr lang="en-GB" altLang="cy-GB" noProof="0"/>
              <a:t>Fifth level</a:t>
            </a:r>
          </a:p>
        </p:txBody>
      </p:sp>
      <p:sp>
        <p:nvSpPr>
          <p:cNvPr id="24582" name="Rectangle 6"/>
          <p:cNvSpPr>
            <a:spLocks noGrp="1" noChangeArrowheads="1"/>
          </p:cNvSpPr>
          <p:nvPr>
            <p:ph type="ftr" sz="quarter" idx="4"/>
          </p:nvPr>
        </p:nvSpPr>
        <p:spPr bwMode="auto">
          <a:xfrm>
            <a:off x="0" y="9264227"/>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ltLang="cy-GB"/>
          </a:p>
        </p:txBody>
      </p:sp>
      <p:sp>
        <p:nvSpPr>
          <p:cNvPr id="24583" name="Rectangle 7"/>
          <p:cNvSpPr>
            <a:spLocks noGrp="1" noChangeArrowheads="1"/>
          </p:cNvSpPr>
          <p:nvPr>
            <p:ph type="sldNum" sz="quarter" idx="5"/>
          </p:nvPr>
        </p:nvSpPr>
        <p:spPr bwMode="auto">
          <a:xfrm>
            <a:off x="3777607" y="9264227"/>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1134706C-2566-4601-82E9-725052585166}" type="slidenum">
              <a:rPr lang="en-GB" altLang="cy-GB"/>
              <a:pPr>
                <a:defRPr/>
              </a:pPr>
              <a:t>‹#›</a:t>
            </a:fld>
            <a:endParaRPr lang="en-GB" altLang="cy-GB"/>
          </a:p>
        </p:txBody>
      </p:sp>
    </p:spTree>
    <p:extLst>
      <p:ext uri="{BB962C8B-B14F-4D97-AF65-F5344CB8AC3E}">
        <p14:creationId xmlns:p14="http://schemas.microsoft.com/office/powerpoint/2010/main" val="2845303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ＭＳ Ｐゴシック" panose="020B0600070205080204" pitchFamily="34"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Tree>
    <p:extLst>
      <p:ext uri="{BB962C8B-B14F-4D97-AF65-F5344CB8AC3E}">
        <p14:creationId xmlns:p14="http://schemas.microsoft.com/office/powerpoint/2010/main" val="1115139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ＭＳ Ｐゴシック" panose="020B0600070205080204" pitchFamily="34"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Tree>
    <p:extLst>
      <p:ext uri="{BB962C8B-B14F-4D97-AF65-F5344CB8AC3E}">
        <p14:creationId xmlns:p14="http://schemas.microsoft.com/office/powerpoint/2010/main" val="4055348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ＭＳ Ｐゴシック" panose="020B0600070205080204" pitchFamily="34"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Tree>
    <p:extLst>
      <p:ext uri="{BB962C8B-B14F-4D97-AF65-F5344CB8AC3E}">
        <p14:creationId xmlns:p14="http://schemas.microsoft.com/office/powerpoint/2010/main" val="3030541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0525" y="846138"/>
            <a:ext cx="5648325" cy="42370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39E918-88F5-4DC3-ADC2-D63BF93AAE5D}" type="slidenum">
              <a:rPr lang="en-GB" smtClean="0"/>
              <a:t>4</a:t>
            </a:fld>
            <a:endParaRPr lang="en-GB"/>
          </a:p>
        </p:txBody>
      </p:sp>
    </p:spTree>
    <p:extLst>
      <p:ext uri="{BB962C8B-B14F-4D97-AF65-F5344CB8AC3E}">
        <p14:creationId xmlns:p14="http://schemas.microsoft.com/office/powerpoint/2010/main" val="3559367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0525" y="846138"/>
            <a:ext cx="5648325" cy="4237037"/>
          </a:xfrm>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9B39E918-88F5-4DC3-ADC2-D63BF93AAE5D}" type="slidenum">
              <a:rPr lang="en-GB" smtClean="0"/>
              <a:t>6</a:t>
            </a:fld>
            <a:endParaRPr lang="en-GB"/>
          </a:p>
        </p:txBody>
      </p:sp>
    </p:spTree>
    <p:extLst>
      <p:ext uri="{BB962C8B-B14F-4D97-AF65-F5344CB8AC3E}">
        <p14:creationId xmlns:p14="http://schemas.microsoft.com/office/powerpoint/2010/main" val="1633667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F6BA355-A187-419B-AA07-6DCA9D19DA4F}" type="slidenum">
              <a:rPr lang="en-GB" altLang="cy-GB" smtClean="0"/>
              <a:pPr>
                <a:spcBef>
                  <a:spcPct val="0"/>
                </a:spcBef>
              </a:pPr>
              <a:t>7</a:t>
            </a:fld>
            <a:endParaRPr lang="en-GB" altLang="cy-GB"/>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a:p>
            <a:pPr eaLnBrk="1" hangingPunct="1"/>
            <a:endParaRPr lang="en-GB" altLang="cy-GB" dirty="0">
              <a:latin typeface="Arial" panose="020B0604020202020204" pitchFamily="34" charset="0"/>
            </a:endParaRPr>
          </a:p>
          <a:p>
            <a:pPr eaLnBrk="1" hangingPunct="1"/>
            <a:endParaRPr lang="en-GB" altLang="cy-GB" dirty="0">
              <a:latin typeface="Arial" panose="020B0604020202020204" pitchFamily="34" charset="0"/>
            </a:endParaRPr>
          </a:p>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1369141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4DB7485-E7D4-45C2-A464-587D020B769F}" type="slidenum">
              <a:rPr lang="en-GB" altLang="cy-GB" smtClean="0"/>
              <a:pPr>
                <a:spcBef>
                  <a:spcPct val="0"/>
                </a:spcBef>
              </a:pPr>
              <a:t>8</a:t>
            </a:fld>
            <a:endParaRPr lang="en-GB" altLang="cy-GB"/>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en-US" altLang="cy-GB" dirty="0">
              <a:latin typeface="Arial" panose="020B0604020202020204" pitchFamily="34" charset="0"/>
            </a:endParaRPr>
          </a:p>
        </p:txBody>
      </p:sp>
    </p:spTree>
    <p:extLst>
      <p:ext uri="{BB962C8B-B14F-4D97-AF65-F5344CB8AC3E}">
        <p14:creationId xmlns:p14="http://schemas.microsoft.com/office/powerpoint/2010/main" val="3426737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9144B05-BAE8-4F1B-BB42-05CE54D394BC}" type="slidenum">
              <a:rPr lang="en-GB" altLang="cy-GB" smtClean="0"/>
              <a:pPr>
                <a:spcBef>
                  <a:spcPct val="0"/>
                </a:spcBef>
              </a:pPr>
              <a:t>9</a:t>
            </a:fld>
            <a:endParaRPr lang="en-GB" altLang="cy-GB"/>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cy-GB" dirty="0">
              <a:latin typeface="Arial" panose="020B0604020202020204" pitchFamily="34" charset="0"/>
            </a:endParaRPr>
          </a:p>
        </p:txBody>
      </p:sp>
    </p:spTree>
    <p:extLst>
      <p:ext uri="{BB962C8B-B14F-4D97-AF65-F5344CB8AC3E}">
        <p14:creationId xmlns:p14="http://schemas.microsoft.com/office/powerpoint/2010/main" val="1550400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134706C-2566-4601-82E9-725052585166}" type="slidenum">
              <a:rPr lang="en-GB" altLang="cy-GB" smtClean="0"/>
              <a:pPr>
                <a:defRPr/>
              </a:pPr>
              <a:t>10</a:t>
            </a:fld>
            <a:endParaRPr lang="en-GB" altLang="cy-GB"/>
          </a:p>
        </p:txBody>
      </p:sp>
    </p:spTree>
    <p:extLst>
      <p:ext uri="{BB962C8B-B14F-4D97-AF65-F5344CB8AC3E}">
        <p14:creationId xmlns:p14="http://schemas.microsoft.com/office/powerpoint/2010/main" val="22251852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83C6E8A-96B2-4AE7-A032-C9919A0DD6D8}" type="slidenum">
              <a:rPr lang="en-GB" altLang="cy-GB" smtClean="0"/>
              <a:pPr>
                <a:spcBef>
                  <a:spcPct val="0"/>
                </a:spcBef>
              </a:pPr>
              <a:t>11</a:t>
            </a:fld>
            <a:endParaRPr lang="en-GB" altLang="cy-GB"/>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6719759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134706C-2566-4601-82E9-725052585166}" type="slidenum">
              <a:rPr lang="en-GB" altLang="cy-GB" smtClean="0"/>
              <a:pPr>
                <a:defRPr/>
              </a:pPr>
              <a:t>12</a:t>
            </a:fld>
            <a:endParaRPr lang="en-GB" altLang="cy-GB"/>
          </a:p>
        </p:txBody>
      </p:sp>
    </p:spTree>
    <p:extLst>
      <p:ext uri="{BB962C8B-B14F-4D97-AF65-F5344CB8AC3E}">
        <p14:creationId xmlns:p14="http://schemas.microsoft.com/office/powerpoint/2010/main" val="31580633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32F8B18-5651-4D19-88E9-C80C667772A8}" type="slidenum">
              <a:rPr lang="en-GB" altLang="cy-GB" smtClean="0"/>
              <a:pPr>
                <a:spcBef>
                  <a:spcPct val="0"/>
                </a:spcBef>
              </a:pPr>
              <a:t>13</a:t>
            </a:fld>
            <a:endParaRPr lang="en-GB" altLang="cy-GB"/>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4755722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32F8B18-5651-4D19-88E9-C80C667772A8}" type="slidenum">
              <a:rPr lang="en-GB" altLang="cy-GB" smtClean="0"/>
              <a:pPr>
                <a:spcBef>
                  <a:spcPct val="0"/>
                </a:spcBef>
              </a:pPr>
              <a:t>15</a:t>
            </a:fld>
            <a:endParaRPr lang="en-GB" altLang="cy-GB"/>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15982707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16</a:t>
            </a:fld>
            <a:endParaRPr lang="en-GB" altLang="cy-GB"/>
          </a:p>
        </p:txBody>
      </p:sp>
    </p:spTree>
    <p:extLst>
      <p:ext uri="{BB962C8B-B14F-4D97-AF65-F5344CB8AC3E}">
        <p14:creationId xmlns:p14="http://schemas.microsoft.com/office/powerpoint/2010/main" val="672703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1458422-825A-4FAA-9370-315405751EF0}" type="slidenum">
              <a:rPr lang="en-GB" altLang="cy-GB" smtClean="0"/>
              <a:pPr>
                <a:spcBef>
                  <a:spcPct val="0"/>
                </a:spcBef>
              </a:pPr>
              <a:t>17</a:t>
            </a:fld>
            <a:endParaRPr lang="en-GB" altLang="cy-GB"/>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33305290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18</a:t>
            </a:fld>
            <a:endParaRPr lang="en-GB" altLang="cy-GB"/>
          </a:p>
        </p:txBody>
      </p:sp>
    </p:spTree>
    <p:extLst>
      <p:ext uri="{BB962C8B-B14F-4D97-AF65-F5344CB8AC3E}">
        <p14:creationId xmlns:p14="http://schemas.microsoft.com/office/powerpoint/2010/main" val="3682298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19</a:t>
            </a:fld>
            <a:endParaRPr lang="en-GB" altLang="cy-GB"/>
          </a:p>
        </p:txBody>
      </p:sp>
    </p:spTree>
    <p:extLst>
      <p:ext uri="{BB962C8B-B14F-4D97-AF65-F5344CB8AC3E}">
        <p14:creationId xmlns:p14="http://schemas.microsoft.com/office/powerpoint/2010/main" val="8913838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22</a:t>
            </a:fld>
            <a:endParaRPr lang="en-GB" altLang="cy-GB"/>
          </a:p>
        </p:txBody>
      </p:sp>
    </p:spTree>
    <p:extLst>
      <p:ext uri="{BB962C8B-B14F-4D97-AF65-F5344CB8AC3E}">
        <p14:creationId xmlns:p14="http://schemas.microsoft.com/office/powerpoint/2010/main" val="2279754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23</a:t>
            </a:fld>
            <a:endParaRPr lang="en-GB" altLang="cy-GB"/>
          </a:p>
        </p:txBody>
      </p:sp>
    </p:spTree>
    <p:extLst>
      <p:ext uri="{BB962C8B-B14F-4D97-AF65-F5344CB8AC3E}">
        <p14:creationId xmlns:p14="http://schemas.microsoft.com/office/powerpoint/2010/main" val="30135484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24</a:t>
            </a:fld>
            <a:endParaRPr lang="en-GB" altLang="cy-GB"/>
          </a:p>
        </p:txBody>
      </p:sp>
    </p:spTree>
    <p:extLst>
      <p:ext uri="{BB962C8B-B14F-4D97-AF65-F5344CB8AC3E}">
        <p14:creationId xmlns:p14="http://schemas.microsoft.com/office/powerpoint/2010/main" val="1175142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25</a:t>
            </a:fld>
            <a:endParaRPr lang="en-GB" altLang="cy-GB"/>
          </a:p>
        </p:txBody>
      </p:sp>
    </p:spTree>
    <p:extLst>
      <p:ext uri="{BB962C8B-B14F-4D97-AF65-F5344CB8AC3E}">
        <p14:creationId xmlns:p14="http://schemas.microsoft.com/office/powerpoint/2010/main" val="33025279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26</a:t>
            </a:fld>
            <a:endParaRPr lang="en-GB" altLang="cy-GB"/>
          </a:p>
        </p:txBody>
      </p:sp>
    </p:spTree>
    <p:extLst>
      <p:ext uri="{BB962C8B-B14F-4D97-AF65-F5344CB8AC3E}">
        <p14:creationId xmlns:p14="http://schemas.microsoft.com/office/powerpoint/2010/main" val="25225680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27</a:t>
            </a:fld>
            <a:endParaRPr lang="en-GB" altLang="cy-GB"/>
          </a:p>
        </p:txBody>
      </p:sp>
    </p:spTree>
    <p:extLst>
      <p:ext uri="{BB962C8B-B14F-4D97-AF65-F5344CB8AC3E}">
        <p14:creationId xmlns:p14="http://schemas.microsoft.com/office/powerpoint/2010/main" val="1193947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28</a:t>
            </a:fld>
            <a:endParaRPr lang="en-GB" altLang="cy-GB"/>
          </a:p>
        </p:txBody>
      </p:sp>
    </p:spTree>
    <p:extLst>
      <p:ext uri="{BB962C8B-B14F-4D97-AF65-F5344CB8AC3E}">
        <p14:creationId xmlns:p14="http://schemas.microsoft.com/office/powerpoint/2010/main" val="42824735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29</a:t>
            </a:fld>
            <a:endParaRPr lang="en-GB" altLang="cy-GB"/>
          </a:p>
        </p:txBody>
      </p:sp>
    </p:spTree>
    <p:extLst>
      <p:ext uri="{BB962C8B-B14F-4D97-AF65-F5344CB8AC3E}">
        <p14:creationId xmlns:p14="http://schemas.microsoft.com/office/powerpoint/2010/main" val="15779635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30</a:t>
            </a:fld>
            <a:endParaRPr lang="en-GB" altLang="cy-GB"/>
          </a:p>
        </p:txBody>
      </p:sp>
    </p:spTree>
    <p:extLst>
      <p:ext uri="{BB962C8B-B14F-4D97-AF65-F5344CB8AC3E}">
        <p14:creationId xmlns:p14="http://schemas.microsoft.com/office/powerpoint/2010/main" val="26629369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31</a:t>
            </a:fld>
            <a:endParaRPr lang="en-GB" altLang="cy-GB"/>
          </a:p>
        </p:txBody>
      </p:sp>
    </p:spTree>
    <p:extLst>
      <p:ext uri="{BB962C8B-B14F-4D97-AF65-F5344CB8AC3E}">
        <p14:creationId xmlns:p14="http://schemas.microsoft.com/office/powerpoint/2010/main" val="27816036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32</a:t>
            </a:fld>
            <a:endParaRPr lang="en-GB" altLang="cy-GB"/>
          </a:p>
        </p:txBody>
      </p:sp>
    </p:spTree>
    <p:extLst>
      <p:ext uri="{BB962C8B-B14F-4D97-AF65-F5344CB8AC3E}">
        <p14:creationId xmlns:p14="http://schemas.microsoft.com/office/powerpoint/2010/main" val="7608444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33</a:t>
            </a:fld>
            <a:endParaRPr lang="en-GB" altLang="cy-GB"/>
          </a:p>
        </p:txBody>
      </p:sp>
    </p:spTree>
    <p:extLst>
      <p:ext uri="{BB962C8B-B14F-4D97-AF65-F5344CB8AC3E}">
        <p14:creationId xmlns:p14="http://schemas.microsoft.com/office/powerpoint/2010/main" val="34900077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876DEBD-9776-4589-B30D-45C18405F30B}" type="slidenum">
              <a:rPr lang="en-GB" altLang="cy-GB" smtClean="0"/>
              <a:pPr>
                <a:spcBef>
                  <a:spcPct val="0"/>
                </a:spcBef>
              </a:pPr>
              <a:t>34</a:t>
            </a:fld>
            <a:endParaRPr lang="en-GB" altLang="cy-GB"/>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cy-GB" altLang="cy-GB" dirty="0">
              <a:latin typeface="Arial" panose="020B0604020202020204" pitchFamily="34" charset="0"/>
            </a:endParaRPr>
          </a:p>
          <a:p>
            <a:pPr eaLnBrk="1" hangingPunct="1"/>
            <a:endParaRPr lang="cy-GB" altLang="cy-GB" dirty="0">
              <a:latin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altLang="cy-GB" dirty="0">
              <a:solidFill>
                <a:srgbClr val="0000FF"/>
              </a:solidFill>
              <a:latin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cy-GB" altLang="cy-GB" dirty="0">
              <a:latin typeface="Arial" panose="020B0604020202020204" pitchFamily="34" charset="0"/>
            </a:endParaRPr>
          </a:p>
          <a:p>
            <a:pPr eaLnBrk="1" hangingPunct="1"/>
            <a:endParaRPr lang="en-GB" altLang="cy-GB" dirty="0">
              <a:solidFill>
                <a:srgbClr val="0000FF"/>
              </a:solidFill>
              <a:latin typeface="Arial" panose="020B0604020202020204" pitchFamily="34" charset="0"/>
            </a:endParaRPr>
          </a:p>
          <a:p>
            <a:pPr eaLnBrk="1" hangingPunct="1"/>
            <a:endParaRPr lang="cy-GB" altLang="cy-GB" dirty="0">
              <a:latin typeface="Arial" panose="020B0604020202020204" pitchFamily="34" charset="0"/>
            </a:endParaRPr>
          </a:p>
          <a:p>
            <a:pPr eaLnBrk="1" hangingPunct="1"/>
            <a:endParaRPr lang="en-GB" altLang="cy-GB" dirty="0">
              <a:solidFill>
                <a:srgbClr val="0000FF"/>
              </a:solidFill>
              <a:latin typeface="Arial" panose="020B0604020202020204" pitchFamily="34" charset="0"/>
            </a:endParaRPr>
          </a:p>
          <a:p>
            <a:pPr eaLnBrk="1" hangingPunct="1"/>
            <a:endParaRPr lang="en-GB" altLang="cy-GB" dirty="0">
              <a:latin typeface="Arial" panose="020B0604020202020204" pitchFamily="34" charset="0"/>
            </a:endParaRPr>
          </a:p>
          <a:p>
            <a:pPr eaLnBrk="1" hangingPunct="1"/>
            <a:endParaRPr lang="en-US" altLang="cy-GB" dirty="0">
              <a:latin typeface="Arial" panose="020B0604020202020204" pitchFamily="34" charset="0"/>
            </a:endParaRPr>
          </a:p>
          <a:p>
            <a:pPr eaLnBrk="1" hangingPunct="1">
              <a:lnSpc>
                <a:spcPct val="90000"/>
              </a:lnSpc>
            </a:pPr>
            <a:endParaRPr lang="en-GB" altLang="cy-GB" dirty="0">
              <a:solidFill>
                <a:srgbClr val="0000FF"/>
              </a:solidFill>
              <a:latin typeface="Arial" panose="020B0604020202020204" pitchFamily="34" charset="0"/>
            </a:endParaRPr>
          </a:p>
          <a:p>
            <a:pPr eaLnBrk="1" hangingPunct="1">
              <a:lnSpc>
                <a:spcPct val="90000"/>
              </a:lnSpc>
            </a:pPr>
            <a:endParaRPr lang="cy-GB" altLang="cy-GB" dirty="0">
              <a:latin typeface="Arial" panose="020B0604020202020204" pitchFamily="34" charset="0"/>
            </a:endParaRPr>
          </a:p>
          <a:p>
            <a:pPr eaLnBrk="1" hangingPunct="1">
              <a:lnSpc>
                <a:spcPct val="90000"/>
              </a:lnSpc>
            </a:pPr>
            <a:endParaRPr lang="cy-GB" altLang="cy-GB" dirty="0">
              <a:latin typeface="Arial" panose="020B0604020202020204" pitchFamily="34" charset="0"/>
            </a:endParaRPr>
          </a:p>
          <a:p>
            <a:pPr eaLnBrk="1" hangingPunct="1"/>
            <a:endParaRPr lang="cy-GB" altLang="cy-GB" sz="1200" dirty="0">
              <a:latin typeface="Arial" panose="020B0604020202020204" pitchFamily="34" charset="0"/>
            </a:endParaRPr>
          </a:p>
          <a:p>
            <a:pPr eaLnBrk="1" hangingPunct="1"/>
            <a:endParaRPr lang="en-GB" altLang="cy-GB" dirty="0">
              <a:solidFill>
                <a:srgbClr val="0000FF"/>
              </a:solidFill>
              <a:latin typeface="Arial" panose="020B0604020202020204" pitchFamily="34" charset="0"/>
            </a:endParaRPr>
          </a:p>
          <a:p>
            <a:pPr eaLnBrk="1" hangingPunct="1">
              <a:lnSpc>
                <a:spcPct val="90000"/>
              </a:lnSpc>
            </a:pPr>
            <a:endParaRPr lang="en-GB" altLang="cy-GB" dirty="0">
              <a:solidFill>
                <a:srgbClr val="0000FF"/>
              </a:solidFill>
              <a:latin typeface="Arial" panose="020B0604020202020204" pitchFamily="34" charset="0"/>
            </a:endParaRPr>
          </a:p>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21192122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876DEBD-9776-4589-B30D-45C18405F30B}" type="slidenum">
              <a:rPr lang="en-GB" altLang="cy-GB" smtClean="0"/>
              <a:pPr>
                <a:spcBef>
                  <a:spcPct val="0"/>
                </a:spcBef>
              </a:pPr>
              <a:t>35</a:t>
            </a:fld>
            <a:endParaRPr lang="en-GB" altLang="cy-GB"/>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cy-GB" altLang="cy-GB" dirty="0">
              <a:latin typeface="Arial" panose="020B0604020202020204" pitchFamily="34" charset="0"/>
            </a:endParaRPr>
          </a:p>
          <a:p>
            <a:pPr eaLnBrk="1" hangingPunct="1"/>
            <a:endParaRPr lang="cy-GB" altLang="cy-GB" dirty="0">
              <a:latin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altLang="cy-GB" dirty="0">
              <a:solidFill>
                <a:srgbClr val="0000FF"/>
              </a:solidFill>
              <a:latin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cy-GB" altLang="cy-GB" dirty="0">
              <a:latin typeface="Arial" panose="020B0604020202020204" pitchFamily="34" charset="0"/>
            </a:endParaRPr>
          </a:p>
          <a:p>
            <a:pPr eaLnBrk="1" hangingPunct="1"/>
            <a:endParaRPr lang="en-GB" altLang="cy-GB" dirty="0">
              <a:solidFill>
                <a:srgbClr val="0000FF"/>
              </a:solidFill>
              <a:latin typeface="Arial" panose="020B0604020202020204" pitchFamily="34" charset="0"/>
            </a:endParaRPr>
          </a:p>
          <a:p>
            <a:pPr eaLnBrk="1" hangingPunct="1"/>
            <a:endParaRPr lang="cy-GB" altLang="cy-GB" dirty="0">
              <a:latin typeface="Arial" panose="020B0604020202020204" pitchFamily="34" charset="0"/>
            </a:endParaRPr>
          </a:p>
          <a:p>
            <a:pPr eaLnBrk="1" hangingPunct="1"/>
            <a:endParaRPr lang="en-GB" altLang="cy-GB" dirty="0">
              <a:solidFill>
                <a:srgbClr val="0000FF"/>
              </a:solidFill>
              <a:latin typeface="Arial" panose="020B0604020202020204" pitchFamily="34" charset="0"/>
            </a:endParaRPr>
          </a:p>
          <a:p>
            <a:pPr eaLnBrk="1" hangingPunct="1"/>
            <a:endParaRPr lang="en-GB" altLang="cy-GB" dirty="0">
              <a:latin typeface="Arial" panose="020B0604020202020204" pitchFamily="34" charset="0"/>
            </a:endParaRPr>
          </a:p>
          <a:p>
            <a:pPr eaLnBrk="1" hangingPunct="1"/>
            <a:endParaRPr lang="en-US" altLang="cy-GB" dirty="0">
              <a:latin typeface="Arial" panose="020B0604020202020204" pitchFamily="34" charset="0"/>
            </a:endParaRPr>
          </a:p>
          <a:p>
            <a:pPr eaLnBrk="1" hangingPunct="1">
              <a:lnSpc>
                <a:spcPct val="90000"/>
              </a:lnSpc>
            </a:pPr>
            <a:endParaRPr lang="en-GB" altLang="cy-GB" dirty="0">
              <a:solidFill>
                <a:srgbClr val="0000FF"/>
              </a:solidFill>
              <a:latin typeface="Arial" panose="020B0604020202020204" pitchFamily="34" charset="0"/>
            </a:endParaRPr>
          </a:p>
          <a:p>
            <a:pPr eaLnBrk="1" hangingPunct="1">
              <a:lnSpc>
                <a:spcPct val="90000"/>
              </a:lnSpc>
            </a:pPr>
            <a:endParaRPr lang="cy-GB" altLang="cy-GB" dirty="0">
              <a:latin typeface="Arial" panose="020B0604020202020204" pitchFamily="34" charset="0"/>
            </a:endParaRPr>
          </a:p>
          <a:p>
            <a:pPr eaLnBrk="1" hangingPunct="1">
              <a:lnSpc>
                <a:spcPct val="90000"/>
              </a:lnSpc>
            </a:pPr>
            <a:endParaRPr lang="cy-GB" altLang="cy-GB" dirty="0">
              <a:latin typeface="Arial" panose="020B0604020202020204" pitchFamily="34" charset="0"/>
            </a:endParaRPr>
          </a:p>
          <a:p>
            <a:pPr eaLnBrk="1" hangingPunct="1"/>
            <a:endParaRPr lang="cy-GB" altLang="cy-GB" sz="1200" dirty="0">
              <a:latin typeface="Arial" panose="020B0604020202020204" pitchFamily="34" charset="0"/>
            </a:endParaRPr>
          </a:p>
          <a:p>
            <a:pPr eaLnBrk="1" hangingPunct="1"/>
            <a:endParaRPr lang="en-GB" altLang="cy-GB" dirty="0">
              <a:solidFill>
                <a:srgbClr val="0000FF"/>
              </a:solidFill>
              <a:latin typeface="Arial" panose="020B0604020202020204" pitchFamily="34" charset="0"/>
            </a:endParaRPr>
          </a:p>
          <a:p>
            <a:pPr eaLnBrk="1" hangingPunct="1">
              <a:lnSpc>
                <a:spcPct val="90000"/>
              </a:lnSpc>
            </a:pPr>
            <a:endParaRPr lang="en-GB" altLang="cy-GB" dirty="0">
              <a:solidFill>
                <a:srgbClr val="0000FF"/>
              </a:solidFill>
              <a:latin typeface="Arial" panose="020B0604020202020204" pitchFamily="34" charset="0"/>
            </a:endParaRPr>
          </a:p>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8585606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134706C-2566-4601-82E9-725052585166}" type="slidenum">
              <a:rPr lang="en-GB" altLang="cy-GB" smtClean="0"/>
              <a:pPr>
                <a:defRPr/>
              </a:pPr>
              <a:t>40</a:t>
            </a:fld>
            <a:endParaRPr lang="en-GB" altLang="cy-GB"/>
          </a:p>
        </p:txBody>
      </p:sp>
    </p:spTree>
    <p:extLst>
      <p:ext uri="{BB962C8B-B14F-4D97-AF65-F5344CB8AC3E}">
        <p14:creationId xmlns:p14="http://schemas.microsoft.com/office/powerpoint/2010/main" val="18879618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134706C-2566-4601-82E9-725052585166}" type="slidenum">
              <a:rPr lang="en-GB" altLang="cy-GB" smtClean="0"/>
              <a:pPr>
                <a:defRPr/>
              </a:pPr>
              <a:t>42</a:t>
            </a:fld>
            <a:endParaRPr lang="en-GB" altLang="cy-GB"/>
          </a:p>
        </p:txBody>
      </p:sp>
    </p:spTree>
    <p:extLst>
      <p:ext uri="{BB962C8B-B14F-4D97-AF65-F5344CB8AC3E}">
        <p14:creationId xmlns:p14="http://schemas.microsoft.com/office/powerpoint/2010/main" val="37097935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134706C-2566-4601-82E9-725052585166}" type="slidenum">
              <a:rPr lang="en-GB" altLang="cy-GB" smtClean="0"/>
              <a:pPr>
                <a:defRPr/>
              </a:pPr>
              <a:t>43</a:t>
            </a:fld>
            <a:endParaRPr lang="en-GB" altLang="cy-GB"/>
          </a:p>
        </p:txBody>
      </p:sp>
    </p:spTree>
    <p:extLst>
      <p:ext uri="{BB962C8B-B14F-4D97-AF65-F5344CB8AC3E}">
        <p14:creationId xmlns:p14="http://schemas.microsoft.com/office/powerpoint/2010/main" val="296342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134706C-2566-4601-82E9-725052585166}" type="slidenum">
              <a:rPr lang="en-GB" altLang="cy-GB" smtClean="0"/>
              <a:pPr>
                <a:defRPr/>
              </a:pPr>
              <a:t>44</a:t>
            </a:fld>
            <a:endParaRPr lang="en-GB" altLang="cy-GB"/>
          </a:p>
        </p:txBody>
      </p:sp>
    </p:spTree>
    <p:extLst>
      <p:ext uri="{BB962C8B-B14F-4D97-AF65-F5344CB8AC3E}">
        <p14:creationId xmlns:p14="http://schemas.microsoft.com/office/powerpoint/2010/main" val="36859075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47</a:t>
            </a:fld>
            <a:endParaRPr lang="en-GB" altLang="cy-GB"/>
          </a:p>
        </p:txBody>
      </p:sp>
    </p:spTree>
    <p:extLst>
      <p:ext uri="{BB962C8B-B14F-4D97-AF65-F5344CB8AC3E}">
        <p14:creationId xmlns:p14="http://schemas.microsoft.com/office/powerpoint/2010/main" val="2064293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6AA8235-3696-4760-9861-96240D05AC2C}" type="slidenum">
              <a:rPr lang="en-GB" altLang="cy-GB" smtClean="0"/>
              <a:pPr>
                <a:spcBef>
                  <a:spcPct val="0"/>
                </a:spcBef>
              </a:pPr>
              <a:t>48</a:t>
            </a:fld>
            <a:endParaRPr lang="en-GB" altLang="cy-GB"/>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endParaRPr lang="en-US" altLang="cy-GB">
              <a:latin typeface="Arial" panose="020B0604020202020204" pitchFamily="34" charset="0"/>
            </a:endParaRPr>
          </a:p>
        </p:txBody>
      </p:sp>
    </p:spTree>
    <p:extLst>
      <p:ext uri="{BB962C8B-B14F-4D97-AF65-F5344CB8AC3E}">
        <p14:creationId xmlns:p14="http://schemas.microsoft.com/office/powerpoint/2010/main" val="4466159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50</a:t>
            </a:fld>
            <a:endParaRPr lang="en-GB" altLang="cy-GB"/>
          </a:p>
        </p:txBody>
      </p:sp>
    </p:spTree>
    <p:extLst>
      <p:ext uri="{BB962C8B-B14F-4D97-AF65-F5344CB8AC3E}">
        <p14:creationId xmlns:p14="http://schemas.microsoft.com/office/powerpoint/2010/main" val="18642416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51</a:t>
            </a:fld>
            <a:endParaRPr lang="en-GB" altLang="cy-GB"/>
          </a:p>
        </p:txBody>
      </p:sp>
    </p:spTree>
    <p:extLst>
      <p:ext uri="{BB962C8B-B14F-4D97-AF65-F5344CB8AC3E}">
        <p14:creationId xmlns:p14="http://schemas.microsoft.com/office/powerpoint/2010/main" val="16403690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52</a:t>
            </a:fld>
            <a:endParaRPr lang="en-GB" altLang="cy-GB"/>
          </a:p>
        </p:txBody>
      </p:sp>
    </p:spTree>
    <p:extLst>
      <p:ext uri="{BB962C8B-B14F-4D97-AF65-F5344CB8AC3E}">
        <p14:creationId xmlns:p14="http://schemas.microsoft.com/office/powerpoint/2010/main" val="286531243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53</a:t>
            </a:fld>
            <a:endParaRPr lang="en-GB" altLang="cy-GB"/>
          </a:p>
        </p:txBody>
      </p:sp>
    </p:spTree>
    <p:extLst>
      <p:ext uri="{BB962C8B-B14F-4D97-AF65-F5344CB8AC3E}">
        <p14:creationId xmlns:p14="http://schemas.microsoft.com/office/powerpoint/2010/main" val="38589177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p:spPr>
        <p:txBody>
          <a:bodyPr/>
          <a:lstStyle/>
          <a:p>
            <a:endParaRPr lang="cy-GB" altLang="en-US">
              <a:latin typeface="Arial" panose="020B0604020202020204" pitchFamily="34" charset="0"/>
            </a:endParaRPr>
          </a:p>
        </p:txBody>
      </p:sp>
      <p:sp>
        <p:nvSpPr>
          <p:cNvPr id="55300"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88BEDB1-390F-4513-9F25-0237994AE684}" type="slidenum">
              <a:rPr lang="en-GB" altLang="cy-GB" smtClean="0"/>
              <a:pPr>
                <a:spcBef>
                  <a:spcPct val="0"/>
                </a:spcBef>
              </a:pPr>
              <a:t>54</a:t>
            </a:fld>
            <a:endParaRPr lang="en-GB" altLang="cy-GB"/>
          </a:p>
        </p:txBody>
      </p:sp>
    </p:spTree>
    <p:extLst>
      <p:ext uri="{BB962C8B-B14F-4D97-AF65-F5344CB8AC3E}">
        <p14:creationId xmlns:p14="http://schemas.microsoft.com/office/powerpoint/2010/main" val="304249547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418BD10-A4EB-45D9-AE4A-F00A4A8B4BAB}" type="slidenum">
              <a:rPr lang="en-GB" altLang="cy-GB" smtClean="0"/>
              <a:pPr>
                <a:spcBef>
                  <a:spcPct val="0"/>
                </a:spcBef>
              </a:pPr>
              <a:t>55</a:t>
            </a:fld>
            <a:endParaRPr lang="en-GB" altLang="cy-GB"/>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en-US" altLang="cy-GB" dirty="0">
              <a:latin typeface="Arial" panose="020B0604020202020204" pitchFamily="34" charset="0"/>
            </a:endParaRPr>
          </a:p>
        </p:txBody>
      </p:sp>
    </p:spTree>
    <p:extLst>
      <p:ext uri="{BB962C8B-B14F-4D97-AF65-F5344CB8AC3E}">
        <p14:creationId xmlns:p14="http://schemas.microsoft.com/office/powerpoint/2010/main" val="9526147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418BD10-A4EB-45D9-AE4A-F00A4A8B4BAB}" type="slidenum">
              <a:rPr lang="en-GB" altLang="cy-GB" smtClean="0"/>
              <a:pPr>
                <a:spcBef>
                  <a:spcPct val="0"/>
                </a:spcBef>
              </a:pPr>
              <a:t>56</a:t>
            </a:fld>
            <a:endParaRPr lang="en-GB" altLang="cy-GB"/>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en-US" altLang="cy-GB" dirty="0">
              <a:latin typeface="Arial" panose="020B0604020202020204" pitchFamily="34" charset="0"/>
            </a:endParaRPr>
          </a:p>
        </p:txBody>
      </p:sp>
    </p:spTree>
    <p:extLst>
      <p:ext uri="{BB962C8B-B14F-4D97-AF65-F5344CB8AC3E}">
        <p14:creationId xmlns:p14="http://schemas.microsoft.com/office/powerpoint/2010/main" val="17174941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59396"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9CDAFC9-7200-4BE1-A13A-F75DE2D21763}" type="slidenum">
              <a:rPr lang="en-GB" altLang="cy-GB" smtClean="0"/>
              <a:pPr>
                <a:spcBef>
                  <a:spcPct val="0"/>
                </a:spcBef>
              </a:pPr>
              <a:t>57</a:t>
            </a:fld>
            <a:endParaRPr lang="en-GB" altLang="cy-GB"/>
          </a:p>
        </p:txBody>
      </p:sp>
    </p:spTree>
    <p:extLst>
      <p:ext uri="{BB962C8B-B14F-4D97-AF65-F5344CB8AC3E}">
        <p14:creationId xmlns:p14="http://schemas.microsoft.com/office/powerpoint/2010/main" val="2781155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55080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1784671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352853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06721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55361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58770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627467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53436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cy-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cy-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cy-GB"/>
          </a:p>
        </p:txBody>
      </p:sp>
      <p:sp>
        <p:nvSpPr>
          <p:cNvPr id="7" name="Rectangle 6"/>
          <p:cNvSpPr>
            <a:spLocks noGrp="1" noChangeArrowheads="1"/>
          </p:cNvSpPr>
          <p:nvPr>
            <p:ph type="sldNum" sz="quarter" idx="12"/>
          </p:nvPr>
        </p:nvSpPr>
        <p:spPr>
          <a:ln/>
        </p:spPr>
        <p:txBody>
          <a:bodyPr/>
          <a:lstStyle>
            <a:lvl1pPr>
              <a:defRPr/>
            </a:lvl1pPr>
          </a:lstStyle>
          <a:p>
            <a:pPr>
              <a:defRPr/>
            </a:pPr>
            <a:fld id="{AE20E8E0-E378-4831-B649-F5D8789320A1}" type="slidenum">
              <a:rPr lang="en-GB" altLang="cy-GB"/>
              <a:pPr>
                <a:defRPr/>
              </a:pPr>
              <a:t>‹#›</a:t>
            </a:fld>
            <a:endParaRPr lang="en-GB" altLang="cy-GB"/>
          </a:p>
        </p:txBody>
      </p:sp>
    </p:spTree>
    <p:extLst>
      <p:ext uri="{BB962C8B-B14F-4D97-AF65-F5344CB8AC3E}">
        <p14:creationId xmlns:p14="http://schemas.microsoft.com/office/powerpoint/2010/main" val="3054189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cy-GB"/>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Text Placeholder 3"/>
          <p:cNvSpPr>
            <a:spLocks noGrp="1"/>
          </p:cNvSpPr>
          <p:nvPr>
            <p:ph type="body"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cy-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cy-GB"/>
          </a:p>
        </p:txBody>
      </p:sp>
      <p:sp>
        <p:nvSpPr>
          <p:cNvPr id="7" name="Rectangle 6"/>
          <p:cNvSpPr>
            <a:spLocks noGrp="1" noChangeArrowheads="1"/>
          </p:cNvSpPr>
          <p:nvPr>
            <p:ph type="sldNum" sz="quarter" idx="12"/>
          </p:nvPr>
        </p:nvSpPr>
        <p:spPr>
          <a:ln/>
        </p:spPr>
        <p:txBody>
          <a:bodyPr/>
          <a:lstStyle>
            <a:lvl1pPr>
              <a:defRPr/>
            </a:lvl1pPr>
          </a:lstStyle>
          <a:p>
            <a:pPr>
              <a:defRPr/>
            </a:pPr>
            <a:fld id="{A6B0853B-5B72-44D5-B144-29DFE7001536}" type="slidenum">
              <a:rPr lang="en-GB" altLang="cy-GB"/>
              <a:pPr>
                <a:defRPr/>
              </a:pPr>
              <a:t>‹#›</a:t>
            </a:fld>
            <a:endParaRPr lang="en-GB" altLang="cy-GB"/>
          </a:p>
        </p:txBody>
      </p:sp>
    </p:spTree>
    <p:extLst>
      <p:ext uri="{BB962C8B-B14F-4D97-AF65-F5344CB8AC3E}">
        <p14:creationId xmlns:p14="http://schemas.microsoft.com/office/powerpoint/2010/main" val="1991958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cy-GB"/>
          </a:p>
        </p:txBody>
      </p:sp>
      <p:sp>
        <p:nvSpPr>
          <p:cNvPr id="3" name="Table Placeholder 2"/>
          <p:cNvSpPr>
            <a:spLocks noGrp="1"/>
          </p:cNvSpPr>
          <p:nvPr>
            <p:ph type="tbl" idx="1"/>
          </p:nvPr>
        </p:nvSpPr>
        <p:spPr>
          <a:xfrm>
            <a:off x="457200" y="1600200"/>
            <a:ext cx="8229600" cy="4525963"/>
          </a:xfrm>
        </p:spPr>
        <p:txBody>
          <a:bodyPr/>
          <a:lstStyle/>
          <a:p>
            <a:pPr lvl="0"/>
            <a:endParaRPr lang="cy-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cy-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cy-GB"/>
          </a:p>
        </p:txBody>
      </p:sp>
      <p:sp>
        <p:nvSpPr>
          <p:cNvPr id="6" name="Rectangle 6"/>
          <p:cNvSpPr>
            <a:spLocks noGrp="1" noChangeArrowheads="1"/>
          </p:cNvSpPr>
          <p:nvPr>
            <p:ph type="sldNum" sz="quarter" idx="12"/>
          </p:nvPr>
        </p:nvSpPr>
        <p:spPr>
          <a:ln/>
        </p:spPr>
        <p:txBody>
          <a:bodyPr/>
          <a:lstStyle>
            <a:lvl1pPr>
              <a:defRPr/>
            </a:lvl1pPr>
          </a:lstStyle>
          <a:p>
            <a:pPr>
              <a:defRPr/>
            </a:pPr>
            <a:fld id="{CD783473-4AAE-4A69-97D5-C2ECCA8AA495}" type="slidenum">
              <a:rPr lang="en-GB" altLang="cy-GB"/>
              <a:pPr>
                <a:defRPr/>
              </a:pPr>
              <a:t>‹#›</a:t>
            </a:fld>
            <a:endParaRPr lang="en-GB" altLang="cy-GB"/>
          </a:p>
        </p:txBody>
      </p:sp>
    </p:spTree>
    <p:extLst>
      <p:ext uri="{BB962C8B-B14F-4D97-AF65-F5344CB8AC3E}">
        <p14:creationId xmlns:p14="http://schemas.microsoft.com/office/powerpoint/2010/main" val="25035169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image" Target="../media/image2.png"/><Relationship Id="rId5" Type="http://schemas.openxmlformats.org/officeDocument/2006/relationships/slideLayout" Target="../slideLayouts/slideLayout7.xml"/><Relationship Id="rId10" Type="http://schemas.openxmlformats.org/officeDocument/2006/relationships/theme" Target="../theme/theme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7621607"/>
      </p:ext>
    </p:extLst>
  </p:cSld>
  <p:clrMap bg1="lt1" tx1="dk1" bg2="lt2" tx2="dk2" accent1="accent1" accent2="accent2" accent3="accent3" accent4="accent4" accent5="accent5" accent6="accent6" hlink="hlink" folHlink="folHlink"/>
  <p:sldLayoutIdLst>
    <p:sldLayoutId id="2147483686" r:id="rId1"/>
    <p:sldLayoutId id="214748368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8/27/2025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11"/>
          <a:stretch>
            <a:fillRect/>
          </a:stretch>
        </p:blipFill>
        <p:spPr>
          <a:xfrm>
            <a:off x="0" y="0"/>
            <a:ext cx="9144000" cy="6858000"/>
          </a:xfrm>
          <a:prstGeom prst="rect">
            <a:avLst/>
          </a:prstGeom>
        </p:spPr>
      </p:pic>
    </p:spTree>
    <p:extLst>
      <p:ext uri="{BB962C8B-B14F-4D97-AF65-F5344CB8AC3E}">
        <p14:creationId xmlns:p14="http://schemas.microsoft.com/office/powerpoint/2010/main" val="421709628"/>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CvS3JQ7qGcc" TargetMode="External"/><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openxmlformats.org/officeDocument/2006/relationships/image" Target="../media/image12.jpg"/></Relationships>
</file>

<file path=ppt/slides/_rels/slide2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hyperlink" Target="https://www.youtube.com/watch?v=t7J87fhD5wg&amp;list=PLfgvYZbIGCU6cbLCIqIBEXWkDo-KgCSLQ" TargetMode="Externa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www.youtube.com/watch?v=arr8gpJ_09g" TargetMode="Externa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youtube.com/watch?v=dwFvD5Cv9n8" TargetMode="Externa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hyperlink" Target="https://www.youtube.com/watch?v=0ySasQdLkso" TargetMode="External"/><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hyperlink" Target="https://www.bbc.com/culture/article/20150610-the-dark-side-of-nursery-rhymes" TargetMode="External"/><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hyperlink" Target="https://inews.co.uk/inews-lifestyle/people/children-no-longer-learning-traditional-nursery-rhymes-thats-sad-news-101889" TargetMode="External"/><Relationship Id="rId2" Type="http://schemas.openxmlformats.org/officeDocument/2006/relationships/notesSlide" Target="../notesSlides/notesSlide44.xml"/><Relationship Id="rId1" Type="http://schemas.openxmlformats.org/officeDocument/2006/relationships/slideLayout" Target="../slideLayouts/slideLayout4.xml"/><Relationship Id="rId6" Type="http://schemas.openxmlformats.org/officeDocument/2006/relationships/hyperlink" Target="https://www.youtube.com/watch?v=dwFvD5Cv9n8" TargetMode="External"/><Relationship Id="rId5" Type="http://schemas.openxmlformats.org/officeDocument/2006/relationships/hyperlink" Target="https://journals.uvic.ca/index.php/jcs/article/view/17841" TargetMode="External"/><Relationship Id="rId4" Type="http://schemas.openxmlformats.org/officeDocument/2006/relationships/hyperlink" Target="https://www.nature.com/articles/s41598-018-27126-5.pdf"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s://www.sciencedirect.com/science/article/pii/S0911604417300520?casa_token=jWByiIBl2_YAAAAA:IteJAcyFCpLrxZXu3awQhBqD5mFttB4W-xo9-jtPBW6wycxlrWpdgbGUqwnpsHRi-d5-wK2ivyM" TargetMode="External"/><Relationship Id="rId2" Type="http://schemas.openxmlformats.org/officeDocument/2006/relationships/notesSlide" Target="../notesSlides/notesSlide45.xml"/><Relationship Id="rId1" Type="http://schemas.openxmlformats.org/officeDocument/2006/relationships/slideLayout" Target="../slideLayouts/slideLayout4.xml"/><Relationship Id="rId5" Type="http://schemas.openxmlformats.org/officeDocument/2006/relationships/hyperlink" Target="https://www.education.vic.gov.au/school/teachers/teachingresources/discipline/english/literacy/readingviewing/Pages/litfocusphonologicalexample.aspx" TargetMode="External"/><Relationship Id="rId4" Type="http://schemas.openxmlformats.org/officeDocument/2006/relationships/hyperlink" Target="https://www.nwemail.co.uk/news/16426581.political-correctness-gone-mad-readers-gobsmacked-overhaul-traditional-nursery-rhym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E06FFB-A1DB-B9D6-C19A-B6F200C6B85E}"/>
              </a:ext>
            </a:extLst>
          </p:cNvPr>
          <p:cNvSpPr>
            <a:spLocks noGrp="1"/>
          </p:cNvSpPr>
          <p:nvPr>
            <p:ph type="title"/>
          </p:nvPr>
        </p:nvSpPr>
        <p:spPr>
          <a:xfrm>
            <a:off x="242455" y="1385456"/>
            <a:ext cx="4022117" cy="3738338"/>
          </a:xfrm>
        </p:spPr>
        <p:txBody>
          <a:bodyPr/>
          <a:lstStyle/>
          <a:p>
            <a:r>
              <a:rPr lang="en-GB" sz="3600" b="1" dirty="0"/>
              <a:t>ECEY5004C </a:t>
            </a:r>
            <a:br>
              <a:rPr lang="en-GB" sz="3600" dirty="0"/>
            </a:br>
            <a:r>
              <a:rPr lang="en-GB" sz="3600" dirty="0"/>
              <a:t>Iaith a </a:t>
            </a:r>
            <a:r>
              <a:rPr lang="en-GB" sz="3600" dirty="0" err="1"/>
              <a:t>Llythrennedd</a:t>
            </a:r>
            <a:r>
              <a:rPr lang="en-GB" sz="3600" dirty="0"/>
              <a:t> </a:t>
            </a:r>
            <a:r>
              <a:rPr lang="en-GB" sz="3600" dirty="0" err="1"/>
              <a:t>yn</a:t>
            </a:r>
            <a:r>
              <a:rPr lang="en-GB" sz="3600" dirty="0"/>
              <a:t> yr Oes </a:t>
            </a:r>
            <a:r>
              <a:rPr lang="en-GB" sz="3600" dirty="0" err="1"/>
              <a:t>Ddigidol</a:t>
            </a:r>
            <a:r>
              <a:rPr lang="en-GB" sz="3600" dirty="0"/>
              <a:t> </a:t>
            </a:r>
            <a:br>
              <a:rPr lang="en-GB" sz="3600" dirty="0"/>
            </a:br>
            <a:br>
              <a:rPr lang="en-GB" sz="3600" dirty="0"/>
            </a:br>
            <a:br>
              <a:rPr lang="en-GB" sz="3600" dirty="0"/>
            </a:br>
            <a:r>
              <a:rPr lang="en-GB" sz="3600" dirty="0" err="1"/>
              <a:t>Hwiangerddi</a:t>
            </a:r>
            <a:br>
              <a:rPr lang="en-GB" sz="4400" dirty="0"/>
            </a:br>
            <a:br>
              <a:rPr lang="en-GB" sz="4400" dirty="0"/>
            </a:br>
            <a:br>
              <a:rPr lang="en-GB" sz="4400" dirty="0"/>
            </a:br>
            <a:endParaRPr lang="en-GB" sz="4400" i="1" dirty="0">
              <a:solidFill>
                <a:schemeClr val="accent4">
                  <a:lumMod val="20000"/>
                  <a:lumOff val="80000"/>
                </a:schemeClr>
              </a:solidFill>
            </a:endParaRPr>
          </a:p>
        </p:txBody>
      </p:sp>
      <p:sp>
        <p:nvSpPr>
          <p:cNvPr id="2" name="Text Placeholder 1">
            <a:extLst>
              <a:ext uri="{FF2B5EF4-FFF2-40B4-BE49-F238E27FC236}">
                <a16:creationId xmlns:a16="http://schemas.microsoft.com/office/drawing/2014/main" id="{BADC0A30-BE25-DB7F-6367-EEDD0CD07380}"/>
              </a:ext>
            </a:extLst>
          </p:cNvPr>
          <p:cNvSpPr>
            <a:spLocks noGrp="1"/>
          </p:cNvSpPr>
          <p:nvPr>
            <p:ph type="body" sz="quarter" idx="10"/>
          </p:nvPr>
        </p:nvSpPr>
        <p:spPr>
          <a:xfrm>
            <a:off x="4391891" y="1385455"/>
            <a:ext cx="4509654" cy="3738995"/>
          </a:xfrm>
        </p:spPr>
        <p:txBody>
          <a:bodyPr/>
          <a:lstStyle/>
          <a:p>
            <a:pPr marL="0" lvl="0" indent="0" eaLnBrk="0" fontAlgn="base" hangingPunct="0">
              <a:spcAft>
                <a:spcPct val="0"/>
              </a:spcAft>
              <a:buNone/>
              <a:defRPr/>
            </a:pPr>
            <a:r>
              <a:rPr lang="en-GB" sz="3600" b="1" kern="0" dirty="0">
                <a:solidFill>
                  <a:schemeClr val="accent4">
                    <a:lumMod val="20000"/>
                    <a:lumOff val="80000"/>
                  </a:schemeClr>
                </a:solidFill>
                <a:latin typeface="Arial" panose="020B0604020202020204" pitchFamily="34" charset="0"/>
                <a:ea typeface="ＭＳ Ｐゴシック" charset="-128"/>
              </a:rPr>
              <a:t>ECEY5004</a:t>
            </a:r>
          </a:p>
          <a:p>
            <a:pPr marL="0" lvl="0" indent="0" eaLnBrk="0" fontAlgn="base" hangingPunct="0">
              <a:spcAft>
                <a:spcPct val="0"/>
              </a:spcAft>
              <a:buNone/>
              <a:defRPr/>
            </a:pPr>
            <a:r>
              <a:rPr lang="en-GB" sz="3600" kern="0" dirty="0">
                <a:solidFill>
                  <a:schemeClr val="accent4">
                    <a:lumMod val="20000"/>
                    <a:lumOff val="80000"/>
                  </a:schemeClr>
                </a:solidFill>
                <a:latin typeface="Arial" panose="020B0604020202020204" pitchFamily="34" charset="0"/>
                <a:ea typeface="ＭＳ Ｐゴシック" charset="-128"/>
              </a:rPr>
              <a:t>Language and Literacy in the Digital Age</a:t>
            </a:r>
          </a:p>
          <a:p>
            <a:pPr marL="0" lvl="0" indent="0" eaLnBrk="0" fontAlgn="base" hangingPunct="0">
              <a:spcAft>
                <a:spcPct val="0"/>
              </a:spcAft>
              <a:buNone/>
              <a:defRPr/>
            </a:pPr>
            <a:endParaRPr lang="en-GB" sz="3600" kern="0" dirty="0">
              <a:solidFill>
                <a:schemeClr val="accent4">
                  <a:lumMod val="20000"/>
                  <a:lumOff val="80000"/>
                </a:schemeClr>
              </a:solidFill>
              <a:ea typeface="ＭＳ Ｐゴシック" charset="-128"/>
            </a:endParaRPr>
          </a:p>
          <a:p>
            <a:pPr marL="0" lvl="0" indent="0" eaLnBrk="0" fontAlgn="base" hangingPunct="0">
              <a:spcAft>
                <a:spcPct val="0"/>
              </a:spcAft>
              <a:buNone/>
              <a:defRPr/>
            </a:pPr>
            <a:r>
              <a:rPr lang="en-GB" sz="3600" kern="0" dirty="0">
                <a:solidFill>
                  <a:schemeClr val="accent4">
                    <a:lumMod val="20000"/>
                    <a:lumOff val="80000"/>
                  </a:schemeClr>
                </a:solidFill>
                <a:ea typeface="ＭＳ Ｐゴシック" charset="-128"/>
              </a:rPr>
              <a:t>Nursery Rhymes</a:t>
            </a:r>
            <a:endParaRPr lang="cy-GB" sz="3600" kern="0" dirty="0">
              <a:solidFill>
                <a:schemeClr val="accent4">
                  <a:lumMod val="20000"/>
                  <a:lumOff val="80000"/>
                </a:schemeClr>
              </a:solidFill>
              <a:latin typeface="Arial"/>
              <a:ea typeface="ＭＳ Ｐゴシック" charset="-128"/>
            </a:endParaRPr>
          </a:p>
          <a:p>
            <a:endParaRPr lang="en-GB" dirty="0"/>
          </a:p>
        </p:txBody>
      </p:sp>
    </p:spTree>
    <p:extLst>
      <p:ext uri="{BB962C8B-B14F-4D97-AF65-F5344CB8AC3E}">
        <p14:creationId xmlns:p14="http://schemas.microsoft.com/office/powerpoint/2010/main" val="4000592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rmAutofit/>
          </a:bodyPr>
          <a:lstStyle/>
          <a:p>
            <a:pPr algn="ctr"/>
            <a:r>
              <a:rPr lang="cy-GB" dirty="0">
                <a:latin typeface="Arial" panose="020B0604020202020204" pitchFamily="34" charset="0"/>
                <a:cs typeface="Arial" panose="020B0604020202020204" pitchFamily="34" charset="0"/>
              </a:rPr>
              <a:t>Cynnwys</a:t>
            </a:r>
            <a:br>
              <a:rPr lang="cy-GB" dirty="0">
                <a:latin typeface="Arial" panose="020B0604020202020204" pitchFamily="34" charset="0"/>
                <a:cs typeface="Arial" panose="020B0604020202020204" pitchFamily="34" charset="0"/>
              </a:rPr>
            </a:br>
            <a:r>
              <a:rPr lang="cy-GB" dirty="0" err="1">
                <a:solidFill>
                  <a:srgbClr val="0070C0"/>
                </a:solidFill>
                <a:latin typeface="Arial" panose="020B0604020202020204" pitchFamily="34" charset="0"/>
                <a:cs typeface="Arial" panose="020B0604020202020204" pitchFamily="34" charset="0"/>
              </a:rPr>
              <a:t>Contents</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p:txBody>
          <a:bodyPr/>
          <a:lstStyle/>
          <a:p>
            <a:pPr eaLnBrk="1" hangingPunct="1"/>
            <a:r>
              <a:rPr lang="cy-GB" altLang="cy-GB" dirty="0">
                <a:latin typeface="Arial" panose="020B0604020202020204" pitchFamily="34" charset="0"/>
              </a:rPr>
              <a:t>Hanes hwiangerddi;</a:t>
            </a:r>
          </a:p>
          <a:p>
            <a:pPr eaLnBrk="1" hangingPunct="1"/>
            <a:r>
              <a:rPr lang="cy-GB" altLang="cy-GB" dirty="0">
                <a:latin typeface="Arial" panose="020B0604020202020204" pitchFamily="34" charset="0"/>
              </a:rPr>
              <a:t>Cysylltiadau diwylliannol;</a:t>
            </a:r>
          </a:p>
          <a:p>
            <a:pPr eaLnBrk="1" hangingPunct="1"/>
            <a:r>
              <a:rPr lang="cy-GB" altLang="cy-GB" dirty="0">
                <a:latin typeface="Arial" panose="020B0604020202020204" pitchFamily="34" charset="0"/>
              </a:rPr>
              <a:t>Trafodaethau;</a:t>
            </a:r>
          </a:p>
          <a:p>
            <a:pPr eaLnBrk="1" hangingPunct="1"/>
            <a:r>
              <a:rPr lang="cy-GB" altLang="cy-GB" dirty="0">
                <a:latin typeface="Arial" panose="020B0604020202020204" pitchFamily="34" charset="0"/>
              </a:rPr>
              <a:t>Ymchwil;</a:t>
            </a:r>
          </a:p>
          <a:p>
            <a:pPr marL="0" indent="0">
              <a:buNone/>
            </a:pPr>
            <a:endParaRPr lang="en-GB" dirty="0"/>
          </a:p>
        </p:txBody>
      </p:sp>
      <p:sp>
        <p:nvSpPr>
          <p:cNvPr id="6" name="Content Placeholder 5">
            <a:extLst>
              <a:ext uri="{FF2B5EF4-FFF2-40B4-BE49-F238E27FC236}">
                <a16:creationId xmlns:a16="http://schemas.microsoft.com/office/drawing/2014/main" id="{6D20C1C3-D0CD-D855-4E9F-66DEEC1AC0BC}"/>
              </a:ext>
            </a:extLst>
          </p:cNvPr>
          <p:cNvSpPr>
            <a:spLocks noGrp="1"/>
          </p:cNvSpPr>
          <p:nvPr>
            <p:ph sz="half" idx="2"/>
          </p:nvPr>
        </p:nvSpPr>
        <p:spPr/>
        <p:txBody>
          <a:bodyPr>
            <a:normAutofit/>
          </a:bodyPr>
          <a:lstStyle/>
          <a:p>
            <a:pPr eaLnBrk="1" hangingPunct="1"/>
            <a:r>
              <a:rPr lang="en-GB" altLang="cy-GB" dirty="0">
                <a:solidFill>
                  <a:srgbClr val="0070C0"/>
                </a:solidFill>
                <a:latin typeface="Arial" panose="020B0604020202020204" pitchFamily="34" charset="0"/>
              </a:rPr>
              <a:t>History of nursery rhymes;</a:t>
            </a:r>
          </a:p>
          <a:p>
            <a:pPr eaLnBrk="1" hangingPunct="1"/>
            <a:r>
              <a:rPr lang="en-GB" altLang="cy-GB" dirty="0">
                <a:solidFill>
                  <a:srgbClr val="0070C0"/>
                </a:solidFill>
                <a:latin typeface="Arial" panose="020B0604020202020204" pitchFamily="34" charset="0"/>
              </a:rPr>
              <a:t>Cultural links;</a:t>
            </a:r>
          </a:p>
          <a:p>
            <a:pPr eaLnBrk="1" hangingPunct="1"/>
            <a:r>
              <a:rPr lang="en-GB" altLang="cy-GB" dirty="0">
                <a:solidFill>
                  <a:srgbClr val="0070C0"/>
                </a:solidFill>
                <a:latin typeface="Arial" panose="020B0604020202020204" pitchFamily="34" charset="0"/>
              </a:rPr>
              <a:t>Discussions;</a:t>
            </a:r>
          </a:p>
          <a:p>
            <a:pPr eaLnBrk="1" hangingPunct="1"/>
            <a:r>
              <a:rPr lang="en-GB" altLang="cy-GB" dirty="0">
                <a:solidFill>
                  <a:srgbClr val="0070C0"/>
                </a:solidFill>
                <a:latin typeface="Arial" panose="020B0604020202020204" pitchFamily="34" charset="0"/>
              </a:rPr>
              <a:t>Research;</a:t>
            </a:r>
          </a:p>
          <a:p>
            <a:pPr marL="0" indent="0">
              <a:buNone/>
            </a:pPr>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1992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rmAutofit/>
          </a:bodyPr>
          <a:lstStyle/>
          <a:p>
            <a:pPr algn="ctr"/>
            <a:r>
              <a:rPr lang="cy-GB" dirty="0">
                <a:latin typeface="Arial" panose="020B0604020202020204" pitchFamily="34" charset="0"/>
                <a:cs typeface="Arial" panose="020B0604020202020204" pitchFamily="34" charset="0"/>
              </a:rPr>
              <a:t>Cynnwys</a:t>
            </a:r>
            <a:br>
              <a:rPr lang="cy-GB" dirty="0">
                <a:latin typeface="Arial" panose="020B0604020202020204" pitchFamily="34" charset="0"/>
                <a:cs typeface="Arial" panose="020B0604020202020204" pitchFamily="34" charset="0"/>
              </a:rPr>
            </a:br>
            <a:r>
              <a:rPr lang="cy-GB" dirty="0" err="1">
                <a:solidFill>
                  <a:srgbClr val="0070C0"/>
                </a:solidFill>
                <a:latin typeface="Arial" panose="020B0604020202020204" pitchFamily="34" charset="0"/>
                <a:cs typeface="Arial" panose="020B0604020202020204" pitchFamily="34" charset="0"/>
              </a:rPr>
              <a:t>Contents</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p:txBody>
          <a:bodyPr/>
          <a:lstStyle/>
          <a:p>
            <a:pPr eaLnBrk="1" hangingPunct="1"/>
            <a:r>
              <a:rPr lang="cy-GB" altLang="cy-GB" dirty="0">
                <a:latin typeface="Arial" panose="020B0604020202020204" pitchFamily="34" charset="0"/>
              </a:rPr>
              <a:t>Damcaniaeth;</a:t>
            </a:r>
          </a:p>
          <a:p>
            <a:pPr eaLnBrk="1" hangingPunct="1"/>
            <a:r>
              <a:rPr lang="cy-GB" altLang="cy-GB" dirty="0">
                <a:latin typeface="Arial" panose="020B0604020202020204" pitchFamily="34" charset="0"/>
              </a:rPr>
              <a:t>Nodweddion hwiangerddi;</a:t>
            </a:r>
          </a:p>
          <a:p>
            <a:pPr eaLnBrk="1" hangingPunct="1"/>
            <a:r>
              <a:rPr lang="cy-GB" altLang="cy-GB" dirty="0">
                <a:latin typeface="Arial" panose="020B0604020202020204" pitchFamily="34" charset="0"/>
              </a:rPr>
              <a:t>Cwestiynau;</a:t>
            </a:r>
          </a:p>
          <a:p>
            <a:pPr eaLnBrk="1" hangingPunct="1"/>
            <a:r>
              <a:rPr lang="cy-GB" altLang="cy-GB" dirty="0">
                <a:latin typeface="Arial" panose="020B0604020202020204" pitchFamily="34" charset="0"/>
              </a:rPr>
              <a:t>Tasg gr</a:t>
            </a:r>
            <a:r>
              <a:rPr lang="cy-GB" altLang="cy-GB" dirty="0">
                <a:latin typeface="Calibri" panose="020F0502020204030204" pitchFamily="34" charset="0"/>
              </a:rPr>
              <a:t>ŵ</a:t>
            </a:r>
            <a:r>
              <a:rPr lang="cy-GB" altLang="cy-GB" dirty="0">
                <a:latin typeface="Arial" panose="020B0604020202020204" pitchFamily="34" charset="0"/>
              </a:rPr>
              <a:t>p. </a:t>
            </a:r>
          </a:p>
          <a:p>
            <a:pPr marL="0" indent="0">
              <a:buNone/>
            </a:pPr>
            <a:endParaRPr lang="en-GB" dirty="0"/>
          </a:p>
        </p:txBody>
      </p:sp>
      <p:sp>
        <p:nvSpPr>
          <p:cNvPr id="6" name="Content Placeholder 5">
            <a:extLst>
              <a:ext uri="{FF2B5EF4-FFF2-40B4-BE49-F238E27FC236}">
                <a16:creationId xmlns:a16="http://schemas.microsoft.com/office/drawing/2014/main" id="{6D20C1C3-D0CD-D855-4E9F-66DEEC1AC0BC}"/>
              </a:ext>
            </a:extLst>
          </p:cNvPr>
          <p:cNvSpPr>
            <a:spLocks noGrp="1"/>
          </p:cNvSpPr>
          <p:nvPr>
            <p:ph sz="half" idx="2"/>
          </p:nvPr>
        </p:nvSpPr>
        <p:spPr/>
        <p:txBody>
          <a:bodyPr>
            <a:normAutofit/>
          </a:bodyPr>
          <a:lstStyle/>
          <a:p>
            <a:pPr eaLnBrk="1" hangingPunct="1"/>
            <a:r>
              <a:rPr lang="en-GB" altLang="cy-GB" dirty="0">
                <a:solidFill>
                  <a:srgbClr val="0070C0"/>
                </a:solidFill>
                <a:latin typeface="Arial" panose="020B0604020202020204" pitchFamily="34" charset="0"/>
              </a:rPr>
              <a:t>Theory;</a:t>
            </a:r>
          </a:p>
          <a:p>
            <a:pPr eaLnBrk="1" hangingPunct="1"/>
            <a:r>
              <a:rPr lang="en-GB" altLang="cy-GB" dirty="0">
                <a:solidFill>
                  <a:srgbClr val="0070C0"/>
                </a:solidFill>
                <a:latin typeface="Arial" panose="020B0604020202020204" pitchFamily="34" charset="0"/>
              </a:rPr>
              <a:t>Features of nursery rhymes;</a:t>
            </a:r>
          </a:p>
          <a:p>
            <a:pPr eaLnBrk="1" hangingPunct="1"/>
            <a:r>
              <a:rPr lang="en-GB" altLang="cy-GB" dirty="0">
                <a:solidFill>
                  <a:srgbClr val="0070C0"/>
                </a:solidFill>
                <a:latin typeface="Arial" panose="020B0604020202020204" pitchFamily="34" charset="0"/>
              </a:rPr>
              <a:t>Questions;</a:t>
            </a:r>
          </a:p>
          <a:p>
            <a:pPr eaLnBrk="1" hangingPunct="1"/>
            <a:r>
              <a:rPr lang="en-GB" altLang="cy-GB" dirty="0">
                <a:solidFill>
                  <a:srgbClr val="0070C0"/>
                </a:solidFill>
                <a:latin typeface="Arial" panose="020B0604020202020204" pitchFamily="34" charset="0"/>
              </a:rPr>
              <a:t>Group task.</a:t>
            </a:r>
          </a:p>
          <a:p>
            <a:pPr marL="0" indent="0">
              <a:buNone/>
            </a:pPr>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9285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365127"/>
            <a:ext cx="8856984" cy="903634"/>
          </a:xfrm>
        </p:spPr>
        <p:txBody>
          <a:bodyPr>
            <a:noAutofit/>
          </a:bodyPr>
          <a:lstStyle/>
          <a:p>
            <a:pPr algn="ctr"/>
            <a:br>
              <a:rPr lang="en-GB" sz="4000" dirty="0">
                <a:latin typeface="Arial" panose="020B0604020202020204" pitchFamily="34" charset="0"/>
              </a:rPr>
            </a:br>
            <a:r>
              <a:rPr lang="en-GB" sz="3600" dirty="0" err="1">
                <a:latin typeface="Arial" panose="020B0604020202020204" pitchFamily="34" charset="0"/>
              </a:rPr>
              <a:t>Cymwyseddau</a:t>
            </a:r>
            <a:r>
              <a:rPr lang="en-GB" sz="3600" dirty="0">
                <a:latin typeface="Arial" panose="020B0604020202020204" pitchFamily="34" charset="0"/>
              </a:rPr>
              <a:t> </a:t>
            </a:r>
            <a:r>
              <a:rPr lang="en-GB" sz="3600" dirty="0" err="1">
                <a:latin typeface="Arial" panose="020B0604020202020204" pitchFamily="34" charset="0"/>
              </a:rPr>
              <a:t>trosglwyddadwy</a:t>
            </a:r>
            <a:r>
              <a:rPr lang="en-GB" sz="3600" dirty="0">
                <a:latin typeface="Arial" panose="020B0604020202020204" pitchFamily="34" charset="0"/>
              </a:rPr>
              <a:t> </a:t>
            </a:r>
            <a:r>
              <a:rPr lang="en-GB" sz="3600" dirty="0" err="1">
                <a:latin typeface="Arial" panose="020B0604020202020204" pitchFamily="34" charset="0"/>
              </a:rPr>
              <a:t>lefel</a:t>
            </a:r>
            <a:r>
              <a:rPr lang="en-GB" sz="3600" dirty="0">
                <a:latin typeface="Arial" panose="020B0604020202020204" pitchFamily="34" charset="0"/>
              </a:rPr>
              <a:t> </a:t>
            </a:r>
            <a:r>
              <a:rPr lang="en-GB" sz="3600" dirty="0" err="1">
                <a:latin typeface="Arial" panose="020B0604020202020204" pitchFamily="34" charset="0"/>
              </a:rPr>
              <a:t>uwch</a:t>
            </a:r>
            <a:br>
              <a:rPr lang="en-GB" sz="3600">
                <a:latin typeface="Arial" panose="020B0604020202020204" pitchFamily="34" charset="0"/>
              </a:rPr>
            </a:br>
            <a:r>
              <a:rPr lang="en-GB" sz="3600">
                <a:solidFill>
                  <a:srgbClr val="0070C0"/>
                </a:solidFill>
                <a:latin typeface="Arial" panose="020B0604020202020204" pitchFamily="34" charset="0"/>
              </a:rPr>
              <a:t>High-level transferable competencies</a:t>
            </a:r>
            <a:endParaRPr lang="en-US" sz="4000" dirty="0">
              <a:solidFill>
                <a:srgbClr val="0070C0"/>
              </a:solidFill>
              <a:latin typeface="Arial" panose="020B0604020202020204" pitchFamily="34" charset="0"/>
            </a:endParaRPr>
          </a:p>
        </p:txBody>
      </p:sp>
      <p:sp>
        <p:nvSpPr>
          <p:cNvPr id="3" name="Content Placeholder 2"/>
          <p:cNvSpPr>
            <a:spLocks noGrp="1"/>
          </p:cNvSpPr>
          <p:nvPr>
            <p:ph sz="half" idx="1"/>
          </p:nvPr>
        </p:nvSpPr>
        <p:spPr>
          <a:xfrm>
            <a:off x="179512" y="2060847"/>
            <a:ext cx="4316288" cy="3528393"/>
          </a:xfrm>
        </p:spPr>
        <p:txBody>
          <a:bodyPr>
            <a:normAutofit/>
          </a:bodyPr>
          <a:lstStyle/>
          <a:p>
            <a:r>
              <a:rPr lang="en-GB" dirty="0" err="1">
                <a:latin typeface="Arial" panose="020B0604020202020204" pitchFamily="34" charset="0"/>
              </a:rPr>
              <a:t>Trefnu</a:t>
            </a:r>
            <a:r>
              <a:rPr lang="en-GB" dirty="0">
                <a:latin typeface="Arial" panose="020B0604020202020204" pitchFamily="34" charset="0"/>
              </a:rPr>
              <a:t> a </a:t>
            </a:r>
            <a:r>
              <a:rPr lang="en-GB" dirty="0" err="1">
                <a:latin typeface="Arial" panose="020B0604020202020204" pitchFamily="34" charset="0"/>
              </a:rPr>
              <a:t>Chynllunio</a:t>
            </a:r>
            <a:r>
              <a:rPr lang="en-GB" dirty="0">
                <a:latin typeface="Arial" panose="020B0604020202020204" pitchFamily="34" charset="0"/>
              </a:rPr>
              <a:t>;</a:t>
            </a:r>
          </a:p>
          <a:p>
            <a:r>
              <a:rPr lang="en-GB" dirty="0" err="1">
                <a:latin typeface="Arial" panose="020B0604020202020204" pitchFamily="34" charset="0"/>
              </a:rPr>
              <a:t>Ymchwilio</a:t>
            </a:r>
            <a:r>
              <a:rPr lang="en-GB" dirty="0">
                <a:latin typeface="Arial" panose="020B0604020202020204" pitchFamily="34" charset="0"/>
              </a:rPr>
              <a:t> a </a:t>
            </a:r>
            <a:r>
              <a:rPr lang="en-GB" dirty="0" err="1">
                <a:latin typeface="Arial" panose="020B0604020202020204" pitchFamily="34" charset="0"/>
              </a:rPr>
              <a:t>Chymryd</a:t>
            </a:r>
            <a:r>
              <a:rPr lang="en-GB" dirty="0">
                <a:latin typeface="Arial" panose="020B0604020202020204" pitchFamily="34" charset="0"/>
              </a:rPr>
              <a:t> </a:t>
            </a:r>
            <a:r>
              <a:rPr lang="en-GB" dirty="0" err="1">
                <a:latin typeface="Arial" panose="020B0604020202020204" pitchFamily="34" charset="0"/>
              </a:rPr>
              <a:t>nodiadau</a:t>
            </a:r>
            <a:r>
              <a:rPr lang="en-GB" dirty="0">
                <a:latin typeface="Arial" panose="020B0604020202020204" pitchFamily="34" charset="0"/>
              </a:rPr>
              <a:t>;</a:t>
            </a:r>
            <a:endParaRPr lang="en-US" dirty="0">
              <a:latin typeface="Arial" panose="020B0604020202020204" pitchFamily="34" charset="0"/>
            </a:endParaRPr>
          </a:p>
          <a:p>
            <a:r>
              <a:rPr lang="en-US" dirty="0" err="1">
                <a:latin typeface="Arial" panose="020B0604020202020204" pitchFamily="34" charset="0"/>
              </a:rPr>
              <a:t>Cyfathrebu</a:t>
            </a:r>
            <a:r>
              <a:rPr lang="en-US" dirty="0">
                <a:latin typeface="Arial" panose="020B0604020202020204" pitchFamily="34" charset="0"/>
              </a:rPr>
              <a:t> a R</a:t>
            </a:r>
            <a:r>
              <a:rPr lang="en-GB" dirty="0" err="1">
                <a:latin typeface="Arial" panose="020B0604020202020204" pitchFamily="34" charset="0"/>
              </a:rPr>
              <a:t>hyngweithio</a:t>
            </a:r>
            <a:r>
              <a:rPr lang="en-GB" dirty="0">
                <a:latin typeface="Arial" panose="020B0604020202020204" pitchFamily="34" charset="0"/>
              </a:rPr>
              <a:t>;</a:t>
            </a:r>
            <a:endParaRPr lang="en-US" dirty="0">
              <a:latin typeface="Arial" panose="020B0604020202020204" pitchFamily="34" charset="0"/>
            </a:endParaRPr>
          </a:p>
          <a:p>
            <a:r>
              <a:rPr lang="en-US" dirty="0" err="1">
                <a:latin typeface="Arial" panose="020B0604020202020204" pitchFamily="34" charset="0"/>
              </a:rPr>
              <a:t>Cyflwyno</a:t>
            </a:r>
            <a:r>
              <a:rPr lang="en-US" dirty="0">
                <a:latin typeface="Arial" panose="020B0604020202020204" pitchFamily="34" charset="0"/>
              </a:rPr>
              <a:t> a Gwaith </a:t>
            </a:r>
            <a:r>
              <a:rPr lang="en-US" dirty="0" err="1">
                <a:latin typeface="Arial" panose="020B0604020202020204" pitchFamily="34" charset="0"/>
              </a:rPr>
              <a:t>tîm</a:t>
            </a:r>
            <a:r>
              <a:rPr lang="en-US" dirty="0">
                <a:latin typeface="Arial" panose="020B0604020202020204" pitchFamily="34" charset="0"/>
              </a:rPr>
              <a:t>. </a:t>
            </a:r>
          </a:p>
        </p:txBody>
      </p:sp>
      <p:sp>
        <p:nvSpPr>
          <p:cNvPr id="4" name="Content Placeholder 3"/>
          <p:cNvSpPr>
            <a:spLocks noGrp="1"/>
          </p:cNvSpPr>
          <p:nvPr>
            <p:ph sz="half" idx="2"/>
          </p:nvPr>
        </p:nvSpPr>
        <p:spPr>
          <a:xfrm>
            <a:off x="4629150" y="2060847"/>
            <a:ext cx="4335338" cy="4116116"/>
          </a:xfrm>
        </p:spPr>
        <p:txBody>
          <a:bodyPr>
            <a:normAutofit/>
          </a:bodyPr>
          <a:lstStyle/>
          <a:p>
            <a:r>
              <a:rPr lang="en-GB" dirty="0">
                <a:solidFill>
                  <a:srgbClr val="0070C0"/>
                </a:solidFill>
                <a:latin typeface="Arial" panose="020B0604020202020204" pitchFamily="34" charset="0"/>
              </a:rPr>
              <a:t>Organisation and Planning;</a:t>
            </a:r>
          </a:p>
          <a:p>
            <a:r>
              <a:rPr lang="en-GB" dirty="0">
                <a:solidFill>
                  <a:srgbClr val="0070C0"/>
                </a:solidFill>
                <a:latin typeface="Arial" panose="020B0604020202020204" pitchFamily="34" charset="0"/>
              </a:rPr>
              <a:t>Researching and Note taking;</a:t>
            </a:r>
          </a:p>
          <a:p>
            <a:r>
              <a:rPr lang="en-GB" dirty="0">
                <a:solidFill>
                  <a:srgbClr val="0070C0"/>
                </a:solidFill>
                <a:latin typeface="Arial" panose="020B0604020202020204" pitchFamily="34" charset="0"/>
              </a:rPr>
              <a:t>Communication and Interaction;</a:t>
            </a:r>
          </a:p>
          <a:p>
            <a:r>
              <a:rPr lang="en-GB" dirty="0">
                <a:solidFill>
                  <a:srgbClr val="0070C0"/>
                </a:solidFill>
                <a:latin typeface="Arial" panose="020B0604020202020204" pitchFamily="34" charset="0"/>
              </a:rPr>
              <a:t>Presenting and Teamwork.</a:t>
            </a:r>
            <a:endParaRPr lang="en-US" dirty="0">
              <a:solidFill>
                <a:srgbClr val="0070C0"/>
              </a:solidFill>
              <a:latin typeface="Arial" panose="020B0604020202020204" pitchFamily="34" charset="0"/>
            </a:endParaRPr>
          </a:p>
        </p:txBody>
      </p:sp>
    </p:spTree>
    <p:extLst>
      <p:ext uri="{BB962C8B-B14F-4D97-AF65-F5344CB8AC3E}">
        <p14:creationId xmlns:p14="http://schemas.microsoft.com/office/powerpoint/2010/main" val="3264818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4000" dirty="0" err="1">
                <a:latin typeface="Arial" panose="020B0604020202020204" pitchFamily="34" charset="0"/>
              </a:rPr>
              <a:t>Adnoddau</a:t>
            </a:r>
            <a:r>
              <a:rPr lang="en-GB" sz="4000" dirty="0">
                <a:latin typeface="Arial" panose="020B0604020202020204" pitchFamily="34" charset="0"/>
              </a:rPr>
              <a:t> </a:t>
            </a:r>
            <a:br>
              <a:rPr lang="en-GB" sz="4000" dirty="0">
                <a:latin typeface="Arial" panose="020B0604020202020204" pitchFamily="34" charset="0"/>
              </a:rPr>
            </a:br>
            <a:r>
              <a:rPr lang="en-GB" sz="4000" dirty="0">
                <a:solidFill>
                  <a:srgbClr val="0070C0"/>
                </a:solidFill>
                <a:latin typeface="Arial" panose="020B0604020202020204" pitchFamily="34" charset="0"/>
              </a:rPr>
              <a:t>Resources</a:t>
            </a:r>
            <a:endParaRPr lang="en-GB" sz="4000" dirty="0">
              <a:solidFill>
                <a:srgbClr val="0070C0"/>
              </a:solidFill>
            </a:endParaRPr>
          </a:p>
        </p:txBody>
      </p:sp>
      <p:sp>
        <p:nvSpPr>
          <p:cNvPr id="5" name="Content Placeholder 4"/>
          <p:cNvSpPr>
            <a:spLocks noGrp="1"/>
          </p:cNvSpPr>
          <p:nvPr>
            <p:ph sz="half" idx="1"/>
          </p:nvPr>
        </p:nvSpPr>
        <p:spPr>
          <a:xfrm>
            <a:off x="628650" y="2187921"/>
            <a:ext cx="3886200" cy="3989041"/>
          </a:xfrm>
        </p:spPr>
        <p:txBody>
          <a:bodyPr>
            <a:normAutofit/>
          </a:bodyPr>
          <a:lstStyle/>
          <a:p>
            <a:r>
              <a:rPr lang="en-GB" dirty="0">
                <a:latin typeface="Arial" panose="020B0604020202020204" pitchFamily="34" charset="0"/>
              </a:rPr>
              <a:t>PP </a:t>
            </a:r>
            <a:r>
              <a:rPr lang="en-GB" dirty="0" err="1">
                <a:latin typeface="Arial" panose="020B0604020202020204" pitchFamily="34" charset="0"/>
              </a:rPr>
              <a:t>ar</a:t>
            </a:r>
            <a:r>
              <a:rPr lang="en-GB" dirty="0">
                <a:latin typeface="Arial" panose="020B0604020202020204" pitchFamily="34" charset="0"/>
              </a:rPr>
              <a:t> </a:t>
            </a:r>
            <a:r>
              <a:rPr lang="en-GB" dirty="0" err="1">
                <a:latin typeface="Arial" panose="020B0604020202020204" pitchFamily="34" charset="0"/>
              </a:rPr>
              <a:t>gyfer</a:t>
            </a:r>
            <a:r>
              <a:rPr lang="en-GB" dirty="0">
                <a:latin typeface="Arial" panose="020B0604020202020204" pitchFamily="34" charset="0"/>
              </a:rPr>
              <a:t> y </a:t>
            </a:r>
            <a:r>
              <a:rPr lang="en-GB" dirty="0" err="1">
                <a:latin typeface="Arial" panose="020B0604020202020204" pitchFamily="34" charset="0"/>
              </a:rPr>
              <a:t>ddarlith</a:t>
            </a:r>
            <a:r>
              <a:rPr lang="en-GB" dirty="0">
                <a:latin typeface="Arial" panose="020B0604020202020204" pitchFamily="34" charset="0"/>
              </a:rPr>
              <a:t>;</a:t>
            </a:r>
          </a:p>
          <a:p>
            <a:r>
              <a:rPr lang="en-GB" dirty="0" err="1">
                <a:latin typeface="Arial" panose="020B0604020202020204" pitchFamily="34" charset="0"/>
              </a:rPr>
              <a:t>Hwiangerddi</a:t>
            </a:r>
            <a:r>
              <a:rPr lang="en-GB" dirty="0">
                <a:latin typeface="Arial" panose="020B0604020202020204" pitchFamily="34" charset="0"/>
              </a:rPr>
              <a:t>;</a:t>
            </a:r>
          </a:p>
          <a:p>
            <a:r>
              <a:rPr lang="en-GB" dirty="0" err="1">
                <a:latin typeface="Arial" panose="020B0604020202020204" pitchFamily="34" charset="0"/>
              </a:rPr>
              <a:t>Ymchwil</a:t>
            </a:r>
            <a:r>
              <a:rPr lang="en-GB" dirty="0">
                <a:latin typeface="Arial" panose="020B0604020202020204" pitchFamily="34" charset="0"/>
              </a:rPr>
              <a:t>; </a:t>
            </a:r>
          </a:p>
          <a:p>
            <a:r>
              <a:rPr lang="en-GB" dirty="0" err="1">
                <a:latin typeface="Arial" panose="020B0604020202020204" pitchFamily="34" charset="0"/>
              </a:rPr>
              <a:t>Gwefannau</a:t>
            </a:r>
            <a:r>
              <a:rPr lang="en-GB" dirty="0">
                <a:latin typeface="Arial" panose="020B0604020202020204" pitchFamily="34" charset="0"/>
              </a:rPr>
              <a:t>.</a:t>
            </a:r>
          </a:p>
          <a:p>
            <a:pPr marL="0" indent="0">
              <a:buNone/>
            </a:pPr>
            <a:endParaRPr lang="en-GB" dirty="0">
              <a:latin typeface="Arial" panose="020B0604020202020204" pitchFamily="34" charset="0"/>
            </a:endParaRPr>
          </a:p>
        </p:txBody>
      </p:sp>
      <p:sp>
        <p:nvSpPr>
          <p:cNvPr id="6" name="Content Placeholder 5"/>
          <p:cNvSpPr>
            <a:spLocks noGrp="1"/>
          </p:cNvSpPr>
          <p:nvPr>
            <p:ph sz="half" idx="2"/>
          </p:nvPr>
        </p:nvSpPr>
        <p:spPr>
          <a:xfrm>
            <a:off x="4648200" y="2187921"/>
            <a:ext cx="4316288" cy="3401320"/>
          </a:xfrm>
        </p:spPr>
        <p:txBody>
          <a:bodyPr>
            <a:normAutofit/>
          </a:bodyPr>
          <a:lstStyle/>
          <a:p>
            <a:r>
              <a:rPr lang="en-GB" dirty="0">
                <a:solidFill>
                  <a:srgbClr val="0070C0"/>
                </a:solidFill>
                <a:latin typeface="Arial" panose="020B0604020202020204" pitchFamily="34" charset="0"/>
              </a:rPr>
              <a:t>PP for the lecture;</a:t>
            </a:r>
          </a:p>
          <a:p>
            <a:r>
              <a:rPr lang="en-GB" dirty="0">
                <a:solidFill>
                  <a:srgbClr val="0070C0"/>
                </a:solidFill>
                <a:latin typeface="Arial" panose="020B0604020202020204" pitchFamily="34" charset="0"/>
              </a:rPr>
              <a:t>Nursery rhymes;</a:t>
            </a:r>
          </a:p>
          <a:p>
            <a:r>
              <a:rPr lang="en-GB" dirty="0">
                <a:solidFill>
                  <a:srgbClr val="0070C0"/>
                </a:solidFill>
                <a:latin typeface="Arial" panose="020B0604020202020204" pitchFamily="34" charset="0"/>
              </a:rPr>
              <a:t>Research;</a:t>
            </a:r>
          </a:p>
          <a:p>
            <a:r>
              <a:rPr lang="en-GB" dirty="0">
                <a:solidFill>
                  <a:srgbClr val="0070C0"/>
                </a:solidFill>
                <a:latin typeface="Arial" panose="020B0604020202020204" pitchFamily="34" charset="0"/>
              </a:rPr>
              <a:t>Websites.</a:t>
            </a:r>
          </a:p>
          <a:p>
            <a:pPr marL="0" indent="0">
              <a:buNone/>
            </a:pPr>
            <a:endParaRPr lang="en-GB" dirty="0">
              <a:solidFill>
                <a:srgbClr val="0000FF"/>
              </a:solidFill>
              <a:latin typeface="Arial" panose="020B0604020202020204" pitchFamily="34" charset="0"/>
            </a:endParaRPr>
          </a:p>
        </p:txBody>
      </p:sp>
    </p:spTree>
    <p:extLst>
      <p:ext uri="{BB962C8B-B14F-4D97-AF65-F5344CB8AC3E}">
        <p14:creationId xmlns:p14="http://schemas.microsoft.com/office/powerpoint/2010/main" val="2884625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8964488" cy="1325563"/>
          </a:xfrm>
        </p:spPr>
        <p:txBody>
          <a:bodyPr>
            <a:noAutofit/>
          </a:bodyPr>
          <a:lstStyle/>
          <a:p>
            <a:pPr algn="ctr"/>
            <a:r>
              <a:rPr lang="en-GB" sz="3600" dirty="0" err="1">
                <a:latin typeface="Arial" panose="020B0604020202020204" pitchFamily="34" charset="0"/>
              </a:rPr>
              <a:t>Rhaglen</a:t>
            </a:r>
            <a:r>
              <a:rPr lang="en-GB" sz="3600" dirty="0">
                <a:latin typeface="Arial" panose="020B0604020202020204" pitchFamily="34" charset="0"/>
              </a:rPr>
              <a:t> </a:t>
            </a:r>
            <a:r>
              <a:rPr lang="en-GB" sz="3600" b="1" dirty="0" err="1">
                <a:latin typeface="Arial" panose="020B0604020202020204" pitchFamily="34" charset="0"/>
              </a:rPr>
              <a:t>Ymarferydd</a:t>
            </a:r>
            <a:r>
              <a:rPr lang="en-GB" sz="3600" b="1" dirty="0">
                <a:latin typeface="Arial" panose="020B0604020202020204" pitchFamily="34" charset="0"/>
              </a:rPr>
              <a:t> </a:t>
            </a:r>
            <a:r>
              <a:rPr lang="en-GB" sz="3600" b="1" dirty="0" err="1">
                <a:latin typeface="Arial" panose="020B0604020202020204" pitchFamily="34" charset="0"/>
              </a:rPr>
              <a:t>Blynyddoedd</a:t>
            </a:r>
            <a:r>
              <a:rPr lang="en-GB" sz="3600" b="1" dirty="0">
                <a:latin typeface="Arial" panose="020B0604020202020204" pitchFamily="34" charset="0"/>
              </a:rPr>
              <a:t> </a:t>
            </a:r>
            <a:r>
              <a:rPr lang="en-GB" sz="3600" b="1" dirty="0" err="1">
                <a:latin typeface="Arial" panose="020B0604020202020204" pitchFamily="34" charset="0"/>
              </a:rPr>
              <a:t>Cynnar</a:t>
            </a:r>
            <a:br>
              <a:rPr lang="en-GB" sz="3600" dirty="0">
                <a:latin typeface="Arial" panose="020B0604020202020204" pitchFamily="34" charset="0"/>
              </a:rPr>
            </a:br>
            <a:r>
              <a:rPr lang="en-GB" sz="3600" b="1" dirty="0">
                <a:solidFill>
                  <a:srgbClr val="0070C0"/>
                </a:solidFill>
                <a:latin typeface="Arial" panose="020B0604020202020204" pitchFamily="34" charset="0"/>
              </a:rPr>
              <a:t>Early Years Practitioner </a:t>
            </a:r>
            <a:r>
              <a:rPr lang="en-GB" sz="3600" dirty="0">
                <a:solidFill>
                  <a:srgbClr val="0070C0"/>
                </a:solidFill>
                <a:latin typeface="Arial" panose="020B0604020202020204" pitchFamily="34" charset="0"/>
              </a:rPr>
              <a:t>programme</a:t>
            </a:r>
            <a:endParaRPr lang="en-US" sz="3600" dirty="0">
              <a:solidFill>
                <a:srgbClr val="0070C0"/>
              </a:solidFill>
              <a:latin typeface="Arial" panose="020B0604020202020204" pitchFamily="34" charset="0"/>
            </a:endParaRPr>
          </a:p>
        </p:txBody>
      </p:sp>
      <p:sp>
        <p:nvSpPr>
          <p:cNvPr id="3" name="Content Placeholder 2"/>
          <p:cNvSpPr>
            <a:spLocks noGrp="1"/>
          </p:cNvSpPr>
          <p:nvPr>
            <p:ph sz="half" idx="1"/>
          </p:nvPr>
        </p:nvSpPr>
        <p:spPr>
          <a:xfrm>
            <a:off x="179512" y="2060848"/>
            <a:ext cx="4316288" cy="4065315"/>
          </a:xfrm>
        </p:spPr>
        <p:txBody>
          <a:bodyPr>
            <a:normAutofit fontScale="92500" lnSpcReduction="20000"/>
          </a:bodyPr>
          <a:lstStyle/>
          <a:p>
            <a:r>
              <a:rPr lang="en-GB" dirty="0" err="1">
                <a:latin typeface="Arial" panose="020B0604020202020204" pitchFamily="34" charset="0"/>
              </a:rPr>
              <a:t>Meini</a:t>
            </a:r>
            <a:r>
              <a:rPr lang="en-GB" dirty="0">
                <a:latin typeface="Arial" panose="020B0604020202020204" pitchFamily="34" charset="0"/>
              </a:rPr>
              <a:t> </a:t>
            </a:r>
            <a:r>
              <a:rPr lang="en-GB" dirty="0" err="1">
                <a:latin typeface="Arial" panose="020B0604020202020204" pitchFamily="34" charset="0"/>
              </a:rPr>
              <a:t>prawf</a:t>
            </a:r>
            <a:r>
              <a:rPr lang="en-GB" dirty="0">
                <a:latin typeface="Arial" panose="020B0604020202020204" pitchFamily="34" charset="0"/>
              </a:rPr>
              <a:t> y NOS a </a:t>
            </a:r>
            <a:r>
              <a:rPr lang="en-GB" dirty="0" err="1">
                <a:latin typeface="Arial" panose="020B0604020202020204" pitchFamily="34" charset="0"/>
              </a:rPr>
              <a:t>gyflawnwyd</a:t>
            </a:r>
            <a:r>
              <a:rPr lang="en-GB" dirty="0">
                <a:latin typeface="Arial" panose="020B0604020202020204" pitchFamily="34" charset="0"/>
              </a:rPr>
              <a:t> </a:t>
            </a:r>
            <a:r>
              <a:rPr lang="en-GB" dirty="0" err="1">
                <a:latin typeface="Arial" panose="020B0604020202020204" pitchFamily="34" charset="0"/>
              </a:rPr>
              <a:t>yn</a:t>
            </a:r>
            <a:r>
              <a:rPr lang="en-GB" dirty="0">
                <a:latin typeface="Arial" panose="020B0604020202020204" pitchFamily="34" charset="0"/>
              </a:rPr>
              <a:t> y </a:t>
            </a:r>
            <a:r>
              <a:rPr lang="en-GB" dirty="0" err="1">
                <a:latin typeface="Arial" panose="020B0604020202020204" pitchFamily="34" charset="0"/>
              </a:rPr>
              <a:t>ddarlith</a:t>
            </a:r>
            <a:r>
              <a:rPr lang="en-GB" dirty="0">
                <a:latin typeface="Arial" panose="020B0604020202020204" pitchFamily="34" charset="0"/>
              </a:rPr>
              <a:t> hon:</a:t>
            </a:r>
          </a:p>
          <a:p>
            <a:pPr marL="0" lvl="0" indent="0">
              <a:buNone/>
            </a:pPr>
            <a:r>
              <a:rPr lang="en-GB" sz="1800" dirty="0">
                <a:solidFill>
                  <a:schemeClr val="tx2"/>
                </a:solidFill>
                <a:latin typeface="Arial" panose="020B0604020202020204" pitchFamily="34" charset="0"/>
              </a:rPr>
              <a:t>Core – K7, K8, K12, K13, K14, K17, K24, K26, K27</a:t>
            </a:r>
          </a:p>
          <a:p>
            <a:pPr marL="0" lvl="0" indent="0">
              <a:buNone/>
            </a:pPr>
            <a:r>
              <a:rPr lang="en-GB" sz="1800" dirty="0">
                <a:solidFill>
                  <a:schemeClr val="tx2"/>
                </a:solidFill>
                <a:latin typeface="Arial" panose="020B0604020202020204" pitchFamily="34" charset="0"/>
              </a:rPr>
              <a:t>0401 – K56, K57, K58, K59, K60; P3, P4, P5, P7, P8</a:t>
            </a:r>
          </a:p>
          <a:p>
            <a:pPr marL="0" lvl="0" indent="0">
              <a:buNone/>
            </a:pPr>
            <a:r>
              <a:rPr lang="en-GB" sz="1800" dirty="0">
                <a:solidFill>
                  <a:schemeClr val="tx2"/>
                </a:solidFill>
                <a:latin typeface="Arial" panose="020B0604020202020204" pitchFamily="34" charset="0"/>
              </a:rPr>
              <a:t>0403 – K60, K61, K62, K63, K64</a:t>
            </a:r>
          </a:p>
          <a:p>
            <a:pPr marL="0" lvl="0" indent="0">
              <a:buNone/>
            </a:pPr>
            <a:r>
              <a:rPr lang="en-GB" sz="1800" dirty="0">
                <a:solidFill>
                  <a:schemeClr val="tx2"/>
                </a:solidFill>
                <a:latin typeface="Arial" panose="020B0604020202020204" pitchFamily="34" charset="0"/>
              </a:rPr>
              <a:t>0408 – K57, K59, K63, K66, K67</a:t>
            </a:r>
          </a:p>
          <a:p>
            <a:pPr marL="0" lvl="0" indent="0">
              <a:buNone/>
            </a:pPr>
            <a:r>
              <a:rPr lang="en-GB" sz="1800" dirty="0">
                <a:solidFill>
                  <a:schemeClr val="tx2"/>
                </a:solidFill>
                <a:latin typeface="Arial" panose="020B0604020202020204" pitchFamily="34" charset="0"/>
              </a:rPr>
              <a:t>0409 – K60, K61, K62, K63, K64, K65, K66, K67, K68, K69, K70, K71, K72; P1, P19, P20, P22</a:t>
            </a:r>
          </a:p>
        </p:txBody>
      </p:sp>
      <p:sp>
        <p:nvSpPr>
          <p:cNvPr id="4" name="Content Placeholder 3"/>
          <p:cNvSpPr>
            <a:spLocks noGrp="1"/>
          </p:cNvSpPr>
          <p:nvPr>
            <p:ph sz="half" idx="2"/>
          </p:nvPr>
        </p:nvSpPr>
        <p:spPr>
          <a:xfrm>
            <a:off x="4629150" y="2060848"/>
            <a:ext cx="4335338" cy="3528392"/>
          </a:xfrm>
        </p:spPr>
        <p:txBody>
          <a:bodyPr>
            <a:normAutofit fontScale="92500" lnSpcReduction="20000"/>
          </a:bodyPr>
          <a:lstStyle/>
          <a:p>
            <a:pPr marL="0" indent="0">
              <a:buNone/>
            </a:pPr>
            <a:r>
              <a:rPr lang="en-GB" dirty="0">
                <a:solidFill>
                  <a:srgbClr val="0070C0"/>
                </a:solidFill>
                <a:latin typeface="Arial" panose="020B0604020202020204" pitchFamily="34" charset="0"/>
              </a:rPr>
              <a:t>The NOS criteria met in this lecture:</a:t>
            </a:r>
          </a:p>
          <a:p>
            <a:pPr marL="0" indent="0">
              <a:buNone/>
            </a:pPr>
            <a:endParaRPr lang="en-GB" dirty="0">
              <a:solidFill>
                <a:srgbClr val="0070C0"/>
              </a:solidFill>
              <a:latin typeface="Arial" panose="020B0604020202020204" pitchFamily="34" charset="0"/>
            </a:endParaRPr>
          </a:p>
          <a:p>
            <a:pPr marL="0" indent="0">
              <a:buNone/>
            </a:pPr>
            <a:r>
              <a:rPr lang="en-GB" sz="1800" dirty="0">
                <a:solidFill>
                  <a:srgbClr val="0070C0"/>
                </a:solidFill>
                <a:latin typeface="Arial" panose="020B0604020202020204" pitchFamily="34" charset="0"/>
              </a:rPr>
              <a:t>Core – K7, K8, K12, K13, K14, K17, K24, K26, K27</a:t>
            </a:r>
          </a:p>
          <a:p>
            <a:pPr marL="0" indent="0">
              <a:buNone/>
            </a:pPr>
            <a:r>
              <a:rPr lang="en-GB" sz="1800" dirty="0">
                <a:solidFill>
                  <a:srgbClr val="0070C0"/>
                </a:solidFill>
                <a:latin typeface="Arial" panose="020B0604020202020204" pitchFamily="34" charset="0"/>
              </a:rPr>
              <a:t>0401 – K56, K57, K58, K59, K60; P3, P4, P5, P7, P8</a:t>
            </a:r>
          </a:p>
          <a:p>
            <a:pPr marL="0" indent="0">
              <a:buNone/>
            </a:pPr>
            <a:r>
              <a:rPr lang="en-GB" sz="1800" dirty="0">
                <a:solidFill>
                  <a:srgbClr val="0070C0"/>
                </a:solidFill>
                <a:latin typeface="Arial" panose="020B0604020202020204" pitchFamily="34" charset="0"/>
              </a:rPr>
              <a:t>0403 – K60, K61, K62, K63, K64</a:t>
            </a:r>
          </a:p>
          <a:p>
            <a:pPr marL="0" indent="0">
              <a:buNone/>
            </a:pPr>
            <a:r>
              <a:rPr lang="en-GB" sz="1800" dirty="0">
                <a:solidFill>
                  <a:srgbClr val="0070C0"/>
                </a:solidFill>
                <a:latin typeface="Arial" panose="020B0604020202020204" pitchFamily="34" charset="0"/>
              </a:rPr>
              <a:t>0408 – K57, K59, K63, K66, K67</a:t>
            </a:r>
          </a:p>
          <a:p>
            <a:pPr marL="0" indent="0">
              <a:buNone/>
            </a:pPr>
            <a:r>
              <a:rPr lang="en-GB" sz="1800" dirty="0">
                <a:solidFill>
                  <a:srgbClr val="0070C0"/>
                </a:solidFill>
                <a:latin typeface="Arial" panose="020B0604020202020204" pitchFamily="34" charset="0"/>
              </a:rPr>
              <a:t>0409 – K60, K61, K62, K63, K64, K65, K66, K67, K68, K69, K70, K71, K72; P1, P19, P20, P22</a:t>
            </a:r>
          </a:p>
        </p:txBody>
      </p:sp>
    </p:spTree>
    <p:extLst>
      <p:ext uri="{BB962C8B-B14F-4D97-AF65-F5344CB8AC3E}">
        <p14:creationId xmlns:p14="http://schemas.microsoft.com/office/powerpoint/2010/main" val="3165087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8163" y="457200"/>
            <a:ext cx="8229600" cy="1143000"/>
          </a:xfrm>
        </p:spPr>
        <p:txBody>
          <a:bodyPr>
            <a:noAutofit/>
          </a:bodyPr>
          <a:lstStyle/>
          <a:p>
            <a:pPr algn="ctr" eaLnBrk="1" hangingPunct="1"/>
            <a:r>
              <a:rPr lang="en-GB" altLang="cy-GB" sz="4000" dirty="0" err="1">
                <a:latin typeface="Arial" panose="020B0604020202020204" pitchFamily="34" charset="0"/>
              </a:rPr>
              <a:t>Hwiangerddi</a:t>
            </a:r>
            <a:r>
              <a:rPr lang="en-GB" altLang="cy-GB" sz="4000" dirty="0">
                <a:latin typeface="Arial" panose="020B0604020202020204" pitchFamily="34" charset="0"/>
              </a:rPr>
              <a:t> - O </a:t>
            </a:r>
            <a:r>
              <a:rPr lang="cy-GB" altLang="cy-GB" sz="4000" dirty="0">
                <a:latin typeface="Arial" panose="020B0604020202020204" pitchFamily="34" charset="0"/>
              </a:rPr>
              <a:t>ble</a:t>
            </a:r>
            <a:r>
              <a:rPr lang="en-GB" altLang="cy-GB" sz="4000" dirty="0">
                <a:latin typeface="Arial" panose="020B0604020202020204" pitchFamily="34" charset="0"/>
              </a:rPr>
              <a:t>?</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Nursery rhymes - From where?</a:t>
            </a:r>
          </a:p>
        </p:txBody>
      </p:sp>
      <p:sp>
        <p:nvSpPr>
          <p:cNvPr id="7171" name="Rectangle 4"/>
          <p:cNvSpPr>
            <a:spLocks noGrp="1" noChangeArrowheads="1"/>
          </p:cNvSpPr>
          <p:nvPr>
            <p:ph type="body" sz="half" idx="1"/>
          </p:nvPr>
        </p:nvSpPr>
        <p:spPr>
          <a:xfrm>
            <a:off x="457200" y="1916832"/>
            <a:ext cx="4033838" cy="4209331"/>
          </a:xfrm>
        </p:spPr>
        <p:txBody>
          <a:bodyPr/>
          <a:lstStyle/>
          <a:p>
            <a:pPr eaLnBrk="1" hangingPunct="1"/>
            <a:r>
              <a:rPr lang="cy-GB" altLang="cy-GB" dirty="0">
                <a:latin typeface="Arial" panose="020B0604020202020204" pitchFamily="34" charset="0"/>
              </a:rPr>
              <a:t>Rhieni;</a:t>
            </a:r>
          </a:p>
          <a:p>
            <a:pPr eaLnBrk="1" hangingPunct="1"/>
            <a:r>
              <a:rPr lang="cy-GB" altLang="cy-GB" dirty="0">
                <a:latin typeface="Arial" panose="020B0604020202020204" pitchFamily="34" charset="0"/>
              </a:rPr>
              <a:t>Aelodau teulu arall;</a:t>
            </a:r>
          </a:p>
          <a:p>
            <a:pPr eaLnBrk="1" hangingPunct="1"/>
            <a:r>
              <a:rPr lang="cy-GB" altLang="cy-GB" dirty="0">
                <a:latin typeface="Arial" panose="020B0604020202020204" pitchFamily="34" charset="0"/>
              </a:rPr>
              <a:t>Profiadau diwylliannol/</a:t>
            </a:r>
          </a:p>
          <a:p>
            <a:pPr marL="0" indent="0" eaLnBrk="1" hangingPunct="1">
              <a:buNone/>
            </a:pPr>
            <a:r>
              <a:rPr lang="cy-GB" altLang="cy-GB" dirty="0">
                <a:latin typeface="Arial" panose="020B0604020202020204" pitchFamily="34" charset="0"/>
              </a:rPr>
              <a:t>  cymdeithasol;</a:t>
            </a:r>
          </a:p>
          <a:p>
            <a:pPr eaLnBrk="1" hangingPunct="1"/>
            <a:r>
              <a:rPr lang="cy-GB" altLang="cy-GB" dirty="0">
                <a:latin typeface="Arial" panose="020B0604020202020204" pitchFamily="34" charset="0"/>
              </a:rPr>
              <a:t>Rhywle arall?</a:t>
            </a:r>
          </a:p>
        </p:txBody>
      </p:sp>
      <p:sp>
        <p:nvSpPr>
          <p:cNvPr id="4100" name="Rectangle 5"/>
          <p:cNvSpPr>
            <a:spLocks noGrp="1" noChangeArrowheads="1"/>
          </p:cNvSpPr>
          <p:nvPr>
            <p:ph type="body" sz="half" idx="2"/>
          </p:nvPr>
        </p:nvSpPr>
        <p:spPr>
          <a:xfrm>
            <a:off x="4652963" y="1916832"/>
            <a:ext cx="4033837" cy="4209331"/>
          </a:xfrm>
        </p:spPr>
        <p:txBody>
          <a:bodyPr>
            <a:normAutofit/>
          </a:bodyPr>
          <a:lstStyle/>
          <a:p>
            <a:pPr eaLnBrk="1" hangingPunct="1">
              <a:defRPr/>
            </a:pPr>
            <a:r>
              <a:rPr lang="en-GB" altLang="cy-GB" dirty="0">
                <a:solidFill>
                  <a:srgbClr val="0070C0"/>
                </a:solidFill>
                <a:latin typeface="Arial" panose="020B0604020202020204" pitchFamily="34" charset="0"/>
              </a:rPr>
              <a:t>Parents;</a:t>
            </a:r>
          </a:p>
          <a:p>
            <a:pPr eaLnBrk="1" hangingPunct="1">
              <a:defRPr/>
            </a:pPr>
            <a:r>
              <a:rPr lang="en-GB" altLang="cy-GB" dirty="0">
                <a:solidFill>
                  <a:srgbClr val="0070C0"/>
                </a:solidFill>
                <a:latin typeface="Arial" panose="020B0604020202020204" pitchFamily="34" charset="0"/>
              </a:rPr>
              <a:t>Other family members;</a:t>
            </a:r>
          </a:p>
          <a:p>
            <a:pPr eaLnBrk="1" hangingPunct="1">
              <a:defRPr/>
            </a:pPr>
            <a:r>
              <a:rPr lang="en-GB" altLang="cy-GB" dirty="0">
                <a:solidFill>
                  <a:srgbClr val="0070C0"/>
                </a:solidFill>
                <a:latin typeface="Arial" panose="020B0604020202020204" pitchFamily="34" charset="0"/>
              </a:rPr>
              <a:t>Cultural/social experiences;</a:t>
            </a:r>
          </a:p>
          <a:p>
            <a:pPr eaLnBrk="1" hangingPunct="1">
              <a:defRPr/>
            </a:pPr>
            <a:r>
              <a:rPr lang="en-GB" altLang="cy-GB" dirty="0">
                <a:solidFill>
                  <a:srgbClr val="0070C0"/>
                </a:solidFill>
                <a:latin typeface="Arial" panose="020B0604020202020204" pitchFamily="34" charset="0"/>
              </a:rPr>
              <a:t>Anywhere else?</a:t>
            </a:r>
          </a:p>
          <a:p>
            <a:pPr marL="0" indent="0" algn="r" eaLnBrk="1" hangingPunct="1">
              <a:buFontTx/>
              <a:buNone/>
              <a:defRPr/>
            </a:pPr>
            <a:r>
              <a:rPr lang="en-GB" altLang="cy-GB" sz="1800" dirty="0">
                <a:solidFill>
                  <a:srgbClr val="0070C0"/>
                </a:solidFill>
                <a:latin typeface="Arial" panose="020B0604020202020204" pitchFamily="34" charset="0"/>
              </a:rPr>
              <a:t>(Mullen, 2017)</a:t>
            </a:r>
          </a:p>
        </p:txBody>
      </p:sp>
    </p:spTree>
    <p:extLst>
      <p:ext uri="{BB962C8B-B14F-4D97-AF65-F5344CB8AC3E}">
        <p14:creationId xmlns:p14="http://schemas.microsoft.com/office/powerpoint/2010/main" val="3484501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ctr" eaLnBrk="1" hangingPunct="1"/>
            <a:r>
              <a:rPr lang="en-GB" altLang="cy-GB" sz="4000" dirty="0">
                <a:latin typeface="Arial" panose="020B0604020202020204" pitchFamily="34" charset="0"/>
              </a:rPr>
              <a:t>Bach o </a:t>
            </a:r>
            <a:r>
              <a:rPr lang="cy-GB" altLang="cy-GB" sz="4000" dirty="0">
                <a:latin typeface="Arial" panose="020B0604020202020204" pitchFamily="34" charset="0"/>
              </a:rPr>
              <a:t>hanes</a:t>
            </a:r>
            <a:r>
              <a:rPr lang="en-GB" altLang="cy-GB" sz="4000" dirty="0">
                <a:latin typeface="Arial" panose="020B0604020202020204" pitchFamily="34" charset="0"/>
              </a:rPr>
              <a:t>….</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A little history…</a:t>
            </a:r>
          </a:p>
        </p:txBody>
      </p:sp>
      <p:sp>
        <p:nvSpPr>
          <p:cNvPr id="11267" name="Rectangle 7"/>
          <p:cNvSpPr>
            <a:spLocks noGrp="1" noChangeArrowheads="1"/>
          </p:cNvSpPr>
          <p:nvPr>
            <p:ph type="body" sz="half" idx="1"/>
          </p:nvPr>
        </p:nvSpPr>
        <p:spPr>
          <a:xfrm>
            <a:off x="0" y="1844824"/>
            <a:ext cx="4491038" cy="4281339"/>
          </a:xfrm>
        </p:spPr>
        <p:txBody>
          <a:bodyPr>
            <a:normAutofit/>
          </a:bodyPr>
          <a:lstStyle/>
          <a:p>
            <a:pPr eaLnBrk="1" hangingPunct="1">
              <a:lnSpc>
                <a:spcPct val="80000"/>
              </a:lnSpc>
            </a:pPr>
            <a:r>
              <a:rPr lang="cy-GB" altLang="cy-GB" dirty="0">
                <a:latin typeface="Arial" panose="020B0604020202020204" pitchFamily="34" charset="0"/>
              </a:rPr>
              <a:t>Wedi cael eu hymadrodd i, a gan, blant am gannoedd o flynyddoedd;</a:t>
            </a:r>
          </a:p>
          <a:p>
            <a:pPr eaLnBrk="1" hangingPunct="1">
              <a:lnSpc>
                <a:spcPct val="80000"/>
              </a:lnSpc>
            </a:pPr>
            <a:r>
              <a:rPr lang="cy-GB" altLang="cy-GB" dirty="0">
                <a:latin typeface="Arial" panose="020B0604020202020204" pitchFamily="34" charset="0"/>
              </a:rPr>
              <a:t>Gwraidd rhan fwyaf o hwiangerddi yn adlewyrchu digwyddiadau hanesyddol;</a:t>
            </a:r>
          </a:p>
          <a:p>
            <a:pPr eaLnBrk="1" hangingPunct="1">
              <a:lnSpc>
                <a:spcPct val="80000"/>
              </a:lnSpc>
            </a:pPr>
            <a:r>
              <a:rPr lang="cy-GB" altLang="cy-GB" dirty="0">
                <a:latin typeface="Arial" panose="020B0604020202020204" pitchFamily="34" charset="0"/>
              </a:rPr>
              <a:t>Yn bwysig am ein hanes ac ein diwylliant.</a:t>
            </a:r>
          </a:p>
        </p:txBody>
      </p:sp>
      <p:sp>
        <p:nvSpPr>
          <p:cNvPr id="11268" name="Rectangle 8"/>
          <p:cNvSpPr>
            <a:spLocks noGrp="1" noChangeArrowheads="1"/>
          </p:cNvSpPr>
          <p:nvPr>
            <p:ph type="body" sz="half" idx="2"/>
          </p:nvPr>
        </p:nvSpPr>
        <p:spPr>
          <a:xfrm>
            <a:off x="4652963" y="1988840"/>
            <a:ext cx="4033837" cy="4137323"/>
          </a:xfrm>
        </p:spPr>
        <p:txBody>
          <a:bodyPr>
            <a:normAutofit/>
          </a:bodyPr>
          <a:lstStyle/>
          <a:p>
            <a:pPr eaLnBrk="1" hangingPunct="1">
              <a:lnSpc>
                <a:spcPct val="80000"/>
              </a:lnSpc>
            </a:pPr>
            <a:r>
              <a:rPr lang="en-GB" altLang="cy-GB" dirty="0">
                <a:solidFill>
                  <a:srgbClr val="0070C0"/>
                </a:solidFill>
                <a:latin typeface="Arial" panose="020B0604020202020204" pitchFamily="34" charset="0"/>
              </a:rPr>
              <a:t>Have been recited to, and by, children for hundreds of years;</a:t>
            </a:r>
          </a:p>
          <a:p>
            <a:pPr eaLnBrk="1" hangingPunct="1">
              <a:lnSpc>
                <a:spcPct val="80000"/>
              </a:lnSpc>
            </a:pPr>
            <a:r>
              <a:rPr lang="en-GB" altLang="cy-GB" dirty="0">
                <a:solidFill>
                  <a:srgbClr val="0070C0"/>
                </a:solidFill>
                <a:latin typeface="Arial" panose="020B0604020202020204" pitchFamily="34" charset="0"/>
              </a:rPr>
              <a:t>Origins of most nursery rhymes reflect historical events;</a:t>
            </a:r>
          </a:p>
          <a:p>
            <a:pPr eaLnBrk="1" hangingPunct="1">
              <a:lnSpc>
                <a:spcPct val="80000"/>
              </a:lnSpc>
            </a:pPr>
            <a:r>
              <a:rPr lang="en-GB" altLang="cy-GB" dirty="0">
                <a:solidFill>
                  <a:srgbClr val="0070C0"/>
                </a:solidFill>
                <a:latin typeface="Arial" panose="020B0604020202020204" pitchFamily="34" charset="0"/>
              </a:rPr>
              <a:t>Important for our history and culture.</a:t>
            </a:r>
            <a:endParaRPr lang="en-US" altLang="cy-GB" dirty="0">
              <a:solidFill>
                <a:srgbClr val="0070C0"/>
              </a:solidFill>
              <a:latin typeface="Arial" panose="020B0604020202020204" pitchFamily="34" charset="0"/>
            </a:endParaRPr>
          </a:p>
        </p:txBody>
      </p:sp>
    </p:spTree>
    <p:extLst>
      <p:ext uri="{BB962C8B-B14F-4D97-AF65-F5344CB8AC3E}">
        <p14:creationId xmlns:p14="http://schemas.microsoft.com/office/powerpoint/2010/main" val="1971969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p:txBody>
          <a:bodyPr/>
          <a:lstStyle/>
          <a:p>
            <a:pPr algn="ctr" eaLnBrk="1" hangingPunct="1"/>
            <a:r>
              <a:rPr lang="cy-GB" altLang="cy-GB" sz="4000" dirty="0">
                <a:latin typeface="Arial" panose="020B0604020202020204" pitchFamily="34" charset="0"/>
              </a:rPr>
              <a:t>Ydych chi’n cofio rhain?</a:t>
            </a:r>
            <a:br>
              <a:rPr lang="en-GB" altLang="cy-GB" sz="4000" dirty="0">
                <a:latin typeface="Arial" panose="020B0604020202020204" pitchFamily="34" charset="0"/>
              </a:rPr>
            </a:br>
            <a:r>
              <a:rPr lang="en-GB" altLang="cy-GB" sz="4000" dirty="0">
                <a:solidFill>
                  <a:srgbClr val="0070C0"/>
                </a:solidFill>
                <a:latin typeface="Arial" panose="020B0604020202020204" pitchFamily="34" charset="0"/>
              </a:rPr>
              <a:t>Do you remember these?</a:t>
            </a:r>
          </a:p>
        </p:txBody>
      </p:sp>
      <p:sp>
        <p:nvSpPr>
          <p:cNvPr id="9219" name="Rectangle 5"/>
          <p:cNvSpPr>
            <a:spLocks noGrp="1" noChangeArrowheads="1"/>
          </p:cNvSpPr>
          <p:nvPr>
            <p:ph type="body" sz="half" idx="1"/>
          </p:nvPr>
        </p:nvSpPr>
        <p:spPr>
          <a:xfrm>
            <a:off x="457200" y="2132856"/>
            <a:ext cx="4027488" cy="3993307"/>
          </a:xfrm>
        </p:spPr>
        <p:txBody>
          <a:bodyPr/>
          <a:lstStyle/>
          <a:p>
            <a:pPr eaLnBrk="1" hangingPunct="1"/>
            <a:r>
              <a:rPr lang="cy-GB" altLang="cy-GB" dirty="0">
                <a:latin typeface="Arial" panose="020B0604020202020204" pitchFamily="34" charset="0"/>
              </a:rPr>
              <a:t>Gee Ceffyl Bach;</a:t>
            </a:r>
          </a:p>
          <a:p>
            <a:pPr eaLnBrk="1" hangingPunct="1"/>
            <a:r>
              <a:rPr lang="cy-GB" altLang="cy-GB" dirty="0">
                <a:latin typeface="Arial" panose="020B0604020202020204" pitchFamily="34" charset="0"/>
              </a:rPr>
              <a:t>Dacw Mam yn Dŵad;</a:t>
            </a:r>
          </a:p>
          <a:p>
            <a:pPr eaLnBrk="1" hangingPunct="1"/>
            <a:r>
              <a:rPr lang="cy-GB" altLang="cy-GB" dirty="0">
                <a:latin typeface="Arial" panose="020B0604020202020204" pitchFamily="34" charset="0"/>
              </a:rPr>
              <a:t>Dau Gi Bach;</a:t>
            </a:r>
          </a:p>
          <a:p>
            <a:pPr eaLnBrk="1" hangingPunct="1"/>
            <a:r>
              <a:rPr lang="cy-GB" altLang="cy-GB" dirty="0">
                <a:latin typeface="Arial" panose="020B0604020202020204" pitchFamily="34" charset="0"/>
              </a:rPr>
              <a:t>Mynd Drot </a:t>
            </a:r>
            <a:r>
              <a:rPr lang="cy-GB" altLang="cy-GB" dirty="0" err="1">
                <a:latin typeface="Arial" panose="020B0604020202020204" pitchFamily="34" charset="0"/>
              </a:rPr>
              <a:t>Drot</a:t>
            </a:r>
            <a:r>
              <a:rPr lang="cy-GB" altLang="cy-GB" dirty="0">
                <a:latin typeface="Arial" panose="020B0604020202020204" pitchFamily="34" charset="0"/>
              </a:rPr>
              <a:t>;</a:t>
            </a:r>
          </a:p>
          <a:p>
            <a:pPr eaLnBrk="1" hangingPunct="1"/>
            <a:r>
              <a:rPr lang="cy-GB" altLang="cy-GB" dirty="0">
                <a:latin typeface="Arial" panose="020B0604020202020204" pitchFamily="34" charset="0"/>
              </a:rPr>
              <a:t>Mi Welais Jac y Do.</a:t>
            </a:r>
          </a:p>
        </p:txBody>
      </p:sp>
      <p:sp>
        <p:nvSpPr>
          <p:cNvPr id="9220" name="Rectangle 6"/>
          <p:cNvSpPr>
            <a:spLocks noGrp="1" noChangeArrowheads="1"/>
          </p:cNvSpPr>
          <p:nvPr>
            <p:ph type="body" sz="half" idx="2"/>
          </p:nvPr>
        </p:nvSpPr>
        <p:spPr>
          <a:xfrm>
            <a:off x="4656138" y="2132856"/>
            <a:ext cx="4030662" cy="3993307"/>
          </a:xfrm>
        </p:spPr>
        <p:txBody>
          <a:bodyPr/>
          <a:lstStyle/>
          <a:p>
            <a:pPr eaLnBrk="1" hangingPunct="1"/>
            <a:r>
              <a:rPr lang="en-GB" altLang="cy-GB" dirty="0">
                <a:solidFill>
                  <a:srgbClr val="0070C0"/>
                </a:solidFill>
                <a:latin typeface="Arial" panose="020B0604020202020204" pitchFamily="34" charset="0"/>
              </a:rPr>
              <a:t>Ring-a-ring-o-roses;</a:t>
            </a:r>
          </a:p>
          <a:p>
            <a:pPr eaLnBrk="1" hangingPunct="1"/>
            <a:r>
              <a:rPr lang="en-GB" altLang="cy-GB" dirty="0">
                <a:solidFill>
                  <a:srgbClr val="0070C0"/>
                </a:solidFill>
                <a:latin typeface="Arial" panose="020B0604020202020204" pitchFamily="34" charset="0"/>
              </a:rPr>
              <a:t>Humpty Dumpty;</a:t>
            </a:r>
          </a:p>
          <a:p>
            <a:pPr eaLnBrk="1" hangingPunct="1"/>
            <a:r>
              <a:rPr lang="en-GB" altLang="cy-GB" dirty="0">
                <a:solidFill>
                  <a:srgbClr val="0070C0"/>
                </a:solidFill>
                <a:latin typeface="Arial" panose="020B0604020202020204" pitchFamily="34" charset="0"/>
              </a:rPr>
              <a:t>Baa </a:t>
            </a:r>
            <a:r>
              <a:rPr lang="en-GB" altLang="cy-GB" dirty="0" err="1">
                <a:solidFill>
                  <a:srgbClr val="0070C0"/>
                </a:solidFill>
                <a:latin typeface="Arial" panose="020B0604020202020204" pitchFamily="34" charset="0"/>
              </a:rPr>
              <a:t>baa</a:t>
            </a:r>
            <a:r>
              <a:rPr lang="en-GB" altLang="cy-GB" dirty="0">
                <a:solidFill>
                  <a:srgbClr val="0070C0"/>
                </a:solidFill>
                <a:latin typeface="Arial" panose="020B0604020202020204" pitchFamily="34" charset="0"/>
              </a:rPr>
              <a:t> black sheep;</a:t>
            </a:r>
          </a:p>
          <a:p>
            <a:pPr eaLnBrk="1" hangingPunct="1"/>
            <a:r>
              <a:rPr lang="en-GB" altLang="cy-GB" dirty="0">
                <a:solidFill>
                  <a:srgbClr val="0070C0"/>
                </a:solidFill>
                <a:latin typeface="Arial" panose="020B0604020202020204" pitchFamily="34" charset="0"/>
              </a:rPr>
              <a:t>Mary, Mary quite contrary.</a:t>
            </a:r>
          </a:p>
        </p:txBody>
      </p:sp>
    </p:spTree>
    <p:extLst>
      <p:ext uri="{BB962C8B-B14F-4D97-AF65-F5344CB8AC3E}">
        <p14:creationId xmlns:p14="http://schemas.microsoft.com/office/powerpoint/2010/main" val="2479729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sz="half" idx="2"/>
          </p:nvPr>
        </p:nvSpPr>
        <p:spPr>
          <a:xfrm>
            <a:off x="395536" y="1417638"/>
            <a:ext cx="3528392" cy="4027587"/>
          </a:xfrm>
        </p:spPr>
        <p:txBody>
          <a:bodyPr/>
          <a:lstStyle/>
          <a:p>
            <a:pPr marL="0" indent="0">
              <a:buNone/>
            </a:pPr>
            <a:r>
              <a:rPr lang="en-GB" dirty="0">
                <a:latin typeface="Arial" panose="020B0604020202020204" pitchFamily="34" charset="0"/>
                <a:cs typeface="Arial" panose="020B0604020202020204" pitchFamily="34" charset="0"/>
              </a:rPr>
              <a:t>Gee </a:t>
            </a:r>
            <a:r>
              <a:rPr lang="en-GB" dirty="0" err="1">
                <a:latin typeface="Arial" panose="020B0604020202020204" pitchFamily="34" charset="0"/>
                <a:cs typeface="Arial" panose="020B0604020202020204" pitchFamily="34" charset="0"/>
              </a:rPr>
              <a:t>ceffyl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cario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dau</a:t>
            </a:r>
            <a:r>
              <a:rPr lang="en-GB" dirty="0">
                <a:latin typeface="Arial" panose="020B0604020202020204" pitchFamily="34" charset="0"/>
                <a:cs typeface="Arial" panose="020B0604020202020204" pitchFamily="34" charset="0"/>
              </a:rPr>
              <a:t>, </a:t>
            </a:r>
            <a:br>
              <a:rPr lang="en-GB" dirty="0">
                <a:latin typeface="Arial" panose="020B0604020202020204" pitchFamily="34" charset="0"/>
                <a:cs typeface="Arial" panose="020B0604020202020204" pitchFamily="34" charset="0"/>
              </a:rPr>
            </a:br>
            <a:r>
              <a:rPr lang="en-GB" dirty="0" err="1">
                <a:latin typeface="Arial" panose="020B0604020202020204" pitchFamily="34" charset="0"/>
                <a:cs typeface="Arial" panose="020B0604020202020204" pitchFamily="34" charset="0"/>
              </a:rPr>
              <a:t>Dros</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mynydd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hela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cnau</a:t>
            </a:r>
            <a:r>
              <a:rPr lang="en-GB" dirty="0">
                <a:latin typeface="Arial" panose="020B0604020202020204" pitchFamily="34" charset="0"/>
                <a:cs typeface="Arial" panose="020B0604020202020204" pitchFamily="34" charset="0"/>
              </a:rPr>
              <a:t>; </a:t>
            </a:r>
            <a:br>
              <a:rPr lang="en-GB" dirty="0">
                <a:latin typeface="Arial" panose="020B0604020202020204" pitchFamily="34" charset="0"/>
                <a:cs typeface="Arial" panose="020B0604020202020204" pitchFamily="34" charset="0"/>
              </a:rPr>
            </a:br>
            <a:r>
              <a:rPr lang="en-GB" dirty="0" err="1">
                <a:latin typeface="Arial" panose="020B0604020202020204" pitchFamily="34" charset="0"/>
                <a:cs typeface="Arial" panose="020B0604020202020204" pitchFamily="34" charset="0"/>
              </a:rPr>
              <a:t>Dŵr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yr </a:t>
            </a:r>
            <a:r>
              <a:rPr lang="en-GB" dirty="0" err="1">
                <a:latin typeface="Arial" panose="020B0604020202020204" pitchFamily="34" charset="0"/>
                <a:cs typeface="Arial" panose="020B0604020202020204" pitchFamily="34" charset="0"/>
              </a:rPr>
              <a:t>afon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cerrig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slic</a:t>
            </a:r>
            <a:r>
              <a:rPr lang="en-GB" dirty="0">
                <a:latin typeface="Arial" panose="020B0604020202020204" pitchFamily="34" charset="0"/>
                <a:cs typeface="Arial" panose="020B0604020202020204" pitchFamily="34" charset="0"/>
              </a:rPr>
              <a:t>, </a:t>
            </a:r>
            <a:br>
              <a:rPr lang="en-GB" dirty="0">
                <a:latin typeface="Arial" panose="020B0604020202020204" pitchFamily="34" charset="0"/>
                <a:cs typeface="Arial" panose="020B0604020202020204" pitchFamily="34" charset="0"/>
              </a:rPr>
            </a:br>
            <a:r>
              <a:rPr lang="en-GB" dirty="0" err="1">
                <a:latin typeface="Arial" panose="020B0604020202020204" pitchFamily="34" charset="0"/>
                <a:cs typeface="Arial" panose="020B0604020202020204" pitchFamily="34" charset="0"/>
              </a:rPr>
              <a:t>Cwympo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dau</a:t>
            </a:r>
            <a:r>
              <a:rPr lang="en-GB" dirty="0">
                <a:latin typeface="Arial" panose="020B0604020202020204" pitchFamily="34" charset="0"/>
                <a:cs typeface="Arial" panose="020B0604020202020204" pitchFamily="34" charset="0"/>
              </a:rPr>
              <a:t>, </a:t>
            </a:r>
          </a:p>
          <a:p>
            <a:pPr marL="0" indent="0">
              <a:buNone/>
            </a:pPr>
            <a:r>
              <a:rPr lang="en-GB" dirty="0" err="1">
                <a:latin typeface="Arial" panose="020B0604020202020204" pitchFamily="34" charset="0"/>
                <a:cs typeface="Arial" panose="020B0604020202020204" pitchFamily="34" charset="0"/>
              </a:rPr>
              <a:t>Wel</a:t>
            </a:r>
            <a:r>
              <a:rPr lang="en-GB" dirty="0">
                <a:latin typeface="Arial" panose="020B0604020202020204" pitchFamily="34" charset="0"/>
                <a:cs typeface="Arial" panose="020B0604020202020204" pitchFamily="34" charset="0"/>
              </a:rPr>
              <a:t> dyna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chi </a:t>
            </a:r>
            <a:r>
              <a:rPr lang="en-GB" dirty="0" err="1">
                <a:latin typeface="Arial" panose="020B0604020202020204" pitchFamily="34" charset="0"/>
                <a:cs typeface="Arial" panose="020B0604020202020204" pitchFamily="34" charset="0"/>
              </a:rPr>
              <a:t>dric</a:t>
            </a:r>
            <a:r>
              <a:rPr lang="en-GB" dirty="0">
                <a:latin typeface="Arial" panose="020B0604020202020204" pitchFamily="34" charset="0"/>
                <a:cs typeface="Arial" panose="020B0604020202020204" pitchFamily="34" charset="0"/>
              </a:rPr>
              <a:t>!</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0130" y="764704"/>
            <a:ext cx="4548333" cy="4392488"/>
          </a:xfrm>
          <a:prstGeom prst="rect">
            <a:avLst/>
          </a:prstGeom>
        </p:spPr>
      </p:pic>
    </p:spTree>
    <p:extLst>
      <p:ext uri="{BB962C8B-B14F-4D97-AF65-F5344CB8AC3E}">
        <p14:creationId xmlns:p14="http://schemas.microsoft.com/office/powerpoint/2010/main" val="631189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55192" y="836712"/>
            <a:ext cx="4028776" cy="4032448"/>
          </a:xfrm>
        </p:spPr>
      </p:pic>
      <p:sp>
        <p:nvSpPr>
          <p:cNvPr id="13316" name="Rectangle 5"/>
          <p:cNvSpPr>
            <a:spLocks noGrp="1" noChangeArrowheads="1"/>
          </p:cNvSpPr>
          <p:nvPr>
            <p:ph type="body" sz="half" idx="2"/>
          </p:nvPr>
        </p:nvSpPr>
        <p:spPr>
          <a:xfrm>
            <a:off x="4652963" y="1600200"/>
            <a:ext cx="4033837" cy="4525963"/>
          </a:xfrm>
        </p:spPr>
        <p:txBody>
          <a:bodyPr/>
          <a:lstStyle/>
          <a:p>
            <a:pPr eaLnBrk="1" hangingPunct="1">
              <a:buFontTx/>
              <a:buNone/>
            </a:pPr>
            <a:r>
              <a:rPr lang="en-GB" altLang="cy-GB" sz="3000" dirty="0">
                <a:latin typeface="Arial" panose="020B0604020202020204" pitchFamily="34" charset="0"/>
              </a:rPr>
              <a:t>Ring-a-ring-o-</a:t>
            </a:r>
            <a:r>
              <a:rPr lang="en-GB" altLang="cy-GB" sz="3000" dirty="0" err="1">
                <a:latin typeface="Arial" panose="020B0604020202020204" pitchFamily="34" charset="0"/>
              </a:rPr>
              <a:t>rosies</a:t>
            </a:r>
            <a:r>
              <a:rPr lang="en-GB" altLang="cy-GB" sz="3000" dirty="0">
                <a:latin typeface="Arial" panose="020B0604020202020204" pitchFamily="34" charset="0"/>
              </a:rPr>
              <a:t>,</a:t>
            </a:r>
          </a:p>
          <a:p>
            <a:pPr eaLnBrk="1" hangingPunct="1">
              <a:buFontTx/>
              <a:buNone/>
            </a:pPr>
            <a:r>
              <a:rPr lang="en-GB" altLang="cy-GB" sz="3000" dirty="0">
                <a:latin typeface="Arial" panose="020B0604020202020204" pitchFamily="34" charset="0"/>
              </a:rPr>
              <a:t>A pocketful of posies</a:t>
            </a:r>
          </a:p>
          <a:p>
            <a:pPr eaLnBrk="1" hangingPunct="1">
              <a:buFontTx/>
              <a:buNone/>
            </a:pPr>
            <a:r>
              <a:rPr lang="en-GB" altLang="cy-GB" sz="3000" dirty="0">
                <a:latin typeface="Arial" panose="020B0604020202020204" pitchFamily="34" charset="0"/>
              </a:rPr>
              <a:t>Atishoo, atishoo,</a:t>
            </a:r>
          </a:p>
          <a:p>
            <a:pPr eaLnBrk="1" hangingPunct="1">
              <a:buFontTx/>
              <a:buNone/>
            </a:pPr>
            <a:r>
              <a:rPr lang="en-GB" altLang="cy-GB" sz="3000" dirty="0">
                <a:latin typeface="Arial" panose="020B0604020202020204" pitchFamily="34" charset="0"/>
              </a:rPr>
              <a:t>We all fall down.</a:t>
            </a:r>
          </a:p>
        </p:txBody>
      </p:sp>
    </p:spTree>
    <p:extLst>
      <p:ext uri="{BB962C8B-B14F-4D97-AF65-F5344CB8AC3E}">
        <p14:creationId xmlns:p14="http://schemas.microsoft.com/office/powerpoint/2010/main" val="982252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88640"/>
            <a:ext cx="7859216" cy="6109939"/>
          </a:xfrm>
          <a:prstGeom prst="rect">
            <a:avLst/>
          </a:prstGeom>
        </p:spPr>
      </p:pic>
    </p:spTree>
    <p:extLst>
      <p:ext uri="{BB962C8B-B14F-4D97-AF65-F5344CB8AC3E}">
        <p14:creationId xmlns:p14="http://schemas.microsoft.com/office/powerpoint/2010/main" val="1281700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611560" y="559221"/>
            <a:ext cx="3672408" cy="4958011"/>
          </a:xfrm>
        </p:spPr>
      </p:pic>
      <p:sp>
        <p:nvSpPr>
          <p:cNvPr id="17412" name="Rectangle 5"/>
          <p:cNvSpPr>
            <a:spLocks noGrp="1" noChangeArrowheads="1"/>
          </p:cNvSpPr>
          <p:nvPr>
            <p:ph type="body" sz="half" idx="2"/>
          </p:nvPr>
        </p:nvSpPr>
        <p:spPr>
          <a:xfrm>
            <a:off x="4652963" y="1600200"/>
            <a:ext cx="4033837" cy="4525963"/>
          </a:xfrm>
        </p:spPr>
        <p:txBody>
          <a:bodyPr>
            <a:normAutofit/>
          </a:bodyPr>
          <a:lstStyle/>
          <a:p>
            <a:pPr eaLnBrk="1" hangingPunct="1">
              <a:buFontTx/>
              <a:buNone/>
            </a:pPr>
            <a:r>
              <a:rPr lang="en-GB" altLang="cy-GB" dirty="0">
                <a:latin typeface="Arial" panose="020B0604020202020204" pitchFamily="34" charset="0"/>
              </a:rPr>
              <a:t>Humpty Dumpty sat on a wall,</a:t>
            </a:r>
          </a:p>
          <a:p>
            <a:pPr eaLnBrk="1" hangingPunct="1">
              <a:buFontTx/>
              <a:buNone/>
            </a:pPr>
            <a:r>
              <a:rPr lang="en-GB" altLang="cy-GB" dirty="0">
                <a:latin typeface="Arial" panose="020B0604020202020204" pitchFamily="34" charset="0"/>
              </a:rPr>
              <a:t>Humpty Dumpty had a great fall.</a:t>
            </a:r>
          </a:p>
          <a:p>
            <a:pPr eaLnBrk="1" hangingPunct="1">
              <a:buFontTx/>
              <a:buNone/>
            </a:pPr>
            <a:r>
              <a:rPr lang="en-GB" altLang="cy-GB" dirty="0">
                <a:latin typeface="Arial" panose="020B0604020202020204" pitchFamily="34" charset="0"/>
              </a:rPr>
              <a:t>All the king’s horses and all the king’s men,</a:t>
            </a:r>
          </a:p>
          <a:p>
            <a:pPr eaLnBrk="1" hangingPunct="1">
              <a:buFontTx/>
              <a:buNone/>
            </a:pPr>
            <a:r>
              <a:rPr lang="en-GB" altLang="cy-GB" dirty="0">
                <a:latin typeface="Arial" panose="020B0604020202020204" pitchFamily="34" charset="0"/>
              </a:rPr>
              <a:t>Couldn’t put Humpty together again.</a:t>
            </a:r>
          </a:p>
        </p:txBody>
      </p:sp>
    </p:spTree>
    <p:extLst>
      <p:ext uri="{BB962C8B-B14F-4D97-AF65-F5344CB8AC3E}">
        <p14:creationId xmlns:p14="http://schemas.microsoft.com/office/powerpoint/2010/main" val="874944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39552" y="404664"/>
            <a:ext cx="8136904" cy="5400599"/>
          </a:xfrm>
        </p:spPr>
      </p:pic>
    </p:spTree>
    <p:extLst>
      <p:ext uri="{BB962C8B-B14F-4D97-AF65-F5344CB8AC3E}">
        <p14:creationId xmlns:p14="http://schemas.microsoft.com/office/powerpoint/2010/main" val="4018456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5"/>
          <p:cNvSpPr>
            <a:spLocks noGrp="1" noChangeArrowheads="1"/>
          </p:cNvSpPr>
          <p:nvPr>
            <p:ph type="body" sz="half" idx="2"/>
          </p:nvPr>
        </p:nvSpPr>
        <p:spPr>
          <a:xfrm>
            <a:off x="4652963" y="1196752"/>
            <a:ext cx="4491037" cy="4929411"/>
          </a:xfrm>
        </p:spPr>
        <p:txBody>
          <a:bodyPr>
            <a:normAutofit/>
          </a:bodyPr>
          <a:lstStyle/>
          <a:p>
            <a:pPr eaLnBrk="1" hangingPunct="1">
              <a:buFontTx/>
              <a:buNone/>
            </a:pPr>
            <a:r>
              <a:rPr lang="en-GB" altLang="cy-GB" dirty="0">
                <a:latin typeface="Arial" panose="020B0604020202020204" pitchFamily="34" charset="0"/>
              </a:rPr>
              <a:t>Baa </a:t>
            </a:r>
            <a:r>
              <a:rPr lang="en-GB" altLang="cy-GB" dirty="0" err="1">
                <a:latin typeface="Arial" panose="020B0604020202020204" pitchFamily="34" charset="0"/>
              </a:rPr>
              <a:t>baa</a:t>
            </a:r>
            <a:r>
              <a:rPr lang="en-GB" altLang="cy-GB" dirty="0">
                <a:latin typeface="Arial" panose="020B0604020202020204" pitchFamily="34" charset="0"/>
              </a:rPr>
              <a:t> black sheep,</a:t>
            </a:r>
          </a:p>
          <a:p>
            <a:pPr eaLnBrk="1" hangingPunct="1">
              <a:buFontTx/>
              <a:buNone/>
            </a:pPr>
            <a:r>
              <a:rPr lang="en-GB" altLang="cy-GB" dirty="0">
                <a:latin typeface="Arial" panose="020B0604020202020204" pitchFamily="34" charset="0"/>
              </a:rPr>
              <a:t>Have you any wool?</a:t>
            </a:r>
          </a:p>
          <a:p>
            <a:pPr eaLnBrk="1" hangingPunct="1">
              <a:buFontTx/>
              <a:buNone/>
            </a:pPr>
            <a:r>
              <a:rPr lang="en-GB" altLang="cy-GB" dirty="0">
                <a:latin typeface="Arial" panose="020B0604020202020204" pitchFamily="34" charset="0"/>
              </a:rPr>
              <a:t>Yes Sir, Yes Sir,</a:t>
            </a:r>
          </a:p>
          <a:p>
            <a:pPr eaLnBrk="1" hangingPunct="1">
              <a:buFontTx/>
              <a:buNone/>
            </a:pPr>
            <a:r>
              <a:rPr lang="en-GB" altLang="cy-GB" dirty="0">
                <a:latin typeface="Arial" panose="020B0604020202020204" pitchFamily="34" charset="0"/>
              </a:rPr>
              <a:t>Three bags full – </a:t>
            </a:r>
          </a:p>
          <a:p>
            <a:pPr eaLnBrk="1" hangingPunct="1">
              <a:buFontTx/>
              <a:buNone/>
            </a:pPr>
            <a:r>
              <a:rPr lang="en-GB" altLang="cy-GB" dirty="0">
                <a:latin typeface="Arial" panose="020B0604020202020204" pitchFamily="34" charset="0"/>
              </a:rPr>
              <a:t>One for the master,</a:t>
            </a:r>
          </a:p>
          <a:p>
            <a:pPr eaLnBrk="1" hangingPunct="1">
              <a:buFontTx/>
              <a:buNone/>
            </a:pPr>
            <a:r>
              <a:rPr lang="en-GB" altLang="cy-GB" dirty="0">
                <a:latin typeface="Arial" panose="020B0604020202020204" pitchFamily="34" charset="0"/>
              </a:rPr>
              <a:t>And one for the dame.</a:t>
            </a:r>
          </a:p>
          <a:p>
            <a:pPr eaLnBrk="1" hangingPunct="1">
              <a:buFontTx/>
              <a:buNone/>
            </a:pPr>
            <a:r>
              <a:rPr lang="en-GB" altLang="cy-GB" dirty="0">
                <a:latin typeface="Arial" panose="020B0604020202020204" pitchFamily="34" charset="0"/>
              </a:rPr>
              <a:t>And one for the little boy,</a:t>
            </a:r>
          </a:p>
          <a:p>
            <a:pPr eaLnBrk="1" hangingPunct="1">
              <a:buFontTx/>
              <a:buNone/>
            </a:pPr>
            <a:r>
              <a:rPr lang="en-GB" altLang="cy-GB" dirty="0">
                <a:latin typeface="Arial" panose="020B0604020202020204" pitchFamily="34" charset="0"/>
              </a:rPr>
              <a:t>Who lives down the lane.</a:t>
            </a:r>
          </a:p>
        </p:txBody>
      </p:sp>
      <p:pic>
        <p:nvPicPr>
          <p:cNvPr id="4" name="Content Placeholder 3"/>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457200" y="764704"/>
            <a:ext cx="3448050" cy="4392488"/>
          </a:xfrm>
        </p:spPr>
      </p:pic>
    </p:spTree>
    <p:extLst>
      <p:ext uri="{BB962C8B-B14F-4D97-AF65-F5344CB8AC3E}">
        <p14:creationId xmlns:p14="http://schemas.microsoft.com/office/powerpoint/2010/main" val="3916788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1196752"/>
            <a:ext cx="4316288" cy="4929411"/>
          </a:xfrm>
        </p:spPr>
        <p:txBody>
          <a:bodyPr/>
          <a:lstStyle/>
          <a:p>
            <a:pPr marL="0" indent="0">
              <a:buNone/>
            </a:pPr>
            <a:r>
              <a:rPr lang="en-GB" dirty="0" err="1">
                <a:latin typeface="Arial" panose="020B0604020202020204" pitchFamily="34" charset="0"/>
                <a:cs typeface="Arial" panose="020B0604020202020204" pitchFamily="34" charset="0"/>
              </a:rPr>
              <a:t>Mynd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drot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drot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gaseg</a:t>
            </a:r>
            <a:r>
              <a:rPr lang="en-GB" dirty="0">
                <a:latin typeface="Arial" panose="020B0604020202020204" pitchFamily="34" charset="0"/>
                <a:cs typeface="Arial" panose="020B0604020202020204" pitchFamily="34" charset="0"/>
              </a:rPr>
              <a:t> wen,</a:t>
            </a:r>
            <a:br>
              <a:rPr lang="en-GB" dirty="0">
                <a:latin typeface="Arial" panose="020B0604020202020204" pitchFamily="34" charset="0"/>
                <a:cs typeface="Arial" panose="020B0604020202020204" pitchFamily="34" charset="0"/>
              </a:rPr>
            </a:br>
            <a:r>
              <a:rPr lang="en-GB" dirty="0" err="1">
                <a:latin typeface="Arial" panose="020B0604020202020204" pitchFamily="34" charset="0"/>
                <a:cs typeface="Arial" panose="020B0604020202020204" pitchFamily="34" charset="0"/>
              </a:rPr>
              <a:t>Mynd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drot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drot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dref</a:t>
            </a:r>
            <a:r>
              <a:rPr lang="en-GB" dirty="0">
                <a:latin typeface="Arial" panose="020B0604020202020204" pitchFamily="34" charset="0"/>
                <a:cs typeface="Arial" panose="020B0604020202020204" pitchFamily="34" charset="0"/>
              </a:rPr>
              <a:t>;</a:t>
            </a:r>
            <a:br>
              <a:rPr lang="en-GB" dirty="0">
                <a:latin typeface="Arial" panose="020B0604020202020204" pitchFamily="34" charset="0"/>
                <a:cs typeface="Arial" panose="020B0604020202020204" pitchFamily="34" charset="0"/>
              </a:rPr>
            </a:br>
            <a:r>
              <a:rPr lang="en-GB" dirty="0" err="1">
                <a:latin typeface="Arial" panose="020B0604020202020204" pitchFamily="34" charset="0"/>
                <a:cs typeface="Arial" panose="020B0604020202020204" pitchFamily="34" charset="0"/>
              </a:rPr>
              <a:t>Mami'n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nôl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dros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fryn</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dôl</a:t>
            </a:r>
            <a:r>
              <a:rPr lang="en-GB" dirty="0">
                <a:latin typeface="Arial" panose="020B0604020202020204" pitchFamily="34" charset="0"/>
                <a:cs typeface="Arial" panose="020B0604020202020204" pitchFamily="34" charset="0"/>
              </a:rPr>
              <a:t>,</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A </a:t>
            </a:r>
            <a:r>
              <a:rPr lang="en-GB" dirty="0" err="1">
                <a:latin typeface="Arial" panose="020B0604020202020204" pitchFamily="34" charset="0"/>
                <a:cs typeface="Arial" panose="020B0604020202020204" pitchFamily="34" charset="0"/>
              </a:rPr>
              <a:t>rhywbeth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neis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neis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de.</a:t>
            </a:r>
          </a:p>
          <a:p>
            <a:pPr marL="0" indent="0">
              <a:buNone/>
            </a:pPr>
            <a:r>
              <a:rPr lang="en-GB" dirty="0" err="1">
                <a:latin typeface="Arial" panose="020B0604020202020204" pitchFamily="34" charset="0"/>
                <a:cs typeface="Arial" panose="020B0604020202020204" pitchFamily="34" charset="0"/>
              </a:rPr>
              <a:t>Teisen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Sil, banana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Bil</a:t>
            </a:r>
            <a:r>
              <a:rPr lang="en-GB" dirty="0">
                <a:latin typeface="Arial" panose="020B0604020202020204" pitchFamily="34" charset="0"/>
                <a:cs typeface="Arial" panose="020B0604020202020204" pitchFamily="34" charset="0"/>
              </a:rPr>
              <a:t>,</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A </a:t>
            </a:r>
            <a:r>
              <a:rPr lang="en-GB" dirty="0" err="1">
                <a:latin typeface="Arial" panose="020B0604020202020204" pitchFamily="34" charset="0"/>
                <a:cs typeface="Arial" panose="020B0604020202020204" pitchFamily="34" charset="0"/>
              </a:rPr>
              <a:t>thamaid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ci;</a:t>
            </a:r>
            <a:br>
              <a:rPr lang="en-GB" dirty="0">
                <a:latin typeface="Arial" panose="020B0604020202020204" pitchFamily="34" charset="0"/>
                <a:cs typeface="Arial" panose="020B0604020202020204" pitchFamily="34" charset="0"/>
              </a:rPr>
            </a:br>
            <a:r>
              <a:rPr lang="en-GB" dirty="0" err="1">
                <a:latin typeface="Arial" panose="020B0604020202020204" pitchFamily="34" charset="0"/>
                <a:cs typeface="Arial" panose="020B0604020202020204" pitchFamily="34" charset="0"/>
              </a:rPr>
              <a:t>Afal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mawr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Ben y </a:t>
            </a:r>
            <a:r>
              <a:rPr lang="en-GB" dirty="0" err="1">
                <a:latin typeface="Arial" panose="020B0604020202020204" pitchFamily="34" charset="0"/>
                <a:cs typeface="Arial" panose="020B0604020202020204" pitchFamily="34" charset="0"/>
              </a:rPr>
              <a:t>gwas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bach</a:t>
            </a:r>
            <a:r>
              <a:rPr lang="en-GB" dirty="0">
                <a:latin typeface="Arial" panose="020B0604020202020204" pitchFamily="34" charset="0"/>
                <a:cs typeface="Arial" panose="020B0604020202020204" pitchFamily="34" charset="0"/>
              </a:rPr>
              <a:t>,</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A </a:t>
            </a:r>
            <a:r>
              <a:rPr lang="en-GB" dirty="0" err="1">
                <a:latin typeface="Arial" panose="020B0604020202020204" pitchFamily="34" charset="0"/>
                <a:cs typeface="Arial" panose="020B0604020202020204" pitchFamily="34" charset="0"/>
              </a:rPr>
              <a:t>rhywbeth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neis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neis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fi.</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620688"/>
            <a:ext cx="4100264" cy="4608512"/>
          </a:xfrm>
          <a:prstGeom prst="rect">
            <a:avLst/>
          </a:prstGeom>
        </p:spPr>
      </p:pic>
    </p:spTree>
    <p:extLst>
      <p:ext uri="{BB962C8B-B14F-4D97-AF65-F5344CB8AC3E}">
        <p14:creationId xmlns:p14="http://schemas.microsoft.com/office/powerpoint/2010/main" val="2979645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4"/>
          <p:cNvSpPr>
            <a:spLocks noGrp="1" noChangeArrowheads="1"/>
          </p:cNvSpPr>
          <p:nvPr>
            <p:ph type="body" sz="half" idx="1"/>
          </p:nvPr>
        </p:nvSpPr>
        <p:spPr>
          <a:xfrm>
            <a:off x="610170" y="1772816"/>
            <a:ext cx="4033838" cy="4525963"/>
          </a:xfrm>
        </p:spPr>
        <p:txBody>
          <a:bodyPr/>
          <a:lstStyle/>
          <a:p>
            <a:pPr eaLnBrk="1" hangingPunct="1">
              <a:lnSpc>
                <a:spcPct val="90000"/>
              </a:lnSpc>
              <a:buFontTx/>
              <a:buNone/>
            </a:pPr>
            <a:r>
              <a:rPr lang="en-GB" altLang="cy-GB" sz="2800" dirty="0">
                <a:latin typeface="Arial" panose="020B0604020202020204" pitchFamily="34" charset="0"/>
              </a:rPr>
              <a:t>Mary, Mary quite contrary,</a:t>
            </a:r>
          </a:p>
          <a:p>
            <a:pPr eaLnBrk="1" hangingPunct="1">
              <a:lnSpc>
                <a:spcPct val="90000"/>
              </a:lnSpc>
              <a:buFontTx/>
              <a:buNone/>
            </a:pPr>
            <a:r>
              <a:rPr lang="en-GB" altLang="cy-GB" sz="2800" dirty="0">
                <a:latin typeface="Arial" panose="020B0604020202020204" pitchFamily="34" charset="0"/>
              </a:rPr>
              <a:t>How does your garden grow?</a:t>
            </a:r>
          </a:p>
          <a:p>
            <a:pPr eaLnBrk="1" hangingPunct="1">
              <a:lnSpc>
                <a:spcPct val="90000"/>
              </a:lnSpc>
              <a:buFontTx/>
              <a:buNone/>
            </a:pPr>
            <a:r>
              <a:rPr lang="en-GB" altLang="cy-GB" sz="2800" dirty="0">
                <a:latin typeface="Arial" panose="020B0604020202020204" pitchFamily="34" charset="0"/>
              </a:rPr>
              <a:t>With silver bells and cockle shells,</a:t>
            </a:r>
          </a:p>
          <a:p>
            <a:pPr eaLnBrk="1" hangingPunct="1">
              <a:lnSpc>
                <a:spcPct val="90000"/>
              </a:lnSpc>
              <a:buFontTx/>
              <a:buNone/>
            </a:pPr>
            <a:r>
              <a:rPr lang="en-GB" altLang="cy-GB" sz="2800" dirty="0">
                <a:latin typeface="Arial" panose="020B0604020202020204" pitchFamily="34" charset="0"/>
              </a:rPr>
              <a:t>And pretty maids all in a row.</a:t>
            </a:r>
          </a:p>
        </p:txBody>
      </p:sp>
      <p:pic>
        <p:nvPicPr>
          <p:cNvPr id="2" name="Content Placeholder 1"/>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44008" y="692696"/>
            <a:ext cx="3816423" cy="5040560"/>
          </a:xfrm>
        </p:spPr>
      </p:pic>
    </p:spTree>
    <p:extLst>
      <p:ext uri="{BB962C8B-B14F-4D97-AF65-F5344CB8AC3E}">
        <p14:creationId xmlns:p14="http://schemas.microsoft.com/office/powerpoint/2010/main" val="489748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43945"/>
          </a:xfrm>
        </p:spPr>
        <p:txBody>
          <a:bodyPr>
            <a:noAutofit/>
          </a:bodyPr>
          <a:lstStyle/>
          <a:p>
            <a:pPr algn="ctr"/>
            <a:r>
              <a:rPr lang="en-GB" sz="4000" dirty="0" err="1">
                <a:latin typeface="Arial" panose="020B0604020202020204" pitchFamily="34" charset="0"/>
              </a:rPr>
              <a:t>Ffrainc</a:t>
            </a:r>
            <a:br>
              <a:rPr lang="en-GB" sz="4000" dirty="0">
                <a:latin typeface="Arial" panose="020B0604020202020204" pitchFamily="34" charset="0"/>
              </a:rPr>
            </a:br>
            <a:r>
              <a:rPr lang="en-GB" sz="4000" dirty="0">
                <a:solidFill>
                  <a:srgbClr val="0070C0"/>
                </a:solidFill>
                <a:latin typeface="Arial" panose="020B0604020202020204" pitchFamily="34" charset="0"/>
              </a:rPr>
              <a:t>France</a:t>
            </a:r>
          </a:p>
        </p:txBody>
      </p:sp>
      <p:sp>
        <p:nvSpPr>
          <p:cNvPr id="3" name="Text Placeholder 2"/>
          <p:cNvSpPr>
            <a:spLocks noGrp="1"/>
          </p:cNvSpPr>
          <p:nvPr>
            <p:ph type="body" sz="half" idx="1"/>
          </p:nvPr>
        </p:nvSpPr>
        <p:spPr/>
        <p:txBody>
          <a:bodyPr/>
          <a:lstStyle/>
          <a:p>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395536" y="1412776"/>
            <a:ext cx="8291264" cy="5040560"/>
          </a:xfrm>
        </p:spPr>
      </p:pic>
    </p:spTree>
    <p:extLst>
      <p:ext uri="{BB962C8B-B14F-4D97-AF65-F5344CB8AC3E}">
        <p14:creationId xmlns:p14="http://schemas.microsoft.com/office/powerpoint/2010/main" val="42709677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err="1">
                <a:latin typeface="Arial" panose="020B0604020202020204" pitchFamily="34" charset="0"/>
              </a:rPr>
              <a:t>Affrica</a:t>
            </a:r>
            <a:br>
              <a:rPr lang="en-GB" dirty="0">
                <a:latin typeface="Arial" panose="020B0604020202020204" pitchFamily="34" charset="0"/>
              </a:rPr>
            </a:br>
            <a:r>
              <a:rPr lang="en-GB" dirty="0">
                <a:solidFill>
                  <a:srgbClr val="0070C0"/>
                </a:solidFill>
                <a:latin typeface="Arial" panose="020B0604020202020204" pitchFamily="34" charset="0"/>
              </a:rPr>
              <a:t>Africa</a:t>
            </a:r>
          </a:p>
        </p:txBody>
      </p:sp>
      <p:sp>
        <p:nvSpPr>
          <p:cNvPr id="3" name="Text Placeholder 2"/>
          <p:cNvSpPr>
            <a:spLocks noGrp="1"/>
          </p:cNvSpPr>
          <p:nvPr>
            <p:ph type="body" sz="half" idx="1"/>
          </p:nvPr>
        </p:nvSpPr>
        <p:spPr>
          <a:xfrm>
            <a:off x="457200" y="1600200"/>
            <a:ext cx="8075240" cy="4525963"/>
          </a:xfrm>
        </p:spPr>
        <p:txBody>
          <a:bodyPr>
            <a:normAutofit/>
          </a:bodyPr>
          <a:lstStyle/>
          <a:p>
            <a:pPr marL="0" indent="0">
              <a:buNone/>
            </a:pPr>
            <a:r>
              <a:rPr lang="en-GB" sz="4000" dirty="0">
                <a:hlinkClick r:id="rId3"/>
              </a:rPr>
              <a:t>Songs from the Baobab</a:t>
            </a:r>
          </a:p>
          <a:p>
            <a:pPr marL="0" indent="0">
              <a:buNone/>
            </a:pPr>
            <a:endParaRPr lang="en-GB" sz="4000" dirty="0">
              <a:hlinkClick r:id="rId3"/>
            </a:endParaRPr>
          </a:p>
          <a:p>
            <a:pPr marL="0" indent="0">
              <a:buNone/>
            </a:pPr>
            <a:endParaRPr lang="en-GB" sz="4000"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3568" y="2564904"/>
            <a:ext cx="7344816" cy="3816424"/>
          </a:xfrm>
          <a:prstGeom prst="rect">
            <a:avLst/>
          </a:prstGeom>
        </p:spPr>
      </p:pic>
    </p:spTree>
    <p:extLst>
      <p:ext uri="{BB962C8B-B14F-4D97-AF65-F5344CB8AC3E}">
        <p14:creationId xmlns:p14="http://schemas.microsoft.com/office/powerpoint/2010/main" val="799325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cy-GB" dirty="0">
                <a:latin typeface="Arial" panose="020B0604020202020204" pitchFamily="34" charset="0"/>
              </a:rPr>
              <a:t>Mandarin Tsieineaidd</a:t>
            </a:r>
            <a:br>
              <a:rPr lang="en-GB" dirty="0">
                <a:latin typeface="Arial" panose="020B0604020202020204" pitchFamily="34" charset="0"/>
              </a:rPr>
            </a:br>
            <a:r>
              <a:rPr lang="en-GB" dirty="0">
                <a:solidFill>
                  <a:srgbClr val="0070C0"/>
                </a:solidFill>
                <a:latin typeface="Arial" panose="020B0604020202020204" pitchFamily="34" charset="0"/>
              </a:rPr>
              <a:t>Chinese Mandarin</a:t>
            </a:r>
          </a:p>
        </p:txBody>
      </p:sp>
      <p:sp>
        <p:nvSpPr>
          <p:cNvPr id="3" name="Text Placeholder 2"/>
          <p:cNvSpPr>
            <a:spLocks noGrp="1"/>
          </p:cNvSpPr>
          <p:nvPr>
            <p:ph type="body" sz="half" idx="1"/>
          </p:nvPr>
        </p:nvSpPr>
        <p:spPr/>
        <p:txBody>
          <a:bodyPr>
            <a:normAutofit/>
          </a:bodyPr>
          <a:lstStyle/>
          <a:p>
            <a:pPr marL="0" indent="0">
              <a:buNone/>
            </a:pPr>
            <a:endParaRPr lang="en-GB" sz="4000" dirty="0">
              <a:hlinkClick r:id="rId2"/>
            </a:endParaRPr>
          </a:p>
          <a:p>
            <a:pPr marL="0" indent="0">
              <a:buNone/>
            </a:pPr>
            <a:r>
              <a:rPr lang="en-GB" sz="4000" dirty="0">
                <a:hlinkClick r:id="rId2"/>
              </a:rPr>
              <a:t>Shi Shang </a:t>
            </a:r>
            <a:r>
              <a:rPr lang="en-GB" sz="4000" dirty="0" err="1">
                <a:hlinkClick r:id="rId2"/>
              </a:rPr>
              <a:t>Zhi</a:t>
            </a:r>
            <a:r>
              <a:rPr lang="en-GB" sz="4000" dirty="0">
                <a:hlinkClick r:id="rId2"/>
              </a:rPr>
              <a:t> You Mama </a:t>
            </a:r>
            <a:r>
              <a:rPr lang="en-GB" sz="4000" dirty="0" err="1">
                <a:hlinkClick r:id="rId2"/>
              </a:rPr>
              <a:t>Hao</a:t>
            </a:r>
            <a:endParaRPr lang="en-GB" sz="4000" dirty="0"/>
          </a:p>
        </p:txBody>
      </p:sp>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932040" y="1600200"/>
            <a:ext cx="3672408" cy="3917032"/>
          </a:xfrm>
        </p:spPr>
      </p:pic>
    </p:spTree>
    <p:extLst>
      <p:ext uri="{BB962C8B-B14F-4D97-AF65-F5344CB8AC3E}">
        <p14:creationId xmlns:p14="http://schemas.microsoft.com/office/powerpoint/2010/main" val="72143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err="1">
                <a:latin typeface="Arial" panose="020B0604020202020204" pitchFamily="34" charset="0"/>
              </a:rPr>
              <a:t>Amerig</a:t>
            </a:r>
            <a:r>
              <a:rPr lang="en-GB" dirty="0">
                <a:latin typeface="Arial" panose="020B0604020202020204" pitchFamily="34" charset="0"/>
              </a:rPr>
              <a:t> </a:t>
            </a:r>
            <a:r>
              <a:rPr lang="en-GB" dirty="0" err="1">
                <a:latin typeface="Arial" panose="020B0604020202020204" pitchFamily="34" charset="0"/>
              </a:rPr>
              <a:t>Lladin</a:t>
            </a:r>
            <a:br>
              <a:rPr lang="en-GB" dirty="0">
                <a:latin typeface="Arial" panose="020B0604020202020204" pitchFamily="34" charset="0"/>
              </a:rPr>
            </a:br>
            <a:r>
              <a:rPr lang="en-GB" dirty="0">
                <a:solidFill>
                  <a:srgbClr val="0070C0"/>
                </a:solidFill>
                <a:latin typeface="Arial" panose="020B0604020202020204" pitchFamily="34" charset="0"/>
              </a:rPr>
              <a:t>Latin America</a:t>
            </a:r>
          </a:p>
        </p:txBody>
      </p:sp>
      <p:sp>
        <p:nvSpPr>
          <p:cNvPr id="3" name="Text Placeholder 2"/>
          <p:cNvSpPr>
            <a:spLocks noGrp="1"/>
          </p:cNvSpPr>
          <p:nvPr>
            <p:ph type="body" sz="half" idx="1"/>
          </p:nvPr>
        </p:nvSpPr>
        <p:spPr/>
        <p:txBody>
          <a:bodyPr/>
          <a:lstStyle/>
          <a:p>
            <a:pPr marL="0" indent="0">
              <a:buNone/>
            </a:pPr>
            <a:endParaRPr lang="en-GB" dirty="0"/>
          </a:p>
          <a:p>
            <a:pPr marL="0" indent="0">
              <a:buNone/>
            </a:pPr>
            <a:r>
              <a:rPr lang="en-GB" sz="4800" dirty="0">
                <a:hlinkClick r:id="rId2"/>
              </a:rPr>
              <a:t>La Cucaracha</a:t>
            </a:r>
            <a:endParaRPr lang="en-GB" sz="4800"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716016" y="1600200"/>
            <a:ext cx="3970783" cy="4133055"/>
          </a:xfrm>
        </p:spPr>
      </p:pic>
    </p:spTree>
    <p:extLst>
      <p:ext uri="{BB962C8B-B14F-4D97-AF65-F5344CB8AC3E}">
        <p14:creationId xmlns:p14="http://schemas.microsoft.com/office/powerpoint/2010/main" val="2120261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06090"/>
          </a:xfrm>
        </p:spPr>
        <p:txBody>
          <a:bodyPr>
            <a:noAutofit/>
          </a:bodyPr>
          <a:lstStyle/>
          <a:p>
            <a:pPr algn="ctr"/>
            <a:br>
              <a:rPr lang="cy-GB" altLang="en-US" sz="4000" dirty="0">
                <a:solidFill>
                  <a:schemeClr val="tx1"/>
                </a:solidFill>
                <a:latin typeface="Arial" panose="020B0604020202020204" pitchFamily="34" charset="0"/>
              </a:rPr>
            </a:br>
            <a:r>
              <a:rPr lang="cy-GB" altLang="en-US" sz="4000" dirty="0">
                <a:solidFill>
                  <a:schemeClr val="tx1"/>
                </a:solidFill>
                <a:latin typeface="Arial" panose="020B0604020202020204" pitchFamily="34" charset="0"/>
              </a:rPr>
              <a:t>Barn heddiw...</a:t>
            </a:r>
            <a:br>
              <a:rPr lang="cy-GB" altLang="en-US" sz="4000" dirty="0">
                <a:solidFill>
                  <a:srgbClr val="0000FF"/>
                </a:solidFill>
                <a:latin typeface="Arial" panose="020B0604020202020204" pitchFamily="34" charset="0"/>
              </a:rPr>
            </a:br>
            <a:r>
              <a:rPr lang="cy-GB" altLang="en-US" sz="4000" dirty="0" err="1">
                <a:solidFill>
                  <a:srgbClr val="0070C0"/>
                </a:solidFill>
                <a:latin typeface="Arial" panose="020B0604020202020204" pitchFamily="34" charset="0"/>
              </a:rPr>
              <a:t>Today’s</a:t>
            </a:r>
            <a:r>
              <a:rPr lang="cy-GB" altLang="en-US" sz="4000" dirty="0">
                <a:solidFill>
                  <a:srgbClr val="0070C0"/>
                </a:solidFill>
                <a:latin typeface="Arial" panose="020B0604020202020204" pitchFamily="34" charset="0"/>
              </a:rPr>
              <a:t> </a:t>
            </a:r>
            <a:r>
              <a:rPr lang="cy-GB" altLang="en-US" sz="4000" dirty="0" err="1">
                <a:solidFill>
                  <a:srgbClr val="0070C0"/>
                </a:solidFill>
                <a:latin typeface="Arial" panose="020B0604020202020204" pitchFamily="34" charset="0"/>
              </a:rPr>
              <a:t>thinking</a:t>
            </a:r>
            <a:r>
              <a:rPr lang="cy-GB" altLang="en-US" sz="4000" dirty="0">
                <a:solidFill>
                  <a:srgbClr val="0070C0"/>
                </a:solidFill>
                <a:latin typeface="Arial" panose="020B0604020202020204" pitchFamily="34" charset="0"/>
              </a:rPr>
              <a:t>...</a:t>
            </a:r>
          </a:p>
        </p:txBody>
      </p:sp>
      <p:sp>
        <p:nvSpPr>
          <p:cNvPr id="3" name="Text Placeholder 2"/>
          <p:cNvSpPr>
            <a:spLocks noGrp="1"/>
          </p:cNvSpPr>
          <p:nvPr>
            <p:ph type="body" sz="half" idx="1"/>
          </p:nvPr>
        </p:nvSpPr>
        <p:spPr>
          <a:xfrm>
            <a:off x="457200" y="2132856"/>
            <a:ext cx="4038600" cy="3993307"/>
          </a:xfrm>
        </p:spPr>
        <p:txBody>
          <a:bodyPr>
            <a:normAutofit/>
          </a:bodyPr>
          <a:lstStyle/>
          <a:p>
            <a:pPr algn="just">
              <a:defRPr/>
            </a:pPr>
            <a:r>
              <a:rPr lang="cy-GB" sz="2800" dirty="0">
                <a:latin typeface="Arial" panose="020B0604020202020204" pitchFamily="34" charset="0"/>
              </a:rPr>
              <a:t>Hen ffasiwn;</a:t>
            </a:r>
          </a:p>
          <a:p>
            <a:pPr algn="just">
              <a:defRPr/>
            </a:pPr>
            <a:r>
              <a:rPr lang="cy-GB" dirty="0">
                <a:latin typeface="Arial" panose="020B0604020202020204" pitchFamily="34" charset="0"/>
              </a:rPr>
              <a:t>Hynafol;</a:t>
            </a:r>
            <a:endParaRPr lang="cy-GB" sz="2800" dirty="0">
              <a:latin typeface="Arial" panose="020B0604020202020204" pitchFamily="34" charset="0"/>
            </a:endParaRPr>
          </a:p>
          <a:p>
            <a:pPr algn="just">
              <a:defRPr/>
            </a:pPr>
            <a:r>
              <a:rPr lang="cy-GB" sz="2800" dirty="0">
                <a:latin typeface="Arial" panose="020B0604020202020204" pitchFamily="34" charset="0"/>
              </a:rPr>
              <a:t>Consyrn;</a:t>
            </a:r>
          </a:p>
          <a:p>
            <a:pPr algn="just">
              <a:buFontTx/>
              <a:buChar char="-"/>
              <a:defRPr/>
            </a:pPr>
            <a:r>
              <a:rPr lang="cy-GB" dirty="0">
                <a:latin typeface="Arial" panose="020B0604020202020204" pitchFamily="34" charset="0"/>
              </a:rPr>
              <a:t>Straeon tywyll;</a:t>
            </a:r>
          </a:p>
          <a:p>
            <a:pPr algn="just">
              <a:buFontTx/>
              <a:buChar char="-"/>
              <a:defRPr/>
            </a:pPr>
            <a:r>
              <a:rPr lang="cy-GB" sz="2800" dirty="0">
                <a:latin typeface="Arial" panose="020B0604020202020204" pitchFamily="34" charset="0"/>
              </a:rPr>
              <a:t>Od;</a:t>
            </a:r>
          </a:p>
          <a:p>
            <a:pPr marL="0" indent="0" algn="just">
              <a:buFontTx/>
              <a:buNone/>
              <a:defRPr/>
            </a:pPr>
            <a:endParaRPr lang="en-GB" sz="2400" dirty="0">
              <a:latin typeface="Arial" panose="020B0604020202020204" pitchFamily="34" charset="0"/>
            </a:endParaRPr>
          </a:p>
          <a:p>
            <a:pPr marL="0" indent="0" algn="just">
              <a:buFontTx/>
              <a:buNone/>
              <a:defRPr/>
            </a:pPr>
            <a:r>
              <a:rPr lang="en-GB" dirty="0"/>
              <a:t> </a:t>
            </a:r>
            <a:endParaRPr lang="cy-GB" dirty="0"/>
          </a:p>
        </p:txBody>
      </p:sp>
      <p:sp>
        <p:nvSpPr>
          <p:cNvPr id="4" name="Content Placeholder 3"/>
          <p:cNvSpPr>
            <a:spLocks noGrp="1"/>
          </p:cNvSpPr>
          <p:nvPr>
            <p:ph sz="half" idx="2"/>
          </p:nvPr>
        </p:nvSpPr>
        <p:spPr>
          <a:xfrm>
            <a:off x="4648200" y="2132856"/>
            <a:ext cx="4316413" cy="3993307"/>
          </a:xfrm>
        </p:spPr>
        <p:txBody>
          <a:bodyPr>
            <a:normAutofit/>
          </a:bodyPr>
          <a:lstStyle/>
          <a:p>
            <a:pPr>
              <a:defRPr/>
            </a:pPr>
            <a:r>
              <a:rPr lang="en-GB" dirty="0">
                <a:solidFill>
                  <a:srgbClr val="0070C0"/>
                </a:solidFill>
                <a:latin typeface="Arial" panose="020B0604020202020204" pitchFamily="34" charset="0"/>
              </a:rPr>
              <a:t>Outdated;</a:t>
            </a:r>
          </a:p>
          <a:p>
            <a:pPr>
              <a:defRPr/>
            </a:pPr>
            <a:r>
              <a:rPr lang="en-GB" dirty="0">
                <a:solidFill>
                  <a:srgbClr val="0070C0"/>
                </a:solidFill>
                <a:latin typeface="Arial" panose="020B0604020202020204" pitchFamily="34" charset="0"/>
              </a:rPr>
              <a:t>Obsolete;</a:t>
            </a:r>
          </a:p>
          <a:p>
            <a:pPr>
              <a:defRPr/>
            </a:pPr>
            <a:r>
              <a:rPr lang="en-GB" dirty="0">
                <a:solidFill>
                  <a:srgbClr val="0070C0"/>
                </a:solidFill>
                <a:latin typeface="Arial" panose="020B0604020202020204" pitchFamily="34" charset="0"/>
              </a:rPr>
              <a:t>Concerns;</a:t>
            </a:r>
          </a:p>
          <a:p>
            <a:pPr marL="0" indent="0">
              <a:buNone/>
              <a:defRPr/>
            </a:pPr>
            <a:r>
              <a:rPr lang="en-GB" dirty="0">
                <a:solidFill>
                  <a:srgbClr val="0070C0"/>
                </a:solidFill>
                <a:latin typeface="Arial" panose="020B0604020202020204" pitchFamily="34" charset="0"/>
              </a:rPr>
              <a:t>- Dark stories;</a:t>
            </a:r>
          </a:p>
          <a:p>
            <a:pPr>
              <a:buFontTx/>
              <a:buChar char="-"/>
              <a:defRPr/>
            </a:pPr>
            <a:r>
              <a:rPr lang="en-GB" dirty="0">
                <a:solidFill>
                  <a:srgbClr val="0070C0"/>
                </a:solidFill>
                <a:latin typeface="Arial" panose="020B0604020202020204" pitchFamily="34" charset="0"/>
              </a:rPr>
              <a:t>Bizarre;</a:t>
            </a:r>
          </a:p>
          <a:p>
            <a:pPr marL="0" indent="0">
              <a:buNone/>
              <a:defRPr/>
            </a:pPr>
            <a:endParaRPr lang="en-GB" dirty="0">
              <a:solidFill>
                <a:srgbClr val="0070C0"/>
              </a:solidFill>
              <a:latin typeface="Arial" panose="020B0604020202020204" pitchFamily="34" charset="0"/>
            </a:endParaRPr>
          </a:p>
          <a:p>
            <a:pPr marL="0" indent="0" algn="r">
              <a:buFontTx/>
              <a:buNone/>
              <a:defRPr/>
            </a:pPr>
            <a:r>
              <a:rPr lang="en-GB" sz="1600" dirty="0">
                <a:solidFill>
                  <a:srgbClr val="0070C0"/>
                </a:solidFill>
                <a:latin typeface="Arial" panose="020B0604020202020204" pitchFamily="34" charset="0"/>
              </a:rPr>
              <a:t>(The Mail, 2018; Lee, 2017; Burton-Hill, 2015)</a:t>
            </a:r>
            <a:endParaRPr lang="cy-GB" sz="1600" dirty="0">
              <a:solidFill>
                <a:srgbClr val="0070C0"/>
              </a:solidFill>
              <a:latin typeface="Arial" panose="020B0604020202020204" pitchFamily="34" charset="0"/>
            </a:endParaRPr>
          </a:p>
        </p:txBody>
      </p:sp>
    </p:spTree>
    <p:extLst>
      <p:ext uri="{BB962C8B-B14F-4D97-AF65-F5344CB8AC3E}">
        <p14:creationId xmlns:p14="http://schemas.microsoft.com/office/powerpoint/2010/main" val="688177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06090"/>
          </a:xfrm>
        </p:spPr>
        <p:txBody>
          <a:bodyPr>
            <a:noAutofit/>
          </a:bodyPr>
          <a:lstStyle/>
          <a:p>
            <a:pPr algn="ctr"/>
            <a:br>
              <a:rPr lang="cy-GB" altLang="en-US" sz="4000" dirty="0">
                <a:solidFill>
                  <a:schemeClr val="tx1"/>
                </a:solidFill>
                <a:latin typeface="Arial" panose="020B0604020202020204" pitchFamily="34" charset="0"/>
              </a:rPr>
            </a:br>
            <a:r>
              <a:rPr lang="cy-GB" altLang="en-US" sz="4000" dirty="0">
                <a:solidFill>
                  <a:schemeClr val="tx1"/>
                </a:solidFill>
                <a:latin typeface="Arial" panose="020B0604020202020204" pitchFamily="34" charset="0"/>
              </a:rPr>
              <a:t>Barn heddiw...</a:t>
            </a:r>
            <a:br>
              <a:rPr lang="cy-GB" altLang="en-US" sz="4000" dirty="0">
                <a:solidFill>
                  <a:srgbClr val="0000FF"/>
                </a:solidFill>
                <a:latin typeface="Arial" panose="020B0604020202020204" pitchFamily="34" charset="0"/>
              </a:rPr>
            </a:br>
            <a:r>
              <a:rPr lang="cy-GB" altLang="en-US" sz="4000" dirty="0" err="1">
                <a:solidFill>
                  <a:srgbClr val="0070C0"/>
                </a:solidFill>
                <a:latin typeface="Arial" panose="020B0604020202020204" pitchFamily="34" charset="0"/>
              </a:rPr>
              <a:t>Today’s</a:t>
            </a:r>
            <a:r>
              <a:rPr lang="cy-GB" altLang="en-US" sz="4000" dirty="0">
                <a:solidFill>
                  <a:srgbClr val="0070C0"/>
                </a:solidFill>
                <a:latin typeface="Arial" panose="020B0604020202020204" pitchFamily="34" charset="0"/>
              </a:rPr>
              <a:t> </a:t>
            </a:r>
            <a:r>
              <a:rPr lang="cy-GB" altLang="en-US" sz="4000" dirty="0" err="1">
                <a:solidFill>
                  <a:srgbClr val="0070C0"/>
                </a:solidFill>
                <a:latin typeface="Arial" panose="020B0604020202020204" pitchFamily="34" charset="0"/>
              </a:rPr>
              <a:t>thinking</a:t>
            </a:r>
            <a:r>
              <a:rPr lang="cy-GB" altLang="en-US" sz="4000" dirty="0">
                <a:solidFill>
                  <a:srgbClr val="0070C0"/>
                </a:solidFill>
                <a:latin typeface="Arial" panose="020B0604020202020204" pitchFamily="34" charset="0"/>
              </a:rPr>
              <a:t>...</a:t>
            </a:r>
          </a:p>
        </p:txBody>
      </p:sp>
      <p:sp>
        <p:nvSpPr>
          <p:cNvPr id="3" name="Text Placeholder 2"/>
          <p:cNvSpPr>
            <a:spLocks noGrp="1"/>
          </p:cNvSpPr>
          <p:nvPr>
            <p:ph type="body" sz="half" idx="1"/>
          </p:nvPr>
        </p:nvSpPr>
        <p:spPr>
          <a:xfrm>
            <a:off x="457200" y="2132856"/>
            <a:ext cx="4038600" cy="3993307"/>
          </a:xfrm>
        </p:spPr>
        <p:txBody>
          <a:bodyPr>
            <a:normAutofit/>
          </a:bodyPr>
          <a:lstStyle/>
          <a:p>
            <a:pPr>
              <a:defRPr/>
            </a:pPr>
            <a:r>
              <a:rPr lang="cy-GB" sz="2800" dirty="0">
                <a:latin typeface="Arial" panose="020B0604020202020204" pitchFamily="34" charset="0"/>
              </a:rPr>
              <a:t>Dim gwerth addysgol;</a:t>
            </a:r>
          </a:p>
          <a:p>
            <a:pPr>
              <a:defRPr/>
            </a:pPr>
            <a:r>
              <a:rPr lang="cy-GB" dirty="0">
                <a:latin typeface="Arial" panose="020B0604020202020204" pitchFamily="34" charset="0"/>
              </a:rPr>
              <a:t>Dim yn wleidyddol gywir;</a:t>
            </a:r>
            <a:endParaRPr lang="cy-GB" sz="2800" dirty="0">
              <a:latin typeface="Arial" panose="020B0604020202020204" pitchFamily="34" charset="0"/>
            </a:endParaRPr>
          </a:p>
          <a:p>
            <a:pPr algn="just">
              <a:defRPr/>
            </a:pPr>
            <a:r>
              <a:rPr lang="cy-GB" sz="2800" dirty="0">
                <a:latin typeface="Arial" panose="020B0604020202020204" pitchFamily="34" charset="0"/>
              </a:rPr>
              <a:t>Dim amser.</a:t>
            </a:r>
          </a:p>
          <a:p>
            <a:pPr marL="0" indent="0" algn="just">
              <a:buFontTx/>
              <a:buNone/>
              <a:defRPr/>
            </a:pPr>
            <a:endParaRPr lang="en-GB" sz="2400" dirty="0">
              <a:latin typeface="Arial" panose="020B0604020202020204" pitchFamily="34" charset="0"/>
            </a:endParaRPr>
          </a:p>
          <a:p>
            <a:pPr marL="0" indent="0" algn="just">
              <a:buFontTx/>
              <a:buNone/>
              <a:defRPr/>
            </a:pPr>
            <a:r>
              <a:rPr lang="en-GB" dirty="0"/>
              <a:t> </a:t>
            </a:r>
            <a:endParaRPr lang="cy-GB" dirty="0"/>
          </a:p>
        </p:txBody>
      </p:sp>
      <p:sp>
        <p:nvSpPr>
          <p:cNvPr id="4" name="Content Placeholder 3"/>
          <p:cNvSpPr>
            <a:spLocks noGrp="1"/>
          </p:cNvSpPr>
          <p:nvPr>
            <p:ph sz="half" idx="2"/>
          </p:nvPr>
        </p:nvSpPr>
        <p:spPr>
          <a:xfrm>
            <a:off x="4648200" y="2132856"/>
            <a:ext cx="4316413" cy="3993307"/>
          </a:xfrm>
        </p:spPr>
        <p:txBody>
          <a:bodyPr>
            <a:normAutofit/>
          </a:bodyPr>
          <a:lstStyle/>
          <a:p>
            <a:pPr>
              <a:defRPr/>
            </a:pPr>
            <a:r>
              <a:rPr lang="en-GB" dirty="0">
                <a:solidFill>
                  <a:srgbClr val="0070C0"/>
                </a:solidFill>
                <a:latin typeface="Arial" panose="020B0604020202020204" pitchFamily="34" charset="0"/>
              </a:rPr>
              <a:t>No educational value;</a:t>
            </a:r>
          </a:p>
          <a:p>
            <a:pPr>
              <a:defRPr/>
            </a:pPr>
            <a:r>
              <a:rPr lang="en-GB" dirty="0">
                <a:solidFill>
                  <a:srgbClr val="0070C0"/>
                </a:solidFill>
                <a:latin typeface="Arial" panose="020B0604020202020204" pitchFamily="34" charset="0"/>
              </a:rPr>
              <a:t>Not politically correct;</a:t>
            </a:r>
          </a:p>
          <a:p>
            <a:pPr>
              <a:defRPr/>
            </a:pPr>
            <a:r>
              <a:rPr lang="en-GB" dirty="0">
                <a:solidFill>
                  <a:srgbClr val="0070C0"/>
                </a:solidFill>
                <a:latin typeface="Arial" panose="020B0604020202020204" pitchFamily="34" charset="0"/>
              </a:rPr>
              <a:t>No time.</a:t>
            </a:r>
          </a:p>
          <a:p>
            <a:pPr marL="0" indent="0">
              <a:buNone/>
              <a:defRPr/>
            </a:pPr>
            <a:endParaRPr lang="en-GB" dirty="0">
              <a:solidFill>
                <a:srgbClr val="0070C0"/>
              </a:solidFill>
              <a:latin typeface="Arial" panose="020B0604020202020204" pitchFamily="34" charset="0"/>
            </a:endParaRPr>
          </a:p>
          <a:p>
            <a:pPr marL="0" indent="0" algn="r">
              <a:buFontTx/>
              <a:buNone/>
              <a:defRPr/>
            </a:pPr>
            <a:r>
              <a:rPr lang="en-GB" sz="1600" dirty="0">
                <a:solidFill>
                  <a:srgbClr val="0070C0"/>
                </a:solidFill>
                <a:latin typeface="Arial" panose="020B0604020202020204" pitchFamily="34" charset="0"/>
              </a:rPr>
              <a:t>(The Mail, 2018; Lee, 2017; Burton-Hill, 2015)</a:t>
            </a:r>
            <a:endParaRPr lang="cy-GB" sz="1600" dirty="0">
              <a:solidFill>
                <a:srgbClr val="0070C0"/>
              </a:solidFill>
              <a:latin typeface="Arial" panose="020B0604020202020204" pitchFamily="34" charset="0"/>
            </a:endParaRPr>
          </a:p>
        </p:txBody>
      </p:sp>
    </p:spTree>
    <p:extLst>
      <p:ext uri="{BB962C8B-B14F-4D97-AF65-F5344CB8AC3E}">
        <p14:creationId xmlns:p14="http://schemas.microsoft.com/office/powerpoint/2010/main" val="2024634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78098"/>
          </a:xfrm>
        </p:spPr>
        <p:txBody>
          <a:bodyPr>
            <a:noAutofit/>
          </a:bodyPr>
          <a:lstStyle/>
          <a:p>
            <a:pPr algn="ctr"/>
            <a:br>
              <a:rPr lang="cy-GB" altLang="en-US" sz="4000" dirty="0">
                <a:latin typeface="Arial" panose="020B0604020202020204" pitchFamily="34" charset="0"/>
              </a:rPr>
            </a:br>
            <a:r>
              <a:rPr lang="cy-GB" altLang="en-US" sz="4000" dirty="0">
                <a:latin typeface="Arial" panose="020B0604020202020204" pitchFamily="34" charset="0"/>
              </a:rPr>
              <a:t>Fodd bynnag...</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However… </a:t>
            </a:r>
            <a:endParaRPr lang="cy-GB" altLang="en-US" sz="4000" dirty="0">
              <a:solidFill>
                <a:srgbClr val="0070C0"/>
              </a:solidFill>
              <a:latin typeface="Arial" panose="020B0604020202020204" pitchFamily="34" charset="0"/>
            </a:endParaRPr>
          </a:p>
        </p:txBody>
      </p:sp>
      <p:sp>
        <p:nvSpPr>
          <p:cNvPr id="3" name="Text Placeholder 2"/>
          <p:cNvSpPr>
            <a:spLocks noGrp="1"/>
          </p:cNvSpPr>
          <p:nvPr>
            <p:ph type="body" sz="half" idx="1"/>
          </p:nvPr>
        </p:nvSpPr>
        <p:spPr>
          <a:xfrm>
            <a:off x="457200" y="1772816"/>
            <a:ext cx="4038600" cy="4353347"/>
          </a:xfrm>
        </p:spPr>
        <p:txBody>
          <a:bodyPr>
            <a:normAutofit/>
          </a:bodyPr>
          <a:lstStyle/>
          <a:p>
            <a:pPr>
              <a:defRPr/>
            </a:pPr>
            <a:r>
              <a:rPr lang="cy-GB" dirty="0">
                <a:latin typeface="Arial" panose="020B0604020202020204" pitchFamily="34" charset="0"/>
              </a:rPr>
              <a:t>Bond corfforol;</a:t>
            </a:r>
          </a:p>
          <a:p>
            <a:pPr>
              <a:defRPr/>
            </a:pPr>
            <a:r>
              <a:rPr lang="cy-GB" dirty="0">
                <a:latin typeface="Arial" panose="020B0604020202020204" pitchFamily="34" charset="0"/>
              </a:rPr>
              <a:t>Symudiadau rhythmig;</a:t>
            </a:r>
          </a:p>
          <a:p>
            <a:pPr>
              <a:defRPr/>
            </a:pPr>
            <a:r>
              <a:rPr lang="cy-GB" dirty="0">
                <a:latin typeface="Arial" panose="020B0604020202020204" pitchFamily="34" charset="0"/>
              </a:rPr>
              <a:t>Cymdeithasoli trwy ganu;</a:t>
            </a:r>
          </a:p>
          <a:p>
            <a:pPr>
              <a:defRPr/>
            </a:pPr>
            <a:r>
              <a:rPr lang="cy-GB" dirty="0">
                <a:latin typeface="Arial" panose="020B0604020202020204" pitchFamily="34" charset="0"/>
              </a:rPr>
              <a:t>Ystumiau a mynegiadau wynebol;</a:t>
            </a:r>
          </a:p>
          <a:p>
            <a:pPr marL="0" indent="0" algn="r">
              <a:buFontTx/>
              <a:buNone/>
              <a:defRPr/>
            </a:pPr>
            <a:endParaRPr lang="en-GB" sz="1800" dirty="0">
              <a:latin typeface="Arial" panose="020B0604020202020204" pitchFamily="34" charset="0"/>
            </a:endParaRPr>
          </a:p>
          <a:p>
            <a:pPr marL="0" indent="0" algn="just">
              <a:buFontTx/>
              <a:buNone/>
              <a:defRPr/>
            </a:pPr>
            <a:endParaRPr lang="en-GB" sz="2400" dirty="0">
              <a:latin typeface="Arial" panose="020B0604020202020204" pitchFamily="34" charset="0"/>
            </a:endParaRPr>
          </a:p>
          <a:p>
            <a:pPr marL="0" indent="0" algn="just">
              <a:buFontTx/>
              <a:buNone/>
              <a:defRPr/>
            </a:pPr>
            <a:r>
              <a:rPr lang="en-GB" dirty="0"/>
              <a:t> </a:t>
            </a:r>
            <a:endParaRPr lang="cy-GB" dirty="0"/>
          </a:p>
        </p:txBody>
      </p:sp>
      <p:sp>
        <p:nvSpPr>
          <p:cNvPr id="4" name="Content Placeholder 3"/>
          <p:cNvSpPr>
            <a:spLocks noGrp="1"/>
          </p:cNvSpPr>
          <p:nvPr>
            <p:ph sz="half" idx="2"/>
          </p:nvPr>
        </p:nvSpPr>
        <p:spPr>
          <a:xfrm>
            <a:off x="4648200" y="1772816"/>
            <a:ext cx="4316413" cy="4353347"/>
          </a:xfrm>
        </p:spPr>
        <p:txBody>
          <a:bodyPr>
            <a:normAutofit/>
          </a:bodyPr>
          <a:lstStyle/>
          <a:p>
            <a:pPr>
              <a:defRPr/>
            </a:pPr>
            <a:r>
              <a:rPr lang="en-GB" dirty="0">
                <a:solidFill>
                  <a:srgbClr val="0070C0"/>
                </a:solidFill>
                <a:latin typeface="Arial" panose="020B0604020202020204" pitchFamily="34" charset="0"/>
              </a:rPr>
              <a:t>Physical bond;</a:t>
            </a:r>
          </a:p>
          <a:p>
            <a:pPr>
              <a:defRPr/>
            </a:pPr>
            <a:r>
              <a:rPr lang="en-GB" dirty="0">
                <a:solidFill>
                  <a:srgbClr val="0070C0"/>
                </a:solidFill>
                <a:latin typeface="Arial" panose="020B0604020202020204" pitchFamily="34" charset="0"/>
              </a:rPr>
              <a:t>Rhythmic movements;</a:t>
            </a:r>
          </a:p>
          <a:p>
            <a:pPr>
              <a:defRPr/>
            </a:pPr>
            <a:r>
              <a:rPr lang="en-GB" dirty="0">
                <a:solidFill>
                  <a:srgbClr val="0070C0"/>
                </a:solidFill>
                <a:latin typeface="Arial" panose="020B0604020202020204" pitchFamily="34" charset="0"/>
              </a:rPr>
              <a:t>Socialization by singing;</a:t>
            </a:r>
          </a:p>
          <a:p>
            <a:pPr>
              <a:defRPr/>
            </a:pPr>
            <a:r>
              <a:rPr lang="en-GB" dirty="0">
                <a:solidFill>
                  <a:srgbClr val="0070C0"/>
                </a:solidFill>
                <a:latin typeface="Arial" panose="020B0604020202020204" pitchFamily="34" charset="0"/>
              </a:rPr>
              <a:t>Gestures and facial expressions;</a:t>
            </a:r>
          </a:p>
          <a:p>
            <a:pPr marL="0" indent="0">
              <a:buNone/>
              <a:defRPr/>
            </a:pPr>
            <a:endParaRPr lang="en-GB" sz="2400" dirty="0">
              <a:solidFill>
                <a:srgbClr val="0070C0"/>
              </a:solidFill>
              <a:latin typeface="Arial" panose="020B0604020202020204" pitchFamily="34" charset="0"/>
            </a:endParaRPr>
          </a:p>
          <a:p>
            <a:pPr marL="0" indent="0" algn="r">
              <a:buNone/>
              <a:defRPr/>
            </a:pPr>
            <a:r>
              <a:rPr lang="en-GB" sz="2000" dirty="0">
                <a:solidFill>
                  <a:srgbClr val="0070C0"/>
                </a:solidFill>
                <a:latin typeface="Arial" panose="020B0604020202020204" pitchFamily="34" charset="0"/>
              </a:rPr>
              <a:t>(Lee, 2017; </a:t>
            </a:r>
            <a:r>
              <a:rPr lang="en-GB" sz="2000" dirty="0" err="1">
                <a:solidFill>
                  <a:srgbClr val="0070C0"/>
                </a:solidFill>
                <a:latin typeface="Arial" panose="020B0604020202020204" pitchFamily="34" charset="0"/>
              </a:rPr>
              <a:t>Pourkalhor</a:t>
            </a:r>
            <a:r>
              <a:rPr lang="en-GB" sz="2000" dirty="0">
                <a:solidFill>
                  <a:srgbClr val="0070C0"/>
                </a:solidFill>
                <a:latin typeface="Arial" panose="020B0604020202020204" pitchFamily="34" charset="0"/>
              </a:rPr>
              <a:t> and </a:t>
            </a:r>
            <a:r>
              <a:rPr lang="en-GB" sz="2000" dirty="0" err="1">
                <a:solidFill>
                  <a:srgbClr val="0070C0"/>
                </a:solidFill>
                <a:latin typeface="Arial" panose="020B0604020202020204" pitchFamily="34" charset="0"/>
              </a:rPr>
              <a:t>Tavakoli</a:t>
            </a:r>
            <a:r>
              <a:rPr lang="en-GB" sz="2000" dirty="0">
                <a:solidFill>
                  <a:srgbClr val="0070C0"/>
                </a:solidFill>
                <a:latin typeface="Arial" panose="020B0604020202020204" pitchFamily="34" charset="0"/>
              </a:rPr>
              <a:t>, 2017)</a:t>
            </a:r>
          </a:p>
          <a:p>
            <a:pPr marL="0" indent="0" algn="r">
              <a:buFontTx/>
              <a:buNone/>
              <a:defRPr/>
            </a:pPr>
            <a:endParaRPr lang="en-GB" sz="1800" dirty="0">
              <a:solidFill>
                <a:srgbClr val="0000FF"/>
              </a:solidFill>
              <a:latin typeface="Arial" panose="020B0604020202020204" pitchFamily="34" charset="0"/>
            </a:endParaRPr>
          </a:p>
        </p:txBody>
      </p:sp>
    </p:spTree>
    <p:extLst>
      <p:ext uri="{BB962C8B-B14F-4D97-AF65-F5344CB8AC3E}">
        <p14:creationId xmlns:p14="http://schemas.microsoft.com/office/powerpoint/2010/main" val="31332706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78098"/>
          </a:xfrm>
        </p:spPr>
        <p:txBody>
          <a:bodyPr>
            <a:noAutofit/>
          </a:bodyPr>
          <a:lstStyle/>
          <a:p>
            <a:pPr algn="ctr"/>
            <a:br>
              <a:rPr lang="cy-GB" altLang="en-US" sz="4000" dirty="0">
                <a:latin typeface="Arial" panose="020B0604020202020204" pitchFamily="34" charset="0"/>
              </a:rPr>
            </a:br>
            <a:r>
              <a:rPr lang="cy-GB" altLang="en-US" sz="4000" dirty="0">
                <a:latin typeface="Arial" panose="020B0604020202020204" pitchFamily="34" charset="0"/>
              </a:rPr>
              <a:t>Fodd bynnag...</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However… </a:t>
            </a:r>
            <a:endParaRPr lang="cy-GB" altLang="en-US" sz="4000" dirty="0">
              <a:solidFill>
                <a:srgbClr val="0070C0"/>
              </a:solidFill>
              <a:latin typeface="Arial" panose="020B0604020202020204" pitchFamily="34" charset="0"/>
            </a:endParaRPr>
          </a:p>
        </p:txBody>
      </p:sp>
      <p:sp>
        <p:nvSpPr>
          <p:cNvPr id="3" name="Text Placeholder 2"/>
          <p:cNvSpPr>
            <a:spLocks noGrp="1"/>
          </p:cNvSpPr>
          <p:nvPr>
            <p:ph type="body" sz="half" idx="1"/>
          </p:nvPr>
        </p:nvSpPr>
        <p:spPr>
          <a:xfrm>
            <a:off x="457200" y="1700808"/>
            <a:ext cx="4038600" cy="4425355"/>
          </a:xfrm>
        </p:spPr>
        <p:txBody>
          <a:bodyPr>
            <a:normAutofit lnSpcReduction="10000"/>
          </a:bodyPr>
          <a:lstStyle/>
          <a:p>
            <a:pPr>
              <a:defRPr/>
            </a:pPr>
            <a:r>
              <a:rPr lang="cy-GB" dirty="0">
                <a:latin typeface="Arial" panose="020B0604020202020204" pitchFamily="34" charset="0"/>
              </a:rPr>
              <a:t>Dull effeithiol o ddysgu iaith/ail iaith;</a:t>
            </a:r>
          </a:p>
          <a:p>
            <a:pPr>
              <a:defRPr/>
            </a:pPr>
            <a:r>
              <a:rPr lang="cy-GB" dirty="0">
                <a:latin typeface="Arial" panose="020B0604020202020204" pitchFamily="34" charset="0"/>
              </a:rPr>
              <a:t>Hybu canfyddiad clywedol;</a:t>
            </a:r>
          </a:p>
          <a:p>
            <a:pPr>
              <a:defRPr/>
            </a:pPr>
            <a:r>
              <a:rPr lang="cy-GB" dirty="0">
                <a:latin typeface="Arial" panose="020B0604020202020204" pitchFamily="34" charset="0"/>
              </a:rPr>
              <a:t>Deall stori syml;</a:t>
            </a:r>
          </a:p>
          <a:p>
            <a:pPr>
              <a:defRPr/>
            </a:pPr>
            <a:r>
              <a:rPr lang="cy-GB" dirty="0">
                <a:latin typeface="Arial" panose="020B0604020202020204" pitchFamily="34" charset="0"/>
              </a:rPr>
              <a:t>Hwylus – dysgu sut i chwarae gyda geiriau.</a:t>
            </a:r>
          </a:p>
          <a:p>
            <a:pPr marL="0" indent="0" algn="r">
              <a:buFontTx/>
              <a:buNone/>
              <a:defRPr/>
            </a:pPr>
            <a:endParaRPr lang="en-GB" sz="1800" dirty="0">
              <a:latin typeface="Arial" panose="020B0604020202020204" pitchFamily="34" charset="0"/>
            </a:endParaRPr>
          </a:p>
          <a:p>
            <a:pPr marL="0" indent="0" algn="just">
              <a:buFontTx/>
              <a:buNone/>
              <a:defRPr/>
            </a:pPr>
            <a:endParaRPr lang="en-GB" sz="2400" dirty="0">
              <a:latin typeface="Arial" panose="020B0604020202020204" pitchFamily="34" charset="0"/>
            </a:endParaRPr>
          </a:p>
          <a:p>
            <a:pPr marL="0" indent="0" algn="just">
              <a:buFontTx/>
              <a:buNone/>
              <a:defRPr/>
            </a:pPr>
            <a:r>
              <a:rPr lang="en-GB" dirty="0"/>
              <a:t> </a:t>
            </a:r>
            <a:endParaRPr lang="cy-GB" dirty="0"/>
          </a:p>
        </p:txBody>
      </p:sp>
      <p:sp>
        <p:nvSpPr>
          <p:cNvPr id="4" name="Content Placeholder 3"/>
          <p:cNvSpPr>
            <a:spLocks noGrp="1"/>
          </p:cNvSpPr>
          <p:nvPr>
            <p:ph sz="half" idx="2"/>
          </p:nvPr>
        </p:nvSpPr>
        <p:spPr>
          <a:xfrm>
            <a:off x="4648200" y="1700808"/>
            <a:ext cx="4316413" cy="4425355"/>
          </a:xfrm>
        </p:spPr>
        <p:txBody>
          <a:bodyPr>
            <a:normAutofit/>
          </a:bodyPr>
          <a:lstStyle/>
          <a:p>
            <a:pPr>
              <a:defRPr/>
            </a:pPr>
            <a:r>
              <a:rPr lang="en-GB" dirty="0">
                <a:solidFill>
                  <a:srgbClr val="0070C0"/>
                </a:solidFill>
                <a:latin typeface="Arial" panose="020B0604020202020204" pitchFamily="34" charset="0"/>
              </a:rPr>
              <a:t>Effective way of learning language/second language;</a:t>
            </a:r>
          </a:p>
          <a:p>
            <a:pPr>
              <a:defRPr/>
            </a:pPr>
            <a:r>
              <a:rPr lang="en-GB" dirty="0">
                <a:solidFill>
                  <a:srgbClr val="0070C0"/>
                </a:solidFill>
                <a:latin typeface="Arial" panose="020B0604020202020204" pitchFamily="34" charset="0"/>
              </a:rPr>
              <a:t>Promotes auditory perception;</a:t>
            </a:r>
          </a:p>
          <a:p>
            <a:pPr>
              <a:defRPr/>
            </a:pPr>
            <a:r>
              <a:rPr lang="en-GB" dirty="0">
                <a:solidFill>
                  <a:srgbClr val="0070C0"/>
                </a:solidFill>
                <a:latin typeface="Arial" panose="020B0604020202020204" pitchFamily="34" charset="0"/>
              </a:rPr>
              <a:t>Understand simple story;</a:t>
            </a:r>
          </a:p>
          <a:p>
            <a:pPr>
              <a:defRPr/>
            </a:pPr>
            <a:r>
              <a:rPr lang="en-GB" dirty="0">
                <a:solidFill>
                  <a:srgbClr val="0070C0"/>
                </a:solidFill>
                <a:latin typeface="Arial" panose="020B0604020202020204" pitchFamily="34" charset="0"/>
              </a:rPr>
              <a:t>Fun – learn about wordplay.</a:t>
            </a:r>
          </a:p>
          <a:p>
            <a:pPr marL="0" indent="0" algn="r">
              <a:buNone/>
              <a:defRPr/>
            </a:pPr>
            <a:r>
              <a:rPr lang="en-GB" sz="1600" dirty="0">
                <a:solidFill>
                  <a:srgbClr val="0070C0"/>
                </a:solidFill>
                <a:latin typeface="Arial" panose="020B0604020202020204" pitchFamily="34" charset="0"/>
              </a:rPr>
              <a:t>(Lee, 2017; </a:t>
            </a:r>
            <a:r>
              <a:rPr lang="en-GB" sz="1600" dirty="0" err="1">
                <a:solidFill>
                  <a:srgbClr val="0070C0"/>
                </a:solidFill>
                <a:latin typeface="Arial" panose="020B0604020202020204" pitchFamily="34" charset="0"/>
              </a:rPr>
              <a:t>Pourkalhor</a:t>
            </a:r>
            <a:r>
              <a:rPr lang="en-GB" sz="1600" dirty="0">
                <a:solidFill>
                  <a:srgbClr val="0070C0"/>
                </a:solidFill>
                <a:latin typeface="Arial" panose="020B0604020202020204" pitchFamily="34" charset="0"/>
              </a:rPr>
              <a:t> and </a:t>
            </a:r>
            <a:r>
              <a:rPr lang="en-GB" sz="1600" dirty="0" err="1">
                <a:solidFill>
                  <a:srgbClr val="0070C0"/>
                </a:solidFill>
                <a:latin typeface="Arial" panose="020B0604020202020204" pitchFamily="34" charset="0"/>
              </a:rPr>
              <a:t>Tavakoli</a:t>
            </a:r>
            <a:r>
              <a:rPr lang="en-GB" sz="1600" dirty="0">
                <a:solidFill>
                  <a:srgbClr val="0070C0"/>
                </a:solidFill>
                <a:latin typeface="Arial" panose="020B0604020202020204" pitchFamily="34" charset="0"/>
              </a:rPr>
              <a:t>, 2017)</a:t>
            </a:r>
          </a:p>
          <a:p>
            <a:pPr marL="0" indent="0" algn="r">
              <a:buFontTx/>
              <a:buNone/>
              <a:defRPr/>
            </a:pPr>
            <a:endParaRPr lang="en-GB" sz="1800" dirty="0">
              <a:solidFill>
                <a:srgbClr val="0000FF"/>
              </a:solidFill>
              <a:latin typeface="Arial" panose="020B0604020202020204" pitchFamily="34" charset="0"/>
            </a:endParaRPr>
          </a:p>
        </p:txBody>
      </p:sp>
    </p:spTree>
    <p:extLst>
      <p:ext uri="{BB962C8B-B14F-4D97-AF65-F5344CB8AC3E}">
        <p14:creationId xmlns:p14="http://schemas.microsoft.com/office/powerpoint/2010/main" val="5675713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78098"/>
          </a:xfrm>
        </p:spPr>
        <p:txBody>
          <a:bodyPr>
            <a:normAutofit/>
          </a:bodyPr>
          <a:lstStyle/>
          <a:p>
            <a:pPr algn="ctr"/>
            <a:r>
              <a:rPr lang="en-GB" altLang="en-US" sz="4000" dirty="0">
                <a:latin typeface="Arial" panose="020B0604020202020204" pitchFamily="34" charset="0"/>
              </a:rPr>
              <a:t>David Crystal</a:t>
            </a:r>
            <a:endParaRPr lang="cy-GB" altLang="en-US" sz="4000" dirty="0">
              <a:solidFill>
                <a:srgbClr val="0000FF"/>
              </a:solidFill>
              <a:latin typeface="Arial" panose="020B0604020202020204" pitchFamily="34" charset="0"/>
            </a:endParaRPr>
          </a:p>
        </p:txBody>
      </p:sp>
      <p:sp>
        <p:nvSpPr>
          <p:cNvPr id="3" name="Text Placeholder 2"/>
          <p:cNvSpPr>
            <a:spLocks noGrp="1"/>
          </p:cNvSpPr>
          <p:nvPr>
            <p:ph type="body" sz="half" idx="1"/>
          </p:nvPr>
        </p:nvSpPr>
        <p:spPr>
          <a:xfrm>
            <a:off x="457200" y="1412776"/>
            <a:ext cx="4038600" cy="4713387"/>
          </a:xfrm>
        </p:spPr>
        <p:txBody>
          <a:bodyPr>
            <a:normAutofit lnSpcReduction="10000"/>
          </a:bodyPr>
          <a:lstStyle/>
          <a:p>
            <a:pPr>
              <a:defRPr/>
            </a:pPr>
            <a:r>
              <a:rPr lang="cy-GB" sz="2400" dirty="0">
                <a:latin typeface="Arial" panose="020B0604020202020204" pitchFamily="34" charset="0"/>
              </a:rPr>
              <a:t>Ieithydd, academydd, awdur;</a:t>
            </a:r>
          </a:p>
          <a:p>
            <a:pPr>
              <a:defRPr/>
            </a:pPr>
            <a:r>
              <a:rPr lang="cy-GB" sz="2400" dirty="0">
                <a:latin typeface="Arial" panose="020B0604020202020204" pitchFamily="34" charset="0"/>
              </a:rPr>
              <a:t>Chwarae â geiriau/iaith.</a:t>
            </a:r>
          </a:p>
          <a:p>
            <a:pPr marL="0" indent="0">
              <a:buNone/>
              <a:defRPr/>
            </a:pPr>
            <a:endParaRPr lang="cy-GB" sz="2400" dirty="0">
              <a:latin typeface="Arial" panose="020B0604020202020204" pitchFamily="34" charset="0"/>
            </a:endParaRPr>
          </a:p>
          <a:p>
            <a:pPr marL="0" indent="0">
              <a:buNone/>
              <a:defRPr/>
            </a:pPr>
            <a:endParaRPr lang="cy-GB" sz="2400" dirty="0">
              <a:latin typeface="Arial" panose="020B0604020202020204" pitchFamily="34" charset="0"/>
            </a:endParaRPr>
          </a:p>
          <a:p>
            <a:pPr>
              <a:defRPr/>
            </a:pPr>
            <a:r>
              <a:rPr lang="cy-GB" sz="2400" dirty="0" err="1">
                <a:solidFill>
                  <a:srgbClr val="0070C0"/>
                </a:solidFill>
                <a:latin typeface="Arial" panose="020B0604020202020204" pitchFamily="34" charset="0"/>
              </a:rPr>
              <a:t>Linguist</a:t>
            </a:r>
            <a:r>
              <a:rPr lang="cy-GB" sz="2400" dirty="0">
                <a:solidFill>
                  <a:srgbClr val="0070C0"/>
                </a:solidFill>
                <a:latin typeface="Arial" panose="020B0604020202020204" pitchFamily="34" charset="0"/>
              </a:rPr>
              <a:t>, </a:t>
            </a:r>
            <a:r>
              <a:rPr lang="cy-GB" sz="2400" dirty="0" err="1">
                <a:solidFill>
                  <a:srgbClr val="0070C0"/>
                </a:solidFill>
                <a:latin typeface="Arial" panose="020B0604020202020204" pitchFamily="34" charset="0"/>
              </a:rPr>
              <a:t>academic</a:t>
            </a:r>
            <a:r>
              <a:rPr lang="cy-GB" sz="2400" dirty="0">
                <a:solidFill>
                  <a:srgbClr val="0070C0"/>
                </a:solidFill>
                <a:latin typeface="Arial" panose="020B0604020202020204" pitchFamily="34" charset="0"/>
              </a:rPr>
              <a:t> and </a:t>
            </a:r>
            <a:r>
              <a:rPr lang="cy-GB" sz="2400" dirty="0" err="1">
                <a:solidFill>
                  <a:srgbClr val="0070C0"/>
                </a:solidFill>
                <a:latin typeface="Arial" panose="020B0604020202020204" pitchFamily="34" charset="0"/>
              </a:rPr>
              <a:t>author</a:t>
            </a:r>
            <a:r>
              <a:rPr lang="cy-GB" sz="2400" dirty="0">
                <a:solidFill>
                  <a:srgbClr val="0070C0"/>
                </a:solidFill>
                <a:latin typeface="Arial" panose="020B0604020202020204" pitchFamily="34" charset="0"/>
              </a:rPr>
              <a:t>;</a:t>
            </a:r>
          </a:p>
          <a:p>
            <a:pPr>
              <a:defRPr/>
            </a:pPr>
            <a:r>
              <a:rPr lang="cy-GB" sz="2400" dirty="0" err="1">
                <a:solidFill>
                  <a:srgbClr val="0070C0"/>
                </a:solidFill>
                <a:latin typeface="Arial" panose="020B0604020202020204" pitchFamily="34" charset="0"/>
              </a:rPr>
              <a:t>Wordplay</a:t>
            </a:r>
            <a:r>
              <a:rPr lang="cy-GB" sz="2400" dirty="0">
                <a:solidFill>
                  <a:srgbClr val="0070C0"/>
                </a:solidFill>
                <a:latin typeface="Arial" panose="020B0604020202020204" pitchFamily="34" charset="0"/>
              </a:rPr>
              <a:t>/</a:t>
            </a:r>
            <a:r>
              <a:rPr lang="cy-GB" sz="2400" dirty="0" err="1">
                <a:solidFill>
                  <a:srgbClr val="0070C0"/>
                </a:solidFill>
                <a:latin typeface="Arial" panose="020B0604020202020204" pitchFamily="34" charset="0"/>
              </a:rPr>
              <a:t>language</a:t>
            </a:r>
            <a:r>
              <a:rPr lang="cy-GB" sz="2400" dirty="0">
                <a:solidFill>
                  <a:srgbClr val="0070C0"/>
                </a:solidFill>
                <a:latin typeface="Arial" panose="020B0604020202020204" pitchFamily="34" charset="0"/>
              </a:rPr>
              <a:t> </a:t>
            </a:r>
            <a:r>
              <a:rPr lang="cy-GB" sz="2400" dirty="0" err="1">
                <a:solidFill>
                  <a:srgbClr val="0070C0"/>
                </a:solidFill>
                <a:latin typeface="Arial" panose="020B0604020202020204" pitchFamily="34" charset="0"/>
              </a:rPr>
              <a:t>play</a:t>
            </a:r>
            <a:r>
              <a:rPr lang="cy-GB" sz="2400" dirty="0">
                <a:solidFill>
                  <a:srgbClr val="0070C0"/>
                </a:solidFill>
                <a:latin typeface="Arial" panose="020B0604020202020204" pitchFamily="34" charset="0"/>
              </a:rPr>
              <a:t>.</a:t>
            </a:r>
          </a:p>
          <a:p>
            <a:pPr marL="0" indent="0">
              <a:buNone/>
              <a:defRPr/>
            </a:pPr>
            <a:endParaRPr lang="cy-GB" sz="2400" dirty="0">
              <a:latin typeface="Arial" panose="020B0604020202020204" pitchFamily="34" charset="0"/>
            </a:endParaRPr>
          </a:p>
          <a:p>
            <a:pPr marL="0" indent="0" algn="just">
              <a:buFontTx/>
              <a:buNone/>
              <a:defRPr/>
            </a:pPr>
            <a:endParaRPr lang="en-GB" sz="2400" dirty="0">
              <a:latin typeface="Arial" panose="020B0604020202020204" pitchFamily="34" charset="0"/>
            </a:endParaRPr>
          </a:p>
          <a:p>
            <a:pPr marL="0" indent="0" algn="just">
              <a:buFontTx/>
              <a:buNone/>
              <a:defRPr/>
            </a:pPr>
            <a:r>
              <a:rPr lang="en-GB" dirty="0"/>
              <a:t> </a:t>
            </a:r>
            <a:endParaRPr lang="cy-GB" dirty="0"/>
          </a:p>
        </p:txBody>
      </p:sp>
      <p:pic>
        <p:nvPicPr>
          <p:cNvPr id="2" name="Content Placeholder 1">
            <a:extLst>
              <a:ext uri="{FF2B5EF4-FFF2-40B4-BE49-F238E27FC236}">
                <a16:creationId xmlns:a16="http://schemas.microsoft.com/office/drawing/2014/main" id="{99AADA2A-A7E4-F3FE-F133-67AD4EF99F0B}"/>
              </a:ext>
            </a:extLst>
          </p:cNvPr>
          <p:cNvPicPr>
            <a:picLocks noGrp="1" noChangeAspect="1"/>
          </p:cNvPicPr>
          <p:nvPr>
            <p:ph sz="half" idx="2"/>
          </p:nvPr>
        </p:nvPicPr>
        <p:blipFill>
          <a:blip r:embed="rId3"/>
          <a:stretch>
            <a:fillRect/>
          </a:stretch>
        </p:blipFill>
        <p:spPr>
          <a:xfrm>
            <a:off x="4492948" y="1412776"/>
            <a:ext cx="4193852" cy="3600400"/>
          </a:xfrm>
          <a:prstGeom prst="rect">
            <a:avLst/>
          </a:prstGeom>
        </p:spPr>
      </p:pic>
    </p:spTree>
    <p:extLst>
      <p:ext uri="{BB962C8B-B14F-4D97-AF65-F5344CB8AC3E}">
        <p14:creationId xmlns:p14="http://schemas.microsoft.com/office/powerpoint/2010/main" val="18995123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78098"/>
          </a:xfrm>
        </p:spPr>
        <p:txBody>
          <a:bodyPr>
            <a:normAutofit/>
          </a:bodyPr>
          <a:lstStyle/>
          <a:p>
            <a:pPr algn="ctr"/>
            <a:r>
              <a:rPr lang="en-GB" altLang="en-US" sz="4000" dirty="0">
                <a:latin typeface="Arial" panose="020B0604020202020204" pitchFamily="34" charset="0"/>
              </a:rPr>
              <a:t>David Crystal</a:t>
            </a:r>
            <a:endParaRPr lang="cy-GB" altLang="en-US" sz="4000" dirty="0">
              <a:solidFill>
                <a:srgbClr val="0000FF"/>
              </a:solidFill>
              <a:latin typeface="Arial" panose="020B0604020202020204" pitchFamily="34" charset="0"/>
            </a:endParaRPr>
          </a:p>
        </p:txBody>
      </p:sp>
      <p:sp>
        <p:nvSpPr>
          <p:cNvPr id="3" name="Text Placeholder 2"/>
          <p:cNvSpPr>
            <a:spLocks noGrp="1"/>
          </p:cNvSpPr>
          <p:nvPr>
            <p:ph type="body" sz="half" idx="1"/>
          </p:nvPr>
        </p:nvSpPr>
        <p:spPr>
          <a:xfrm>
            <a:off x="457200" y="1412776"/>
            <a:ext cx="4038600" cy="4713387"/>
          </a:xfrm>
        </p:spPr>
        <p:txBody>
          <a:bodyPr>
            <a:normAutofit/>
          </a:bodyPr>
          <a:lstStyle/>
          <a:p>
            <a:pPr marL="0" indent="0">
              <a:buNone/>
              <a:defRPr/>
            </a:pPr>
            <a:endParaRPr lang="cy-GB" sz="2400" dirty="0">
              <a:latin typeface="Arial" panose="020B0604020202020204" pitchFamily="34" charset="0"/>
            </a:endParaRPr>
          </a:p>
          <a:p>
            <a:pPr marL="0" indent="0">
              <a:buNone/>
              <a:defRPr/>
            </a:pPr>
            <a:r>
              <a:rPr lang="cy-GB" dirty="0">
                <a:latin typeface="Arial" panose="020B0604020202020204" pitchFamily="34" charset="0"/>
              </a:rPr>
              <a:t>Mae hwiangerddi yn:</a:t>
            </a:r>
          </a:p>
          <a:p>
            <a:pPr>
              <a:defRPr/>
            </a:pPr>
            <a:r>
              <a:rPr lang="cy-GB" dirty="0">
                <a:latin typeface="Arial" panose="020B0604020202020204" pitchFamily="34" charset="0"/>
              </a:rPr>
              <a:t>Effeithiol;</a:t>
            </a:r>
          </a:p>
          <a:p>
            <a:pPr>
              <a:defRPr/>
            </a:pPr>
            <a:r>
              <a:rPr lang="cy-GB" dirty="0">
                <a:latin typeface="Arial" panose="020B0604020202020204" pitchFamily="34" charset="0"/>
              </a:rPr>
              <a:t>Gweledol;</a:t>
            </a:r>
          </a:p>
          <a:p>
            <a:pPr>
              <a:defRPr/>
            </a:pPr>
            <a:r>
              <a:rPr lang="cy-GB" dirty="0">
                <a:latin typeface="Arial" panose="020B0604020202020204" pitchFamily="34" charset="0"/>
              </a:rPr>
              <a:t>Cyffyrddol;</a:t>
            </a:r>
          </a:p>
          <a:p>
            <a:pPr>
              <a:defRPr/>
            </a:pPr>
            <a:r>
              <a:rPr lang="cy-GB" i="1" dirty="0">
                <a:latin typeface="Arial" panose="020B0604020202020204" pitchFamily="34" charset="0"/>
              </a:rPr>
              <a:t>“coreograffi lleisiol-gweledol</a:t>
            </a:r>
            <a:r>
              <a:rPr lang="cy-GB" dirty="0">
                <a:latin typeface="Arial" panose="020B0604020202020204" pitchFamily="34" charset="0"/>
              </a:rPr>
              <a:t>”.</a:t>
            </a:r>
          </a:p>
          <a:p>
            <a:pPr marL="0" indent="0" algn="r">
              <a:buNone/>
              <a:defRPr/>
            </a:pPr>
            <a:r>
              <a:rPr lang="cy-GB" sz="1800" dirty="0">
                <a:latin typeface="Arial" panose="020B0604020202020204" pitchFamily="34" charset="0"/>
              </a:rPr>
              <a:t>(Crystal, 1998: 164)</a:t>
            </a:r>
          </a:p>
          <a:p>
            <a:pPr marL="0" indent="0" algn="just">
              <a:buFontTx/>
              <a:buNone/>
              <a:defRPr/>
            </a:pPr>
            <a:endParaRPr lang="en-GB" sz="2400" dirty="0">
              <a:latin typeface="Arial" panose="020B0604020202020204" pitchFamily="34" charset="0"/>
            </a:endParaRPr>
          </a:p>
          <a:p>
            <a:pPr marL="0" indent="0" algn="just">
              <a:buFontTx/>
              <a:buNone/>
              <a:defRPr/>
            </a:pPr>
            <a:r>
              <a:rPr lang="en-GB" dirty="0"/>
              <a:t> </a:t>
            </a:r>
            <a:endParaRPr lang="cy-GB" dirty="0"/>
          </a:p>
        </p:txBody>
      </p:sp>
      <p:sp>
        <p:nvSpPr>
          <p:cNvPr id="4" name="Content Placeholder 3"/>
          <p:cNvSpPr>
            <a:spLocks noGrp="1"/>
          </p:cNvSpPr>
          <p:nvPr>
            <p:ph sz="half" idx="2"/>
          </p:nvPr>
        </p:nvSpPr>
        <p:spPr>
          <a:xfrm>
            <a:off x="4648200" y="1412776"/>
            <a:ext cx="4316413" cy="3960440"/>
          </a:xfrm>
        </p:spPr>
        <p:txBody>
          <a:bodyPr>
            <a:normAutofit/>
          </a:bodyPr>
          <a:lstStyle/>
          <a:p>
            <a:pPr marL="0" indent="0">
              <a:buNone/>
              <a:defRPr/>
            </a:pPr>
            <a:endParaRPr lang="cy-GB" sz="2400" dirty="0">
              <a:solidFill>
                <a:srgbClr val="0070C0"/>
              </a:solidFill>
              <a:latin typeface="Arial" panose="020B0604020202020204" pitchFamily="34" charset="0"/>
            </a:endParaRPr>
          </a:p>
          <a:p>
            <a:pPr marL="0" indent="0">
              <a:buNone/>
              <a:defRPr/>
            </a:pPr>
            <a:r>
              <a:rPr lang="cy-GB" dirty="0">
                <a:solidFill>
                  <a:srgbClr val="0070C0"/>
                </a:solidFill>
                <a:latin typeface="Arial" panose="020B0604020202020204" pitchFamily="34" charset="0"/>
              </a:rPr>
              <a:t>Nursery rhymes are:</a:t>
            </a:r>
          </a:p>
          <a:p>
            <a:pPr>
              <a:defRPr/>
            </a:pPr>
            <a:r>
              <a:rPr lang="cy-GB" dirty="0" err="1">
                <a:solidFill>
                  <a:srgbClr val="0070C0"/>
                </a:solidFill>
                <a:latin typeface="Arial" panose="020B0604020202020204" pitchFamily="34" charset="0"/>
              </a:rPr>
              <a:t>Effective</a:t>
            </a:r>
            <a:r>
              <a:rPr lang="cy-GB" dirty="0">
                <a:solidFill>
                  <a:srgbClr val="0070C0"/>
                </a:solidFill>
                <a:latin typeface="Arial" panose="020B0604020202020204" pitchFamily="34" charset="0"/>
              </a:rPr>
              <a:t>;</a:t>
            </a:r>
          </a:p>
          <a:p>
            <a:pPr>
              <a:defRPr/>
            </a:pPr>
            <a:r>
              <a:rPr lang="cy-GB" dirty="0" err="1">
                <a:solidFill>
                  <a:srgbClr val="0070C0"/>
                </a:solidFill>
                <a:latin typeface="Arial" panose="020B0604020202020204" pitchFamily="34" charset="0"/>
              </a:rPr>
              <a:t>Visual</a:t>
            </a:r>
            <a:r>
              <a:rPr lang="cy-GB" dirty="0">
                <a:solidFill>
                  <a:srgbClr val="0070C0"/>
                </a:solidFill>
                <a:latin typeface="Arial" panose="020B0604020202020204" pitchFamily="34" charset="0"/>
              </a:rPr>
              <a:t>;</a:t>
            </a:r>
          </a:p>
          <a:p>
            <a:pPr>
              <a:defRPr/>
            </a:pPr>
            <a:r>
              <a:rPr lang="cy-GB" dirty="0" err="1">
                <a:solidFill>
                  <a:srgbClr val="0070C0"/>
                </a:solidFill>
                <a:latin typeface="Arial" panose="020B0604020202020204" pitchFamily="34" charset="0"/>
              </a:rPr>
              <a:t>Tactile</a:t>
            </a:r>
            <a:r>
              <a:rPr lang="cy-GB" dirty="0">
                <a:solidFill>
                  <a:srgbClr val="0070C0"/>
                </a:solidFill>
                <a:latin typeface="Arial" panose="020B0604020202020204" pitchFamily="34" charset="0"/>
              </a:rPr>
              <a:t>;</a:t>
            </a:r>
          </a:p>
          <a:p>
            <a:pPr>
              <a:defRPr/>
            </a:pPr>
            <a:r>
              <a:rPr lang="cy-GB" i="1" dirty="0">
                <a:solidFill>
                  <a:srgbClr val="0070C0"/>
                </a:solidFill>
                <a:latin typeface="Arial" panose="020B0604020202020204" pitchFamily="34" charset="0"/>
              </a:rPr>
              <a:t>“vocal-visual </a:t>
            </a:r>
            <a:r>
              <a:rPr lang="cy-GB" i="1" dirty="0" err="1">
                <a:solidFill>
                  <a:srgbClr val="0070C0"/>
                </a:solidFill>
                <a:latin typeface="Arial" panose="020B0604020202020204" pitchFamily="34" charset="0"/>
              </a:rPr>
              <a:t>choreography</a:t>
            </a:r>
            <a:r>
              <a:rPr lang="cy-GB" i="1" dirty="0">
                <a:solidFill>
                  <a:srgbClr val="0070C0"/>
                </a:solidFill>
                <a:latin typeface="Arial" panose="020B0604020202020204" pitchFamily="34" charset="0"/>
              </a:rPr>
              <a:t>”.</a:t>
            </a:r>
          </a:p>
          <a:p>
            <a:pPr marL="0" indent="0" algn="r">
              <a:buNone/>
              <a:defRPr/>
            </a:pPr>
            <a:r>
              <a:rPr lang="cy-GB" sz="1800" dirty="0">
                <a:solidFill>
                  <a:srgbClr val="0070C0"/>
                </a:solidFill>
                <a:latin typeface="Arial" panose="020B0604020202020204" pitchFamily="34" charset="0"/>
              </a:rPr>
              <a:t>(Crystal, 1998: 164)</a:t>
            </a:r>
          </a:p>
        </p:txBody>
      </p:sp>
    </p:spTree>
    <p:extLst>
      <p:ext uri="{BB962C8B-B14F-4D97-AF65-F5344CB8AC3E}">
        <p14:creationId xmlns:p14="http://schemas.microsoft.com/office/powerpoint/2010/main" val="241138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850106"/>
          </a:xfrm>
        </p:spPr>
        <p:txBody>
          <a:bodyPr/>
          <a:lstStyle/>
          <a:p>
            <a:pPr algn="ctr"/>
            <a:r>
              <a:rPr lang="en-GB" altLang="en-US" sz="4000" dirty="0">
                <a:latin typeface="Arial" panose="020B0604020202020204" pitchFamily="34" charset="0"/>
              </a:rPr>
              <a:t>David Crystal </a:t>
            </a:r>
            <a:r>
              <a:rPr lang="en-GB" altLang="en-US" sz="2800" dirty="0">
                <a:latin typeface="Arial" panose="020B0604020202020204" pitchFamily="34" charset="0"/>
              </a:rPr>
              <a:t>(2017: 69)</a:t>
            </a:r>
            <a:endParaRPr lang="cy-GB" altLang="en-US" sz="3600" dirty="0">
              <a:solidFill>
                <a:srgbClr val="0000FF"/>
              </a:solidFill>
              <a:latin typeface="Arial" panose="020B0604020202020204" pitchFamily="34" charset="0"/>
            </a:endParaRPr>
          </a:p>
        </p:txBody>
      </p:sp>
      <p:sp>
        <p:nvSpPr>
          <p:cNvPr id="3" name="Text Placeholder 2"/>
          <p:cNvSpPr>
            <a:spLocks noGrp="1"/>
          </p:cNvSpPr>
          <p:nvPr>
            <p:ph idx="1"/>
          </p:nvPr>
        </p:nvSpPr>
        <p:spPr/>
        <p:txBody>
          <a:bodyPr>
            <a:normAutofit lnSpcReduction="10000"/>
          </a:bodyPr>
          <a:lstStyle/>
          <a:p>
            <a:pPr marL="0" indent="0" algn="just">
              <a:buFontTx/>
              <a:buNone/>
              <a:defRPr/>
            </a:pPr>
            <a:r>
              <a:rPr lang="cy-GB" sz="3000" i="1" dirty="0">
                <a:latin typeface="Arial" panose="020B0604020202020204" pitchFamily="34" charset="0"/>
              </a:rPr>
              <a:t>“Mae rhythm </a:t>
            </a:r>
            <a:r>
              <a:rPr lang="cy-GB" sz="3000" i="1" dirty="0" err="1">
                <a:latin typeface="Arial" panose="020B0604020202020204" pitchFamily="34" charset="0"/>
              </a:rPr>
              <a:t>emphatig</a:t>
            </a:r>
            <a:r>
              <a:rPr lang="cy-GB" sz="3000" i="1" dirty="0">
                <a:latin typeface="Arial" panose="020B0604020202020204" pitchFamily="34" charset="0"/>
              </a:rPr>
              <a:t> yn treiddio drwy'r rhyngweithio rhwng gofalwyr a phlant yn ystod y cyfnod o tua 6 i 18 mis. Meddyliwch am y </a:t>
            </a:r>
            <a:r>
              <a:rPr lang="cy-GB" sz="3000" i="1" dirty="0" err="1">
                <a:latin typeface="Arial" panose="020B0604020202020204" pitchFamily="34" charset="0"/>
              </a:rPr>
              <a:t>gêmau</a:t>
            </a:r>
            <a:r>
              <a:rPr lang="cy-GB" sz="3000" i="1" dirty="0">
                <a:latin typeface="Arial" panose="020B0604020202020204" pitchFamily="34" charset="0"/>
              </a:rPr>
              <a:t> sy'n cael eu chwarae – </a:t>
            </a:r>
            <a:r>
              <a:rPr lang="cy-GB" sz="3000" i="1" dirty="0" err="1">
                <a:latin typeface="Arial" panose="020B0604020202020204" pitchFamily="34" charset="0"/>
              </a:rPr>
              <a:t>gêmau</a:t>
            </a:r>
            <a:r>
              <a:rPr lang="cy-GB" sz="3000" i="1" dirty="0">
                <a:latin typeface="Arial" panose="020B0604020202020204" pitchFamily="34" charset="0"/>
              </a:rPr>
              <a:t> tician, </a:t>
            </a:r>
            <a:r>
              <a:rPr lang="cy-GB" sz="3000" i="1" dirty="0" err="1">
                <a:latin typeface="Arial" panose="020B0604020202020204" pitchFamily="34" charset="0"/>
              </a:rPr>
              <a:t>gêmau</a:t>
            </a:r>
            <a:r>
              <a:rPr lang="cy-GB" sz="3000" i="1" dirty="0">
                <a:latin typeface="Arial" panose="020B0604020202020204" pitchFamily="34" charset="0"/>
              </a:rPr>
              <a:t> clapio, </a:t>
            </a:r>
            <a:r>
              <a:rPr lang="cy-GB" sz="3000" i="1" dirty="0" err="1">
                <a:latin typeface="Arial" panose="020B0604020202020204" pitchFamily="34" charset="0"/>
              </a:rPr>
              <a:t>gêmau</a:t>
            </a:r>
            <a:r>
              <a:rPr lang="cy-GB" sz="3000" i="1" dirty="0">
                <a:latin typeface="Arial" panose="020B0604020202020204" pitchFamily="34" charset="0"/>
              </a:rPr>
              <a:t> siglo pen-glin, caneuon ailadrodd a llawer o hwiangerddi gweithgaredd. Mae gan bob un peth yn gyffredin: rhythm cryf, sydd fel arfer yn cael ei atgyfnerthu gan gyffwrdd a symudiad y corff."</a:t>
            </a:r>
          </a:p>
          <a:p>
            <a:pPr marL="0" indent="0" algn="just">
              <a:buFontTx/>
              <a:buNone/>
              <a:defRPr/>
            </a:pPr>
            <a:endParaRPr lang="en-GB" sz="3000" i="1" dirty="0">
              <a:latin typeface="Arial" panose="020B0604020202020204" pitchFamily="34" charset="0"/>
            </a:endParaRPr>
          </a:p>
        </p:txBody>
      </p:sp>
    </p:spTree>
    <p:extLst>
      <p:ext uri="{BB962C8B-B14F-4D97-AF65-F5344CB8AC3E}">
        <p14:creationId xmlns:p14="http://schemas.microsoft.com/office/powerpoint/2010/main" val="9413777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850106"/>
          </a:xfrm>
        </p:spPr>
        <p:txBody>
          <a:bodyPr/>
          <a:lstStyle/>
          <a:p>
            <a:pPr algn="ctr"/>
            <a:r>
              <a:rPr lang="en-GB" altLang="en-US" sz="4000" dirty="0">
                <a:latin typeface="Arial" panose="020B0604020202020204" pitchFamily="34" charset="0"/>
              </a:rPr>
              <a:t>David Crystal </a:t>
            </a:r>
            <a:r>
              <a:rPr lang="en-GB" altLang="en-US" sz="2800" dirty="0">
                <a:latin typeface="Arial" panose="020B0604020202020204" pitchFamily="34" charset="0"/>
              </a:rPr>
              <a:t>(2017: 69)</a:t>
            </a:r>
            <a:endParaRPr lang="cy-GB" altLang="en-US" sz="3600" dirty="0">
              <a:solidFill>
                <a:srgbClr val="0000FF"/>
              </a:solidFill>
              <a:latin typeface="Arial" panose="020B0604020202020204" pitchFamily="34" charset="0"/>
            </a:endParaRPr>
          </a:p>
        </p:txBody>
      </p:sp>
      <p:sp>
        <p:nvSpPr>
          <p:cNvPr id="3" name="Text Placeholder 2"/>
          <p:cNvSpPr>
            <a:spLocks noGrp="1"/>
          </p:cNvSpPr>
          <p:nvPr>
            <p:ph idx="1"/>
          </p:nvPr>
        </p:nvSpPr>
        <p:spPr/>
        <p:txBody>
          <a:bodyPr>
            <a:normAutofit lnSpcReduction="10000"/>
          </a:bodyPr>
          <a:lstStyle/>
          <a:p>
            <a:pPr marL="0" indent="0" algn="just">
              <a:buFontTx/>
              <a:buNone/>
              <a:defRPr/>
            </a:pPr>
            <a:r>
              <a:rPr lang="cy-GB" sz="3000" i="1" dirty="0">
                <a:latin typeface="Arial" panose="020B0604020202020204" pitchFamily="34" charset="0"/>
              </a:rPr>
              <a:t>“Emphatic rhythm permeates the interactions between carers and children during the period from around 6 to 18 months. Think of the games that are played – tickling games, clapping games, knee-bobbing games, repetition songs and a lot of activity nursery rhymes. They all have one thing in common: a strong rhythm, usually reinforced by touch and body movement.”</a:t>
            </a:r>
            <a:endParaRPr lang="en-GB" sz="3000" i="1" dirty="0">
              <a:latin typeface="Arial" panose="020B0604020202020204" pitchFamily="34" charset="0"/>
            </a:endParaRPr>
          </a:p>
        </p:txBody>
      </p:sp>
    </p:spTree>
    <p:extLst>
      <p:ext uri="{BB962C8B-B14F-4D97-AF65-F5344CB8AC3E}">
        <p14:creationId xmlns:p14="http://schemas.microsoft.com/office/powerpoint/2010/main" val="21703668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lgn="ctr"/>
            <a:r>
              <a:rPr lang="en-GB" altLang="en-US" sz="3600" dirty="0">
                <a:latin typeface="Arial" panose="020B0604020202020204" pitchFamily="34" charset="0"/>
              </a:rPr>
              <a:t>David Crystal (2017)</a:t>
            </a:r>
            <a:endParaRPr lang="cy-GB" altLang="en-US" sz="3600" dirty="0">
              <a:solidFill>
                <a:srgbClr val="0000FF"/>
              </a:solidFill>
              <a:latin typeface="Arial" panose="020B0604020202020204" pitchFamily="34" charset="0"/>
            </a:endParaRPr>
          </a:p>
        </p:txBody>
      </p:sp>
      <p:sp>
        <p:nvSpPr>
          <p:cNvPr id="2" name="Content Placeholder 1"/>
          <p:cNvSpPr>
            <a:spLocks noGrp="1"/>
          </p:cNvSpPr>
          <p:nvPr>
            <p:ph sz="half" idx="1"/>
          </p:nvPr>
        </p:nvSpPr>
        <p:spPr/>
        <p:txBody>
          <a:bodyPr/>
          <a:lstStyle/>
          <a:p>
            <a:r>
              <a:rPr lang="en-GB" dirty="0" err="1">
                <a:latin typeface="Arial" panose="020B0604020202020204" pitchFamily="34" charset="0"/>
              </a:rPr>
              <a:t>Ynganiad</a:t>
            </a:r>
            <a:r>
              <a:rPr lang="en-GB" dirty="0">
                <a:latin typeface="Arial" panose="020B0604020202020204" pitchFamily="34" charset="0"/>
              </a:rPr>
              <a:t>;</a:t>
            </a:r>
          </a:p>
          <a:p>
            <a:r>
              <a:rPr lang="en-GB" dirty="0" err="1">
                <a:latin typeface="Arial" panose="020B0604020202020204" pitchFamily="34" charset="0"/>
              </a:rPr>
              <a:t>Acenion</a:t>
            </a:r>
            <a:r>
              <a:rPr lang="en-GB" dirty="0">
                <a:latin typeface="Arial" panose="020B0604020202020204" pitchFamily="34" charset="0"/>
              </a:rPr>
              <a:t>;</a:t>
            </a:r>
          </a:p>
          <a:p>
            <a:r>
              <a:rPr lang="en-GB" dirty="0" err="1">
                <a:latin typeface="Arial" panose="020B0604020202020204" pitchFamily="34" charset="0"/>
              </a:rPr>
              <a:t>Goslef</a:t>
            </a:r>
            <a:r>
              <a:rPr lang="en-GB" dirty="0">
                <a:latin typeface="Arial" panose="020B0604020202020204" pitchFamily="34" charset="0"/>
              </a:rPr>
              <a:t>;</a:t>
            </a:r>
            <a:endParaRPr lang="en-US" dirty="0">
              <a:latin typeface="Arial" panose="020B0604020202020204" pitchFamily="34" charset="0"/>
            </a:endParaRPr>
          </a:p>
          <a:p>
            <a:r>
              <a:rPr lang="en-US" dirty="0" err="1">
                <a:latin typeface="Arial" panose="020B0604020202020204" pitchFamily="34" charset="0"/>
              </a:rPr>
              <a:t>Cyflymdra</a:t>
            </a:r>
            <a:r>
              <a:rPr lang="en-US" dirty="0">
                <a:latin typeface="Arial" panose="020B0604020202020204" pitchFamily="34" charset="0"/>
              </a:rPr>
              <a:t>.</a:t>
            </a:r>
          </a:p>
        </p:txBody>
      </p:sp>
      <p:sp>
        <p:nvSpPr>
          <p:cNvPr id="4" name="Content Placeholder 3"/>
          <p:cNvSpPr>
            <a:spLocks noGrp="1"/>
          </p:cNvSpPr>
          <p:nvPr>
            <p:ph sz="half" idx="2"/>
          </p:nvPr>
        </p:nvSpPr>
        <p:spPr/>
        <p:txBody>
          <a:bodyPr/>
          <a:lstStyle/>
          <a:p>
            <a:r>
              <a:rPr lang="en-GB" dirty="0">
                <a:solidFill>
                  <a:srgbClr val="0070C0"/>
                </a:solidFill>
                <a:latin typeface="Arial" panose="020B0604020202020204" pitchFamily="34" charset="0"/>
              </a:rPr>
              <a:t>Pronunciation;</a:t>
            </a:r>
          </a:p>
          <a:p>
            <a:r>
              <a:rPr lang="en-GB" dirty="0">
                <a:solidFill>
                  <a:srgbClr val="0070C0"/>
                </a:solidFill>
                <a:latin typeface="Arial" panose="020B0604020202020204" pitchFamily="34" charset="0"/>
              </a:rPr>
              <a:t>Accents;</a:t>
            </a:r>
          </a:p>
          <a:p>
            <a:r>
              <a:rPr lang="en-GB" dirty="0">
                <a:solidFill>
                  <a:srgbClr val="0070C0"/>
                </a:solidFill>
                <a:latin typeface="Arial" panose="020B0604020202020204" pitchFamily="34" charset="0"/>
              </a:rPr>
              <a:t>Intonation;</a:t>
            </a:r>
          </a:p>
          <a:p>
            <a:r>
              <a:rPr lang="en-GB" dirty="0">
                <a:solidFill>
                  <a:srgbClr val="0070C0"/>
                </a:solidFill>
                <a:latin typeface="Arial" panose="020B0604020202020204" pitchFamily="34" charset="0"/>
              </a:rPr>
              <a:t>Pace.</a:t>
            </a:r>
          </a:p>
          <a:p>
            <a:pPr marL="0" indent="0">
              <a:buNone/>
            </a:pPr>
            <a:endParaRPr lang="en-GB" dirty="0">
              <a:solidFill>
                <a:srgbClr val="0070C0"/>
              </a:solidFill>
              <a:latin typeface="Arial" panose="020B0604020202020204" pitchFamily="34" charset="0"/>
            </a:endParaRPr>
          </a:p>
          <a:p>
            <a:pPr marL="0" indent="0">
              <a:buNone/>
            </a:pPr>
            <a:r>
              <a:rPr lang="en-GB" i="1" dirty="0">
                <a:solidFill>
                  <a:srgbClr val="0070C0"/>
                </a:solidFill>
                <a:latin typeface="Arial" panose="020B0604020202020204" pitchFamily="34" charset="0"/>
              </a:rPr>
              <a:t>“It’s not what you say...It’s the way that you say it….”</a:t>
            </a:r>
          </a:p>
          <a:p>
            <a:pPr marL="0" indent="0">
              <a:buNone/>
            </a:pPr>
            <a:endParaRPr lang="en-US" dirty="0">
              <a:solidFill>
                <a:srgbClr val="0000FF"/>
              </a:solidFill>
              <a:latin typeface="Arial" panose="020B0604020202020204" pitchFamily="34" charset="0"/>
            </a:endParaRPr>
          </a:p>
        </p:txBody>
      </p:sp>
    </p:spTree>
    <p:extLst>
      <p:ext uri="{BB962C8B-B14F-4D97-AF65-F5344CB8AC3E}">
        <p14:creationId xmlns:p14="http://schemas.microsoft.com/office/powerpoint/2010/main" val="26078460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850106"/>
          </a:xfrm>
        </p:spPr>
        <p:txBody>
          <a:bodyPr>
            <a:noAutofit/>
          </a:bodyPr>
          <a:lstStyle/>
          <a:p>
            <a:pPr algn="ctr"/>
            <a:br>
              <a:rPr lang="en-GB" altLang="en-US" sz="4000" dirty="0">
                <a:latin typeface="Arial" panose="020B0604020202020204" pitchFamily="34" charset="0"/>
              </a:rPr>
            </a:br>
            <a:r>
              <a:rPr lang="en-GB" altLang="en-US" sz="4000" dirty="0" err="1">
                <a:latin typeface="Arial" panose="020B0604020202020204" pitchFamily="34" charset="0"/>
              </a:rPr>
              <a:t>Ewch</a:t>
            </a:r>
            <a:r>
              <a:rPr lang="en-GB" altLang="en-US" sz="4000" dirty="0">
                <a:latin typeface="Arial" panose="020B0604020202020204" pitchFamily="34" charset="0"/>
              </a:rPr>
              <a:t> </a:t>
            </a:r>
            <a:r>
              <a:rPr lang="en-GB" altLang="en-US" sz="4000" dirty="0" err="1">
                <a:latin typeface="Arial" panose="020B0604020202020204" pitchFamily="34" charset="0"/>
              </a:rPr>
              <a:t>amdani</a:t>
            </a:r>
            <a:r>
              <a:rPr lang="en-GB" altLang="en-US" sz="4000" dirty="0">
                <a:latin typeface="Arial" panose="020B0604020202020204" pitchFamily="34" charset="0"/>
              </a:rPr>
              <a:t>…</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Have a go…</a:t>
            </a:r>
            <a:endParaRPr lang="cy-GB" altLang="en-US" sz="4000" dirty="0">
              <a:solidFill>
                <a:srgbClr val="0070C0"/>
              </a:solidFill>
              <a:latin typeface="Arial" panose="020B0604020202020204" pitchFamily="34" charset="0"/>
            </a:endParaRPr>
          </a:p>
        </p:txBody>
      </p:sp>
      <p:sp>
        <p:nvSpPr>
          <p:cNvPr id="2" name="Content Placeholder 1"/>
          <p:cNvSpPr>
            <a:spLocks noGrp="1"/>
          </p:cNvSpPr>
          <p:nvPr>
            <p:ph sz="half" idx="1"/>
          </p:nvPr>
        </p:nvSpPr>
        <p:spPr>
          <a:xfrm>
            <a:off x="179512" y="1916831"/>
            <a:ext cx="4316288" cy="3672409"/>
          </a:xfrm>
        </p:spPr>
        <p:txBody>
          <a:bodyPr>
            <a:normAutofit/>
          </a:bodyPr>
          <a:lstStyle/>
          <a:p>
            <a:r>
              <a:rPr lang="cy-GB" dirty="0">
                <a:latin typeface="Arial" panose="020B0604020202020204" pitchFamily="34" charset="0"/>
              </a:rPr>
              <a:t>Dychmygwch eich bod yn byw mewn cyfnod cyn cyfryngau cyhoeddus;</a:t>
            </a:r>
          </a:p>
          <a:p>
            <a:r>
              <a:rPr lang="cy-GB" dirty="0">
                <a:latin typeface="Arial" panose="020B0604020202020204" pitchFamily="34" charset="0"/>
              </a:rPr>
              <a:t>Gofynnwyd i chi rhannu hanes </a:t>
            </a:r>
            <a:r>
              <a:rPr lang="cy-GB" dirty="0" err="1">
                <a:latin typeface="Arial" panose="020B0604020202020204" pitchFamily="34" charset="0"/>
              </a:rPr>
              <a:t>Humpty</a:t>
            </a:r>
            <a:r>
              <a:rPr lang="cy-GB" dirty="0">
                <a:latin typeface="Arial" panose="020B0604020202020204" pitchFamily="34" charset="0"/>
              </a:rPr>
              <a:t> </a:t>
            </a:r>
            <a:r>
              <a:rPr lang="cy-GB" dirty="0" err="1">
                <a:latin typeface="Arial" panose="020B0604020202020204" pitchFamily="34" charset="0"/>
              </a:rPr>
              <a:t>Dumpty</a:t>
            </a:r>
            <a:r>
              <a:rPr lang="cy-GB" dirty="0">
                <a:latin typeface="Arial" panose="020B0604020202020204" pitchFamily="34" charset="0"/>
              </a:rPr>
              <a:t>;</a:t>
            </a:r>
          </a:p>
          <a:p>
            <a:pPr marL="0" indent="0">
              <a:buNone/>
            </a:pPr>
            <a:endParaRPr lang="en-US" sz="2000" dirty="0">
              <a:latin typeface="Arial" panose="020B0604020202020204" pitchFamily="34" charset="0"/>
            </a:endParaRPr>
          </a:p>
        </p:txBody>
      </p:sp>
      <p:sp>
        <p:nvSpPr>
          <p:cNvPr id="4" name="Content Placeholder 3"/>
          <p:cNvSpPr>
            <a:spLocks noGrp="1"/>
          </p:cNvSpPr>
          <p:nvPr>
            <p:ph sz="half" idx="2"/>
          </p:nvPr>
        </p:nvSpPr>
        <p:spPr>
          <a:xfrm>
            <a:off x="4648200" y="1916831"/>
            <a:ext cx="4244280" cy="4209332"/>
          </a:xfrm>
        </p:spPr>
        <p:txBody>
          <a:bodyPr>
            <a:normAutofit/>
          </a:bodyPr>
          <a:lstStyle/>
          <a:p>
            <a:r>
              <a:rPr lang="en-GB" dirty="0">
                <a:solidFill>
                  <a:srgbClr val="0070C0"/>
                </a:solidFill>
                <a:latin typeface="Arial" panose="020B0604020202020204" pitchFamily="34" charset="0"/>
              </a:rPr>
              <a:t>Imagine that you are living in an era before social media;</a:t>
            </a:r>
          </a:p>
          <a:p>
            <a:r>
              <a:rPr lang="en-GB" dirty="0">
                <a:solidFill>
                  <a:srgbClr val="0070C0"/>
                </a:solidFill>
                <a:latin typeface="Arial" panose="020B0604020202020204" pitchFamily="34" charset="0"/>
              </a:rPr>
              <a:t>You are asked to share what has happened to Humpty Dumpty;</a:t>
            </a:r>
          </a:p>
        </p:txBody>
      </p:sp>
    </p:spTree>
    <p:extLst>
      <p:ext uri="{BB962C8B-B14F-4D97-AF65-F5344CB8AC3E}">
        <p14:creationId xmlns:p14="http://schemas.microsoft.com/office/powerpoint/2010/main" val="703627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850106"/>
          </a:xfrm>
        </p:spPr>
        <p:txBody>
          <a:bodyPr>
            <a:noAutofit/>
          </a:bodyPr>
          <a:lstStyle/>
          <a:p>
            <a:pPr algn="ctr"/>
            <a:r>
              <a:rPr lang="en-GB" altLang="en-US" sz="4000" dirty="0" err="1">
                <a:latin typeface="Arial" panose="020B0604020202020204" pitchFamily="34" charset="0"/>
              </a:rPr>
              <a:t>Ewch</a:t>
            </a:r>
            <a:r>
              <a:rPr lang="en-GB" altLang="en-US" sz="4000" dirty="0">
                <a:latin typeface="Arial" panose="020B0604020202020204" pitchFamily="34" charset="0"/>
              </a:rPr>
              <a:t> </a:t>
            </a:r>
            <a:r>
              <a:rPr lang="en-GB" altLang="en-US" sz="4000" dirty="0" err="1">
                <a:latin typeface="Arial" panose="020B0604020202020204" pitchFamily="34" charset="0"/>
              </a:rPr>
              <a:t>amdani</a:t>
            </a:r>
            <a:r>
              <a:rPr lang="en-GB" altLang="en-US" sz="4000" dirty="0">
                <a:latin typeface="Arial" panose="020B0604020202020204" pitchFamily="34" charset="0"/>
              </a:rPr>
              <a:t>…</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Have a go…</a:t>
            </a:r>
            <a:endParaRPr lang="cy-GB" altLang="en-US" sz="4000" dirty="0">
              <a:solidFill>
                <a:srgbClr val="0070C0"/>
              </a:solidFill>
              <a:latin typeface="Arial" panose="020B0604020202020204" pitchFamily="34" charset="0"/>
            </a:endParaRPr>
          </a:p>
        </p:txBody>
      </p:sp>
      <p:sp>
        <p:nvSpPr>
          <p:cNvPr id="2" name="Content Placeholder 1"/>
          <p:cNvSpPr>
            <a:spLocks noGrp="1"/>
          </p:cNvSpPr>
          <p:nvPr>
            <p:ph sz="half" idx="1"/>
          </p:nvPr>
        </p:nvSpPr>
        <p:spPr>
          <a:xfrm>
            <a:off x="179512" y="1556791"/>
            <a:ext cx="4316288" cy="4032449"/>
          </a:xfrm>
        </p:spPr>
        <p:txBody>
          <a:bodyPr>
            <a:normAutofit lnSpcReduction="10000"/>
          </a:bodyPr>
          <a:lstStyle/>
          <a:p>
            <a:r>
              <a:rPr lang="cy-GB" sz="2400" dirty="0">
                <a:latin typeface="Arial" panose="020B0604020202020204" pitchFamily="34" charset="0"/>
              </a:rPr>
              <a:t>Mewn grwpiau bach, adroddwch y newyddion fel pe bai chi’n:</a:t>
            </a:r>
          </a:p>
          <a:p>
            <a:pPr>
              <a:buFontTx/>
              <a:buChar char="-"/>
            </a:pPr>
            <a:r>
              <a:rPr lang="cy-GB" sz="2400" dirty="0">
                <a:latin typeface="Arial" panose="020B0604020202020204" pitchFamily="34" charset="0"/>
              </a:rPr>
              <a:t>darllenwr y newyddion;</a:t>
            </a:r>
          </a:p>
          <a:p>
            <a:pPr>
              <a:buFontTx/>
              <a:buChar char="-"/>
            </a:pPr>
            <a:r>
              <a:rPr lang="cy-GB" sz="2400" dirty="0">
                <a:latin typeface="Arial" panose="020B0604020202020204" pitchFamily="34" charset="0"/>
              </a:rPr>
              <a:t>plentyn 5 oed;</a:t>
            </a:r>
          </a:p>
          <a:p>
            <a:pPr>
              <a:buFontTx/>
              <a:buChar char="-"/>
            </a:pPr>
            <a:r>
              <a:rPr lang="cy-GB" sz="2400" dirty="0" err="1">
                <a:latin typeface="Arial" panose="020B0604020202020204" pitchFamily="34" charset="0"/>
              </a:rPr>
              <a:t>sloth</a:t>
            </a:r>
            <a:r>
              <a:rPr lang="cy-GB" sz="2400" dirty="0">
                <a:latin typeface="Arial" panose="020B0604020202020204" pitchFamily="34" charset="0"/>
              </a:rPr>
              <a:t>;</a:t>
            </a:r>
          </a:p>
          <a:p>
            <a:pPr>
              <a:buFontTx/>
              <a:buChar char="-"/>
            </a:pPr>
            <a:r>
              <a:rPr lang="cy-GB" sz="2400" dirty="0">
                <a:latin typeface="Arial" panose="020B0604020202020204" pitchFamily="34" charset="0"/>
              </a:rPr>
              <a:t>Sion Corn;</a:t>
            </a:r>
          </a:p>
          <a:p>
            <a:pPr>
              <a:buFontTx/>
              <a:buChar char="-"/>
            </a:pPr>
            <a:r>
              <a:rPr lang="cy-GB" sz="2400" dirty="0">
                <a:latin typeface="Arial" panose="020B0604020202020204" pitchFamily="34" charset="0"/>
              </a:rPr>
              <a:t>sylwebydd pêl-droed; </a:t>
            </a:r>
          </a:p>
          <a:p>
            <a:pPr>
              <a:buFontTx/>
              <a:buChar char="-"/>
            </a:pPr>
            <a:r>
              <a:rPr lang="cy-GB" sz="2400" dirty="0">
                <a:latin typeface="Arial" panose="020B0604020202020204" pitchFamily="34" charset="0"/>
              </a:rPr>
              <a:t>David Attenborough;</a:t>
            </a:r>
          </a:p>
          <a:p>
            <a:pPr marL="0" indent="0">
              <a:buNone/>
            </a:pPr>
            <a:r>
              <a:rPr lang="cy-GB" sz="2400" dirty="0">
                <a:latin typeface="Arial" panose="020B0604020202020204" pitchFamily="34" charset="0"/>
              </a:rPr>
              <a:t>A fedrwch meddwl am eraill?</a:t>
            </a:r>
          </a:p>
          <a:p>
            <a:pPr>
              <a:buFontTx/>
              <a:buChar char="-"/>
            </a:pPr>
            <a:endParaRPr lang="en-US" sz="2000" dirty="0">
              <a:latin typeface="Arial" panose="020B0604020202020204" pitchFamily="34" charset="0"/>
            </a:endParaRPr>
          </a:p>
        </p:txBody>
      </p:sp>
      <p:sp>
        <p:nvSpPr>
          <p:cNvPr id="4" name="Content Placeholder 3"/>
          <p:cNvSpPr>
            <a:spLocks noGrp="1"/>
          </p:cNvSpPr>
          <p:nvPr>
            <p:ph sz="half" idx="2"/>
          </p:nvPr>
        </p:nvSpPr>
        <p:spPr>
          <a:xfrm>
            <a:off x="4648200" y="1556791"/>
            <a:ext cx="4244280" cy="4569372"/>
          </a:xfrm>
        </p:spPr>
        <p:txBody>
          <a:bodyPr>
            <a:normAutofit lnSpcReduction="10000"/>
          </a:bodyPr>
          <a:lstStyle/>
          <a:p>
            <a:r>
              <a:rPr lang="en-GB" sz="2400" dirty="0">
                <a:solidFill>
                  <a:srgbClr val="0070C0"/>
                </a:solidFill>
                <a:latin typeface="Arial" panose="020B0604020202020204" pitchFamily="34" charset="0"/>
              </a:rPr>
              <a:t>In small groups, relay the news as if you were:</a:t>
            </a:r>
          </a:p>
          <a:p>
            <a:pPr>
              <a:buFontTx/>
              <a:buChar char="-"/>
            </a:pPr>
            <a:r>
              <a:rPr lang="en-GB" sz="2400" dirty="0">
                <a:solidFill>
                  <a:srgbClr val="0070C0"/>
                </a:solidFill>
                <a:latin typeface="Arial" panose="020B0604020202020204" pitchFamily="34" charset="0"/>
              </a:rPr>
              <a:t>a newsreader;</a:t>
            </a:r>
          </a:p>
          <a:p>
            <a:pPr>
              <a:buFontTx/>
              <a:buChar char="-"/>
            </a:pPr>
            <a:r>
              <a:rPr lang="en-GB" sz="2400" dirty="0">
                <a:solidFill>
                  <a:srgbClr val="0070C0"/>
                </a:solidFill>
                <a:latin typeface="Arial" panose="020B0604020202020204" pitchFamily="34" charset="0"/>
              </a:rPr>
              <a:t>a 5-year-old;</a:t>
            </a:r>
          </a:p>
          <a:p>
            <a:pPr>
              <a:buFontTx/>
              <a:buChar char="-"/>
            </a:pPr>
            <a:r>
              <a:rPr lang="en-GB" sz="2400" dirty="0">
                <a:solidFill>
                  <a:srgbClr val="0070C0"/>
                </a:solidFill>
                <a:latin typeface="Arial" panose="020B0604020202020204" pitchFamily="34" charset="0"/>
              </a:rPr>
              <a:t>a sloth;</a:t>
            </a:r>
          </a:p>
          <a:p>
            <a:pPr>
              <a:buFontTx/>
              <a:buChar char="-"/>
            </a:pPr>
            <a:r>
              <a:rPr lang="en-GB" sz="2400" dirty="0">
                <a:solidFill>
                  <a:srgbClr val="0070C0"/>
                </a:solidFill>
                <a:latin typeface="Arial" panose="020B0604020202020204" pitchFamily="34" charset="0"/>
              </a:rPr>
              <a:t>Father Christmas;</a:t>
            </a:r>
          </a:p>
          <a:p>
            <a:pPr>
              <a:buFontTx/>
              <a:buChar char="-"/>
            </a:pPr>
            <a:r>
              <a:rPr lang="en-GB" sz="2400" dirty="0">
                <a:solidFill>
                  <a:srgbClr val="0070C0"/>
                </a:solidFill>
                <a:latin typeface="Arial" panose="020B0604020202020204" pitchFamily="34" charset="0"/>
              </a:rPr>
              <a:t>a football commentator;</a:t>
            </a:r>
          </a:p>
          <a:p>
            <a:pPr>
              <a:buFontTx/>
              <a:buChar char="-"/>
            </a:pPr>
            <a:r>
              <a:rPr lang="en-GB" sz="2400" dirty="0">
                <a:solidFill>
                  <a:srgbClr val="0070C0"/>
                </a:solidFill>
                <a:latin typeface="Arial" panose="020B0604020202020204" pitchFamily="34" charset="0"/>
              </a:rPr>
              <a:t>David Attenborough;</a:t>
            </a:r>
          </a:p>
          <a:p>
            <a:pPr marL="0" indent="0">
              <a:buNone/>
            </a:pPr>
            <a:r>
              <a:rPr lang="en-GB" sz="2400" dirty="0">
                <a:solidFill>
                  <a:srgbClr val="0070C0"/>
                </a:solidFill>
                <a:latin typeface="Arial" panose="020B0604020202020204" pitchFamily="34" charset="0"/>
              </a:rPr>
              <a:t>Can you think of others?</a:t>
            </a:r>
            <a:endParaRPr lang="en-US" sz="2400" dirty="0">
              <a:solidFill>
                <a:srgbClr val="0070C0"/>
              </a:solidFill>
              <a:latin typeface="Arial" panose="020B0604020202020204" pitchFamily="34" charset="0"/>
            </a:endParaRPr>
          </a:p>
        </p:txBody>
      </p:sp>
    </p:spTree>
    <p:extLst>
      <p:ext uri="{BB962C8B-B14F-4D97-AF65-F5344CB8AC3E}">
        <p14:creationId xmlns:p14="http://schemas.microsoft.com/office/powerpoint/2010/main" val="35712898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78098"/>
          </a:xfrm>
        </p:spPr>
        <p:txBody>
          <a:bodyPr>
            <a:normAutofit/>
          </a:bodyPr>
          <a:lstStyle/>
          <a:p>
            <a:pPr algn="ctr"/>
            <a:r>
              <a:rPr lang="en-GB" altLang="en-US" sz="4000" dirty="0">
                <a:latin typeface="Arial" panose="020B0604020202020204" pitchFamily="34" charset="0"/>
              </a:rPr>
              <a:t>Friedrich Froebel</a:t>
            </a:r>
            <a:endParaRPr lang="cy-GB" altLang="en-US" sz="4000" dirty="0">
              <a:solidFill>
                <a:srgbClr val="0000FF"/>
              </a:solidFill>
              <a:latin typeface="Arial" panose="020B0604020202020204" pitchFamily="34" charset="0"/>
            </a:endParaRPr>
          </a:p>
        </p:txBody>
      </p:sp>
      <p:sp>
        <p:nvSpPr>
          <p:cNvPr id="3" name="Text Placeholder 2"/>
          <p:cNvSpPr>
            <a:spLocks noGrp="1"/>
          </p:cNvSpPr>
          <p:nvPr>
            <p:ph type="body" sz="half" idx="1"/>
          </p:nvPr>
        </p:nvSpPr>
        <p:spPr>
          <a:xfrm>
            <a:off x="457200" y="1412776"/>
            <a:ext cx="4038600" cy="4713387"/>
          </a:xfrm>
        </p:spPr>
        <p:txBody>
          <a:bodyPr/>
          <a:lstStyle/>
          <a:p>
            <a:pPr>
              <a:defRPr/>
            </a:pPr>
            <a:r>
              <a:rPr lang="cy-GB" dirty="0">
                <a:latin typeface="Arial" panose="020B0604020202020204" pitchFamily="34" charset="0"/>
              </a:rPr>
              <a:t>Mae canu yn ffordd i gyfleu cariad a gofal mamol;</a:t>
            </a:r>
          </a:p>
          <a:p>
            <a:pPr>
              <a:defRPr/>
            </a:pPr>
            <a:r>
              <a:rPr lang="cy-GB" dirty="0">
                <a:latin typeface="Arial" panose="020B0604020202020204" pitchFamily="34" charset="0"/>
              </a:rPr>
              <a:t>Gall ganu fod yn offeryn pedagogaidd;</a:t>
            </a:r>
          </a:p>
          <a:p>
            <a:pPr>
              <a:defRPr/>
            </a:pPr>
            <a:r>
              <a:rPr lang="cy-GB" dirty="0">
                <a:latin typeface="Arial" panose="020B0604020202020204" pitchFamily="34" charset="0"/>
              </a:rPr>
              <a:t>Gall ganu rhigymau fod yn ddargludiad emosiynol</a:t>
            </a:r>
            <a:r>
              <a:rPr lang="cy-GB" sz="2400" dirty="0">
                <a:latin typeface="Arial" panose="020B0604020202020204" pitchFamily="34" charset="0"/>
              </a:rPr>
              <a:t>.</a:t>
            </a:r>
            <a:endParaRPr lang="cy-GB" dirty="0"/>
          </a:p>
        </p:txBody>
      </p:sp>
      <p:sp>
        <p:nvSpPr>
          <p:cNvPr id="4" name="Content Placeholder 3"/>
          <p:cNvSpPr>
            <a:spLocks noGrp="1"/>
          </p:cNvSpPr>
          <p:nvPr>
            <p:ph sz="half" idx="2"/>
          </p:nvPr>
        </p:nvSpPr>
        <p:spPr>
          <a:xfrm>
            <a:off x="4648200" y="1412776"/>
            <a:ext cx="4316413" cy="4968552"/>
          </a:xfrm>
        </p:spPr>
        <p:txBody>
          <a:bodyPr/>
          <a:lstStyle/>
          <a:p>
            <a:pPr>
              <a:defRPr/>
            </a:pPr>
            <a:r>
              <a:rPr lang="cy-GB" dirty="0">
                <a:solidFill>
                  <a:srgbClr val="0070C0"/>
                </a:solidFill>
                <a:latin typeface="Arial" panose="020B0604020202020204" pitchFamily="34" charset="0"/>
              </a:rPr>
              <a:t>Act of singing is a way to convey motherly love and </a:t>
            </a:r>
            <a:r>
              <a:rPr lang="cy-GB" dirty="0" err="1">
                <a:solidFill>
                  <a:srgbClr val="0070C0"/>
                </a:solidFill>
                <a:latin typeface="Arial" panose="020B0604020202020204" pitchFamily="34" charset="0"/>
              </a:rPr>
              <a:t>care</a:t>
            </a:r>
            <a:r>
              <a:rPr lang="cy-GB" dirty="0">
                <a:solidFill>
                  <a:srgbClr val="0070C0"/>
                </a:solidFill>
                <a:latin typeface="Arial" panose="020B0604020202020204" pitchFamily="34" charset="0"/>
              </a:rPr>
              <a:t>;</a:t>
            </a:r>
          </a:p>
          <a:p>
            <a:pPr>
              <a:defRPr/>
            </a:pPr>
            <a:r>
              <a:rPr lang="cy-GB" dirty="0">
                <a:solidFill>
                  <a:srgbClr val="0070C0"/>
                </a:solidFill>
                <a:latin typeface="Arial" panose="020B0604020202020204" pitchFamily="34" charset="0"/>
              </a:rPr>
              <a:t>Singing can be a </a:t>
            </a:r>
            <a:r>
              <a:rPr lang="cy-GB" dirty="0" err="1">
                <a:solidFill>
                  <a:srgbClr val="0070C0"/>
                </a:solidFill>
                <a:latin typeface="Arial" panose="020B0604020202020204" pitchFamily="34" charset="0"/>
              </a:rPr>
              <a:t>pedagogical</a:t>
            </a:r>
            <a:r>
              <a:rPr lang="cy-GB" dirty="0">
                <a:solidFill>
                  <a:srgbClr val="0070C0"/>
                </a:solidFill>
                <a:latin typeface="Arial" panose="020B0604020202020204" pitchFamily="34" charset="0"/>
              </a:rPr>
              <a:t> </a:t>
            </a:r>
            <a:r>
              <a:rPr lang="cy-GB" dirty="0" err="1">
                <a:solidFill>
                  <a:srgbClr val="0070C0"/>
                </a:solidFill>
                <a:latin typeface="Arial" panose="020B0604020202020204" pitchFamily="34" charset="0"/>
              </a:rPr>
              <a:t>tool</a:t>
            </a:r>
            <a:r>
              <a:rPr lang="cy-GB" dirty="0">
                <a:solidFill>
                  <a:srgbClr val="0070C0"/>
                </a:solidFill>
                <a:latin typeface="Arial" panose="020B0604020202020204" pitchFamily="34" charset="0"/>
              </a:rPr>
              <a:t>;</a:t>
            </a:r>
          </a:p>
          <a:p>
            <a:pPr>
              <a:defRPr/>
            </a:pPr>
            <a:r>
              <a:rPr lang="cy-GB" dirty="0">
                <a:solidFill>
                  <a:srgbClr val="0070C0"/>
                </a:solidFill>
                <a:latin typeface="Arial" panose="020B0604020202020204" pitchFamily="34" charset="0"/>
              </a:rPr>
              <a:t>Singing rhymes can be an </a:t>
            </a:r>
            <a:r>
              <a:rPr lang="cy-GB" dirty="0" err="1">
                <a:solidFill>
                  <a:srgbClr val="0070C0"/>
                </a:solidFill>
                <a:latin typeface="Arial" panose="020B0604020202020204" pitchFamily="34" charset="0"/>
              </a:rPr>
              <a:t>emotional</a:t>
            </a:r>
            <a:r>
              <a:rPr lang="cy-GB" dirty="0">
                <a:solidFill>
                  <a:srgbClr val="0070C0"/>
                </a:solidFill>
                <a:latin typeface="Arial" panose="020B0604020202020204" pitchFamily="34" charset="0"/>
              </a:rPr>
              <a:t> </a:t>
            </a:r>
            <a:r>
              <a:rPr lang="cy-GB" dirty="0" err="1">
                <a:solidFill>
                  <a:srgbClr val="0070C0"/>
                </a:solidFill>
                <a:latin typeface="Arial" panose="020B0604020202020204" pitchFamily="34" charset="0"/>
              </a:rPr>
              <a:t>conduit</a:t>
            </a:r>
            <a:r>
              <a:rPr lang="cy-GB" dirty="0">
                <a:solidFill>
                  <a:srgbClr val="0070C0"/>
                </a:solidFill>
                <a:latin typeface="Arial" panose="020B0604020202020204" pitchFamily="34" charset="0"/>
              </a:rPr>
              <a:t>.</a:t>
            </a:r>
          </a:p>
          <a:p>
            <a:pPr marL="0" indent="0" algn="r">
              <a:buNone/>
              <a:defRPr/>
            </a:pPr>
            <a:r>
              <a:rPr lang="cy-GB" sz="2000" dirty="0">
                <a:solidFill>
                  <a:srgbClr val="0070C0"/>
                </a:solidFill>
                <a:latin typeface="Arial" panose="020B0604020202020204" pitchFamily="34" charset="0"/>
              </a:rPr>
              <a:t>(</a:t>
            </a:r>
            <a:r>
              <a:rPr lang="cy-GB" sz="2000" dirty="0" err="1">
                <a:solidFill>
                  <a:srgbClr val="0070C0"/>
                </a:solidFill>
                <a:latin typeface="Arial" panose="020B0604020202020204" pitchFamily="34" charset="0"/>
              </a:rPr>
              <a:t>Dyke</a:t>
            </a:r>
            <a:r>
              <a:rPr lang="cy-GB" sz="2000" dirty="0">
                <a:solidFill>
                  <a:srgbClr val="0070C0"/>
                </a:solidFill>
                <a:latin typeface="Arial" panose="020B0604020202020204" pitchFamily="34" charset="0"/>
              </a:rPr>
              <a:t>, 2017)</a:t>
            </a:r>
          </a:p>
        </p:txBody>
      </p:sp>
    </p:spTree>
    <p:extLst>
      <p:ext uri="{BB962C8B-B14F-4D97-AF65-F5344CB8AC3E}">
        <p14:creationId xmlns:p14="http://schemas.microsoft.com/office/powerpoint/2010/main" val="29857352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fontScale="90000"/>
          </a:bodyPr>
          <a:lstStyle/>
          <a:p>
            <a:pPr algn="ctr" eaLnBrk="1" hangingPunct="1"/>
            <a:br>
              <a:rPr lang="cy-GB" altLang="cy-GB" sz="3600" dirty="0">
                <a:latin typeface="Arial" panose="020B0604020202020204" pitchFamily="34" charset="0"/>
              </a:rPr>
            </a:br>
            <a:r>
              <a:rPr lang="cy-GB" altLang="cy-GB" dirty="0">
                <a:latin typeface="Arial" panose="020B0604020202020204" pitchFamily="34" charset="0"/>
              </a:rPr>
              <a:t>Sgiliau ieithyddol</a:t>
            </a:r>
            <a:br>
              <a:rPr lang="cy-GB" altLang="cy-GB" dirty="0">
                <a:latin typeface="Arial" panose="020B0604020202020204" pitchFamily="34" charset="0"/>
              </a:rPr>
            </a:br>
            <a:r>
              <a:rPr lang="cy-GB" altLang="cy-GB" dirty="0">
                <a:solidFill>
                  <a:srgbClr val="0070C0"/>
                </a:solidFill>
                <a:latin typeface="Arial" panose="020B0604020202020204" pitchFamily="34" charset="0"/>
              </a:rPr>
              <a:t>Linguistic skills</a:t>
            </a:r>
            <a:br>
              <a:rPr lang="cy-GB" altLang="cy-GB" sz="4000" dirty="0">
                <a:latin typeface="Arial" panose="020B0604020202020204" pitchFamily="34" charset="0"/>
              </a:rPr>
            </a:br>
            <a:endParaRPr lang="en-GB" altLang="cy-GB" sz="4000" dirty="0">
              <a:solidFill>
                <a:srgbClr val="0000FF"/>
              </a:solidFill>
              <a:latin typeface="Arial" panose="020B0604020202020204" pitchFamily="34" charset="0"/>
            </a:endParaRPr>
          </a:p>
        </p:txBody>
      </p:sp>
      <p:sp>
        <p:nvSpPr>
          <p:cNvPr id="29699" name="Rectangle 4"/>
          <p:cNvSpPr>
            <a:spLocks noGrp="1" noChangeArrowheads="1"/>
          </p:cNvSpPr>
          <p:nvPr>
            <p:ph type="body" sz="half" idx="1"/>
          </p:nvPr>
        </p:nvSpPr>
        <p:spPr>
          <a:xfrm>
            <a:off x="457200" y="2132855"/>
            <a:ext cx="4033838" cy="3456386"/>
          </a:xfrm>
        </p:spPr>
        <p:txBody>
          <a:bodyPr>
            <a:normAutofit/>
          </a:bodyPr>
          <a:lstStyle/>
          <a:p>
            <a:pPr eaLnBrk="1" hangingPunct="1">
              <a:lnSpc>
                <a:spcPct val="90000"/>
              </a:lnSpc>
            </a:pPr>
            <a:r>
              <a:rPr lang="cy-GB" altLang="cy-GB" dirty="0">
                <a:latin typeface="Arial" panose="020B0604020202020204" pitchFamily="34" charset="0"/>
              </a:rPr>
              <a:t>Ymwybyddiaeth ffonolegol;</a:t>
            </a:r>
          </a:p>
          <a:p>
            <a:pPr eaLnBrk="1" hangingPunct="1">
              <a:lnSpc>
                <a:spcPct val="90000"/>
              </a:lnSpc>
            </a:pPr>
            <a:r>
              <a:rPr lang="cy-GB" altLang="cy-GB" dirty="0">
                <a:latin typeface="Arial" panose="020B0604020202020204" pitchFamily="34" charset="0"/>
              </a:rPr>
              <a:t>Sillafau;</a:t>
            </a:r>
          </a:p>
          <a:p>
            <a:pPr eaLnBrk="1" hangingPunct="1">
              <a:lnSpc>
                <a:spcPct val="90000"/>
              </a:lnSpc>
            </a:pPr>
            <a:r>
              <a:rPr lang="cy-GB" altLang="cy-GB" dirty="0">
                <a:latin typeface="Arial" panose="020B0604020202020204" pitchFamily="34" charset="0"/>
              </a:rPr>
              <a:t>Ffonemau;</a:t>
            </a:r>
          </a:p>
          <a:p>
            <a:pPr eaLnBrk="1" hangingPunct="1">
              <a:lnSpc>
                <a:spcPct val="90000"/>
              </a:lnSpc>
            </a:pPr>
            <a:r>
              <a:rPr lang="cy-GB" altLang="cy-GB" dirty="0">
                <a:latin typeface="Arial" panose="020B0604020202020204" pitchFamily="34" charset="0"/>
              </a:rPr>
              <a:t>Odl;</a:t>
            </a:r>
          </a:p>
        </p:txBody>
      </p:sp>
      <p:sp>
        <p:nvSpPr>
          <p:cNvPr id="29700" name="Rectangle 5"/>
          <p:cNvSpPr>
            <a:spLocks noGrp="1" noChangeArrowheads="1"/>
          </p:cNvSpPr>
          <p:nvPr>
            <p:ph type="body" sz="half" idx="2"/>
          </p:nvPr>
        </p:nvSpPr>
        <p:spPr>
          <a:xfrm>
            <a:off x="4652963" y="2132855"/>
            <a:ext cx="4033837" cy="3312369"/>
          </a:xfrm>
        </p:spPr>
        <p:txBody>
          <a:bodyPr>
            <a:normAutofit/>
          </a:bodyPr>
          <a:lstStyle/>
          <a:p>
            <a:pPr eaLnBrk="1" hangingPunct="1">
              <a:lnSpc>
                <a:spcPct val="90000"/>
              </a:lnSpc>
            </a:pPr>
            <a:r>
              <a:rPr lang="en-GB" altLang="cy-GB" dirty="0">
                <a:solidFill>
                  <a:srgbClr val="0070C0"/>
                </a:solidFill>
                <a:latin typeface="Arial" panose="020B0604020202020204" pitchFamily="34" charset="0"/>
              </a:rPr>
              <a:t>Phonological awareness;</a:t>
            </a:r>
          </a:p>
          <a:p>
            <a:pPr eaLnBrk="1" hangingPunct="1">
              <a:lnSpc>
                <a:spcPct val="90000"/>
              </a:lnSpc>
            </a:pPr>
            <a:r>
              <a:rPr lang="en-GB" altLang="cy-GB" dirty="0">
                <a:solidFill>
                  <a:srgbClr val="0070C0"/>
                </a:solidFill>
                <a:latin typeface="Arial" panose="020B0604020202020204" pitchFamily="34" charset="0"/>
              </a:rPr>
              <a:t>Syllables;</a:t>
            </a:r>
          </a:p>
          <a:p>
            <a:pPr eaLnBrk="1" hangingPunct="1">
              <a:lnSpc>
                <a:spcPct val="90000"/>
              </a:lnSpc>
            </a:pPr>
            <a:r>
              <a:rPr lang="en-GB" altLang="cy-GB" dirty="0">
                <a:solidFill>
                  <a:srgbClr val="0070C0"/>
                </a:solidFill>
                <a:latin typeface="Arial" panose="020B0604020202020204" pitchFamily="34" charset="0"/>
              </a:rPr>
              <a:t>Phonemes;</a:t>
            </a:r>
          </a:p>
          <a:p>
            <a:pPr eaLnBrk="1" hangingPunct="1">
              <a:lnSpc>
                <a:spcPct val="90000"/>
              </a:lnSpc>
            </a:pPr>
            <a:r>
              <a:rPr lang="en-GB" altLang="cy-GB" dirty="0">
                <a:solidFill>
                  <a:srgbClr val="0070C0"/>
                </a:solidFill>
                <a:latin typeface="Arial" panose="020B0604020202020204" pitchFamily="34" charset="0"/>
              </a:rPr>
              <a:t>Rhyme;</a:t>
            </a:r>
          </a:p>
          <a:p>
            <a:pPr marL="0" indent="0" eaLnBrk="1" hangingPunct="1">
              <a:lnSpc>
                <a:spcPct val="90000"/>
              </a:lnSpc>
              <a:buNone/>
            </a:pPr>
            <a:endParaRPr lang="en-GB" altLang="cy-GB" dirty="0">
              <a:solidFill>
                <a:srgbClr val="0000FF"/>
              </a:solidFill>
              <a:latin typeface="Arial" panose="020B0604020202020204" pitchFamily="34" charset="0"/>
            </a:endParaRPr>
          </a:p>
        </p:txBody>
      </p:sp>
    </p:spTree>
    <p:extLst>
      <p:ext uri="{BB962C8B-B14F-4D97-AF65-F5344CB8AC3E}">
        <p14:creationId xmlns:p14="http://schemas.microsoft.com/office/powerpoint/2010/main" val="32756699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fontScale="90000"/>
          </a:bodyPr>
          <a:lstStyle/>
          <a:p>
            <a:pPr algn="ctr" eaLnBrk="1" hangingPunct="1"/>
            <a:br>
              <a:rPr lang="cy-GB" altLang="cy-GB" sz="3600" dirty="0">
                <a:latin typeface="Arial" panose="020B0604020202020204" pitchFamily="34" charset="0"/>
              </a:rPr>
            </a:br>
            <a:r>
              <a:rPr lang="cy-GB" altLang="cy-GB" dirty="0">
                <a:latin typeface="Arial" panose="020B0604020202020204" pitchFamily="34" charset="0"/>
              </a:rPr>
              <a:t>Sgiliau ieithyddol</a:t>
            </a:r>
            <a:br>
              <a:rPr lang="cy-GB" altLang="cy-GB" dirty="0">
                <a:latin typeface="Arial" panose="020B0604020202020204" pitchFamily="34" charset="0"/>
              </a:rPr>
            </a:br>
            <a:r>
              <a:rPr lang="cy-GB" altLang="cy-GB" dirty="0">
                <a:solidFill>
                  <a:srgbClr val="0070C0"/>
                </a:solidFill>
                <a:latin typeface="Arial" panose="020B0604020202020204" pitchFamily="34" charset="0"/>
              </a:rPr>
              <a:t>Linguistic skills</a:t>
            </a:r>
            <a:br>
              <a:rPr lang="cy-GB" altLang="cy-GB" sz="4000" dirty="0">
                <a:latin typeface="Arial" panose="020B0604020202020204" pitchFamily="34" charset="0"/>
              </a:rPr>
            </a:br>
            <a:endParaRPr lang="en-GB" altLang="cy-GB" sz="4000" dirty="0">
              <a:solidFill>
                <a:srgbClr val="0000FF"/>
              </a:solidFill>
              <a:latin typeface="Arial" panose="020B0604020202020204" pitchFamily="34" charset="0"/>
            </a:endParaRPr>
          </a:p>
        </p:txBody>
      </p:sp>
      <p:sp>
        <p:nvSpPr>
          <p:cNvPr id="29699" name="Rectangle 4"/>
          <p:cNvSpPr>
            <a:spLocks noGrp="1" noChangeArrowheads="1"/>
          </p:cNvSpPr>
          <p:nvPr>
            <p:ph type="body" sz="half" idx="1"/>
          </p:nvPr>
        </p:nvSpPr>
        <p:spPr>
          <a:xfrm>
            <a:off x="457200" y="2204863"/>
            <a:ext cx="4033838" cy="3384377"/>
          </a:xfrm>
        </p:spPr>
        <p:txBody>
          <a:bodyPr>
            <a:normAutofit/>
          </a:bodyPr>
          <a:lstStyle/>
          <a:p>
            <a:pPr eaLnBrk="1" hangingPunct="1">
              <a:lnSpc>
                <a:spcPct val="90000"/>
              </a:lnSpc>
            </a:pPr>
            <a:r>
              <a:rPr lang="cy-GB" altLang="cy-GB" dirty="0">
                <a:latin typeface="Arial" panose="020B0604020202020204" pitchFamily="34" charset="0"/>
              </a:rPr>
              <a:t>Ailadroddiad;</a:t>
            </a:r>
          </a:p>
          <a:p>
            <a:pPr eaLnBrk="1" hangingPunct="1">
              <a:lnSpc>
                <a:spcPct val="90000"/>
              </a:lnSpc>
            </a:pPr>
            <a:r>
              <a:rPr lang="cy-GB" altLang="cy-GB" dirty="0">
                <a:latin typeface="Arial" panose="020B0604020202020204" pitchFamily="34" charset="0"/>
              </a:rPr>
              <a:t>Cyflythreniad;</a:t>
            </a:r>
          </a:p>
          <a:p>
            <a:pPr eaLnBrk="1" hangingPunct="1">
              <a:lnSpc>
                <a:spcPct val="90000"/>
              </a:lnSpc>
            </a:pPr>
            <a:r>
              <a:rPr lang="cy-GB" altLang="cy-GB" dirty="0" err="1">
                <a:latin typeface="Arial" panose="020B0604020202020204" pitchFamily="34" charset="0"/>
              </a:rPr>
              <a:t>Onomatopeia</a:t>
            </a:r>
            <a:r>
              <a:rPr lang="cy-GB" altLang="cy-GB" dirty="0">
                <a:latin typeface="Arial" panose="020B0604020202020204" pitchFamily="34" charset="0"/>
              </a:rPr>
              <a:t>;</a:t>
            </a:r>
          </a:p>
          <a:p>
            <a:pPr eaLnBrk="1" hangingPunct="1">
              <a:lnSpc>
                <a:spcPct val="90000"/>
              </a:lnSpc>
            </a:pPr>
            <a:r>
              <a:rPr lang="cy-GB" altLang="cy-GB" dirty="0">
                <a:latin typeface="Arial" panose="020B0604020202020204" pitchFamily="34" charset="0"/>
              </a:rPr>
              <a:t>Rhythm.</a:t>
            </a:r>
            <a:endParaRPr lang="cy-GB" altLang="cy-GB" dirty="0"/>
          </a:p>
        </p:txBody>
      </p:sp>
      <p:sp>
        <p:nvSpPr>
          <p:cNvPr id="29700" name="Rectangle 5"/>
          <p:cNvSpPr>
            <a:spLocks noGrp="1" noChangeArrowheads="1"/>
          </p:cNvSpPr>
          <p:nvPr>
            <p:ph type="body" sz="half" idx="2"/>
          </p:nvPr>
        </p:nvSpPr>
        <p:spPr>
          <a:xfrm>
            <a:off x="4652963" y="2204863"/>
            <a:ext cx="4033837" cy="3240362"/>
          </a:xfrm>
        </p:spPr>
        <p:txBody>
          <a:bodyPr>
            <a:normAutofit/>
          </a:bodyPr>
          <a:lstStyle/>
          <a:p>
            <a:pPr eaLnBrk="1" hangingPunct="1">
              <a:lnSpc>
                <a:spcPct val="90000"/>
              </a:lnSpc>
            </a:pPr>
            <a:r>
              <a:rPr lang="en-GB" altLang="cy-GB" dirty="0">
                <a:solidFill>
                  <a:srgbClr val="0070C0"/>
                </a:solidFill>
                <a:latin typeface="Arial" panose="020B0604020202020204" pitchFamily="34" charset="0"/>
              </a:rPr>
              <a:t>Repetition;</a:t>
            </a:r>
          </a:p>
          <a:p>
            <a:pPr eaLnBrk="1" hangingPunct="1">
              <a:lnSpc>
                <a:spcPct val="90000"/>
              </a:lnSpc>
            </a:pPr>
            <a:r>
              <a:rPr lang="en-GB" altLang="cy-GB" dirty="0">
                <a:solidFill>
                  <a:srgbClr val="0070C0"/>
                </a:solidFill>
                <a:latin typeface="Arial" panose="020B0604020202020204" pitchFamily="34" charset="0"/>
              </a:rPr>
              <a:t>Alliteration;</a:t>
            </a:r>
          </a:p>
          <a:p>
            <a:pPr eaLnBrk="1" hangingPunct="1">
              <a:lnSpc>
                <a:spcPct val="90000"/>
              </a:lnSpc>
            </a:pPr>
            <a:r>
              <a:rPr lang="en-GB" altLang="cy-GB" dirty="0">
                <a:solidFill>
                  <a:srgbClr val="0070C0"/>
                </a:solidFill>
                <a:latin typeface="Arial" panose="020B0604020202020204" pitchFamily="34" charset="0"/>
              </a:rPr>
              <a:t>Onomatopoeia;</a:t>
            </a:r>
          </a:p>
          <a:p>
            <a:pPr eaLnBrk="1" hangingPunct="1">
              <a:lnSpc>
                <a:spcPct val="90000"/>
              </a:lnSpc>
            </a:pPr>
            <a:r>
              <a:rPr lang="cy-GB" altLang="cy-GB" dirty="0">
                <a:solidFill>
                  <a:srgbClr val="0070C0"/>
                </a:solidFill>
                <a:latin typeface="Arial" panose="020B0604020202020204" pitchFamily="34" charset="0"/>
              </a:rPr>
              <a:t>Rhythm.</a:t>
            </a:r>
            <a:endParaRPr lang="en-GB" altLang="cy-GB" dirty="0">
              <a:solidFill>
                <a:srgbClr val="0070C0"/>
              </a:solidFill>
              <a:latin typeface="Arial" panose="020B0604020202020204" pitchFamily="34" charset="0"/>
            </a:endParaRPr>
          </a:p>
          <a:p>
            <a:pPr eaLnBrk="1" hangingPunct="1">
              <a:lnSpc>
                <a:spcPct val="90000"/>
              </a:lnSpc>
            </a:pPr>
            <a:endParaRPr lang="en-GB" altLang="cy-GB" dirty="0">
              <a:solidFill>
                <a:srgbClr val="0000FF"/>
              </a:solidFill>
              <a:latin typeface="Arial" panose="020B0604020202020204" pitchFamily="34" charset="0"/>
            </a:endParaRPr>
          </a:p>
        </p:txBody>
      </p:sp>
    </p:spTree>
    <p:extLst>
      <p:ext uri="{BB962C8B-B14F-4D97-AF65-F5344CB8AC3E}">
        <p14:creationId xmlns:p14="http://schemas.microsoft.com/office/powerpoint/2010/main" val="37407253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59618"/>
          </a:xfrm>
        </p:spPr>
        <p:txBody>
          <a:bodyPr>
            <a:noAutofit/>
          </a:bodyPr>
          <a:lstStyle/>
          <a:p>
            <a:pPr algn="ctr"/>
            <a:r>
              <a:rPr lang="en-GB" sz="4000" dirty="0" err="1">
                <a:latin typeface="Arial" panose="020B0604020202020204" pitchFamily="34" charset="0"/>
              </a:rPr>
              <a:t>Ymwybyddiaeth</a:t>
            </a:r>
            <a:r>
              <a:rPr lang="en-GB" sz="4000" dirty="0">
                <a:latin typeface="Arial" panose="020B0604020202020204" pitchFamily="34" charset="0"/>
              </a:rPr>
              <a:t> </a:t>
            </a:r>
            <a:r>
              <a:rPr lang="en-GB" sz="4000" dirty="0" err="1">
                <a:latin typeface="Arial" panose="020B0604020202020204" pitchFamily="34" charset="0"/>
              </a:rPr>
              <a:t>ffonolegol</a:t>
            </a:r>
            <a:br>
              <a:rPr lang="en-GB" sz="4000" dirty="0">
                <a:latin typeface="Arial" panose="020B0604020202020204" pitchFamily="34" charset="0"/>
              </a:rPr>
            </a:br>
            <a:r>
              <a:rPr lang="en-GB" sz="4000" dirty="0">
                <a:solidFill>
                  <a:srgbClr val="0070C0"/>
                </a:solidFill>
                <a:latin typeface="Arial" panose="020B0604020202020204" pitchFamily="34" charset="0"/>
              </a:rPr>
              <a:t>Phonological awareness</a:t>
            </a:r>
          </a:p>
        </p:txBody>
      </p:sp>
      <p:sp>
        <p:nvSpPr>
          <p:cNvPr id="3" name="Content Placeholder 2"/>
          <p:cNvSpPr>
            <a:spLocks noGrp="1"/>
          </p:cNvSpPr>
          <p:nvPr>
            <p:ph sz="half" idx="1"/>
          </p:nvPr>
        </p:nvSpPr>
        <p:spPr>
          <a:xfrm>
            <a:off x="0" y="1628800"/>
            <a:ext cx="4514850" cy="4548163"/>
          </a:xfrm>
        </p:spPr>
        <p:txBody>
          <a:bodyPr>
            <a:normAutofit/>
          </a:bodyPr>
          <a:lstStyle/>
          <a:p>
            <a:r>
              <a:rPr lang="en-GB" dirty="0">
                <a:latin typeface="Arial" panose="020B0604020202020204" pitchFamily="34" charset="0"/>
              </a:rPr>
              <a:t>Y </a:t>
            </a:r>
            <a:r>
              <a:rPr lang="en-GB" dirty="0" err="1">
                <a:latin typeface="Arial" panose="020B0604020202020204" pitchFamily="34" charset="0"/>
              </a:rPr>
              <a:t>gallu</a:t>
            </a:r>
            <a:r>
              <a:rPr lang="en-GB" dirty="0">
                <a:latin typeface="Arial" panose="020B0604020202020204" pitchFamily="34" charset="0"/>
              </a:rPr>
              <a:t> </a:t>
            </a:r>
            <a:r>
              <a:rPr lang="en-GB" dirty="0" err="1">
                <a:latin typeface="Arial" panose="020B0604020202020204" pitchFamily="34" charset="0"/>
              </a:rPr>
              <a:t>i</a:t>
            </a:r>
            <a:r>
              <a:rPr lang="en-GB" dirty="0">
                <a:latin typeface="Arial" panose="020B0604020202020204" pitchFamily="34" charset="0"/>
              </a:rPr>
              <a:t> </a:t>
            </a:r>
            <a:r>
              <a:rPr lang="en-GB" dirty="0" err="1">
                <a:latin typeface="Arial" panose="020B0604020202020204" pitchFamily="34" charset="0"/>
              </a:rPr>
              <a:t>ddeall</a:t>
            </a:r>
            <a:r>
              <a:rPr lang="en-GB" dirty="0">
                <a:latin typeface="Arial" panose="020B0604020202020204" pitchFamily="34" charset="0"/>
              </a:rPr>
              <a:t> bod </a:t>
            </a:r>
            <a:r>
              <a:rPr lang="en-GB" dirty="0" err="1">
                <a:latin typeface="Arial" panose="020B0604020202020204" pitchFamily="34" charset="0"/>
              </a:rPr>
              <a:t>llythrennau'r</a:t>
            </a:r>
            <a:r>
              <a:rPr lang="en-GB" dirty="0">
                <a:latin typeface="Arial" panose="020B0604020202020204" pitchFamily="34" charset="0"/>
              </a:rPr>
              <a:t> </a:t>
            </a:r>
            <a:r>
              <a:rPr lang="en-GB" dirty="0" err="1">
                <a:latin typeface="Arial" panose="020B0604020202020204" pitchFamily="34" charset="0"/>
              </a:rPr>
              <a:t>wyddor</a:t>
            </a:r>
            <a:r>
              <a:rPr lang="en-GB" dirty="0">
                <a:latin typeface="Arial" panose="020B0604020202020204" pitchFamily="34" charset="0"/>
              </a:rPr>
              <a:t> </a:t>
            </a:r>
            <a:r>
              <a:rPr lang="en-GB" dirty="0" err="1">
                <a:latin typeface="Arial" panose="020B0604020202020204" pitchFamily="34" charset="0"/>
              </a:rPr>
              <a:t>yn</a:t>
            </a:r>
            <a:r>
              <a:rPr lang="en-GB" dirty="0">
                <a:latin typeface="Arial" panose="020B0604020202020204" pitchFamily="34" charset="0"/>
              </a:rPr>
              <a:t> </a:t>
            </a:r>
            <a:r>
              <a:rPr lang="en-GB" dirty="0" err="1">
                <a:latin typeface="Arial" panose="020B0604020202020204" pitchFamily="34" charset="0"/>
              </a:rPr>
              <a:t>cynrychioli</a:t>
            </a:r>
            <a:r>
              <a:rPr lang="en-GB" dirty="0">
                <a:latin typeface="Arial" panose="020B0604020202020204" pitchFamily="34" charset="0"/>
              </a:rPr>
              <a:t> </a:t>
            </a:r>
            <a:r>
              <a:rPr lang="en-GB" dirty="0" err="1">
                <a:latin typeface="Arial" panose="020B0604020202020204" pitchFamily="34" charset="0"/>
              </a:rPr>
              <a:t>ffonemau</a:t>
            </a:r>
            <a:r>
              <a:rPr lang="en-GB" dirty="0">
                <a:latin typeface="Arial" panose="020B0604020202020204" pitchFamily="34" charset="0"/>
              </a:rPr>
              <a:t> </a:t>
            </a:r>
            <a:r>
              <a:rPr lang="en-GB" dirty="0" err="1">
                <a:latin typeface="Arial" panose="020B0604020202020204" pitchFamily="34" charset="0"/>
              </a:rPr>
              <a:t>mewn</a:t>
            </a:r>
            <a:r>
              <a:rPr lang="en-GB" dirty="0">
                <a:latin typeface="Arial" panose="020B0604020202020204" pitchFamily="34" charset="0"/>
              </a:rPr>
              <a:t> </a:t>
            </a:r>
            <a:r>
              <a:rPr lang="en-GB" dirty="0" err="1">
                <a:latin typeface="Arial" panose="020B0604020202020204" pitchFamily="34" charset="0"/>
              </a:rPr>
              <a:t>lleferydd</a:t>
            </a:r>
            <a:r>
              <a:rPr lang="en-GB" dirty="0">
                <a:latin typeface="Arial" panose="020B0604020202020204" pitchFamily="34" charset="0"/>
              </a:rPr>
              <a:t>;</a:t>
            </a:r>
          </a:p>
          <a:p>
            <a:r>
              <a:rPr lang="en-GB" dirty="0" err="1">
                <a:latin typeface="Arial" panose="020B0604020202020204" pitchFamily="34" charset="0"/>
              </a:rPr>
              <a:t>Rhagflaenydd</a:t>
            </a:r>
            <a:r>
              <a:rPr lang="en-GB" dirty="0">
                <a:latin typeface="Arial" panose="020B0604020202020204" pitchFamily="34" charset="0"/>
              </a:rPr>
              <a:t> </a:t>
            </a:r>
            <a:r>
              <a:rPr lang="en-GB" dirty="0" err="1">
                <a:latin typeface="Arial" panose="020B0604020202020204" pitchFamily="34" charset="0"/>
              </a:rPr>
              <a:t>pwysig</a:t>
            </a:r>
            <a:r>
              <a:rPr lang="en-GB" dirty="0">
                <a:latin typeface="Arial" panose="020B0604020202020204" pitchFamily="34" charset="0"/>
              </a:rPr>
              <a:t> </a:t>
            </a:r>
            <a:r>
              <a:rPr lang="en-GB" dirty="0" err="1">
                <a:latin typeface="Arial" panose="020B0604020202020204" pitchFamily="34" charset="0"/>
              </a:rPr>
              <a:t>wrth</a:t>
            </a:r>
            <a:r>
              <a:rPr lang="en-GB" dirty="0">
                <a:latin typeface="Arial" panose="020B0604020202020204" pitchFamily="34" charset="0"/>
              </a:rPr>
              <a:t> </a:t>
            </a:r>
            <a:r>
              <a:rPr lang="en-GB" dirty="0" err="1">
                <a:latin typeface="Arial" panose="020B0604020202020204" pitchFamily="34" charset="0"/>
              </a:rPr>
              <a:t>ddysgu</a:t>
            </a:r>
            <a:r>
              <a:rPr lang="en-GB" dirty="0">
                <a:latin typeface="Arial" panose="020B0604020202020204" pitchFamily="34" charset="0"/>
              </a:rPr>
              <a:t> </a:t>
            </a:r>
            <a:r>
              <a:rPr lang="en-GB" dirty="0" err="1">
                <a:latin typeface="Arial" panose="020B0604020202020204" pitchFamily="34" charset="0"/>
              </a:rPr>
              <a:t>darllen</a:t>
            </a:r>
            <a:r>
              <a:rPr lang="en-GB" dirty="0">
                <a:latin typeface="Arial" panose="020B0604020202020204" pitchFamily="34" charset="0"/>
              </a:rPr>
              <a:t>;</a:t>
            </a:r>
          </a:p>
          <a:p>
            <a:r>
              <a:rPr lang="en-GB" dirty="0" err="1">
                <a:latin typeface="Arial" panose="020B0604020202020204" pitchFamily="34" charset="0"/>
              </a:rPr>
              <a:t>Yn</a:t>
            </a:r>
            <a:r>
              <a:rPr lang="en-GB" dirty="0">
                <a:latin typeface="Arial" panose="020B0604020202020204" pitchFamily="34" charset="0"/>
              </a:rPr>
              <a:t> </a:t>
            </a:r>
            <a:r>
              <a:rPr lang="en-GB" dirty="0" err="1">
                <a:latin typeface="Arial" panose="020B0604020202020204" pitchFamily="34" charset="0"/>
              </a:rPr>
              <a:t>gysylltiedig</a:t>
            </a:r>
            <a:r>
              <a:rPr lang="en-GB" dirty="0">
                <a:latin typeface="Arial" panose="020B0604020202020204" pitchFamily="34" charset="0"/>
              </a:rPr>
              <a:t> â </a:t>
            </a:r>
            <a:r>
              <a:rPr lang="en-GB" dirty="0" err="1">
                <a:latin typeface="Arial" panose="020B0604020202020204" pitchFamily="34" charset="0"/>
              </a:rPr>
              <a:t>darllen</a:t>
            </a:r>
            <a:r>
              <a:rPr lang="en-GB" dirty="0">
                <a:latin typeface="Arial" panose="020B0604020202020204" pitchFamily="34" charset="0"/>
              </a:rPr>
              <a:t> </a:t>
            </a:r>
            <a:r>
              <a:rPr lang="en-GB" dirty="0" err="1">
                <a:latin typeface="Arial" panose="020B0604020202020204" pitchFamily="34" charset="0"/>
              </a:rPr>
              <a:t>cynnar</a:t>
            </a:r>
            <a:r>
              <a:rPr lang="en-GB" dirty="0">
                <a:latin typeface="Arial" panose="020B0604020202020204" pitchFamily="34" charset="0"/>
              </a:rPr>
              <a:t> a </a:t>
            </a:r>
            <a:r>
              <a:rPr lang="en-GB" dirty="0" err="1">
                <a:latin typeface="Arial" panose="020B0604020202020204" pitchFamily="34" charset="0"/>
              </a:rPr>
              <a:t>sillafu</a:t>
            </a:r>
            <a:r>
              <a:rPr lang="en-GB" dirty="0">
                <a:latin typeface="Arial" panose="020B0604020202020204" pitchFamily="34" charset="0"/>
              </a:rPr>
              <a:t> </a:t>
            </a:r>
            <a:r>
              <a:rPr lang="en-GB" dirty="0" err="1">
                <a:latin typeface="Arial" panose="020B0604020202020204" pitchFamily="34" charset="0"/>
              </a:rPr>
              <a:t>llwyddiannus</a:t>
            </a:r>
            <a:r>
              <a:rPr lang="en-GB" dirty="0">
                <a:latin typeface="Arial" panose="020B0604020202020204" pitchFamily="34" charset="0"/>
              </a:rPr>
              <a:t>.</a:t>
            </a:r>
          </a:p>
        </p:txBody>
      </p:sp>
      <p:sp>
        <p:nvSpPr>
          <p:cNvPr id="4" name="Content Placeholder 3"/>
          <p:cNvSpPr>
            <a:spLocks noGrp="1"/>
          </p:cNvSpPr>
          <p:nvPr>
            <p:ph sz="half" idx="2"/>
          </p:nvPr>
        </p:nvSpPr>
        <p:spPr>
          <a:xfrm>
            <a:off x="4629150" y="1628800"/>
            <a:ext cx="4514850" cy="4548163"/>
          </a:xfrm>
        </p:spPr>
        <p:txBody>
          <a:bodyPr>
            <a:normAutofit/>
          </a:bodyPr>
          <a:lstStyle/>
          <a:p>
            <a:r>
              <a:rPr lang="en-GB" dirty="0">
                <a:solidFill>
                  <a:srgbClr val="0070C0"/>
                </a:solidFill>
                <a:latin typeface="Arial" panose="020B0604020202020204" pitchFamily="34" charset="0"/>
              </a:rPr>
              <a:t>The ability to understand that letters of the alphabet represent phonemes in speech;</a:t>
            </a:r>
          </a:p>
          <a:p>
            <a:r>
              <a:rPr lang="en-GB" dirty="0">
                <a:solidFill>
                  <a:srgbClr val="0070C0"/>
                </a:solidFill>
                <a:latin typeface="Arial" panose="020B0604020202020204" pitchFamily="34" charset="0"/>
              </a:rPr>
              <a:t>An important precursor in learning to read;</a:t>
            </a:r>
          </a:p>
          <a:p>
            <a:r>
              <a:rPr lang="en-GB" dirty="0">
                <a:solidFill>
                  <a:srgbClr val="0070C0"/>
                </a:solidFill>
                <a:latin typeface="Arial" panose="020B0604020202020204" pitchFamily="34" charset="0"/>
              </a:rPr>
              <a:t>Linked to early reading and success with spelling.           </a:t>
            </a:r>
          </a:p>
          <a:p>
            <a:pPr marL="0" indent="0" algn="r">
              <a:buNone/>
            </a:pPr>
            <a:r>
              <a:rPr lang="en-GB" dirty="0">
                <a:solidFill>
                  <a:srgbClr val="0070C0"/>
                </a:solidFill>
                <a:latin typeface="Arial" panose="020B0604020202020204" pitchFamily="34" charset="0"/>
              </a:rPr>
              <a:t> </a:t>
            </a:r>
            <a:r>
              <a:rPr lang="en-GB" sz="1600" dirty="0">
                <a:solidFill>
                  <a:srgbClr val="0070C0"/>
                </a:solidFill>
                <a:latin typeface="Arial" panose="020B0604020202020204" pitchFamily="34" charset="0"/>
              </a:rPr>
              <a:t>(</a:t>
            </a:r>
            <a:r>
              <a:rPr lang="en-GB" sz="1600" dirty="0" err="1">
                <a:solidFill>
                  <a:srgbClr val="0070C0"/>
                </a:solidFill>
                <a:latin typeface="Arial" panose="020B0604020202020204" pitchFamily="34" charset="0"/>
              </a:rPr>
              <a:t>Saiegh</a:t>
            </a:r>
            <a:r>
              <a:rPr lang="en-GB" sz="1600" dirty="0">
                <a:solidFill>
                  <a:srgbClr val="0070C0"/>
                </a:solidFill>
                <a:latin typeface="Arial" panose="020B0604020202020204" pitchFamily="34" charset="0"/>
              </a:rPr>
              <a:t>-Haddad, 2019)</a:t>
            </a:r>
          </a:p>
          <a:p>
            <a:pPr marL="0" indent="0">
              <a:buNone/>
            </a:pPr>
            <a:endParaRPr lang="en-GB" dirty="0">
              <a:solidFill>
                <a:srgbClr val="0000FF"/>
              </a:solidFill>
              <a:latin typeface="Arial" panose="020B0604020202020204" pitchFamily="34" charset="0"/>
            </a:endParaRPr>
          </a:p>
        </p:txBody>
      </p:sp>
    </p:spTree>
    <p:extLst>
      <p:ext uri="{BB962C8B-B14F-4D97-AF65-F5344CB8AC3E}">
        <p14:creationId xmlns:p14="http://schemas.microsoft.com/office/powerpoint/2010/main" val="21486010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65127"/>
            <a:ext cx="8640960" cy="759618"/>
          </a:xfrm>
        </p:spPr>
        <p:txBody>
          <a:bodyPr>
            <a:noAutofit/>
          </a:bodyPr>
          <a:lstStyle/>
          <a:p>
            <a:pPr algn="ctr"/>
            <a:r>
              <a:rPr lang="en-GB" sz="3200" dirty="0" err="1">
                <a:latin typeface="Arial" panose="020B0604020202020204" pitchFamily="34" charset="0"/>
              </a:rPr>
              <a:t>Gweithgareddau</a:t>
            </a:r>
            <a:r>
              <a:rPr lang="en-GB" sz="3200" dirty="0">
                <a:latin typeface="Arial" panose="020B0604020202020204" pitchFamily="34" charset="0"/>
              </a:rPr>
              <a:t> </a:t>
            </a:r>
            <a:r>
              <a:rPr lang="en-GB" sz="3200" dirty="0" err="1">
                <a:latin typeface="Arial" panose="020B0604020202020204" pitchFamily="34" charset="0"/>
              </a:rPr>
              <a:t>i</a:t>
            </a:r>
            <a:r>
              <a:rPr lang="en-GB" sz="3200" dirty="0">
                <a:latin typeface="Arial" panose="020B0604020202020204" pitchFamily="34" charset="0"/>
              </a:rPr>
              <a:t> </a:t>
            </a:r>
            <a:r>
              <a:rPr lang="en-GB" sz="3200" dirty="0" err="1">
                <a:latin typeface="Arial" panose="020B0604020202020204" pitchFamily="34" charset="0"/>
              </a:rPr>
              <a:t>hyrwryddo</a:t>
            </a:r>
            <a:r>
              <a:rPr lang="en-GB" sz="3200" dirty="0">
                <a:latin typeface="Arial" panose="020B0604020202020204" pitchFamily="34" charset="0"/>
              </a:rPr>
              <a:t> </a:t>
            </a:r>
            <a:r>
              <a:rPr lang="en-GB" sz="3200" dirty="0" err="1">
                <a:latin typeface="Arial" panose="020B0604020202020204" pitchFamily="34" charset="0"/>
              </a:rPr>
              <a:t>ymwybyddiaeth</a:t>
            </a:r>
            <a:r>
              <a:rPr lang="en-GB" sz="3200" dirty="0">
                <a:latin typeface="Arial" panose="020B0604020202020204" pitchFamily="34" charset="0"/>
              </a:rPr>
              <a:t> </a:t>
            </a:r>
            <a:r>
              <a:rPr lang="en-GB" sz="3200" dirty="0" err="1">
                <a:latin typeface="Arial" panose="020B0604020202020204" pitchFamily="34" charset="0"/>
              </a:rPr>
              <a:t>ffonolegol</a:t>
            </a:r>
            <a:br>
              <a:rPr lang="en-GB" sz="3200" dirty="0">
                <a:latin typeface="Arial" panose="020B0604020202020204" pitchFamily="34" charset="0"/>
              </a:rPr>
            </a:br>
            <a:r>
              <a:rPr lang="en-GB" sz="3200" dirty="0">
                <a:solidFill>
                  <a:srgbClr val="0070C0"/>
                </a:solidFill>
                <a:latin typeface="Arial" panose="020B0604020202020204" pitchFamily="34" charset="0"/>
              </a:rPr>
              <a:t>Activities to promote phonological awareness</a:t>
            </a:r>
          </a:p>
        </p:txBody>
      </p:sp>
      <p:sp>
        <p:nvSpPr>
          <p:cNvPr id="3" name="Content Placeholder 2"/>
          <p:cNvSpPr>
            <a:spLocks noGrp="1"/>
          </p:cNvSpPr>
          <p:nvPr>
            <p:ph sz="half" idx="1"/>
          </p:nvPr>
        </p:nvSpPr>
        <p:spPr>
          <a:xfrm>
            <a:off x="179512" y="1700808"/>
            <a:ext cx="4335338" cy="4476155"/>
          </a:xfrm>
        </p:spPr>
        <p:txBody>
          <a:bodyPr>
            <a:normAutofit/>
          </a:bodyPr>
          <a:lstStyle/>
          <a:p>
            <a:r>
              <a:rPr lang="en-GB" dirty="0" err="1">
                <a:latin typeface="Arial" panose="020B0604020202020204" pitchFamily="34" charset="0"/>
              </a:rPr>
              <a:t>Tynnu</a:t>
            </a:r>
            <a:r>
              <a:rPr lang="en-GB" dirty="0">
                <a:latin typeface="Arial" panose="020B0604020202020204" pitchFamily="34" charset="0"/>
              </a:rPr>
              <a:t> </a:t>
            </a:r>
            <a:r>
              <a:rPr lang="en-GB" dirty="0" err="1">
                <a:latin typeface="Arial" panose="020B0604020202020204" pitchFamily="34" charset="0"/>
              </a:rPr>
              <a:t>sylw</a:t>
            </a:r>
            <a:r>
              <a:rPr lang="en-GB" dirty="0">
                <a:latin typeface="Arial" panose="020B0604020202020204" pitchFamily="34" charset="0"/>
              </a:rPr>
              <a:t> at </a:t>
            </a:r>
            <a:r>
              <a:rPr lang="en-GB" dirty="0" err="1">
                <a:latin typeface="Arial" panose="020B0604020202020204" pitchFamily="34" charset="0"/>
              </a:rPr>
              <a:t>ymwybyddiaeth</a:t>
            </a:r>
            <a:r>
              <a:rPr lang="en-GB" dirty="0">
                <a:latin typeface="Arial" panose="020B0604020202020204" pitchFamily="34" charset="0"/>
              </a:rPr>
              <a:t> </a:t>
            </a:r>
            <a:r>
              <a:rPr lang="en-GB" dirty="0" err="1">
                <a:latin typeface="Arial" panose="020B0604020202020204" pitchFamily="34" charset="0"/>
              </a:rPr>
              <a:t>ffonolegol</a:t>
            </a:r>
            <a:r>
              <a:rPr lang="en-GB" dirty="0">
                <a:latin typeface="Arial" panose="020B0604020202020204" pitchFamily="34" charset="0"/>
              </a:rPr>
              <a:t> </a:t>
            </a:r>
            <a:r>
              <a:rPr lang="en-GB" dirty="0" err="1">
                <a:latin typeface="Arial" panose="020B0604020202020204" pitchFamily="34" charset="0"/>
              </a:rPr>
              <a:t>mewn</a:t>
            </a:r>
            <a:r>
              <a:rPr lang="en-GB" dirty="0">
                <a:latin typeface="Arial" panose="020B0604020202020204" pitchFamily="34" charset="0"/>
              </a:rPr>
              <a:t> </a:t>
            </a:r>
            <a:r>
              <a:rPr lang="en-GB" dirty="0" err="1">
                <a:latin typeface="Arial" panose="020B0604020202020204" pitchFamily="34" charset="0"/>
              </a:rPr>
              <a:t>rhigymau</a:t>
            </a:r>
            <a:r>
              <a:rPr lang="en-GB" dirty="0">
                <a:latin typeface="Arial" panose="020B0604020202020204" pitchFamily="34" charset="0"/>
              </a:rPr>
              <a:t>, </a:t>
            </a:r>
            <a:r>
              <a:rPr lang="en-GB" dirty="0" err="1">
                <a:latin typeface="Arial" panose="020B0604020202020204" pitchFamily="34" charset="0"/>
              </a:rPr>
              <a:t>caneuon</a:t>
            </a:r>
            <a:r>
              <a:rPr lang="en-GB" dirty="0">
                <a:latin typeface="Arial" panose="020B0604020202020204" pitchFamily="34" charset="0"/>
              </a:rPr>
              <a:t> a </a:t>
            </a:r>
            <a:r>
              <a:rPr lang="en-GB" dirty="0" err="1">
                <a:latin typeface="Arial" panose="020B0604020202020204" pitchFamily="34" charset="0"/>
              </a:rPr>
              <a:t>straeon</a:t>
            </a:r>
            <a:r>
              <a:rPr lang="en-GB" dirty="0">
                <a:latin typeface="Arial" panose="020B0604020202020204" pitchFamily="34" charset="0"/>
              </a:rPr>
              <a:t>; </a:t>
            </a:r>
          </a:p>
          <a:p>
            <a:r>
              <a:rPr lang="en-GB" dirty="0" err="1">
                <a:latin typeface="Arial" panose="020B0604020202020204" pitchFamily="34" charset="0"/>
              </a:rPr>
              <a:t>Cyfatebu</a:t>
            </a:r>
            <a:r>
              <a:rPr lang="en-GB" dirty="0">
                <a:latin typeface="Arial" panose="020B0604020202020204" pitchFamily="34" charset="0"/>
              </a:rPr>
              <a:t> </a:t>
            </a:r>
            <a:r>
              <a:rPr lang="en-GB" dirty="0" err="1">
                <a:latin typeface="Arial" panose="020B0604020202020204" pitchFamily="34" charset="0"/>
              </a:rPr>
              <a:t>lluniau</a:t>
            </a:r>
            <a:r>
              <a:rPr lang="en-GB" dirty="0">
                <a:latin typeface="Arial" panose="020B0604020202020204" pitchFamily="34" charset="0"/>
              </a:rPr>
              <a:t> â </a:t>
            </a:r>
            <a:r>
              <a:rPr lang="en-GB" dirty="0" err="1">
                <a:latin typeface="Arial" panose="020B0604020202020204" pitchFamily="34" charset="0"/>
              </a:rPr>
              <a:t>geiriau</a:t>
            </a:r>
            <a:r>
              <a:rPr lang="en-GB" dirty="0">
                <a:latin typeface="Arial" panose="020B0604020202020204" pitchFamily="34" charset="0"/>
              </a:rPr>
              <a:t>;</a:t>
            </a:r>
          </a:p>
          <a:p>
            <a:r>
              <a:rPr lang="en-GB" dirty="0" err="1">
                <a:latin typeface="Arial" panose="020B0604020202020204" pitchFamily="34" charset="0"/>
              </a:rPr>
              <a:t>Cyfatebu</a:t>
            </a:r>
            <a:r>
              <a:rPr lang="en-GB" dirty="0">
                <a:latin typeface="Arial" panose="020B0604020202020204" pitchFamily="34" charset="0"/>
              </a:rPr>
              <a:t> </a:t>
            </a:r>
            <a:r>
              <a:rPr lang="en-GB" dirty="0" err="1">
                <a:latin typeface="Arial" panose="020B0604020202020204" pitchFamily="34" charset="0"/>
              </a:rPr>
              <a:t>geiriau</a:t>
            </a:r>
            <a:r>
              <a:rPr lang="en-GB" dirty="0">
                <a:latin typeface="Arial" panose="020B0604020202020204" pitchFamily="34" charset="0"/>
              </a:rPr>
              <a:t> â </a:t>
            </a:r>
            <a:r>
              <a:rPr lang="en-GB" dirty="0" err="1">
                <a:latin typeface="Arial" panose="020B0604020202020204" pitchFamily="34" charset="0"/>
              </a:rPr>
              <a:t>geiriau</a:t>
            </a:r>
            <a:r>
              <a:rPr lang="en-GB" dirty="0">
                <a:latin typeface="Arial" panose="020B0604020202020204" pitchFamily="34" charset="0"/>
              </a:rPr>
              <a:t>.</a:t>
            </a:r>
          </a:p>
        </p:txBody>
      </p:sp>
      <p:sp>
        <p:nvSpPr>
          <p:cNvPr id="4" name="Content Placeholder 3"/>
          <p:cNvSpPr>
            <a:spLocks noGrp="1"/>
          </p:cNvSpPr>
          <p:nvPr>
            <p:ph sz="half" idx="2"/>
          </p:nvPr>
        </p:nvSpPr>
        <p:spPr>
          <a:xfrm>
            <a:off x="4629150" y="1844824"/>
            <a:ext cx="3886200" cy="4332139"/>
          </a:xfrm>
        </p:spPr>
        <p:txBody>
          <a:bodyPr>
            <a:normAutofit/>
          </a:bodyPr>
          <a:lstStyle/>
          <a:p>
            <a:r>
              <a:rPr lang="en-GB" dirty="0">
                <a:solidFill>
                  <a:srgbClr val="0070C0"/>
                </a:solidFill>
                <a:latin typeface="Arial" panose="020B0604020202020204" pitchFamily="34" charset="0"/>
              </a:rPr>
              <a:t>Highlight phonological awareness in rhymes, songs and stories;</a:t>
            </a:r>
          </a:p>
          <a:p>
            <a:r>
              <a:rPr lang="en-GB" dirty="0">
                <a:solidFill>
                  <a:srgbClr val="0070C0"/>
                </a:solidFill>
                <a:latin typeface="Arial" panose="020B0604020202020204" pitchFamily="34" charset="0"/>
              </a:rPr>
              <a:t>Match pictures to words;</a:t>
            </a:r>
          </a:p>
          <a:p>
            <a:r>
              <a:rPr lang="en-GB" dirty="0">
                <a:solidFill>
                  <a:srgbClr val="0070C0"/>
                </a:solidFill>
                <a:latin typeface="Arial" panose="020B0604020202020204" pitchFamily="34" charset="0"/>
              </a:rPr>
              <a:t>Match words to words.</a:t>
            </a:r>
            <a:endParaRPr lang="en-GB" sz="1800" dirty="0">
              <a:solidFill>
                <a:srgbClr val="0070C0"/>
              </a:solidFill>
              <a:latin typeface="Arial" panose="020B0604020202020204" pitchFamily="34" charset="0"/>
            </a:endParaRPr>
          </a:p>
          <a:p>
            <a:endParaRPr lang="en-GB" sz="1600" dirty="0">
              <a:solidFill>
                <a:srgbClr val="0000FF"/>
              </a:solidFill>
              <a:latin typeface="Arial" panose="020B0604020202020204" pitchFamily="34" charset="0"/>
            </a:endParaRPr>
          </a:p>
          <a:p>
            <a:pPr marL="0" indent="0">
              <a:buNone/>
            </a:pPr>
            <a:endParaRPr lang="en-GB" dirty="0">
              <a:solidFill>
                <a:srgbClr val="0000FF"/>
              </a:solidFill>
              <a:latin typeface="Arial" panose="020B0604020202020204" pitchFamily="34" charset="0"/>
            </a:endParaRPr>
          </a:p>
        </p:txBody>
      </p:sp>
    </p:spTree>
    <p:extLst>
      <p:ext uri="{BB962C8B-B14F-4D97-AF65-F5344CB8AC3E}">
        <p14:creationId xmlns:p14="http://schemas.microsoft.com/office/powerpoint/2010/main" val="30086808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695" y="457200"/>
            <a:ext cx="2949178" cy="1459632"/>
          </a:xfrm>
        </p:spPr>
        <p:txBody>
          <a:bodyPr>
            <a:noAutofit/>
          </a:bodyPr>
          <a:lstStyle/>
          <a:p>
            <a:r>
              <a:rPr lang="en-GB" sz="4000" dirty="0" err="1">
                <a:latin typeface="Arial" panose="020B0604020202020204" pitchFamily="34" charset="0"/>
              </a:rPr>
              <a:t>Ffonemau</a:t>
            </a:r>
            <a:br>
              <a:rPr lang="en-GB" sz="4000" dirty="0">
                <a:latin typeface="Arial" panose="020B0604020202020204" pitchFamily="34" charset="0"/>
              </a:rPr>
            </a:br>
            <a:r>
              <a:rPr lang="en-GB" sz="4000" dirty="0">
                <a:solidFill>
                  <a:srgbClr val="0070C0"/>
                </a:solidFill>
                <a:latin typeface="Arial" panose="020B0604020202020204" pitchFamily="34" charset="0"/>
              </a:rPr>
              <a:t>Phonemes</a:t>
            </a:r>
            <a:endParaRPr lang="en-GB" sz="4000" dirty="0">
              <a:solidFill>
                <a:srgbClr val="0070C0"/>
              </a:solidFill>
            </a:endParaRPr>
          </a:p>
        </p:txBody>
      </p:sp>
      <p:sp>
        <p:nvSpPr>
          <p:cNvPr id="6" name="Text Placeholder 5"/>
          <p:cNvSpPr>
            <a:spLocks noGrp="1"/>
          </p:cNvSpPr>
          <p:nvPr>
            <p:ph type="body" sz="half" idx="2"/>
          </p:nvPr>
        </p:nvSpPr>
        <p:spPr>
          <a:xfrm>
            <a:off x="629841" y="2420888"/>
            <a:ext cx="2949178" cy="3448100"/>
          </a:xfrm>
        </p:spPr>
        <p:txBody>
          <a:bodyPr>
            <a:normAutofit/>
          </a:bodyPr>
          <a:lstStyle/>
          <a:p>
            <a:r>
              <a:rPr lang="en-GB" sz="3200" dirty="0">
                <a:latin typeface="Arial" panose="020B0604020202020204" pitchFamily="34" charset="0"/>
                <a:hlinkClick r:id="rId2"/>
              </a:rPr>
              <a:t>What is a phoneme?</a:t>
            </a:r>
            <a:r>
              <a:rPr lang="en-GB" sz="3200" dirty="0">
                <a:latin typeface="Arial" panose="020B0604020202020204" pitchFamily="34" charset="0"/>
              </a:rPr>
              <a:t> </a:t>
            </a:r>
          </a:p>
        </p:txBody>
      </p:sp>
      <p:pic>
        <p:nvPicPr>
          <p:cNvPr id="1027" name="Picture Placeholder 1026"/>
          <p:cNvPicPr>
            <a:picLocks noGrp="1" noChangeAspect="1"/>
          </p:cNvPicPr>
          <p:nvPr>
            <p:ph type="pic" idx="1"/>
          </p:nvPr>
        </p:nvPicPr>
        <p:blipFill>
          <a:blip r:embed="rId3"/>
          <a:srcRect l="15827" r="15827"/>
          <a:stretch>
            <a:fillRect/>
          </a:stretch>
        </p:blipFill>
        <p:spPr>
          <a:xfrm>
            <a:off x="3887390" y="987426"/>
            <a:ext cx="4861073" cy="4873625"/>
          </a:xfrm>
          <a:prstGeom prst="rect">
            <a:avLst/>
          </a:prstGeom>
        </p:spPr>
      </p:pic>
    </p:spTree>
    <p:extLst>
      <p:ext uri="{BB962C8B-B14F-4D97-AF65-F5344CB8AC3E}">
        <p14:creationId xmlns:p14="http://schemas.microsoft.com/office/powerpoint/2010/main" val="33284105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543593"/>
          </a:xfrm>
        </p:spPr>
        <p:txBody>
          <a:bodyPr>
            <a:noAutofit/>
          </a:bodyPr>
          <a:lstStyle/>
          <a:p>
            <a:pPr algn="ctr"/>
            <a:r>
              <a:rPr lang="en-GB" sz="4000" dirty="0" err="1">
                <a:latin typeface="Arial" panose="020B0604020202020204" pitchFamily="34" charset="0"/>
              </a:rPr>
              <a:t>Sillafau</a:t>
            </a:r>
            <a:r>
              <a:rPr lang="en-GB" sz="4000" dirty="0">
                <a:latin typeface="Arial" panose="020B0604020202020204" pitchFamily="34" charset="0"/>
              </a:rPr>
              <a:t> &amp; Rhythm</a:t>
            </a:r>
            <a:br>
              <a:rPr lang="en-GB" sz="4000" dirty="0">
                <a:latin typeface="Arial" panose="020B0604020202020204" pitchFamily="34" charset="0"/>
              </a:rPr>
            </a:br>
            <a:r>
              <a:rPr lang="en-GB" sz="4000" dirty="0">
                <a:solidFill>
                  <a:srgbClr val="0070C0"/>
                </a:solidFill>
                <a:latin typeface="Arial" panose="020B0604020202020204" pitchFamily="34" charset="0"/>
              </a:rPr>
              <a:t>Syllables &amp; Rhythm</a:t>
            </a:r>
          </a:p>
        </p:txBody>
      </p:sp>
      <p:sp>
        <p:nvSpPr>
          <p:cNvPr id="3" name="Content Placeholder 2"/>
          <p:cNvSpPr>
            <a:spLocks noGrp="1"/>
          </p:cNvSpPr>
          <p:nvPr>
            <p:ph sz="half" idx="1"/>
          </p:nvPr>
        </p:nvSpPr>
        <p:spPr>
          <a:xfrm>
            <a:off x="323528" y="1412776"/>
            <a:ext cx="4104456" cy="4692179"/>
          </a:xfrm>
        </p:spPr>
        <p:txBody>
          <a:bodyPr>
            <a:normAutofit/>
          </a:bodyPr>
          <a:lstStyle/>
          <a:p>
            <a:pPr>
              <a:spcBef>
                <a:spcPts val="0"/>
              </a:spcBef>
            </a:pPr>
            <a:r>
              <a:rPr lang="en-GB" sz="2200" dirty="0" err="1">
                <a:latin typeface="Arial" panose="020B0604020202020204" pitchFamily="34" charset="0"/>
              </a:rPr>
              <a:t>Sillafau</a:t>
            </a:r>
            <a:r>
              <a:rPr lang="en-GB" sz="2200" dirty="0">
                <a:latin typeface="Arial" panose="020B0604020202020204" pitchFamily="34" charset="0"/>
              </a:rPr>
              <a:t> </a:t>
            </a:r>
            <a:r>
              <a:rPr lang="en-GB" sz="2200" dirty="0" err="1">
                <a:latin typeface="Arial" panose="020B0604020202020204" pitchFamily="34" charset="0"/>
              </a:rPr>
              <a:t>mewn</a:t>
            </a:r>
            <a:r>
              <a:rPr lang="en-GB" sz="2200" dirty="0">
                <a:latin typeface="Arial" panose="020B0604020202020204" pitchFamily="34" charset="0"/>
              </a:rPr>
              <a:t> </a:t>
            </a:r>
            <a:r>
              <a:rPr lang="en-GB" sz="2200" dirty="0" err="1">
                <a:latin typeface="Arial" panose="020B0604020202020204" pitchFamily="34" charset="0"/>
              </a:rPr>
              <a:t>hwiangerddi</a:t>
            </a:r>
            <a:r>
              <a:rPr lang="en-GB" sz="2200" dirty="0">
                <a:latin typeface="Arial" panose="020B0604020202020204" pitchFamily="34" charset="0"/>
              </a:rPr>
              <a:t> </a:t>
            </a:r>
            <a:r>
              <a:rPr lang="en-GB" sz="2200" dirty="0" err="1">
                <a:latin typeface="Arial" panose="020B0604020202020204" pitchFamily="34" charset="0"/>
              </a:rPr>
              <a:t>yn</a:t>
            </a:r>
            <a:r>
              <a:rPr lang="en-GB" sz="2200" dirty="0">
                <a:latin typeface="Arial" panose="020B0604020202020204" pitchFamily="34" charset="0"/>
              </a:rPr>
              <a:t> </a:t>
            </a:r>
            <a:r>
              <a:rPr lang="en-GB" sz="2200" dirty="0" err="1">
                <a:latin typeface="Arial" panose="020B0604020202020204" pitchFamily="34" charset="0"/>
              </a:rPr>
              <a:t>helpu</a:t>
            </a:r>
            <a:r>
              <a:rPr lang="en-GB" sz="2200" dirty="0">
                <a:latin typeface="Arial" panose="020B0604020202020204" pitchFamily="34" charset="0"/>
              </a:rPr>
              <a:t> </a:t>
            </a:r>
            <a:r>
              <a:rPr lang="en-GB" sz="2200" dirty="0" err="1">
                <a:latin typeface="Arial" panose="020B0604020202020204" pitchFamily="34" charset="0"/>
              </a:rPr>
              <a:t>llunio’u</a:t>
            </a:r>
            <a:r>
              <a:rPr lang="en-GB" sz="2200" dirty="0">
                <a:latin typeface="Arial" panose="020B0604020202020204" pitchFamily="34" charset="0"/>
              </a:rPr>
              <a:t> rhythm;</a:t>
            </a:r>
          </a:p>
          <a:p>
            <a:pPr>
              <a:spcBef>
                <a:spcPts val="0"/>
              </a:spcBef>
            </a:pPr>
            <a:r>
              <a:rPr lang="en-GB" sz="2200" dirty="0" err="1">
                <a:latin typeface="Arial" panose="020B0604020202020204" pitchFamily="34" charset="0"/>
              </a:rPr>
              <a:t>Yn</a:t>
            </a:r>
            <a:r>
              <a:rPr lang="en-GB" sz="2200" dirty="0">
                <a:latin typeface="Arial" panose="020B0604020202020204" pitchFamily="34" charset="0"/>
              </a:rPr>
              <a:t> </a:t>
            </a:r>
            <a:r>
              <a:rPr lang="en-GB" sz="2200" dirty="0" err="1">
                <a:latin typeface="Arial" panose="020B0604020202020204" pitchFamily="34" charset="0"/>
              </a:rPr>
              <a:t>ymgysylltu</a:t>
            </a:r>
            <a:r>
              <a:rPr lang="en-GB" sz="2200" dirty="0">
                <a:latin typeface="Arial" panose="020B0604020202020204" pitchFamily="34" charset="0"/>
              </a:rPr>
              <a:t> â </a:t>
            </a:r>
            <a:r>
              <a:rPr lang="en-GB" sz="2200" dirty="0" err="1">
                <a:latin typeface="Arial" panose="020B0604020202020204" pitchFamily="34" charset="0"/>
              </a:rPr>
              <a:t>gwrandawyr</a:t>
            </a:r>
            <a:r>
              <a:rPr lang="en-GB" sz="2200" dirty="0">
                <a:latin typeface="Arial" panose="020B0604020202020204" pitchFamily="34" charset="0"/>
              </a:rPr>
              <a:t> ac </a:t>
            </a:r>
            <a:r>
              <a:rPr lang="en-GB" sz="2200" dirty="0" err="1">
                <a:latin typeface="Arial" panose="020B0604020202020204" pitchFamily="34" charset="0"/>
              </a:rPr>
              <a:t>yn</a:t>
            </a:r>
            <a:r>
              <a:rPr lang="en-GB" sz="2200" dirty="0">
                <a:latin typeface="Arial" panose="020B0604020202020204" pitchFamily="34" charset="0"/>
              </a:rPr>
              <a:t> </a:t>
            </a:r>
            <a:r>
              <a:rPr lang="en-GB" sz="2200" dirty="0" err="1">
                <a:latin typeface="Arial" panose="020B0604020202020204" pitchFamily="34" charset="0"/>
              </a:rPr>
              <a:t>gwahodd</a:t>
            </a:r>
            <a:r>
              <a:rPr lang="en-GB" sz="2200" dirty="0">
                <a:latin typeface="Arial" panose="020B0604020202020204" pitchFamily="34" charset="0"/>
              </a:rPr>
              <a:t> </a:t>
            </a:r>
            <a:r>
              <a:rPr lang="en-GB" sz="2200" dirty="0" err="1">
                <a:latin typeface="Arial" panose="020B0604020202020204" pitchFamily="34" charset="0"/>
              </a:rPr>
              <a:t>ymatebion</a:t>
            </a:r>
            <a:r>
              <a:rPr lang="en-GB" sz="2200" dirty="0">
                <a:latin typeface="Arial" panose="020B0604020202020204" pitchFamily="34" charset="0"/>
              </a:rPr>
              <a:t> </a:t>
            </a:r>
            <a:r>
              <a:rPr lang="en-GB" sz="2200" dirty="0" err="1">
                <a:latin typeface="Arial" panose="020B0604020202020204" pitchFamily="34" charset="0"/>
              </a:rPr>
              <a:t>ar</a:t>
            </a:r>
            <a:r>
              <a:rPr lang="en-GB" sz="2200" dirty="0">
                <a:latin typeface="Arial" panose="020B0604020202020204" pitchFamily="34" charset="0"/>
              </a:rPr>
              <a:t> </a:t>
            </a:r>
            <a:r>
              <a:rPr lang="en-GB" sz="2200" dirty="0" err="1">
                <a:latin typeface="Arial" panose="020B0604020202020204" pitchFamily="34" charset="0"/>
              </a:rPr>
              <a:t>unwaith</a:t>
            </a:r>
            <a:r>
              <a:rPr lang="en-GB" sz="2200" dirty="0">
                <a:latin typeface="Arial" panose="020B0604020202020204" pitchFamily="34" charset="0"/>
              </a:rPr>
              <a:t>:</a:t>
            </a:r>
          </a:p>
          <a:p>
            <a:pPr marL="0" indent="0">
              <a:spcBef>
                <a:spcPts val="0"/>
              </a:spcBef>
              <a:buNone/>
            </a:pPr>
            <a:r>
              <a:rPr lang="en-GB" sz="2200" dirty="0">
                <a:latin typeface="Arial" panose="020B0604020202020204" pitchFamily="34" charset="0"/>
              </a:rPr>
              <a:t>- </a:t>
            </a:r>
            <a:r>
              <a:rPr lang="en-GB" sz="2200" dirty="0" err="1">
                <a:latin typeface="Arial" panose="020B0604020202020204" pitchFamily="34" charset="0"/>
              </a:rPr>
              <a:t>Clapio</a:t>
            </a:r>
            <a:r>
              <a:rPr lang="en-GB" sz="2200" dirty="0">
                <a:latin typeface="Arial" panose="020B0604020202020204" pitchFamily="34" charset="0"/>
              </a:rPr>
              <a:t> </a:t>
            </a:r>
            <a:r>
              <a:rPr lang="en-GB" sz="2200" dirty="0" err="1">
                <a:latin typeface="Arial" panose="020B0604020202020204" pitchFamily="34" charset="0"/>
              </a:rPr>
              <a:t>dwylo</a:t>
            </a:r>
            <a:r>
              <a:rPr lang="en-GB" sz="2200" dirty="0">
                <a:latin typeface="Arial" panose="020B0604020202020204" pitchFamily="34" charset="0"/>
              </a:rPr>
              <a:t>;</a:t>
            </a:r>
          </a:p>
          <a:p>
            <a:pPr marL="0" indent="0">
              <a:spcBef>
                <a:spcPts val="0"/>
              </a:spcBef>
              <a:buNone/>
            </a:pPr>
            <a:r>
              <a:rPr lang="en-GB" sz="2200" dirty="0">
                <a:latin typeface="Arial" panose="020B0604020202020204" pitchFamily="34" charset="0"/>
              </a:rPr>
              <a:t>- </a:t>
            </a:r>
            <a:r>
              <a:rPr lang="en-GB" sz="2200" dirty="0" err="1">
                <a:latin typeface="Arial" panose="020B0604020202020204" pitchFamily="34" charset="0"/>
              </a:rPr>
              <a:t>Neidio</a:t>
            </a:r>
            <a:r>
              <a:rPr lang="en-GB" sz="2200" dirty="0">
                <a:latin typeface="Arial" panose="020B0604020202020204" pitchFamily="34" charset="0"/>
              </a:rPr>
              <a:t> </a:t>
            </a:r>
            <a:r>
              <a:rPr lang="en-GB" sz="2200" dirty="0" err="1">
                <a:latin typeface="Arial" panose="020B0604020202020204" pitchFamily="34" charset="0"/>
              </a:rPr>
              <a:t>i</a:t>
            </a:r>
            <a:r>
              <a:rPr lang="en-GB" sz="2200" dirty="0">
                <a:latin typeface="Arial" panose="020B0604020202020204" pitchFamily="34" charset="0"/>
              </a:rPr>
              <a:t> </a:t>
            </a:r>
            <a:r>
              <a:rPr lang="en-GB" sz="2200" dirty="0" err="1">
                <a:latin typeface="Arial" panose="020B0604020202020204" pitchFamily="34" charset="0"/>
              </a:rPr>
              <a:t>fyny</a:t>
            </a:r>
            <a:r>
              <a:rPr lang="en-GB" sz="2200" dirty="0">
                <a:latin typeface="Arial" panose="020B0604020202020204" pitchFamily="34" charset="0"/>
              </a:rPr>
              <a:t> ac </a:t>
            </a:r>
            <a:r>
              <a:rPr lang="en-GB" sz="2200" dirty="0" err="1">
                <a:latin typeface="Arial" panose="020B0604020202020204" pitchFamily="34" charset="0"/>
              </a:rPr>
              <a:t>i</a:t>
            </a:r>
            <a:r>
              <a:rPr lang="en-GB" sz="2200" dirty="0">
                <a:latin typeface="Arial" panose="020B0604020202020204" pitchFamily="34" charset="0"/>
              </a:rPr>
              <a:t> </a:t>
            </a:r>
            <a:r>
              <a:rPr lang="en-GB" sz="2200" dirty="0" err="1">
                <a:latin typeface="Arial" panose="020B0604020202020204" pitchFamily="34" charset="0"/>
              </a:rPr>
              <a:t>lawr</a:t>
            </a:r>
            <a:r>
              <a:rPr lang="en-GB" sz="2200" dirty="0">
                <a:latin typeface="Arial" panose="020B0604020202020204" pitchFamily="34" charset="0"/>
              </a:rPr>
              <a:t>.</a:t>
            </a:r>
          </a:p>
          <a:p>
            <a:pPr marL="0" indent="0" algn="r">
              <a:buNone/>
            </a:pPr>
            <a:r>
              <a:rPr lang="en-GB" sz="1700" dirty="0">
                <a:latin typeface="Arial" panose="020B0604020202020204" pitchFamily="34" charset="0"/>
              </a:rPr>
              <a:t>(</a:t>
            </a:r>
            <a:r>
              <a:rPr lang="en-GB" sz="1700" dirty="0" err="1">
                <a:latin typeface="Arial" panose="020B0604020202020204" pitchFamily="34" charset="0"/>
              </a:rPr>
              <a:t>Sayakhan</a:t>
            </a:r>
            <a:r>
              <a:rPr lang="en-GB" sz="1700" dirty="0">
                <a:latin typeface="Arial" panose="020B0604020202020204" pitchFamily="34" charset="0"/>
              </a:rPr>
              <a:t> </a:t>
            </a:r>
            <a:r>
              <a:rPr lang="en-GB" sz="1700" i="1" dirty="0">
                <a:latin typeface="Arial" panose="020B0604020202020204" pitchFamily="34" charset="0"/>
              </a:rPr>
              <a:t>et al</a:t>
            </a:r>
            <a:r>
              <a:rPr lang="en-GB" sz="1700" dirty="0">
                <a:latin typeface="Arial" panose="020B0604020202020204" pitchFamily="34" charset="0"/>
              </a:rPr>
              <a:t>., 2019)</a:t>
            </a:r>
          </a:p>
          <a:p>
            <a:r>
              <a:rPr lang="en-GB" sz="2200" dirty="0" err="1">
                <a:latin typeface="Arial" panose="020B0604020202020204" pitchFamily="34" charset="0"/>
              </a:rPr>
              <a:t>Gweithgaredd</a:t>
            </a:r>
            <a:r>
              <a:rPr lang="en-GB" sz="2200" dirty="0">
                <a:latin typeface="Arial" panose="020B0604020202020204" pitchFamily="34" charset="0"/>
              </a:rPr>
              <a:t> </a:t>
            </a:r>
            <a:r>
              <a:rPr lang="en-GB" sz="2200" dirty="0" err="1">
                <a:latin typeface="Arial" panose="020B0604020202020204" pitchFamily="34" charset="0"/>
              </a:rPr>
              <a:t>cerddorol</a:t>
            </a:r>
            <a:r>
              <a:rPr lang="en-GB" sz="2200" dirty="0">
                <a:latin typeface="Arial" panose="020B0604020202020204" pitchFamily="34" charset="0"/>
              </a:rPr>
              <a:t> yn </a:t>
            </a:r>
            <a:r>
              <a:rPr lang="en-GB" sz="2200" dirty="0" err="1">
                <a:latin typeface="Arial" panose="020B0604020202020204" pitchFamily="34" charset="0"/>
              </a:rPr>
              <a:t>gwella</a:t>
            </a:r>
            <a:r>
              <a:rPr lang="en-GB" sz="2200" dirty="0">
                <a:latin typeface="Arial" panose="020B0604020202020204" pitchFamily="34" charset="0"/>
              </a:rPr>
              <a:t> </a:t>
            </a:r>
            <a:r>
              <a:rPr lang="en-GB" sz="2200" dirty="0" err="1">
                <a:latin typeface="Arial" panose="020B0604020202020204" pitchFamily="34" charset="0"/>
              </a:rPr>
              <a:t>caffaeliad</a:t>
            </a:r>
            <a:r>
              <a:rPr lang="en-GB" sz="2200" dirty="0">
                <a:latin typeface="Arial" panose="020B0604020202020204" pitchFamily="34" charset="0"/>
              </a:rPr>
              <a:t> </a:t>
            </a:r>
            <a:r>
              <a:rPr lang="en-GB" sz="2200" dirty="0" err="1">
                <a:latin typeface="Arial" panose="020B0604020202020204" pitchFamily="34" charset="0"/>
              </a:rPr>
              <a:t>sgiliau</a:t>
            </a:r>
            <a:r>
              <a:rPr lang="en-GB" sz="2200" dirty="0">
                <a:latin typeface="Arial" panose="020B0604020202020204" pitchFamily="34" charset="0"/>
              </a:rPr>
              <a:t> </a:t>
            </a:r>
            <a:r>
              <a:rPr lang="en-GB" sz="2200" dirty="0" err="1">
                <a:latin typeface="Arial" panose="020B0604020202020204" pitchFamily="34" charset="0"/>
              </a:rPr>
              <a:t>darllen</a:t>
            </a:r>
            <a:r>
              <a:rPr lang="en-GB" sz="2200" dirty="0">
                <a:latin typeface="Arial" panose="020B0604020202020204" pitchFamily="34" charset="0"/>
              </a:rPr>
              <a:t>.</a:t>
            </a:r>
          </a:p>
          <a:p>
            <a:pPr marL="0" indent="0" algn="r">
              <a:buNone/>
            </a:pPr>
            <a:r>
              <a:rPr lang="en-GB" sz="1700" dirty="0">
                <a:latin typeface="Arial" panose="020B0604020202020204" pitchFamily="34" charset="0"/>
              </a:rPr>
              <a:t>(</a:t>
            </a:r>
            <a:r>
              <a:rPr lang="en-GB" sz="1700" dirty="0" err="1">
                <a:latin typeface="Arial" panose="020B0604020202020204" pitchFamily="34" charset="0"/>
              </a:rPr>
              <a:t>Linnavalli</a:t>
            </a:r>
            <a:r>
              <a:rPr lang="en-GB" sz="1700" dirty="0">
                <a:latin typeface="Arial" panose="020B0604020202020204" pitchFamily="34" charset="0"/>
              </a:rPr>
              <a:t> </a:t>
            </a:r>
            <a:r>
              <a:rPr lang="en-GB" sz="1700" i="1" dirty="0">
                <a:latin typeface="Arial" panose="020B0604020202020204" pitchFamily="34" charset="0"/>
              </a:rPr>
              <a:t>et al</a:t>
            </a:r>
            <a:r>
              <a:rPr lang="en-GB" sz="1700" dirty="0">
                <a:latin typeface="Arial" panose="020B0604020202020204" pitchFamily="34" charset="0"/>
              </a:rPr>
              <a:t>., 2012</a:t>
            </a:r>
            <a:r>
              <a:rPr lang="en-GB" sz="1700" dirty="0"/>
              <a:t>)</a:t>
            </a:r>
          </a:p>
        </p:txBody>
      </p:sp>
      <p:sp>
        <p:nvSpPr>
          <p:cNvPr id="4" name="Content Placeholder 3"/>
          <p:cNvSpPr>
            <a:spLocks noGrp="1"/>
          </p:cNvSpPr>
          <p:nvPr>
            <p:ph sz="half" idx="2"/>
          </p:nvPr>
        </p:nvSpPr>
        <p:spPr>
          <a:xfrm>
            <a:off x="4629150" y="1412776"/>
            <a:ext cx="4047306" cy="4764187"/>
          </a:xfrm>
        </p:spPr>
        <p:txBody>
          <a:bodyPr>
            <a:normAutofit/>
          </a:bodyPr>
          <a:lstStyle/>
          <a:p>
            <a:pPr>
              <a:spcBef>
                <a:spcPts val="0"/>
              </a:spcBef>
            </a:pPr>
            <a:r>
              <a:rPr lang="en-GB" sz="2200" dirty="0">
                <a:solidFill>
                  <a:srgbClr val="0070C0"/>
                </a:solidFill>
                <a:latin typeface="Arial" panose="020B0604020202020204" pitchFamily="34" charset="0"/>
              </a:rPr>
              <a:t>Syllables in nursery rhymes help make up their rhythm;</a:t>
            </a:r>
          </a:p>
          <a:p>
            <a:pPr>
              <a:spcBef>
                <a:spcPts val="0"/>
              </a:spcBef>
            </a:pPr>
            <a:r>
              <a:rPr lang="en-GB" sz="2200" dirty="0">
                <a:solidFill>
                  <a:srgbClr val="0070C0"/>
                </a:solidFill>
                <a:latin typeface="Arial" panose="020B0604020202020204" pitchFamily="34" charset="0"/>
              </a:rPr>
              <a:t>Engages listeners and invites immediate reactions:</a:t>
            </a:r>
          </a:p>
          <a:p>
            <a:pPr>
              <a:spcBef>
                <a:spcPts val="0"/>
              </a:spcBef>
              <a:buFontTx/>
              <a:buChar char="-"/>
            </a:pPr>
            <a:r>
              <a:rPr lang="en-GB" sz="2200" dirty="0">
                <a:solidFill>
                  <a:srgbClr val="0070C0"/>
                </a:solidFill>
                <a:latin typeface="Arial" panose="020B0604020202020204" pitchFamily="34" charset="0"/>
              </a:rPr>
              <a:t>Hand clapping;</a:t>
            </a:r>
          </a:p>
          <a:p>
            <a:pPr>
              <a:spcBef>
                <a:spcPts val="0"/>
              </a:spcBef>
              <a:buFontTx/>
              <a:buChar char="-"/>
            </a:pPr>
            <a:r>
              <a:rPr lang="en-GB" sz="2200" dirty="0">
                <a:solidFill>
                  <a:srgbClr val="0070C0"/>
                </a:solidFill>
                <a:latin typeface="Arial" panose="020B0604020202020204" pitchFamily="34" charset="0"/>
              </a:rPr>
              <a:t>Jumping up and down.</a:t>
            </a:r>
          </a:p>
          <a:p>
            <a:pPr marL="0" indent="0" algn="r">
              <a:buNone/>
            </a:pPr>
            <a:r>
              <a:rPr lang="en-GB" sz="1600" dirty="0">
                <a:solidFill>
                  <a:srgbClr val="0070C0"/>
                </a:solidFill>
                <a:latin typeface="Arial" panose="020B0604020202020204" pitchFamily="34" charset="0"/>
              </a:rPr>
              <a:t>(</a:t>
            </a:r>
            <a:r>
              <a:rPr lang="en-GB" sz="1600" dirty="0" err="1">
                <a:solidFill>
                  <a:srgbClr val="0070C0"/>
                </a:solidFill>
                <a:latin typeface="Arial" panose="020B0604020202020204" pitchFamily="34" charset="0"/>
              </a:rPr>
              <a:t>Sayakhan</a:t>
            </a:r>
            <a:r>
              <a:rPr lang="en-GB" sz="1600" dirty="0">
                <a:solidFill>
                  <a:srgbClr val="0070C0"/>
                </a:solidFill>
                <a:latin typeface="Arial" panose="020B0604020202020204" pitchFamily="34" charset="0"/>
              </a:rPr>
              <a:t> </a:t>
            </a:r>
            <a:r>
              <a:rPr lang="en-GB" sz="1600" i="1" dirty="0">
                <a:solidFill>
                  <a:srgbClr val="0070C0"/>
                </a:solidFill>
                <a:latin typeface="Arial" panose="020B0604020202020204" pitchFamily="34" charset="0"/>
              </a:rPr>
              <a:t>et al</a:t>
            </a:r>
            <a:r>
              <a:rPr lang="en-GB" sz="1600" dirty="0">
                <a:solidFill>
                  <a:srgbClr val="0070C0"/>
                </a:solidFill>
                <a:latin typeface="Arial" panose="020B0604020202020204" pitchFamily="34" charset="0"/>
              </a:rPr>
              <a:t>., 2019)</a:t>
            </a:r>
          </a:p>
          <a:p>
            <a:pPr algn="just"/>
            <a:r>
              <a:rPr lang="en-GB" sz="2200" dirty="0">
                <a:solidFill>
                  <a:srgbClr val="0070C0"/>
                </a:solidFill>
                <a:latin typeface="Arial" panose="020B0604020202020204" pitchFamily="34" charset="0"/>
              </a:rPr>
              <a:t>Musical activity enhances acquisition of reading skills.</a:t>
            </a:r>
          </a:p>
          <a:p>
            <a:pPr marL="0" indent="0" algn="r">
              <a:buNone/>
            </a:pPr>
            <a:r>
              <a:rPr lang="en-GB" sz="1600" dirty="0">
                <a:solidFill>
                  <a:srgbClr val="0070C0"/>
                </a:solidFill>
                <a:latin typeface="Arial" panose="020B0604020202020204" pitchFamily="34" charset="0"/>
              </a:rPr>
              <a:t>(</a:t>
            </a:r>
            <a:r>
              <a:rPr lang="en-GB" sz="1600" dirty="0" err="1">
                <a:solidFill>
                  <a:srgbClr val="0070C0"/>
                </a:solidFill>
                <a:latin typeface="Arial" panose="020B0604020202020204" pitchFamily="34" charset="0"/>
              </a:rPr>
              <a:t>Linnavalli</a:t>
            </a:r>
            <a:r>
              <a:rPr lang="en-GB" sz="1600" dirty="0">
                <a:solidFill>
                  <a:srgbClr val="0070C0"/>
                </a:solidFill>
                <a:latin typeface="Arial" panose="020B0604020202020204" pitchFamily="34" charset="0"/>
              </a:rPr>
              <a:t> </a:t>
            </a:r>
            <a:r>
              <a:rPr lang="en-GB" sz="1600" i="1" dirty="0">
                <a:solidFill>
                  <a:srgbClr val="0070C0"/>
                </a:solidFill>
                <a:latin typeface="Arial" panose="020B0604020202020204" pitchFamily="34" charset="0"/>
              </a:rPr>
              <a:t>et al</a:t>
            </a:r>
            <a:r>
              <a:rPr lang="en-GB" sz="1600" dirty="0">
                <a:solidFill>
                  <a:srgbClr val="0070C0"/>
                </a:solidFill>
                <a:latin typeface="Arial" panose="020B0604020202020204" pitchFamily="34" charset="0"/>
              </a:rPr>
              <a:t>., 2018)</a:t>
            </a:r>
          </a:p>
        </p:txBody>
      </p:sp>
    </p:spTree>
    <p:extLst>
      <p:ext uri="{BB962C8B-B14F-4D97-AF65-F5344CB8AC3E}">
        <p14:creationId xmlns:p14="http://schemas.microsoft.com/office/powerpoint/2010/main" val="27983566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dirty="0" err="1">
                <a:latin typeface="Arial" panose="020B0604020202020204" pitchFamily="34" charset="0"/>
              </a:rPr>
              <a:t>Odl</a:t>
            </a:r>
            <a:br>
              <a:rPr lang="en-GB" sz="4000" dirty="0">
                <a:latin typeface="Arial" panose="020B0604020202020204" pitchFamily="34" charset="0"/>
              </a:rPr>
            </a:br>
            <a:r>
              <a:rPr lang="en-GB" sz="4000" dirty="0">
                <a:solidFill>
                  <a:srgbClr val="0070C0"/>
                </a:solidFill>
                <a:latin typeface="Arial" panose="020B0604020202020204" pitchFamily="34" charset="0"/>
              </a:rPr>
              <a:t>Rhyme</a:t>
            </a:r>
            <a:endParaRPr lang="en-GB" sz="4000" dirty="0">
              <a:solidFill>
                <a:srgbClr val="0070C0"/>
              </a:solidFill>
            </a:endParaRPr>
          </a:p>
        </p:txBody>
      </p:sp>
      <p:sp>
        <p:nvSpPr>
          <p:cNvPr id="3" name="Content Placeholder 2"/>
          <p:cNvSpPr>
            <a:spLocks noGrp="1"/>
          </p:cNvSpPr>
          <p:nvPr>
            <p:ph sz="half" idx="1"/>
          </p:nvPr>
        </p:nvSpPr>
        <p:spPr>
          <a:xfrm>
            <a:off x="251520" y="1340768"/>
            <a:ext cx="4263330" cy="4836195"/>
          </a:xfrm>
        </p:spPr>
        <p:txBody>
          <a:bodyPr>
            <a:normAutofit/>
          </a:bodyPr>
          <a:lstStyle/>
          <a:p>
            <a:r>
              <a:rPr lang="en-GB" sz="2200" dirty="0" err="1">
                <a:latin typeface="Arial" panose="020B0604020202020204" pitchFamily="34" charset="0"/>
              </a:rPr>
              <a:t>Gwella’r</a:t>
            </a:r>
            <a:r>
              <a:rPr lang="en-GB" sz="2200" dirty="0">
                <a:latin typeface="Arial" panose="020B0604020202020204" pitchFamily="34" charset="0"/>
              </a:rPr>
              <a:t> </a:t>
            </a:r>
            <a:r>
              <a:rPr lang="en-GB" sz="2200" dirty="0" err="1">
                <a:latin typeface="Arial" panose="020B0604020202020204" pitchFamily="34" charset="0"/>
              </a:rPr>
              <a:t>cof</a:t>
            </a:r>
            <a:r>
              <a:rPr lang="en-GB" sz="2200" dirty="0">
                <a:latin typeface="Arial" panose="020B0604020202020204" pitchFamily="34" charset="0"/>
              </a:rPr>
              <a:t> (</a:t>
            </a:r>
            <a:r>
              <a:rPr lang="en-GB" sz="2200" dirty="0" err="1">
                <a:latin typeface="Arial" panose="020B0604020202020204" pitchFamily="34" charset="0"/>
              </a:rPr>
              <a:t>cofio</a:t>
            </a:r>
            <a:r>
              <a:rPr lang="en-GB" sz="2200" dirty="0">
                <a:latin typeface="Arial" panose="020B0604020202020204" pitchFamily="34" charset="0"/>
              </a:rPr>
              <a:t> </a:t>
            </a:r>
            <a:r>
              <a:rPr lang="en-GB" sz="2200" dirty="0" err="1">
                <a:latin typeface="Arial" panose="020B0604020202020204" pitchFamily="34" charset="0"/>
              </a:rPr>
              <a:t>geiriau</a:t>
            </a:r>
            <a:r>
              <a:rPr lang="en-GB" sz="2200" dirty="0">
                <a:latin typeface="Arial" panose="020B0604020202020204" pitchFamily="34" charset="0"/>
              </a:rPr>
              <a:t>);</a:t>
            </a:r>
          </a:p>
          <a:p>
            <a:r>
              <a:rPr lang="en-GB" sz="2200" dirty="0">
                <a:latin typeface="Arial" panose="020B0604020202020204" pitchFamily="34" charset="0"/>
              </a:rPr>
              <a:t>Plant </a:t>
            </a:r>
            <a:r>
              <a:rPr lang="en-GB" sz="2200" dirty="0" err="1">
                <a:latin typeface="Arial" panose="020B0604020202020204" pitchFamily="34" charset="0"/>
              </a:rPr>
              <a:t>yn</a:t>
            </a:r>
            <a:r>
              <a:rPr lang="en-GB" sz="2200" dirty="0">
                <a:latin typeface="Arial" panose="020B0604020202020204" pitchFamily="34" charset="0"/>
              </a:rPr>
              <a:t> </a:t>
            </a:r>
            <a:r>
              <a:rPr lang="en-GB" sz="2200" dirty="0" err="1">
                <a:latin typeface="Arial" panose="020B0604020202020204" pitchFamily="34" charset="0"/>
              </a:rPr>
              <a:t>fwy</a:t>
            </a:r>
            <a:r>
              <a:rPr lang="en-GB" sz="2200" dirty="0">
                <a:latin typeface="Arial" panose="020B0604020202020204" pitchFamily="34" charset="0"/>
              </a:rPr>
              <a:t> </a:t>
            </a:r>
            <a:r>
              <a:rPr lang="en-GB" sz="2200" dirty="0" err="1">
                <a:latin typeface="Arial" panose="020B0604020202020204" pitchFamily="34" charset="0"/>
              </a:rPr>
              <a:t>tebygol</a:t>
            </a:r>
            <a:r>
              <a:rPr lang="en-GB" sz="2200" dirty="0">
                <a:latin typeface="Arial" panose="020B0604020202020204" pitchFamily="34" charset="0"/>
              </a:rPr>
              <a:t> o gofio union </a:t>
            </a:r>
            <a:r>
              <a:rPr lang="en-GB" sz="2200" dirty="0" err="1">
                <a:latin typeface="Arial" panose="020B0604020202020204" pitchFamily="34" charset="0"/>
              </a:rPr>
              <a:t>eiriau</a:t>
            </a:r>
            <a:r>
              <a:rPr lang="en-GB" sz="2200" dirty="0">
                <a:latin typeface="Arial" panose="020B0604020202020204" pitchFamily="34" charset="0"/>
              </a:rPr>
              <a:t>;</a:t>
            </a:r>
          </a:p>
          <a:p>
            <a:r>
              <a:rPr lang="en-GB" sz="2200" dirty="0" err="1">
                <a:latin typeface="Arial" panose="020B0604020202020204" pitchFamily="34" charset="0"/>
              </a:rPr>
              <a:t>Cryfhau</a:t>
            </a:r>
            <a:r>
              <a:rPr lang="en-GB" sz="2200" dirty="0">
                <a:latin typeface="Arial" panose="020B0604020202020204" pitchFamily="34" charset="0"/>
              </a:rPr>
              <a:t> </a:t>
            </a:r>
            <a:r>
              <a:rPr lang="en-GB" sz="2200" dirty="0" err="1">
                <a:latin typeface="Arial" panose="020B0604020202020204" pitchFamily="34" charset="0"/>
              </a:rPr>
              <a:t>geirfa</a:t>
            </a:r>
            <a:r>
              <a:rPr lang="en-GB" sz="2200" dirty="0">
                <a:latin typeface="Arial" panose="020B0604020202020204" pitchFamily="34" charset="0"/>
              </a:rPr>
              <a:t> plant;</a:t>
            </a:r>
          </a:p>
          <a:p>
            <a:r>
              <a:rPr lang="en-GB" sz="2200" dirty="0" err="1">
                <a:latin typeface="Arial" panose="020B0604020202020204" pitchFamily="34" charset="0"/>
              </a:rPr>
              <a:t>Galluogi</a:t>
            </a:r>
            <a:r>
              <a:rPr lang="en-GB" sz="2200" dirty="0">
                <a:latin typeface="Arial" panose="020B0604020202020204" pitchFamily="34" charset="0"/>
              </a:rPr>
              <a:t> plant </a:t>
            </a:r>
            <a:r>
              <a:rPr lang="en-GB" sz="2200" dirty="0" err="1">
                <a:latin typeface="Arial" panose="020B0604020202020204" pitchFamily="34" charset="0"/>
              </a:rPr>
              <a:t>i</a:t>
            </a:r>
            <a:r>
              <a:rPr lang="en-GB" sz="2200" dirty="0">
                <a:latin typeface="Arial" panose="020B0604020202020204" pitchFamily="34" charset="0"/>
              </a:rPr>
              <a:t> </a:t>
            </a:r>
            <a:r>
              <a:rPr lang="en-GB" sz="2200" dirty="0" err="1">
                <a:latin typeface="Arial" panose="020B0604020202020204" pitchFamily="34" charset="0"/>
              </a:rPr>
              <a:t>ragfynegi</a:t>
            </a:r>
            <a:r>
              <a:rPr lang="en-GB" sz="2200" dirty="0">
                <a:latin typeface="Arial" panose="020B0604020202020204" pitchFamily="34" charset="0"/>
              </a:rPr>
              <a:t> </a:t>
            </a:r>
            <a:r>
              <a:rPr lang="en-GB" sz="2200" dirty="0" err="1">
                <a:latin typeface="Arial" panose="020B0604020202020204" pitchFamily="34" charset="0"/>
              </a:rPr>
              <a:t>geiriau</a:t>
            </a:r>
            <a:r>
              <a:rPr lang="en-GB" sz="2200" dirty="0">
                <a:latin typeface="Arial" panose="020B0604020202020204" pitchFamily="34" charset="0"/>
              </a:rPr>
              <a:t> </a:t>
            </a:r>
            <a:r>
              <a:rPr lang="en-GB" sz="2200" dirty="0" err="1">
                <a:latin typeface="Arial" panose="020B0604020202020204" pitchFamily="34" charset="0"/>
              </a:rPr>
              <a:t>cyn</a:t>
            </a:r>
            <a:r>
              <a:rPr lang="en-GB" sz="2200" dirty="0">
                <a:latin typeface="Arial" panose="020B0604020202020204" pitchFamily="34" charset="0"/>
              </a:rPr>
              <a:t> </a:t>
            </a:r>
            <a:r>
              <a:rPr lang="en-GB" sz="2200" dirty="0" err="1">
                <a:latin typeface="Arial" panose="020B0604020202020204" pitchFamily="34" charset="0"/>
              </a:rPr>
              <a:t>iddynt</a:t>
            </a:r>
            <a:r>
              <a:rPr lang="en-GB" sz="2200" dirty="0">
                <a:latin typeface="Arial" panose="020B0604020202020204" pitchFamily="34" charset="0"/>
              </a:rPr>
              <a:t> </a:t>
            </a:r>
            <a:r>
              <a:rPr lang="en-GB" sz="2200" dirty="0" err="1">
                <a:latin typeface="Arial" panose="020B0604020202020204" pitchFamily="34" charset="0"/>
              </a:rPr>
              <a:t>gael</a:t>
            </a:r>
            <a:r>
              <a:rPr lang="en-GB" sz="2200" dirty="0">
                <a:latin typeface="Arial" panose="020B0604020202020204" pitchFamily="34" charset="0"/>
              </a:rPr>
              <a:t> </a:t>
            </a:r>
            <a:r>
              <a:rPr lang="en-GB" sz="2200" dirty="0" err="1">
                <a:latin typeface="Arial" panose="020B0604020202020204" pitchFamily="34" charset="0"/>
              </a:rPr>
              <a:t>eu</a:t>
            </a:r>
            <a:r>
              <a:rPr lang="en-GB" sz="2200" dirty="0">
                <a:latin typeface="Arial" panose="020B0604020202020204" pitchFamily="34" charset="0"/>
              </a:rPr>
              <a:t> </a:t>
            </a:r>
            <a:r>
              <a:rPr lang="en-GB" sz="2200" dirty="0" err="1">
                <a:latin typeface="Arial" panose="020B0604020202020204" pitchFamily="34" charset="0"/>
              </a:rPr>
              <a:t>dweud</a:t>
            </a:r>
            <a:r>
              <a:rPr lang="en-GB" sz="2200" dirty="0">
                <a:latin typeface="Arial" panose="020B0604020202020204" pitchFamily="34" charset="0"/>
              </a:rPr>
              <a:t>/</a:t>
            </a:r>
            <a:r>
              <a:rPr lang="en-GB" sz="2200" dirty="0" err="1">
                <a:latin typeface="Arial" panose="020B0604020202020204" pitchFamily="34" charset="0"/>
              </a:rPr>
              <a:t>darllen</a:t>
            </a:r>
            <a:r>
              <a:rPr lang="en-GB" sz="2200" dirty="0">
                <a:latin typeface="Arial" panose="020B0604020202020204" pitchFamily="34" charset="0"/>
              </a:rPr>
              <a:t>;</a:t>
            </a:r>
          </a:p>
          <a:p>
            <a:r>
              <a:rPr lang="en-GB" sz="2200" dirty="0">
                <a:latin typeface="Arial" panose="020B0604020202020204" pitchFamily="34" charset="0"/>
              </a:rPr>
              <a:t>Plant ‘</a:t>
            </a:r>
            <a:r>
              <a:rPr lang="en-GB" sz="2200" dirty="0" err="1">
                <a:latin typeface="Arial" panose="020B0604020202020204" pitchFamily="34" charset="0"/>
              </a:rPr>
              <a:t>ar</a:t>
            </a:r>
            <a:r>
              <a:rPr lang="en-GB" sz="2200" dirty="0">
                <a:latin typeface="Arial" panose="020B0604020202020204" pitchFamily="34" charset="0"/>
              </a:rPr>
              <a:t> y </a:t>
            </a:r>
            <a:r>
              <a:rPr lang="en-GB" sz="2200" dirty="0" err="1">
                <a:latin typeface="Arial" panose="020B0604020202020204" pitchFamily="34" charset="0"/>
              </a:rPr>
              <a:t>blaen</a:t>
            </a:r>
            <a:r>
              <a:rPr lang="en-GB" sz="2200" dirty="0">
                <a:latin typeface="Arial" panose="020B0604020202020204" pitchFamily="34" charset="0"/>
              </a:rPr>
              <a:t>’ o </a:t>
            </a:r>
            <a:r>
              <a:rPr lang="en-GB" sz="2200" dirty="0" err="1">
                <a:latin typeface="Arial" panose="020B0604020202020204" pitchFamily="34" charset="0"/>
              </a:rPr>
              <a:t>rhan</a:t>
            </a:r>
            <a:r>
              <a:rPr lang="en-GB" sz="2200" dirty="0">
                <a:latin typeface="Arial" panose="020B0604020202020204" pitchFamily="34" charset="0"/>
              </a:rPr>
              <a:t> </a:t>
            </a:r>
            <a:r>
              <a:rPr lang="en-GB" sz="2200" dirty="0" err="1">
                <a:latin typeface="Arial" panose="020B0604020202020204" pitchFamily="34" charset="0"/>
              </a:rPr>
              <a:t>deall</a:t>
            </a:r>
            <a:r>
              <a:rPr lang="en-GB" sz="2200" dirty="0">
                <a:latin typeface="Arial" panose="020B0604020202020204" pitchFamily="34" charset="0"/>
              </a:rPr>
              <a:t> </a:t>
            </a:r>
            <a:r>
              <a:rPr lang="en-GB" sz="2200" dirty="0" err="1">
                <a:latin typeface="Arial" panose="020B0604020202020204" pitchFamily="34" charset="0"/>
              </a:rPr>
              <a:t>iaith</a:t>
            </a:r>
            <a:r>
              <a:rPr lang="en-GB" sz="2200" dirty="0">
                <a:latin typeface="Arial" panose="020B0604020202020204" pitchFamily="34" charset="0"/>
              </a:rPr>
              <a:t> a </a:t>
            </a:r>
            <a:r>
              <a:rPr lang="en-GB" sz="2200" dirty="0" err="1">
                <a:latin typeface="Arial" panose="020B0604020202020204" pitchFamily="34" charset="0"/>
              </a:rPr>
              <a:t>dysgu</a:t>
            </a:r>
            <a:r>
              <a:rPr lang="en-GB" sz="2200" dirty="0">
                <a:latin typeface="Arial" panose="020B0604020202020204" pitchFamily="34" charset="0"/>
              </a:rPr>
              <a:t> </a:t>
            </a:r>
            <a:r>
              <a:rPr lang="en-GB" sz="2200" dirty="0" err="1">
                <a:latin typeface="Arial" panose="020B0604020202020204" pitchFamily="34" charset="0"/>
              </a:rPr>
              <a:t>iaith</a:t>
            </a:r>
            <a:r>
              <a:rPr lang="en-GB" sz="2200" dirty="0">
                <a:latin typeface="Arial" panose="020B0604020202020204" pitchFamily="34" charset="0"/>
              </a:rPr>
              <a:t>.</a:t>
            </a:r>
          </a:p>
        </p:txBody>
      </p:sp>
      <p:sp>
        <p:nvSpPr>
          <p:cNvPr id="4" name="Content Placeholder 3"/>
          <p:cNvSpPr>
            <a:spLocks noGrp="1"/>
          </p:cNvSpPr>
          <p:nvPr>
            <p:ph sz="half" idx="2"/>
          </p:nvPr>
        </p:nvSpPr>
        <p:spPr>
          <a:xfrm>
            <a:off x="4629150" y="1340769"/>
            <a:ext cx="4263330" cy="4176464"/>
          </a:xfrm>
        </p:spPr>
        <p:txBody>
          <a:bodyPr>
            <a:noAutofit/>
          </a:bodyPr>
          <a:lstStyle/>
          <a:p>
            <a:r>
              <a:rPr lang="en-GB" sz="2000" dirty="0">
                <a:solidFill>
                  <a:srgbClr val="0070C0"/>
                </a:solidFill>
                <a:latin typeface="Arial" panose="020B0604020202020204" pitchFamily="34" charset="0"/>
              </a:rPr>
              <a:t>Improves memory (word retention);</a:t>
            </a:r>
          </a:p>
          <a:p>
            <a:r>
              <a:rPr lang="en-GB" sz="2000" dirty="0">
                <a:solidFill>
                  <a:srgbClr val="0070C0"/>
                </a:solidFill>
                <a:latin typeface="Arial" panose="020B0604020202020204" pitchFamily="34" charset="0"/>
              </a:rPr>
              <a:t>Children more likely to remember exact words;</a:t>
            </a:r>
          </a:p>
          <a:p>
            <a:r>
              <a:rPr lang="en-GB" sz="2000" dirty="0">
                <a:solidFill>
                  <a:srgbClr val="0070C0"/>
                </a:solidFill>
                <a:latin typeface="Arial" panose="020B0604020202020204" pitchFamily="34" charset="0"/>
              </a:rPr>
              <a:t>Strengthens children’s vocabulary;</a:t>
            </a:r>
          </a:p>
          <a:p>
            <a:r>
              <a:rPr lang="en-GB" sz="2000" dirty="0">
                <a:solidFill>
                  <a:srgbClr val="0070C0"/>
                </a:solidFill>
                <a:latin typeface="Arial" panose="020B0604020202020204" pitchFamily="34" charset="0"/>
              </a:rPr>
              <a:t>Enables children to predict words before they are said/read;</a:t>
            </a:r>
          </a:p>
          <a:p>
            <a:r>
              <a:rPr lang="en-GB" sz="2000" dirty="0">
                <a:solidFill>
                  <a:srgbClr val="0070C0"/>
                </a:solidFill>
                <a:latin typeface="Arial" panose="020B0604020202020204" pitchFamily="34" charset="0"/>
              </a:rPr>
              <a:t>Gives children ‘an edge’ in language comprehension and language learning.</a:t>
            </a:r>
          </a:p>
          <a:p>
            <a:pPr marL="0" indent="0" algn="r">
              <a:buNone/>
            </a:pPr>
            <a:r>
              <a:rPr lang="en-GB" sz="1600" dirty="0">
                <a:solidFill>
                  <a:srgbClr val="0070C0"/>
                </a:solidFill>
                <a:latin typeface="Arial" panose="020B0604020202020204" pitchFamily="34" charset="0"/>
              </a:rPr>
              <a:t>(Read </a:t>
            </a:r>
            <a:r>
              <a:rPr lang="en-GB" sz="1600" i="1" dirty="0">
                <a:solidFill>
                  <a:srgbClr val="0070C0"/>
                </a:solidFill>
                <a:latin typeface="Arial" panose="020B0604020202020204" pitchFamily="34" charset="0"/>
              </a:rPr>
              <a:t>et al</a:t>
            </a:r>
            <a:r>
              <a:rPr lang="en-GB" sz="1600" dirty="0">
                <a:solidFill>
                  <a:srgbClr val="0070C0"/>
                </a:solidFill>
                <a:latin typeface="Arial" panose="020B0604020202020204" pitchFamily="34" charset="0"/>
              </a:rPr>
              <a:t>., 2014)</a:t>
            </a:r>
          </a:p>
        </p:txBody>
      </p:sp>
    </p:spTree>
    <p:extLst>
      <p:ext uri="{BB962C8B-B14F-4D97-AF65-F5344CB8AC3E}">
        <p14:creationId xmlns:p14="http://schemas.microsoft.com/office/powerpoint/2010/main" val="27042922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dirty="0" err="1">
                <a:latin typeface="Arial" panose="020B0604020202020204" pitchFamily="34" charset="0"/>
              </a:rPr>
              <a:t>Odl</a:t>
            </a:r>
            <a:r>
              <a:rPr lang="en-GB" sz="4000" dirty="0">
                <a:latin typeface="Arial" panose="020B0604020202020204" pitchFamily="34" charset="0"/>
              </a:rPr>
              <a:t> - </a:t>
            </a:r>
            <a:r>
              <a:rPr lang="en-GB" sz="4000" dirty="0" err="1">
                <a:latin typeface="Arial" panose="020B0604020202020204" pitchFamily="34" charset="0"/>
              </a:rPr>
              <a:t>Gweithgaredd</a:t>
            </a:r>
            <a:br>
              <a:rPr lang="en-GB" sz="4000" dirty="0">
                <a:latin typeface="Arial" panose="020B0604020202020204" pitchFamily="34" charset="0"/>
              </a:rPr>
            </a:br>
            <a:r>
              <a:rPr lang="en-GB" sz="4000" dirty="0">
                <a:solidFill>
                  <a:srgbClr val="0070C0"/>
                </a:solidFill>
                <a:latin typeface="Arial" panose="020B0604020202020204" pitchFamily="34" charset="0"/>
              </a:rPr>
              <a:t>Rhyme - Activity</a:t>
            </a:r>
            <a:endParaRPr lang="en-GB" sz="4000" dirty="0">
              <a:solidFill>
                <a:srgbClr val="0070C0"/>
              </a:solidFill>
            </a:endParaRPr>
          </a:p>
        </p:txBody>
      </p:sp>
      <p:sp>
        <p:nvSpPr>
          <p:cNvPr id="3" name="Content Placeholder 2"/>
          <p:cNvSpPr>
            <a:spLocks noGrp="1"/>
          </p:cNvSpPr>
          <p:nvPr>
            <p:ph sz="half" idx="1"/>
          </p:nvPr>
        </p:nvSpPr>
        <p:spPr>
          <a:xfrm>
            <a:off x="467544" y="1844824"/>
            <a:ext cx="4047306" cy="4332139"/>
          </a:xfrm>
        </p:spPr>
        <p:txBody>
          <a:bodyPr>
            <a:normAutofit/>
          </a:bodyPr>
          <a:lstStyle/>
          <a:p>
            <a:pPr marL="0" indent="0">
              <a:buNone/>
            </a:pPr>
            <a:r>
              <a:rPr lang="en-GB" sz="3200" dirty="0" err="1">
                <a:latin typeface="Arial" panose="020B0604020202020204" pitchFamily="34" charset="0"/>
              </a:rPr>
              <a:t>Yn</a:t>
            </a:r>
            <a:r>
              <a:rPr lang="en-GB" sz="3200" dirty="0">
                <a:latin typeface="Arial" panose="020B0604020202020204" pitchFamily="34" charset="0"/>
              </a:rPr>
              <a:t> yr </a:t>
            </a:r>
            <a:r>
              <a:rPr lang="en-GB" sz="3200" dirty="0" err="1">
                <a:latin typeface="Arial" panose="020B0604020202020204" pitchFamily="34" charset="0"/>
              </a:rPr>
              <a:t>amser</a:t>
            </a:r>
            <a:r>
              <a:rPr lang="en-GB" sz="3200" dirty="0">
                <a:latin typeface="Arial" panose="020B0604020202020204" pitchFamily="34" charset="0"/>
              </a:rPr>
              <a:t> a </a:t>
            </a:r>
            <a:r>
              <a:rPr lang="en-GB" sz="3200" dirty="0" err="1">
                <a:latin typeface="Arial" panose="020B0604020202020204" pitchFamily="34" charset="0"/>
              </a:rPr>
              <a:t>rhoddwyd</a:t>
            </a:r>
            <a:r>
              <a:rPr lang="en-GB" sz="3200" dirty="0">
                <a:latin typeface="Arial" panose="020B0604020202020204" pitchFamily="34" charset="0"/>
              </a:rPr>
              <a:t> </a:t>
            </a:r>
            <a:r>
              <a:rPr lang="en-GB" sz="3200" dirty="0" err="1">
                <a:latin typeface="Arial" panose="020B0604020202020204" pitchFamily="34" charset="0"/>
              </a:rPr>
              <a:t>gan</a:t>
            </a:r>
            <a:r>
              <a:rPr lang="en-GB" sz="3200" dirty="0">
                <a:latin typeface="Arial" panose="020B0604020202020204" pitchFamily="34" charset="0"/>
              </a:rPr>
              <a:t> </a:t>
            </a:r>
            <a:r>
              <a:rPr lang="en-GB" sz="3200" dirty="0" err="1">
                <a:latin typeface="Arial" panose="020B0604020202020204" pitchFamily="34" charset="0"/>
              </a:rPr>
              <a:t>eich</a:t>
            </a:r>
            <a:r>
              <a:rPr lang="en-GB" sz="3200" dirty="0">
                <a:latin typeface="Arial" panose="020B0604020202020204" pitchFamily="34" charset="0"/>
              </a:rPr>
              <a:t> </a:t>
            </a:r>
            <a:r>
              <a:rPr lang="en-GB" sz="3200" dirty="0" err="1">
                <a:latin typeface="Arial" panose="020B0604020202020204" pitchFamily="34" charset="0"/>
              </a:rPr>
              <a:t>darlithydd</a:t>
            </a:r>
            <a:r>
              <a:rPr lang="en-GB" sz="3200" dirty="0">
                <a:latin typeface="Arial" panose="020B0604020202020204" pitchFamily="34" charset="0"/>
              </a:rPr>
              <a:t>, </a:t>
            </a:r>
            <a:r>
              <a:rPr lang="en-GB" sz="3200" dirty="0" err="1">
                <a:latin typeface="Arial" panose="020B0604020202020204" pitchFamily="34" charset="0"/>
              </a:rPr>
              <a:t>gwnewch</a:t>
            </a:r>
            <a:r>
              <a:rPr lang="en-GB" sz="3200" dirty="0">
                <a:latin typeface="Arial" panose="020B0604020202020204" pitchFamily="34" charset="0"/>
              </a:rPr>
              <a:t> </a:t>
            </a:r>
            <a:r>
              <a:rPr lang="en-GB" sz="3200" dirty="0" err="1">
                <a:latin typeface="Arial" panose="020B0604020202020204" pitchFamily="34" charset="0"/>
              </a:rPr>
              <a:t>rhestr</a:t>
            </a:r>
            <a:r>
              <a:rPr lang="en-GB" sz="3200" dirty="0">
                <a:latin typeface="Arial" panose="020B0604020202020204" pitchFamily="34" charset="0"/>
              </a:rPr>
              <a:t> o </a:t>
            </a:r>
            <a:r>
              <a:rPr lang="en-GB" sz="3200" dirty="0" err="1">
                <a:latin typeface="Arial" panose="020B0604020202020204" pitchFamily="34" charset="0"/>
              </a:rPr>
              <a:t>eiriau</a:t>
            </a:r>
            <a:r>
              <a:rPr lang="en-GB" sz="3200" dirty="0">
                <a:latin typeface="Arial" panose="020B0604020202020204" pitchFamily="34" charset="0"/>
              </a:rPr>
              <a:t> </a:t>
            </a:r>
            <a:r>
              <a:rPr lang="en-GB" sz="3200" dirty="0" err="1">
                <a:latin typeface="Arial" panose="020B0604020202020204" pitchFamily="34" charset="0"/>
              </a:rPr>
              <a:t>sydd</a:t>
            </a:r>
            <a:r>
              <a:rPr lang="en-GB" sz="3200" dirty="0">
                <a:latin typeface="Arial" panose="020B0604020202020204" pitchFamily="34" charset="0"/>
              </a:rPr>
              <a:t> </a:t>
            </a:r>
            <a:r>
              <a:rPr lang="en-GB" sz="3200" dirty="0" err="1">
                <a:latin typeface="Arial" panose="020B0604020202020204" pitchFamily="34" charset="0"/>
              </a:rPr>
              <a:t>yn</a:t>
            </a:r>
            <a:r>
              <a:rPr lang="en-GB" sz="3200" dirty="0">
                <a:latin typeface="Arial" panose="020B0604020202020204" pitchFamily="34" charset="0"/>
              </a:rPr>
              <a:t> </a:t>
            </a:r>
            <a:r>
              <a:rPr lang="en-GB" sz="3200" dirty="0" err="1">
                <a:latin typeface="Arial" panose="020B0604020202020204" pitchFamily="34" charset="0"/>
              </a:rPr>
              <a:t>odli</a:t>
            </a:r>
            <a:r>
              <a:rPr lang="en-GB" sz="3200" dirty="0">
                <a:latin typeface="Arial" panose="020B0604020202020204" pitchFamily="34" charset="0"/>
              </a:rPr>
              <a:t> </a:t>
            </a:r>
            <a:r>
              <a:rPr lang="en-GB" sz="3200" dirty="0" err="1">
                <a:latin typeface="Arial" panose="020B0604020202020204" pitchFamily="34" charset="0"/>
              </a:rPr>
              <a:t>gyda</a:t>
            </a:r>
            <a:r>
              <a:rPr lang="en-GB" sz="3200" dirty="0">
                <a:latin typeface="Arial" panose="020B0604020202020204" pitchFamily="34" charset="0"/>
              </a:rPr>
              <a:t> ‘TI’</a:t>
            </a:r>
          </a:p>
        </p:txBody>
      </p:sp>
      <p:sp>
        <p:nvSpPr>
          <p:cNvPr id="4" name="Content Placeholder 3"/>
          <p:cNvSpPr>
            <a:spLocks noGrp="1"/>
          </p:cNvSpPr>
          <p:nvPr>
            <p:ph sz="half" idx="2"/>
          </p:nvPr>
        </p:nvSpPr>
        <p:spPr>
          <a:xfrm>
            <a:off x="4629150" y="1844823"/>
            <a:ext cx="3903290" cy="3672409"/>
          </a:xfrm>
        </p:spPr>
        <p:txBody>
          <a:bodyPr>
            <a:noAutofit/>
          </a:bodyPr>
          <a:lstStyle/>
          <a:p>
            <a:pPr marL="0" indent="0">
              <a:buNone/>
            </a:pPr>
            <a:r>
              <a:rPr lang="en-GB" sz="3200" dirty="0">
                <a:solidFill>
                  <a:srgbClr val="0070C0"/>
                </a:solidFill>
                <a:latin typeface="Arial" panose="020B0604020202020204" pitchFamily="34" charset="0"/>
              </a:rPr>
              <a:t>In the time given by your lecturer, make a list of words which rhyme with ‘RHYME’</a:t>
            </a:r>
          </a:p>
          <a:p>
            <a:pPr marL="0" indent="0">
              <a:buNone/>
            </a:pPr>
            <a:endParaRPr lang="en-GB" sz="3200" dirty="0">
              <a:solidFill>
                <a:srgbClr val="0000FF"/>
              </a:solidFill>
              <a:latin typeface="Arial" panose="020B0604020202020204" pitchFamily="34" charset="0"/>
            </a:endParaRPr>
          </a:p>
        </p:txBody>
      </p:sp>
    </p:spTree>
    <p:extLst>
      <p:ext uri="{BB962C8B-B14F-4D97-AF65-F5344CB8AC3E}">
        <p14:creationId xmlns:p14="http://schemas.microsoft.com/office/powerpoint/2010/main" val="1505109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7748" y="337232"/>
            <a:ext cx="7886700" cy="687610"/>
          </a:xfrm>
        </p:spPr>
        <p:txBody>
          <a:bodyPr>
            <a:noAutofit/>
          </a:bodyPr>
          <a:lstStyle/>
          <a:p>
            <a:pPr algn="ctr"/>
            <a:r>
              <a:rPr lang="en-GB" sz="3600" dirty="0" err="1">
                <a:latin typeface="Arial" panose="020B0604020202020204" pitchFamily="34" charset="0"/>
              </a:rPr>
              <a:t>Ailadrodd</a:t>
            </a:r>
            <a:br>
              <a:rPr lang="en-GB" sz="3600" dirty="0">
                <a:latin typeface="Arial" panose="020B0604020202020204" pitchFamily="34" charset="0"/>
              </a:rPr>
            </a:br>
            <a:r>
              <a:rPr lang="en-GB" sz="3600" dirty="0">
                <a:solidFill>
                  <a:srgbClr val="0070C0"/>
                </a:solidFill>
                <a:latin typeface="Arial" panose="020B0604020202020204" pitchFamily="34" charset="0"/>
              </a:rPr>
              <a:t>Repetition</a:t>
            </a:r>
            <a:endParaRPr lang="en-GB" sz="3600" dirty="0">
              <a:solidFill>
                <a:srgbClr val="0070C0"/>
              </a:solidFill>
            </a:endParaRPr>
          </a:p>
        </p:txBody>
      </p:sp>
      <p:sp>
        <p:nvSpPr>
          <p:cNvPr id="6" name="Content Placeholder 3"/>
          <p:cNvSpPr>
            <a:spLocks noGrp="1"/>
          </p:cNvSpPr>
          <p:nvPr>
            <p:ph sz="half" idx="1"/>
          </p:nvPr>
        </p:nvSpPr>
        <p:spPr>
          <a:xfrm>
            <a:off x="179512" y="1628800"/>
            <a:ext cx="8712968" cy="4548163"/>
          </a:xfrm>
        </p:spPr>
        <p:txBody>
          <a:bodyPr>
            <a:normAutofit/>
          </a:bodyPr>
          <a:lstStyle/>
          <a:p>
            <a:pPr marL="0" indent="0">
              <a:buNone/>
            </a:pPr>
            <a:r>
              <a:rPr lang="cy-GB" sz="2600" i="1" dirty="0">
                <a:latin typeface="Arial" panose="020B0604020202020204" pitchFamily="34" charset="0"/>
              </a:rPr>
              <a:t>"... oherwydd yr iaith ailadroddus a natur ailadroddus eu defnydd, mae hwiangerddi yn benthyg eu hunain yn dda i weithredu fel driliau ieithyddol, heb y teimlad cysylltiedig o ddiflastod neu rwystredigaeth bosibl ac maent yn helpu i ddatblygiad awtomatig o ddefnydd iaith, ochr yn ochr ag arlwyo ar gyfer gwahanol arddulliau dysgu a deallusrwydd lluosog. Yn ogystal, maent yn cynnig digon o gyfleoedd i ailgylchu'r iaith drwy gynnig ystod eang o opsiynau ar gyfer datblygu gweithgareddau yn yr ystafell ddosbarth i gyd-fynd â nhw“</a:t>
            </a:r>
          </a:p>
          <a:p>
            <a:pPr marL="0" indent="0" algn="r">
              <a:buNone/>
            </a:pPr>
            <a:r>
              <a:rPr lang="en-GB" sz="2600" i="1" dirty="0">
                <a:latin typeface="Arial" panose="020B0604020202020204" pitchFamily="34" charset="0"/>
              </a:rPr>
              <a:t> </a:t>
            </a:r>
            <a:r>
              <a:rPr lang="en-GB" sz="1600" dirty="0">
                <a:latin typeface="Arial" panose="020B0604020202020204" pitchFamily="34" charset="0"/>
              </a:rPr>
              <a:t>(</a:t>
            </a:r>
            <a:r>
              <a:rPr lang="en-GB" sz="1600" dirty="0" err="1">
                <a:latin typeface="Arial" panose="020B0604020202020204" pitchFamily="34" charset="0"/>
              </a:rPr>
              <a:t>Prosic-Santovac</a:t>
            </a:r>
            <a:r>
              <a:rPr lang="en-GB" sz="1600" dirty="0">
                <a:latin typeface="Arial" panose="020B0604020202020204" pitchFamily="34" charset="0"/>
              </a:rPr>
              <a:t>, 2015, p. 27).</a:t>
            </a:r>
          </a:p>
          <a:p>
            <a:pPr marL="0" indent="0" algn="r">
              <a:buNone/>
            </a:pPr>
            <a:endParaRPr lang="en-GB" i="1" dirty="0"/>
          </a:p>
        </p:txBody>
      </p:sp>
    </p:spTree>
    <p:extLst>
      <p:ext uri="{BB962C8B-B14F-4D97-AF65-F5344CB8AC3E}">
        <p14:creationId xmlns:p14="http://schemas.microsoft.com/office/powerpoint/2010/main" val="39020990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87610"/>
          </a:xfrm>
        </p:spPr>
        <p:txBody>
          <a:bodyPr>
            <a:noAutofit/>
          </a:bodyPr>
          <a:lstStyle/>
          <a:p>
            <a:pPr algn="ctr"/>
            <a:r>
              <a:rPr lang="en-GB" sz="4000" dirty="0" err="1">
                <a:latin typeface="Arial" panose="020B0604020202020204" pitchFamily="34" charset="0"/>
              </a:rPr>
              <a:t>Ailadrodd</a:t>
            </a:r>
            <a:br>
              <a:rPr lang="en-GB" sz="4000" dirty="0">
                <a:latin typeface="Arial" panose="020B0604020202020204" pitchFamily="34" charset="0"/>
              </a:rPr>
            </a:br>
            <a:r>
              <a:rPr lang="en-GB" sz="4000" dirty="0">
                <a:solidFill>
                  <a:srgbClr val="0070C0"/>
                </a:solidFill>
                <a:latin typeface="Arial" panose="020B0604020202020204" pitchFamily="34" charset="0"/>
              </a:rPr>
              <a:t>Repetition</a:t>
            </a:r>
            <a:endParaRPr lang="en-GB" sz="4000" dirty="0">
              <a:solidFill>
                <a:srgbClr val="0070C0"/>
              </a:solidFill>
            </a:endParaRPr>
          </a:p>
        </p:txBody>
      </p:sp>
      <p:sp>
        <p:nvSpPr>
          <p:cNvPr id="6" name="Content Placeholder 3"/>
          <p:cNvSpPr>
            <a:spLocks noGrp="1"/>
          </p:cNvSpPr>
          <p:nvPr>
            <p:ph sz="half" idx="1"/>
          </p:nvPr>
        </p:nvSpPr>
        <p:spPr>
          <a:xfrm>
            <a:off x="179512" y="1268760"/>
            <a:ext cx="8424936" cy="4908203"/>
          </a:xfrm>
        </p:spPr>
        <p:txBody>
          <a:bodyPr>
            <a:normAutofit/>
          </a:bodyPr>
          <a:lstStyle/>
          <a:p>
            <a:pPr marL="0" indent="0">
              <a:buNone/>
            </a:pPr>
            <a:r>
              <a:rPr lang="en-GB" sz="2600" i="1" dirty="0">
                <a:latin typeface="Arial" panose="020B0604020202020204" pitchFamily="34" charset="0"/>
              </a:rPr>
              <a:t>“…due to the repetitive language and the repetitive nature of their use, nursery rhymes lend themselves well to functioning as linguistic drills, without the accompanying feeling of potential boredom or frustration and they help in developing automaticity of language use, alongside catering for different learning styles and multiple intelligences. In addition, they provide ample opportunities for recycling the language by offering a wide range of options for developing classroom activities to accompany them”</a:t>
            </a:r>
          </a:p>
          <a:p>
            <a:pPr marL="0" indent="0" algn="r">
              <a:buNone/>
            </a:pPr>
            <a:r>
              <a:rPr lang="en-GB" sz="1600" dirty="0">
                <a:latin typeface="Arial" panose="020B0604020202020204" pitchFamily="34" charset="0"/>
              </a:rPr>
              <a:t>(</a:t>
            </a:r>
            <a:r>
              <a:rPr lang="en-GB" sz="1600" dirty="0" err="1">
                <a:latin typeface="Arial" panose="020B0604020202020204" pitchFamily="34" charset="0"/>
              </a:rPr>
              <a:t>Prosic-Santovac</a:t>
            </a:r>
            <a:r>
              <a:rPr lang="en-GB" sz="1600" dirty="0">
                <a:latin typeface="Arial" panose="020B0604020202020204" pitchFamily="34" charset="0"/>
              </a:rPr>
              <a:t>, 2015, p. 27).</a:t>
            </a:r>
          </a:p>
          <a:p>
            <a:pPr marL="0" indent="0" algn="r">
              <a:buNone/>
            </a:pPr>
            <a:endParaRPr lang="en-GB" i="1" dirty="0"/>
          </a:p>
        </p:txBody>
      </p:sp>
    </p:spTree>
    <p:extLst>
      <p:ext uri="{BB962C8B-B14F-4D97-AF65-F5344CB8AC3E}">
        <p14:creationId xmlns:p14="http://schemas.microsoft.com/office/powerpoint/2010/main" val="29209654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dirty="0" err="1">
                <a:latin typeface="Arial" panose="020B0604020202020204" pitchFamily="34" charset="0"/>
              </a:rPr>
              <a:t>Ailadrodd</a:t>
            </a:r>
            <a:r>
              <a:rPr lang="en-GB" sz="4000" dirty="0">
                <a:latin typeface="Arial" panose="020B0604020202020204" pitchFamily="34" charset="0"/>
              </a:rPr>
              <a:t> – </a:t>
            </a:r>
            <a:r>
              <a:rPr lang="en-GB" sz="4000" dirty="0" err="1">
                <a:latin typeface="Arial" panose="020B0604020202020204" pitchFamily="34" charset="0"/>
              </a:rPr>
              <a:t>Trafodwch</a:t>
            </a:r>
            <a:r>
              <a:rPr lang="en-GB" sz="4000" dirty="0">
                <a:latin typeface="Arial" panose="020B0604020202020204" pitchFamily="34" charset="0"/>
              </a:rPr>
              <a:t>…</a:t>
            </a:r>
            <a:br>
              <a:rPr lang="en-GB" sz="4000" dirty="0">
                <a:latin typeface="Arial" panose="020B0604020202020204" pitchFamily="34" charset="0"/>
              </a:rPr>
            </a:br>
            <a:r>
              <a:rPr lang="en-GB" sz="4000" dirty="0">
                <a:solidFill>
                  <a:srgbClr val="0070C0"/>
                </a:solidFill>
                <a:latin typeface="Arial" panose="020B0604020202020204" pitchFamily="34" charset="0"/>
              </a:rPr>
              <a:t>Repetition – Discuss…</a:t>
            </a:r>
            <a:endParaRPr lang="en-GB" sz="4000" dirty="0">
              <a:solidFill>
                <a:srgbClr val="0070C0"/>
              </a:solidFill>
            </a:endParaRPr>
          </a:p>
        </p:txBody>
      </p:sp>
      <p:sp>
        <p:nvSpPr>
          <p:cNvPr id="3" name="Content Placeholder 2"/>
          <p:cNvSpPr>
            <a:spLocks noGrp="1"/>
          </p:cNvSpPr>
          <p:nvPr>
            <p:ph sz="half" idx="1"/>
          </p:nvPr>
        </p:nvSpPr>
        <p:spPr>
          <a:xfrm>
            <a:off x="467544" y="1340768"/>
            <a:ext cx="4047306" cy="4836195"/>
          </a:xfrm>
        </p:spPr>
        <p:txBody>
          <a:bodyPr>
            <a:normAutofit/>
          </a:bodyPr>
          <a:lstStyle/>
          <a:p>
            <a:r>
              <a:rPr lang="en-GB" sz="2400" dirty="0">
                <a:latin typeface="Arial" panose="020B0604020202020204" pitchFamily="34" charset="0"/>
              </a:rPr>
              <a:t>Pam </a:t>
            </a:r>
            <a:r>
              <a:rPr lang="en-GB" sz="2400" dirty="0" err="1">
                <a:latin typeface="Arial" panose="020B0604020202020204" pitchFamily="34" charset="0"/>
              </a:rPr>
              <a:t>ydych</a:t>
            </a:r>
            <a:r>
              <a:rPr lang="en-GB" sz="2400" dirty="0">
                <a:latin typeface="Arial" panose="020B0604020202020204" pitchFamily="34" charset="0"/>
              </a:rPr>
              <a:t> </a:t>
            </a:r>
            <a:r>
              <a:rPr lang="en-GB" sz="2400" dirty="0" err="1">
                <a:latin typeface="Arial" panose="020B0604020202020204" pitchFamily="34" charset="0"/>
              </a:rPr>
              <a:t>chi'n</a:t>
            </a:r>
            <a:r>
              <a:rPr lang="en-GB" sz="2400" dirty="0">
                <a:latin typeface="Arial" panose="020B0604020202020204" pitchFamily="34" charset="0"/>
              </a:rPr>
              <a:t> </a:t>
            </a:r>
            <a:r>
              <a:rPr lang="en-GB" sz="2400" dirty="0" err="1">
                <a:latin typeface="Arial" panose="020B0604020202020204" pitchFamily="34" charset="0"/>
              </a:rPr>
              <a:t>meddwl</a:t>
            </a:r>
            <a:r>
              <a:rPr lang="en-GB" sz="2400" dirty="0">
                <a:latin typeface="Arial" panose="020B0604020202020204" pitchFamily="34" charset="0"/>
              </a:rPr>
              <a:t> bod </a:t>
            </a:r>
            <a:r>
              <a:rPr lang="en-GB" sz="2400" dirty="0" err="1">
                <a:latin typeface="Arial" panose="020B0604020202020204" pitchFamily="34" charset="0"/>
              </a:rPr>
              <a:t>awduron</a:t>
            </a:r>
            <a:r>
              <a:rPr lang="en-GB" sz="2400" dirty="0">
                <a:latin typeface="Arial" panose="020B0604020202020204" pitchFamily="34" charset="0"/>
              </a:rPr>
              <a:t> </a:t>
            </a:r>
            <a:r>
              <a:rPr lang="en-GB" sz="2400" dirty="0" err="1">
                <a:latin typeface="Arial" panose="020B0604020202020204" pitchFamily="34" charset="0"/>
              </a:rPr>
              <a:t>yn</a:t>
            </a:r>
            <a:r>
              <a:rPr lang="en-GB" sz="2400" dirty="0">
                <a:latin typeface="Arial" panose="020B0604020202020204" pitchFamily="34" charset="0"/>
              </a:rPr>
              <a:t> </a:t>
            </a:r>
            <a:r>
              <a:rPr lang="en-GB" sz="2400" dirty="0" err="1">
                <a:latin typeface="Arial" panose="020B0604020202020204" pitchFamily="34" charset="0"/>
              </a:rPr>
              <a:t>defnyddio</a:t>
            </a:r>
            <a:r>
              <a:rPr lang="en-GB" sz="2400" dirty="0">
                <a:latin typeface="Arial" panose="020B0604020202020204" pitchFamily="34" charset="0"/>
              </a:rPr>
              <a:t> ‘</a:t>
            </a:r>
            <a:r>
              <a:rPr lang="en-GB" sz="2400" dirty="0" err="1">
                <a:latin typeface="Arial" panose="020B0604020202020204" pitchFamily="34" charset="0"/>
              </a:rPr>
              <a:t>ailadrodd</a:t>
            </a:r>
            <a:r>
              <a:rPr lang="en-GB" sz="2400" dirty="0">
                <a:latin typeface="Arial" panose="020B0604020202020204" pitchFamily="34" charset="0"/>
              </a:rPr>
              <a:t>’ </a:t>
            </a:r>
            <a:r>
              <a:rPr lang="en-GB" sz="2400" dirty="0" err="1">
                <a:latin typeface="Arial" panose="020B0604020202020204" pitchFamily="34" charset="0"/>
              </a:rPr>
              <a:t>mewn</a:t>
            </a:r>
            <a:r>
              <a:rPr lang="en-GB" sz="2400" dirty="0">
                <a:latin typeface="Arial" panose="020B0604020202020204" pitchFamily="34" charset="0"/>
              </a:rPr>
              <a:t> </a:t>
            </a:r>
            <a:r>
              <a:rPr lang="en-GB" sz="2400" dirty="0" err="1">
                <a:latin typeface="Arial" panose="020B0604020202020204" pitchFamily="34" charset="0"/>
              </a:rPr>
              <a:t>llyfrau</a:t>
            </a:r>
            <a:r>
              <a:rPr lang="en-GB" sz="2400" dirty="0">
                <a:latin typeface="Arial" panose="020B0604020202020204" pitchFamily="34" charset="0"/>
              </a:rPr>
              <a:t> plant? </a:t>
            </a:r>
          </a:p>
          <a:p>
            <a:r>
              <a:rPr lang="en-GB" sz="2400" dirty="0" err="1">
                <a:latin typeface="Arial" panose="020B0604020202020204" pitchFamily="34" charset="0"/>
              </a:rPr>
              <a:t>Ydych</a:t>
            </a:r>
            <a:r>
              <a:rPr lang="en-GB" sz="2400" dirty="0">
                <a:latin typeface="Arial" panose="020B0604020202020204" pitchFamily="34" charset="0"/>
              </a:rPr>
              <a:t> chi </a:t>
            </a:r>
            <a:r>
              <a:rPr lang="en-GB" sz="2400" dirty="0" err="1">
                <a:latin typeface="Arial" panose="020B0604020202020204" pitchFamily="34" charset="0"/>
              </a:rPr>
              <a:t>wedi</a:t>
            </a:r>
            <a:r>
              <a:rPr lang="en-GB" sz="2400" dirty="0">
                <a:latin typeface="Arial" panose="020B0604020202020204" pitchFamily="34" charset="0"/>
              </a:rPr>
              <a:t> </a:t>
            </a:r>
            <a:r>
              <a:rPr lang="en-GB" sz="2400" dirty="0" err="1">
                <a:latin typeface="Arial" panose="020B0604020202020204" pitchFamily="34" charset="0"/>
              </a:rPr>
              <a:t>sylwi</a:t>
            </a:r>
            <a:r>
              <a:rPr lang="en-GB" sz="2400" dirty="0">
                <a:latin typeface="Arial" panose="020B0604020202020204" pitchFamily="34" charset="0"/>
              </a:rPr>
              <a:t> </a:t>
            </a:r>
            <a:r>
              <a:rPr lang="en-GB" sz="2400" dirty="0" err="1">
                <a:latin typeface="Arial" panose="020B0604020202020204" pitchFamily="34" charset="0"/>
              </a:rPr>
              <a:t>ar</a:t>
            </a:r>
            <a:r>
              <a:rPr lang="en-GB" sz="2400" dirty="0">
                <a:latin typeface="Arial" panose="020B0604020202020204" pitchFamily="34" charset="0"/>
              </a:rPr>
              <a:t> </a:t>
            </a:r>
            <a:r>
              <a:rPr lang="en-GB" sz="2400" dirty="0" err="1">
                <a:latin typeface="Arial" panose="020B0604020202020204" pitchFamily="34" charset="0"/>
              </a:rPr>
              <a:t>enghreifftiau</a:t>
            </a:r>
            <a:r>
              <a:rPr lang="en-GB" sz="2400" dirty="0">
                <a:latin typeface="Arial" panose="020B0604020202020204" pitchFamily="34" charset="0"/>
              </a:rPr>
              <a:t> o </a:t>
            </a:r>
            <a:r>
              <a:rPr lang="en-GB" sz="2400" dirty="0" err="1">
                <a:latin typeface="Arial" panose="020B0604020202020204" pitchFamily="34" charset="0"/>
              </a:rPr>
              <a:t>ailadrodd</a:t>
            </a:r>
            <a:r>
              <a:rPr lang="en-GB" sz="2400" dirty="0">
                <a:latin typeface="Arial" panose="020B0604020202020204" pitchFamily="34" charset="0"/>
              </a:rPr>
              <a:t> </a:t>
            </a:r>
            <a:r>
              <a:rPr lang="en-GB" sz="2400" dirty="0" err="1">
                <a:latin typeface="Arial" panose="020B0604020202020204" pitchFamily="34" charset="0"/>
              </a:rPr>
              <a:t>mewn</a:t>
            </a:r>
            <a:r>
              <a:rPr lang="en-GB" sz="2400" dirty="0">
                <a:latin typeface="Arial" panose="020B0604020202020204" pitchFamily="34" charset="0"/>
              </a:rPr>
              <a:t> </a:t>
            </a:r>
            <a:r>
              <a:rPr lang="en-GB" sz="2400" dirty="0" err="1">
                <a:latin typeface="Arial" panose="020B0604020202020204" pitchFamily="34" charset="0"/>
              </a:rPr>
              <a:t>llyfrau</a:t>
            </a:r>
            <a:r>
              <a:rPr lang="en-GB" sz="2400" dirty="0">
                <a:latin typeface="Arial" panose="020B0604020202020204" pitchFamily="34" charset="0"/>
              </a:rPr>
              <a:t> </a:t>
            </a:r>
            <a:r>
              <a:rPr lang="en-GB" sz="2400" dirty="0" err="1">
                <a:latin typeface="Arial" panose="020B0604020202020204" pitchFamily="34" charset="0"/>
              </a:rPr>
              <a:t>rydych</a:t>
            </a:r>
            <a:r>
              <a:rPr lang="en-GB" sz="2400" dirty="0">
                <a:latin typeface="Arial" panose="020B0604020202020204" pitchFamily="34" charset="0"/>
              </a:rPr>
              <a:t> chi </a:t>
            </a:r>
            <a:r>
              <a:rPr lang="en-GB" sz="2400" dirty="0" err="1">
                <a:latin typeface="Arial" panose="020B0604020202020204" pitchFamily="34" charset="0"/>
              </a:rPr>
              <a:t>wedi'u</a:t>
            </a:r>
            <a:r>
              <a:rPr lang="en-GB" sz="2400" dirty="0">
                <a:latin typeface="Arial" panose="020B0604020202020204" pitchFamily="34" charset="0"/>
              </a:rPr>
              <a:t> </a:t>
            </a:r>
            <a:r>
              <a:rPr lang="en-GB" sz="2400" dirty="0" err="1">
                <a:latin typeface="Arial" panose="020B0604020202020204" pitchFamily="34" charset="0"/>
              </a:rPr>
              <a:t>darllen</a:t>
            </a:r>
            <a:r>
              <a:rPr lang="en-GB" sz="2400" dirty="0">
                <a:latin typeface="Arial" panose="020B0604020202020204" pitchFamily="34" charset="0"/>
              </a:rPr>
              <a:t>? </a:t>
            </a:r>
          </a:p>
          <a:p>
            <a:r>
              <a:rPr lang="en-GB" sz="2400" dirty="0">
                <a:latin typeface="Arial" panose="020B0604020202020204" pitchFamily="34" charset="0"/>
              </a:rPr>
              <a:t>Pa </a:t>
            </a:r>
            <a:r>
              <a:rPr lang="en-GB" sz="2400" dirty="0" err="1">
                <a:latin typeface="Arial" panose="020B0604020202020204" pitchFamily="34" charset="0"/>
              </a:rPr>
              <a:t>wybodaeth</a:t>
            </a:r>
            <a:r>
              <a:rPr lang="en-GB" sz="2400" dirty="0">
                <a:latin typeface="Arial" panose="020B0604020202020204" pitchFamily="34" charset="0"/>
              </a:rPr>
              <a:t> </a:t>
            </a:r>
            <a:r>
              <a:rPr lang="en-GB" sz="2400" dirty="0" err="1">
                <a:latin typeface="Arial" panose="020B0604020202020204" pitchFamily="34" charset="0"/>
              </a:rPr>
              <a:t>bwysig</a:t>
            </a:r>
            <a:r>
              <a:rPr lang="en-GB" sz="2400" dirty="0">
                <a:latin typeface="Arial" panose="020B0604020202020204" pitchFamily="34" charset="0"/>
              </a:rPr>
              <a:t> yr </a:t>
            </a:r>
            <a:r>
              <a:rPr lang="en-GB" sz="2400" dirty="0" err="1">
                <a:latin typeface="Arial" panose="020B0604020202020204" pitchFamily="34" charset="0"/>
              </a:rPr>
              <a:t>oedd</a:t>
            </a:r>
            <a:r>
              <a:rPr lang="en-GB" sz="2400" dirty="0">
                <a:latin typeface="Arial" panose="020B0604020202020204" pitchFamily="34" charset="0"/>
              </a:rPr>
              <a:t> yr </a:t>
            </a:r>
            <a:r>
              <a:rPr lang="en-GB" sz="2400" dirty="0" err="1">
                <a:latin typeface="Arial" panose="020B0604020202020204" pitchFamily="34" charset="0"/>
              </a:rPr>
              <a:t>awdur</a:t>
            </a:r>
            <a:r>
              <a:rPr lang="en-GB" sz="2400" dirty="0">
                <a:latin typeface="Arial" panose="020B0604020202020204" pitchFamily="34" charset="0"/>
              </a:rPr>
              <a:t> </a:t>
            </a:r>
            <a:r>
              <a:rPr lang="en-GB" sz="2400" dirty="0" err="1">
                <a:latin typeface="Arial" panose="020B0604020202020204" pitchFamily="34" charset="0"/>
              </a:rPr>
              <a:t>yn</a:t>
            </a:r>
            <a:r>
              <a:rPr lang="en-GB" sz="2400" dirty="0">
                <a:latin typeface="Arial" panose="020B0604020202020204" pitchFamily="34" charset="0"/>
              </a:rPr>
              <a:t> </a:t>
            </a:r>
            <a:r>
              <a:rPr lang="en-GB" sz="2400" dirty="0" err="1">
                <a:latin typeface="Arial" panose="020B0604020202020204" pitchFamily="34" charset="0"/>
              </a:rPr>
              <a:t>tynnu</a:t>
            </a:r>
            <a:r>
              <a:rPr lang="en-GB" sz="2400" dirty="0">
                <a:latin typeface="Arial" panose="020B0604020202020204" pitchFamily="34" charset="0"/>
              </a:rPr>
              <a:t> </a:t>
            </a:r>
            <a:r>
              <a:rPr lang="en-GB" sz="2400" dirty="0" err="1">
                <a:latin typeface="Arial" panose="020B0604020202020204" pitchFamily="34" charset="0"/>
              </a:rPr>
              <a:t>eich</a:t>
            </a:r>
            <a:r>
              <a:rPr lang="en-GB" sz="2400" dirty="0">
                <a:latin typeface="Arial" panose="020B0604020202020204" pitchFamily="34" charset="0"/>
              </a:rPr>
              <a:t> </a:t>
            </a:r>
            <a:r>
              <a:rPr lang="en-GB" sz="2400" dirty="0" err="1">
                <a:latin typeface="Arial" panose="020B0604020202020204" pitchFamily="34" charset="0"/>
              </a:rPr>
              <a:t>sylw</a:t>
            </a:r>
            <a:r>
              <a:rPr lang="en-GB" sz="2400" dirty="0">
                <a:latin typeface="Arial" panose="020B0604020202020204" pitchFamily="34" charset="0"/>
              </a:rPr>
              <a:t> at?</a:t>
            </a:r>
            <a:endParaRPr lang="en-GB" dirty="0">
              <a:latin typeface="Arial" panose="020B0604020202020204" pitchFamily="34" charset="0"/>
            </a:endParaRPr>
          </a:p>
        </p:txBody>
      </p:sp>
      <p:sp>
        <p:nvSpPr>
          <p:cNvPr id="4" name="Content Placeholder 3"/>
          <p:cNvSpPr>
            <a:spLocks noGrp="1"/>
          </p:cNvSpPr>
          <p:nvPr>
            <p:ph sz="half" idx="2"/>
          </p:nvPr>
        </p:nvSpPr>
        <p:spPr>
          <a:xfrm>
            <a:off x="4629150" y="1340769"/>
            <a:ext cx="3903290" cy="4176464"/>
          </a:xfrm>
        </p:spPr>
        <p:txBody>
          <a:bodyPr>
            <a:noAutofit/>
          </a:bodyPr>
          <a:lstStyle/>
          <a:p>
            <a:r>
              <a:rPr lang="en-GB" sz="2400" dirty="0">
                <a:solidFill>
                  <a:srgbClr val="0070C0"/>
                </a:solidFill>
                <a:latin typeface="Arial" panose="020B0604020202020204" pitchFamily="34" charset="0"/>
              </a:rPr>
              <a:t>Why do you think authors use repetition in children's books?</a:t>
            </a:r>
          </a:p>
          <a:p>
            <a:r>
              <a:rPr lang="en-GB" sz="2400" dirty="0">
                <a:solidFill>
                  <a:srgbClr val="0070C0"/>
                </a:solidFill>
                <a:latin typeface="Arial" panose="020B0604020202020204" pitchFamily="34" charset="0"/>
              </a:rPr>
              <a:t>Have you noticed examples of repetition in books you have read?</a:t>
            </a:r>
          </a:p>
          <a:p>
            <a:r>
              <a:rPr lang="en-GB" sz="2400" dirty="0">
                <a:solidFill>
                  <a:srgbClr val="0070C0"/>
                </a:solidFill>
                <a:latin typeface="Arial" panose="020B0604020202020204" pitchFamily="34" charset="0"/>
              </a:rPr>
              <a:t>What important information was the author drawing your attention to?</a:t>
            </a:r>
          </a:p>
        </p:txBody>
      </p:sp>
    </p:spTree>
    <p:extLst>
      <p:ext uri="{BB962C8B-B14F-4D97-AF65-F5344CB8AC3E}">
        <p14:creationId xmlns:p14="http://schemas.microsoft.com/office/powerpoint/2010/main" val="27061139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dirty="0" err="1">
                <a:latin typeface="Arial" panose="020B0604020202020204" pitchFamily="34" charset="0"/>
              </a:rPr>
              <a:t>Cyflythreniad</a:t>
            </a:r>
            <a:br>
              <a:rPr lang="en-GB" sz="4000" dirty="0">
                <a:latin typeface="Arial" panose="020B0604020202020204" pitchFamily="34" charset="0"/>
              </a:rPr>
            </a:br>
            <a:r>
              <a:rPr lang="en-GB" sz="4000" dirty="0">
                <a:solidFill>
                  <a:srgbClr val="0070C0"/>
                </a:solidFill>
                <a:latin typeface="Arial" panose="020B0604020202020204" pitchFamily="34" charset="0"/>
              </a:rPr>
              <a:t>Alliteration</a:t>
            </a:r>
            <a:endParaRPr lang="en-GB" sz="4000" dirty="0">
              <a:solidFill>
                <a:srgbClr val="0070C0"/>
              </a:solidFill>
            </a:endParaRPr>
          </a:p>
        </p:txBody>
      </p:sp>
      <p:sp>
        <p:nvSpPr>
          <p:cNvPr id="3" name="Content Placeholder 2"/>
          <p:cNvSpPr>
            <a:spLocks noGrp="1"/>
          </p:cNvSpPr>
          <p:nvPr>
            <p:ph sz="half" idx="1"/>
          </p:nvPr>
        </p:nvSpPr>
        <p:spPr>
          <a:xfrm>
            <a:off x="179512" y="1340768"/>
            <a:ext cx="4335338" cy="4836195"/>
          </a:xfrm>
        </p:spPr>
        <p:txBody>
          <a:bodyPr>
            <a:normAutofit/>
          </a:bodyPr>
          <a:lstStyle/>
          <a:p>
            <a:r>
              <a:rPr lang="en-GB" sz="2400" dirty="0" err="1">
                <a:latin typeface="Arial" panose="020B0604020202020204" pitchFamily="34" charset="0"/>
              </a:rPr>
              <a:t>Geiriau</a:t>
            </a:r>
            <a:r>
              <a:rPr lang="en-GB" sz="2400" dirty="0">
                <a:latin typeface="Arial" panose="020B0604020202020204" pitchFamily="34" charset="0"/>
              </a:rPr>
              <a:t> </a:t>
            </a:r>
            <a:r>
              <a:rPr lang="en-GB" sz="2400" dirty="0" err="1">
                <a:latin typeface="Arial" panose="020B0604020202020204" pitchFamily="34" charset="0"/>
              </a:rPr>
              <a:t>sy'n</a:t>
            </a:r>
            <a:r>
              <a:rPr lang="en-GB" sz="2400" dirty="0">
                <a:latin typeface="Arial" panose="020B0604020202020204" pitchFamily="34" charset="0"/>
              </a:rPr>
              <a:t> </a:t>
            </a:r>
            <a:r>
              <a:rPr lang="en-GB" sz="2400" dirty="0" err="1">
                <a:latin typeface="Arial" panose="020B0604020202020204" pitchFamily="34" charset="0"/>
              </a:rPr>
              <a:t>dechrau</a:t>
            </a:r>
            <a:r>
              <a:rPr lang="en-GB" sz="2400" dirty="0">
                <a:latin typeface="Arial" panose="020B0604020202020204" pitchFamily="34" charset="0"/>
              </a:rPr>
              <a:t> </a:t>
            </a:r>
            <a:r>
              <a:rPr lang="en-GB" sz="2400" dirty="0" err="1">
                <a:latin typeface="Arial" panose="020B0604020202020204" pitchFamily="34" charset="0"/>
              </a:rPr>
              <a:t>gyda'r</a:t>
            </a:r>
            <a:r>
              <a:rPr lang="en-GB" sz="2400" dirty="0">
                <a:latin typeface="Arial" panose="020B0604020202020204" pitchFamily="34" charset="0"/>
              </a:rPr>
              <a:t> un </a:t>
            </a:r>
            <a:r>
              <a:rPr lang="en-GB" sz="2400" dirty="0" err="1">
                <a:latin typeface="Arial" panose="020B0604020202020204" pitchFamily="34" charset="0"/>
              </a:rPr>
              <a:t>sain</a:t>
            </a:r>
            <a:r>
              <a:rPr lang="en-GB" sz="2400" dirty="0">
                <a:latin typeface="Arial" panose="020B0604020202020204" pitchFamily="34" charset="0"/>
              </a:rPr>
              <a:t> </a:t>
            </a:r>
            <a:r>
              <a:rPr lang="en-GB" sz="2400" dirty="0" err="1">
                <a:latin typeface="Arial" panose="020B0604020202020204" pitchFamily="34" charset="0"/>
              </a:rPr>
              <a:t>gychwynnol</a:t>
            </a:r>
            <a:r>
              <a:rPr lang="en-GB" sz="2400" dirty="0">
                <a:latin typeface="Arial" panose="020B0604020202020204" pitchFamily="34" charset="0"/>
              </a:rPr>
              <a:t>, </a:t>
            </a:r>
            <a:r>
              <a:rPr lang="en-GB" sz="2400" dirty="0" err="1">
                <a:latin typeface="Arial" panose="020B0604020202020204" pitchFamily="34" charset="0"/>
              </a:rPr>
              <a:t>e.e</a:t>
            </a:r>
            <a:r>
              <a:rPr lang="en-GB" sz="2400" dirty="0">
                <a:latin typeface="Arial" panose="020B0604020202020204" pitchFamily="34" charset="0"/>
              </a:rPr>
              <a:t>. </a:t>
            </a:r>
            <a:r>
              <a:rPr lang="en-GB" sz="2400" dirty="0" err="1">
                <a:latin typeface="Arial" panose="020B0604020202020204" pitchFamily="34" charset="0"/>
              </a:rPr>
              <a:t>clymau</a:t>
            </a:r>
            <a:r>
              <a:rPr lang="en-GB" sz="2400" dirty="0">
                <a:latin typeface="Arial" panose="020B0604020202020204" pitchFamily="34" charset="0"/>
              </a:rPr>
              <a:t> </a:t>
            </a:r>
            <a:r>
              <a:rPr lang="en-GB" sz="2400" dirty="0" err="1">
                <a:latin typeface="Arial" panose="020B0604020202020204" pitchFamily="34" charset="0"/>
              </a:rPr>
              <a:t>tafod</a:t>
            </a:r>
            <a:r>
              <a:rPr lang="en-GB" sz="2400" dirty="0">
                <a:latin typeface="Arial" panose="020B0604020202020204" pitchFamily="34" charset="0"/>
              </a:rPr>
              <a:t>;</a:t>
            </a:r>
          </a:p>
          <a:p>
            <a:r>
              <a:rPr lang="en-GB" sz="2400" dirty="0" err="1">
                <a:latin typeface="Arial" panose="020B0604020202020204" pitchFamily="34" charset="0"/>
              </a:rPr>
              <a:t>Gallu</a:t>
            </a:r>
            <a:r>
              <a:rPr lang="en-GB" sz="2400" dirty="0">
                <a:latin typeface="Arial" panose="020B0604020202020204" pitchFamily="34" charset="0"/>
              </a:rPr>
              <a:t> </a:t>
            </a:r>
            <a:r>
              <a:rPr lang="en-GB" sz="2400" dirty="0" err="1">
                <a:latin typeface="Arial" panose="020B0604020202020204" pitchFamily="34" charset="0"/>
              </a:rPr>
              <a:t>cael</a:t>
            </a:r>
            <a:r>
              <a:rPr lang="en-GB" sz="2400" dirty="0">
                <a:latin typeface="Arial" panose="020B0604020202020204" pitchFamily="34" charset="0"/>
              </a:rPr>
              <a:t> </a:t>
            </a:r>
            <a:r>
              <a:rPr lang="en-GB" sz="2400" dirty="0" err="1">
                <a:latin typeface="Arial" panose="020B0604020202020204" pitchFamily="34" charset="0"/>
              </a:rPr>
              <a:t>effaith</a:t>
            </a:r>
            <a:r>
              <a:rPr lang="en-GB" sz="2400" dirty="0">
                <a:latin typeface="Arial" panose="020B0604020202020204" pitchFamily="34" charset="0"/>
              </a:rPr>
              <a:t> </a:t>
            </a:r>
            <a:r>
              <a:rPr lang="en-GB" sz="2400" dirty="0" err="1">
                <a:latin typeface="Arial" panose="020B0604020202020204" pitchFamily="34" charset="0"/>
              </a:rPr>
              <a:t>ar</a:t>
            </a:r>
            <a:r>
              <a:rPr lang="en-GB" sz="2400" dirty="0">
                <a:latin typeface="Arial" panose="020B0604020202020204" pitchFamily="34" charset="0"/>
              </a:rPr>
              <a:t> </a:t>
            </a:r>
            <a:r>
              <a:rPr lang="en-GB" sz="2400" dirty="0" err="1">
                <a:latin typeface="Arial" panose="020B0604020202020204" pitchFamily="34" charset="0"/>
              </a:rPr>
              <a:t>sgiliau</a:t>
            </a:r>
            <a:r>
              <a:rPr lang="en-GB" sz="2400" dirty="0">
                <a:latin typeface="Arial" panose="020B0604020202020204" pitchFamily="34" charset="0"/>
              </a:rPr>
              <a:t> </a:t>
            </a:r>
            <a:r>
              <a:rPr lang="en-GB" sz="2400" dirty="0" err="1">
                <a:latin typeface="Arial" panose="020B0604020202020204" pitchFamily="34" charset="0"/>
              </a:rPr>
              <a:t>ymwybyddiaeth</a:t>
            </a:r>
            <a:r>
              <a:rPr lang="en-GB" sz="2400" dirty="0">
                <a:latin typeface="Arial" panose="020B0604020202020204" pitchFamily="34" charset="0"/>
              </a:rPr>
              <a:t> </a:t>
            </a:r>
            <a:r>
              <a:rPr lang="en-GB" sz="2400" dirty="0" err="1">
                <a:latin typeface="Arial" panose="020B0604020202020204" pitchFamily="34" charset="0"/>
              </a:rPr>
              <a:t>ffonolegol</a:t>
            </a:r>
            <a:r>
              <a:rPr lang="en-GB" sz="2400" dirty="0">
                <a:latin typeface="Arial" panose="020B0604020202020204" pitchFamily="34" charset="0"/>
              </a:rPr>
              <a:t>; </a:t>
            </a:r>
          </a:p>
          <a:p>
            <a:r>
              <a:rPr lang="en-GB" sz="2400" dirty="0" err="1">
                <a:latin typeface="Arial" panose="020B0604020202020204" pitchFamily="34" charset="0"/>
              </a:rPr>
              <a:t>Datblygu</a:t>
            </a:r>
            <a:r>
              <a:rPr lang="en-GB" sz="2400" dirty="0">
                <a:latin typeface="Arial" panose="020B0604020202020204" pitchFamily="34" charset="0"/>
              </a:rPr>
              <a:t> </a:t>
            </a:r>
            <a:r>
              <a:rPr lang="en-GB" sz="2400" dirty="0" err="1">
                <a:latin typeface="Arial" panose="020B0604020202020204" pitchFamily="34" charset="0"/>
              </a:rPr>
              <a:t>sensitifrwydd</a:t>
            </a:r>
            <a:r>
              <a:rPr lang="en-GB" sz="2400" dirty="0">
                <a:latin typeface="Arial" panose="020B0604020202020204" pitchFamily="34" charset="0"/>
              </a:rPr>
              <a:t> </a:t>
            </a:r>
            <a:r>
              <a:rPr lang="en-GB" sz="2400" dirty="0" err="1">
                <a:latin typeface="Arial" panose="020B0604020202020204" pitchFamily="34" charset="0"/>
              </a:rPr>
              <a:t>tuag</a:t>
            </a:r>
            <a:r>
              <a:rPr lang="en-GB" sz="2400" dirty="0">
                <a:latin typeface="Arial" panose="020B0604020202020204" pitchFamily="34" charset="0"/>
              </a:rPr>
              <a:t> at </a:t>
            </a:r>
            <a:r>
              <a:rPr lang="en-GB" sz="2400" dirty="0" err="1">
                <a:latin typeface="Arial" panose="020B0604020202020204" pitchFamily="34" charset="0"/>
              </a:rPr>
              <a:t>synau</a:t>
            </a:r>
            <a:r>
              <a:rPr lang="en-GB" sz="2400" dirty="0">
                <a:latin typeface="Arial" panose="020B0604020202020204" pitchFamily="34" charset="0"/>
              </a:rPr>
              <a:t> </a:t>
            </a:r>
            <a:r>
              <a:rPr lang="en-GB" sz="2400" dirty="0" err="1">
                <a:latin typeface="Arial" panose="020B0604020202020204" pitchFamily="34" charset="0"/>
              </a:rPr>
              <a:t>cychwynnol</a:t>
            </a:r>
            <a:r>
              <a:rPr lang="en-GB" sz="2400" dirty="0">
                <a:latin typeface="Arial" panose="020B0604020202020204" pitchFamily="34" charset="0"/>
              </a:rPr>
              <a:t> </a:t>
            </a:r>
            <a:r>
              <a:rPr lang="en-GB" sz="2400" dirty="0" err="1">
                <a:latin typeface="Arial" panose="020B0604020202020204" pitchFamily="34" charset="0"/>
              </a:rPr>
              <a:t>sy’n</a:t>
            </a:r>
            <a:r>
              <a:rPr lang="en-GB" sz="2400" dirty="0">
                <a:latin typeface="Arial" panose="020B0604020202020204" pitchFamily="34" charset="0"/>
              </a:rPr>
              <a:t> </a:t>
            </a:r>
            <a:r>
              <a:rPr lang="en-GB" sz="2400" dirty="0" err="1">
                <a:latin typeface="Arial" panose="020B0604020202020204" pitchFamily="34" charset="0"/>
              </a:rPr>
              <a:t>cael</a:t>
            </a:r>
            <a:r>
              <a:rPr lang="en-GB" sz="2400" dirty="0">
                <a:latin typeface="Arial" panose="020B0604020202020204" pitchFamily="34" charset="0"/>
              </a:rPr>
              <a:t> </a:t>
            </a:r>
            <a:r>
              <a:rPr lang="en-GB" sz="2400" dirty="0" err="1">
                <a:latin typeface="Arial" panose="020B0604020202020204" pitchFamily="34" charset="0"/>
              </a:rPr>
              <a:t>eu</a:t>
            </a:r>
            <a:r>
              <a:rPr lang="en-GB" sz="2400" dirty="0">
                <a:latin typeface="Arial" panose="020B0604020202020204" pitchFamily="34" charset="0"/>
              </a:rPr>
              <a:t> </a:t>
            </a:r>
            <a:r>
              <a:rPr lang="en-GB" sz="2400" dirty="0" err="1">
                <a:latin typeface="Arial" panose="020B0604020202020204" pitchFamily="34" charset="0"/>
              </a:rPr>
              <a:t>hailadrodd</a:t>
            </a:r>
            <a:r>
              <a:rPr lang="en-GB" sz="2400" dirty="0">
                <a:latin typeface="Arial" panose="020B0604020202020204" pitchFamily="34" charset="0"/>
              </a:rPr>
              <a:t>;</a:t>
            </a:r>
          </a:p>
          <a:p>
            <a:r>
              <a:rPr lang="en-GB" sz="2400" dirty="0">
                <a:latin typeface="Arial" panose="020B0604020202020204" pitchFamily="34" charset="0"/>
              </a:rPr>
              <a:t>Gwella </a:t>
            </a:r>
            <a:r>
              <a:rPr lang="en-GB" sz="2400" dirty="0" err="1">
                <a:latin typeface="Arial" panose="020B0604020202020204" pitchFamily="34" charset="0"/>
              </a:rPr>
              <a:t>sgiliau</a:t>
            </a:r>
            <a:r>
              <a:rPr lang="en-GB" sz="2400" dirty="0">
                <a:latin typeface="Arial" panose="020B0604020202020204" pitchFamily="34" charset="0"/>
              </a:rPr>
              <a:t> </a:t>
            </a:r>
            <a:r>
              <a:rPr lang="en-GB" sz="2400" dirty="0" err="1">
                <a:latin typeface="Arial" panose="020B0604020202020204" pitchFamily="34" charset="0"/>
              </a:rPr>
              <a:t>gwrando</a:t>
            </a:r>
            <a:r>
              <a:rPr lang="en-GB" sz="2400" dirty="0">
                <a:latin typeface="Arial" panose="020B0604020202020204" pitchFamily="34" charset="0"/>
              </a:rPr>
              <a:t>.</a:t>
            </a:r>
          </a:p>
        </p:txBody>
      </p:sp>
      <p:sp>
        <p:nvSpPr>
          <p:cNvPr id="4" name="Content Placeholder 3"/>
          <p:cNvSpPr>
            <a:spLocks noGrp="1"/>
          </p:cNvSpPr>
          <p:nvPr>
            <p:ph sz="half" idx="2"/>
          </p:nvPr>
        </p:nvSpPr>
        <p:spPr>
          <a:xfrm>
            <a:off x="4629150" y="1340768"/>
            <a:ext cx="4263330" cy="4836195"/>
          </a:xfrm>
        </p:spPr>
        <p:txBody>
          <a:bodyPr>
            <a:normAutofit/>
          </a:bodyPr>
          <a:lstStyle/>
          <a:p>
            <a:r>
              <a:rPr lang="en-GB" sz="2400" dirty="0">
                <a:solidFill>
                  <a:srgbClr val="0070C0"/>
                </a:solidFill>
                <a:latin typeface="Arial" panose="020B0604020202020204" pitchFamily="34" charset="0"/>
              </a:rPr>
              <a:t>Words that begin with the same initial sound, e.g. tongue twisters;</a:t>
            </a:r>
          </a:p>
          <a:p>
            <a:r>
              <a:rPr lang="en-GB" sz="2400" dirty="0">
                <a:solidFill>
                  <a:srgbClr val="0070C0"/>
                </a:solidFill>
                <a:latin typeface="Arial" panose="020B0604020202020204" pitchFamily="34" charset="0"/>
              </a:rPr>
              <a:t>Can have an impact on phonological awareness skills;</a:t>
            </a:r>
          </a:p>
          <a:p>
            <a:r>
              <a:rPr lang="en-GB" sz="2400" dirty="0">
                <a:solidFill>
                  <a:srgbClr val="0070C0"/>
                </a:solidFill>
                <a:latin typeface="Arial" panose="020B0604020202020204" pitchFamily="34" charset="0"/>
              </a:rPr>
              <a:t>Develops sensitivity towards repetition of initial sounds;</a:t>
            </a:r>
          </a:p>
          <a:p>
            <a:r>
              <a:rPr lang="en-GB" sz="2400" dirty="0">
                <a:solidFill>
                  <a:srgbClr val="0070C0"/>
                </a:solidFill>
                <a:latin typeface="Arial" panose="020B0604020202020204" pitchFamily="34" charset="0"/>
              </a:rPr>
              <a:t>Enhances listening skills. </a:t>
            </a:r>
          </a:p>
          <a:p>
            <a:pPr marL="0" indent="0" algn="r">
              <a:buNone/>
            </a:pPr>
            <a:r>
              <a:rPr lang="en-GB" sz="1600" dirty="0">
                <a:solidFill>
                  <a:srgbClr val="0070C0"/>
                </a:solidFill>
                <a:latin typeface="Arial" panose="020B0604020202020204" pitchFamily="34" charset="0"/>
              </a:rPr>
              <a:t>(</a:t>
            </a:r>
            <a:r>
              <a:rPr lang="en-GB" sz="1600" dirty="0" err="1">
                <a:solidFill>
                  <a:srgbClr val="0070C0"/>
                </a:solidFill>
                <a:latin typeface="Arial" panose="020B0604020202020204" pitchFamily="34" charset="0"/>
              </a:rPr>
              <a:t>Symmonds</a:t>
            </a:r>
            <a:r>
              <a:rPr lang="en-GB" sz="1600" dirty="0">
                <a:solidFill>
                  <a:srgbClr val="0070C0"/>
                </a:solidFill>
                <a:latin typeface="Arial" panose="020B0604020202020204" pitchFamily="34" charset="0"/>
              </a:rPr>
              <a:t>, 2020)</a:t>
            </a:r>
          </a:p>
          <a:p>
            <a:pPr marL="0" indent="0">
              <a:buNone/>
            </a:pPr>
            <a:endParaRPr lang="en-GB" dirty="0">
              <a:solidFill>
                <a:srgbClr val="0000FF"/>
              </a:solidFill>
              <a:latin typeface="Arial" panose="020B0604020202020204" pitchFamily="34" charset="0"/>
            </a:endParaRPr>
          </a:p>
        </p:txBody>
      </p:sp>
    </p:spTree>
    <p:extLst>
      <p:ext uri="{BB962C8B-B14F-4D97-AF65-F5344CB8AC3E}">
        <p14:creationId xmlns:p14="http://schemas.microsoft.com/office/powerpoint/2010/main" val="29084999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dirty="0" err="1">
                <a:latin typeface="Arial" panose="020B0604020202020204" pitchFamily="34" charset="0"/>
              </a:rPr>
              <a:t>Cyflythreniad</a:t>
            </a:r>
            <a:r>
              <a:rPr lang="en-GB" sz="4000" dirty="0">
                <a:latin typeface="Arial" panose="020B0604020202020204" pitchFamily="34" charset="0"/>
              </a:rPr>
              <a:t> – </a:t>
            </a:r>
            <a:r>
              <a:rPr lang="en-GB" sz="4000" dirty="0" err="1">
                <a:latin typeface="Arial" panose="020B0604020202020204" pitchFamily="34" charset="0"/>
              </a:rPr>
              <a:t>Ewch</a:t>
            </a:r>
            <a:r>
              <a:rPr lang="en-GB" sz="4000" dirty="0">
                <a:latin typeface="Arial" panose="020B0604020202020204" pitchFamily="34" charset="0"/>
              </a:rPr>
              <a:t> </a:t>
            </a:r>
            <a:r>
              <a:rPr lang="en-GB" sz="4000" dirty="0" err="1">
                <a:latin typeface="Arial" panose="020B0604020202020204" pitchFamily="34" charset="0"/>
              </a:rPr>
              <a:t>amdani</a:t>
            </a:r>
            <a:r>
              <a:rPr lang="en-GB" sz="4000" dirty="0">
                <a:latin typeface="Arial" panose="020B0604020202020204" pitchFamily="34" charset="0"/>
              </a:rPr>
              <a:t>!</a:t>
            </a:r>
            <a:br>
              <a:rPr lang="en-GB" sz="4000" dirty="0">
                <a:latin typeface="Arial" panose="020B0604020202020204" pitchFamily="34" charset="0"/>
              </a:rPr>
            </a:br>
            <a:r>
              <a:rPr lang="en-GB" sz="4000" dirty="0">
                <a:solidFill>
                  <a:srgbClr val="0070C0"/>
                </a:solidFill>
                <a:latin typeface="Arial" panose="020B0604020202020204" pitchFamily="34" charset="0"/>
              </a:rPr>
              <a:t>Alliteration – Have a go!</a:t>
            </a:r>
            <a:endParaRPr lang="en-GB" sz="4000" dirty="0">
              <a:solidFill>
                <a:srgbClr val="0070C0"/>
              </a:solidFill>
            </a:endParaRPr>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5536" y="1628800"/>
            <a:ext cx="3960439" cy="4752527"/>
          </a:xfrm>
        </p:spPr>
      </p:pic>
      <p:sp>
        <p:nvSpPr>
          <p:cNvPr id="4" name="Content Placeholder 3"/>
          <p:cNvSpPr>
            <a:spLocks noGrp="1"/>
          </p:cNvSpPr>
          <p:nvPr>
            <p:ph sz="half" idx="2"/>
          </p:nvPr>
        </p:nvSpPr>
        <p:spPr>
          <a:xfrm>
            <a:off x="4629150" y="1844824"/>
            <a:ext cx="4263330" cy="4332139"/>
          </a:xfrm>
        </p:spPr>
        <p:txBody>
          <a:bodyPr>
            <a:normAutofit/>
          </a:bodyPr>
          <a:lstStyle/>
          <a:p>
            <a:pPr marL="0" indent="0">
              <a:buNone/>
            </a:pPr>
            <a:r>
              <a:rPr lang="en-GB" dirty="0" err="1">
                <a:latin typeface="Arial" panose="020B0604020202020204" pitchFamily="34" charset="0"/>
              </a:rPr>
              <a:t>Gan</a:t>
            </a:r>
            <a:r>
              <a:rPr lang="en-GB" dirty="0">
                <a:latin typeface="Arial" panose="020B0604020202020204" pitchFamily="34" charset="0"/>
              </a:rPr>
              <a:t> </a:t>
            </a:r>
            <a:r>
              <a:rPr lang="en-GB" dirty="0" err="1">
                <a:latin typeface="Arial" panose="020B0604020202020204" pitchFamily="34" charset="0"/>
              </a:rPr>
              <a:t>ddefnyddio</a:t>
            </a:r>
            <a:r>
              <a:rPr lang="en-GB" dirty="0">
                <a:latin typeface="Arial" panose="020B0604020202020204" pitchFamily="34" charset="0"/>
              </a:rPr>
              <a:t> </a:t>
            </a:r>
            <a:r>
              <a:rPr lang="en-GB" dirty="0" err="1">
                <a:latin typeface="Arial" panose="020B0604020202020204" pitchFamily="34" charset="0"/>
              </a:rPr>
              <a:t>blaenlythyren</a:t>
            </a:r>
            <a:r>
              <a:rPr lang="en-GB" dirty="0">
                <a:latin typeface="Arial" panose="020B0604020202020204" pitchFamily="34" charset="0"/>
              </a:rPr>
              <a:t> </a:t>
            </a:r>
            <a:r>
              <a:rPr lang="en-GB" dirty="0" err="1">
                <a:latin typeface="Arial" panose="020B0604020202020204" pitchFamily="34" charset="0"/>
              </a:rPr>
              <a:t>eich</a:t>
            </a:r>
            <a:r>
              <a:rPr lang="en-GB" dirty="0">
                <a:latin typeface="Arial" panose="020B0604020202020204" pitchFamily="34" charset="0"/>
              </a:rPr>
              <a:t> </a:t>
            </a:r>
            <a:r>
              <a:rPr lang="en-GB" dirty="0" err="1">
                <a:latin typeface="Arial" panose="020B0604020202020204" pitchFamily="34" charset="0"/>
              </a:rPr>
              <a:t>enw</a:t>
            </a:r>
            <a:r>
              <a:rPr lang="en-GB" dirty="0">
                <a:latin typeface="Arial" panose="020B0604020202020204" pitchFamily="34" charset="0"/>
              </a:rPr>
              <a:t> </a:t>
            </a:r>
            <a:r>
              <a:rPr lang="en-GB" dirty="0" err="1">
                <a:latin typeface="Arial" panose="020B0604020202020204" pitchFamily="34" charset="0"/>
              </a:rPr>
              <a:t>cyntaf</a:t>
            </a:r>
            <a:r>
              <a:rPr lang="en-GB" dirty="0">
                <a:latin typeface="Arial" panose="020B0604020202020204" pitchFamily="34" charset="0"/>
              </a:rPr>
              <a:t>, </a:t>
            </a:r>
            <a:r>
              <a:rPr lang="en-GB" dirty="0" err="1">
                <a:latin typeface="Arial" panose="020B0604020202020204" pitchFamily="34" charset="0"/>
              </a:rPr>
              <a:t>ysgrifennwch</a:t>
            </a:r>
            <a:r>
              <a:rPr lang="en-GB" dirty="0">
                <a:latin typeface="Arial" panose="020B0604020202020204" pitchFamily="34" charset="0"/>
              </a:rPr>
              <a:t> </a:t>
            </a:r>
            <a:r>
              <a:rPr lang="en-GB" dirty="0" err="1">
                <a:latin typeface="Arial" panose="020B0604020202020204" pitchFamily="34" charset="0"/>
              </a:rPr>
              <a:t>enghraifft</a:t>
            </a:r>
            <a:r>
              <a:rPr lang="en-GB" dirty="0">
                <a:latin typeface="Arial" panose="020B0604020202020204" pitchFamily="34" charset="0"/>
              </a:rPr>
              <a:t> o </a:t>
            </a:r>
            <a:r>
              <a:rPr lang="en-GB" dirty="0" err="1">
                <a:latin typeface="Arial" panose="020B0604020202020204" pitchFamily="34" charset="0"/>
              </a:rPr>
              <a:t>gyflythreniad</a:t>
            </a:r>
            <a:r>
              <a:rPr lang="en-GB" dirty="0">
                <a:solidFill>
                  <a:srgbClr val="0000FF"/>
                </a:solidFill>
                <a:latin typeface="Arial" panose="020B0604020202020204" pitchFamily="34" charset="0"/>
              </a:rPr>
              <a:t>.</a:t>
            </a:r>
          </a:p>
          <a:p>
            <a:pPr marL="0" indent="0">
              <a:buNone/>
            </a:pPr>
            <a:endParaRPr lang="en-GB" dirty="0">
              <a:solidFill>
                <a:srgbClr val="0000FF"/>
              </a:solidFill>
              <a:latin typeface="Arial" panose="020B0604020202020204" pitchFamily="34" charset="0"/>
            </a:endParaRPr>
          </a:p>
          <a:p>
            <a:pPr marL="0" indent="0">
              <a:buNone/>
            </a:pPr>
            <a:r>
              <a:rPr lang="en-GB" dirty="0">
                <a:solidFill>
                  <a:srgbClr val="0070C0"/>
                </a:solidFill>
                <a:latin typeface="Arial" panose="020B0604020202020204" pitchFamily="34" charset="0"/>
              </a:rPr>
              <a:t>Using the initial of your first name, write your own example of alliteration.</a:t>
            </a:r>
          </a:p>
        </p:txBody>
      </p:sp>
    </p:spTree>
    <p:extLst>
      <p:ext uri="{BB962C8B-B14F-4D97-AF65-F5344CB8AC3E}">
        <p14:creationId xmlns:p14="http://schemas.microsoft.com/office/powerpoint/2010/main" val="32620764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58501"/>
            <a:ext cx="7886700" cy="622228"/>
          </a:xfrm>
        </p:spPr>
        <p:txBody>
          <a:bodyPr>
            <a:normAutofit/>
          </a:bodyPr>
          <a:lstStyle/>
          <a:p>
            <a:pPr algn="ctr"/>
            <a:r>
              <a:rPr lang="en-GB" sz="3200" dirty="0">
                <a:latin typeface="Arial" panose="020B0604020202020204" pitchFamily="34" charset="0"/>
              </a:rPr>
              <a:t>Onomatopoeia</a:t>
            </a:r>
            <a:endParaRPr lang="en-GB" sz="3200" dirty="0"/>
          </a:p>
        </p:txBody>
      </p:sp>
      <p:sp>
        <p:nvSpPr>
          <p:cNvPr id="3" name="Content Placeholder 2"/>
          <p:cNvSpPr>
            <a:spLocks noGrp="1"/>
          </p:cNvSpPr>
          <p:nvPr>
            <p:ph sz="half" idx="1"/>
          </p:nvPr>
        </p:nvSpPr>
        <p:spPr>
          <a:xfrm>
            <a:off x="251520" y="1124744"/>
            <a:ext cx="4263330" cy="4464495"/>
          </a:xfrm>
        </p:spPr>
        <p:txBody>
          <a:bodyPr>
            <a:normAutofit/>
          </a:bodyPr>
          <a:lstStyle/>
          <a:p>
            <a:pPr marL="0" indent="0">
              <a:buNone/>
            </a:pPr>
            <a:r>
              <a:rPr lang="en-GB" sz="2200" i="1" dirty="0">
                <a:latin typeface="Arial" panose="020B0604020202020204" pitchFamily="34" charset="0"/>
              </a:rPr>
              <a:t>“</a:t>
            </a:r>
            <a:r>
              <a:rPr lang="en-GB" sz="2200" i="1" dirty="0" err="1">
                <a:latin typeface="Arial" panose="020B0604020202020204" pitchFamily="34" charset="0"/>
              </a:rPr>
              <a:t>ffurfiau</a:t>
            </a:r>
            <a:r>
              <a:rPr lang="en-GB" sz="2200" i="1" dirty="0">
                <a:latin typeface="Arial" panose="020B0604020202020204" pitchFamily="34" charset="0"/>
              </a:rPr>
              <a:t> </a:t>
            </a:r>
            <a:r>
              <a:rPr lang="en-GB" sz="2200" i="1" dirty="0" err="1">
                <a:latin typeface="Arial" panose="020B0604020202020204" pitchFamily="34" charset="0"/>
              </a:rPr>
              <a:t>ieithyddol</a:t>
            </a:r>
            <a:r>
              <a:rPr lang="en-GB" sz="2200" i="1" dirty="0">
                <a:latin typeface="Arial" panose="020B0604020202020204" pitchFamily="34" charset="0"/>
              </a:rPr>
              <a:t> </a:t>
            </a:r>
            <a:r>
              <a:rPr lang="en-GB" sz="2200" i="1" dirty="0" err="1">
                <a:latin typeface="Arial" panose="020B0604020202020204" pitchFamily="34" charset="0"/>
              </a:rPr>
              <a:t>sy'n</a:t>
            </a:r>
            <a:r>
              <a:rPr lang="en-GB" sz="2200" i="1" dirty="0">
                <a:latin typeface="Arial" panose="020B0604020202020204" pitchFamily="34" charset="0"/>
              </a:rPr>
              <a:t> </a:t>
            </a:r>
            <a:r>
              <a:rPr lang="en-GB" sz="2200" i="1" dirty="0" err="1">
                <a:latin typeface="Arial" panose="020B0604020202020204" pitchFamily="34" charset="0"/>
              </a:rPr>
              <a:t>dynwared</a:t>
            </a:r>
            <a:r>
              <a:rPr lang="en-GB" sz="2200" i="1" dirty="0">
                <a:latin typeface="Arial" panose="020B0604020202020204" pitchFamily="34" charset="0"/>
              </a:rPr>
              <a:t> </a:t>
            </a:r>
            <a:r>
              <a:rPr lang="en-GB" sz="2200" i="1" dirty="0" err="1">
                <a:latin typeface="Arial" panose="020B0604020202020204" pitchFamily="34" charset="0"/>
              </a:rPr>
              <a:t>synau</a:t>
            </a:r>
            <a:r>
              <a:rPr lang="en-GB" sz="2200" i="1" dirty="0">
                <a:latin typeface="Arial" panose="020B0604020202020204" pitchFamily="34" charset="0"/>
              </a:rPr>
              <a:t> </a:t>
            </a:r>
            <a:r>
              <a:rPr lang="en-GB" sz="2200" i="1" dirty="0" err="1">
                <a:latin typeface="Arial" panose="020B0604020202020204" pitchFamily="34" charset="0"/>
              </a:rPr>
              <a:t>o'r</a:t>
            </a:r>
            <a:r>
              <a:rPr lang="en-GB" sz="2200" i="1" dirty="0">
                <a:latin typeface="Arial" panose="020B0604020202020204" pitchFamily="34" charset="0"/>
              </a:rPr>
              <a:t> </a:t>
            </a:r>
            <a:r>
              <a:rPr lang="en-GB" sz="2200" i="1" dirty="0" err="1">
                <a:latin typeface="Arial" panose="020B0604020202020204" pitchFamily="34" charset="0"/>
              </a:rPr>
              <a:t>amgylchedd</a:t>
            </a:r>
            <a:r>
              <a:rPr lang="en-GB" sz="2200" i="1" dirty="0">
                <a:latin typeface="Arial" panose="020B0604020202020204" pitchFamily="34" charset="0"/>
              </a:rPr>
              <a:t>” </a:t>
            </a:r>
          </a:p>
          <a:p>
            <a:pPr marL="0" indent="0" algn="r">
              <a:buNone/>
            </a:pPr>
            <a:r>
              <a:rPr lang="en-GB" sz="1700" dirty="0">
                <a:latin typeface="Arial" panose="020B0604020202020204" pitchFamily="34" charset="0"/>
              </a:rPr>
              <a:t>(Laing, 2019, t.4) </a:t>
            </a:r>
          </a:p>
          <a:p>
            <a:r>
              <a:rPr lang="en-GB" sz="2200" dirty="0" err="1">
                <a:latin typeface="Arial" panose="020B0604020202020204" pitchFamily="34" charset="0"/>
              </a:rPr>
              <a:t>Helpu</a:t>
            </a:r>
            <a:r>
              <a:rPr lang="en-GB" sz="2200" dirty="0">
                <a:latin typeface="Arial" panose="020B0604020202020204" pitchFamily="34" charset="0"/>
              </a:rPr>
              <a:t> </a:t>
            </a:r>
            <a:r>
              <a:rPr lang="en-GB" sz="2200" dirty="0" err="1">
                <a:latin typeface="Arial" panose="020B0604020202020204" pitchFamily="34" charset="0"/>
              </a:rPr>
              <a:t>babanod</a:t>
            </a:r>
            <a:r>
              <a:rPr lang="en-GB" sz="2200" dirty="0">
                <a:latin typeface="Arial" panose="020B0604020202020204" pitchFamily="34" charset="0"/>
              </a:rPr>
              <a:t> </a:t>
            </a:r>
            <a:r>
              <a:rPr lang="en-GB" sz="2200" dirty="0" err="1">
                <a:latin typeface="Arial" panose="020B0604020202020204" pitchFamily="34" charset="0"/>
              </a:rPr>
              <a:t>i</a:t>
            </a:r>
            <a:r>
              <a:rPr lang="en-GB" sz="2200" dirty="0">
                <a:latin typeface="Arial" panose="020B0604020202020204" pitchFamily="34" charset="0"/>
              </a:rPr>
              <a:t> </a:t>
            </a:r>
            <a:r>
              <a:rPr lang="en-GB" sz="2200" dirty="0" err="1">
                <a:latin typeface="Arial" panose="020B0604020202020204" pitchFamily="34" charset="0"/>
              </a:rPr>
              <a:t>gysylltu</a:t>
            </a:r>
            <a:r>
              <a:rPr lang="en-GB" sz="2200" dirty="0">
                <a:latin typeface="Arial" panose="020B0604020202020204" pitchFamily="34" charset="0"/>
              </a:rPr>
              <a:t> </a:t>
            </a:r>
            <a:r>
              <a:rPr lang="en-GB" sz="2200" dirty="0" err="1">
                <a:latin typeface="Arial" panose="020B0604020202020204" pitchFamily="34" charset="0"/>
              </a:rPr>
              <a:t>synau</a:t>
            </a:r>
            <a:r>
              <a:rPr lang="en-GB" sz="2200" dirty="0">
                <a:latin typeface="Arial" panose="020B0604020202020204" pitchFamily="34" charset="0"/>
              </a:rPr>
              <a:t> </a:t>
            </a:r>
            <a:r>
              <a:rPr lang="en-GB" sz="2200" dirty="0" err="1">
                <a:latin typeface="Arial" panose="020B0604020202020204" pitchFamily="34" charset="0"/>
              </a:rPr>
              <a:t>lleferydd</a:t>
            </a:r>
            <a:r>
              <a:rPr lang="en-GB" sz="2200" dirty="0">
                <a:latin typeface="Arial" panose="020B0604020202020204" pitchFamily="34" charset="0"/>
              </a:rPr>
              <a:t> </a:t>
            </a:r>
            <a:r>
              <a:rPr lang="en-GB" sz="2200" dirty="0" err="1">
                <a:latin typeface="Arial" panose="020B0604020202020204" pitchFamily="34" charset="0"/>
              </a:rPr>
              <a:t>gyda</a:t>
            </a:r>
            <a:r>
              <a:rPr lang="en-GB" sz="2200" dirty="0">
                <a:latin typeface="Arial" panose="020B0604020202020204" pitchFamily="34" charset="0"/>
              </a:rPr>
              <a:t> ‘</a:t>
            </a:r>
            <a:r>
              <a:rPr lang="en-GB" sz="2200" dirty="0" err="1">
                <a:latin typeface="Arial" panose="020B0604020202020204" pitchFamily="34" charset="0"/>
              </a:rPr>
              <a:t>phethau</a:t>
            </a:r>
            <a:r>
              <a:rPr lang="en-GB" sz="2200" dirty="0">
                <a:latin typeface="Arial" panose="020B0604020202020204" pitchFamily="34" charset="0"/>
              </a:rPr>
              <a:t>’;</a:t>
            </a:r>
          </a:p>
          <a:p>
            <a:r>
              <a:rPr lang="en-GB" sz="2200" dirty="0" err="1">
                <a:latin typeface="Arial" panose="020B0604020202020204" pitchFamily="34" charset="0"/>
              </a:rPr>
              <a:t>Geirfa</a:t>
            </a:r>
            <a:r>
              <a:rPr lang="en-GB" sz="2200" dirty="0">
                <a:latin typeface="Arial" panose="020B0604020202020204" pitchFamily="34" charset="0"/>
              </a:rPr>
              <a:t> </a:t>
            </a:r>
            <a:r>
              <a:rPr lang="en-GB" sz="2200" dirty="0" err="1">
                <a:latin typeface="Arial" panose="020B0604020202020204" pitchFamily="34" charset="0"/>
              </a:rPr>
              <a:t>gynnar</a:t>
            </a:r>
            <a:r>
              <a:rPr lang="en-GB" sz="2200" dirty="0">
                <a:latin typeface="Arial" panose="020B0604020202020204" pitchFamily="34" charset="0"/>
              </a:rPr>
              <a:t> </a:t>
            </a:r>
            <a:r>
              <a:rPr lang="en-GB" sz="2200" dirty="0" err="1">
                <a:latin typeface="Arial" panose="020B0604020202020204" pitchFamily="34" charset="0"/>
              </a:rPr>
              <a:t>yn</a:t>
            </a:r>
            <a:r>
              <a:rPr lang="en-GB" sz="2200" dirty="0">
                <a:latin typeface="Arial" panose="020B0604020202020204" pitchFamily="34" charset="0"/>
              </a:rPr>
              <a:t> </a:t>
            </a:r>
            <a:r>
              <a:rPr lang="en-GB" sz="2200" dirty="0" err="1">
                <a:latin typeface="Arial" panose="020B0604020202020204" pitchFamily="34" charset="0"/>
              </a:rPr>
              <a:t>cynnwys</a:t>
            </a:r>
            <a:r>
              <a:rPr lang="en-GB" sz="2200" dirty="0">
                <a:latin typeface="Arial" panose="020B0604020202020204" pitchFamily="34" charset="0"/>
              </a:rPr>
              <a:t> </a:t>
            </a:r>
            <a:r>
              <a:rPr lang="en-GB" sz="2200" dirty="0" err="1">
                <a:latin typeface="Arial" panose="020B0604020202020204" pitchFamily="34" charset="0"/>
              </a:rPr>
              <a:t>nifer</a:t>
            </a:r>
            <a:r>
              <a:rPr lang="en-GB" sz="2200" dirty="0">
                <a:latin typeface="Arial" panose="020B0604020202020204" pitchFamily="34" charset="0"/>
              </a:rPr>
              <a:t> </a:t>
            </a:r>
            <a:r>
              <a:rPr lang="en-GB" sz="2200" dirty="0" err="1">
                <a:latin typeface="Arial" panose="020B0604020202020204" pitchFamily="34" charset="0"/>
              </a:rPr>
              <a:t>uchel</a:t>
            </a:r>
            <a:r>
              <a:rPr lang="en-GB" sz="2200" dirty="0">
                <a:latin typeface="Arial" panose="020B0604020202020204" pitchFamily="34" charset="0"/>
              </a:rPr>
              <a:t> o </a:t>
            </a:r>
            <a:r>
              <a:rPr lang="en-GB" sz="2200" dirty="0" err="1">
                <a:latin typeface="Arial" panose="020B0604020202020204" pitchFamily="34" charset="0"/>
              </a:rPr>
              <a:t>eiriau</a:t>
            </a:r>
            <a:r>
              <a:rPr lang="en-GB" sz="2200" dirty="0">
                <a:latin typeface="Arial" panose="020B0604020202020204" pitchFamily="34" charset="0"/>
              </a:rPr>
              <a:t> </a:t>
            </a:r>
            <a:r>
              <a:rPr lang="en-GB" sz="2200" dirty="0" err="1">
                <a:latin typeface="Arial" panose="020B0604020202020204" pitchFamily="34" charset="0"/>
              </a:rPr>
              <a:t>onomatopoeig</a:t>
            </a:r>
            <a:r>
              <a:rPr lang="en-GB" sz="2200" dirty="0">
                <a:latin typeface="Arial" panose="020B0604020202020204" pitchFamily="34" charset="0"/>
              </a:rPr>
              <a:t>;</a:t>
            </a:r>
          </a:p>
          <a:p>
            <a:r>
              <a:rPr lang="en-GB" sz="2200" dirty="0" err="1">
                <a:latin typeface="Arial" panose="020B0604020202020204" pitchFamily="34" charset="0"/>
              </a:rPr>
              <a:t>Rhan</a:t>
            </a:r>
            <a:r>
              <a:rPr lang="en-GB" sz="2200" dirty="0">
                <a:latin typeface="Arial" panose="020B0604020202020204" pitchFamily="34" charset="0"/>
              </a:rPr>
              <a:t> o </a:t>
            </a:r>
            <a:r>
              <a:rPr lang="en-GB" sz="2200" dirty="0" err="1">
                <a:latin typeface="Arial" panose="020B0604020202020204" pitchFamily="34" charset="0"/>
              </a:rPr>
              <a:t>leferydd</a:t>
            </a:r>
            <a:r>
              <a:rPr lang="en-GB" sz="2200" dirty="0">
                <a:latin typeface="Arial" panose="020B0604020202020204" pitchFamily="34" charset="0"/>
              </a:rPr>
              <a:t> </a:t>
            </a:r>
            <a:r>
              <a:rPr lang="en-GB" sz="2200" dirty="0" err="1">
                <a:latin typeface="Arial" panose="020B0604020202020204" pitchFamily="34" charset="0"/>
              </a:rPr>
              <a:t>tuag</a:t>
            </a:r>
            <a:r>
              <a:rPr lang="en-GB" sz="2200" dirty="0">
                <a:latin typeface="Arial" panose="020B0604020202020204" pitchFamily="34" charset="0"/>
              </a:rPr>
              <a:t> at </a:t>
            </a:r>
            <a:r>
              <a:rPr lang="en-GB" sz="2200" dirty="0" err="1">
                <a:latin typeface="Arial" panose="020B0604020202020204" pitchFamily="34" charset="0"/>
              </a:rPr>
              <a:t>blant</a:t>
            </a:r>
            <a:r>
              <a:rPr lang="en-GB" sz="2200" dirty="0">
                <a:latin typeface="Arial" panose="020B0604020202020204" pitchFamily="34" charset="0"/>
              </a:rPr>
              <a:t>;</a:t>
            </a:r>
          </a:p>
          <a:p>
            <a:r>
              <a:rPr lang="en-GB" sz="2200" dirty="0">
                <a:latin typeface="Arial" panose="020B0604020202020204" pitchFamily="34" charset="0"/>
              </a:rPr>
              <a:t>Well </a:t>
            </a:r>
            <a:r>
              <a:rPr lang="en-GB" sz="2200" dirty="0" err="1">
                <a:latin typeface="Arial" panose="020B0604020202020204" pitchFamily="34" charset="0"/>
              </a:rPr>
              <a:t>gan</a:t>
            </a:r>
            <a:r>
              <a:rPr lang="en-GB" sz="2200" dirty="0">
                <a:latin typeface="Arial" panose="020B0604020202020204" pitchFamily="34" charset="0"/>
              </a:rPr>
              <a:t> </a:t>
            </a:r>
            <a:r>
              <a:rPr lang="en-GB" sz="2200" dirty="0" err="1">
                <a:latin typeface="Arial" panose="020B0604020202020204" pitchFamily="34" charset="0"/>
              </a:rPr>
              <a:t>fabanod</a:t>
            </a:r>
            <a:r>
              <a:rPr lang="en-GB" sz="2200" dirty="0">
                <a:latin typeface="Arial" panose="020B0604020202020204" pitchFamily="34" charset="0"/>
              </a:rPr>
              <a:t> </a:t>
            </a:r>
            <a:r>
              <a:rPr lang="en-GB" sz="2200" dirty="0" err="1">
                <a:latin typeface="Arial" panose="020B0604020202020204" pitchFamily="34" charset="0"/>
              </a:rPr>
              <a:t>Prydeinig</a:t>
            </a:r>
            <a:r>
              <a:rPr lang="en-GB" sz="2200" dirty="0">
                <a:latin typeface="Arial" panose="020B0604020202020204" pitchFamily="34" charset="0"/>
              </a:rPr>
              <a:t> </a:t>
            </a:r>
            <a:r>
              <a:rPr lang="en-GB" sz="2200" dirty="0" err="1">
                <a:latin typeface="Arial" panose="020B0604020202020204" pitchFamily="34" charset="0"/>
              </a:rPr>
              <a:t>geiriau</a:t>
            </a:r>
            <a:r>
              <a:rPr lang="en-GB" sz="2200" dirty="0">
                <a:latin typeface="Arial" panose="020B0604020202020204" pitchFamily="34" charset="0"/>
              </a:rPr>
              <a:t> </a:t>
            </a:r>
            <a:r>
              <a:rPr lang="en-GB" sz="2200" dirty="0" err="1">
                <a:latin typeface="Arial" panose="020B0604020202020204" pitchFamily="34" charset="0"/>
              </a:rPr>
              <a:t>onomatopoeig</a:t>
            </a:r>
            <a:r>
              <a:rPr lang="en-GB" sz="2200" dirty="0">
                <a:latin typeface="Arial" panose="020B0604020202020204" pitchFamily="34" charset="0"/>
              </a:rPr>
              <a:t> nag </a:t>
            </a:r>
            <a:r>
              <a:rPr lang="en-GB" sz="2200" dirty="0" err="1">
                <a:latin typeface="Arial" panose="020B0604020202020204" pitchFamily="34" charset="0"/>
              </a:rPr>
              <a:t>enwau</a:t>
            </a:r>
            <a:r>
              <a:rPr lang="en-GB" sz="2200" dirty="0">
                <a:latin typeface="Arial" panose="020B0604020202020204" pitchFamily="34" charset="0"/>
              </a:rPr>
              <a:t> (</a:t>
            </a:r>
            <a:r>
              <a:rPr lang="en-GB" sz="2200" dirty="0" err="1">
                <a:latin typeface="Arial" panose="020B0604020202020204" pitchFamily="34" charset="0"/>
              </a:rPr>
              <a:t>pethau</a:t>
            </a:r>
            <a:r>
              <a:rPr lang="en-GB" sz="2200" dirty="0">
                <a:latin typeface="Arial" panose="020B0604020202020204" pitchFamily="34" charset="0"/>
              </a:rPr>
              <a:t>).</a:t>
            </a:r>
          </a:p>
        </p:txBody>
      </p:sp>
      <p:sp>
        <p:nvSpPr>
          <p:cNvPr id="4" name="Content Placeholder 3"/>
          <p:cNvSpPr>
            <a:spLocks noGrp="1"/>
          </p:cNvSpPr>
          <p:nvPr>
            <p:ph sz="half" idx="2"/>
          </p:nvPr>
        </p:nvSpPr>
        <p:spPr>
          <a:xfrm>
            <a:off x="4629150" y="1124744"/>
            <a:ext cx="4335338" cy="4464495"/>
          </a:xfrm>
        </p:spPr>
        <p:txBody>
          <a:bodyPr>
            <a:normAutofit/>
          </a:bodyPr>
          <a:lstStyle/>
          <a:p>
            <a:pPr marL="0" indent="0">
              <a:buNone/>
            </a:pPr>
            <a:r>
              <a:rPr lang="en-GB" sz="2400" i="1" dirty="0">
                <a:solidFill>
                  <a:srgbClr val="0070C0"/>
                </a:solidFill>
                <a:latin typeface="Arial" panose="020B0604020202020204" pitchFamily="34" charset="0"/>
              </a:rPr>
              <a:t>“linguistic forms that imitate sounds from the environment”</a:t>
            </a:r>
          </a:p>
          <a:p>
            <a:pPr marL="0" indent="0" algn="r">
              <a:buNone/>
            </a:pPr>
            <a:r>
              <a:rPr lang="en-GB" sz="1600" dirty="0">
                <a:solidFill>
                  <a:srgbClr val="0070C0"/>
                </a:solidFill>
                <a:latin typeface="Arial" panose="020B0604020202020204" pitchFamily="34" charset="0"/>
              </a:rPr>
              <a:t>(Laing, 2019, p.4)</a:t>
            </a:r>
          </a:p>
          <a:p>
            <a:r>
              <a:rPr lang="en-GB" sz="2200" dirty="0">
                <a:solidFill>
                  <a:srgbClr val="0070C0"/>
                </a:solidFill>
                <a:latin typeface="Arial" panose="020B0604020202020204" pitchFamily="34" charset="0"/>
              </a:rPr>
              <a:t>Helps infants associate speech sounds with referents;</a:t>
            </a:r>
          </a:p>
          <a:p>
            <a:r>
              <a:rPr lang="en-GB" sz="2200" dirty="0">
                <a:solidFill>
                  <a:srgbClr val="0070C0"/>
                </a:solidFill>
                <a:latin typeface="Arial" panose="020B0604020202020204" pitchFamily="34" charset="0"/>
              </a:rPr>
              <a:t>Early vocabulary consists of high number of onomatopoeic words;</a:t>
            </a:r>
          </a:p>
          <a:p>
            <a:r>
              <a:rPr lang="en-GB" sz="2200" dirty="0">
                <a:solidFill>
                  <a:srgbClr val="0070C0"/>
                </a:solidFill>
                <a:latin typeface="Arial" panose="020B0604020202020204" pitchFamily="34" charset="0"/>
              </a:rPr>
              <a:t>Part of child-directed speech;</a:t>
            </a:r>
          </a:p>
          <a:p>
            <a:r>
              <a:rPr lang="en-GB" sz="2200" dirty="0">
                <a:solidFill>
                  <a:srgbClr val="0070C0"/>
                </a:solidFill>
                <a:latin typeface="Arial" panose="020B0604020202020204" pitchFamily="34" charset="0"/>
              </a:rPr>
              <a:t>British babies fixate for longer on onomatopoeic words than nouns.</a:t>
            </a:r>
          </a:p>
        </p:txBody>
      </p:sp>
    </p:spTree>
    <p:extLst>
      <p:ext uri="{BB962C8B-B14F-4D97-AF65-F5344CB8AC3E}">
        <p14:creationId xmlns:p14="http://schemas.microsoft.com/office/powerpoint/2010/main" val="6269274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57200" y="274638"/>
            <a:ext cx="8229600" cy="490066"/>
          </a:xfrm>
        </p:spPr>
        <p:txBody>
          <a:bodyPr>
            <a:normAutofit fontScale="90000"/>
          </a:bodyPr>
          <a:lstStyle/>
          <a:p>
            <a:pPr algn="ctr" eaLnBrk="1" hangingPunct="1"/>
            <a:r>
              <a:rPr lang="cy-GB" altLang="cy-GB" sz="2400" dirty="0">
                <a:latin typeface="Arial" panose="020B0604020202020204" pitchFamily="34" charset="0"/>
              </a:rPr>
              <a:t>Gweithgaredd </a:t>
            </a:r>
            <a:r>
              <a:rPr lang="cy-GB" altLang="cy-GB" sz="2400" dirty="0" err="1">
                <a:latin typeface="Arial" panose="020B0604020202020204" pitchFamily="34" charset="0"/>
              </a:rPr>
              <a:t>onomatopeia</a:t>
            </a:r>
            <a:br>
              <a:rPr lang="cy-GB" altLang="cy-GB" sz="2400" dirty="0">
                <a:latin typeface="Arial" panose="020B0604020202020204" pitchFamily="34" charset="0"/>
              </a:rPr>
            </a:br>
            <a:r>
              <a:rPr lang="en-GB" altLang="cy-GB" sz="2400" dirty="0">
                <a:solidFill>
                  <a:srgbClr val="0070C0"/>
                </a:solidFill>
                <a:latin typeface="Arial" panose="020B0604020202020204" pitchFamily="34" charset="0"/>
              </a:rPr>
              <a:t>Onomatopoeia activity</a:t>
            </a:r>
          </a:p>
        </p:txBody>
      </p:sp>
      <p:sp>
        <p:nvSpPr>
          <p:cNvPr id="48131" name="Rectangle 3"/>
          <p:cNvSpPr>
            <a:spLocks noGrp="1" noChangeArrowheads="1"/>
          </p:cNvSpPr>
          <p:nvPr>
            <p:ph type="body" sz="half" idx="4294967295"/>
          </p:nvPr>
        </p:nvSpPr>
        <p:spPr>
          <a:xfrm>
            <a:off x="323528" y="908720"/>
            <a:ext cx="7912422" cy="288032"/>
          </a:xfrm>
        </p:spPr>
        <p:txBody>
          <a:bodyPr/>
          <a:lstStyle/>
          <a:p>
            <a:pPr eaLnBrk="1" hangingPunct="1">
              <a:buFontTx/>
              <a:buNone/>
            </a:pPr>
            <a:r>
              <a:rPr lang="en-GB" altLang="cy-GB" sz="1400" i="1" dirty="0"/>
              <a:t>Match the noisy word on the left with a sentence on the right:</a:t>
            </a:r>
          </a:p>
          <a:p>
            <a:pPr algn="ctr" eaLnBrk="1" hangingPunct="1">
              <a:buFontTx/>
              <a:buNone/>
            </a:pPr>
            <a:endParaRPr lang="cy-GB" altLang="cy-GB" sz="1400" dirty="0"/>
          </a:p>
        </p:txBody>
      </p:sp>
      <p:graphicFrame>
        <p:nvGraphicFramePr>
          <p:cNvPr id="46270" name="Group 190"/>
          <p:cNvGraphicFramePr>
            <a:graphicFrameLocks noGrp="1"/>
          </p:cNvGraphicFramePr>
          <p:nvPr>
            <p:ph type="tbl" idx="1"/>
          </p:nvPr>
        </p:nvGraphicFramePr>
        <p:xfrm>
          <a:off x="323528" y="1340775"/>
          <a:ext cx="8568952" cy="4114800"/>
        </p:xfrm>
        <a:graphic>
          <a:graphicData uri="http://schemas.openxmlformats.org/drawingml/2006/table">
            <a:tbl>
              <a:tblPr/>
              <a:tblGrid>
                <a:gridCol w="1649203">
                  <a:extLst>
                    <a:ext uri="{9D8B030D-6E8A-4147-A177-3AD203B41FA5}">
                      <a16:colId xmlns:a16="http://schemas.microsoft.com/office/drawing/2014/main" val="20000"/>
                    </a:ext>
                  </a:extLst>
                </a:gridCol>
                <a:gridCol w="6919749">
                  <a:extLst>
                    <a:ext uri="{9D8B030D-6E8A-4147-A177-3AD203B41FA5}">
                      <a16:colId xmlns:a16="http://schemas.microsoft.com/office/drawing/2014/main" val="20001"/>
                    </a:ext>
                  </a:extLst>
                </a:gridCol>
              </a:tblGrid>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beep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dirty="0">
                          <a:ln>
                            <a:noFill/>
                          </a:ln>
                          <a:solidFill>
                            <a:schemeClr val="tx1"/>
                          </a:solidFill>
                          <a:effectLst/>
                          <a:latin typeface="Arial" charset="0"/>
                        </a:rPr>
                        <a:t>I’m asking you politely to be quiet.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chuckle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It’s not that boring, is it?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clatter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A cat having a nap with its owner.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ding dong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The sound of money being made.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drip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The march of time sounds like this.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ker-ching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Is that thunder in the distance?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munch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A guitar being played, but badly.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purr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An angry motorist or a wake-up call.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rumble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Can you answer the door please?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shush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Dropping a dozen plates on the floor.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snore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Do up your coat-it’s cold outside.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tick tock</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When something is quite funny.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twang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The sound of a healthy diet.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yawn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Sleeping like a baby.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zip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dirty="0">
                          <a:ln>
                            <a:noFill/>
                          </a:ln>
                          <a:solidFill>
                            <a:schemeClr val="tx1"/>
                          </a:solidFill>
                          <a:effectLst/>
                          <a:latin typeface="Arial" charset="0"/>
                        </a:rPr>
                        <a:t>Turn off the tap properly to avoid this.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0681447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Autofit/>
          </a:bodyPr>
          <a:lstStyle/>
          <a:p>
            <a:pPr algn="ctr"/>
            <a:r>
              <a:rPr lang="en-GB" sz="3200" dirty="0">
                <a:latin typeface="Arial" panose="020B0604020202020204" pitchFamily="34" charset="0"/>
              </a:rPr>
              <a:t>Estyn ‘</a:t>
            </a:r>
            <a:r>
              <a:rPr lang="en-GB" sz="3200" dirty="0" err="1">
                <a:latin typeface="Arial" panose="020B0604020202020204" pitchFamily="34" charset="0"/>
              </a:rPr>
              <a:t>Dysgu</a:t>
            </a:r>
            <a:r>
              <a:rPr lang="en-GB" sz="3200" dirty="0">
                <a:latin typeface="Arial" panose="020B0604020202020204" pitchFamily="34" charset="0"/>
              </a:rPr>
              <a:t> </a:t>
            </a:r>
            <a:r>
              <a:rPr lang="en-GB" sz="3200" dirty="0" err="1">
                <a:latin typeface="Arial" panose="020B0604020202020204" pitchFamily="34" charset="0"/>
              </a:rPr>
              <a:t>gweithredol</a:t>
            </a:r>
            <a:r>
              <a:rPr lang="en-GB" sz="3200" dirty="0">
                <a:latin typeface="Arial" panose="020B0604020202020204" pitchFamily="34" charset="0"/>
              </a:rPr>
              <a:t> a </a:t>
            </a:r>
            <a:r>
              <a:rPr lang="en-GB" sz="3200" dirty="0" err="1">
                <a:latin typeface="Arial" panose="020B0604020202020204" pitchFamily="34" charset="0"/>
              </a:rPr>
              <a:t>thrwy</a:t>
            </a:r>
            <a:r>
              <a:rPr lang="en-GB" sz="3200" dirty="0">
                <a:latin typeface="Arial" panose="020B0604020202020204" pitchFamily="34" charset="0"/>
              </a:rPr>
              <a:t> </a:t>
            </a:r>
            <a:r>
              <a:rPr lang="en-GB" sz="3200" dirty="0" err="1">
                <a:latin typeface="Arial" panose="020B0604020202020204" pitchFamily="34" charset="0"/>
              </a:rPr>
              <a:t>brofiad</a:t>
            </a:r>
            <a:r>
              <a:rPr lang="en-GB" sz="3200" dirty="0">
                <a:latin typeface="Arial" panose="020B0604020202020204" pitchFamily="34" charset="0"/>
              </a:rPr>
              <a:t>’ (2017)</a:t>
            </a:r>
            <a:br>
              <a:rPr lang="en-GB" sz="3200" dirty="0">
                <a:latin typeface="Arial" panose="020B0604020202020204" pitchFamily="34" charset="0"/>
              </a:rPr>
            </a:br>
            <a:r>
              <a:rPr lang="en-GB" sz="3200" dirty="0">
                <a:solidFill>
                  <a:srgbClr val="0070C0"/>
                </a:solidFill>
                <a:latin typeface="Arial" panose="020B0604020202020204" pitchFamily="34" charset="0"/>
              </a:rPr>
              <a:t>Estyn ‘Active and experiential learning’ (2017)</a:t>
            </a:r>
            <a:endParaRPr lang="en-US" sz="3200" dirty="0">
              <a:solidFill>
                <a:srgbClr val="0070C0"/>
              </a:solidFill>
              <a:latin typeface="Arial" panose="020B0604020202020204" pitchFamily="34" charset="0"/>
            </a:endParaRPr>
          </a:p>
        </p:txBody>
      </p:sp>
      <p:sp>
        <p:nvSpPr>
          <p:cNvPr id="4" name="Content Placeholder 3"/>
          <p:cNvSpPr>
            <a:spLocks noGrp="1"/>
          </p:cNvSpPr>
          <p:nvPr>
            <p:ph sz="half" idx="1"/>
          </p:nvPr>
        </p:nvSpPr>
        <p:spPr>
          <a:xfrm>
            <a:off x="179512" y="1844824"/>
            <a:ext cx="4316288" cy="4968552"/>
          </a:xfrm>
        </p:spPr>
        <p:txBody>
          <a:bodyPr/>
          <a:lstStyle/>
          <a:p>
            <a:r>
              <a:rPr lang="en-GB" dirty="0" err="1">
                <a:latin typeface="Arial" panose="020B0604020202020204" pitchFamily="34" charset="0"/>
              </a:rPr>
              <a:t>Cyngor</a:t>
            </a:r>
            <a:r>
              <a:rPr lang="en-GB" dirty="0">
                <a:latin typeface="Arial" panose="020B0604020202020204" pitchFamily="34" charset="0"/>
              </a:rPr>
              <a:t> </a:t>
            </a:r>
            <a:r>
              <a:rPr lang="en-GB" dirty="0" err="1">
                <a:latin typeface="Arial" panose="020B0604020202020204" pitchFamily="34" charset="0"/>
              </a:rPr>
              <a:t>gan</a:t>
            </a:r>
            <a:r>
              <a:rPr lang="en-GB" dirty="0">
                <a:latin typeface="Arial" panose="020B0604020202020204" pitchFamily="34" charset="0"/>
              </a:rPr>
              <a:t> </a:t>
            </a:r>
            <a:r>
              <a:rPr lang="en-GB" dirty="0" err="1">
                <a:latin typeface="Arial" panose="020B0604020202020204" pitchFamily="34" charset="0"/>
              </a:rPr>
              <a:t>Llywodraeth</a:t>
            </a:r>
            <a:r>
              <a:rPr lang="en-GB" dirty="0">
                <a:latin typeface="Arial" panose="020B0604020202020204" pitchFamily="34" charset="0"/>
              </a:rPr>
              <a:t> Cymru;</a:t>
            </a:r>
          </a:p>
          <a:p>
            <a:r>
              <a:rPr lang="en-GB" dirty="0" err="1">
                <a:latin typeface="Arial" panose="020B0604020202020204" pitchFamily="34" charset="0"/>
              </a:rPr>
              <a:t>Arfer</a:t>
            </a:r>
            <a:r>
              <a:rPr lang="en-GB" dirty="0">
                <a:latin typeface="Arial" panose="020B0604020202020204" pitchFamily="34" charset="0"/>
              </a:rPr>
              <a:t> </a:t>
            </a:r>
            <a:r>
              <a:rPr lang="en-GB" dirty="0" err="1">
                <a:latin typeface="Arial" panose="020B0604020202020204" pitchFamily="34" charset="0"/>
              </a:rPr>
              <a:t>effeithiol</a:t>
            </a:r>
            <a:r>
              <a:rPr lang="en-GB" dirty="0">
                <a:latin typeface="Arial" panose="020B0604020202020204" pitchFamily="34" charset="0"/>
              </a:rPr>
              <a:t> yn y </a:t>
            </a:r>
            <a:r>
              <a:rPr lang="en-GB" dirty="0" err="1">
                <a:latin typeface="Arial" panose="020B0604020202020204" pitchFamily="34" charset="0"/>
              </a:rPr>
              <a:t>Cyfnod</a:t>
            </a:r>
            <a:r>
              <a:rPr lang="en-GB" dirty="0">
                <a:latin typeface="Arial" panose="020B0604020202020204" pitchFamily="34" charset="0"/>
              </a:rPr>
              <a:t> Sylfaen – </a:t>
            </a:r>
            <a:r>
              <a:rPr lang="en-GB" dirty="0" err="1">
                <a:latin typeface="Arial" panose="020B0604020202020204" pitchFamily="34" charset="0"/>
              </a:rPr>
              <a:t>Blwyddyn</a:t>
            </a:r>
            <a:r>
              <a:rPr lang="en-GB" dirty="0">
                <a:latin typeface="Arial" panose="020B0604020202020204" pitchFamily="34" charset="0"/>
              </a:rPr>
              <a:t> 1 a </a:t>
            </a:r>
            <a:r>
              <a:rPr lang="en-GB" dirty="0" err="1">
                <a:latin typeface="Arial" panose="020B0604020202020204" pitchFamily="34" charset="0"/>
              </a:rPr>
              <a:t>Blwyddyn</a:t>
            </a:r>
            <a:r>
              <a:rPr lang="en-GB" dirty="0">
                <a:latin typeface="Arial" panose="020B0604020202020204" pitchFamily="34" charset="0"/>
              </a:rPr>
              <a:t> 2;</a:t>
            </a:r>
          </a:p>
          <a:p>
            <a:r>
              <a:rPr lang="en-GB" dirty="0" err="1">
                <a:latin typeface="Arial" panose="020B0604020202020204" pitchFamily="34" charset="0"/>
              </a:rPr>
              <a:t>Cyflwyno</a:t>
            </a:r>
            <a:r>
              <a:rPr lang="en-GB" dirty="0">
                <a:latin typeface="Arial" panose="020B0604020202020204" pitchFamily="34" charset="0"/>
              </a:rPr>
              <a:t> </a:t>
            </a:r>
            <a:r>
              <a:rPr lang="en-GB" dirty="0" err="1">
                <a:latin typeface="Arial" panose="020B0604020202020204" pitchFamily="34" charset="0"/>
              </a:rPr>
              <a:t>llythrennedd</a:t>
            </a:r>
            <a:r>
              <a:rPr lang="en-GB" dirty="0">
                <a:latin typeface="Arial" panose="020B0604020202020204" pitchFamily="34" charset="0"/>
              </a:rPr>
              <a:t> a </a:t>
            </a:r>
            <a:r>
              <a:rPr lang="en-GB" dirty="0" err="1">
                <a:latin typeface="Arial" panose="020B0604020202020204" pitchFamily="34" charset="0"/>
              </a:rPr>
              <a:t>rhifedd</a:t>
            </a:r>
            <a:r>
              <a:rPr lang="en-GB" dirty="0">
                <a:latin typeface="Arial" panose="020B0604020202020204" pitchFamily="34" charset="0"/>
              </a:rPr>
              <a:t>.</a:t>
            </a:r>
          </a:p>
        </p:txBody>
      </p:sp>
      <p:sp>
        <p:nvSpPr>
          <p:cNvPr id="5" name="Content Placeholder 4"/>
          <p:cNvSpPr>
            <a:spLocks noGrp="1"/>
          </p:cNvSpPr>
          <p:nvPr>
            <p:ph sz="half" idx="2"/>
          </p:nvPr>
        </p:nvSpPr>
        <p:spPr>
          <a:xfrm>
            <a:off x="4629150" y="1844824"/>
            <a:ext cx="3886200" cy="4332139"/>
          </a:xfrm>
        </p:spPr>
        <p:txBody>
          <a:bodyPr/>
          <a:lstStyle/>
          <a:p>
            <a:r>
              <a:rPr lang="en-GB" dirty="0">
                <a:solidFill>
                  <a:srgbClr val="0070C0"/>
                </a:solidFill>
                <a:latin typeface="Arial" panose="020B0604020202020204" pitchFamily="34" charset="0"/>
              </a:rPr>
              <a:t>Advice from Welsh Government;</a:t>
            </a:r>
          </a:p>
          <a:p>
            <a:r>
              <a:rPr lang="en-GB" dirty="0">
                <a:solidFill>
                  <a:srgbClr val="0070C0"/>
                </a:solidFill>
                <a:latin typeface="Arial" panose="020B0604020202020204" pitchFamily="34" charset="0"/>
              </a:rPr>
              <a:t>Effective Foundation Phase practice – Year 1 and Year 2;</a:t>
            </a:r>
          </a:p>
          <a:p>
            <a:r>
              <a:rPr lang="en-GB" dirty="0">
                <a:solidFill>
                  <a:srgbClr val="0070C0"/>
                </a:solidFill>
                <a:latin typeface="Arial" panose="020B0604020202020204" pitchFamily="34" charset="0"/>
              </a:rPr>
              <a:t>Delivery of literacy and numeracy.</a:t>
            </a:r>
          </a:p>
        </p:txBody>
      </p:sp>
    </p:spTree>
    <p:extLst>
      <p:ext uri="{BB962C8B-B14F-4D97-AF65-F5344CB8AC3E}">
        <p14:creationId xmlns:p14="http://schemas.microsoft.com/office/powerpoint/2010/main" val="37699852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ormAutofit/>
          </a:bodyPr>
          <a:lstStyle/>
          <a:p>
            <a:pPr algn="ctr"/>
            <a:r>
              <a:rPr lang="en-GB" sz="3600" dirty="0" err="1">
                <a:latin typeface="Arial" panose="020B0604020202020204" pitchFamily="34" charset="0"/>
              </a:rPr>
              <a:t>Llafaredd</a:t>
            </a:r>
            <a:r>
              <a:rPr lang="en-GB" sz="3600" dirty="0">
                <a:latin typeface="Arial" panose="020B0604020202020204" pitchFamily="34" charset="0"/>
              </a:rPr>
              <a:t> (Estyn, 2017)</a:t>
            </a:r>
            <a:br>
              <a:rPr lang="en-GB" sz="3600" dirty="0">
                <a:latin typeface="Arial" panose="020B0604020202020204" pitchFamily="34" charset="0"/>
              </a:rPr>
            </a:br>
            <a:r>
              <a:rPr lang="en-GB" sz="3600" dirty="0" err="1">
                <a:solidFill>
                  <a:srgbClr val="0070C0"/>
                </a:solidFill>
                <a:latin typeface="Arial" panose="020B0604020202020204" pitchFamily="34" charset="0"/>
              </a:rPr>
              <a:t>Oracy</a:t>
            </a:r>
            <a:r>
              <a:rPr lang="en-GB" sz="3600" dirty="0">
                <a:solidFill>
                  <a:srgbClr val="0070C0"/>
                </a:solidFill>
                <a:latin typeface="Arial" panose="020B0604020202020204" pitchFamily="34" charset="0"/>
              </a:rPr>
              <a:t> (Estyn, 2017)</a:t>
            </a:r>
            <a:endParaRPr lang="en-US" sz="3600" dirty="0">
              <a:solidFill>
                <a:srgbClr val="0070C0"/>
              </a:solidFill>
              <a:latin typeface="Arial" panose="020B0604020202020204" pitchFamily="34" charset="0"/>
            </a:endParaRPr>
          </a:p>
        </p:txBody>
      </p:sp>
      <p:sp>
        <p:nvSpPr>
          <p:cNvPr id="4" name="Content Placeholder 3"/>
          <p:cNvSpPr>
            <a:spLocks noGrp="1"/>
          </p:cNvSpPr>
          <p:nvPr>
            <p:ph sz="half" idx="1"/>
          </p:nvPr>
        </p:nvSpPr>
        <p:spPr>
          <a:xfrm>
            <a:off x="323528" y="1583722"/>
            <a:ext cx="4248472" cy="4525963"/>
          </a:xfrm>
        </p:spPr>
        <p:txBody>
          <a:bodyPr/>
          <a:lstStyle/>
          <a:p>
            <a:pPr marL="0" indent="0">
              <a:buNone/>
            </a:pPr>
            <a:r>
              <a:rPr lang="en-GB" sz="2400" dirty="0" err="1">
                <a:solidFill>
                  <a:srgbClr val="00B050"/>
                </a:solidFill>
                <a:latin typeface="Arial" panose="020B0604020202020204" pitchFamily="34" charset="0"/>
              </a:rPr>
              <a:t>Mewn</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mwyafrif</a:t>
            </a:r>
            <a:r>
              <a:rPr lang="en-GB" sz="2400" dirty="0">
                <a:solidFill>
                  <a:srgbClr val="00B050"/>
                </a:solidFill>
                <a:latin typeface="Arial" panose="020B0604020202020204" pitchFamily="34" charset="0"/>
              </a:rPr>
              <a:t> o </a:t>
            </a:r>
            <a:r>
              <a:rPr lang="en-GB" sz="2400" dirty="0" err="1">
                <a:solidFill>
                  <a:srgbClr val="00B050"/>
                </a:solidFill>
                <a:latin typeface="Arial" panose="020B0604020202020204" pitchFamily="34" charset="0"/>
              </a:rPr>
              <a:t>ysgolion</a:t>
            </a:r>
            <a:r>
              <a:rPr lang="en-GB" sz="2400" dirty="0">
                <a:solidFill>
                  <a:srgbClr val="00B050"/>
                </a:solidFill>
                <a:latin typeface="Arial" panose="020B0604020202020204" pitchFamily="34" charset="0"/>
              </a:rPr>
              <a:t>:</a:t>
            </a:r>
          </a:p>
          <a:p>
            <a:r>
              <a:rPr lang="en-GB" sz="2400" dirty="0" err="1">
                <a:solidFill>
                  <a:srgbClr val="00B050"/>
                </a:solidFill>
                <a:latin typeface="Arial" panose="020B0604020202020204" pitchFamily="34" charset="0"/>
              </a:rPr>
              <a:t>Oedolion</a:t>
            </a:r>
            <a:r>
              <a:rPr lang="en-GB" sz="2400" dirty="0">
                <a:solidFill>
                  <a:srgbClr val="00B050"/>
                </a:solidFill>
                <a:latin typeface="Arial" panose="020B0604020202020204" pitchFamily="34" charset="0"/>
              </a:rPr>
              <a:t> yn </a:t>
            </a:r>
            <a:r>
              <a:rPr lang="en-GB" sz="2400" dirty="0" err="1">
                <a:solidFill>
                  <a:srgbClr val="00B050"/>
                </a:solidFill>
                <a:latin typeface="Arial" panose="020B0604020202020204" pitchFamily="34" charset="0"/>
              </a:rPr>
              <a:t>siarad</a:t>
            </a:r>
            <a:r>
              <a:rPr lang="en-GB" sz="2400" dirty="0">
                <a:solidFill>
                  <a:srgbClr val="00B050"/>
                </a:solidFill>
                <a:latin typeface="Arial" panose="020B0604020202020204" pitchFamily="34" charset="0"/>
              </a:rPr>
              <a:t> yn </a:t>
            </a:r>
            <a:r>
              <a:rPr lang="en-GB" sz="2400" dirty="0" err="1">
                <a:solidFill>
                  <a:srgbClr val="00B050"/>
                </a:solidFill>
                <a:latin typeface="Arial" panose="020B0604020202020204" pitchFamily="34" charset="0"/>
              </a:rPr>
              <a:t>rheolaidd</a:t>
            </a:r>
            <a:r>
              <a:rPr lang="en-GB" sz="2400" dirty="0">
                <a:solidFill>
                  <a:srgbClr val="00B050"/>
                </a:solidFill>
                <a:latin typeface="Arial" panose="020B0604020202020204" pitchFamily="34" charset="0"/>
              </a:rPr>
              <a:t> gyda </a:t>
            </a:r>
            <a:r>
              <a:rPr lang="en-GB" sz="2400" dirty="0" err="1">
                <a:solidFill>
                  <a:srgbClr val="00B050"/>
                </a:solidFill>
                <a:latin typeface="Arial" panose="020B0604020202020204" pitchFamily="34" charset="0"/>
              </a:rPr>
              <a:t>phlant</a:t>
            </a:r>
            <a:r>
              <a:rPr lang="en-GB" sz="2400" dirty="0">
                <a:solidFill>
                  <a:srgbClr val="00B050"/>
                </a:solidFill>
                <a:latin typeface="Arial" panose="020B0604020202020204" pitchFamily="34" charset="0"/>
              </a:rPr>
              <a:t> sydd yn </a:t>
            </a:r>
            <a:r>
              <a:rPr lang="en-GB" sz="2400" dirty="0" err="1">
                <a:solidFill>
                  <a:srgbClr val="00B050"/>
                </a:solidFill>
                <a:latin typeface="Arial" panose="020B0604020202020204" pitchFamily="34" charset="0"/>
              </a:rPr>
              <a:t>ymestyn</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eu</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dysgu</a:t>
            </a:r>
            <a:r>
              <a:rPr lang="en-GB" sz="2400" dirty="0">
                <a:solidFill>
                  <a:srgbClr val="00B050"/>
                </a:solidFill>
                <a:latin typeface="Arial" panose="020B0604020202020204" pitchFamily="34" charset="0"/>
              </a:rPr>
              <a:t>.</a:t>
            </a:r>
          </a:p>
          <a:p>
            <a:pPr marL="0" indent="0">
              <a:buNone/>
            </a:pPr>
            <a:r>
              <a:rPr lang="en-GB" sz="2400" dirty="0" err="1">
                <a:solidFill>
                  <a:srgbClr val="FF0000"/>
                </a:solidFill>
                <a:latin typeface="Arial" panose="020B0604020202020204" pitchFamily="34" charset="0"/>
              </a:rPr>
              <a:t>Mewn</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rhai</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ysgolion</a:t>
            </a:r>
            <a:r>
              <a:rPr lang="en-GB" sz="2400" dirty="0">
                <a:solidFill>
                  <a:srgbClr val="FF0000"/>
                </a:solidFill>
                <a:latin typeface="Arial" panose="020B0604020202020204" pitchFamily="34" charset="0"/>
              </a:rPr>
              <a:t>:</a:t>
            </a:r>
          </a:p>
          <a:p>
            <a:r>
              <a:rPr lang="en-GB" sz="2400" dirty="0">
                <a:solidFill>
                  <a:srgbClr val="FF0000"/>
                </a:solidFill>
                <a:latin typeface="Arial" panose="020B0604020202020204" pitchFamily="34" charset="0"/>
              </a:rPr>
              <a:t>Dim </a:t>
            </a:r>
            <a:r>
              <a:rPr lang="en-GB" sz="2400" dirty="0" err="1">
                <a:solidFill>
                  <a:srgbClr val="FF0000"/>
                </a:solidFill>
                <a:latin typeface="Arial" panose="020B0604020202020204" pitchFamily="34" charset="0"/>
              </a:rPr>
              <a:t>digon</a:t>
            </a:r>
            <a:r>
              <a:rPr lang="en-GB" sz="2400" dirty="0">
                <a:solidFill>
                  <a:srgbClr val="FF0000"/>
                </a:solidFill>
                <a:latin typeface="Arial" panose="020B0604020202020204" pitchFamily="34" charset="0"/>
              </a:rPr>
              <a:t> o </a:t>
            </a:r>
            <a:r>
              <a:rPr lang="en-GB" sz="2400" dirty="0" err="1">
                <a:solidFill>
                  <a:srgbClr val="FF0000"/>
                </a:solidFill>
                <a:latin typeface="Arial" panose="020B0604020202020204" pitchFamily="34" charset="0"/>
              </a:rPr>
              <a:t>gyfleoedd</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i</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blant</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siarad</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gydag</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oedolion</a:t>
            </a:r>
            <a:r>
              <a:rPr lang="en-GB" sz="2400" dirty="0">
                <a:solidFill>
                  <a:srgbClr val="FF0000"/>
                </a:solidFill>
                <a:latin typeface="Arial" panose="020B0604020202020204" pitchFamily="34" charset="0"/>
              </a:rPr>
              <a:t> am </a:t>
            </a:r>
            <a:r>
              <a:rPr lang="en-GB" sz="2400" dirty="0" err="1">
                <a:solidFill>
                  <a:srgbClr val="FF0000"/>
                </a:solidFill>
                <a:latin typeface="Arial" panose="020B0604020202020204" pitchFamily="34" charset="0"/>
              </a:rPr>
              <a:t>destunau</a:t>
            </a:r>
            <a:r>
              <a:rPr lang="en-GB" sz="2400" dirty="0">
                <a:solidFill>
                  <a:srgbClr val="FF0000"/>
                </a:solidFill>
                <a:latin typeface="Arial" panose="020B0604020202020204" pitchFamily="34" charset="0"/>
              </a:rPr>
              <a:t> sydd o </a:t>
            </a:r>
            <a:r>
              <a:rPr lang="en-GB" sz="2400" dirty="0" err="1">
                <a:solidFill>
                  <a:srgbClr val="FF0000"/>
                </a:solidFill>
                <a:latin typeface="Arial" panose="020B0604020202020204" pitchFamily="34" charset="0"/>
              </a:rPr>
              <a:t>ddiddordeb</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iddynt</a:t>
            </a:r>
            <a:r>
              <a:rPr lang="en-GB" sz="2400" dirty="0">
                <a:solidFill>
                  <a:srgbClr val="FF0000"/>
                </a:solidFill>
                <a:latin typeface="Arial" panose="020B0604020202020204" pitchFamily="34" charset="0"/>
              </a:rPr>
              <a:t>.</a:t>
            </a:r>
          </a:p>
          <a:p>
            <a:pPr marL="0" indent="0">
              <a:buNone/>
            </a:pPr>
            <a:endParaRPr lang="en-GB" sz="2400" dirty="0">
              <a:solidFill>
                <a:srgbClr val="FF0000"/>
              </a:solidFill>
              <a:latin typeface="Arial" panose="020B0604020202020204" pitchFamily="34" charset="0"/>
            </a:endParaRPr>
          </a:p>
          <a:p>
            <a:endParaRPr lang="en-GB" sz="2400" dirty="0">
              <a:solidFill>
                <a:srgbClr val="00B050"/>
              </a:solidFill>
              <a:latin typeface="Arial" panose="020B0604020202020204" pitchFamily="34" charset="0"/>
            </a:endParaRPr>
          </a:p>
        </p:txBody>
      </p:sp>
      <p:sp>
        <p:nvSpPr>
          <p:cNvPr id="5" name="Content Placeholder 4"/>
          <p:cNvSpPr>
            <a:spLocks noGrp="1"/>
          </p:cNvSpPr>
          <p:nvPr>
            <p:ph sz="half" idx="2"/>
          </p:nvPr>
        </p:nvSpPr>
        <p:spPr>
          <a:xfrm>
            <a:off x="4629150" y="1484784"/>
            <a:ext cx="3886200" cy="4692179"/>
          </a:xfrm>
        </p:spPr>
        <p:txBody>
          <a:bodyPr/>
          <a:lstStyle/>
          <a:p>
            <a:pPr marL="0" indent="0">
              <a:buNone/>
            </a:pPr>
            <a:r>
              <a:rPr lang="en-GB" sz="2400" dirty="0">
                <a:solidFill>
                  <a:srgbClr val="00B050"/>
                </a:solidFill>
                <a:latin typeface="Arial" panose="020B0604020202020204" pitchFamily="34" charset="0"/>
              </a:rPr>
              <a:t>In most schools:</a:t>
            </a:r>
          </a:p>
          <a:p>
            <a:r>
              <a:rPr lang="en-GB" sz="2400" dirty="0">
                <a:solidFill>
                  <a:srgbClr val="00B050"/>
                </a:solidFill>
                <a:latin typeface="Arial" panose="020B0604020202020204" pitchFamily="34" charset="0"/>
              </a:rPr>
              <a:t>Adults talk regularly with children which extends their learning.</a:t>
            </a:r>
          </a:p>
          <a:p>
            <a:pPr marL="0" indent="0">
              <a:buNone/>
            </a:pPr>
            <a:r>
              <a:rPr lang="en-GB" sz="2400" dirty="0">
                <a:solidFill>
                  <a:srgbClr val="FF0000"/>
                </a:solidFill>
                <a:latin typeface="Arial" panose="020B0604020202020204" pitchFamily="34" charset="0"/>
              </a:rPr>
              <a:t>In some schools:</a:t>
            </a:r>
          </a:p>
          <a:p>
            <a:r>
              <a:rPr lang="en-GB" sz="2400" dirty="0">
                <a:solidFill>
                  <a:srgbClr val="FF0000"/>
                </a:solidFill>
                <a:latin typeface="Arial" panose="020B0604020202020204" pitchFamily="34" charset="0"/>
              </a:rPr>
              <a:t>Not enough opportunities for children to talk to adults about topics which interest them.</a:t>
            </a:r>
          </a:p>
        </p:txBody>
      </p:sp>
    </p:spTree>
    <p:extLst>
      <p:ext uri="{BB962C8B-B14F-4D97-AF65-F5344CB8AC3E}">
        <p14:creationId xmlns:p14="http://schemas.microsoft.com/office/powerpoint/2010/main" val="25032773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ormAutofit/>
          </a:bodyPr>
          <a:lstStyle/>
          <a:p>
            <a:pPr algn="ctr"/>
            <a:r>
              <a:rPr lang="en-GB" sz="3600" dirty="0" err="1">
                <a:latin typeface="Arial" panose="020B0604020202020204" pitchFamily="34" charset="0"/>
              </a:rPr>
              <a:t>Ysgrifennu</a:t>
            </a:r>
            <a:r>
              <a:rPr lang="en-GB" sz="3600" dirty="0">
                <a:latin typeface="Arial" panose="020B0604020202020204" pitchFamily="34" charset="0"/>
              </a:rPr>
              <a:t> (Estyn, 2017)</a:t>
            </a:r>
            <a:br>
              <a:rPr lang="en-GB" sz="3600" dirty="0">
                <a:latin typeface="Arial" panose="020B0604020202020204" pitchFamily="34" charset="0"/>
              </a:rPr>
            </a:br>
            <a:r>
              <a:rPr lang="en-GB" sz="3600" dirty="0">
                <a:solidFill>
                  <a:srgbClr val="0070C0"/>
                </a:solidFill>
                <a:latin typeface="Arial" panose="020B0604020202020204" pitchFamily="34" charset="0"/>
              </a:rPr>
              <a:t>Writing (Estyn, 2017)</a:t>
            </a:r>
            <a:endParaRPr lang="en-US" sz="3600" dirty="0">
              <a:solidFill>
                <a:srgbClr val="0070C0"/>
              </a:solidFill>
              <a:latin typeface="Arial" panose="020B0604020202020204" pitchFamily="34" charset="0"/>
            </a:endParaRPr>
          </a:p>
        </p:txBody>
      </p:sp>
      <p:sp>
        <p:nvSpPr>
          <p:cNvPr id="4" name="Content Placeholder 3"/>
          <p:cNvSpPr>
            <a:spLocks noGrp="1"/>
          </p:cNvSpPr>
          <p:nvPr>
            <p:ph sz="half" idx="1"/>
          </p:nvPr>
        </p:nvSpPr>
        <p:spPr>
          <a:xfrm>
            <a:off x="628650" y="1417638"/>
            <a:ext cx="3886200" cy="4759325"/>
          </a:xfrm>
        </p:spPr>
        <p:txBody>
          <a:bodyPr/>
          <a:lstStyle/>
          <a:p>
            <a:pPr marL="0" indent="0">
              <a:buNone/>
            </a:pPr>
            <a:r>
              <a:rPr lang="en-GB" sz="2400" dirty="0" err="1">
                <a:solidFill>
                  <a:srgbClr val="00B050"/>
                </a:solidFill>
                <a:latin typeface="Arial" panose="020B0604020202020204" pitchFamily="34" charset="0"/>
              </a:rPr>
              <a:t>Mewn</a:t>
            </a:r>
            <a:r>
              <a:rPr lang="en-GB" sz="2400" dirty="0">
                <a:solidFill>
                  <a:srgbClr val="00B050"/>
                </a:solidFill>
                <a:latin typeface="Arial" panose="020B0604020202020204" pitchFamily="34" charset="0"/>
              </a:rPr>
              <a:t> ¼ o </a:t>
            </a:r>
            <a:r>
              <a:rPr lang="en-GB" sz="2400" dirty="0" err="1">
                <a:solidFill>
                  <a:srgbClr val="00B050"/>
                </a:solidFill>
                <a:latin typeface="Arial" panose="020B0604020202020204" pitchFamily="34" charset="0"/>
              </a:rPr>
              <a:t>ysgolion</a:t>
            </a:r>
            <a:r>
              <a:rPr lang="en-GB" sz="2400" dirty="0">
                <a:solidFill>
                  <a:srgbClr val="00B050"/>
                </a:solidFill>
                <a:latin typeface="Arial" panose="020B0604020202020204" pitchFamily="34" charset="0"/>
              </a:rPr>
              <a:t>:</a:t>
            </a:r>
          </a:p>
          <a:p>
            <a:r>
              <a:rPr lang="en-GB" sz="2400" dirty="0">
                <a:solidFill>
                  <a:srgbClr val="00B050"/>
                </a:solidFill>
                <a:latin typeface="Arial" panose="020B0604020202020204" pitchFamily="34" charset="0"/>
              </a:rPr>
              <a:t>Plant yn </a:t>
            </a:r>
            <a:r>
              <a:rPr lang="en-GB" sz="2400" dirty="0" err="1">
                <a:solidFill>
                  <a:srgbClr val="00B050"/>
                </a:solidFill>
                <a:latin typeface="Arial" panose="020B0604020202020204" pitchFamily="34" charset="0"/>
              </a:rPr>
              <a:t>cael</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cyfleoedd</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ystyrlon</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i</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ysgrifennu</a:t>
            </a:r>
            <a:r>
              <a:rPr lang="en-GB" sz="2400" dirty="0">
                <a:solidFill>
                  <a:srgbClr val="00B050"/>
                </a:solidFill>
                <a:latin typeface="Arial" panose="020B0604020202020204" pitchFamily="34" charset="0"/>
              </a:rPr>
              <a:t> am </a:t>
            </a:r>
            <a:r>
              <a:rPr lang="en-GB" sz="2400" dirty="0" err="1">
                <a:solidFill>
                  <a:srgbClr val="00B050"/>
                </a:solidFill>
                <a:latin typeface="Arial" panose="020B0604020202020204" pitchFamily="34" charset="0"/>
              </a:rPr>
              <a:t>ystod</a:t>
            </a:r>
            <a:r>
              <a:rPr lang="en-GB" sz="2400" dirty="0">
                <a:solidFill>
                  <a:srgbClr val="00B050"/>
                </a:solidFill>
                <a:latin typeface="Arial" panose="020B0604020202020204" pitchFamily="34" charset="0"/>
              </a:rPr>
              <a:t> o </a:t>
            </a:r>
            <a:r>
              <a:rPr lang="en-GB" sz="2400" dirty="0" err="1">
                <a:solidFill>
                  <a:srgbClr val="00B050"/>
                </a:solidFill>
                <a:latin typeface="Arial" panose="020B0604020202020204" pitchFamily="34" charset="0"/>
              </a:rPr>
              <a:t>bwrpasau</a:t>
            </a:r>
            <a:r>
              <a:rPr lang="en-GB" sz="2400" dirty="0">
                <a:solidFill>
                  <a:srgbClr val="00B050"/>
                </a:solidFill>
                <a:latin typeface="Arial" panose="020B0604020202020204" pitchFamily="34" charset="0"/>
              </a:rPr>
              <a:t>.</a:t>
            </a:r>
          </a:p>
          <a:p>
            <a:pPr marL="0" indent="0">
              <a:buNone/>
            </a:pPr>
            <a:r>
              <a:rPr lang="en-GB" sz="2400" dirty="0" err="1">
                <a:solidFill>
                  <a:srgbClr val="FF0000"/>
                </a:solidFill>
                <a:latin typeface="Arial" panose="020B0604020202020204" pitchFamily="34" charset="0"/>
              </a:rPr>
              <a:t>Fodd</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bynnag</a:t>
            </a:r>
            <a:r>
              <a:rPr lang="en-GB" sz="2400" dirty="0">
                <a:solidFill>
                  <a:srgbClr val="FF0000"/>
                </a:solidFill>
                <a:latin typeface="Arial" panose="020B0604020202020204" pitchFamily="34" charset="0"/>
              </a:rPr>
              <a:t>:</a:t>
            </a:r>
          </a:p>
          <a:p>
            <a:r>
              <a:rPr lang="en-GB" sz="2400" dirty="0" err="1">
                <a:solidFill>
                  <a:srgbClr val="FF0000"/>
                </a:solidFill>
                <a:latin typeface="Arial" panose="020B0604020202020204" pitchFamily="34" charset="0"/>
              </a:rPr>
              <a:t>Gorddibyniaeth</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ar</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ddysgu</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ffurfiol</a:t>
            </a:r>
            <a:r>
              <a:rPr lang="en-GB" sz="2400" dirty="0">
                <a:solidFill>
                  <a:srgbClr val="FF0000"/>
                </a:solidFill>
                <a:latin typeface="Arial" panose="020B0604020202020204" pitchFamily="34" charset="0"/>
              </a:rPr>
              <a:t> a </a:t>
            </a:r>
            <a:r>
              <a:rPr lang="en-GB" sz="2400" dirty="0" err="1">
                <a:solidFill>
                  <a:srgbClr val="FF0000"/>
                </a:solidFill>
                <a:latin typeface="Arial" panose="020B0604020202020204" pitchFamily="34" charset="0"/>
              </a:rPr>
              <a:t>defnydd</a:t>
            </a:r>
            <a:r>
              <a:rPr lang="en-GB" sz="2400" dirty="0">
                <a:solidFill>
                  <a:srgbClr val="FF0000"/>
                </a:solidFill>
                <a:latin typeface="Arial" panose="020B0604020202020204" pitchFamily="34" charset="0"/>
              </a:rPr>
              <a:t> o </a:t>
            </a:r>
            <a:r>
              <a:rPr lang="en-GB" sz="2400" dirty="0" err="1">
                <a:solidFill>
                  <a:srgbClr val="FF0000"/>
                </a:solidFill>
                <a:latin typeface="Arial" panose="020B0604020202020204" pitchFamily="34" charset="0"/>
              </a:rPr>
              <a:t>daflenni</a:t>
            </a:r>
            <a:r>
              <a:rPr lang="en-GB" sz="2400" dirty="0">
                <a:solidFill>
                  <a:srgbClr val="FF0000"/>
                </a:solidFill>
                <a:latin typeface="Arial" panose="020B0604020202020204" pitchFamily="34" charset="0"/>
              </a:rPr>
              <a:t> gwaith </a:t>
            </a:r>
            <a:r>
              <a:rPr lang="en-GB" sz="2400" dirty="0" err="1">
                <a:solidFill>
                  <a:srgbClr val="FF0000"/>
                </a:solidFill>
                <a:latin typeface="Arial" panose="020B0604020202020204" pitchFamily="34" charset="0"/>
              </a:rPr>
              <a:t>i</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sgaffaldio</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ysgrifennu</a:t>
            </a:r>
            <a:r>
              <a:rPr lang="en-GB" sz="2400" dirty="0">
                <a:solidFill>
                  <a:srgbClr val="FF0000"/>
                </a:solidFill>
                <a:latin typeface="Arial" panose="020B0604020202020204" pitchFamily="34" charset="0"/>
              </a:rPr>
              <a:t> plant.</a:t>
            </a:r>
          </a:p>
        </p:txBody>
      </p:sp>
      <p:sp>
        <p:nvSpPr>
          <p:cNvPr id="5" name="Content Placeholder 4"/>
          <p:cNvSpPr>
            <a:spLocks noGrp="1"/>
          </p:cNvSpPr>
          <p:nvPr>
            <p:ph sz="half" idx="2"/>
          </p:nvPr>
        </p:nvSpPr>
        <p:spPr>
          <a:xfrm>
            <a:off x="4629150" y="1340768"/>
            <a:ext cx="3886200" cy="4836195"/>
          </a:xfrm>
        </p:spPr>
        <p:txBody>
          <a:bodyPr/>
          <a:lstStyle/>
          <a:p>
            <a:pPr marL="0" indent="0">
              <a:buNone/>
            </a:pPr>
            <a:r>
              <a:rPr lang="en-GB" sz="2400" dirty="0">
                <a:solidFill>
                  <a:srgbClr val="00B050"/>
                </a:solidFill>
                <a:latin typeface="Arial" panose="020B0604020202020204" pitchFamily="34" charset="0"/>
              </a:rPr>
              <a:t>In ¼ of schools:</a:t>
            </a:r>
          </a:p>
          <a:p>
            <a:r>
              <a:rPr lang="en-GB" sz="2400" dirty="0">
                <a:solidFill>
                  <a:srgbClr val="00B050"/>
                </a:solidFill>
                <a:latin typeface="Arial" panose="020B0604020202020204" pitchFamily="34" charset="0"/>
              </a:rPr>
              <a:t>Children have meaningful opportunities to write for a variety of purposes.</a:t>
            </a:r>
          </a:p>
          <a:p>
            <a:pPr marL="0" indent="0">
              <a:buNone/>
            </a:pPr>
            <a:r>
              <a:rPr lang="en-GB" sz="2400" dirty="0">
                <a:solidFill>
                  <a:srgbClr val="FF0000"/>
                </a:solidFill>
                <a:latin typeface="Arial" panose="020B0604020202020204" pitchFamily="34" charset="0"/>
              </a:rPr>
              <a:t>However:</a:t>
            </a:r>
          </a:p>
          <a:p>
            <a:r>
              <a:rPr lang="en-GB" sz="2400" dirty="0">
                <a:solidFill>
                  <a:srgbClr val="FF0000"/>
                </a:solidFill>
                <a:latin typeface="Arial" panose="020B0604020202020204" pitchFamily="34" charset="0"/>
              </a:rPr>
              <a:t>Overreliance on formal teaching and use of worksheets to scaffold children’s writing.</a:t>
            </a:r>
          </a:p>
        </p:txBody>
      </p:sp>
    </p:spTree>
    <p:extLst>
      <p:ext uri="{BB962C8B-B14F-4D97-AF65-F5344CB8AC3E}">
        <p14:creationId xmlns:p14="http://schemas.microsoft.com/office/powerpoint/2010/main" val="3190006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oAutofit/>
          </a:bodyPr>
          <a:lstStyle/>
          <a:p>
            <a:pPr algn="ctr"/>
            <a:r>
              <a:rPr lang="en-GB" sz="3600" dirty="0" err="1">
                <a:latin typeface="Arial" panose="020B0604020202020204" pitchFamily="34" charset="0"/>
              </a:rPr>
              <a:t>Darllen</a:t>
            </a:r>
            <a:r>
              <a:rPr lang="en-GB" sz="3600" dirty="0">
                <a:latin typeface="Arial" panose="020B0604020202020204" pitchFamily="34" charset="0"/>
              </a:rPr>
              <a:t> (Estyn, 2017)</a:t>
            </a:r>
            <a:br>
              <a:rPr lang="en-GB" sz="3600" dirty="0">
                <a:latin typeface="Arial" panose="020B0604020202020204" pitchFamily="34" charset="0"/>
              </a:rPr>
            </a:br>
            <a:r>
              <a:rPr lang="en-GB" sz="3600" dirty="0">
                <a:solidFill>
                  <a:srgbClr val="0070C0"/>
                </a:solidFill>
                <a:latin typeface="Arial" panose="020B0604020202020204" pitchFamily="34" charset="0"/>
              </a:rPr>
              <a:t>Reading (Estyn, 2017)</a:t>
            </a:r>
            <a:endParaRPr lang="en-US" sz="3600" dirty="0">
              <a:solidFill>
                <a:srgbClr val="0070C0"/>
              </a:solidFill>
              <a:latin typeface="Arial" panose="020B0604020202020204" pitchFamily="34" charset="0"/>
            </a:endParaRPr>
          </a:p>
        </p:txBody>
      </p:sp>
      <p:sp>
        <p:nvSpPr>
          <p:cNvPr id="4" name="Content Placeholder 3"/>
          <p:cNvSpPr>
            <a:spLocks noGrp="1"/>
          </p:cNvSpPr>
          <p:nvPr>
            <p:ph sz="half" idx="1"/>
          </p:nvPr>
        </p:nvSpPr>
        <p:spPr>
          <a:xfrm>
            <a:off x="628650" y="1417638"/>
            <a:ext cx="3886200" cy="4759325"/>
          </a:xfrm>
        </p:spPr>
        <p:txBody>
          <a:bodyPr/>
          <a:lstStyle/>
          <a:p>
            <a:pPr marL="0" indent="0">
              <a:buNone/>
            </a:pPr>
            <a:r>
              <a:rPr lang="en-GB" sz="2400" dirty="0" err="1">
                <a:solidFill>
                  <a:srgbClr val="00B050"/>
                </a:solidFill>
                <a:latin typeface="Arial" panose="020B0604020202020204" pitchFamily="34" charset="0"/>
              </a:rPr>
              <a:t>Mewn</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rhai</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ysgolion</a:t>
            </a:r>
            <a:r>
              <a:rPr lang="en-GB" sz="2400" dirty="0">
                <a:solidFill>
                  <a:srgbClr val="00B050"/>
                </a:solidFill>
                <a:latin typeface="Arial" panose="020B0604020202020204" pitchFamily="34" charset="0"/>
              </a:rPr>
              <a:t>:</a:t>
            </a:r>
          </a:p>
          <a:p>
            <a:r>
              <a:rPr lang="en-GB" sz="2400" dirty="0">
                <a:solidFill>
                  <a:srgbClr val="00B050"/>
                </a:solidFill>
                <a:latin typeface="Arial" panose="020B0604020202020204" pitchFamily="34" charset="0"/>
              </a:rPr>
              <a:t>Mae plant yn </a:t>
            </a:r>
            <a:r>
              <a:rPr lang="en-GB" sz="2400" dirty="0" err="1">
                <a:solidFill>
                  <a:srgbClr val="00B050"/>
                </a:solidFill>
                <a:latin typeface="Arial" panose="020B0604020202020204" pitchFamily="34" charset="0"/>
              </a:rPr>
              <a:t>cael</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llawer</a:t>
            </a:r>
            <a:r>
              <a:rPr lang="en-GB" sz="2400" dirty="0">
                <a:solidFill>
                  <a:srgbClr val="00B050"/>
                </a:solidFill>
                <a:latin typeface="Arial" panose="020B0604020202020204" pitchFamily="34" charset="0"/>
              </a:rPr>
              <a:t> o </a:t>
            </a:r>
            <a:r>
              <a:rPr lang="en-GB" sz="2400" dirty="0" err="1">
                <a:solidFill>
                  <a:srgbClr val="00B050"/>
                </a:solidFill>
                <a:latin typeface="Arial" panose="020B0604020202020204" pitchFamily="34" charset="0"/>
              </a:rPr>
              <a:t>gyfleoedd</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i</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ddarllen</a:t>
            </a:r>
            <a:r>
              <a:rPr lang="en-GB" sz="2400" dirty="0">
                <a:solidFill>
                  <a:srgbClr val="00B050"/>
                </a:solidFill>
                <a:latin typeface="Arial" panose="020B0604020202020204" pitchFamily="34" charset="0"/>
              </a:rPr>
              <a:t> </a:t>
            </a:r>
            <a:r>
              <a:rPr lang="en-GB" sz="2400" dirty="0" err="1">
                <a:solidFill>
                  <a:srgbClr val="00B050"/>
                </a:solidFill>
                <a:latin typeface="Arial" panose="020B0604020202020204" pitchFamily="34" charset="0"/>
              </a:rPr>
              <a:t>amrywiaeth</a:t>
            </a:r>
            <a:r>
              <a:rPr lang="en-GB" sz="2400" dirty="0">
                <a:solidFill>
                  <a:srgbClr val="00B050"/>
                </a:solidFill>
                <a:latin typeface="Arial" panose="020B0604020202020204" pitchFamily="34" charset="0"/>
              </a:rPr>
              <a:t> o </a:t>
            </a:r>
            <a:r>
              <a:rPr lang="en-GB" sz="2400" dirty="0" err="1">
                <a:solidFill>
                  <a:srgbClr val="00B050"/>
                </a:solidFill>
                <a:latin typeface="Arial" panose="020B0604020202020204" pitchFamily="34" charset="0"/>
              </a:rPr>
              <a:t>destunau</a:t>
            </a:r>
            <a:r>
              <a:rPr lang="en-GB" sz="2400" dirty="0">
                <a:solidFill>
                  <a:srgbClr val="00B050"/>
                </a:solidFill>
                <a:latin typeface="Arial" panose="020B0604020202020204" pitchFamily="34" charset="0"/>
              </a:rPr>
              <a:t>.</a:t>
            </a:r>
          </a:p>
          <a:p>
            <a:pPr marL="0" indent="0">
              <a:buNone/>
            </a:pPr>
            <a:r>
              <a:rPr lang="en-GB" sz="2400" dirty="0" err="1">
                <a:solidFill>
                  <a:srgbClr val="FF0000"/>
                </a:solidFill>
                <a:latin typeface="Arial" panose="020B0604020202020204" pitchFamily="34" charset="0"/>
              </a:rPr>
              <a:t>Fodd</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bynnag</a:t>
            </a:r>
            <a:r>
              <a:rPr lang="en-GB" sz="2400" dirty="0">
                <a:solidFill>
                  <a:srgbClr val="FF0000"/>
                </a:solidFill>
                <a:latin typeface="Arial" panose="020B0604020202020204" pitchFamily="34" charset="0"/>
              </a:rPr>
              <a:t>:</a:t>
            </a:r>
          </a:p>
          <a:p>
            <a:r>
              <a:rPr lang="en-GB" sz="2400" dirty="0" err="1">
                <a:solidFill>
                  <a:srgbClr val="FF0000"/>
                </a:solidFill>
                <a:latin typeface="Arial" panose="020B0604020202020204" pitchFamily="34" charset="0"/>
              </a:rPr>
              <a:t>Cynnydd</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darllen</a:t>
            </a:r>
            <a:r>
              <a:rPr lang="en-GB" sz="2400" dirty="0">
                <a:solidFill>
                  <a:srgbClr val="FF0000"/>
                </a:solidFill>
                <a:latin typeface="Arial" panose="020B0604020202020204" pitchFamily="34" charset="0"/>
              </a:rPr>
              <a:t> plant yn </a:t>
            </a:r>
            <a:r>
              <a:rPr lang="en-GB" sz="2400" dirty="0" err="1">
                <a:solidFill>
                  <a:srgbClr val="FF0000"/>
                </a:solidFill>
                <a:latin typeface="Arial" panose="020B0604020202020204" pitchFamily="34" charset="0"/>
              </a:rPr>
              <a:t>cael</a:t>
            </a:r>
            <a:r>
              <a:rPr lang="en-GB" sz="2400" dirty="0">
                <a:solidFill>
                  <a:srgbClr val="FF0000"/>
                </a:solidFill>
                <a:latin typeface="Arial" panose="020B0604020202020204" pitchFamily="34" charset="0"/>
              </a:rPr>
              <a:t> ei ‘</a:t>
            </a:r>
            <a:r>
              <a:rPr lang="en-GB" sz="2400" dirty="0" err="1">
                <a:solidFill>
                  <a:srgbClr val="FF0000"/>
                </a:solidFill>
                <a:latin typeface="Arial" panose="020B0604020202020204" pitchFamily="34" charset="0"/>
              </a:rPr>
              <a:t>niweidio</a:t>
            </a:r>
            <a:r>
              <a:rPr lang="en-GB" sz="2400" dirty="0">
                <a:solidFill>
                  <a:srgbClr val="FF0000"/>
                </a:solidFill>
                <a:latin typeface="Arial" panose="020B0604020202020204" pitchFamily="34" charset="0"/>
              </a:rPr>
              <a:t>’ wrth </a:t>
            </a:r>
            <a:r>
              <a:rPr lang="en-GB" sz="2400" dirty="0" err="1">
                <a:solidFill>
                  <a:srgbClr val="FF0000"/>
                </a:solidFill>
                <a:latin typeface="Arial" panose="020B0604020202020204" pitchFamily="34" charset="0"/>
              </a:rPr>
              <a:t>gadw</a:t>
            </a:r>
            <a:r>
              <a:rPr lang="en-GB" sz="2400" dirty="0">
                <a:solidFill>
                  <a:srgbClr val="FF0000"/>
                </a:solidFill>
                <a:latin typeface="Arial" panose="020B0604020202020204" pitchFamily="34" charset="0"/>
              </a:rPr>
              <a:t> at </a:t>
            </a:r>
            <a:r>
              <a:rPr lang="en-GB" sz="2400" dirty="0" err="1">
                <a:solidFill>
                  <a:srgbClr val="FF0000"/>
                </a:solidFill>
                <a:latin typeface="Arial" panose="020B0604020202020204" pitchFamily="34" charset="0"/>
              </a:rPr>
              <a:t>gynlluniau</a:t>
            </a:r>
            <a:r>
              <a:rPr lang="en-GB" sz="2400" dirty="0">
                <a:solidFill>
                  <a:srgbClr val="FF0000"/>
                </a:solidFill>
                <a:latin typeface="Arial" panose="020B0604020202020204" pitchFamily="34" charset="0"/>
              </a:rPr>
              <a:t> </a:t>
            </a:r>
            <a:r>
              <a:rPr lang="en-GB" sz="2400" dirty="0" err="1">
                <a:solidFill>
                  <a:srgbClr val="FF0000"/>
                </a:solidFill>
                <a:latin typeface="Arial" panose="020B0604020202020204" pitchFamily="34" charset="0"/>
              </a:rPr>
              <a:t>darllen</a:t>
            </a:r>
            <a:r>
              <a:rPr lang="en-GB" sz="2400" dirty="0">
                <a:solidFill>
                  <a:srgbClr val="FF0000"/>
                </a:solidFill>
                <a:latin typeface="Arial" panose="020B0604020202020204" pitchFamily="34" charset="0"/>
              </a:rPr>
              <a:t>.</a:t>
            </a:r>
          </a:p>
        </p:txBody>
      </p:sp>
      <p:sp>
        <p:nvSpPr>
          <p:cNvPr id="5" name="Content Placeholder 4"/>
          <p:cNvSpPr>
            <a:spLocks noGrp="1"/>
          </p:cNvSpPr>
          <p:nvPr>
            <p:ph sz="half" idx="2"/>
          </p:nvPr>
        </p:nvSpPr>
        <p:spPr>
          <a:xfrm>
            <a:off x="4629150" y="1417638"/>
            <a:ext cx="3886200" cy="4759325"/>
          </a:xfrm>
        </p:spPr>
        <p:txBody>
          <a:bodyPr/>
          <a:lstStyle/>
          <a:p>
            <a:pPr marL="0" indent="0">
              <a:buNone/>
            </a:pPr>
            <a:r>
              <a:rPr lang="en-GB" sz="2400" dirty="0">
                <a:solidFill>
                  <a:srgbClr val="00B050"/>
                </a:solidFill>
                <a:latin typeface="Arial" panose="020B0604020202020204" pitchFamily="34" charset="0"/>
              </a:rPr>
              <a:t>In some schools:</a:t>
            </a:r>
          </a:p>
          <a:p>
            <a:r>
              <a:rPr lang="en-GB" sz="2400" dirty="0">
                <a:solidFill>
                  <a:srgbClr val="00B050"/>
                </a:solidFill>
                <a:latin typeface="Arial" panose="020B0604020202020204" pitchFamily="34" charset="0"/>
              </a:rPr>
              <a:t>Children are provided with numerous opportunities to read a variety of texts.</a:t>
            </a:r>
          </a:p>
          <a:p>
            <a:pPr marL="0" indent="0">
              <a:buNone/>
            </a:pPr>
            <a:r>
              <a:rPr lang="en-GB" sz="2400" dirty="0">
                <a:solidFill>
                  <a:srgbClr val="FF0000"/>
                </a:solidFill>
                <a:latin typeface="Arial" panose="020B0604020202020204" pitchFamily="34" charset="0"/>
              </a:rPr>
              <a:t>However:</a:t>
            </a:r>
          </a:p>
          <a:p>
            <a:r>
              <a:rPr lang="en-GB" sz="2400" dirty="0">
                <a:solidFill>
                  <a:srgbClr val="FF0000"/>
                </a:solidFill>
                <a:latin typeface="Arial" panose="020B0604020202020204" pitchFamily="34" charset="0"/>
              </a:rPr>
              <a:t>Children’s progress in reading can be ‘adversely affected’ by having to adhere to reading schemes.</a:t>
            </a:r>
          </a:p>
        </p:txBody>
      </p:sp>
    </p:spTree>
    <p:extLst>
      <p:ext uri="{BB962C8B-B14F-4D97-AF65-F5344CB8AC3E}">
        <p14:creationId xmlns:p14="http://schemas.microsoft.com/office/powerpoint/2010/main" val="30969127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928992" cy="1143000"/>
          </a:xfrm>
        </p:spPr>
        <p:txBody>
          <a:bodyPr/>
          <a:lstStyle/>
          <a:p>
            <a:pPr algn="ctr"/>
            <a:r>
              <a:rPr lang="en-GB" sz="2800" dirty="0">
                <a:latin typeface="Arial" panose="020B0604020202020204" pitchFamily="34" charset="0"/>
              </a:rPr>
              <a:t>Estyn – ‘</a:t>
            </a:r>
            <a:r>
              <a:rPr lang="en-GB" sz="2800" dirty="0" err="1">
                <a:latin typeface="Arial" panose="020B0604020202020204" pitchFamily="34" charset="0"/>
              </a:rPr>
              <a:t>Dysgu</a:t>
            </a:r>
            <a:r>
              <a:rPr lang="en-GB" sz="2800" dirty="0">
                <a:latin typeface="Arial" panose="020B0604020202020204" pitchFamily="34" charset="0"/>
              </a:rPr>
              <a:t> </a:t>
            </a:r>
            <a:r>
              <a:rPr lang="en-GB" sz="2800" dirty="0" err="1">
                <a:latin typeface="Arial" panose="020B0604020202020204" pitchFamily="34" charset="0"/>
              </a:rPr>
              <a:t>gweithredol</a:t>
            </a:r>
            <a:r>
              <a:rPr lang="en-GB" sz="2800" dirty="0">
                <a:latin typeface="Arial" panose="020B0604020202020204" pitchFamily="34" charset="0"/>
              </a:rPr>
              <a:t> a </a:t>
            </a:r>
            <a:r>
              <a:rPr lang="en-GB" sz="2800" dirty="0" err="1">
                <a:latin typeface="Arial" panose="020B0604020202020204" pitchFamily="34" charset="0"/>
              </a:rPr>
              <a:t>thrwy</a:t>
            </a:r>
            <a:r>
              <a:rPr lang="en-GB" sz="2800" dirty="0">
                <a:latin typeface="Arial" panose="020B0604020202020204" pitchFamily="34" charset="0"/>
              </a:rPr>
              <a:t> </a:t>
            </a:r>
            <a:r>
              <a:rPr lang="en-GB" sz="2800" dirty="0" err="1">
                <a:latin typeface="Arial" panose="020B0604020202020204" pitchFamily="34" charset="0"/>
              </a:rPr>
              <a:t>brofiad</a:t>
            </a:r>
            <a:r>
              <a:rPr lang="en-GB" sz="2800" dirty="0">
                <a:latin typeface="Arial" panose="020B0604020202020204" pitchFamily="34" charset="0"/>
              </a:rPr>
              <a:t>’ </a:t>
            </a:r>
            <a:r>
              <a:rPr lang="en-GB" sz="2700" dirty="0">
                <a:latin typeface="Arial" panose="020B0604020202020204" pitchFamily="34" charset="0"/>
              </a:rPr>
              <a:t>(2017)</a:t>
            </a:r>
            <a:br>
              <a:rPr lang="en-GB" sz="2800" dirty="0">
                <a:latin typeface="Arial" panose="020B0604020202020204" pitchFamily="34" charset="0"/>
              </a:rPr>
            </a:br>
            <a:r>
              <a:rPr lang="en-GB" sz="2800" dirty="0">
                <a:solidFill>
                  <a:srgbClr val="0070C0"/>
                </a:solidFill>
                <a:latin typeface="Arial" panose="020B0604020202020204" pitchFamily="34" charset="0"/>
              </a:rPr>
              <a:t>Estyn – ‘Active and experiential learning’</a:t>
            </a:r>
            <a:r>
              <a:rPr lang="en-GB" sz="2700" dirty="0">
                <a:solidFill>
                  <a:srgbClr val="0070C0"/>
                </a:solidFill>
                <a:latin typeface="Arial" panose="020B0604020202020204" pitchFamily="34" charset="0"/>
              </a:rPr>
              <a:t> (2017)</a:t>
            </a:r>
            <a:endParaRPr lang="en-US" sz="2700" dirty="0">
              <a:solidFill>
                <a:srgbClr val="0070C0"/>
              </a:solidFill>
              <a:latin typeface="Arial" panose="020B0604020202020204" pitchFamily="34" charset="0"/>
            </a:endParaRPr>
          </a:p>
        </p:txBody>
      </p:sp>
      <p:sp>
        <p:nvSpPr>
          <p:cNvPr id="4" name="Content Placeholder 3"/>
          <p:cNvSpPr>
            <a:spLocks noGrp="1"/>
          </p:cNvSpPr>
          <p:nvPr>
            <p:ph sz="half" idx="1"/>
          </p:nvPr>
        </p:nvSpPr>
        <p:spPr>
          <a:xfrm>
            <a:off x="251520" y="1484784"/>
            <a:ext cx="4263330" cy="4692179"/>
          </a:xfrm>
        </p:spPr>
        <p:txBody>
          <a:bodyPr/>
          <a:lstStyle/>
          <a:p>
            <a:r>
              <a:rPr lang="en-GB" sz="2400" dirty="0" err="1">
                <a:latin typeface="Arial" panose="020B0604020202020204" pitchFamily="34" charset="0"/>
              </a:rPr>
              <a:t>Cyflwyniad</a:t>
            </a:r>
            <a:r>
              <a:rPr lang="en-GB" sz="2400" dirty="0">
                <a:latin typeface="Arial" panose="020B0604020202020204" pitchFamily="34" charset="0"/>
              </a:rPr>
              <a:t> o </a:t>
            </a:r>
            <a:r>
              <a:rPr lang="en-GB" sz="2400" dirty="0" err="1">
                <a:latin typeface="Arial" panose="020B0604020202020204" pitchFamily="34" charset="0"/>
              </a:rPr>
              <a:t>lythrennedd</a:t>
            </a:r>
            <a:r>
              <a:rPr lang="en-GB" sz="2400" dirty="0">
                <a:latin typeface="Arial" panose="020B0604020202020204" pitchFamily="34" charset="0"/>
              </a:rPr>
              <a:t> (a </a:t>
            </a:r>
            <a:r>
              <a:rPr lang="en-GB" sz="2400" dirty="0" err="1">
                <a:latin typeface="Arial" panose="020B0604020202020204" pitchFamily="34" charset="0"/>
              </a:rPr>
              <a:t>rhifedd</a:t>
            </a:r>
            <a:r>
              <a:rPr lang="en-GB" sz="2400" dirty="0">
                <a:latin typeface="Arial" panose="020B0604020202020204" pitchFamily="34" charset="0"/>
              </a:rPr>
              <a:t>) yn </a:t>
            </a:r>
            <a:r>
              <a:rPr lang="en-GB" sz="2400" dirty="0" err="1">
                <a:latin typeface="Arial" panose="020B0604020202020204" pitchFamily="34" charset="0"/>
              </a:rPr>
              <a:t>rhy</a:t>
            </a:r>
            <a:r>
              <a:rPr lang="en-GB" sz="2400" dirty="0">
                <a:latin typeface="Arial" panose="020B0604020202020204" pitchFamily="34" charset="0"/>
              </a:rPr>
              <a:t> </a:t>
            </a:r>
            <a:r>
              <a:rPr lang="en-GB" sz="2400" dirty="0" err="1">
                <a:latin typeface="Arial" panose="020B0604020202020204" pitchFamily="34" charset="0"/>
              </a:rPr>
              <a:t>strwythuredig</a:t>
            </a:r>
            <a:r>
              <a:rPr lang="en-GB" sz="2400" dirty="0">
                <a:latin typeface="Arial" panose="020B0604020202020204" pitchFamily="34" charset="0"/>
              </a:rPr>
              <a:t> a </a:t>
            </a:r>
            <a:r>
              <a:rPr lang="en-GB" sz="2400" dirty="0" err="1">
                <a:latin typeface="Arial" panose="020B0604020202020204" pitchFamily="34" charset="0"/>
              </a:rPr>
              <a:t>gormod</a:t>
            </a:r>
            <a:r>
              <a:rPr lang="en-GB" sz="2400" dirty="0">
                <a:latin typeface="Arial" panose="020B0604020202020204" pitchFamily="34" charset="0"/>
              </a:rPr>
              <a:t> o </a:t>
            </a:r>
            <a:r>
              <a:rPr lang="en-GB" sz="2400" dirty="0" err="1">
                <a:latin typeface="Arial" panose="020B0604020202020204" pitchFamily="34" charset="0"/>
              </a:rPr>
              <a:t>gyfarwyddyd</a:t>
            </a:r>
            <a:r>
              <a:rPr lang="en-GB" sz="2400" dirty="0">
                <a:latin typeface="Arial" panose="020B0604020202020204" pitchFamily="34" charset="0"/>
              </a:rPr>
              <a:t> </a:t>
            </a:r>
            <a:r>
              <a:rPr lang="en-GB" sz="2400" dirty="0" err="1">
                <a:latin typeface="Arial" panose="020B0604020202020204" pitchFamily="34" charset="0"/>
              </a:rPr>
              <a:t>oedolion</a:t>
            </a:r>
            <a:r>
              <a:rPr lang="en-GB" sz="2400" dirty="0">
                <a:latin typeface="Arial" panose="020B0604020202020204" pitchFamily="34" charset="0"/>
              </a:rPr>
              <a:t>;</a:t>
            </a:r>
          </a:p>
          <a:p>
            <a:r>
              <a:rPr lang="en-GB" sz="2400" dirty="0" err="1">
                <a:latin typeface="Arial" panose="020B0604020202020204" pitchFamily="34" charset="0"/>
              </a:rPr>
              <a:t>Nid</a:t>
            </a:r>
            <a:r>
              <a:rPr lang="en-GB" sz="2400" dirty="0">
                <a:latin typeface="Arial" panose="020B0604020202020204" pitchFamily="34" charset="0"/>
              </a:rPr>
              <a:t> </a:t>
            </a:r>
            <a:r>
              <a:rPr lang="en-GB" sz="2400" dirty="0" err="1">
                <a:latin typeface="Arial" panose="020B0604020202020204" pitchFamily="34" charset="0"/>
              </a:rPr>
              <a:t>yw</a:t>
            </a:r>
            <a:r>
              <a:rPr lang="en-GB" sz="2400" dirty="0">
                <a:latin typeface="Arial" panose="020B0604020202020204" pitchFamily="34" charset="0"/>
              </a:rPr>
              <a:t> plant yn </a:t>
            </a:r>
            <a:r>
              <a:rPr lang="en-GB" sz="2400" dirty="0" err="1">
                <a:latin typeface="Arial" panose="020B0604020202020204" pitchFamily="34" charset="0"/>
              </a:rPr>
              <a:t>cael</a:t>
            </a:r>
            <a:r>
              <a:rPr lang="en-GB" sz="2400" dirty="0">
                <a:latin typeface="Arial" panose="020B0604020202020204" pitchFamily="34" charset="0"/>
              </a:rPr>
              <a:t>  </a:t>
            </a:r>
            <a:r>
              <a:rPr lang="en-GB" sz="2400" dirty="0" err="1">
                <a:latin typeface="Arial" panose="020B0604020202020204" pitchFamily="34" charset="0"/>
              </a:rPr>
              <a:t>digon</a:t>
            </a:r>
            <a:r>
              <a:rPr lang="en-GB" sz="2400" dirty="0">
                <a:latin typeface="Arial" panose="020B0604020202020204" pitchFamily="34" charset="0"/>
              </a:rPr>
              <a:t> o </a:t>
            </a:r>
            <a:r>
              <a:rPr lang="en-GB" sz="2400" dirty="0" err="1">
                <a:latin typeface="Arial" panose="020B0604020202020204" pitchFamily="34" charset="0"/>
              </a:rPr>
              <a:t>gyfleoedd</a:t>
            </a:r>
            <a:r>
              <a:rPr lang="en-GB" sz="2400" dirty="0">
                <a:latin typeface="Arial" panose="020B0604020202020204" pitchFamily="34" charset="0"/>
              </a:rPr>
              <a:t> </a:t>
            </a:r>
            <a:r>
              <a:rPr lang="en-GB" sz="2400" dirty="0" err="1">
                <a:latin typeface="Arial" panose="020B0604020202020204" pitchFamily="34" charset="0"/>
              </a:rPr>
              <a:t>i</a:t>
            </a:r>
            <a:r>
              <a:rPr lang="en-GB" sz="2400" dirty="0">
                <a:latin typeface="Arial" panose="020B0604020202020204" pitchFamily="34" charset="0"/>
              </a:rPr>
              <a:t> </a:t>
            </a:r>
            <a:r>
              <a:rPr lang="en-GB" sz="2400" dirty="0" err="1">
                <a:latin typeface="Arial" panose="020B0604020202020204" pitchFamily="34" charset="0"/>
              </a:rPr>
              <a:t>gymryd</a:t>
            </a:r>
            <a:r>
              <a:rPr lang="en-GB" sz="2400" dirty="0">
                <a:latin typeface="Arial" panose="020B0604020202020204" pitchFamily="34" charset="0"/>
              </a:rPr>
              <a:t> </a:t>
            </a:r>
            <a:r>
              <a:rPr lang="en-GB" sz="2400" dirty="0" err="1">
                <a:latin typeface="Arial" panose="020B0604020202020204" pitchFamily="34" charset="0"/>
              </a:rPr>
              <a:t>rhan</a:t>
            </a:r>
            <a:r>
              <a:rPr lang="en-GB" sz="2400" dirty="0">
                <a:latin typeface="Arial" panose="020B0604020202020204" pitchFamily="34" charset="0"/>
              </a:rPr>
              <a:t> </a:t>
            </a:r>
            <a:r>
              <a:rPr lang="en-GB" sz="2400" dirty="0" err="1">
                <a:latin typeface="Arial" panose="020B0604020202020204" pitchFamily="34" charset="0"/>
              </a:rPr>
              <a:t>mewn</a:t>
            </a:r>
            <a:r>
              <a:rPr lang="en-GB" sz="2400" dirty="0">
                <a:latin typeface="Arial" panose="020B0604020202020204" pitchFamily="34" charset="0"/>
              </a:rPr>
              <a:t> </a:t>
            </a:r>
            <a:r>
              <a:rPr lang="en-GB" sz="2400" dirty="0" err="1">
                <a:latin typeface="Arial" panose="020B0604020202020204" pitchFamily="34" charset="0"/>
              </a:rPr>
              <a:t>dysgu</a:t>
            </a:r>
            <a:r>
              <a:rPr lang="en-GB" sz="2400" dirty="0">
                <a:latin typeface="Arial" panose="020B0604020202020204" pitchFamily="34" charset="0"/>
              </a:rPr>
              <a:t> </a:t>
            </a:r>
            <a:r>
              <a:rPr lang="en-GB" sz="2400" dirty="0" err="1">
                <a:latin typeface="Arial" panose="020B0604020202020204" pitchFamily="34" charset="0"/>
              </a:rPr>
              <a:t>gweithredol</a:t>
            </a:r>
            <a:r>
              <a:rPr lang="en-GB" sz="2400" dirty="0">
                <a:latin typeface="Arial" panose="020B0604020202020204" pitchFamily="34" charset="0"/>
              </a:rPr>
              <a:t> a </a:t>
            </a:r>
            <a:r>
              <a:rPr lang="en-GB" sz="2400" dirty="0" err="1">
                <a:latin typeface="Arial" panose="020B0604020202020204" pitchFamily="34" charset="0"/>
              </a:rPr>
              <a:t>phrofiadol</a:t>
            </a:r>
            <a:r>
              <a:rPr lang="en-GB" sz="2400" dirty="0">
                <a:latin typeface="Arial" panose="020B0604020202020204" pitchFamily="34" charset="0"/>
              </a:rPr>
              <a:t>;</a:t>
            </a:r>
          </a:p>
          <a:p>
            <a:r>
              <a:rPr lang="en-GB" sz="2400" b="1" dirty="0" err="1">
                <a:latin typeface="Arial" panose="020B0604020202020204" pitchFamily="34" charset="0"/>
              </a:rPr>
              <a:t>Nid</a:t>
            </a:r>
            <a:r>
              <a:rPr lang="en-GB" sz="2400" b="1" dirty="0">
                <a:latin typeface="Arial" panose="020B0604020202020204" pitchFamily="34" charset="0"/>
              </a:rPr>
              <a:t> </a:t>
            </a:r>
            <a:r>
              <a:rPr lang="en-GB" sz="2400" b="1" dirty="0" err="1">
                <a:latin typeface="Arial" panose="020B0604020202020204" pitchFamily="34" charset="0"/>
              </a:rPr>
              <a:t>yw</a:t>
            </a:r>
            <a:r>
              <a:rPr lang="en-GB" sz="2400" b="1" dirty="0">
                <a:latin typeface="Arial" panose="020B0604020202020204" pitchFamily="34" charset="0"/>
              </a:rPr>
              <a:t> </a:t>
            </a:r>
            <a:r>
              <a:rPr lang="en-GB" sz="2400" b="1" dirty="0" err="1">
                <a:latin typeface="Arial" panose="020B0604020202020204" pitchFamily="34" charset="0"/>
              </a:rPr>
              <a:t>oedolion</a:t>
            </a:r>
            <a:r>
              <a:rPr lang="en-GB" sz="2400" b="1" dirty="0">
                <a:latin typeface="Arial" panose="020B0604020202020204" pitchFamily="34" charset="0"/>
              </a:rPr>
              <a:t> yn </a:t>
            </a:r>
            <a:r>
              <a:rPr lang="en-GB" sz="2400" b="1" dirty="0" err="1">
                <a:latin typeface="Arial" panose="020B0604020202020204" pitchFamily="34" charset="0"/>
              </a:rPr>
              <a:t>cynllunio'n</a:t>
            </a:r>
            <a:r>
              <a:rPr lang="en-GB" sz="2400" b="1" dirty="0">
                <a:latin typeface="Arial" panose="020B0604020202020204" pitchFamily="34" charset="0"/>
              </a:rPr>
              <a:t> </a:t>
            </a:r>
            <a:r>
              <a:rPr lang="en-GB" sz="2400" b="1" dirty="0" err="1">
                <a:latin typeface="Arial" panose="020B0604020202020204" pitchFamily="34" charset="0"/>
              </a:rPr>
              <a:t>effeithiol</a:t>
            </a:r>
            <a:r>
              <a:rPr lang="en-GB" sz="2400" b="1" dirty="0">
                <a:latin typeface="Arial" panose="020B0604020202020204" pitchFamily="34" charset="0"/>
              </a:rPr>
              <a:t>.</a:t>
            </a:r>
          </a:p>
        </p:txBody>
      </p:sp>
      <p:sp>
        <p:nvSpPr>
          <p:cNvPr id="5" name="Content Placeholder 4"/>
          <p:cNvSpPr>
            <a:spLocks noGrp="1"/>
          </p:cNvSpPr>
          <p:nvPr>
            <p:ph sz="half" idx="2"/>
          </p:nvPr>
        </p:nvSpPr>
        <p:spPr>
          <a:xfrm>
            <a:off x="4629150" y="1484784"/>
            <a:ext cx="4191322" cy="4692179"/>
          </a:xfrm>
        </p:spPr>
        <p:txBody>
          <a:bodyPr/>
          <a:lstStyle/>
          <a:p>
            <a:r>
              <a:rPr lang="en-GB" sz="2400" dirty="0">
                <a:solidFill>
                  <a:srgbClr val="0070C0"/>
                </a:solidFill>
                <a:latin typeface="Arial" panose="020B0604020202020204" pitchFamily="34" charset="0"/>
              </a:rPr>
              <a:t>Delivery of literacy (and numeracy) is too structured and adult-directed;</a:t>
            </a:r>
          </a:p>
          <a:p>
            <a:r>
              <a:rPr lang="en-GB" sz="2400" dirty="0">
                <a:solidFill>
                  <a:srgbClr val="0070C0"/>
                </a:solidFill>
                <a:latin typeface="Arial" panose="020B0604020202020204" pitchFamily="34" charset="0"/>
              </a:rPr>
              <a:t>Children do not have enough opportunities to participate in active and experiential learning;</a:t>
            </a:r>
          </a:p>
          <a:p>
            <a:r>
              <a:rPr lang="en-GB" sz="2400" b="1" dirty="0">
                <a:solidFill>
                  <a:srgbClr val="0070C0"/>
                </a:solidFill>
                <a:latin typeface="Arial" panose="020B0604020202020204" pitchFamily="34" charset="0"/>
              </a:rPr>
              <a:t>Adults do not plan effectively.</a:t>
            </a:r>
          </a:p>
        </p:txBody>
      </p:sp>
    </p:spTree>
    <p:extLst>
      <p:ext uri="{BB962C8B-B14F-4D97-AF65-F5344CB8AC3E}">
        <p14:creationId xmlns:p14="http://schemas.microsoft.com/office/powerpoint/2010/main" val="328713556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pPr algn="ctr"/>
            <a:r>
              <a:rPr lang="cy-GB" altLang="en-US" sz="3600" dirty="0">
                <a:latin typeface="Arial" panose="020B0604020202020204" pitchFamily="34" charset="0"/>
              </a:rPr>
              <a:t>I gloi….</a:t>
            </a:r>
            <a:br>
              <a:rPr lang="en-GB" altLang="en-US" sz="3600" dirty="0">
                <a:latin typeface="Arial" panose="020B0604020202020204" pitchFamily="34" charset="0"/>
              </a:rPr>
            </a:br>
            <a:r>
              <a:rPr lang="en-GB" altLang="en-US" sz="3600" dirty="0">
                <a:solidFill>
                  <a:srgbClr val="0070C0"/>
                </a:solidFill>
                <a:latin typeface="Arial" panose="020B0604020202020204" pitchFamily="34" charset="0"/>
              </a:rPr>
              <a:t>To end…</a:t>
            </a:r>
            <a:endParaRPr lang="cy-GB" altLang="en-US" sz="3600" dirty="0">
              <a:solidFill>
                <a:srgbClr val="0070C0"/>
              </a:solidFill>
              <a:latin typeface="Arial" panose="020B0604020202020204" pitchFamily="34" charset="0"/>
            </a:endParaRPr>
          </a:p>
        </p:txBody>
      </p:sp>
      <p:sp>
        <p:nvSpPr>
          <p:cNvPr id="54275" name="Content Placeholder 4"/>
          <p:cNvSpPr>
            <a:spLocks noGrp="1"/>
          </p:cNvSpPr>
          <p:nvPr>
            <p:ph idx="1"/>
          </p:nvPr>
        </p:nvSpPr>
        <p:spPr/>
        <p:txBody>
          <a:bodyPr>
            <a:normAutofit fontScale="92500"/>
          </a:bodyPr>
          <a:lstStyle/>
          <a:p>
            <a:pPr marL="0" indent="0" algn="just">
              <a:buFontTx/>
              <a:buNone/>
            </a:pPr>
            <a:r>
              <a:rPr lang="en-GB" i="1" dirty="0">
                <a:latin typeface="Arial" panose="020B0604020202020204" pitchFamily="34" charset="0"/>
                <a:cs typeface="Arial" panose="020B0604020202020204" pitchFamily="34" charset="0"/>
              </a:rPr>
              <a:t>“Reciting and singing nursery rhymes provides practice in different language areas and can help young learners to take the first steps to develop phonological awareness…Educators agree that a great deal of general evidence indicates that both early awareness of rhyme and nursery rhyme knowledge facilitate literacy acquisition”.</a:t>
            </a:r>
          </a:p>
          <a:p>
            <a:pPr marL="0" indent="0" algn="r">
              <a:buFontTx/>
              <a:buNone/>
            </a:pPr>
            <a:r>
              <a:rPr lang="en-GB" altLang="en-US" sz="1800" dirty="0">
                <a:latin typeface="Arial" panose="020B0604020202020204" pitchFamily="34" charset="0"/>
              </a:rPr>
              <a:t>(Fleta, 2017: 37)</a:t>
            </a:r>
          </a:p>
          <a:p>
            <a:pPr marL="0" indent="0">
              <a:buFontTx/>
              <a:buNone/>
            </a:pPr>
            <a:r>
              <a:rPr lang="en-GB" altLang="en-US" sz="1800" dirty="0">
                <a:latin typeface="Arial" panose="020B0604020202020204" pitchFamily="34" charset="0"/>
              </a:rPr>
              <a:t> </a:t>
            </a:r>
            <a:r>
              <a:rPr lang="en-GB" altLang="en-US" dirty="0">
                <a:latin typeface="Arial" panose="020B0604020202020204" pitchFamily="34" charset="0"/>
                <a:hlinkClick r:id="rId3"/>
              </a:rPr>
              <a:t>https://www.youtube.com/watch?v=0ySasQdLkso</a:t>
            </a:r>
            <a:r>
              <a:rPr lang="en-GB" altLang="en-US" dirty="0">
                <a:latin typeface="Arial" panose="020B0604020202020204" pitchFamily="34" charset="0"/>
              </a:rPr>
              <a:t> </a:t>
            </a:r>
          </a:p>
          <a:p>
            <a:pPr marL="0" indent="0">
              <a:buFontTx/>
              <a:buNone/>
            </a:pPr>
            <a:endParaRPr lang="en-GB" altLang="en-US" dirty="0"/>
          </a:p>
        </p:txBody>
      </p:sp>
    </p:spTree>
    <p:extLst>
      <p:ext uri="{BB962C8B-B14F-4D97-AF65-F5344CB8AC3E}">
        <p14:creationId xmlns:p14="http://schemas.microsoft.com/office/powerpoint/2010/main" val="9448050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260350"/>
            <a:ext cx="8229600" cy="720378"/>
          </a:xfrm>
        </p:spPr>
        <p:txBody>
          <a:bodyPr>
            <a:normAutofit fontScale="90000"/>
          </a:bodyPr>
          <a:lstStyle/>
          <a:p>
            <a:pPr algn="ctr" eaLnBrk="1" hangingPunct="1"/>
            <a:r>
              <a:rPr lang="en-GB" altLang="cy-GB" sz="2800" dirty="0" err="1">
                <a:latin typeface="Arial" panose="020B0604020202020204" pitchFamily="34" charset="0"/>
              </a:rPr>
              <a:t>Cyfeiriadau</a:t>
            </a:r>
            <a:br>
              <a:rPr lang="en-GB" altLang="cy-GB" sz="2800" dirty="0">
                <a:latin typeface="Arial" panose="020B0604020202020204" pitchFamily="34" charset="0"/>
              </a:rPr>
            </a:br>
            <a:r>
              <a:rPr lang="en-GB" altLang="cy-GB" sz="2800" dirty="0">
                <a:solidFill>
                  <a:srgbClr val="0070C0"/>
                </a:solidFill>
                <a:latin typeface="Arial" panose="020B0604020202020204" pitchFamily="34" charset="0"/>
              </a:rPr>
              <a:t>References</a:t>
            </a:r>
          </a:p>
        </p:txBody>
      </p:sp>
      <p:sp>
        <p:nvSpPr>
          <p:cNvPr id="26627" name="Rectangle 3"/>
          <p:cNvSpPr>
            <a:spLocks noGrp="1" noChangeArrowheads="1"/>
          </p:cNvSpPr>
          <p:nvPr>
            <p:ph type="body" idx="1"/>
          </p:nvPr>
        </p:nvSpPr>
        <p:spPr>
          <a:xfrm>
            <a:off x="107504" y="980728"/>
            <a:ext cx="8928992" cy="4608511"/>
          </a:xfrm>
        </p:spPr>
        <p:txBody>
          <a:bodyPr>
            <a:normAutofit/>
          </a:bodyPr>
          <a:lstStyle/>
          <a:p>
            <a:pPr indent="-457200">
              <a:lnSpc>
                <a:spcPct val="80000"/>
              </a:lnSpc>
              <a:buNone/>
              <a:defRPr/>
            </a:pPr>
            <a:r>
              <a:rPr lang="en-GB" altLang="cy-GB" sz="1600" dirty="0">
                <a:latin typeface="Arial" panose="020B0604020202020204" pitchFamily="34" charset="0"/>
              </a:rPr>
              <a:t>Burton-Hill, C. (2015) </a:t>
            </a:r>
            <a:r>
              <a:rPr lang="en-GB" altLang="cy-GB" sz="1600" i="1" dirty="0">
                <a:latin typeface="Arial" panose="020B0604020202020204" pitchFamily="34" charset="0"/>
              </a:rPr>
              <a:t>The dark side of nursery rhymes. </a:t>
            </a:r>
            <a:r>
              <a:rPr lang="en-GB" altLang="cy-GB" sz="1600" dirty="0">
                <a:latin typeface="Arial" panose="020B0604020202020204" pitchFamily="34" charset="0"/>
                <a:hlinkClick r:id="rId3"/>
              </a:rPr>
              <a:t>https://www.bbc.com/culture/article/20150610-the-dark-side-of-nursery-rhymes</a:t>
            </a:r>
            <a:r>
              <a:rPr lang="en-GB" altLang="cy-GB" sz="1600" dirty="0">
                <a:latin typeface="Arial" panose="020B0604020202020204" pitchFamily="34" charset="0"/>
              </a:rPr>
              <a:t> [Accessed: November 4 2020].</a:t>
            </a:r>
          </a:p>
          <a:p>
            <a:pPr indent="-457200" eaLnBrk="1" hangingPunct="1">
              <a:lnSpc>
                <a:spcPct val="80000"/>
              </a:lnSpc>
              <a:buFontTx/>
              <a:buNone/>
              <a:defRPr/>
            </a:pPr>
            <a:r>
              <a:rPr lang="en-GB" altLang="cy-GB" sz="1600" dirty="0">
                <a:latin typeface="Arial" panose="020B0604020202020204" pitchFamily="34" charset="0"/>
              </a:rPr>
              <a:t>Crystal, D. (1998) </a:t>
            </a:r>
            <a:r>
              <a:rPr lang="en-GB" altLang="cy-GB" sz="1600" i="1" dirty="0">
                <a:latin typeface="Arial" panose="020B0604020202020204" pitchFamily="34" charset="0"/>
              </a:rPr>
              <a:t>Language Play. </a:t>
            </a:r>
            <a:r>
              <a:rPr lang="en-GB" altLang="cy-GB" sz="1600" dirty="0">
                <a:latin typeface="Arial" panose="020B0604020202020204" pitchFamily="34" charset="0"/>
              </a:rPr>
              <a:t>London: Penguin Books Ltd.</a:t>
            </a:r>
          </a:p>
          <a:p>
            <a:pPr indent="-457200" eaLnBrk="1" hangingPunct="1">
              <a:lnSpc>
                <a:spcPct val="80000"/>
              </a:lnSpc>
              <a:buFontTx/>
              <a:buNone/>
              <a:defRPr/>
            </a:pPr>
            <a:r>
              <a:rPr lang="en-GB" altLang="cy-GB" sz="1600" dirty="0">
                <a:latin typeface="Arial" panose="020B0604020202020204" pitchFamily="34" charset="0"/>
              </a:rPr>
              <a:t>Crystal, D. (2017) </a:t>
            </a:r>
            <a:r>
              <a:rPr lang="en-GB" altLang="cy-GB" sz="1600" i="1" dirty="0">
                <a:latin typeface="Arial" panose="020B0604020202020204" pitchFamily="34" charset="0"/>
              </a:rPr>
              <a:t>Sounds Appealing: The passionate story of English Pronunciation. </a:t>
            </a:r>
            <a:r>
              <a:rPr lang="en-GB" altLang="cy-GB" sz="1600" dirty="0">
                <a:latin typeface="Arial" panose="020B0604020202020204" pitchFamily="34" charset="0"/>
              </a:rPr>
              <a:t>London: Profile Books Ltd.</a:t>
            </a:r>
          </a:p>
          <a:p>
            <a:pPr indent="-457200" eaLnBrk="1" hangingPunct="1">
              <a:lnSpc>
                <a:spcPct val="80000"/>
              </a:lnSpc>
              <a:buFontTx/>
              <a:buNone/>
              <a:defRPr/>
            </a:pPr>
            <a:r>
              <a:rPr lang="en-GB" altLang="cy-GB" sz="1600" dirty="0">
                <a:latin typeface="Arial" panose="020B0604020202020204" pitchFamily="34" charset="0"/>
              </a:rPr>
              <a:t>Donaldson, G. (2015) </a:t>
            </a:r>
            <a:r>
              <a:rPr lang="en-GB" altLang="cy-GB" sz="1600" i="1" dirty="0">
                <a:latin typeface="Arial" panose="020B0604020202020204" pitchFamily="34" charset="0"/>
              </a:rPr>
              <a:t>Successful Futures. </a:t>
            </a:r>
            <a:r>
              <a:rPr lang="en-GB" altLang="cy-GB" sz="1600" dirty="0">
                <a:latin typeface="Arial" panose="020B0604020202020204" pitchFamily="34" charset="0"/>
              </a:rPr>
              <a:t>Cardiff: Welsh Government.</a:t>
            </a:r>
          </a:p>
          <a:p>
            <a:pPr indent="-457200" eaLnBrk="1" hangingPunct="1">
              <a:lnSpc>
                <a:spcPct val="80000"/>
              </a:lnSpc>
              <a:buFontTx/>
              <a:buNone/>
              <a:defRPr/>
            </a:pPr>
            <a:r>
              <a:rPr lang="en-GB" altLang="cy-GB" sz="1600" dirty="0">
                <a:latin typeface="Arial" panose="020B0604020202020204" pitchFamily="34" charset="0"/>
              </a:rPr>
              <a:t>Dyke, J. (2017) </a:t>
            </a:r>
            <a:r>
              <a:rPr lang="en-GB" altLang="cy-GB" sz="1600" i="1" dirty="0">
                <a:latin typeface="Arial" panose="020B0604020202020204" pitchFamily="34" charset="0"/>
              </a:rPr>
              <a:t>A Froebelian approach: songs, rhymes and finger plays. </a:t>
            </a:r>
            <a:r>
              <a:rPr lang="en-GB" altLang="cy-GB" sz="1600" dirty="0">
                <a:latin typeface="Arial" panose="020B0604020202020204" pitchFamily="34" charset="0"/>
              </a:rPr>
              <a:t>Available </a:t>
            </a:r>
            <a:r>
              <a:rPr lang="en-GB" altLang="cy-GB" sz="1600" dirty="0" err="1">
                <a:latin typeface="Arial" panose="020B0604020202020204" pitchFamily="34" charset="0"/>
              </a:rPr>
              <a:t>at:https</a:t>
            </a:r>
            <a:r>
              <a:rPr lang="en-GB" altLang="cy-GB" sz="1600" dirty="0">
                <a:latin typeface="Arial" panose="020B0604020202020204" pitchFamily="34" charset="0"/>
              </a:rPr>
              <a:t>://www.froebel.org.uk/uploads/documents/FT-Songs-Rhymes-and-Finger-Plays-Pamphlet.pdf [Accessed: August 21 2024].</a:t>
            </a:r>
          </a:p>
          <a:p>
            <a:pPr indent="-457200" eaLnBrk="1" hangingPunct="1">
              <a:lnSpc>
                <a:spcPct val="80000"/>
              </a:lnSpc>
              <a:buFontTx/>
              <a:buNone/>
              <a:defRPr/>
            </a:pPr>
            <a:r>
              <a:rPr lang="en-GB" altLang="cy-GB" sz="1600" dirty="0">
                <a:latin typeface="Arial" panose="020B0604020202020204" pitchFamily="34" charset="0"/>
              </a:rPr>
              <a:t>Estyn (2017) </a:t>
            </a:r>
            <a:r>
              <a:rPr lang="en-GB" altLang="cy-GB" sz="1600" i="1" dirty="0">
                <a:latin typeface="Arial" panose="020B0604020202020204" pitchFamily="34" charset="0"/>
              </a:rPr>
              <a:t>Active and experiential learning</a:t>
            </a:r>
            <a:r>
              <a:rPr lang="en-GB" altLang="cy-GB" sz="1600" dirty="0">
                <a:latin typeface="Arial" panose="020B0604020202020204" pitchFamily="34" charset="0"/>
              </a:rPr>
              <a:t>. Cardiff: Welsh Government.</a:t>
            </a:r>
          </a:p>
          <a:p>
            <a:pPr indent="-457200" eaLnBrk="1" hangingPunct="1">
              <a:lnSpc>
                <a:spcPct val="80000"/>
              </a:lnSpc>
              <a:buFontTx/>
              <a:buNone/>
              <a:defRPr/>
            </a:pPr>
            <a:r>
              <a:rPr lang="en-GB" sz="1600" b="0" i="0" dirty="0">
                <a:solidFill>
                  <a:srgbClr val="222222"/>
                </a:solidFill>
                <a:effectLst/>
                <a:latin typeface="Arial" panose="020B0604020202020204" pitchFamily="34" charset="0"/>
              </a:rPr>
              <a:t>Fleta, T. (2017) ‘The sounds of </a:t>
            </a:r>
            <a:r>
              <a:rPr lang="en-GB" sz="1600" b="0" i="0" dirty="0" err="1">
                <a:solidFill>
                  <a:srgbClr val="222222"/>
                </a:solidFill>
                <a:effectLst/>
                <a:latin typeface="Arial" panose="020B0604020202020204" pitchFamily="34" charset="0"/>
              </a:rPr>
              <a:t>picturebooks</a:t>
            </a:r>
            <a:r>
              <a:rPr lang="en-GB" sz="1600" b="0" i="0" dirty="0">
                <a:solidFill>
                  <a:srgbClr val="222222"/>
                </a:solidFill>
                <a:effectLst/>
                <a:latin typeface="Arial" panose="020B0604020202020204" pitchFamily="34" charset="0"/>
              </a:rPr>
              <a:t> for English language </a:t>
            </a:r>
            <a:r>
              <a:rPr lang="en-GB" sz="1600" b="0" i="0" dirty="0" err="1">
                <a:solidFill>
                  <a:srgbClr val="222222"/>
                </a:solidFill>
                <a:effectLst/>
                <a:latin typeface="Arial" panose="020B0604020202020204" pitchFamily="34" charset="0"/>
              </a:rPr>
              <a:t>learning’,</a:t>
            </a:r>
            <a:r>
              <a:rPr lang="en-GB" sz="1600" b="0" i="1" dirty="0" err="1">
                <a:solidFill>
                  <a:srgbClr val="222222"/>
                </a:solidFill>
                <a:effectLst/>
                <a:latin typeface="Arial" panose="020B0604020202020204" pitchFamily="34" charset="0"/>
              </a:rPr>
              <a:t>Children’s</a:t>
            </a:r>
            <a:r>
              <a:rPr lang="en-GB" sz="1600" b="0" i="1" dirty="0">
                <a:solidFill>
                  <a:srgbClr val="222222"/>
                </a:solidFill>
                <a:effectLst/>
                <a:latin typeface="Arial" panose="020B0604020202020204" pitchFamily="34" charset="0"/>
              </a:rPr>
              <a:t> Literature in English Language Education Journal</a:t>
            </a:r>
            <a:r>
              <a:rPr lang="en-GB" sz="1600" b="0" i="0" dirty="0">
                <a:solidFill>
                  <a:srgbClr val="222222"/>
                </a:solidFill>
                <a:effectLst/>
                <a:latin typeface="Arial" panose="020B0604020202020204" pitchFamily="34" charset="0"/>
              </a:rPr>
              <a:t>, </a:t>
            </a:r>
            <a:r>
              <a:rPr lang="en-GB" sz="1600" b="0" i="1" dirty="0">
                <a:solidFill>
                  <a:srgbClr val="222222"/>
                </a:solidFill>
                <a:effectLst/>
                <a:latin typeface="Arial" panose="020B0604020202020204" pitchFamily="34" charset="0"/>
              </a:rPr>
              <a:t>5</a:t>
            </a:r>
            <a:r>
              <a:rPr lang="en-GB" sz="1600" b="0" i="0" dirty="0">
                <a:solidFill>
                  <a:srgbClr val="222222"/>
                </a:solidFill>
                <a:effectLst/>
                <a:latin typeface="Arial" panose="020B0604020202020204" pitchFamily="34" charset="0"/>
              </a:rPr>
              <a:t>(1), pp.21-43.</a:t>
            </a:r>
            <a:endParaRPr lang="en-GB" sz="1600" dirty="0">
              <a:solidFill>
                <a:srgbClr val="222222"/>
              </a:solidFill>
              <a:latin typeface="Arial" panose="020B0604020202020204" pitchFamily="34" charset="0"/>
            </a:endParaRPr>
          </a:p>
          <a:p>
            <a:pPr indent="-457200" eaLnBrk="1" hangingPunct="1">
              <a:lnSpc>
                <a:spcPct val="80000"/>
              </a:lnSpc>
              <a:buFontTx/>
              <a:buNone/>
              <a:defRPr/>
            </a:pPr>
            <a:r>
              <a:rPr lang="en-GB" sz="1600" dirty="0">
                <a:latin typeface="Arial" panose="020B0604020202020204" pitchFamily="34" charset="0"/>
                <a:ea typeface="Times New Roman"/>
              </a:rPr>
              <a:t>Laing, C. E. (2017) ‘A perceptual advantage for onomatopoeia in early word learning:</a:t>
            </a:r>
          </a:p>
          <a:p>
            <a:pPr marL="0" indent="-457200">
              <a:spcBef>
                <a:spcPts val="0"/>
              </a:spcBef>
              <a:spcAft>
                <a:spcPts val="0"/>
              </a:spcAft>
              <a:buFontTx/>
              <a:buNone/>
              <a:defRPr/>
            </a:pPr>
            <a:r>
              <a:rPr lang="en-GB" sz="1600" dirty="0">
                <a:latin typeface="Arial" panose="020B0604020202020204" pitchFamily="34" charset="0"/>
                <a:ea typeface="Times New Roman"/>
              </a:rPr>
              <a:t>Evidence from eye-tracking’, </a:t>
            </a:r>
            <a:r>
              <a:rPr lang="en-GB" sz="1600" i="1" dirty="0">
                <a:latin typeface="Arial" panose="020B0604020202020204" pitchFamily="34" charset="0"/>
                <a:ea typeface="Times New Roman"/>
              </a:rPr>
              <a:t>Journal of Experimental Child Psychology</a:t>
            </a:r>
            <a:r>
              <a:rPr lang="en-GB" sz="1600" dirty="0">
                <a:latin typeface="Arial" panose="020B0604020202020204" pitchFamily="34" charset="0"/>
                <a:ea typeface="Times New Roman"/>
              </a:rPr>
              <a:t>, 161, pp. 32-45.</a:t>
            </a:r>
          </a:p>
          <a:p>
            <a:pPr marL="0" indent="-457200">
              <a:spcBef>
                <a:spcPts val="0"/>
              </a:spcBef>
              <a:spcAft>
                <a:spcPts val="0"/>
              </a:spcAft>
              <a:buFontTx/>
              <a:buNone/>
              <a:defRPr/>
            </a:pPr>
            <a:endParaRPr lang="en-GB" sz="1600" dirty="0">
              <a:latin typeface="Arial" panose="020B0604020202020204" pitchFamily="34" charset="0"/>
            </a:endParaRPr>
          </a:p>
          <a:p>
            <a:pPr marL="0" indent="-457200">
              <a:spcBef>
                <a:spcPts val="0"/>
              </a:spcBef>
              <a:spcAft>
                <a:spcPts val="0"/>
              </a:spcAft>
              <a:buFontTx/>
              <a:buNone/>
              <a:defRPr/>
            </a:pPr>
            <a:r>
              <a:rPr lang="en-GB" sz="1600" dirty="0">
                <a:latin typeface="Arial" panose="020B0604020202020204" pitchFamily="34" charset="0"/>
              </a:rPr>
              <a:t>Laing, C. (2019) ‘A role for onomatopoeia in early language: evidence from phonological development’, </a:t>
            </a:r>
            <a:r>
              <a:rPr lang="en-GB" sz="1600" i="1" dirty="0">
                <a:latin typeface="Arial" panose="020B0604020202020204" pitchFamily="34" charset="0"/>
              </a:rPr>
              <a:t>Language and Cognition</a:t>
            </a:r>
            <a:r>
              <a:rPr lang="en-GB" sz="1600" dirty="0">
                <a:latin typeface="Arial" panose="020B0604020202020204" pitchFamily="34" charset="0"/>
              </a:rPr>
              <a:t>, </a:t>
            </a:r>
            <a:r>
              <a:rPr lang="en-GB" sz="1600" i="1" dirty="0">
                <a:latin typeface="Arial" panose="020B0604020202020204" pitchFamily="34" charset="0"/>
              </a:rPr>
              <a:t>11</a:t>
            </a:r>
            <a:r>
              <a:rPr lang="en-GB" sz="1600" dirty="0">
                <a:latin typeface="Arial" panose="020B0604020202020204" pitchFamily="34" charset="0"/>
              </a:rPr>
              <a:t>(2), pp.173-187.</a:t>
            </a:r>
            <a:endParaRPr lang="en-GB" sz="1600" dirty="0">
              <a:latin typeface="Arial" panose="020B0604020202020204" pitchFamily="34" charset="0"/>
              <a:ea typeface="Times New Roman"/>
            </a:endParaRPr>
          </a:p>
          <a:p>
            <a:pPr marL="0" indent="-457200" algn="just">
              <a:spcBef>
                <a:spcPts val="0"/>
              </a:spcBef>
              <a:spcAft>
                <a:spcPts val="0"/>
              </a:spcAft>
              <a:buFontTx/>
              <a:buNone/>
              <a:defRPr/>
            </a:pPr>
            <a:endParaRPr lang="cy-GB" sz="1200" dirty="0">
              <a:latin typeface="Arial" panose="020B0604020202020204" pitchFamily="34" charset="0"/>
              <a:ea typeface="Times New Roman"/>
            </a:endParaRPr>
          </a:p>
          <a:p>
            <a:pPr marL="0" indent="-457200" algn="just">
              <a:spcBef>
                <a:spcPts val="0"/>
              </a:spcBef>
              <a:spcAft>
                <a:spcPts val="0"/>
              </a:spcAft>
              <a:buFontTx/>
              <a:buNone/>
              <a:defRPr/>
            </a:pPr>
            <a:endParaRPr lang="cy-GB" sz="1200" dirty="0">
              <a:latin typeface="Arial" panose="020B0604020202020204" pitchFamily="34" charset="0"/>
              <a:ea typeface="Times New Roman"/>
            </a:endParaRPr>
          </a:p>
          <a:p>
            <a:pPr marL="0" indent="-457200" algn="just">
              <a:spcBef>
                <a:spcPts val="0"/>
              </a:spcBef>
              <a:spcAft>
                <a:spcPts val="0"/>
              </a:spcAft>
              <a:buFontTx/>
              <a:buNone/>
              <a:defRPr/>
            </a:pPr>
            <a:endParaRPr lang="cy-GB" sz="1200" dirty="0">
              <a:latin typeface="Arial" panose="020B0604020202020204" pitchFamily="34" charset="0"/>
              <a:ea typeface="Times New Roman"/>
            </a:endParaRPr>
          </a:p>
          <a:p>
            <a:pPr eaLnBrk="1" hangingPunct="1">
              <a:lnSpc>
                <a:spcPct val="80000"/>
              </a:lnSpc>
              <a:buFontTx/>
              <a:buNone/>
              <a:defRPr/>
            </a:pPr>
            <a:endParaRPr lang="en-GB" altLang="cy-GB" sz="2000" dirty="0">
              <a:latin typeface="Arial" panose="020B0604020202020204" pitchFamily="34" charset="0"/>
            </a:endParaRPr>
          </a:p>
          <a:p>
            <a:pPr eaLnBrk="1" hangingPunct="1">
              <a:lnSpc>
                <a:spcPct val="80000"/>
              </a:lnSpc>
              <a:buFontTx/>
              <a:buNone/>
              <a:defRPr/>
            </a:pPr>
            <a:endParaRPr lang="en-GB" altLang="cy-GB" sz="1400" dirty="0">
              <a:latin typeface="Arial" panose="020B0604020202020204" pitchFamily="34" charset="0"/>
            </a:endParaRPr>
          </a:p>
        </p:txBody>
      </p:sp>
    </p:spTree>
    <p:extLst>
      <p:ext uri="{BB962C8B-B14F-4D97-AF65-F5344CB8AC3E}">
        <p14:creationId xmlns:p14="http://schemas.microsoft.com/office/powerpoint/2010/main" val="31445863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260350"/>
            <a:ext cx="8229600" cy="720378"/>
          </a:xfrm>
        </p:spPr>
        <p:txBody>
          <a:bodyPr>
            <a:normAutofit fontScale="90000"/>
          </a:bodyPr>
          <a:lstStyle/>
          <a:p>
            <a:pPr algn="ctr" eaLnBrk="1" hangingPunct="1"/>
            <a:r>
              <a:rPr lang="en-GB" altLang="cy-GB" sz="2800" dirty="0" err="1">
                <a:latin typeface="Arial" panose="020B0604020202020204" pitchFamily="34" charset="0"/>
              </a:rPr>
              <a:t>Cyfeiriadau</a:t>
            </a:r>
            <a:br>
              <a:rPr lang="en-GB" altLang="cy-GB" sz="2800" dirty="0">
                <a:latin typeface="Arial" panose="020B0604020202020204" pitchFamily="34" charset="0"/>
              </a:rPr>
            </a:br>
            <a:r>
              <a:rPr lang="en-GB" altLang="cy-GB" sz="2800" dirty="0">
                <a:solidFill>
                  <a:srgbClr val="0070C0"/>
                </a:solidFill>
                <a:latin typeface="Arial" panose="020B0604020202020204" pitchFamily="34" charset="0"/>
              </a:rPr>
              <a:t>References</a:t>
            </a:r>
          </a:p>
        </p:txBody>
      </p:sp>
      <p:sp>
        <p:nvSpPr>
          <p:cNvPr id="26627" name="Rectangle 3"/>
          <p:cNvSpPr>
            <a:spLocks noGrp="1" noChangeArrowheads="1"/>
          </p:cNvSpPr>
          <p:nvPr>
            <p:ph type="body" idx="1"/>
          </p:nvPr>
        </p:nvSpPr>
        <p:spPr>
          <a:xfrm>
            <a:off x="395536" y="980729"/>
            <a:ext cx="8424936" cy="4752528"/>
          </a:xfrm>
        </p:spPr>
        <p:txBody>
          <a:bodyPr/>
          <a:lstStyle/>
          <a:p>
            <a:pPr marL="0" indent="-457200">
              <a:spcBef>
                <a:spcPts val="0"/>
              </a:spcBef>
              <a:buNone/>
              <a:defRPr/>
            </a:pPr>
            <a:r>
              <a:rPr lang="cy-GB" sz="1600" dirty="0">
                <a:latin typeface="Arial" panose="020B0604020202020204" pitchFamily="34" charset="0"/>
                <a:ea typeface="Times New Roman"/>
              </a:rPr>
              <a:t>Lee, V. (2017) </a:t>
            </a:r>
            <a:r>
              <a:rPr lang="en-GB" sz="1600" i="1" dirty="0">
                <a:latin typeface="Arial" panose="020B0604020202020204" pitchFamily="34" charset="0"/>
                <a:ea typeface="Times New Roman"/>
              </a:rPr>
              <a:t>Children are no longer learning traditional nursery rhymes, and that’s sad news. </a:t>
            </a:r>
            <a:r>
              <a:rPr lang="en-GB" sz="1600" dirty="0">
                <a:latin typeface="Arial" panose="020B0604020202020204" pitchFamily="34" charset="0"/>
                <a:ea typeface="Times New Roman"/>
                <a:hlinkClick r:id="rId3"/>
              </a:rPr>
              <a:t>https://inews.co.uk/inews-lifestyle/people/children-no-longer-learning-traditional-nursery-rhymes-thats-sad-news-101889</a:t>
            </a:r>
            <a:r>
              <a:rPr lang="en-GB" sz="1600" dirty="0">
                <a:latin typeface="Arial" panose="020B0604020202020204" pitchFamily="34" charset="0"/>
                <a:ea typeface="Times New Roman"/>
              </a:rPr>
              <a:t> [Accessed: November 4 2020].</a:t>
            </a:r>
          </a:p>
          <a:p>
            <a:pPr marL="0" indent="-457200">
              <a:spcBef>
                <a:spcPts val="0"/>
              </a:spcBef>
              <a:buNone/>
              <a:defRPr/>
            </a:pPr>
            <a:r>
              <a:rPr lang="en-GB" sz="1600" dirty="0" err="1">
                <a:latin typeface="Arial" panose="020B0604020202020204" pitchFamily="34" charset="0"/>
                <a:ea typeface="Times New Roman"/>
              </a:rPr>
              <a:t>Linnavalli</a:t>
            </a:r>
            <a:r>
              <a:rPr lang="en-GB" sz="1600" dirty="0">
                <a:latin typeface="Arial" panose="020B0604020202020204" pitchFamily="34" charset="0"/>
                <a:ea typeface="Times New Roman"/>
              </a:rPr>
              <a:t>, T. </a:t>
            </a:r>
            <a:r>
              <a:rPr lang="en-GB" sz="1600" i="1" dirty="0">
                <a:latin typeface="Arial" panose="020B0604020202020204" pitchFamily="34" charset="0"/>
                <a:ea typeface="Times New Roman"/>
              </a:rPr>
              <a:t>et al. </a:t>
            </a:r>
            <a:r>
              <a:rPr lang="en-GB" sz="1600" dirty="0">
                <a:latin typeface="Arial" panose="020B0604020202020204" pitchFamily="34" charset="0"/>
                <a:ea typeface="Times New Roman"/>
              </a:rPr>
              <a:t>(2018) ‘Music playschool enhances children’s linguistic skills’, </a:t>
            </a:r>
            <a:r>
              <a:rPr lang="en-GB" sz="1600" i="1" dirty="0">
                <a:latin typeface="Arial" panose="020B0604020202020204" pitchFamily="34" charset="0"/>
                <a:ea typeface="Times New Roman"/>
              </a:rPr>
              <a:t>Scientific reports, </a:t>
            </a:r>
            <a:r>
              <a:rPr lang="en-GB" sz="1600" dirty="0">
                <a:latin typeface="Arial" panose="020B0604020202020204" pitchFamily="34" charset="0"/>
                <a:ea typeface="Times New Roman"/>
              </a:rPr>
              <a:t>8(1), p.8767. [online]. Available at: </a:t>
            </a:r>
            <a:r>
              <a:rPr lang="en-GB" sz="1600" dirty="0">
                <a:latin typeface="Arial" panose="020B0604020202020204" pitchFamily="34" charset="0"/>
                <a:ea typeface="Times New Roman"/>
                <a:hlinkClick r:id="rId4"/>
              </a:rPr>
              <a:t>https://www.nature.com/articles/s41598-018-27126-5.pdf</a:t>
            </a:r>
            <a:r>
              <a:rPr lang="en-GB" sz="1600" dirty="0">
                <a:latin typeface="Arial" panose="020B0604020202020204" pitchFamily="34" charset="0"/>
                <a:ea typeface="Times New Roman"/>
              </a:rPr>
              <a:t> [Accessed: August 21 2024].</a:t>
            </a:r>
          </a:p>
          <a:p>
            <a:pPr marL="0" indent="-457200">
              <a:spcBef>
                <a:spcPts val="0"/>
              </a:spcBef>
              <a:buNone/>
              <a:defRPr/>
            </a:pPr>
            <a:r>
              <a:rPr lang="en-GB" sz="1600" dirty="0">
                <a:latin typeface="Arial" panose="020B0604020202020204" pitchFamily="34" charset="0"/>
                <a:ea typeface="Times New Roman"/>
              </a:rPr>
              <a:t>Mullen, G. (2017) ‘More than words: Using nursery rhymes and songs to support domains of child development’, </a:t>
            </a:r>
            <a:r>
              <a:rPr lang="en-GB" sz="1600" i="1" dirty="0">
                <a:latin typeface="Arial" panose="020B0604020202020204" pitchFamily="34" charset="0"/>
                <a:ea typeface="Times New Roman"/>
              </a:rPr>
              <a:t>Journal of childhood studies</a:t>
            </a:r>
            <a:r>
              <a:rPr lang="en-GB" sz="1600" dirty="0">
                <a:latin typeface="Arial" panose="020B0604020202020204" pitchFamily="34" charset="0"/>
                <a:ea typeface="Times New Roman"/>
              </a:rPr>
              <a:t>, pp.42-53. [online]. Available at: </a:t>
            </a:r>
            <a:r>
              <a:rPr lang="en-GB" sz="1600" dirty="0">
                <a:latin typeface="Arial" panose="020B0604020202020204" pitchFamily="34" charset="0"/>
                <a:ea typeface="Times New Roman"/>
                <a:hlinkClick r:id="rId5"/>
              </a:rPr>
              <a:t>https://journals.uvic.ca/index.php/jcs/article/view/17841</a:t>
            </a:r>
            <a:r>
              <a:rPr lang="en-GB" sz="1600" dirty="0">
                <a:latin typeface="Arial" panose="020B0604020202020204" pitchFamily="34" charset="0"/>
                <a:ea typeface="Times New Roman"/>
              </a:rPr>
              <a:t> [Accessed: August 21 2024].</a:t>
            </a:r>
          </a:p>
          <a:p>
            <a:pPr marL="0" indent="-457200">
              <a:spcBef>
                <a:spcPts val="0"/>
              </a:spcBef>
              <a:buNone/>
              <a:defRPr/>
            </a:pPr>
            <a:r>
              <a:rPr lang="cy-GB" sz="1600" dirty="0" err="1">
                <a:solidFill>
                  <a:srgbClr val="000000"/>
                </a:solidFill>
                <a:latin typeface="Arial" panose="020B0604020202020204" pitchFamily="34" charset="0"/>
                <a:ea typeface="Times New Roman"/>
              </a:rPr>
              <a:t>Phonic</a:t>
            </a:r>
            <a:r>
              <a:rPr lang="cy-GB" sz="1600" dirty="0">
                <a:solidFill>
                  <a:srgbClr val="000000"/>
                </a:solidFill>
                <a:latin typeface="Arial" panose="020B0604020202020204" pitchFamily="34" charset="0"/>
                <a:ea typeface="Times New Roman"/>
              </a:rPr>
              <a:t> </a:t>
            </a:r>
            <a:r>
              <a:rPr lang="cy-GB" sz="1600" dirty="0" err="1">
                <a:solidFill>
                  <a:srgbClr val="000000"/>
                </a:solidFill>
                <a:latin typeface="Arial" panose="020B0604020202020204" pitchFamily="34" charset="0"/>
                <a:ea typeface="Times New Roman"/>
              </a:rPr>
              <a:t>Books</a:t>
            </a:r>
            <a:r>
              <a:rPr lang="cy-GB" sz="1600" dirty="0">
                <a:solidFill>
                  <a:srgbClr val="000000"/>
                </a:solidFill>
                <a:latin typeface="Arial" panose="020B0604020202020204" pitchFamily="34" charset="0"/>
                <a:ea typeface="Times New Roman"/>
              </a:rPr>
              <a:t> (2013) </a:t>
            </a:r>
            <a:r>
              <a:rPr lang="cy-GB" sz="1600" i="1" dirty="0" err="1">
                <a:solidFill>
                  <a:srgbClr val="000000"/>
                </a:solidFill>
                <a:latin typeface="Arial" panose="020B0604020202020204" pitchFamily="34" charset="0"/>
                <a:ea typeface="Times New Roman"/>
              </a:rPr>
              <a:t>What</a:t>
            </a:r>
            <a:r>
              <a:rPr lang="cy-GB" sz="1600" i="1" dirty="0">
                <a:solidFill>
                  <a:srgbClr val="000000"/>
                </a:solidFill>
                <a:latin typeface="Arial" panose="020B0604020202020204" pitchFamily="34" charset="0"/>
                <a:ea typeface="Times New Roman"/>
              </a:rPr>
              <a:t> is a </a:t>
            </a:r>
            <a:r>
              <a:rPr lang="cy-GB" sz="1600" i="1" dirty="0" err="1">
                <a:solidFill>
                  <a:srgbClr val="000000"/>
                </a:solidFill>
                <a:latin typeface="Arial" panose="020B0604020202020204" pitchFamily="34" charset="0"/>
                <a:ea typeface="Times New Roman"/>
              </a:rPr>
              <a:t>phoneme</a:t>
            </a:r>
            <a:r>
              <a:rPr lang="cy-GB" sz="1600" i="1" dirty="0">
                <a:solidFill>
                  <a:srgbClr val="000000"/>
                </a:solidFill>
                <a:latin typeface="Arial" panose="020B0604020202020204" pitchFamily="34" charset="0"/>
                <a:ea typeface="Times New Roman"/>
              </a:rPr>
              <a:t>? </a:t>
            </a:r>
            <a:r>
              <a:rPr lang="cy-GB" sz="1600" dirty="0">
                <a:solidFill>
                  <a:srgbClr val="000000"/>
                </a:solidFill>
                <a:latin typeface="Arial" panose="020B0604020202020204" pitchFamily="34" charset="0"/>
                <a:ea typeface="Times New Roman"/>
                <a:hlinkClick r:id="rId6"/>
              </a:rPr>
              <a:t>https://www.youtube.com/watch?v=dwFvD5Cv9n8</a:t>
            </a:r>
            <a:r>
              <a:rPr lang="cy-GB" sz="1600" dirty="0">
                <a:solidFill>
                  <a:srgbClr val="000000"/>
                </a:solidFill>
                <a:latin typeface="Arial" panose="020B0604020202020204" pitchFamily="34" charset="0"/>
                <a:ea typeface="Times New Roman"/>
              </a:rPr>
              <a:t> [</a:t>
            </a:r>
            <a:r>
              <a:rPr lang="cy-GB" sz="1600" dirty="0" err="1">
                <a:solidFill>
                  <a:srgbClr val="000000"/>
                </a:solidFill>
                <a:latin typeface="Arial" panose="020B0604020202020204" pitchFamily="34" charset="0"/>
                <a:ea typeface="Times New Roman"/>
              </a:rPr>
              <a:t>Accessed</a:t>
            </a:r>
            <a:r>
              <a:rPr lang="cy-GB" sz="1600" dirty="0">
                <a:solidFill>
                  <a:srgbClr val="000000"/>
                </a:solidFill>
                <a:latin typeface="Arial" panose="020B0604020202020204" pitchFamily="34" charset="0"/>
                <a:ea typeface="Times New Roman"/>
              </a:rPr>
              <a:t>: </a:t>
            </a:r>
            <a:r>
              <a:rPr lang="cy-GB" sz="1600" dirty="0" err="1">
                <a:solidFill>
                  <a:srgbClr val="000000"/>
                </a:solidFill>
                <a:latin typeface="Arial" panose="020B0604020202020204" pitchFamily="34" charset="0"/>
                <a:ea typeface="Times New Roman"/>
              </a:rPr>
              <a:t>November</a:t>
            </a:r>
            <a:r>
              <a:rPr lang="cy-GB" sz="1600" dirty="0">
                <a:solidFill>
                  <a:srgbClr val="000000"/>
                </a:solidFill>
                <a:latin typeface="Arial" panose="020B0604020202020204" pitchFamily="34" charset="0"/>
                <a:ea typeface="Times New Roman"/>
              </a:rPr>
              <a:t> 4 2020].</a:t>
            </a:r>
          </a:p>
          <a:p>
            <a:pPr marL="0" indent="-457200">
              <a:spcBef>
                <a:spcPts val="0"/>
              </a:spcBef>
              <a:spcAft>
                <a:spcPts val="0"/>
              </a:spcAft>
              <a:buNone/>
              <a:defRPr/>
            </a:pPr>
            <a:r>
              <a:rPr lang="en-GB" sz="1600" dirty="0" err="1">
                <a:latin typeface="Arial" panose="020B0604020202020204" pitchFamily="34" charset="0"/>
              </a:rPr>
              <a:t>Pourkalhor</a:t>
            </a:r>
            <a:r>
              <a:rPr lang="en-GB" sz="1600" dirty="0">
                <a:latin typeface="Arial" panose="020B0604020202020204" pitchFamily="34" charset="0"/>
              </a:rPr>
              <a:t>, O. and </a:t>
            </a:r>
            <a:r>
              <a:rPr lang="en-GB" sz="1600" dirty="0" err="1">
                <a:latin typeface="Arial" panose="020B0604020202020204" pitchFamily="34" charset="0"/>
              </a:rPr>
              <a:t>Tavakoli</a:t>
            </a:r>
            <a:r>
              <a:rPr lang="en-GB" sz="1600" dirty="0">
                <a:latin typeface="Arial" panose="020B0604020202020204" pitchFamily="34" charset="0"/>
              </a:rPr>
              <a:t>, M. (2017) ‘Nursery Rhymes and Language Learning: Issues and Pedagogical Implications,’ </a:t>
            </a:r>
            <a:r>
              <a:rPr lang="en-GB" sz="1600" i="1" dirty="0">
                <a:latin typeface="Arial" panose="020B0604020202020204" pitchFamily="34" charset="0"/>
              </a:rPr>
              <a:t>International Journal of English Language &amp; Translation Studies</a:t>
            </a:r>
            <a:r>
              <a:rPr lang="en-GB" sz="1600" dirty="0">
                <a:latin typeface="Arial" panose="020B0604020202020204" pitchFamily="34" charset="0"/>
              </a:rPr>
              <a:t>, </a:t>
            </a:r>
            <a:r>
              <a:rPr lang="en-GB" sz="1600" i="1" dirty="0">
                <a:latin typeface="Arial" panose="020B0604020202020204" pitchFamily="34" charset="0"/>
              </a:rPr>
              <a:t>5</a:t>
            </a:r>
            <a:r>
              <a:rPr lang="en-GB" sz="1600" dirty="0">
                <a:latin typeface="Arial" panose="020B0604020202020204" pitchFamily="34" charset="0"/>
              </a:rPr>
              <a:t>, 1, pp.111-116.</a:t>
            </a:r>
            <a:endParaRPr lang="en-US" sz="1600" dirty="0">
              <a:latin typeface="Arial" panose="020B0604020202020204" pitchFamily="34" charset="0"/>
            </a:endParaRPr>
          </a:p>
          <a:p>
            <a:pPr marL="0" indent="-457200">
              <a:spcBef>
                <a:spcPts val="0"/>
              </a:spcBef>
              <a:spcAft>
                <a:spcPts val="0"/>
              </a:spcAft>
              <a:buNone/>
              <a:defRPr/>
            </a:pPr>
            <a:r>
              <a:rPr lang="en-GB" sz="1600" dirty="0" err="1">
                <a:latin typeface="Arial" panose="020B0604020202020204" pitchFamily="34" charset="0"/>
              </a:rPr>
              <a:t>Prosic-Santovac</a:t>
            </a:r>
            <a:r>
              <a:rPr lang="en-GB" sz="1600" dirty="0">
                <a:latin typeface="Arial" panose="020B0604020202020204" pitchFamily="34" charset="0"/>
              </a:rPr>
              <a:t>, D. (2015) ‘Making the match: Traditional nursery rhymes and teaching English to modern children’, </a:t>
            </a:r>
            <a:r>
              <a:rPr lang="en-GB" sz="1600" i="1" dirty="0">
                <a:latin typeface="Arial" panose="020B0604020202020204" pitchFamily="34" charset="0"/>
              </a:rPr>
              <a:t>CLELE journal</a:t>
            </a:r>
            <a:r>
              <a:rPr lang="en-GB" sz="1600" dirty="0">
                <a:latin typeface="Arial" panose="020B0604020202020204" pitchFamily="34" charset="0"/>
              </a:rPr>
              <a:t>, pp.25-48.</a:t>
            </a:r>
            <a:endParaRPr lang="en-US" sz="1600" dirty="0">
              <a:latin typeface="Arial" panose="020B0604020202020204" pitchFamily="34" charset="0"/>
            </a:endParaRPr>
          </a:p>
          <a:p>
            <a:pPr marL="0" indent="-457200">
              <a:spcBef>
                <a:spcPts val="0"/>
              </a:spcBef>
              <a:spcAft>
                <a:spcPts val="0"/>
              </a:spcAft>
              <a:buNone/>
              <a:defRPr/>
            </a:pPr>
            <a:r>
              <a:rPr lang="en-GB" sz="1600" dirty="0">
                <a:latin typeface="Arial" panose="020B0604020202020204" pitchFamily="34" charset="0"/>
              </a:rPr>
              <a:t>Read, K. </a:t>
            </a:r>
            <a:r>
              <a:rPr lang="en-GB" sz="1600" i="1" dirty="0">
                <a:latin typeface="Arial" panose="020B0604020202020204" pitchFamily="34" charset="0"/>
              </a:rPr>
              <a:t>et al</a:t>
            </a:r>
            <a:r>
              <a:rPr lang="en-GB" sz="1600" dirty="0">
                <a:latin typeface="Arial" panose="020B0604020202020204" pitchFamily="34" charset="0"/>
              </a:rPr>
              <a:t>. (2014) ‘The Seuss boost: Rhyme helps children retain words from shared storybook reading’, </a:t>
            </a:r>
            <a:r>
              <a:rPr lang="en-GB" sz="1600" i="1" dirty="0">
                <a:latin typeface="Arial" panose="020B0604020202020204" pitchFamily="34" charset="0"/>
              </a:rPr>
              <a:t>First Language</a:t>
            </a:r>
            <a:r>
              <a:rPr lang="en-GB" sz="1600" dirty="0">
                <a:latin typeface="Arial" panose="020B0604020202020204" pitchFamily="34" charset="0"/>
              </a:rPr>
              <a:t>, </a:t>
            </a:r>
            <a:r>
              <a:rPr lang="en-GB" sz="1600" i="1" dirty="0">
                <a:latin typeface="Arial" panose="020B0604020202020204" pitchFamily="34" charset="0"/>
              </a:rPr>
              <a:t>34</a:t>
            </a:r>
            <a:r>
              <a:rPr lang="en-GB" sz="1600" dirty="0">
                <a:latin typeface="Arial" panose="020B0604020202020204" pitchFamily="34" charset="0"/>
              </a:rPr>
              <a:t>(4), pp.354-371.</a:t>
            </a:r>
            <a:endParaRPr lang="en-US" sz="1600" dirty="0">
              <a:latin typeface="Arial" panose="020B0604020202020204" pitchFamily="34" charset="0"/>
            </a:endParaRPr>
          </a:p>
          <a:p>
            <a:pPr eaLnBrk="1" hangingPunct="1">
              <a:lnSpc>
                <a:spcPct val="80000"/>
              </a:lnSpc>
              <a:buFontTx/>
              <a:buNone/>
              <a:defRPr/>
            </a:pPr>
            <a:endParaRPr lang="en-GB" altLang="cy-GB" sz="2000" dirty="0">
              <a:latin typeface="Arial" panose="020B0604020202020204" pitchFamily="34" charset="0"/>
            </a:endParaRPr>
          </a:p>
          <a:p>
            <a:pPr eaLnBrk="1" hangingPunct="1">
              <a:lnSpc>
                <a:spcPct val="80000"/>
              </a:lnSpc>
              <a:buFontTx/>
              <a:buNone/>
              <a:defRPr/>
            </a:pPr>
            <a:endParaRPr lang="en-GB" altLang="cy-GB" sz="1400" dirty="0">
              <a:latin typeface="Arial" panose="020B0604020202020204" pitchFamily="34" charset="0"/>
            </a:endParaRPr>
          </a:p>
        </p:txBody>
      </p:sp>
    </p:spTree>
    <p:extLst>
      <p:ext uri="{BB962C8B-B14F-4D97-AF65-F5344CB8AC3E}">
        <p14:creationId xmlns:p14="http://schemas.microsoft.com/office/powerpoint/2010/main" val="359850454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457200" y="274638"/>
            <a:ext cx="8229600" cy="778098"/>
          </a:xfrm>
        </p:spPr>
        <p:txBody>
          <a:bodyPr>
            <a:normAutofit fontScale="90000"/>
          </a:bodyPr>
          <a:lstStyle/>
          <a:p>
            <a:pPr algn="ctr"/>
            <a:r>
              <a:rPr lang="en-GB" altLang="cy-GB" sz="2800" dirty="0" err="1">
                <a:solidFill>
                  <a:srgbClr val="000000"/>
                </a:solidFill>
                <a:latin typeface="Arial" panose="020B0604020202020204" pitchFamily="34" charset="0"/>
              </a:rPr>
              <a:t>Cyfeiriadau</a:t>
            </a:r>
            <a:br>
              <a:rPr lang="en-GB" altLang="cy-GB" sz="2800" dirty="0">
                <a:solidFill>
                  <a:srgbClr val="000000"/>
                </a:solidFill>
                <a:latin typeface="Arial" panose="020B0604020202020204" pitchFamily="34" charset="0"/>
              </a:rPr>
            </a:br>
            <a:r>
              <a:rPr lang="en-GB" altLang="cy-GB" sz="2800" dirty="0">
                <a:solidFill>
                  <a:srgbClr val="0070C0"/>
                </a:solidFill>
                <a:latin typeface="Arial" panose="020B0604020202020204" pitchFamily="34" charset="0"/>
              </a:rPr>
              <a:t>References</a:t>
            </a:r>
            <a:endParaRPr lang="cy-GB" altLang="en-US" sz="2800" dirty="0">
              <a:solidFill>
                <a:srgbClr val="0070C0"/>
              </a:solidFill>
            </a:endParaRPr>
          </a:p>
        </p:txBody>
      </p:sp>
      <p:sp>
        <p:nvSpPr>
          <p:cNvPr id="3" name="Content Placeholder 2"/>
          <p:cNvSpPr>
            <a:spLocks noGrp="1"/>
          </p:cNvSpPr>
          <p:nvPr>
            <p:ph idx="1"/>
          </p:nvPr>
        </p:nvSpPr>
        <p:spPr>
          <a:xfrm>
            <a:off x="251520" y="1196752"/>
            <a:ext cx="8435280" cy="4320481"/>
          </a:xfrm>
        </p:spPr>
        <p:txBody>
          <a:bodyPr>
            <a:normAutofit/>
          </a:bodyPr>
          <a:lstStyle/>
          <a:p>
            <a:pPr marL="0" indent="0">
              <a:spcBef>
                <a:spcPts val="0"/>
              </a:spcBef>
              <a:buNone/>
              <a:defRPr/>
            </a:pPr>
            <a:r>
              <a:rPr lang="en-US" sz="1600" dirty="0" err="1">
                <a:latin typeface="Arial" panose="020B0604020202020204" pitchFamily="34" charset="0"/>
              </a:rPr>
              <a:t>Saiegh</a:t>
            </a:r>
            <a:r>
              <a:rPr lang="en-US" sz="1600" dirty="0">
                <a:latin typeface="Arial" panose="020B0604020202020204" pitchFamily="34" charset="0"/>
              </a:rPr>
              <a:t>-Haddad, </a:t>
            </a:r>
            <a:r>
              <a:rPr lang="en-GB" sz="1600" dirty="0">
                <a:latin typeface="Arial" panose="020B0604020202020204" pitchFamily="34" charset="0"/>
              </a:rPr>
              <a:t>E. (2019) ‘What is phonological awareness in L2?’, </a:t>
            </a:r>
            <a:r>
              <a:rPr lang="en-GB" sz="1600" i="1" dirty="0">
                <a:latin typeface="Arial" panose="020B0604020202020204" pitchFamily="34" charset="0"/>
              </a:rPr>
              <a:t>Journal of Neurolinguistics</a:t>
            </a:r>
            <a:r>
              <a:rPr lang="en-GB" sz="1600" dirty="0">
                <a:latin typeface="Arial" panose="020B0604020202020204" pitchFamily="34" charset="0"/>
              </a:rPr>
              <a:t>, 50, pp.17-27. [online]. Available at: </a:t>
            </a:r>
            <a:r>
              <a:rPr lang="en-GB" sz="1600" dirty="0">
                <a:latin typeface="Arial" panose="020B0604020202020204" pitchFamily="34" charset="0"/>
                <a:hlinkClick r:id="rId3"/>
              </a:rPr>
              <a:t>https://www.sciencedirect.com/science/article/pii/S0911604417300520?casa_token=jWByiIBl2_YAAAAA:IteJAcyFCpLrxZXu3awQhBqD5mFttB4W-xo9-jtPBW6wycxlrWpdgbGUqwnpsHRi-d5-wK2ivyM</a:t>
            </a:r>
            <a:r>
              <a:rPr lang="en-GB" sz="1600" dirty="0">
                <a:latin typeface="Arial" panose="020B0604020202020204" pitchFamily="34" charset="0"/>
              </a:rPr>
              <a:t> [Accessed: August 21 2024].</a:t>
            </a:r>
            <a:endParaRPr lang="en-US" sz="1600" dirty="0">
              <a:latin typeface="Arial" panose="020B0604020202020204" pitchFamily="34" charset="0"/>
            </a:endParaRPr>
          </a:p>
          <a:p>
            <a:pPr marL="0" indent="0">
              <a:spcBef>
                <a:spcPts val="0"/>
              </a:spcBef>
              <a:buNone/>
              <a:defRPr/>
            </a:pPr>
            <a:r>
              <a:rPr lang="en-US" sz="1600" dirty="0" err="1">
                <a:latin typeface="Arial" panose="020B0604020202020204" pitchFamily="34" charset="0"/>
              </a:rPr>
              <a:t>Sayakhan</a:t>
            </a:r>
            <a:r>
              <a:rPr lang="en-US" sz="1600" dirty="0">
                <a:latin typeface="Arial" panose="020B0604020202020204" pitchFamily="34" charset="0"/>
              </a:rPr>
              <a:t>, N. I. (2019)</a:t>
            </a:r>
            <a:r>
              <a:rPr lang="en-GB" sz="1600" dirty="0">
                <a:latin typeface="Arial" panose="020B0604020202020204" pitchFamily="34" charset="0"/>
              </a:rPr>
              <a:t> ‘Nursery Rhymes as a Vehicle for Teaching English as a Foreign Language’,  </a:t>
            </a:r>
            <a:r>
              <a:rPr lang="en-GB" sz="1600" i="1" dirty="0">
                <a:latin typeface="Arial" panose="020B0604020202020204" pitchFamily="34" charset="0"/>
              </a:rPr>
              <a:t>Journal of University of </a:t>
            </a:r>
            <a:r>
              <a:rPr lang="en-GB" sz="1600" i="1" dirty="0" err="1">
                <a:latin typeface="Arial" panose="020B0604020202020204" pitchFamily="34" charset="0"/>
              </a:rPr>
              <a:t>Raparin</a:t>
            </a:r>
            <a:r>
              <a:rPr lang="en-GB" sz="1600" i="1" dirty="0">
                <a:latin typeface="Arial" panose="020B0604020202020204" pitchFamily="34" charset="0"/>
              </a:rPr>
              <a:t>, </a:t>
            </a:r>
            <a:r>
              <a:rPr lang="en-GB" sz="1600" dirty="0">
                <a:latin typeface="Arial" panose="020B0604020202020204" pitchFamily="34" charset="0"/>
              </a:rPr>
              <a:t>6(1), pp.44-55. </a:t>
            </a:r>
          </a:p>
          <a:p>
            <a:pPr marL="0" indent="0">
              <a:spcBef>
                <a:spcPts val="0"/>
              </a:spcBef>
              <a:buNone/>
              <a:defRPr/>
            </a:pPr>
            <a:r>
              <a:rPr lang="en-GB" sz="1600" dirty="0" err="1">
                <a:latin typeface="Arial" panose="020B0604020202020204" pitchFamily="34" charset="0"/>
              </a:rPr>
              <a:t>Symmonds</a:t>
            </a:r>
            <a:r>
              <a:rPr lang="en-GB" sz="1600" dirty="0">
                <a:latin typeface="Arial" panose="020B0604020202020204" pitchFamily="34" charset="0"/>
              </a:rPr>
              <a:t>, J.M. (2020) ‘Impact of Quality Shared Reading Experiences on the Phonological Awareness Skills of </a:t>
            </a:r>
            <a:r>
              <a:rPr lang="en-GB" sz="1600" dirty="0" err="1">
                <a:latin typeface="Arial" panose="020B0604020202020204" pitchFamily="34" charset="0"/>
              </a:rPr>
              <a:t>Preschoolers</a:t>
            </a:r>
            <a:r>
              <a:rPr lang="en-GB" sz="1600" dirty="0">
                <a:latin typeface="Arial" panose="020B0604020202020204" pitchFamily="34" charset="0"/>
              </a:rPr>
              <a:t>’. (Doctoral dissertation, The William Paterson University of New Jersey).</a:t>
            </a:r>
          </a:p>
          <a:p>
            <a:pPr marL="0" indent="0">
              <a:spcBef>
                <a:spcPts val="0"/>
              </a:spcBef>
              <a:buNone/>
              <a:defRPr/>
            </a:pPr>
            <a:r>
              <a:rPr lang="en-US" sz="1600" dirty="0">
                <a:latin typeface="Arial" panose="020B0604020202020204" pitchFamily="34" charset="0"/>
              </a:rPr>
              <a:t>The Mail (2018) </a:t>
            </a:r>
            <a:r>
              <a:rPr lang="en-GB" sz="1600" i="1" dirty="0">
                <a:latin typeface="Arial" panose="020B0604020202020204" pitchFamily="34" charset="0"/>
              </a:rPr>
              <a:t>'Political correctness gone mad': Readers gobsmacked at overhaul of traditional nursery rhymes. </a:t>
            </a:r>
            <a:r>
              <a:rPr lang="en-GB" sz="1600" dirty="0">
                <a:latin typeface="Arial" panose="020B0604020202020204" pitchFamily="34" charset="0"/>
                <a:hlinkClick r:id="rId4"/>
              </a:rPr>
              <a:t>https://www.nwemail.co.uk/news/16426581.political-correctness-gone-mad-readers-gobsmacked-overhaul-traditional-nursery-rhymes/</a:t>
            </a:r>
            <a:r>
              <a:rPr lang="en-GB" sz="1600" dirty="0">
                <a:latin typeface="Arial" panose="020B0604020202020204" pitchFamily="34" charset="0"/>
              </a:rPr>
              <a:t> [Accessed: November 4 2020].</a:t>
            </a:r>
          </a:p>
          <a:p>
            <a:pPr marL="0" indent="0">
              <a:spcBef>
                <a:spcPts val="0"/>
              </a:spcBef>
              <a:buNone/>
              <a:defRPr/>
            </a:pPr>
            <a:r>
              <a:rPr lang="en-GB" sz="1600" dirty="0">
                <a:latin typeface="Arial" panose="020B0604020202020204" pitchFamily="34" charset="0"/>
              </a:rPr>
              <a:t>Victoria State Government (2019) Examples to promote phonological awareness. </a:t>
            </a:r>
            <a:r>
              <a:rPr lang="en-GB" sz="1600" dirty="0">
                <a:latin typeface="Arial" panose="020B0604020202020204" pitchFamily="34" charset="0"/>
                <a:hlinkClick r:id="rId5"/>
              </a:rPr>
              <a:t>https://www.education.vic.gov.au/school/teachers/teachingresources/discipline/english/literacy/readingviewing/Pages/litfocusphonologicalexample.aspx</a:t>
            </a:r>
            <a:r>
              <a:rPr lang="en-GB" sz="1600" dirty="0">
                <a:latin typeface="Arial" panose="020B0604020202020204" pitchFamily="34" charset="0"/>
              </a:rPr>
              <a:t> [Accessed: November 4 2020].</a:t>
            </a:r>
          </a:p>
          <a:p>
            <a:pPr marL="0" indent="0">
              <a:spcBef>
                <a:spcPts val="0"/>
              </a:spcBef>
              <a:spcAft>
                <a:spcPts val="0"/>
              </a:spcAft>
              <a:buFontTx/>
              <a:buNone/>
              <a:defRPr/>
            </a:pPr>
            <a:r>
              <a:rPr lang="cy-GB" sz="1600" dirty="0">
                <a:solidFill>
                  <a:srgbClr val="000000"/>
                </a:solidFill>
                <a:latin typeface="Arial" panose="020B0604020202020204" pitchFamily="34" charset="0"/>
                <a:ea typeface="Times New Roman"/>
              </a:rPr>
              <a:t>Welsh </a:t>
            </a:r>
            <a:r>
              <a:rPr lang="cy-GB" sz="1600" dirty="0" err="1">
                <a:solidFill>
                  <a:srgbClr val="000000"/>
                </a:solidFill>
                <a:latin typeface="Arial" panose="020B0604020202020204" pitchFamily="34" charset="0"/>
                <a:ea typeface="Times New Roman"/>
              </a:rPr>
              <a:t>Government</a:t>
            </a:r>
            <a:r>
              <a:rPr lang="cy-GB" sz="1600" dirty="0">
                <a:solidFill>
                  <a:srgbClr val="000000"/>
                </a:solidFill>
                <a:latin typeface="Arial" panose="020B0604020202020204" pitchFamily="34" charset="0"/>
                <a:ea typeface="Times New Roman"/>
              </a:rPr>
              <a:t> (2017) ‘ </a:t>
            </a:r>
            <a:r>
              <a:rPr lang="cy-GB" sz="1600" dirty="0" err="1">
                <a:solidFill>
                  <a:srgbClr val="000000"/>
                </a:solidFill>
                <a:latin typeface="Arial" panose="020B0604020202020204" pitchFamily="34" charset="0"/>
                <a:ea typeface="Times New Roman"/>
              </a:rPr>
              <a:t>Foundation</a:t>
            </a:r>
            <a:r>
              <a:rPr lang="cy-GB" sz="1600" dirty="0">
                <a:solidFill>
                  <a:srgbClr val="000000"/>
                </a:solidFill>
                <a:latin typeface="Arial" panose="020B0604020202020204" pitchFamily="34" charset="0"/>
                <a:ea typeface="Times New Roman"/>
              </a:rPr>
              <a:t> </a:t>
            </a:r>
            <a:r>
              <a:rPr lang="cy-GB" sz="1600" dirty="0" err="1">
                <a:solidFill>
                  <a:srgbClr val="000000"/>
                </a:solidFill>
                <a:latin typeface="Arial" panose="020B0604020202020204" pitchFamily="34" charset="0"/>
                <a:ea typeface="Times New Roman"/>
              </a:rPr>
              <a:t>Phase</a:t>
            </a:r>
            <a:r>
              <a:rPr lang="cy-GB" sz="1600" dirty="0">
                <a:solidFill>
                  <a:srgbClr val="000000"/>
                </a:solidFill>
                <a:latin typeface="Arial" panose="020B0604020202020204" pitchFamily="34" charset="0"/>
                <a:ea typeface="Times New Roman"/>
              </a:rPr>
              <a:t> </a:t>
            </a:r>
            <a:r>
              <a:rPr lang="cy-GB" sz="1600" dirty="0" err="1">
                <a:solidFill>
                  <a:srgbClr val="000000"/>
                </a:solidFill>
                <a:latin typeface="Arial" panose="020B0604020202020204" pitchFamily="34" charset="0"/>
                <a:ea typeface="Times New Roman"/>
              </a:rPr>
              <a:t>Profile</a:t>
            </a:r>
            <a:r>
              <a:rPr lang="cy-GB" sz="1600" dirty="0">
                <a:solidFill>
                  <a:srgbClr val="000000"/>
                </a:solidFill>
                <a:latin typeface="Arial" panose="020B0604020202020204" pitchFamily="34" charset="0"/>
                <a:ea typeface="Times New Roman"/>
              </a:rPr>
              <a:t>’. Cardiff: Welsh </a:t>
            </a:r>
            <a:r>
              <a:rPr lang="cy-GB" sz="1600" dirty="0" err="1">
                <a:solidFill>
                  <a:srgbClr val="000000"/>
                </a:solidFill>
                <a:latin typeface="Arial" panose="020B0604020202020204" pitchFamily="34" charset="0"/>
                <a:ea typeface="Times New Roman"/>
              </a:rPr>
              <a:t>Government</a:t>
            </a:r>
            <a:r>
              <a:rPr lang="cy-GB" sz="1600" dirty="0">
                <a:solidFill>
                  <a:srgbClr val="000000"/>
                </a:solidFill>
                <a:latin typeface="Arial" panose="020B0604020202020204" pitchFamily="34" charset="0"/>
                <a:ea typeface="Times New Roman"/>
              </a:rPr>
              <a:t>.</a:t>
            </a:r>
          </a:p>
          <a:p>
            <a:pPr marL="0" indent="0">
              <a:buFontTx/>
              <a:buNone/>
              <a:defRPr/>
            </a:pPr>
            <a:endParaRPr lang="cy-GB" dirty="0"/>
          </a:p>
        </p:txBody>
      </p:sp>
    </p:spTree>
    <p:extLst>
      <p:ext uri="{BB962C8B-B14F-4D97-AF65-F5344CB8AC3E}">
        <p14:creationId xmlns:p14="http://schemas.microsoft.com/office/powerpoint/2010/main" val="463068982"/>
      </p:ext>
    </p:extLst>
  </p:cSld>
  <p:clrMapOvr>
    <a:masterClrMapping/>
  </p:clrMapOvr>
</p:sld>
</file>

<file path=ppt/theme/theme1.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3870</Words>
  <Application>Microsoft Office PowerPoint</Application>
  <PresentationFormat>On-screen Show (4:3)</PresentationFormat>
  <Paragraphs>528</Paragraphs>
  <Slides>57</Slides>
  <Notes>45</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57</vt:i4>
      </vt:variant>
    </vt:vector>
  </HeadingPairs>
  <TitlesOfParts>
    <vt:vector size="63" baseType="lpstr">
      <vt:lpstr>ＭＳ Ｐゴシック</vt:lpstr>
      <vt:lpstr>Arial</vt:lpstr>
      <vt:lpstr>Calibri</vt:lpstr>
      <vt:lpstr>Calibri Light</vt:lpstr>
      <vt:lpstr>Sub Title 1</vt:lpstr>
      <vt:lpstr>Accessible 2</vt:lpstr>
      <vt:lpstr>ECEY5004C  Iaith a Llythrennedd yn yr Oes Ddigidol    Hwiangerddi   </vt:lpstr>
      <vt:lpstr>Cynnwys Contents</vt:lpstr>
      <vt:lpstr>Cynnwys Contents</vt:lpstr>
      <vt:lpstr> Cymwyseddau trosglwyddadwy lefel uwch High-level transferable competencies</vt:lpstr>
      <vt:lpstr>Adnoddau  Resources</vt:lpstr>
      <vt:lpstr>Rhaglen Ymarferydd Blynyddoedd Cynnar Early Years Practitioner programme</vt:lpstr>
      <vt:lpstr>Hwiangerddi - O ble? Nursery rhymes - From where?</vt:lpstr>
      <vt:lpstr>Bach o hanes…. A little history…</vt:lpstr>
      <vt:lpstr>Ydych chi’n cofio rhain? Do you remember these?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Ffrainc France</vt:lpstr>
      <vt:lpstr>Affrica Africa</vt:lpstr>
      <vt:lpstr>Mandarin Tsieineaidd Chinese Mandarin</vt:lpstr>
      <vt:lpstr>Amerig Lladin Latin America</vt:lpstr>
      <vt:lpstr> Barn heddiw... Today’s thinking...</vt:lpstr>
      <vt:lpstr> Barn heddiw... Today’s thinking...</vt:lpstr>
      <vt:lpstr> Fodd bynnag... However… </vt:lpstr>
      <vt:lpstr> Fodd bynnag... However… </vt:lpstr>
      <vt:lpstr>David Crystal</vt:lpstr>
      <vt:lpstr>David Crystal</vt:lpstr>
      <vt:lpstr>David Crystal (2017: 69)</vt:lpstr>
      <vt:lpstr>David Crystal (2017: 69)</vt:lpstr>
      <vt:lpstr>David Crystal (2017)</vt:lpstr>
      <vt:lpstr> Ewch amdani… Have a go…</vt:lpstr>
      <vt:lpstr>Ewch amdani… Have a go…</vt:lpstr>
      <vt:lpstr>Friedrich Froebel</vt:lpstr>
      <vt:lpstr> Sgiliau ieithyddol Linguistic skills </vt:lpstr>
      <vt:lpstr> Sgiliau ieithyddol Linguistic skills </vt:lpstr>
      <vt:lpstr>Ymwybyddiaeth ffonolegol Phonological awareness</vt:lpstr>
      <vt:lpstr>Gweithgareddau i hyrwryddo ymwybyddiaeth ffonolegol Activities to promote phonological awareness</vt:lpstr>
      <vt:lpstr>Ffonemau Phonemes</vt:lpstr>
      <vt:lpstr>Sillafau &amp; Rhythm Syllables &amp; Rhythm</vt:lpstr>
      <vt:lpstr>Odl Rhyme</vt:lpstr>
      <vt:lpstr>Odl - Gweithgaredd Rhyme - Activity</vt:lpstr>
      <vt:lpstr>Ailadrodd Repetition</vt:lpstr>
      <vt:lpstr>Ailadrodd Repetition</vt:lpstr>
      <vt:lpstr>Ailadrodd – Trafodwch… Repetition – Discuss…</vt:lpstr>
      <vt:lpstr>Cyflythreniad Alliteration</vt:lpstr>
      <vt:lpstr>Cyflythreniad – Ewch amdani! Alliteration – Have a go!</vt:lpstr>
      <vt:lpstr>Onomatopoeia</vt:lpstr>
      <vt:lpstr>Gweithgaredd onomatopeia Onomatopoeia activity</vt:lpstr>
      <vt:lpstr>Estyn ‘Dysgu gweithredol a thrwy brofiad’ (2017) Estyn ‘Active and experiential learning’ (2017)</vt:lpstr>
      <vt:lpstr>Llafaredd (Estyn, 2017) Oracy (Estyn, 2017)</vt:lpstr>
      <vt:lpstr>Ysgrifennu (Estyn, 2017) Writing (Estyn, 2017)</vt:lpstr>
      <vt:lpstr>Darllen (Estyn, 2017) Reading (Estyn, 2017)</vt:lpstr>
      <vt:lpstr>Estyn – ‘Dysgu gweithredol a thrwy brofiad’ (2017) Estyn – ‘Active and experiential learning’ (2017)</vt:lpstr>
      <vt:lpstr>I gloi…. To end…</vt:lpstr>
      <vt:lpstr>Cyfeiriadau References</vt:lpstr>
      <vt:lpstr>Cyfeiriadau References</vt:lpstr>
      <vt:lpstr>Cyfeiriadau References</vt:lpstr>
    </vt:vector>
  </TitlesOfParts>
  <Company>CYD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 502 Caffael Iaith/Language Acquisition</dc:title>
  <dc:creator>IT</dc:creator>
  <cp:lastModifiedBy>Alison Rees-Edwards</cp:lastModifiedBy>
  <cp:revision>90</cp:revision>
  <cp:lastPrinted>2019-11-18T15:36:16Z</cp:lastPrinted>
  <dcterms:created xsi:type="dcterms:W3CDTF">2009-01-26T14:24:37Z</dcterms:created>
  <dcterms:modified xsi:type="dcterms:W3CDTF">2025-08-27T10:31:01Z</dcterms:modified>
</cp:coreProperties>
</file>