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embedTrueTypeFonts="1" saveSubsetFonts="1" autoCompressPictures="0">
  <p:sldMasterIdLst>
    <p:sldMasterId id="2147483659" r:id="rId1"/>
  </p:sldMasterIdLst>
  <p:notesMasterIdLst>
    <p:notesMasterId r:id="rId16"/>
  </p:notesMasterIdLst>
  <p:sldIdLst>
    <p:sldId id="265" r:id="rId2"/>
    <p:sldId id="278" r:id="rId3"/>
    <p:sldId id="256" r:id="rId4"/>
    <p:sldId id="257" r:id="rId5"/>
    <p:sldId id="259" r:id="rId6"/>
    <p:sldId id="260" r:id="rId7"/>
    <p:sldId id="262" r:id="rId8"/>
    <p:sldId id="264" r:id="rId9"/>
    <p:sldId id="269" r:id="rId10"/>
    <p:sldId id="273" r:id="rId11"/>
    <p:sldId id="275" r:id="rId12"/>
    <p:sldId id="276" r:id="rId13"/>
    <p:sldId id="274" r:id="rId14"/>
    <p:sldId id="267" r:id="rId15"/>
  </p:sldIdLst>
  <p:sldSz cx="14630400" cy="8229600"/>
  <p:notesSz cx="8229600" cy="14630400"/>
  <p:embeddedFontLst>
    <p:embeddedFont>
      <p:font typeface="Calisto MT" panose="02040603050505030304" pitchFamily="18" charset="0"/>
      <p:regular r:id="rId17"/>
      <p:bold r:id="rId18"/>
      <p:italic r:id="rId19"/>
      <p:boldItalic r:id="rId20"/>
    </p:embeddedFont>
    <p:embeddedFont>
      <p:font typeface="Wingdings 2" panose="05020102010507070707" pitchFamily="18" charset="2"/>
      <p:regular r:id="rId21"/>
    </p:embeddedFont>
  </p:embeddedFontLst>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3323" autoAdjust="0"/>
    <p:restoredTop sz="95033" autoAdjust="0"/>
  </p:normalViewPr>
  <p:slideViewPr>
    <p:cSldViewPr snapToGrid="0" snapToObjects="1">
      <p:cViewPr varScale="1">
        <p:scale>
          <a:sx n="55" d="100"/>
          <a:sy n="55" d="100"/>
        </p:scale>
        <p:origin x="1397" y="27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2.fntdata"/><Relationship Id="rId3" Type="http://schemas.openxmlformats.org/officeDocument/2006/relationships/slide" Target="slides/slide2.xml"/><Relationship Id="rId21" Type="http://schemas.openxmlformats.org/officeDocument/2006/relationships/font" Target="fonts/font5.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1.fntdata"/><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font" Target="fonts/font4.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font" Target="fonts/font3.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37075853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73050" y="1828800"/>
            <a:ext cx="8775700" cy="4937125"/>
          </a:xfrm>
          <a:prstGeom prst="rect">
            <a:avLst/>
          </a:prstGeom>
          <a:noFill/>
          <a:ln w="12700">
            <a:solidFill>
              <a:prstClr val="black"/>
            </a:solidFill>
          </a:ln>
        </p:spPr>
      </p:sp>
      <p:sp>
        <p:nvSpPr>
          <p:cNvPr id="3" name="Notes Placeholder 2"/>
          <p:cNvSpPr>
            <a:spLocks noGrp="1"/>
          </p:cNvSpPr>
          <p:nvPr>
            <p:ph type="body" idx="1"/>
          </p:nvPr>
        </p:nvSpPr>
        <p:spPr>
          <a:xfrm>
            <a:off x="822325" y="7040563"/>
            <a:ext cx="6584950" cy="5761037"/>
          </a:xfrm>
          <a:prstGeom prst="rect">
            <a:avLst/>
          </a:prstGeom>
        </p:spPr>
        <p:txBody>
          <a:bodyPr/>
          <a:lstStyle/>
          <a:p>
            <a:endParaRPr lang="en-US" sz="1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7789225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8CFD867-CC3D-4901-5121-C73112DC64F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33E92A6-9180-0905-163A-25E508A72713}"/>
              </a:ext>
            </a:extLst>
          </p:cNvPr>
          <p:cNvSpPr>
            <a:spLocks noGrp="1" noRot="1" noChangeAspect="1"/>
          </p:cNvSpPr>
          <p:nvPr>
            <p:ph type="sldImg"/>
          </p:nvPr>
        </p:nvSpPr>
        <p:spPr>
          <a:xfrm>
            <a:off x="-273050" y="1828800"/>
            <a:ext cx="8775700" cy="4937125"/>
          </a:xfrm>
          <a:prstGeom prst="rect">
            <a:avLst/>
          </a:prstGeom>
          <a:noFill/>
          <a:ln w="12700">
            <a:solidFill>
              <a:prstClr val="black"/>
            </a:solidFill>
          </a:ln>
        </p:spPr>
      </p:sp>
      <p:sp>
        <p:nvSpPr>
          <p:cNvPr id="3" name="Notes Placeholder 2">
            <a:extLst>
              <a:ext uri="{FF2B5EF4-FFF2-40B4-BE49-F238E27FC236}">
                <a16:creationId xmlns:a16="http://schemas.microsoft.com/office/drawing/2014/main" id="{ACC55881-828A-F89F-C93A-846F06B22DA9}"/>
              </a:ext>
            </a:extLst>
          </p:cNvPr>
          <p:cNvSpPr>
            <a:spLocks noGrp="1"/>
          </p:cNvSpPr>
          <p:nvPr>
            <p:ph type="body" idx="1"/>
          </p:nvPr>
        </p:nvSpPr>
        <p:spPr>
          <a:xfrm>
            <a:off x="822325" y="7040563"/>
            <a:ext cx="6584950" cy="5761037"/>
          </a:xfrm>
          <a:prstGeom prst="rect">
            <a:avLst/>
          </a:prstGeom>
        </p:spPr>
        <p:txBody>
          <a:bodyPr/>
          <a:lstStyle/>
          <a:p>
            <a:endParaRPr lang="en-US" sz="1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8925497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50000"/>
              </a:lnSpc>
            </a:pP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dirty="0"/>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sz="18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dirty="0"/>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dirty="0"/>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50000"/>
              </a:lnSpc>
            </a:pP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dirty="0"/>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50000"/>
              </a:lnSpc>
            </a:pP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dirty="0"/>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50000"/>
              </a:lnSpc>
              <a:spcAft>
                <a:spcPts val="0"/>
              </a:spcAft>
            </a:pPr>
            <a:endParaRPr lang="en-KE" sz="1800" kern="100" dirty="0">
              <a:effectLst/>
              <a:latin typeface="Arial" panose="020B0604020202020204" pitchFamily="34" charset="0"/>
              <a:ea typeface="Calibri" panose="020F050202020403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dirty="0"/>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73050" y="1828800"/>
            <a:ext cx="8775700" cy="4937125"/>
          </a:xfrm>
          <a:prstGeom prst="rect">
            <a:avLst/>
          </a:prstGeom>
          <a:noFill/>
          <a:ln w="12700">
            <a:solidFill>
              <a:prstClr val="black"/>
            </a:solidFill>
          </a:ln>
        </p:spPr>
      </p:sp>
      <p:sp>
        <p:nvSpPr>
          <p:cNvPr id="3" name="Notes Placeholder 2"/>
          <p:cNvSpPr>
            <a:spLocks noGrp="1"/>
          </p:cNvSpPr>
          <p:nvPr>
            <p:ph type="body" idx="1"/>
          </p:nvPr>
        </p:nvSpPr>
        <p:spPr>
          <a:xfrm>
            <a:off x="822325" y="7040563"/>
            <a:ext cx="6584950" cy="5761037"/>
          </a:xfrm>
          <a:prstGeom prst="rect">
            <a:avLst/>
          </a:prstGeom>
        </p:spPr>
        <p:txBody>
          <a:bodyPr/>
          <a:lstStyle/>
          <a:p>
            <a:pPr>
              <a:lnSpc>
                <a:spcPct val="150000"/>
              </a:lnSpc>
              <a:spcAft>
                <a:spcPts val="0"/>
              </a:spcAft>
            </a:pPr>
            <a:endParaRPr lang="en-KE" sz="1800" kern="100" dirty="0">
              <a:effectLst/>
              <a:latin typeface="Arial" panose="020B060402020202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392599987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73050" y="1828800"/>
            <a:ext cx="8775700" cy="4937125"/>
          </a:xfrm>
          <a:prstGeom prst="rect">
            <a:avLst/>
          </a:prstGeom>
          <a:noFill/>
          <a:ln w="12700">
            <a:solidFill>
              <a:prstClr val="black"/>
            </a:solidFill>
          </a:ln>
        </p:spPr>
      </p:sp>
      <p:sp>
        <p:nvSpPr>
          <p:cNvPr id="3" name="Notes Placeholder 2"/>
          <p:cNvSpPr>
            <a:spLocks noGrp="1"/>
          </p:cNvSpPr>
          <p:nvPr>
            <p:ph type="body" idx="1"/>
          </p:nvPr>
        </p:nvSpPr>
        <p:spPr>
          <a:xfrm>
            <a:off x="822325" y="7040563"/>
            <a:ext cx="6584950" cy="5761037"/>
          </a:xfrm>
          <a:prstGeom prst="rect">
            <a:avLst/>
          </a:prstGeom>
        </p:spPr>
        <p:txBody>
          <a:bodyPr/>
          <a:lstStyle/>
          <a:p>
            <a:endParaRPr lang="en-KE" dirty="0"/>
          </a:p>
        </p:txBody>
      </p:sp>
    </p:spTree>
    <p:extLst>
      <p:ext uri="{BB962C8B-B14F-4D97-AF65-F5344CB8AC3E}">
        <p14:creationId xmlns:p14="http://schemas.microsoft.com/office/powerpoint/2010/main" val="32414214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0186F95-0D56-4E13-E121-9D950D5DF11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EA2F429-F6CE-3D08-D98D-EA282E682106}"/>
              </a:ext>
            </a:extLst>
          </p:cNvPr>
          <p:cNvSpPr>
            <a:spLocks noGrp="1" noRot="1" noChangeAspect="1"/>
          </p:cNvSpPr>
          <p:nvPr>
            <p:ph type="sldImg"/>
          </p:nvPr>
        </p:nvSpPr>
        <p:spPr>
          <a:xfrm>
            <a:off x="-273050" y="1828800"/>
            <a:ext cx="8775700" cy="4937125"/>
          </a:xfrm>
          <a:prstGeom prst="rect">
            <a:avLst/>
          </a:prstGeom>
          <a:noFill/>
          <a:ln w="12700">
            <a:solidFill>
              <a:prstClr val="black"/>
            </a:solidFill>
          </a:ln>
        </p:spPr>
      </p:sp>
      <p:sp>
        <p:nvSpPr>
          <p:cNvPr id="3" name="Notes Placeholder 2">
            <a:extLst>
              <a:ext uri="{FF2B5EF4-FFF2-40B4-BE49-F238E27FC236}">
                <a16:creationId xmlns:a16="http://schemas.microsoft.com/office/drawing/2014/main" id="{1E8862A1-2AA1-449E-B5A9-FFCB21E7EE6D}"/>
              </a:ext>
            </a:extLst>
          </p:cNvPr>
          <p:cNvSpPr>
            <a:spLocks noGrp="1"/>
          </p:cNvSpPr>
          <p:nvPr>
            <p:ph type="body" idx="1"/>
          </p:nvPr>
        </p:nvSpPr>
        <p:spPr>
          <a:xfrm>
            <a:off x="822325" y="7040563"/>
            <a:ext cx="6584950" cy="5761037"/>
          </a:xfrm>
          <a:prstGeom prst="rect">
            <a:avLst/>
          </a:prstGeom>
        </p:spPr>
        <p:txBody>
          <a:bodyPr/>
          <a:lstStyle/>
          <a:p>
            <a:endParaRPr lang="en-KE" dirty="0"/>
          </a:p>
        </p:txBody>
      </p:sp>
    </p:spTree>
    <p:extLst>
      <p:ext uri="{BB962C8B-B14F-4D97-AF65-F5344CB8AC3E}">
        <p14:creationId xmlns:p14="http://schemas.microsoft.com/office/powerpoint/2010/main" val="240917575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9799E5B-B0B6-2C62-430F-61329B3D504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7837791-5616-5257-02A5-3E3BA3911B38}"/>
              </a:ext>
            </a:extLst>
          </p:cNvPr>
          <p:cNvSpPr>
            <a:spLocks noGrp="1" noRot="1" noChangeAspect="1"/>
          </p:cNvSpPr>
          <p:nvPr>
            <p:ph type="sldImg"/>
          </p:nvPr>
        </p:nvSpPr>
        <p:spPr>
          <a:xfrm>
            <a:off x="-273050" y="1828800"/>
            <a:ext cx="8775700" cy="4937125"/>
          </a:xfrm>
          <a:prstGeom prst="rect">
            <a:avLst/>
          </a:prstGeom>
          <a:noFill/>
          <a:ln w="12700">
            <a:solidFill>
              <a:prstClr val="black"/>
            </a:solidFill>
          </a:ln>
        </p:spPr>
      </p:sp>
      <p:sp>
        <p:nvSpPr>
          <p:cNvPr id="3" name="Notes Placeholder 2">
            <a:extLst>
              <a:ext uri="{FF2B5EF4-FFF2-40B4-BE49-F238E27FC236}">
                <a16:creationId xmlns:a16="http://schemas.microsoft.com/office/drawing/2014/main" id="{81689233-F510-0944-2665-2F052086896A}"/>
              </a:ext>
            </a:extLst>
          </p:cNvPr>
          <p:cNvSpPr>
            <a:spLocks noGrp="1"/>
          </p:cNvSpPr>
          <p:nvPr>
            <p:ph type="body" idx="1"/>
          </p:nvPr>
        </p:nvSpPr>
        <p:spPr>
          <a:xfrm>
            <a:off x="822325" y="7040563"/>
            <a:ext cx="6584950" cy="5761037"/>
          </a:xfrm>
          <a:prstGeom prst="rect">
            <a:avLst/>
          </a:prstGeom>
        </p:spPr>
        <p:txBody>
          <a:bodyPr/>
          <a:lstStyle/>
          <a:p>
            <a:endParaRPr lang="en-KE" dirty="0"/>
          </a:p>
        </p:txBody>
      </p:sp>
    </p:spTree>
    <p:extLst>
      <p:ext uri="{BB962C8B-B14F-4D97-AF65-F5344CB8AC3E}">
        <p14:creationId xmlns:p14="http://schemas.microsoft.com/office/powerpoint/2010/main" val="307112354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2D801B5-234A-C864-32FD-BEB4ED5AA64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4AED35F-343A-5FD5-46A6-74E1F2CB915E}"/>
              </a:ext>
            </a:extLst>
          </p:cNvPr>
          <p:cNvSpPr>
            <a:spLocks noGrp="1" noRot="1" noChangeAspect="1"/>
          </p:cNvSpPr>
          <p:nvPr>
            <p:ph type="sldImg"/>
          </p:nvPr>
        </p:nvSpPr>
        <p:spPr>
          <a:xfrm>
            <a:off x="-273050" y="1828800"/>
            <a:ext cx="8775700" cy="4937125"/>
          </a:xfrm>
          <a:prstGeom prst="rect">
            <a:avLst/>
          </a:prstGeom>
          <a:noFill/>
          <a:ln w="12700">
            <a:solidFill>
              <a:prstClr val="black"/>
            </a:solidFill>
          </a:ln>
        </p:spPr>
      </p:sp>
      <p:sp>
        <p:nvSpPr>
          <p:cNvPr id="3" name="Notes Placeholder 2">
            <a:extLst>
              <a:ext uri="{FF2B5EF4-FFF2-40B4-BE49-F238E27FC236}">
                <a16:creationId xmlns:a16="http://schemas.microsoft.com/office/drawing/2014/main" id="{1FB0FD5D-97EC-FC53-76AC-A2B69EC5547E}"/>
              </a:ext>
            </a:extLst>
          </p:cNvPr>
          <p:cNvSpPr>
            <a:spLocks noGrp="1"/>
          </p:cNvSpPr>
          <p:nvPr>
            <p:ph type="body" idx="1"/>
          </p:nvPr>
        </p:nvSpPr>
        <p:spPr>
          <a:xfrm>
            <a:off x="822325" y="7040563"/>
            <a:ext cx="6584950" cy="5761037"/>
          </a:xfrm>
          <a:prstGeom prst="rect">
            <a:avLst/>
          </a:prstGeom>
        </p:spPr>
        <p:txBody>
          <a:bodyPr/>
          <a:lstStyle/>
          <a:p>
            <a:endParaRPr lang="en-KE" dirty="0"/>
          </a:p>
        </p:txBody>
      </p:sp>
    </p:spTree>
    <p:extLst>
      <p:ext uri="{BB962C8B-B14F-4D97-AF65-F5344CB8AC3E}">
        <p14:creationId xmlns:p14="http://schemas.microsoft.com/office/powerpoint/2010/main" val="255652981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644832" y="2123449"/>
            <a:ext cx="11328041" cy="2194561"/>
          </a:xfrm>
        </p:spPr>
        <p:txBody>
          <a:bodyPr anchor="b">
            <a:normAutofit/>
          </a:bodyPr>
          <a:lstStyle>
            <a:lvl1pPr algn="ctr">
              <a:defRPr sz="6480"/>
            </a:lvl1pPr>
          </a:lstStyle>
          <a:p>
            <a:r>
              <a:rPr lang="en-US"/>
              <a:t>Click to edit Master title style</a:t>
            </a:r>
            <a:endParaRPr lang="en-US" dirty="0"/>
          </a:p>
        </p:txBody>
      </p:sp>
      <p:sp>
        <p:nvSpPr>
          <p:cNvPr id="3" name="Subtitle 2"/>
          <p:cNvSpPr>
            <a:spLocks noGrp="1"/>
          </p:cNvSpPr>
          <p:nvPr>
            <p:ph type="subTitle" idx="1"/>
          </p:nvPr>
        </p:nvSpPr>
        <p:spPr>
          <a:xfrm>
            <a:off x="1644832" y="4318008"/>
            <a:ext cx="11328041" cy="1259840"/>
          </a:xfrm>
        </p:spPr>
        <p:txBody>
          <a:bodyPr anchor="t"/>
          <a:lstStyle>
            <a:lvl1pPr marL="0" indent="0" algn="ctr">
              <a:buNone/>
              <a:defRPr>
                <a:solidFill>
                  <a:schemeClr val="tx1"/>
                </a:solidFill>
              </a:defRPr>
            </a:lvl1pPr>
            <a:lvl2pPr marL="548640" indent="0" algn="ctr">
              <a:buNone/>
              <a:defRPr>
                <a:solidFill>
                  <a:schemeClr val="tx1">
                    <a:tint val="75000"/>
                  </a:schemeClr>
                </a:solidFill>
              </a:defRPr>
            </a:lvl2pPr>
            <a:lvl3pPr marL="1097280" indent="0" algn="ctr">
              <a:buNone/>
              <a:defRPr>
                <a:solidFill>
                  <a:schemeClr val="tx1">
                    <a:tint val="75000"/>
                  </a:schemeClr>
                </a:solidFill>
              </a:defRPr>
            </a:lvl3pPr>
            <a:lvl4pPr marL="1645920" indent="0" algn="ctr">
              <a:buNone/>
              <a:defRPr>
                <a:solidFill>
                  <a:schemeClr val="tx1">
                    <a:tint val="75000"/>
                  </a:schemeClr>
                </a:solidFill>
              </a:defRPr>
            </a:lvl4pPr>
            <a:lvl5pPr marL="2194560" indent="0" algn="ctr">
              <a:buNone/>
              <a:defRPr>
                <a:solidFill>
                  <a:schemeClr val="tx1">
                    <a:tint val="75000"/>
                  </a:schemeClr>
                </a:solidFill>
              </a:defRPr>
            </a:lvl5pPr>
            <a:lvl6pPr marL="2743200" indent="0" algn="ctr">
              <a:buNone/>
              <a:defRPr>
                <a:solidFill>
                  <a:schemeClr val="tx1">
                    <a:tint val="75000"/>
                  </a:schemeClr>
                </a:solidFill>
              </a:defRPr>
            </a:lvl6pPr>
            <a:lvl7pPr marL="3291840" indent="0" algn="ctr">
              <a:buNone/>
              <a:defRPr>
                <a:solidFill>
                  <a:schemeClr val="tx1">
                    <a:tint val="75000"/>
                  </a:schemeClr>
                </a:solidFill>
              </a:defRPr>
            </a:lvl7pPr>
            <a:lvl8pPr marL="3840480" indent="0" algn="ctr">
              <a:buNone/>
              <a:defRPr>
                <a:solidFill>
                  <a:schemeClr val="tx1">
                    <a:tint val="75000"/>
                  </a:schemeClr>
                </a:solidFill>
              </a:defRPr>
            </a:lvl8pPr>
            <a:lvl9pPr marL="438912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E36636D-D922-432D-A958-524484B5923D}" type="datetimeFigureOut">
              <a:rPr lang="en-US" dirty="0"/>
              <a:pPr/>
              <a:t>2/23/2026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F28FB93-0A08-4E7D-8E63-9EFA29F1E093}" type="slidenum">
              <a:rPr lang="en-US" dirty="0"/>
              <a:pPr/>
              <a:t>‹#›</a:t>
            </a:fld>
            <a:endParaRPr lang="en-US" dirty="0"/>
          </a:p>
        </p:txBody>
      </p:sp>
    </p:spTree>
    <p:extLst>
      <p:ext uri="{BB962C8B-B14F-4D97-AF65-F5344CB8AC3E}">
        <p14:creationId xmlns:p14="http://schemas.microsoft.com/office/powerpoint/2010/main" val="584601399"/>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E36636D-D922-432D-A958-524484B5923D}" type="datetimeFigureOut">
              <a:rPr lang="en-US" dirty="0"/>
              <a:pPr/>
              <a:t>2/23/2026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F28FB93-0A08-4E7D-8E63-9EFA29F1E093}" type="slidenum">
              <a:rPr lang="en-US" dirty="0"/>
              <a:pPr/>
              <a:t>‹#›</a:t>
            </a:fld>
            <a:endParaRPr lang="en-US" dirty="0"/>
          </a:p>
        </p:txBody>
      </p:sp>
    </p:spTree>
    <p:extLst>
      <p:ext uri="{BB962C8B-B14F-4D97-AF65-F5344CB8AC3E}">
        <p14:creationId xmlns:p14="http://schemas.microsoft.com/office/powerpoint/2010/main" val="1115961119"/>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554481" y="2113281"/>
            <a:ext cx="11508660" cy="2194576"/>
          </a:xfrm>
        </p:spPr>
        <p:txBody>
          <a:bodyPr anchor="b"/>
          <a:lstStyle>
            <a:lvl1pPr algn="ctr">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1554481" y="4307855"/>
            <a:ext cx="11508660" cy="1808465"/>
          </a:xfrm>
        </p:spPr>
        <p:txBody>
          <a:bodyPr anchor="t"/>
          <a:lstStyle>
            <a:lvl1pPr marL="0" indent="0" algn="ctr">
              <a:buNone/>
              <a:defRPr sz="2400">
                <a:solidFill>
                  <a:schemeClr val="tx1"/>
                </a:solidFill>
              </a:defRPr>
            </a:lvl1pPr>
            <a:lvl2pPr marL="548640" indent="0">
              <a:buNone/>
              <a:defRPr sz="2160">
                <a:solidFill>
                  <a:schemeClr val="tx1">
                    <a:tint val="75000"/>
                  </a:schemeClr>
                </a:solidFill>
              </a:defRPr>
            </a:lvl2pPr>
            <a:lvl3pPr marL="1097280" indent="0">
              <a:buNone/>
              <a:defRPr sz="1920">
                <a:solidFill>
                  <a:schemeClr val="tx1">
                    <a:tint val="75000"/>
                  </a:schemeClr>
                </a:solidFill>
              </a:defRPr>
            </a:lvl3pPr>
            <a:lvl4pPr marL="1645920" indent="0">
              <a:buNone/>
              <a:defRPr sz="1680">
                <a:solidFill>
                  <a:schemeClr val="tx1">
                    <a:tint val="75000"/>
                  </a:schemeClr>
                </a:solidFill>
              </a:defRPr>
            </a:lvl4pPr>
            <a:lvl5pPr marL="2194560" indent="0">
              <a:buNone/>
              <a:defRPr sz="1680">
                <a:solidFill>
                  <a:schemeClr val="tx1">
                    <a:tint val="75000"/>
                  </a:schemeClr>
                </a:solidFill>
              </a:defRPr>
            </a:lvl5pPr>
            <a:lvl6pPr marL="2743200" indent="0">
              <a:buNone/>
              <a:defRPr sz="1680">
                <a:solidFill>
                  <a:schemeClr val="tx1">
                    <a:tint val="75000"/>
                  </a:schemeClr>
                </a:solidFill>
              </a:defRPr>
            </a:lvl6pPr>
            <a:lvl7pPr marL="3291840" indent="0">
              <a:buNone/>
              <a:defRPr sz="1680">
                <a:solidFill>
                  <a:schemeClr val="tx1">
                    <a:tint val="75000"/>
                  </a:schemeClr>
                </a:solidFill>
              </a:defRPr>
            </a:lvl7pPr>
            <a:lvl8pPr marL="3840480" indent="0">
              <a:buNone/>
              <a:defRPr sz="1680">
                <a:solidFill>
                  <a:schemeClr val="tx1">
                    <a:tint val="75000"/>
                  </a:schemeClr>
                </a:solidFill>
              </a:defRPr>
            </a:lvl8pPr>
            <a:lvl9pPr marL="4389120" indent="0">
              <a:buNone/>
              <a:defRPr sz="168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E36636D-D922-432D-A958-524484B5923D}" type="datetimeFigureOut">
              <a:rPr lang="en-US" dirty="0"/>
              <a:pPr/>
              <a:t>2/23/2026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F28FB93-0A08-4E7D-8E63-9EFA29F1E093}" type="slidenum">
              <a:rPr lang="en-US" dirty="0"/>
              <a:pPr/>
              <a:t>‹#›</a:t>
            </a:fld>
            <a:endParaRPr lang="en-US" dirty="0"/>
          </a:p>
        </p:txBody>
      </p:sp>
    </p:spTree>
    <p:extLst>
      <p:ext uri="{BB962C8B-B14F-4D97-AF65-F5344CB8AC3E}">
        <p14:creationId xmlns:p14="http://schemas.microsoft.com/office/powerpoint/2010/main" val="1668695373"/>
      </p:ext>
    </p:extLst>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96555" y="2078939"/>
            <a:ext cx="6072596" cy="4870500"/>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443471" y="2078940"/>
            <a:ext cx="6077598" cy="4870501"/>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E36636D-D922-432D-A958-524484B5923D}" type="datetimeFigureOut">
              <a:rPr lang="en-US" dirty="0"/>
              <a:pPr/>
              <a:t>2/23/2026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F28FB93-0A08-4E7D-8E63-9EFA29F1E093}" type="slidenum">
              <a:rPr lang="en-US" dirty="0"/>
              <a:pPr/>
              <a:t>‹#›</a:t>
            </a:fld>
            <a:endParaRPr lang="en-US" dirty="0"/>
          </a:p>
        </p:txBody>
      </p:sp>
    </p:spTree>
    <p:extLst>
      <p:ext uri="{BB962C8B-B14F-4D97-AF65-F5344CB8AC3E}">
        <p14:creationId xmlns:p14="http://schemas.microsoft.com/office/powerpoint/2010/main" val="329467122"/>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20" name="Picture 19" descr="Slate-V2-HD-comp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96554" y="2081408"/>
            <a:ext cx="6106886" cy="4978523"/>
          </a:xfrm>
          <a:prstGeom prst="rect">
            <a:avLst/>
          </a:prstGeom>
        </p:spPr>
      </p:pic>
      <p:pic>
        <p:nvPicPr>
          <p:cNvPr id="21" name="Picture 20" descr="Slate-V2-HD-comp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414182" y="2081408"/>
            <a:ext cx="6106886" cy="4978523"/>
          </a:xfrm>
          <a:prstGeom prst="rect">
            <a:avLst/>
          </a:prstGeom>
        </p:spPr>
      </p:pic>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07046" y="2202305"/>
            <a:ext cx="5851613" cy="653861"/>
          </a:xfrm>
        </p:spPr>
        <p:txBody>
          <a:bodyPr anchor="b">
            <a:noAutofit/>
          </a:bodyPr>
          <a:lstStyle>
            <a:lvl1pPr marL="0" indent="0" algn="ctr">
              <a:buNone/>
              <a:defRPr sz="2880" b="0"/>
            </a:lvl1pPr>
            <a:lvl2pPr marL="548640" indent="0">
              <a:buNone/>
              <a:defRPr sz="2400" b="1"/>
            </a:lvl2pPr>
            <a:lvl3pPr marL="1097280" indent="0">
              <a:buNone/>
              <a:defRPr sz="2160" b="1"/>
            </a:lvl3pPr>
            <a:lvl4pPr marL="1645920" indent="0">
              <a:buNone/>
              <a:defRPr sz="1920" b="1"/>
            </a:lvl4pPr>
            <a:lvl5pPr marL="2194560" indent="0">
              <a:buNone/>
              <a:defRPr sz="1920" b="1"/>
            </a:lvl5pPr>
            <a:lvl6pPr marL="2743200" indent="0">
              <a:buNone/>
              <a:defRPr sz="1920" b="1"/>
            </a:lvl6pPr>
            <a:lvl7pPr marL="3291840" indent="0">
              <a:buNone/>
              <a:defRPr sz="1920" b="1"/>
            </a:lvl7pPr>
            <a:lvl8pPr marL="3840480" indent="0">
              <a:buNone/>
              <a:defRPr sz="1920" b="1"/>
            </a:lvl8pPr>
            <a:lvl9pPr marL="4389120" indent="0">
              <a:buNone/>
              <a:defRPr sz="1920" b="1"/>
            </a:lvl9pPr>
          </a:lstStyle>
          <a:p>
            <a:pPr lvl="0"/>
            <a:r>
              <a:rPr lang="en-US"/>
              <a:t>Click to edit Master text styles</a:t>
            </a:r>
          </a:p>
        </p:txBody>
      </p:sp>
      <p:sp>
        <p:nvSpPr>
          <p:cNvPr id="4" name="Content Placeholder 3"/>
          <p:cNvSpPr>
            <a:spLocks noGrp="1"/>
          </p:cNvSpPr>
          <p:nvPr>
            <p:ph sz="half" idx="2"/>
          </p:nvPr>
        </p:nvSpPr>
        <p:spPr>
          <a:xfrm>
            <a:off x="1207046" y="2856165"/>
            <a:ext cx="5851613" cy="4093276"/>
          </a:xfrm>
        </p:spPr>
        <p:txBody>
          <a:bodyPr anchor="t">
            <a:normAutofit/>
          </a:bodyPr>
          <a:lstStyle>
            <a:lvl1pPr>
              <a:defRPr sz="2160"/>
            </a:lvl1pPr>
            <a:lvl2pPr>
              <a:defRPr sz="1920"/>
            </a:lvl2pPr>
            <a:lvl3pPr>
              <a:defRPr sz="1680"/>
            </a:lvl3pPr>
            <a:lvl4pPr>
              <a:defRPr sz="1440"/>
            </a:lvl4pPr>
            <a:lvl5pPr>
              <a:defRPr sz="144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53960" y="2202305"/>
            <a:ext cx="5874396" cy="653860"/>
          </a:xfrm>
        </p:spPr>
        <p:txBody>
          <a:bodyPr anchor="b">
            <a:noAutofit/>
          </a:bodyPr>
          <a:lstStyle>
            <a:lvl1pPr marL="0" indent="0" algn="ctr">
              <a:buNone/>
              <a:defRPr sz="2880" b="0"/>
            </a:lvl1pPr>
            <a:lvl2pPr marL="548640" indent="0">
              <a:buNone/>
              <a:defRPr sz="2400" b="1"/>
            </a:lvl2pPr>
            <a:lvl3pPr marL="1097280" indent="0">
              <a:buNone/>
              <a:defRPr sz="2160" b="1"/>
            </a:lvl3pPr>
            <a:lvl4pPr marL="1645920" indent="0">
              <a:buNone/>
              <a:defRPr sz="1920" b="1"/>
            </a:lvl4pPr>
            <a:lvl5pPr marL="2194560" indent="0">
              <a:buNone/>
              <a:defRPr sz="1920" b="1"/>
            </a:lvl5pPr>
            <a:lvl6pPr marL="2743200" indent="0">
              <a:buNone/>
              <a:defRPr sz="1920" b="1"/>
            </a:lvl6pPr>
            <a:lvl7pPr marL="3291840" indent="0">
              <a:buNone/>
              <a:defRPr sz="1920" b="1"/>
            </a:lvl7pPr>
            <a:lvl8pPr marL="3840480" indent="0">
              <a:buNone/>
              <a:defRPr sz="1920" b="1"/>
            </a:lvl8pPr>
            <a:lvl9pPr marL="4389120" indent="0">
              <a:buNone/>
              <a:defRPr sz="1920" b="1"/>
            </a:lvl9pPr>
          </a:lstStyle>
          <a:p>
            <a:pPr lvl="0"/>
            <a:r>
              <a:rPr lang="en-US"/>
              <a:t>Click to edit Master text styles</a:t>
            </a:r>
          </a:p>
        </p:txBody>
      </p:sp>
      <p:sp>
        <p:nvSpPr>
          <p:cNvPr id="6" name="Content Placeholder 5"/>
          <p:cNvSpPr>
            <a:spLocks noGrp="1"/>
          </p:cNvSpPr>
          <p:nvPr>
            <p:ph sz="quarter" idx="4"/>
          </p:nvPr>
        </p:nvSpPr>
        <p:spPr>
          <a:xfrm>
            <a:off x="7553960" y="2856165"/>
            <a:ext cx="5874396" cy="4093276"/>
          </a:xfrm>
        </p:spPr>
        <p:txBody>
          <a:bodyPr anchor="t">
            <a:normAutofit/>
          </a:bodyPr>
          <a:lstStyle>
            <a:lvl1pPr>
              <a:defRPr sz="2160"/>
            </a:lvl1pPr>
            <a:lvl2pPr>
              <a:defRPr sz="1920"/>
            </a:lvl2pPr>
            <a:lvl3pPr>
              <a:defRPr sz="1680"/>
            </a:lvl3pPr>
            <a:lvl4pPr>
              <a:defRPr sz="1440"/>
            </a:lvl4pPr>
            <a:lvl5pPr>
              <a:defRPr sz="144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E36636D-D922-432D-A958-524484B5923D}" type="datetimeFigureOut">
              <a:rPr lang="en-US" dirty="0"/>
              <a:pPr/>
              <a:t>2/23/2026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F28FB93-0A08-4E7D-8E63-9EFA29F1E093}" type="slidenum">
              <a:rPr lang="en-US" dirty="0"/>
              <a:pPr/>
              <a:t>‹#›</a:t>
            </a:fld>
            <a:endParaRPr lang="en-US" dirty="0"/>
          </a:p>
        </p:txBody>
      </p:sp>
    </p:spTree>
    <p:extLst>
      <p:ext uri="{BB962C8B-B14F-4D97-AF65-F5344CB8AC3E}">
        <p14:creationId xmlns:p14="http://schemas.microsoft.com/office/powerpoint/2010/main" val="3691236127"/>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E36636D-D922-432D-A958-524484B5923D}" type="datetimeFigureOut">
              <a:rPr lang="en-US" dirty="0"/>
              <a:pPr/>
              <a:t>2/23/2026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F28FB93-0A08-4E7D-8E63-9EFA29F1E093}" type="slidenum">
              <a:rPr lang="en-US" dirty="0"/>
              <a:pPr/>
              <a:t>‹#›</a:t>
            </a:fld>
            <a:endParaRPr lang="en-US" dirty="0"/>
          </a:p>
        </p:txBody>
      </p:sp>
    </p:spTree>
    <p:extLst>
      <p:ext uri="{BB962C8B-B14F-4D97-AF65-F5344CB8AC3E}">
        <p14:creationId xmlns:p14="http://schemas.microsoft.com/office/powerpoint/2010/main" val="2309468174"/>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E36636D-D922-432D-A958-524484B5923D}" type="datetimeFigureOut">
              <a:rPr lang="en-US" dirty="0"/>
              <a:pPr/>
              <a:t>2/23/2026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F28FB93-0A08-4E7D-8E63-9EFA29F1E093}" type="slidenum">
              <a:rPr lang="en-US" dirty="0"/>
              <a:pPr/>
              <a:t>‹#›</a:t>
            </a:fld>
            <a:endParaRPr lang="en-US" dirty="0"/>
          </a:p>
        </p:txBody>
      </p:sp>
    </p:spTree>
    <p:extLst>
      <p:ext uri="{BB962C8B-B14F-4D97-AF65-F5344CB8AC3E}">
        <p14:creationId xmlns:p14="http://schemas.microsoft.com/office/powerpoint/2010/main" val="2772934736"/>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96555" y="731520"/>
            <a:ext cx="4448267" cy="2186302"/>
          </a:xfrm>
        </p:spPr>
        <p:txBody>
          <a:bodyPr anchor="b">
            <a:normAutofit/>
          </a:bodyPr>
          <a:lstStyle>
            <a:lvl1pPr algn="ctr">
              <a:defRPr sz="2880" b="0"/>
            </a:lvl1pPr>
          </a:lstStyle>
          <a:p>
            <a:r>
              <a:rPr lang="en-US"/>
              <a:t>Click to edit Master title style</a:t>
            </a:r>
            <a:endParaRPr lang="en-US" dirty="0"/>
          </a:p>
        </p:txBody>
      </p:sp>
      <p:sp>
        <p:nvSpPr>
          <p:cNvPr id="3" name="Content Placeholder 2"/>
          <p:cNvSpPr>
            <a:spLocks noGrp="1"/>
          </p:cNvSpPr>
          <p:nvPr>
            <p:ph idx="1"/>
          </p:nvPr>
        </p:nvSpPr>
        <p:spPr>
          <a:xfrm>
            <a:off x="5826760" y="731520"/>
            <a:ext cx="7694309" cy="621792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96555" y="2917822"/>
            <a:ext cx="4448267" cy="4031617"/>
          </a:xfrm>
        </p:spPr>
        <p:txBody>
          <a:bodyPr anchor="t">
            <a:normAutofit/>
          </a:bodyPr>
          <a:lstStyle>
            <a:lvl1pPr marL="0" indent="0" algn="ctr">
              <a:buNone/>
              <a:defRPr sz="1920"/>
            </a:lvl1pPr>
            <a:lvl2pPr marL="548640" indent="0">
              <a:buNone/>
              <a:defRPr sz="1440"/>
            </a:lvl2pPr>
            <a:lvl3pPr marL="1097280" indent="0">
              <a:buNone/>
              <a:defRPr sz="1200"/>
            </a:lvl3pPr>
            <a:lvl4pPr marL="1645920" indent="0">
              <a:buNone/>
              <a:defRPr sz="1080"/>
            </a:lvl4pPr>
            <a:lvl5pPr marL="2194560" indent="0">
              <a:buNone/>
              <a:defRPr sz="1080"/>
            </a:lvl5pPr>
            <a:lvl6pPr marL="2743200" indent="0">
              <a:buNone/>
              <a:defRPr sz="1080"/>
            </a:lvl6pPr>
            <a:lvl7pPr marL="3291840" indent="0">
              <a:buNone/>
              <a:defRPr sz="1080"/>
            </a:lvl7pPr>
            <a:lvl8pPr marL="3840480" indent="0">
              <a:buNone/>
              <a:defRPr sz="1080"/>
            </a:lvl8pPr>
            <a:lvl9pPr marL="4389120" indent="0">
              <a:buNone/>
              <a:defRPr sz="1080"/>
            </a:lvl9pPr>
          </a:lstStyle>
          <a:p>
            <a:pPr lvl="0"/>
            <a:r>
              <a:rPr lang="en-US"/>
              <a:t>Click to edit Master text styles</a:t>
            </a:r>
          </a:p>
        </p:txBody>
      </p:sp>
      <p:sp>
        <p:nvSpPr>
          <p:cNvPr id="5" name="Date Placeholder 4"/>
          <p:cNvSpPr>
            <a:spLocks noGrp="1"/>
          </p:cNvSpPr>
          <p:nvPr>
            <p:ph type="dt" sz="half" idx="10"/>
          </p:nvPr>
        </p:nvSpPr>
        <p:spPr/>
        <p:txBody>
          <a:bodyPr/>
          <a:lstStyle/>
          <a:p>
            <a:fld id="{8E36636D-D922-432D-A958-524484B5923D}" type="datetimeFigureOut">
              <a:rPr lang="en-US" dirty="0"/>
              <a:pPr/>
              <a:t>2/23/2026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F28FB93-0A08-4E7D-8E63-9EFA29F1E093}" type="slidenum">
              <a:rPr lang="en-US" dirty="0"/>
              <a:pPr/>
              <a:t>‹#›</a:t>
            </a:fld>
            <a:endParaRPr lang="en-US" dirty="0"/>
          </a:p>
        </p:txBody>
      </p:sp>
    </p:spTree>
    <p:extLst>
      <p:ext uri="{BB962C8B-B14F-4D97-AF65-F5344CB8AC3E}">
        <p14:creationId xmlns:p14="http://schemas.microsoft.com/office/powerpoint/2010/main" val="2072393430"/>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22" name="Picture 21" descr="Slate-V2-HD-vert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752398" y="731520"/>
            <a:ext cx="4300999" cy="6245798"/>
          </a:xfrm>
          <a:prstGeom prst="rect">
            <a:avLst/>
          </a:prstGeom>
        </p:spPr>
      </p:pic>
      <p:sp>
        <p:nvSpPr>
          <p:cNvPr id="2" name="Title 1"/>
          <p:cNvSpPr>
            <a:spLocks noGrp="1"/>
          </p:cNvSpPr>
          <p:nvPr>
            <p:ph type="title"/>
          </p:nvPr>
        </p:nvSpPr>
        <p:spPr>
          <a:xfrm>
            <a:off x="1096555" y="731907"/>
            <a:ext cx="7121939" cy="2195206"/>
          </a:xfrm>
        </p:spPr>
        <p:txBody>
          <a:bodyPr anchor="b">
            <a:noAutofit/>
          </a:bodyPr>
          <a:lstStyle>
            <a:lvl1pPr algn="ctr">
              <a:defRPr sz="384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8931062" y="916443"/>
            <a:ext cx="3930901" cy="5895386"/>
          </a:xfrm>
          <a:effectLst>
            <a:outerShdw blurRad="38100" dist="25400" dir="4440000">
              <a:srgbClr val="000000">
                <a:alpha val="36000"/>
              </a:srgbClr>
            </a:outerShdw>
          </a:effectLst>
        </p:spPr>
        <p:txBody>
          <a:bodyPr anchor="t">
            <a:normAutofit/>
          </a:bodyPr>
          <a:lstStyle>
            <a:lvl1pPr marL="0" indent="0" algn="ctr">
              <a:buNone/>
              <a:defRPr sz="1920"/>
            </a:lvl1pPr>
            <a:lvl2pPr marL="548640" indent="0">
              <a:buNone/>
              <a:defRPr sz="1920"/>
            </a:lvl2pPr>
            <a:lvl3pPr marL="1097280" indent="0">
              <a:buNone/>
              <a:defRPr sz="1920"/>
            </a:lvl3pPr>
            <a:lvl4pPr marL="1645920" indent="0">
              <a:buNone/>
              <a:defRPr sz="1920"/>
            </a:lvl4pPr>
            <a:lvl5pPr marL="2194560" indent="0">
              <a:buNone/>
              <a:defRPr sz="1920"/>
            </a:lvl5pPr>
            <a:lvl6pPr marL="2743200" indent="0">
              <a:buNone/>
              <a:defRPr sz="1920"/>
            </a:lvl6pPr>
            <a:lvl7pPr marL="3291840" indent="0">
              <a:buNone/>
              <a:defRPr sz="1920"/>
            </a:lvl7pPr>
            <a:lvl8pPr marL="3840480" indent="0">
              <a:buNone/>
              <a:defRPr sz="1920"/>
            </a:lvl8pPr>
            <a:lvl9pPr marL="4389120" indent="0">
              <a:buNone/>
              <a:defRPr sz="1920"/>
            </a:lvl9pPr>
          </a:lstStyle>
          <a:p>
            <a:r>
              <a:rPr lang="en-US" dirty="0"/>
              <a:t>Click icon to add picture</a:t>
            </a:r>
          </a:p>
        </p:txBody>
      </p:sp>
      <p:sp>
        <p:nvSpPr>
          <p:cNvPr id="4" name="Text Placeholder 3"/>
          <p:cNvSpPr>
            <a:spLocks noGrp="1"/>
          </p:cNvSpPr>
          <p:nvPr>
            <p:ph type="body" sz="half" idx="2"/>
          </p:nvPr>
        </p:nvSpPr>
        <p:spPr>
          <a:xfrm>
            <a:off x="1096555" y="2927113"/>
            <a:ext cx="7121939" cy="4051361"/>
          </a:xfrm>
        </p:spPr>
        <p:txBody>
          <a:bodyPr anchor="t">
            <a:normAutofit/>
          </a:bodyPr>
          <a:lstStyle>
            <a:lvl1pPr marL="0" indent="0" algn="ctr">
              <a:buNone/>
              <a:defRPr sz="1920"/>
            </a:lvl1pPr>
            <a:lvl2pPr marL="548640" indent="0">
              <a:buNone/>
              <a:defRPr sz="1440"/>
            </a:lvl2pPr>
            <a:lvl3pPr marL="1097280" indent="0">
              <a:buNone/>
              <a:defRPr sz="1200"/>
            </a:lvl3pPr>
            <a:lvl4pPr marL="1645920" indent="0">
              <a:buNone/>
              <a:defRPr sz="1080"/>
            </a:lvl4pPr>
            <a:lvl5pPr marL="2194560" indent="0">
              <a:buNone/>
              <a:defRPr sz="1080"/>
            </a:lvl5pPr>
            <a:lvl6pPr marL="2743200" indent="0">
              <a:buNone/>
              <a:defRPr sz="1080"/>
            </a:lvl6pPr>
            <a:lvl7pPr marL="3291840" indent="0">
              <a:buNone/>
              <a:defRPr sz="1080"/>
            </a:lvl7pPr>
            <a:lvl8pPr marL="3840480" indent="0">
              <a:buNone/>
              <a:defRPr sz="1080"/>
            </a:lvl8pPr>
            <a:lvl9pPr marL="4389120" indent="0">
              <a:buNone/>
              <a:defRPr sz="1080"/>
            </a:lvl9pPr>
          </a:lstStyle>
          <a:p>
            <a:pPr lvl="0"/>
            <a:r>
              <a:rPr lang="en-US"/>
              <a:t>Click to edit Master text styles</a:t>
            </a:r>
          </a:p>
        </p:txBody>
      </p:sp>
      <p:sp>
        <p:nvSpPr>
          <p:cNvPr id="5" name="Date Placeholder 4"/>
          <p:cNvSpPr>
            <a:spLocks noGrp="1"/>
          </p:cNvSpPr>
          <p:nvPr>
            <p:ph type="dt" sz="half" idx="10"/>
          </p:nvPr>
        </p:nvSpPr>
        <p:spPr/>
        <p:txBody>
          <a:bodyPr/>
          <a:lstStyle/>
          <a:p>
            <a:fld id="{8E36636D-D922-432D-A958-524484B5923D}" type="datetimeFigureOut">
              <a:rPr lang="en-US" dirty="0"/>
              <a:pPr/>
              <a:t>2/23/2026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F28FB93-0A08-4E7D-8E63-9EFA29F1E093}" type="slidenum">
              <a:rPr lang="en-US" dirty="0"/>
              <a:pPr/>
              <a:t>‹#›</a:t>
            </a:fld>
            <a:endParaRPr lang="en-US" dirty="0"/>
          </a:p>
        </p:txBody>
      </p:sp>
    </p:spTree>
    <p:extLst>
      <p:ext uri="{BB962C8B-B14F-4D97-AF65-F5344CB8AC3E}">
        <p14:creationId xmlns:p14="http://schemas.microsoft.com/office/powerpoint/2010/main" val="1899610250"/>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6" name="Picture 15" descr="Slate-V2-HD-pano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216660" y="657369"/>
            <a:ext cx="12170159" cy="4580167"/>
          </a:xfrm>
          <a:prstGeom prst="rect">
            <a:avLst/>
          </a:prstGeom>
        </p:spPr>
      </p:pic>
      <p:sp>
        <p:nvSpPr>
          <p:cNvPr id="2" name="Title 1"/>
          <p:cNvSpPr>
            <a:spLocks noGrp="1"/>
          </p:cNvSpPr>
          <p:nvPr>
            <p:ph type="title"/>
          </p:nvPr>
        </p:nvSpPr>
        <p:spPr>
          <a:xfrm>
            <a:off x="1096567" y="5478306"/>
            <a:ext cx="12426391" cy="652166"/>
          </a:xfrm>
        </p:spPr>
        <p:txBody>
          <a:bodyPr anchor="b">
            <a:normAutofit/>
          </a:bodyPr>
          <a:lstStyle>
            <a:lvl1pPr algn="ctr">
              <a:defRPr sz="3360"/>
            </a:lvl1pPr>
          </a:lstStyle>
          <a:p>
            <a:r>
              <a:rPr lang="en-US"/>
              <a:t>Click to edit Master title style</a:t>
            </a:r>
            <a:endParaRPr lang="en-US" dirty="0"/>
          </a:p>
        </p:txBody>
      </p:sp>
      <p:sp>
        <p:nvSpPr>
          <p:cNvPr id="3" name="Picture Placeholder 2"/>
          <p:cNvSpPr>
            <a:spLocks noGrp="1" noChangeAspect="1"/>
          </p:cNvSpPr>
          <p:nvPr>
            <p:ph type="pic" idx="1"/>
          </p:nvPr>
        </p:nvSpPr>
        <p:spPr>
          <a:xfrm>
            <a:off x="1403219" y="834012"/>
            <a:ext cx="11814415" cy="4230805"/>
          </a:xfrm>
          <a:effectLst>
            <a:outerShdw blurRad="38100" dist="25400" dir="4440000">
              <a:srgbClr val="000000">
                <a:alpha val="36000"/>
              </a:srgbClr>
            </a:outerShdw>
          </a:effectLst>
        </p:spPr>
        <p:txBody>
          <a:bodyPr anchor="t">
            <a:normAutofit/>
          </a:bodyPr>
          <a:lstStyle>
            <a:lvl1pPr marL="0" indent="0" algn="ctr">
              <a:buNone/>
              <a:defRPr sz="2400"/>
            </a:lvl1pPr>
            <a:lvl2pPr marL="548640" indent="0">
              <a:buNone/>
              <a:defRPr sz="2400"/>
            </a:lvl2pPr>
            <a:lvl3pPr marL="1097280" indent="0">
              <a:buNone/>
              <a:defRPr sz="2400"/>
            </a:lvl3pPr>
            <a:lvl4pPr marL="1645920" indent="0">
              <a:buNone/>
              <a:defRPr sz="2400"/>
            </a:lvl4pPr>
            <a:lvl5pPr marL="2194560" indent="0">
              <a:buNone/>
              <a:defRPr sz="2400"/>
            </a:lvl5pPr>
            <a:lvl6pPr marL="2743200" indent="0">
              <a:buNone/>
              <a:defRPr sz="2400"/>
            </a:lvl6pPr>
            <a:lvl7pPr marL="3291840" indent="0">
              <a:buNone/>
              <a:defRPr sz="2400"/>
            </a:lvl7pPr>
            <a:lvl8pPr marL="3840480" indent="0">
              <a:buNone/>
              <a:defRPr sz="2400"/>
            </a:lvl8pPr>
            <a:lvl9pPr marL="4389120" indent="0">
              <a:buNone/>
              <a:defRPr sz="2400"/>
            </a:lvl9pPr>
          </a:lstStyle>
          <a:p>
            <a:r>
              <a:rPr lang="en-US" dirty="0"/>
              <a:t>Click icon to add picture</a:t>
            </a:r>
          </a:p>
        </p:txBody>
      </p:sp>
      <p:sp>
        <p:nvSpPr>
          <p:cNvPr id="4" name="Text Placeholder 3"/>
          <p:cNvSpPr>
            <a:spLocks noGrp="1"/>
          </p:cNvSpPr>
          <p:nvPr>
            <p:ph type="body" sz="half" idx="2"/>
          </p:nvPr>
        </p:nvSpPr>
        <p:spPr>
          <a:xfrm>
            <a:off x="1096554" y="6130474"/>
            <a:ext cx="12424514" cy="818966"/>
          </a:xfrm>
        </p:spPr>
        <p:txBody>
          <a:bodyPr anchor="t"/>
          <a:lstStyle>
            <a:lvl1pPr marL="0" indent="0" algn="ctr">
              <a:buNone/>
              <a:defRPr sz="1920"/>
            </a:lvl1pPr>
            <a:lvl2pPr marL="548640" indent="0">
              <a:buNone/>
              <a:defRPr sz="1680"/>
            </a:lvl2pPr>
            <a:lvl3pPr marL="1097280" indent="0">
              <a:buNone/>
              <a:defRPr sz="1440"/>
            </a:lvl3pPr>
            <a:lvl4pPr marL="1645920" indent="0">
              <a:buNone/>
              <a:defRPr sz="1200"/>
            </a:lvl4pPr>
            <a:lvl5pPr marL="2194560" indent="0">
              <a:buNone/>
              <a:defRPr sz="1200"/>
            </a:lvl5pPr>
            <a:lvl6pPr marL="2743200" indent="0">
              <a:buNone/>
              <a:defRPr sz="1200"/>
            </a:lvl6pPr>
            <a:lvl7pPr marL="3291840" indent="0">
              <a:buNone/>
              <a:defRPr sz="1200"/>
            </a:lvl7pPr>
            <a:lvl8pPr marL="3840480" indent="0">
              <a:buNone/>
              <a:defRPr sz="1200"/>
            </a:lvl8pPr>
            <a:lvl9pPr marL="4389120" indent="0">
              <a:buNone/>
              <a:defRPr sz="12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2/23/2026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2101250101"/>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096554" y="730124"/>
            <a:ext cx="12424514" cy="4241213"/>
          </a:xfrm>
        </p:spPr>
        <p:txBody>
          <a:bodyPr anchor="ctr"/>
          <a:lstStyle>
            <a:lvl1pPr>
              <a:defRPr sz="3840"/>
            </a:lvl1pPr>
          </a:lstStyle>
          <a:p>
            <a:r>
              <a:rPr lang="en-US"/>
              <a:t>Click to edit Master title style</a:t>
            </a:r>
            <a:endParaRPr lang="en-US" dirty="0"/>
          </a:p>
        </p:txBody>
      </p:sp>
      <p:sp>
        <p:nvSpPr>
          <p:cNvPr id="4" name="Text Placeholder 3"/>
          <p:cNvSpPr>
            <a:spLocks noGrp="1"/>
          </p:cNvSpPr>
          <p:nvPr>
            <p:ph type="body" sz="half" idx="2"/>
          </p:nvPr>
        </p:nvSpPr>
        <p:spPr>
          <a:xfrm>
            <a:off x="1096553" y="5154216"/>
            <a:ext cx="12424516" cy="1802191"/>
          </a:xfrm>
        </p:spPr>
        <p:txBody>
          <a:bodyPr anchor="ctr"/>
          <a:lstStyle>
            <a:lvl1pPr marL="0" indent="0" algn="ctr">
              <a:buNone/>
              <a:defRPr sz="1920"/>
            </a:lvl1pPr>
            <a:lvl2pPr marL="548640" indent="0">
              <a:buNone/>
              <a:defRPr sz="1680"/>
            </a:lvl2pPr>
            <a:lvl3pPr marL="1097280" indent="0">
              <a:buNone/>
              <a:defRPr sz="1440"/>
            </a:lvl3pPr>
            <a:lvl4pPr marL="1645920" indent="0">
              <a:buNone/>
              <a:defRPr sz="1200"/>
            </a:lvl4pPr>
            <a:lvl5pPr marL="2194560" indent="0">
              <a:buNone/>
              <a:defRPr sz="1200"/>
            </a:lvl5pPr>
            <a:lvl6pPr marL="2743200" indent="0">
              <a:buNone/>
              <a:defRPr sz="1200"/>
            </a:lvl6pPr>
            <a:lvl7pPr marL="3291840" indent="0">
              <a:buNone/>
              <a:defRPr sz="1200"/>
            </a:lvl7pPr>
            <a:lvl8pPr marL="3840480" indent="0">
              <a:buNone/>
              <a:defRPr sz="1200"/>
            </a:lvl8pPr>
            <a:lvl9pPr marL="4389120" indent="0">
              <a:buNone/>
              <a:defRPr sz="12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2/23/2026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3132701399"/>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35455" y="731520"/>
            <a:ext cx="11163302" cy="3591485"/>
          </a:xfrm>
        </p:spPr>
        <p:txBody>
          <a:bodyPr anchor="ctr"/>
          <a:lstStyle>
            <a:lvl1pPr>
              <a:defRPr sz="3840"/>
            </a:lvl1pPr>
          </a:lstStyle>
          <a:p>
            <a:r>
              <a:rPr lang="en-US"/>
              <a:t>Click to edit Master title style</a:t>
            </a:r>
            <a:endParaRPr lang="en-US" dirty="0"/>
          </a:p>
        </p:txBody>
      </p:sp>
      <p:sp>
        <p:nvSpPr>
          <p:cNvPr id="12" name="Text Placeholder 3"/>
          <p:cNvSpPr>
            <a:spLocks noGrp="1"/>
          </p:cNvSpPr>
          <p:nvPr>
            <p:ph type="body" sz="half" idx="13"/>
          </p:nvPr>
        </p:nvSpPr>
        <p:spPr>
          <a:xfrm>
            <a:off x="2064773" y="4332039"/>
            <a:ext cx="10502759" cy="639299"/>
          </a:xfrm>
        </p:spPr>
        <p:txBody>
          <a:bodyPr anchor="t">
            <a:normAutofit/>
          </a:bodyPr>
          <a:lstStyle>
            <a:lvl1pPr marL="0" indent="0" algn="r">
              <a:buNone/>
              <a:defRPr sz="1680"/>
            </a:lvl1pPr>
            <a:lvl2pPr marL="548640" indent="0">
              <a:buNone/>
              <a:defRPr sz="1680"/>
            </a:lvl2pPr>
            <a:lvl3pPr marL="1097280" indent="0">
              <a:buNone/>
              <a:defRPr sz="1440"/>
            </a:lvl3pPr>
            <a:lvl4pPr marL="1645920" indent="0">
              <a:buNone/>
              <a:defRPr sz="1200"/>
            </a:lvl4pPr>
            <a:lvl5pPr marL="2194560" indent="0">
              <a:buNone/>
              <a:defRPr sz="1200"/>
            </a:lvl5pPr>
            <a:lvl6pPr marL="2743200" indent="0">
              <a:buNone/>
              <a:defRPr sz="1200"/>
            </a:lvl6pPr>
            <a:lvl7pPr marL="3291840" indent="0">
              <a:buNone/>
              <a:defRPr sz="1200"/>
            </a:lvl7pPr>
            <a:lvl8pPr marL="3840480" indent="0">
              <a:buNone/>
              <a:defRPr sz="1200"/>
            </a:lvl8pPr>
            <a:lvl9pPr marL="4389120" indent="0">
              <a:buNone/>
              <a:defRPr sz="1200"/>
            </a:lvl9pPr>
          </a:lstStyle>
          <a:p>
            <a:pPr lvl="0"/>
            <a:r>
              <a:rPr lang="en-US"/>
              <a:t>Click to edit Master text styles</a:t>
            </a:r>
          </a:p>
        </p:txBody>
      </p:sp>
      <p:sp>
        <p:nvSpPr>
          <p:cNvPr id="4" name="Text Placeholder 3"/>
          <p:cNvSpPr>
            <a:spLocks noGrp="1"/>
          </p:cNvSpPr>
          <p:nvPr>
            <p:ph type="body" sz="half" idx="2"/>
          </p:nvPr>
        </p:nvSpPr>
        <p:spPr>
          <a:xfrm>
            <a:off x="1096553" y="5165224"/>
            <a:ext cx="12424516" cy="1787395"/>
          </a:xfrm>
        </p:spPr>
        <p:txBody>
          <a:bodyPr anchor="ctr">
            <a:normAutofit/>
          </a:bodyPr>
          <a:lstStyle>
            <a:lvl1pPr marL="0" indent="0" algn="ctr">
              <a:buNone/>
              <a:defRPr sz="1920"/>
            </a:lvl1pPr>
            <a:lvl2pPr marL="548640" indent="0">
              <a:buNone/>
              <a:defRPr sz="1680"/>
            </a:lvl2pPr>
            <a:lvl3pPr marL="1097280" indent="0">
              <a:buNone/>
              <a:defRPr sz="1440"/>
            </a:lvl3pPr>
            <a:lvl4pPr marL="1645920" indent="0">
              <a:buNone/>
              <a:defRPr sz="1200"/>
            </a:lvl4pPr>
            <a:lvl5pPr marL="2194560" indent="0">
              <a:buNone/>
              <a:defRPr sz="1200"/>
            </a:lvl5pPr>
            <a:lvl6pPr marL="2743200" indent="0">
              <a:buNone/>
              <a:defRPr sz="1200"/>
            </a:lvl6pPr>
            <a:lvl7pPr marL="3291840" indent="0">
              <a:buNone/>
              <a:defRPr sz="1200"/>
            </a:lvl7pPr>
            <a:lvl8pPr marL="3840480" indent="0">
              <a:buNone/>
              <a:defRPr sz="1200"/>
            </a:lvl8pPr>
            <a:lvl9pPr marL="4389120" indent="0">
              <a:buNone/>
              <a:defRPr sz="12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2/23/2026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
        <p:nvSpPr>
          <p:cNvPr id="11" name="TextBox 10"/>
          <p:cNvSpPr txBox="1"/>
          <p:nvPr/>
        </p:nvSpPr>
        <p:spPr>
          <a:xfrm>
            <a:off x="1188720" y="1061755"/>
            <a:ext cx="731520" cy="701731"/>
          </a:xfrm>
          <a:prstGeom prst="rect">
            <a:avLst/>
          </a:prstGeom>
        </p:spPr>
        <p:txBody>
          <a:bodyPr vert="horz" lIns="109728" tIns="54864" rIns="109728" bIns="54864"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9600" dirty="0">
                <a:solidFill>
                  <a:schemeClr val="tx1"/>
                </a:solidFill>
                <a:effectLst/>
              </a:rPr>
              <a:t>“</a:t>
            </a:r>
          </a:p>
        </p:txBody>
      </p:sp>
      <p:sp>
        <p:nvSpPr>
          <p:cNvPr id="13" name="TextBox 12"/>
          <p:cNvSpPr txBox="1"/>
          <p:nvPr/>
        </p:nvSpPr>
        <p:spPr>
          <a:xfrm>
            <a:off x="12605659" y="3513910"/>
            <a:ext cx="731520" cy="701731"/>
          </a:xfrm>
          <a:prstGeom prst="rect">
            <a:avLst/>
          </a:prstGeom>
        </p:spPr>
        <p:txBody>
          <a:bodyPr vert="horz" lIns="109728" tIns="54864" rIns="109728" bIns="54864"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9600" dirty="0">
                <a:solidFill>
                  <a:schemeClr val="tx1"/>
                </a:solidFill>
                <a:effectLst/>
              </a:rPr>
              <a:t>”</a:t>
            </a:r>
          </a:p>
        </p:txBody>
      </p:sp>
    </p:spTree>
    <p:extLst>
      <p:ext uri="{BB962C8B-B14F-4D97-AF65-F5344CB8AC3E}">
        <p14:creationId xmlns:p14="http://schemas.microsoft.com/office/powerpoint/2010/main" val="3229734795"/>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096553" y="2552331"/>
            <a:ext cx="12424516" cy="3014202"/>
          </a:xfrm>
        </p:spPr>
        <p:txBody>
          <a:bodyPr anchor="b"/>
          <a:lstStyle>
            <a:lvl1pPr>
              <a:defRPr sz="3840"/>
            </a:lvl1pPr>
          </a:lstStyle>
          <a:p>
            <a:r>
              <a:rPr lang="en-US"/>
              <a:t>Click to edit Master title style</a:t>
            </a:r>
            <a:endParaRPr lang="en-US" dirty="0"/>
          </a:p>
        </p:txBody>
      </p:sp>
      <p:sp>
        <p:nvSpPr>
          <p:cNvPr id="4" name="Text Placeholder 3"/>
          <p:cNvSpPr>
            <a:spLocks noGrp="1"/>
          </p:cNvSpPr>
          <p:nvPr>
            <p:ph type="body" sz="half" idx="2"/>
          </p:nvPr>
        </p:nvSpPr>
        <p:spPr>
          <a:xfrm>
            <a:off x="1096541" y="5580667"/>
            <a:ext cx="12422639" cy="1368773"/>
          </a:xfrm>
        </p:spPr>
        <p:txBody>
          <a:bodyPr anchor="t"/>
          <a:lstStyle>
            <a:lvl1pPr marL="0" indent="0" algn="ctr">
              <a:buNone/>
              <a:defRPr sz="1920"/>
            </a:lvl1pPr>
            <a:lvl2pPr marL="548640" indent="0">
              <a:buNone/>
              <a:defRPr sz="1680"/>
            </a:lvl2pPr>
            <a:lvl3pPr marL="1097280" indent="0">
              <a:buNone/>
              <a:defRPr sz="1440"/>
            </a:lvl3pPr>
            <a:lvl4pPr marL="1645920" indent="0">
              <a:buNone/>
              <a:defRPr sz="1200"/>
            </a:lvl4pPr>
            <a:lvl5pPr marL="2194560" indent="0">
              <a:buNone/>
              <a:defRPr sz="1200"/>
            </a:lvl5pPr>
            <a:lvl6pPr marL="2743200" indent="0">
              <a:buNone/>
              <a:defRPr sz="1200"/>
            </a:lvl6pPr>
            <a:lvl7pPr marL="3291840" indent="0">
              <a:buNone/>
              <a:defRPr sz="1200"/>
            </a:lvl7pPr>
            <a:lvl8pPr marL="3840480" indent="0">
              <a:buNone/>
              <a:defRPr sz="1200"/>
            </a:lvl8pPr>
            <a:lvl9pPr marL="4389120" indent="0">
              <a:buNone/>
              <a:defRPr sz="12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2/23/2026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3660615003"/>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1096554" y="731520"/>
            <a:ext cx="12424514" cy="1164540"/>
          </a:xfrm>
        </p:spPr>
        <p:txBody>
          <a:bodyPr/>
          <a:lstStyle/>
          <a:p>
            <a:r>
              <a:rPr lang="en-US"/>
              <a:t>Click to edit Master title style</a:t>
            </a:r>
            <a:endParaRPr lang="en-US" dirty="0"/>
          </a:p>
        </p:txBody>
      </p:sp>
      <p:sp>
        <p:nvSpPr>
          <p:cNvPr id="7" name="Text Placeholder 2"/>
          <p:cNvSpPr>
            <a:spLocks noGrp="1"/>
          </p:cNvSpPr>
          <p:nvPr>
            <p:ph type="body" idx="1"/>
          </p:nvPr>
        </p:nvSpPr>
        <p:spPr>
          <a:xfrm>
            <a:off x="1096554" y="2263140"/>
            <a:ext cx="3961181" cy="691514"/>
          </a:xfrm>
        </p:spPr>
        <p:txBody>
          <a:bodyPr anchor="b">
            <a:noAutofit/>
          </a:bodyPr>
          <a:lstStyle>
            <a:lvl1pPr marL="0" indent="0" algn="ctr">
              <a:buNone/>
              <a:defRPr sz="2880" b="0">
                <a:solidFill>
                  <a:schemeClr val="tx1"/>
                </a:solidFill>
              </a:defRPr>
            </a:lvl1pPr>
            <a:lvl2pPr marL="548640" indent="0">
              <a:buNone/>
              <a:defRPr sz="2400" b="1"/>
            </a:lvl2pPr>
            <a:lvl3pPr marL="1097280" indent="0">
              <a:buNone/>
              <a:defRPr sz="2160" b="1"/>
            </a:lvl3pPr>
            <a:lvl4pPr marL="1645920" indent="0">
              <a:buNone/>
              <a:defRPr sz="1920" b="1"/>
            </a:lvl4pPr>
            <a:lvl5pPr marL="2194560" indent="0">
              <a:buNone/>
              <a:defRPr sz="1920" b="1"/>
            </a:lvl5pPr>
            <a:lvl6pPr marL="2743200" indent="0">
              <a:buNone/>
              <a:defRPr sz="1920" b="1"/>
            </a:lvl6pPr>
            <a:lvl7pPr marL="3291840" indent="0">
              <a:buNone/>
              <a:defRPr sz="1920" b="1"/>
            </a:lvl7pPr>
            <a:lvl8pPr marL="3840480" indent="0">
              <a:buNone/>
              <a:defRPr sz="1920" b="1"/>
            </a:lvl8pPr>
            <a:lvl9pPr marL="4389120" indent="0">
              <a:buNone/>
              <a:defRPr sz="1920" b="1"/>
            </a:lvl9pPr>
          </a:lstStyle>
          <a:p>
            <a:pPr lvl="0"/>
            <a:r>
              <a:rPr lang="en-US"/>
              <a:t>Click to edit Master text styles</a:t>
            </a:r>
          </a:p>
        </p:txBody>
      </p:sp>
      <p:sp>
        <p:nvSpPr>
          <p:cNvPr id="8" name="Text Placeholder 3"/>
          <p:cNvSpPr>
            <a:spLocks noGrp="1"/>
          </p:cNvSpPr>
          <p:nvPr>
            <p:ph type="body" sz="half" idx="15"/>
          </p:nvPr>
        </p:nvSpPr>
        <p:spPr>
          <a:xfrm>
            <a:off x="1096554" y="3086100"/>
            <a:ext cx="3961181" cy="3863340"/>
          </a:xfrm>
        </p:spPr>
        <p:txBody>
          <a:bodyPr anchor="t">
            <a:normAutofit/>
          </a:bodyPr>
          <a:lstStyle>
            <a:lvl1pPr marL="0" indent="0" algn="ctr">
              <a:buNone/>
              <a:defRPr sz="1680"/>
            </a:lvl1pPr>
            <a:lvl2pPr marL="548640" indent="0">
              <a:buNone/>
              <a:defRPr sz="1440"/>
            </a:lvl2pPr>
            <a:lvl3pPr marL="1097280" indent="0">
              <a:buNone/>
              <a:defRPr sz="1200"/>
            </a:lvl3pPr>
            <a:lvl4pPr marL="1645920" indent="0">
              <a:buNone/>
              <a:defRPr sz="1080"/>
            </a:lvl4pPr>
            <a:lvl5pPr marL="2194560" indent="0">
              <a:buNone/>
              <a:defRPr sz="1080"/>
            </a:lvl5pPr>
            <a:lvl6pPr marL="2743200" indent="0">
              <a:buNone/>
              <a:defRPr sz="1080"/>
            </a:lvl6pPr>
            <a:lvl7pPr marL="3291840" indent="0">
              <a:buNone/>
              <a:defRPr sz="1080"/>
            </a:lvl7pPr>
            <a:lvl8pPr marL="3840480" indent="0">
              <a:buNone/>
              <a:defRPr sz="1080"/>
            </a:lvl8pPr>
            <a:lvl9pPr marL="4389120" indent="0">
              <a:buNone/>
              <a:defRPr sz="1080"/>
            </a:lvl9pPr>
          </a:lstStyle>
          <a:p>
            <a:pPr lvl="0"/>
            <a:r>
              <a:rPr lang="en-US"/>
              <a:t>Click to edit Master text styles</a:t>
            </a:r>
          </a:p>
        </p:txBody>
      </p:sp>
      <p:sp>
        <p:nvSpPr>
          <p:cNvPr id="9" name="Text Placeholder 4"/>
          <p:cNvSpPr>
            <a:spLocks noGrp="1"/>
          </p:cNvSpPr>
          <p:nvPr>
            <p:ph type="body" sz="quarter" idx="3"/>
          </p:nvPr>
        </p:nvSpPr>
        <p:spPr>
          <a:xfrm>
            <a:off x="5336053" y="2263140"/>
            <a:ext cx="3961181" cy="691514"/>
          </a:xfrm>
        </p:spPr>
        <p:txBody>
          <a:bodyPr anchor="b">
            <a:noAutofit/>
          </a:bodyPr>
          <a:lstStyle>
            <a:lvl1pPr marL="0" indent="0" algn="ctr">
              <a:buNone/>
              <a:defRPr sz="2880" b="0">
                <a:solidFill>
                  <a:schemeClr val="tx1"/>
                </a:solidFill>
              </a:defRPr>
            </a:lvl1pPr>
            <a:lvl2pPr marL="548640" indent="0">
              <a:buNone/>
              <a:defRPr sz="2400" b="1"/>
            </a:lvl2pPr>
            <a:lvl3pPr marL="1097280" indent="0">
              <a:buNone/>
              <a:defRPr sz="2160" b="1"/>
            </a:lvl3pPr>
            <a:lvl4pPr marL="1645920" indent="0">
              <a:buNone/>
              <a:defRPr sz="1920" b="1"/>
            </a:lvl4pPr>
            <a:lvl5pPr marL="2194560" indent="0">
              <a:buNone/>
              <a:defRPr sz="1920" b="1"/>
            </a:lvl5pPr>
            <a:lvl6pPr marL="2743200" indent="0">
              <a:buNone/>
              <a:defRPr sz="1920" b="1"/>
            </a:lvl6pPr>
            <a:lvl7pPr marL="3291840" indent="0">
              <a:buNone/>
              <a:defRPr sz="1920" b="1"/>
            </a:lvl7pPr>
            <a:lvl8pPr marL="3840480" indent="0">
              <a:buNone/>
              <a:defRPr sz="1920" b="1"/>
            </a:lvl8pPr>
            <a:lvl9pPr marL="4389120" indent="0">
              <a:buNone/>
              <a:defRPr sz="1920" b="1"/>
            </a:lvl9pPr>
          </a:lstStyle>
          <a:p>
            <a:pPr lvl="0"/>
            <a:r>
              <a:rPr lang="en-US"/>
              <a:t>Click to edit Master text styles</a:t>
            </a:r>
          </a:p>
        </p:txBody>
      </p:sp>
      <p:sp>
        <p:nvSpPr>
          <p:cNvPr id="10" name="Text Placeholder 3"/>
          <p:cNvSpPr>
            <a:spLocks noGrp="1"/>
          </p:cNvSpPr>
          <p:nvPr>
            <p:ph type="body" sz="half" idx="16"/>
          </p:nvPr>
        </p:nvSpPr>
        <p:spPr>
          <a:xfrm>
            <a:off x="5329722" y="3086100"/>
            <a:ext cx="3961181" cy="3863340"/>
          </a:xfrm>
        </p:spPr>
        <p:txBody>
          <a:bodyPr anchor="t">
            <a:normAutofit/>
          </a:bodyPr>
          <a:lstStyle>
            <a:lvl1pPr marL="0" indent="0" algn="ctr">
              <a:buNone/>
              <a:defRPr sz="1680"/>
            </a:lvl1pPr>
            <a:lvl2pPr marL="548640" indent="0">
              <a:buNone/>
              <a:defRPr sz="1440"/>
            </a:lvl2pPr>
            <a:lvl3pPr marL="1097280" indent="0">
              <a:buNone/>
              <a:defRPr sz="1200"/>
            </a:lvl3pPr>
            <a:lvl4pPr marL="1645920" indent="0">
              <a:buNone/>
              <a:defRPr sz="1080"/>
            </a:lvl4pPr>
            <a:lvl5pPr marL="2194560" indent="0">
              <a:buNone/>
              <a:defRPr sz="1080"/>
            </a:lvl5pPr>
            <a:lvl6pPr marL="2743200" indent="0">
              <a:buNone/>
              <a:defRPr sz="1080"/>
            </a:lvl6pPr>
            <a:lvl7pPr marL="3291840" indent="0">
              <a:buNone/>
              <a:defRPr sz="1080"/>
            </a:lvl7pPr>
            <a:lvl8pPr marL="3840480" indent="0">
              <a:buNone/>
              <a:defRPr sz="1080"/>
            </a:lvl8pPr>
            <a:lvl9pPr marL="4389120" indent="0">
              <a:buNone/>
              <a:defRPr sz="1080"/>
            </a:lvl9pPr>
          </a:lstStyle>
          <a:p>
            <a:pPr lvl="0"/>
            <a:r>
              <a:rPr lang="en-US"/>
              <a:t>Click to edit Master text styles</a:t>
            </a:r>
          </a:p>
        </p:txBody>
      </p:sp>
      <p:sp>
        <p:nvSpPr>
          <p:cNvPr id="11" name="Text Placeholder 4"/>
          <p:cNvSpPr>
            <a:spLocks noGrp="1"/>
          </p:cNvSpPr>
          <p:nvPr>
            <p:ph type="body" sz="quarter" idx="13"/>
          </p:nvPr>
        </p:nvSpPr>
        <p:spPr>
          <a:xfrm>
            <a:off x="9559886" y="2263140"/>
            <a:ext cx="3961181" cy="691514"/>
          </a:xfrm>
        </p:spPr>
        <p:txBody>
          <a:bodyPr anchor="b">
            <a:noAutofit/>
          </a:bodyPr>
          <a:lstStyle>
            <a:lvl1pPr marL="0" indent="0" algn="ctr">
              <a:buNone/>
              <a:defRPr sz="2880" b="0">
                <a:solidFill>
                  <a:schemeClr val="tx1"/>
                </a:solidFill>
              </a:defRPr>
            </a:lvl1pPr>
            <a:lvl2pPr marL="548640" indent="0">
              <a:buNone/>
              <a:defRPr sz="2400" b="1"/>
            </a:lvl2pPr>
            <a:lvl3pPr marL="1097280" indent="0">
              <a:buNone/>
              <a:defRPr sz="2160" b="1"/>
            </a:lvl3pPr>
            <a:lvl4pPr marL="1645920" indent="0">
              <a:buNone/>
              <a:defRPr sz="1920" b="1"/>
            </a:lvl4pPr>
            <a:lvl5pPr marL="2194560" indent="0">
              <a:buNone/>
              <a:defRPr sz="1920" b="1"/>
            </a:lvl5pPr>
            <a:lvl6pPr marL="2743200" indent="0">
              <a:buNone/>
              <a:defRPr sz="1920" b="1"/>
            </a:lvl6pPr>
            <a:lvl7pPr marL="3291840" indent="0">
              <a:buNone/>
              <a:defRPr sz="1920" b="1"/>
            </a:lvl7pPr>
            <a:lvl8pPr marL="3840480" indent="0">
              <a:buNone/>
              <a:defRPr sz="1920" b="1"/>
            </a:lvl8pPr>
            <a:lvl9pPr marL="4389120" indent="0">
              <a:buNone/>
              <a:defRPr sz="1920" b="1"/>
            </a:lvl9pPr>
          </a:lstStyle>
          <a:p>
            <a:pPr lvl="0"/>
            <a:r>
              <a:rPr lang="en-US"/>
              <a:t>Click to edit Master text styles</a:t>
            </a:r>
          </a:p>
        </p:txBody>
      </p:sp>
      <p:sp>
        <p:nvSpPr>
          <p:cNvPr id="12" name="Text Placeholder 3"/>
          <p:cNvSpPr>
            <a:spLocks noGrp="1"/>
          </p:cNvSpPr>
          <p:nvPr>
            <p:ph type="body" sz="half" idx="17"/>
          </p:nvPr>
        </p:nvSpPr>
        <p:spPr>
          <a:xfrm>
            <a:off x="9559886" y="3086100"/>
            <a:ext cx="3961181" cy="3863340"/>
          </a:xfrm>
        </p:spPr>
        <p:txBody>
          <a:bodyPr anchor="t">
            <a:normAutofit/>
          </a:bodyPr>
          <a:lstStyle>
            <a:lvl1pPr marL="0" indent="0" algn="ctr">
              <a:buNone/>
              <a:defRPr sz="1680"/>
            </a:lvl1pPr>
            <a:lvl2pPr marL="548640" indent="0">
              <a:buNone/>
              <a:defRPr sz="1440"/>
            </a:lvl2pPr>
            <a:lvl3pPr marL="1097280" indent="0">
              <a:buNone/>
              <a:defRPr sz="1200"/>
            </a:lvl3pPr>
            <a:lvl4pPr marL="1645920" indent="0">
              <a:buNone/>
              <a:defRPr sz="1080"/>
            </a:lvl4pPr>
            <a:lvl5pPr marL="2194560" indent="0">
              <a:buNone/>
              <a:defRPr sz="1080"/>
            </a:lvl5pPr>
            <a:lvl6pPr marL="2743200" indent="0">
              <a:buNone/>
              <a:defRPr sz="1080"/>
            </a:lvl6pPr>
            <a:lvl7pPr marL="3291840" indent="0">
              <a:buNone/>
              <a:defRPr sz="1080"/>
            </a:lvl7pPr>
            <a:lvl8pPr marL="3840480" indent="0">
              <a:buNone/>
              <a:defRPr sz="1080"/>
            </a:lvl8pPr>
            <a:lvl9pPr marL="4389120" indent="0">
              <a:buNone/>
              <a:defRPr sz="1080"/>
            </a:lvl9pPr>
          </a:lstStyle>
          <a:p>
            <a:pPr lvl="0"/>
            <a:r>
              <a:rPr lang="en-US"/>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2/23/2026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3163173623"/>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2" name="Picture 1" descr="Slate-V2-HD-3col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77555" y="2181858"/>
            <a:ext cx="4007966" cy="2217421"/>
          </a:xfrm>
          <a:prstGeom prst="rect">
            <a:avLst/>
          </a:prstGeom>
        </p:spPr>
      </p:pic>
      <p:pic>
        <p:nvPicPr>
          <p:cNvPr id="36" name="Picture 35" descr="Slate-V2-HD-3col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284560" y="2181858"/>
            <a:ext cx="4007966" cy="2217421"/>
          </a:xfrm>
          <a:prstGeom prst="rect">
            <a:avLst/>
          </a:prstGeom>
        </p:spPr>
      </p:pic>
      <p:pic>
        <p:nvPicPr>
          <p:cNvPr id="37" name="Picture 36" descr="Slate-V2-HD-3col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523261" y="2181858"/>
            <a:ext cx="4007966" cy="2217421"/>
          </a:xfrm>
          <a:prstGeom prst="rect">
            <a:avLst/>
          </a:prstGeom>
        </p:spPr>
      </p:pic>
      <p:sp>
        <p:nvSpPr>
          <p:cNvPr id="30" name="Title 1"/>
          <p:cNvSpPr>
            <a:spLocks noGrp="1"/>
          </p:cNvSpPr>
          <p:nvPr>
            <p:ph type="title"/>
          </p:nvPr>
        </p:nvSpPr>
        <p:spPr>
          <a:xfrm>
            <a:off x="1096553" y="731520"/>
            <a:ext cx="12424516" cy="116454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1096554" y="4684927"/>
            <a:ext cx="3961181" cy="691514"/>
          </a:xfrm>
        </p:spPr>
        <p:txBody>
          <a:bodyPr anchor="b">
            <a:noAutofit/>
          </a:bodyPr>
          <a:lstStyle>
            <a:lvl1pPr marL="0" indent="0" algn="ctr">
              <a:buNone/>
              <a:defRPr sz="2400" b="0">
                <a:solidFill>
                  <a:schemeClr val="tx1"/>
                </a:solidFill>
              </a:defRPr>
            </a:lvl1pPr>
            <a:lvl2pPr marL="548640" indent="0">
              <a:buNone/>
              <a:defRPr sz="2400" b="1"/>
            </a:lvl2pPr>
            <a:lvl3pPr marL="1097280" indent="0">
              <a:buNone/>
              <a:defRPr sz="2160" b="1"/>
            </a:lvl3pPr>
            <a:lvl4pPr marL="1645920" indent="0">
              <a:buNone/>
              <a:defRPr sz="1920" b="1"/>
            </a:lvl4pPr>
            <a:lvl5pPr marL="2194560" indent="0">
              <a:buNone/>
              <a:defRPr sz="1920" b="1"/>
            </a:lvl5pPr>
            <a:lvl6pPr marL="2743200" indent="0">
              <a:buNone/>
              <a:defRPr sz="1920" b="1"/>
            </a:lvl6pPr>
            <a:lvl7pPr marL="3291840" indent="0">
              <a:buNone/>
              <a:defRPr sz="1920" b="1"/>
            </a:lvl7pPr>
            <a:lvl8pPr marL="3840480" indent="0">
              <a:buNone/>
              <a:defRPr sz="1920" b="1"/>
            </a:lvl8pPr>
            <a:lvl9pPr marL="4389120" indent="0">
              <a:buNone/>
              <a:defRPr sz="1920" b="1"/>
            </a:lvl9pPr>
          </a:lstStyle>
          <a:p>
            <a:pPr lvl="0"/>
            <a:r>
              <a:rPr lang="en-US"/>
              <a:t>Click to edit Master text styles</a:t>
            </a:r>
          </a:p>
        </p:txBody>
      </p:sp>
      <p:sp>
        <p:nvSpPr>
          <p:cNvPr id="20" name="Picture Placeholder 2"/>
          <p:cNvSpPr>
            <a:spLocks noGrp="1" noChangeAspect="1"/>
          </p:cNvSpPr>
          <p:nvPr>
            <p:ph type="pic" idx="15"/>
          </p:nvPr>
        </p:nvSpPr>
        <p:spPr>
          <a:xfrm>
            <a:off x="1221722" y="2326702"/>
            <a:ext cx="3710842" cy="1923545"/>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920"/>
            </a:lvl1pPr>
            <a:lvl2pPr marL="548640" indent="0">
              <a:buNone/>
              <a:defRPr sz="1920"/>
            </a:lvl2pPr>
            <a:lvl3pPr marL="1097280" indent="0">
              <a:buNone/>
              <a:defRPr sz="1920"/>
            </a:lvl3pPr>
            <a:lvl4pPr marL="1645920" indent="0">
              <a:buNone/>
              <a:defRPr sz="1920"/>
            </a:lvl4pPr>
            <a:lvl5pPr marL="2194560" indent="0">
              <a:buNone/>
              <a:defRPr sz="1920"/>
            </a:lvl5pPr>
            <a:lvl6pPr marL="2743200" indent="0">
              <a:buNone/>
              <a:defRPr sz="1920"/>
            </a:lvl6pPr>
            <a:lvl7pPr marL="3291840" indent="0">
              <a:buNone/>
              <a:defRPr sz="1920"/>
            </a:lvl7pPr>
            <a:lvl8pPr marL="3840480" indent="0">
              <a:buNone/>
              <a:defRPr sz="1920"/>
            </a:lvl8pPr>
            <a:lvl9pPr marL="4389120" indent="0">
              <a:buNone/>
              <a:defRPr sz="1920"/>
            </a:lvl9pPr>
          </a:lstStyle>
          <a:p>
            <a:r>
              <a:rPr lang="en-US" dirty="0"/>
              <a:t>Click icon to add picture</a:t>
            </a:r>
          </a:p>
        </p:txBody>
      </p:sp>
      <p:sp>
        <p:nvSpPr>
          <p:cNvPr id="21" name="Text Placeholder 3"/>
          <p:cNvSpPr>
            <a:spLocks noGrp="1"/>
          </p:cNvSpPr>
          <p:nvPr>
            <p:ph type="body" sz="half" idx="18"/>
          </p:nvPr>
        </p:nvSpPr>
        <p:spPr>
          <a:xfrm>
            <a:off x="1096554" y="5376442"/>
            <a:ext cx="3961181" cy="1573000"/>
          </a:xfrm>
        </p:spPr>
        <p:txBody>
          <a:bodyPr anchor="t">
            <a:normAutofit/>
          </a:bodyPr>
          <a:lstStyle>
            <a:lvl1pPr marL="0" indent="0" algn="ctr">
              <a:buNone/>
              <a:defRPr sz="1680"/>
            </a:lvl1pPr>
            <a:lvl2pPr marL="548640" indent="0">
              <a:buNone/>
              <a:defRPr sz="1440"/>
            </a:lvl2pPr>
            <a:lvl3pPr marL="1097280" indent="0">
              <a:buNone/>
              <a:defRPr sz="1200"/>
            </a:lvl3pPr>
            <a:lvl4pPr marL="1645920" indent="0">
              <a:buNone/>
              <a:defRPr sz="1080"/>
            </a:lvl4pPr>
            <a:lvl5pPr marL="2194560" indent="0">
              <a:buNone/>
              <a:defRPr sz="1080"/>
            </a:lvl5pPr>
            <a:lvl6pPr marL="2743200" indent="0">
              <a:buNone/>
              <a:defRPr sz="1080"/>
            </a:lvl6pPr>
            <a:lvl7pPr marL="3291840" indent="0">
              <a:buNone/>
              <a:defRPr sz="1080"/>
            </a:lvl7pPr>
            <a:lvl8pPr marL="3840480" indent="0">
              <a:buNone/>
              <a:defRPr sz="1080"/>
            </a:lvl8pPr>
            <a:lvl9pPr marL="4389120" indent="0">
              <a:buNone/>
              <a:defRPr sz="1080"/>
            </a:lvl9pPr>
          </a:lstStyle>
          <a:p>
            <a:pPr lvl="0"/>
            <a:r>
              <a:rPr lang="en-US"/>
              <a:t>Click to edit Master text styles</a:t>
            </a:r>
          </a:p>
        </p:txBody>
      </p:sp>
      <p:sp>
        <p:nvSpPr>
          <p:cNvPr id="22" name="Text Placeholder 4"/>
          <p:cNvSpPr>
            <a:spLocks noGrp="1"/>
          </p:cNvSpPr>
          <p:nvPr>
            <p:ph type="body" sz="quarter" idx="3"/>
          </p:nvPr>
        </p:nvSpPr>
        <p:spPr>
          <a:xfrm>
            <a:off x="5331346" y="4684927"/>
            <a:ext cx="3961181" cy="691514"/>
          </a:xfrm>
        </p:spPr>
        <p:txBody>
          <a:bodyPr anchor="b">
            <a:noAutofit/>
          </a:bodyPr>
          <a:lstStyle>
            <a:lvl1pPr marL="0" indent="0" algn="ctr">
              <a:buNone/>
              <a:defRPr sz="2400" b="0">
                <a:solidFill>
                  <a:schemeClr val="tx1"/>
                </a:solidFill>
              </a:defRPr>
            </a:lvl1pPr>
            <a:lvl2pPr marL="548640" indent="0">
              <a:buNone/>
              <a:defRPr sz="2400" b="1"/>
            </a:lvl2pPr>
            <a:lvl3pPr marL="1097280" indent="0">
              <a:buNone/>
              <a:defRPr sz="2160" b="1"/>
            </a:lvl3pPr>
            <a:lvl4pPr marL="1645920" indent="0">
              <a:buNone/>
              <a:defRPr sz="1920" b="1"/>
            </a:lvl4pPr>
            <a:lvl5pPr marL="2194560" indent="0">
              <a:buNone/>
              <a:defRPr sz="1920" b="1"/>
            </a:lvl5pPr>
            <a:lvl6pPr marL="2743200" indent="0">
              <a:buNone/>
              <a:defRPr sz="1920" b="1"/>
            </a:lvl6pPr>
            <a:lvl7pPr marL="3291840" indent="0">
              <a:buNone/>
              <a:defRPr sz="1920" b="1"/>
            </a:lvl7pPr>
            <a:lvl8pPr marL="3840480" indent="0">
              <a:buNone/>
              <a:defRPr sz="1920" b="1"/>
            </a:lvl8pPr>
            <a:lvl9pPr marL="4389120" indent="0">
              <a:buNone/>
              <a:defRPr sz="1920" b="1"/>
            </a:lvl9pPr>
          </a:lstStyle>
          <a:p>
            <a:pPr lvl="0"/>
            <a:r>
              <a:rPr lang="en-US"/>
              <a:t>Click to edit Master text styles</a:t>
            </a:r>
          </a:p>
        </p:txBody>
      </p:sp>
      <p:sp>
        <p:nvSpPr>
          <p:cNvPr id="23" name="Picture Placeholder 2"/>
          <p:cNvSpPr>
            <a:spLocks noGrp="1" noChangeAspect="1"/>
          </p:cNvSpPr>
          <p:nvPr>
            <p:ph type="pic" idx="21"/>
          </p:nvPr>
        </p:nvSpPr>
        <p:spPr>
          <a:xfrm>
            <a:off x="5454891" y="2326913"/>
            <a:ext cx="3710842" cy="1929797"/>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920"/>
            </a:lvl1pPr>
            <a:lvl2pPr marL="548640" indent="0">
              <a:buNone/>
              <a:defRPr sz="1920"/>
            </a:lvl2pPr>
            <a:lvl3pPr marL="1097280" indent="0">
              <a:buNone/>
              <a:defRPr sz="1920"/>
            </a:lvl3pPr>
            <a:lvl4pPr marL="1645920" indent="0">
              <a:buNone/>
              <a:defRPr sz="1920"/>
            </a:lvl4pPr>
            <a:lvl5pPr marL="2194560" indent="0">
              <a:buNone/>
              <a:defRPr sz="1920"/>
            </a:lvl5pPr>
            <a:lvl6pPr marL="2743200" indent="0">
              <a:buNone/>
              <a:defRPr sz="1920"/>
            </a:lvl6pPr>
            <a:lvl7pPr marL="3291840" indent="0">
              <a:buNone/>
              <a:defRPr sz="1920"/>
            </a:lvl7pPr>
            <a:lvl8pPr marL="3840480" indent="0">
              <a:buNone/>
              <a:defRPr sz="1920"/>
            </a:lvl8pPr>
            <a:lvl9pPr marL="4389120" indent="0">
              <a:buNone/>
              <a:defRPr sz="1920"/>
            </a:lvl9pPr>
          </a:lstStyle>
          <a:p>
            <a:r>
              <a:rPr lang="en-US" dirty="0"/>
              <a:t>Click icon to add picture</a:t>
            </a:r>
          </a:p>
        </p:txBody>
      </p:sp>
      <p:sp>
        <p:nvSpPr>
          <p:cNvPr id="24" name="Text Placeholder 3"/>
          <p:cNvSpPr>
            <a:spLocks noGrp="1"/>
          </p:cNvSpPr>
          <p:nvPr>
            <p:ph type="body" sz="half" idx="19"/>
          </p:nvPr>
        </p:nvSpPr>
        <p:spPr>
          <a:xfrm>
            <a:off x="5329722" y="5376441"/>
            <a:ext cx="3961181" cy="1573000"/>
          </a:xfrm>
        </p:spPr>
        <p:txBody>
          <a:bodyPr anchor="t">
            <a:normAutofit/>
          </a:bodyPr>
          <a:lstStyle>
            <a:lvl1pPr marL="0" indent="0" algn="ctr">
              <a:buNone/>
              <a:defRPr sz="1680"/>
            </a:lvl1pPr>
            <a:lvl2pPr marL="548640" indent="0">
              <a:buNone/>
              <a:defRPr sz="1440"/>
            </a:lvl2pPr>
            <a:lvl3pPr marL="1097280" indent="0">
              <a:buNone/>
              <a:defRPr sz="1200"/>
            </a:lvl3pPr>
            <a:lvl4pPr marL="1645920" indent="0">
              <a:buNone/>
              <a:defRPr sz="1080"/>
            </a:lvl4pPr>
            <a:lvl5pPr marL="2194560" indent="0">
              <a:buNone/>
              <a:defRPr sz="1080"/>
            </a:lvl5pPr>
            <a:lvl6pPr marL="2743200" indent="0">
              <a:buNone/>
              <a:defRPr sz="1080"/>
            </a:lvl6pPr>
            <a:lvl7pPr marL="3291840" indent="0">
              <a:buNone/>
              <a:defRPr sz="1080"/>
            </a:lvl7pPr>
            <a:lvl8pPr marL="3840480" indent="0">
              <a:buNone/>
              <a:defRPr sz="1080"/>
            </a:lvl8pPr>
            <a:lvl9pPr marL="4389120" indent="0">
              <a:buNone/>
              <a:defRPr sz="1080"/>
            </a:lvl9pPr>
          </a:lstStyle>
          <a:p>
            <a:pPr lvl="0"/>
            <a:r>
              <a:rPr lang="en-US"/>
              <a:t>Click to edit Master text styles</a:t>
            </a:r>
          </a:p>
        </p:txBody>
      </p:sp>
      <p:sp>
        <p:nvSpPr>
          <p:cNvPr id="25" name="Text Placeholder 4"/>
          <p:cNvSpPr>
            <a:spLocks noGrp="1"/>
          </p:cNvSpPr>
          <p:nvPr>
            <p:ph type="body" sz="quarter" idx="13"/>
          </p:nvPr>
        </p:nvSpPr>
        <p:spPr>
          <a:xfrm>
            <a:off x="9560036" y="4684927"/>
            <a:ext cx="3961181" cy="691514"/>
          </a:xfrm>
        </p:spPr>
        <p:txBody>
          <a:bodyPr anchor="b">
            <a:noAutofit/>
          </a:bodyPr>
          <a:lstStyle>
            <a:lvl1pPr marL="0" indent="0" algn="ctr">
              <a:buNone/>
              <a:defRPr sz="2400" b="0">
                <a:solidFill>
                  <a:schemeClr val="tx1"/>
                </a:solidFill>
              </a:defRPr>
            </a:lvl1pPr>
            <a:lvl2pPr marL="548640" indent="0">
              <a:buNone/>
              <a:defRPr sz="2400" b="1"/>
            </a:lvl2pPr>
            <a:lvl3pPr marL="1097280" indent="0">
              <a:buNone/>
              <a:defRPr sz="2160" b="1"/>
            </a:lvl3pPr>
            <a:lvl4pPr marL="1645920" indent="0">
              <a:buNone/>
              <a:defRPr sz="1920" b="1"/>
            </a:lvl4pPr>
            <a:lvl5pPr marL="2194560" indent="0">
              <a:buNone/>
              <a:defRPr sz="1920" b="1"/>
            </a:lvl5pPr>
            <a:lvl6pPr marL="2743200" indent="0">
              <a:buNone/>
              <a:defRPr sz="1920" b="1"/>
            </a:lvl6pPr>
            <a:lvl7pPr marL="3291840" indent="0">
              <a:buNone/>
              <a:defRPr sz="1920" b="1"/>
            </a:lvl7pPr>
            <a:lvl8pPr marL="3840480" indent="0">
              <a:buNone/>
              <a:defRPr sz="1920" b="1"/>
            </a:lvl8pPr>
            <a:lvl9pPr marL="4389120" indent="0">
              <a:buNone/>
              <a:defRPr sz="1920" b="1"/>
            </a:lvl9pPr>
          </a:lstStyle>
          <a:p>
            <a:pPr lvl="0"/>
            <a:r>
              <a:rPr lang="en-US"/>
              <a:t>Click to edit Master text styles</a:t>
            </a:r>
          </a:p>
        </p:txBody>
      </p:sp>
      <p:sp>
        <p:nvSpPr>
          <p:cNvPr id="26" name="Picture Placeholder 2"/>
          <p:cNvSpPr>
            <a:spLocks noGrp="1" noChangeAspect="1"/>
          </p:cNvSpPr>
          <p:nvPr>
            <p:ph type="pic" idx="22"/>
          </p:nvPr>
        </p:nvSpPr>
        <p:spPr>
          <a:xfrm>
            <a:off x="9690837" y="2321318"/>
            <a:ext cx="3710842" cy="1928753"/>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920"/>
            </a:lvl1pPr>
            <a:lvl2pPr marL="548640" indent="0">
              <a:buNone/>
              <a:defRPr sz="1920"/>
            </a:lvl2pPr>
            <a:lvl3pPr marL="1097280" indent="0">
              <a:buNone/>
              <a:defRPr sz="1920"/>
            </a:lvl3pPr>
            <a:lvl4pPr marL="1645920" indent="0">
              <a:buNone/>
              <a:defRPr sz="1920"/>
            </a:lvl4pPr>
            <a:lvl5pPr marL="2194560" indent="0">
              <a:buNone/>
              <a:defRPr sz="1920"/>
            </a:lvl5pPr>
            <a:lvl6pPr marL="2743200" indent="0">
              <a:buNone/>
              <a:defRPr sz="1920"/>
            </a:lvl6pPr>
            <a:lvl7pPr marL="3291840" indent="0">
              <a:buNone/>
              <a:defRPr sz="1920"/>
            </a:lvl7pPr>
            <a:lvl8pPr marL="3840480" indent="0">
              <a:buNone/>
              <a:defRPr sz="1920"/>
            </a:lvl8pPr>
            <a:lvl9pPr marL="4389120" indent="0">
              <a:buNone/>
              <a:defRPr sz="1920"/>
            </a:lvl9pPr>
          </a:lstStyle>
          <a:p>
            <a:r>
              <a:rPr lang="en-US" dirty="0"/>
              <a:t>Click icon to add picture</a:t>
            </a:r>
          </a:p>
        </p:txBody>
      </p:sp>
      <p:sp>
        <p:nvSpPr>
          <p:cNvPr id="27" name="Text Placeholder 3"/>
          <p:cNvSpPr>
            <a:spLocks noGrp="1"/>
          </p:cNvSpPr>
          <p:nvPr>
            <p:ph type="body" sz="half" idx="20"/>
          </p:nvPr>
        </p:nvSpPr>
        <p:spPr>
          <a:xfrm>
            <a:off x="9559886" y="5376439"/>
            <a:ext cx="3961181" cy="1573002"/>
          </a:xfrm>
        </p:spPr>
        <p:txBody>
          <a:bodyPr anchor="t">
            <a:normAutofit/>
          </a:bodyPr>
          <a:lstStyle>
            <a:lvl1pPr marL="0" indent="0" algn="ctr">
              <a:buNone/>
              <a:defRPr sz="1680"/>
            </a:lvl1pPr>
            <a:lvl2pPr marL="548640" indent="0">
              <a:buNone/>
              <a:defRPr sz="1440"/>
            </a:lvl2pPr>
            <a:lvl3pPr marL="1097280" indent="0">
              <a:buNone/>
              <a:defRPr sz="1200"/>
            </a:lvl3pPr>
            <a:lvl4pPr marL="1645920" indent="0">
              <a:buNone/>
              <a:defRPr sz="1080"/>
            </a:lvl4pPr>
            <a:lvl5pPr marL="2194560" indent="0">
              <a:buNone/>
              <a:defRPr sz="1080"/>
            </a:lvl5pPr>
            <a:lvl6pPr marL="2743200" indent="0">
              <a:buNone/>
              <a:defRPr sz="1080"/>
            </a:lvl6pPr>
            <a:lvl7pPr marL="3291840" indent="0">
              <a:buNone/>
              <a:defRPr sz="1080"/>
            </a:lvl7pPr>
            <a:lvl8pPr marL="3840480" indent="0">
              <a:buNone/>
              <a:defRPr sz="1080"/>
            </a:lvl8pPr>
            <a:lvl9pPr marL="4389120" indent="0">
              <a:buNone/>
              <a:defRPr sz="1080"/>
            </a:lvl9pPr>
          </a:lstStyle>
          <a:p>
            <a:pPr lvl="0"/>
            <a:r>
              <a:rPr lang="en-US"/>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2/23/2026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1104042456"/>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E36636D-D922-432D-A958-524484B5923D}" type="datetimeFigureOut">
              <a:rPr lang="en-US" dirty="0"/>
              <a:pPr/>
              <a:t>2/23/2026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F28FB93-0A08-4E7D-8E63-9EFA29F1E093}" type="slidenum">
              <a:rPr lang="en-US" dirty="0"/>
              <a:pPr/>
              <a:t>‹#›</a:t>
            </a:fld>
            <a:endParaRPr lang="en-US" dirty="0"/>
          </a:p>
        </p:txBody>
      </p:sp>
    </p:spTree>
    <p:extLst>
      <p:ext uri="{BB962C8B-B14F-4D97-AF65-F5344CB8AC3E}">
        <p14:creationId xmlns:p14="http://schemas.microsoft.com/office/powerpoint/2010/main" val="3960416161"/>
      </p:ext>
    </p:extLst>
  </p:cSld>
  <p:clrMapOvr>
    <a:masterClrMapping/>
  </p:clrMapOvr>
  <p:hf sldNum="0"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0779682" y="731520"/>
            <a:ext cx="2741384" cy="6217921"/>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096555" y="731520"/>
            <a:ext cx="9500246" cy="6217921"/>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E36636D-D922-432D-A958-524484B5923D}" type="datetimeFigureOut">
              <a:rPr lang="en-US" dirty="0"/>
              <a:pPr/>
              <a:t>2/23/2026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F28FB93-0A08-4E7D-8E63-9EFA29F1E093}" type="slidenum">
              <a:rPr lang="en-US" dirty="0"/>
              <a:pPr/>
              <a:t>‹#›</a:t>
            </a:fld>
            <a:endParaRPr lang="en-US" dirty="0"/>
          </a:p>
        </p:txBody>
      </p:sp>
    </p:spTree>
    <p:extLst>
      <p:ext uri="{BB962C8B-B14F-4D97-AF65-F5344CB8AC3E}">
        <p14:creationId xmlns:p14="http://schemas.microsoft.com/office/powerpoint/2010/main" val="2779457701"/>
      </p:ext>
    </p:extLst>
  </p:cSld>
  <p:clrMapOvr>
    <a:masterClrMapping/>
  </p:clrMapOvr>
  <p:hf sldNum="0" hdr="0" ftr="0" dt="0"/>
</p:sldLayout>
</file>

<file path=ppt/slideLayouts/slideLayout18.xml><?xml version="1.0" encoding="utf-8"?>
<p:sldLayout xmlns:a="http://schemas.openxmlformats.org/drawingml/2006/main" xmlns:r="http://schemas.openxmlformats.org/officeDocument/2006/relationships" xmlns:p="http://schemas.openxmlformats.org/presentationml/2006/main">
  <p:cSld name="Slide 1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396322489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cSld name="Slide 2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392856075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cSld name="Slide 4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370117676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cSld name="Slide 5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51042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cSld name="Slide 7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388480257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cSld name="Slide 9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41457734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theme" Target="../theme/theme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96554" y="731520"/>
            <a:ext cx="12424514" cy="1164540"/>
          </a:xfrm>
          <a:prstGeom prst="rect">
            <a:avLst/>
          </a:prstGeom>
          <a:effectLst>
            <a:outerShdw blurRad="25400" dir="17880000">
              <a:srgbClr val="000000">
                <a:alpha val="46000"/>
              </a:srgbClr>
            </a:outerShdw>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96554" y="2078940"/>
            <a:ext cx="12424514" cy="4870501"/>
          </a:xfrm>
          <a:prstGeom prst="rect">
            <a:avLst/>
          </a:prstGeom>
          <a:effectLst>
            <a:outerShdw blurRad="25400" dir="17880000">
              <a:srgbClr val="000000">
                <a:alpha val="46000"/>
              </a:srgbClr>
            </a:outerShdw>
          </a:effectLst>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214483" y="7059931"/>
            <a:ext cx="3291840" cy="438150"/>
          </a:xfrm>
          <a:prstGeom prst="rect">
            <a:avLst/>
          </a:prstGeom>
        </p:spPr>
        <p:txBody>
          <a:bodyPr vert="horz" lIns="91440" tIns="45720" rIns="91440" bIns="45720" rtlCol="0" anchor="ctr"/>
          <a:lstStyle>
            <a:lvl1pPr algn="r">
              <a:defRPr sz="1200">
                <a:solidFill>
                  <a:schemeClr val="tx1">
                    <a:lumMod val="95000"/>
                  </a:schemeClr>
                </a:solidFill>
                <a:effectLst>
                  <a:outerShdw blurRad="50800" dist="38100" dir="2700000" algn="tl" rotWithShape="0">
                    <a:schemeClr val="bg1">
                      <a:alpha val="43000"/>
                    </a:schemeClr>
                  </a:outerShdw>
                </a:effectLst>
              </a:defRPr>
            </a:lvl1pPr>
          </a:lstStyle>
          <a:p>
            <a:fld id="{8E36636D-D922-432D-A958-524484B5923D}" type="datetimeFigureOut">
              <a:rPr lang="en-US" dirty="0"/>
              <a:pPr/>
              <a:t>2/23/2026</a:t>
            </a:fld>
            <a:endParaRPr lang="en-US" dirty="0"/>
          </a:p>
        </p:txBody>
      </p:sp>
      <p:sp>
        <p:nvSpPr>
          <p:cNvPr id="5" name="Footer Placeholder 4"/>
          <p:cNvSpPr>
            <a:spLocks noGrp="1"/>
          </p:cNvSpPr>
          <p:nvPr>
            <p:ph type="ftr" sz="quarter" idx="3"/>
          </p:nvPr>
        </p:nvSpPr>
        <p:spPr>
          <a:xfrm>
            <a:off x="1096555" y="7059931"/>
            <a:ext cx="8007438" cy="438150"/>
          </a:xfrm>
          <a:prstGeom prst="rect">
            <a:avLst/>
          </a:prstGeom>
        </p:spPr>
        <p:txBody>
          <a:bodyPr vert="horz" lIns="91440" tIns="45720" rIns="91440" bIns="45720" rtlCol="0" anchor="ctr"/>
          <a:lstStyle>
            <a:lvl1pPr algn="l">
              <a:defRPr sz="1200">
                <a:solidFill>
                  <a:schemeClr val="tx1">
                    <a:lumMod val="95000"/>
                  </a:schemeClr>
                </a:solidFill>
                <a:effectLst>
                  <a:outerShdw blurRad="50800" dist="38100" dir="2700000" algn="tl" rotWithShape="0">
                    <a:schemeClr val="bg1">
                      <a:alpha val="43000"/>
                    </a:schemeClr>
                  </a:outerShdw>
                </a:effectLst>
              </a:defRPr>
            </a:lvl1pPr>
          </a:lstStyle>
          <a:p>
            <a:endParaRPr lang="en-US" dirty="0"/>
          </a:p>
        </p:txBody>
      </p:sp>
      <p:sp>
        <p:nvSpPr>
          <p:cNvPr id="6" name="Slide Number Placeholder 5"/>
          <p:cNvSpPr>
            <a:spLocks noGrp="1"/>
          </p:cNvSpPr>
          <p:nvPr>
            <p:ph type="sldNum" sz="quarter" idx="4"/>
          </p:nvPr>
        </p:nvSpPr>
        <p:spPr>
          <a:xfrm>
            <a:off x="12616814" y="7059931"/>
            <a:ext cx="904254" cy="438150"/>
          </a:xfrm>
          <a:prstGeom prst="rect">
            <a:avLst/>
          </a:prstGeom>
        </p:spPr>
        <p:txBody>
          <a:bodyPr vert="horz" lIns="91440" tIns="45720" rIns="91440" bIns="45720" rtlCol="0" anchor="ctr"/>
          <a:lstStyle>
            <a:lvl1pPr algn="r">
              <a:defRPr sz="1200">
                <a:solidFill>
                  <a:schemeClr val="tx1">
                    <a:lumMod val="95000"/>
                  </a:schemeClr>
                </a:solidFill>
                <a:effectLst>
                  <a:outerShdw blurRad="50800" dist="38100" dir="2700000" algn="tl" rotWithShape="0">
                    <a:schemeClr val="bg1">
                      <a:alpha val="43000"/>
                    </a:schemeClr>
                  </a:outerShdw>
                </a:effectLst>
              </a:defRPr>
            </a:lvl1pPr>
          </a:lstStyle>
          <a:p>
            <a:fld id="{DF28FB93-0A08-4E7D-8E63-9EFA29F1E093}" type="slidenum">
              <a:rPr lang="en-US" dirty="0"/>
              <a:pPr/>
              <a:t>‹#›</a:t>
            </a:fld>
            <a:endParaRPr lang="en-US" dirty="0"/>
          </a:p>
        </p:txBody>
      </p:sp>
    </p:spTree>
    <p:extLst>
      <p:ext uri="{BB962C8B-B14F-4D97-AF65-F5344CB8AC3E}">
        <p14:creationId xmlns:p14="http://schemas.microsoft.com/office/powerpoint/2010/main" val="1595223996"/>
      </p:ext>
    </p:extLst>
  </p:cSld>
  <p:clrMap bg1="dk1" tx1="lt1" bg2="dk2" tx2="lt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 id="2147483671" r:id="rId12"/>
    <p:sldLayoutId id="2147483672" r:id="rId13"/>
    <p:sldLayoutId id="2147483673" r:id="rId14"/>
    <p:sldLayoutId id="2147483674" r:id="rId15"/>
    <p:sldLayoutId id="2147483675" r:id="rId16"/>
    <p:sldLayoutId id="2147483676" r:id="rId17"/>
    <p:sldLayoutId id="2147483677" r:id="rId18"/>
    <p:sldLayoutId id="2147483678" r:id="rId19"/>
    <p:sldLayoutId id="2147483680" r:id="rId20"/>
    <p:sldLayoutId id="2147483681" r:id="rId21"/>
    <p:sldLayoutId id="2147483683" r:id="rId22"/>
    <p:sldLayoutId id="2147483685" r:id="rId23"/>
  </p:sldLayoutIdLst>
  <p:hf sldNum="0" hdr="0" ftr="0" dt="0"/>
  <p:txStyles>
    <p:titleStyle>
      <a:lvl1pPr algn="ctr" defTabSz="548640" rtl="0" eaLnBrk="1" latinLnBrk="0" hangingPunct="1">
        <a:spcBef>
          <a:spcPct val="0"/>
        </a:spcBef>
        <a:buNone/>
        <a:defRPr sz="48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cs typeface="Trebuchet M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411480" indent="-367200" algn="l" defTabSz="548640" rtl="0" eaLnBrk="1" latinLnBrk="0" hangingPunct="1">
        <a:spcBef>
          <a:spcPct val="20000"/>
        </a:spcBef>
        <a:spcAft>
          <a:spcPts val="720"/>
        </a:spcAft>
        <a:buClr>
          <a:schemeClr val="tx2"/>
        </a:buClr>
        <a:buSzPct val="70000"/>
        <a:buFont typeface="Wingdings 2" charset="2"/>
        <a:buChar char=""/>
        <a:defRPr sz="2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1pPr>
      <a:lvl2pPr marL="864000" indent="-324000" algn="l" defTabSz="548640" rtl="0" eaLnBrk="1" latinLnBrk="0" hangingPunct="1">
        <a:spcBef>
          <a:spcPct val="20000"/>
        </a:spcBef>
        <a:spcAft>
          <a:spcPts val="720"/>
        </a:spcAft>
        <a:buClr>
          <a:schemeClr val="tx2"/>
        </a:buClr>
        <a:buSzPct val="70000"/>
        <a:buFont typeface="Wingdings 2" charset="2"/>
        <a:buChar char=""/>
        <a:defRPr sz="216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2pPr>
      <a:lvl3pPr marL="1231200" indent="-259200" algn="l" defTabSz="548640" rtl="0" eaLnBrk="1" latinLnBrk="0" hangingPunct="1">
        <a:spcBef>
          <a:spcPct val="20000"/>
        </a:spcBef>
        <a:spcAft>
          <a:spcPts val="720"/>
        </a:spcAft>
        <a:buClr>
          <a:schemeClr val="tx2"/>
        </a:buClr>
        <a:buSzPct val="70000"/>
        <a:buFont typeface="Wingdings 2" charset="2"/>
        <a:buChar char=""/>
        <a:defRPr sz="192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3pPr>
      <a:lvl4pPr marL="1663200" indent="-259200" algn="l" defTabSz="548640" rtl="0" eaLnBrk="1" latinLnBrk="0" hangingPunct="1">
        <a:spcBef>
          <a:spcPct val="20000"/>
        </a:spcBef>
        <a:spcAft>
          <a:spcPts val="720"/>
        </a:spcAft>
        <a:buClr>
          <a:schemeClr val="tx2"/>
        </a:buClr>
        <a:buSzPct val="70000"/>
        <a:buFont typeface="Wingdings 2" charset="2"/>
        <a:buChar char=""/>
        <a:defRPr sz="168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4pPr>
      <a:lvl5pPr marL="2008800" indent="-259200" algn="l" defTabSz="548640" rtl="0" eaLnBrk="1" latinLnBrk="0" hangingPunct="1">
        <a:spcBef>
          <a:spcPct val="20000"/>
        </a:spcBef>
        <a:spcAft>
          <a:spcPts val="720"/>
        </a:spcAft>
        <a:buClr>
          <a:schemeClr val="tx2"/>
        </a:buClr>
        <a:buSzPct val="70000"/>
        <a:buFont typeface="Wingdings 2" charset="2"/>
        <a:buChar char=""/>
        <a:defRPr sz="168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5pPr>
      <a:lvl6pPr marL="2417520" indent="-274320" algn="l" defTabSz="548640" rtl="0" eaLnBrk="1" latinLnBrk="0" hangingPunct="1">
        <a:spcBef>
          <a:spcPct val="20000"/>
        </a:spcBef>
        <a:spcAft>
          <a:spcPts val="720"/>
        </a:spcAft>
        <a:buClr>
          <a:schemeClr val="tx2"/>
        </a:buClr>
        <a:buSzPct val="70000"/>
        <a:buFont typeface="Wingdings 2" charset="2"/>
        <a:buChar char=""/>
        <a:defRPr sz="168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6pPr>
      <a:lvl7pPr marL="2882160" indent="-274320" algn="l" defTabSz="548640" rtl="0" eaLnBrk="1" latinLnBrk="0" hangingPunct="1">
        <a:spcBef>
          <a:spcPct val="20000"/>
        </a:spcBef>
        <a:spcAft>
          <a:spcPts val="720"/>
        </a:spcAft>
        <a:buClr>
          <a:schemeClr val="tx2"/>
        </a:buClr>
        <a:buSzPct val="70000"/>
        <a:buFont typeface="Wingdings 2" charset="2"/>
        <a:buChar char=""/>
        <a:defRPr sz="168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7pPr>
      <a:lvl8pPr marL="3346800" indent="-274320" algn="l" defTabSz="548640" rtl="0" eaLnBrk="1" latinLnBrk="0" hangingPunct="1">
        <a:spcBef>
          <a:spcPct val="20000"/>
        </a:spcBef>
        <a:spcAft>
          <a:spcPts val="720"/>
        </a:spcAft>
        <a:buClr>
          <a:schemeClr val="tx2"/>
        </a:buClr>
        <a:buSzPct val="70000"/>
        <a:buFont typeface="Wingdings 2" charset="2"/>
        <a:buChar char=""/>
        <a:defRPr sz="168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8pPr>
      <a:lvl9pPr marL="3727440" indent="-274320" algn="l" defTabSz="548640" rtl="0" eaLnBrk="1" latinLnBrk="0" hangingPunct="1">
        <a:spcBef>
          <a:spcPct val="20000"/>
        </a:spcBef>
        <a:spcAft>
          <a:spcPts val="720"/>
        </a:spcAft>
        <a:buClr>
          <a:schemeClr val="tx2"/>
        </a:buClr>
        <a:buSzPct val="70000"/>
        <a:buFont typeface="Wingdings 2" charset="2"/>
        <a:buChar char=""/>
        <a:defRPr sz="168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9pPr>
    </p:bodyStyle>
    <p:otherStyle>
      <a:defPPr>
        <a:defRPr lang="en-US"/>
      </a:defPPr>
      <a:lvl1pPr marL="0" algn="l" defTabSz="548640" rtl="0" eaLnBrk="1" latinLnBrk="0" hangingPunct="1">
        <a:defRPr sz="2160" kern="1200">
          <a:solidFill>
            <a:schemeClr val="tx1"/>
          </a:solidFill>
          <a:latin typeface="+mn-lt"/>
          <a:ea typeface="+mn-ea"/>
          <a:cs typeface="+mn-cs"/>
        </a:defRPr>
      </a:lvl1pPr>
      <a:lvl2pPr marL="548640" algn="l" defTabSz="548640" rtl="0" eaLnBrk="1" latinLnBrk="0" hangingPunct="1">
        <a:defRPr sz="2160" kern="1200">
          <a:solidFill>
            <a:schemeClr val="tx1"/>
          </a:solidFill>
          <a:latin typeface="+mn-lt"/>
          <a:ea typeface="+mn-ea"/>
          <a:cs typeface="+mn-cs"/>
        </a:defRPr>
      </a:lvl2pPr>
      <a:lvl3pPr marL="1097280" algn="l" defTabSz="548640" rtl="0" eaLnBrk="1" latinLnBrk="0" hangingPunct="1">
        <a:defRPr sz="2160" kern="1200">
          <a:solidFill>
            <a:schemeClr val="tx1"/>
          </a:solidFill>
          <a:latin typeface="+mn-lt"/>
          <a:ea typeface="+mn-ea"/>
          <a:cs typeface="+mn-cs"/>
        </a:defRPr>
      </a:lvl3pPr>
      <a:lvl4pPr marL="1645920" algn="l" defTabSz="548640" rtl="0" eaLnBrk="1" latinLnBrk="0" hangingPunct="1">
        <a:defRPr sz="2160" kern="1200">
          <a:solidFill>
            <a:schemeClr val="tx1"/>
          </a:solidFill>
          <a:latin typeface="+mn-lt"/>
          <a:ea typeface="+mn-ea"/>
          <a:cs typeface="+mn-cs"/>
        </a:defRPr>
      </a:lvl4pPr>
      <a:lvl5pPr marL="2194560" algn="l" defTabSz="548640" rtl="0" eaLnBrk="1" latinLnBrk="0" hangingPunct="1">
        <a:defRPr sz="2160" kern="1200">
          <a:solidFill>
            <a:schemeClr val="tx1"/>
          </a:solidFill>
          <a:latin typeface="+mn-lt"/>
          <a:ea typeface="+mn-ea"/>
          <a:cs typeface="+mn-cs"/>
        </a:defRPr>
      </a:lvl5pPr>
      <a:lvl6pPr marL="2743200" algn="l" defTabSz="548640" rtl="0" eaLnBrk="1" latinLnBrk="0" hangingPunct="1">
        <a:defRPr sz="2160" kern="1200">
          <a:solidFill>
            <a:schemeClr val="tx1"/>
          </a:solidFill>
          <a:latin typeface="+mn-lt"/>
          <a:ea typeface="+mn-ea"/>
          <a:cs typeface="+mn-cs"/>
        </a:defRPr>
      </a:lvl6pPr>
      <a:lvl7pPr marL="3291840" algn="l" defTabSz="548640" rtl="0" eaLnBrk="1" latinLnBrk="0" hangingPunct="1">
        <a:defRPr sz="2160" kern="1200">
          <a:solidFill>
            <a:schemeClr val="tx1"/>
          </a:solidFill>
          <a:latin typeface="+mn-lt"/>
          <a:ea typeface="+mn-ea"/>
          <a:cs typeface="+mn-cs"/>
        </a:defRPr>
      </a:lvl7pPr>
      <a:lvl8pPr marL="3840480" algn="l" defTabSz="548640" rtl="0" eaLnBrk="1" latinLnBrk="0" hangingPunct="1">
        <a:defRPr sz="2160" kern="1200">
          <a:solidFill>
            <a:schemeClr val="tx1"/>
          </a:solidFill>
          <a:latin typeface="+mn-lt"/>
          <a:ea typeface="+mn-ea"/>
          <a:cs typeface="+mn-cs"/>
        </a:defRPr>
      </a:lvl8pPr>
      <a:lvl9pPr marL="4389120" algn="l" defTabSz="548640" rtl="0" eaLnBrk="1" latinLnBrk="0" hangingPunct="1">
        <a:defRPr sz="216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6.png"/></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1.xml"/><Relationship Id="rId4" Type="http://schemas.openxmlformats.org/officeDocument/2006/relationships/image" Target="../media/image6.png"/></Relationships>
</file>

<file path=ppt/slides/_rels/slide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18.xml"/><Relationship Id="rId4" Type="http://schemas.openxmlformats.org/officeDocument/2006/relationships/hyperlink" Target="https://www.bbc.com/news/health-52284281"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19.xml"/></Relationships>
</file>

<file path=ppt/slides/_rels/slide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20.xml"/></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6.xml"/><Relationship Id="rId1" Type="http://schemas.openxmlformats.org/officeDocument/2006/relationships/slideLayout" Target="../slideLayouts/slideLayout2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3.xml"/></Relationships>
</file>

<file path=ppt/slides/_rels/slide9.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9.xml"/><Relationship Id="rId1" Type="http://schemas.openxmlformats.org/officeDocument/2006/relationships/slideLayout" Target="../slideLayouts/slideLayout23.xml"/><Relationship Id="rId4" Type="http://schemas.openxmlformats.org/officeDocument/2006/relationships/image" Target="../media/image11.png"/></Relationships>
</file>

<file path=ppt/slides/_rels/slide10.xml.rels><?xml version="1.0" encoding="UTF-8" standalone="yes"?>
<Relationships xmlns="http://schemas.openxmlformats.org/package/2006/relationships"><Relationship Id="rId3" Type="http://schemas.openxmlformats.org/officeDocument/2006/relationships/hyperlink" Target="https://www.mdpi.com/2076-393X/12/12/1437" TargetMode="External"/><Relationship Id="rId7" Type="http://schemas.openxmlformats.org/officeDocument/2006/relationships/hyperlink" Target="https://academic.oup.com/ageing/article/50/4/1029/6258994" TargetMode="External"/><Relationship Id="rId2" Type="http://schemas.openxmlformats.org/officeDocument/2006/relationships/notesSlide" Target="../notesSlides/notesSlide10.xml"/><Relationship Id="rId1" Type="http://schemas.openxmlformats.org/officeDocument/2006/relationships/slideLayout" Target="../slideLayouts/slideLayout23.xml"/><Relationship Id="rId6" Type="http://schemas.openxmlformats.org/officeDocument/2006/relationships/hyperlink" Target="https://www.thelancet.com/journals/lanhl/article/PIIS2666-7568(20)30012-X/fulltext" TargetMode="External"/><Relationship Id="rId5" Type="http://schemas.openxmlformats.org/officeDocument/2006/relationships/hyperlink" Target="https://www.mdpi.com/2673-3986/3/2/14" TargetMode="External"/><Relationship Id="rId4" Type="http://schemas.openxmlformats.org/officeDocument/2006/relationships/hyperlink" Target="https://www.mdpi.com/2673-3986/3/3/30" TargetMode="External"/></Relationships>
</file>

<file path=ppt/slides/_rels/slide11.xml.rels><?xml version="1.0" encoding="UTF-8" standalone="yes"?>
<Relationships xmlns="http://schemas.openxmlformats.org/package/2006/relationships"><Relationship Id="rId3" Type="http://schemas.openxmlformats.org/officeDocument/2006/relationships/hyperlink" Target="https://www.mdpi.com/2076-393X/9/10/1160" TargetMode="External"/><Relationship Id="rId2" Type="http://schemas.openxmlformats.org/officeDocument/2006/relationships/notesSlide" Target="../notesSlides/notesSlide11.xml"/><Relationship Id="rId1" Type="http://schemas.openxmlformats.org/officeDocument/2006/relationships/slideLayout" Target="../slideLayouts/slideLayout23.xml"/><Relationship Id="rId6" Type="http://schemas.openxmlformats.org/officeDocument/2006/relationships/hyperlink" Target="https://www.mdpi.com/1660-4601/19/22/15290" TargetMode="External"/><Relationship Id="rId5" Type="http://schemas.openxmlformats.org/officeDocument/2006/relationships/hyperlink" Target="https://pmc.ncbi.nlm.nih.gov/articles/PMC7989651/" TargetMode="External"/><Relationship Id="rId4" Type="http://schemas.openxmlformats.org/officeDocument/2006/relationships/hyperlink" Target="https://pmc.ncbi.nlm.nih.gov/articles/PMC8841898/" TargetMode="External"/></Relationships>
</file>

<file path=ppt/slides/_rels/slide12.xml.rels><?xml version="1.0" encoding="UTF-8" standalone="yes"?>
<Relationships xmlns="http://schemas.openxmlformats.org/package/2006/relationships"><Relationship Id="rId8" Type="http://schemas.openxmlformats.org/officeDocument/2006/relationships/hyperlink" Target="https://repositori.upf.edu/server/api/core/bitstreams/34c4015a-09cd-46c5-a1f3-02ceb33a4e30/content" TargetMode="External"/><Relationship Id="rId3" Type="http://schemas.openxmlformats.org/officeDocument/2006/relationships/hyperlink" Target="https://pubmed.ncbi.nlm.nih.gov/32402088/" TargetMode="External"/><Relationship Id="rId7" Type="http://schemas.openxmlformats.org/officeDocument/2006/relationships/hyperlink" Target="https://pubmed.ncbi.nlm.nih.gov/33663498/" TargetMode="External"/><Relationship Id="rId2" Type="http://schemas.openxmlformats.org/officeDocument/2006/relationships/notesSlide" Target="../notesSlides/notesSlide12.xml"/><Relationship Id="rId1" Type="http://schemas.openxmlformats.org/officeDocument/2006/relationships/slideLayout" Target="../slideLayouts/slideLayout23.xml"/><Relationship Id="rId6" Type="http://schemas.openxmlformats.org/officeDocument/2006/relationships/hyperlink" Target="https://pmc.ncbi.nlm.nih.gov/articles/PMC7546151/" TargetMode="External"/><Relationship Id="rId5" Type="http://schemas.openxmlformats.org/officeDocument/2006/relationships/hyperlink" Target="https://www.ons.gov.uk/peoplepopulationandcommunity/birthsdeathsandmarriages/deaths/articles/deathsinvolvingcovid19inthecaresectorenglandandwales/deathsregisteredbetweenweekending20march2020andweekending21january2022" TargetMode="External"/><Relationship Id="rId4" Type="http://schemas.openxmlformats.org/officeDocument/2006/relationships/hyperlink" Target="https://www.jamda.com/article/S1525-8610%2822%2900296-1/fulltext" TargetMode="External"/></Relationships>
</file>

<file path=ppt/slides/_rels/slide13.xml.rels><?xml version="1.0" encoding="UTF-8" standalone="yes"?>
<Relationships xmlns="http://schemas.openxmlformats.org/package/2006/relationships"><Relationship Id="rId3" Type="http://schemas.openxmlformats.org/officeDocument/2006/relationships/hyperlink" Target="https://journals.plos.org/ploscompbiol/article?id=10.1371%2Fjournal.pcbi.1010554" TargetMode="External"/><Relationship Id="rId7" Type="http://schemas.openxmlformats.org/officeDocument/2006/relationships/hyperlink" Target="https://journals.sagepub.com/doi/10.1177/13558196251344174" TargetMode="External"/><Relationship Id="rId2" Type="http://schemas.openxmlformats.org/officeDocument/2006/relationships/notesSlide" Target="../notesSlides/notesSlide13.xml"/><Relationship Id="rId1" Type="http://schemas.openxmlformats.org/officeDocument/2006/relationships/slideLayout" Target="../slideLayouts/slideLayout23.xml"/><Relationship Id="rId6" Type="http://schemas.openxmlformats.org/officeDocument/2006/relationships/hyperlink" Target="https://bmjopen.bmj.com/content/11/9/e045579" TargetMode="External"/><Relationship Id="rId5" Type="http://schemas.openxmlformats.org/officeDocument/2006/relationships/hyperlink" Target="https://www.sciencedirect.com/science/article/pii/S2666776221002817" TargetMode="External"/><Relationship Id="rId4" Type="http://schemas.openxmlformats.org/officeDocument/2006/relationships/hyperlink" Target="https://www.ncbi.nlm.nih.gov/pmc/articles/PMC9779101/" TargetMode="External"/></Relationships>
</file>

<file path=ppt/slides/_rels/slide14.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jpeg"/><Relationship Id="rId1" Type="http://schemas.openxmlformats.org/officeDocument/2006/relationships/slideLayout" Target="../slideLayouts/slideLayout23.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80000"/>
                <a:lumMod val="80000"/>
              </a:schemeClr>
              <a:schemeClr val="bg2">
                <a:tint val="98000"/>
              </a:schemeClr>
            </a:duotone>
          </a:blip>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69960A3-4EE1-43D2-ABFC-C7A03ED214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4630400" cy="82296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E5661E7-38A0-0103-E133-52113BD3AF9A}"/>
              </a:ext>
            </a:extLst>
          </p:cNvPr>
          <p:cNvSpPr>
            <a:spLocks noGrp="1"/>
          </p:cNvSpPr>
          <p:nvPr>
            <p:ph type="ctrTitle"/>
          </p:nvPr>
        </p:nvSpPr>
        <p:spPr>
          <a:xfrm>
            <a:off x="1096554" y="731520"/>
            <a:ext cx="12424514" cy="1397726"/>
          </a:xfrm>
        </p:spPr>
        <p:txBody>
          <a:bodyPr vert="horz" lIns="91440" tIns="45720" rIns="91440" bIns="45720" rtlCol="0" anchor="ctr">
            <a:normAutofit/>
          </a:bodyPr>
          <a:lstStyle/>
          <a:p>
            <a:pPr defTabSz="457200"/>
            <a:r>
              <a:rPr lang="en-US" sz="4000" b="1" dirty="0">
                <a:latin typeface="Arial" panose="020B0604020202020204" pitchFamily="34" charset="0"/>
                <a:cs typeface="Arial" panose="020B0604020202020204" pitchFamily="34" charset="0"/>
              </a:rPr>
              <a:t>COVID-19 Care Home Mortality Crisis (UK)</a:t>
            </a:r>
          </a:p>
        </p:txBody>
      </p:sp>
      <p:pic>
        <p:nvPicPr>
          <p:cNvPr id="10" name="Picture 9">
            <a:extLst>
              <a:ext uri="{FF2B5EF4-FFF2-40B4-BE49-F238E27FC236}">
                <a16:creationId xmlns:a16="http://schemas.microsoft.com/office/drawing/2014/main" id="{16ABCF9F-46A6-4370-8EC8-B1EDB4510B54}"/>
              </a:ext>
              <a:ext uri="{C183D7F6-B498-43B3-948B-1728B52AA6E4}">
                <adec:decorative xmlns:adec="http://schemas.microsoft.com/office/drawing/2017/decorative" val="1"/>
              </a:ext>
            </a:extLst>
          </p:cNvPr>
          <p:cNvPicPr preferRelativeResize="0">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 y="2455816"/>
            <a:ext cx="14630401" cy="5773782"/>
          </a:xfrm>
          <a:prstGeom prst="rect">
            <a:avLst/>
          </a:prstGeom>
          <a:effectLst>
            <a:innerShdw blurRad="63500" dist="50800" dir="16200000">
              <a:prstClr val="black">
                <a:alpha val="50000"/>
              </a:prstClr>
            </a:innerShdw>
          </a:effectLst>
        </p:spPr>
      </p:pic>
      <p:sp>
        <p:nvSpPr>
          <p:cNvPr id="3" name="Subtitle 2">
            <a:extLst>
              <a:ext uri="{FF2B5EF4-FFF2-40B4-BE49-F238E27FC236}">
                <a16:creationId xmlns:a16="http://schemas.microsoft.com/office/drawing/2014/main" id="{BF08D505-F7EB-8FE5-2434-C01DF6D097DC}"/>
              </a:ext>
            </a:extLst>
          </p:cNvPr>
          <p:cNvSpPr>
            <a:spLocks noGrp="1"/>
          </p:cNvSpPr>
          <p:nvPr>
            <p:ph type="subTitle" idx="1"/>
          </p:nvPr>
        </p:nvSpPr>
        <p:spPr>
          <a:xfrm>
            <a:off x="1482633" y="2978331"/>
            <a:ext cx="11652355" cy="3971110"/>
          </a:xfrm>
        </p:spPr>
        <p:txBody>
          <a:bodyPr vert="horz" lIns="91440" tIns="45720" rIns="91440" bIns="45720" rtlCol="0" anchor="t">
            <a:normAutofit/>
          </a:bodyPr>
          <a:lstStyle/>
          <a:p>
            <a:pPr defTabSz="457200">
              <a:spcAft>
                <a:spcPts val="600"/>
              </a:spcAft>
            </a:pPr>
            <a:r>
              <a:rPr lang="en-US" sz="1800" b="1" dirty="0">
                <a:solidFill>
                  <a:schemeClr val="tx2"/>
                </a:solidFill>
                <a:latin typeface="Arial" panose="020B0604020202020204" pitchFamily="34" charset="0"/>
                <a:cs typeface="Arial" panose="020B0604020202020204" pitchFamily="34" charset="0"/>
              </a:rPr>
              <a:t> Name: Gita Dasa</a:t>
            </a:r>
          </a:p>
          <a:p>
            <a:pPr defTabSz="457200">
              <a:spcAft>
                <a:spcPts val="600"/>
              </a:spcAft>
            </a:pPr>
            <a:r>
              <a:rPr lang="en-US" sz="1800" b="1" dirty="0">
                <a:solidFill>
                  <a:schemeClr val="tx2"/>
                </a:solidFill>
                <a:latin typeface="Arial" panose="020B0604020202020204" pitchFamily="34" charset="0"/>
                <a:cs typeface="Arial" panose="020B0604020202020204" pitchFamily="34" charset="0"/>
              </a:rPr>
              <a:t>Student Id: 2506059</a:t>
            </a:r>
          </a:p>
          <a:p>
            <a:pPr defTabSz="457200">
              <a:spcAft>
                <a:spcPts val="600"/>
              </a:spcAft>
            </a:pPr>
            <a:r>
              <a:rPr lang="en-US" sz="1800" b="1" dirty="0">
                <a:solidFill>
                  <a:schemeClr val="tx2"/>
                </a:solidFill>
                <a:latin typeface="Arial" panose="020B0604020202020204" pitchFamily="34" charset="0"/>
                <a:cs typeface="Arial" panose="020B0604020202020204" pitchFamily="34" charset="0"/>
              </a:rPr>
              <a:t>Lecturer: Dr Fahad Khan</a:t>
            </a:r>
          </a:p>
          <a:p>
            <a:pPr defTabSz="457200">
              <a:spcAft>
                <a:spcPts val="600"/>
              </a:spcAft>
            </a:pPr>
            <a:r>
              <a:rPr lang="en-US" sz="1800" b="1" dirty="0">
                <a:solidFill>
                  <a:schemeClr val="tx2"/>
                </a:solidFill>
                <a:latin typeface="Arial" panose="020B0604020202020204" pitchFamily="34" charset="0"/>
                <a:cs typeface="Arial" panose="020B0604020202020204" pitchFamily="34" charset="0"/>
              </a:rPr>
              <a:t>Course: Public Health</a:t>
            </a:r>
          </a:p>
          <a:p>
            <a:pPr defTabSz="457200">
              <a:spcAft>
                <a:spcPts val="600"/>
              </a:spcAft>
            </a:pPr>
            <a:r>
              <a:rPr lang="en-US" sz="1800" b="1" dirty="0">
                <a:solidFill>
                  <a:schemeClr val="tx2"/>
                </a:solidFill>
                <a:latin typeface="Arial" panose="020B0604020202020204" pitchFamily="34" charset="0"/>
                <a:cs typeface="Arial" panose="020B0604020202020204" pitchFamily="34" charset="0"/>
              </a:rPr>
              <a:t>Module: Quality Assurance and Service Improvement</a:t>
            </a:r>
          </a:p>
          <a:p>
            <a:pPr defTabSz="457200">
              <a:spcAft>
                <a:spcPts val="600"/>
              </a:spcAft>
            </a:pPr>
            <a:r>
              <a:rPr lang="en-US" sz="1800" b="1" dirty="0">
                <a:solidFill>
                  <a:schemeClr val="tx2"/>
                </a:solidFill>
                <a:latin typeface="Arial" panose="020B0604020202020204" pitchFamily="34" charset="0"/>
                <a:cs typeface="Arial" panose="020B0604020202020204" pitchFamily="34" charset="0"/>
              </a:rPr>
              <a:t>Module Code: LCHS7006</a:t>
            </a:r>
          </a:p>
          <a:p>
            <a:pPr defTabSz="457200">
              <a:spcAft>
                <a:spcPts val="600"/>
              </a:spcAft>
            </a:pPr>
            <a:r>
              <a:rPr lang="en-US" sz="1800" b="1" dirty="0">
                <a:solidFill>
                  <a:schemeClr val="tx2"/>
                </a:solidFill>
                <a:latin typeface="Arial" panose="020B0604020202020204" pitchFamily="34" charset="0"/>
                <a:cs typeface="Arial" panose="020B0604020202020204" pitchFamily="34" charset="0"/>
              </a:rPr>
              <a:t>Date: 23</a:t>
            </a:r>
            <a:r>
              <a:rPr lang="en-US" sz="1800" b="1" baseline="30000" dirty="0">
                <a:solidFill>
                  <a:schemeClr val="tx2"/>
                </a:solidFill>
                <a:latin typeface="Arial" panose="020B0604020202020204" pitchFamily="34" charset="0"/>
                <a:cs typeface="Arial" panose="020B0604020202020204" pitchFamily="34" charset="0"/>
              </a:rPr>
              <a:t>rd</a:t>
            </a:r>
            <a:r>
              <a:rPr lang="en-US" sz="1800" b="1" dirty="0">
                <a:solidFill>
                  <a:schemeClr val="tx2"/>
                </a:solidFill>
                <a:latin typeface="Arial" panose="020B0604020202020204" pitchFamily="34" charset="0"/>
                <a:cs typeface="Arial" panose="020B0604020202020204" pitchFamily="34" charset="0"/>
              </a:rPr>
              <a:t> February </a:t>
            </a:r>
          </a:p>
          <a:p>
            <a:pPr algn="l" defTabSz="457200">
              <a:spcAft>
                <a:spcPts val="600"/>
              </a:spcAft>
            </a:pPr>
            <a:endParaRPr lang="en-US" dirty="0">
              <a:solidFill>
                <a:schemeClr val="tx2"/>
              </a:solidFill>
            </a:endParaRPr>
          </a:p>
        </p:txBody>
      </p:sp>
    </p:spTree>
    <p:extLst>
      <p:ext uri="{BB962C8B-B14F-4D97-AF65-F5344CB8AC3E}">
        <p14:creationId xmlns:p14="http://schemas.microsoft.com/office/powerpoint/2010/main" val="363274364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80000"/>
                <a:lumMod val="80000"/>
              </a:schemeClr>
              <a:schemeClr val="bg2">
                <a:tint val="98000"/>
              </a:schemeClr>
            </a:duotone>
          </a:blip>
          <a:stretch/>
        </a:blipFill>
        <a:effectLst/>
      </p:bgPr>
    </p:bg>
    <p:spTree>
      <p:nvGrpSpPr>
        <p:cNvPr id="1" name="">
          <a:extLst>
            <a:ext uri="{FF2B5EF4-FFF2-40B4-BE49-F238E27FC236}">
              <a16:creationId xmlns:a16="http://schemas.microsoft.com/office/drawing/2014/main" id="{1E3E2665-4E9F-8DAF-4917-E9A288BAD0A3}"/>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8A02BED-18CA-6DC1-18EB-142A540655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4630400" cy="82296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712091F-C33B-47D5-E48C-E1602DE2ED46}"/>
              </a:ext>
            </a:extLst>
          </p:cNvPr>
          <p:cNvSpPr>
            <a:spLocks noGrp="1"/>
          </p:cNvSpPr>
          <p:nvPr>
            <p:ph type="ctrTitle"/>
          </p:nvPr>
        </p:nvSpPr>
        <p:spPr>
          <a:xfrm>
            <a:off x="1096554" y="731520"/>
            <a:ext cx="12424514" cy="1397726"/>
          </a:xfrm>
        </p:spPr>
        <p:txBody>
          <a:bodyPr vert="horz" lIns="91440" tIns="45720" rIns="91440" bIns="45720" rtlCol="0" anchor="ctr">
            <a:normAutofit/>
          </a:bodyPr>
          <a:lstStyle/>
          <a:p>
            <a:pPr defTabSz="457200"/>
            <a:r>
              <a:rPr lang="en-US" sz="4000" b="1" dirty="0">
                <a:latin typeface="Arial" panose="020B0604020202020204" pitchFamily="34" charset="0"/>
                <a:cs typeface="Arial" panose="020B0604020202020204" pitchFamily="34" charset="0"/>
              </a:rPr>
              <a:t>Table of content</a:t>
            </a:r>
          </a:p>
        </p:txBody>
      </p:sp>
      <p:pic>
        <p:nvPicPr>
          <p:cNvPr id="10" name="Picture 9">
            <a:extLst>
              <a:ext uri="{FF2B5EF4-FFF2-40B4-BE49-F238E27FC236}">
                <a16:creationId xmlns:a16="http://schemas.microsoft.com/office/drawing/2014/main" id="{C9393C55-2BF9-85F5-A24B-0E0FFCBFE09D}"/>
              </a:ext>
              <a:ext uri="{C183D7F6-B498-43B3-948B-1728B52AA6E4}">
                <adec:decorative xmlns:adec="http://schemas.microsoft.com/office/drawing/2017/decorative" val="1"/>
              </a:ext>
            </a:extLst>
          </p:cNvPr>
          <p:cNvPicPr preferRelativeResize="0">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 y="2455816"/>
            <a:ext cx="14630401" cy="5773782"/>
          </a:xfrm>
          <a:prstGeom prst="rect">
            <a:avLst/>
          </a:prstGeom>
          <a:effectLst>
            <a:innerShdw blurRad="63500" dist="50800" dir="16200000">
              <a:prstClr val="black">
                <a:alpha val="50000"/>
              </a:prstClr>
            </a:innerShdw>
          </a:effectLst>
        </p:spPr>
      </p:pic>
      <p:sp>
        <p:nvSpPr>
          <p:cNvPr id="3" name="Subtitle 2">
            <a:extLst>
              <a:ext uri="{FF2B5EF4-FFF2-40B4-BE49-F238E27FC236}">
                <a16:creationId xmlns:a16="http://schemas.microsoft.com/office/drawing/2014/main" id="{579CBDD6-FF4A-1106-E0F1-49569D3521D1}"/>
              </a:ext>
            </a:extLst>
          </p:cNvPr>
          <p:cNvSpPr>
            <a:spLocks noGrp="1"/>
          </p:cNvSpPr>
          <p:nvPr>
            <p:ph type="subTitle" idx="1"/>
          </p:nvPr>
        </p:nvSpPr>
        <p:spPr>
          <a:xfrm>
            <a:off x="1482633" y="2595716"/>
            <a:ext cx="11652355" cy="4353725"/>
          </a:xfrm>
        </p:spPr>
        <p:txBody>
          <a:bodyPr vert="horz" lIns="91440" tIns="45720" rIns="91440" bIns="45720" rtlCol="0" anchor="t">
            <a:normAutofit/>
          </a:bodyPr>
          <a:lstStyle/>
          <a:p>
            <a:pPr algn="l">
              <a:lnSpc>
                <a:spcPct val="115000"/>
              </a:lnSpc>
              <a:spcAft>
                <a:spcPts val="800"/>
              </a:spcAft>
            </a:pPr>
            <a:r>
              <a:rPr lang="en-GB" sz="2000" b="1" kern="100" dirty="0">
                <a:effectLst/>
                <a:latin typeface="Arial" panose="020B0604020202020204" pitchFamily="34" charset="0"/>
                <a:ea typeface="Calibri" panose="020F0502020204030204" pitchFamily="34" charset="0"/>
                <a:cs typeface="Arial" panose="020B0604020202020204" pitchFamily="34" charset="0"/>
              </a:rPr>
              <a:t>1</a:t>
            </a:r>
            <a:r>
              <a:rPr lang="en-KE" sz="2000" b="1" kern="100" dirty="0">
                <a:effectLst/>
                <a:latin typeface="Arial" panose="020B0604020202020204" pitchFamily="34" charset="0"/>
                <a:ea typeface="Calibri" panose="020F0502020204030204" pitchFamily="34" charset="0"/>
                <a:cs typeface="Arial" panose="020B0604020202020204" pitchFamily="34" charset="0"/>
              </a:rPr>
              <a:t>: Introduction / Overview of the Case Study</a:t>
            </a:r>
            <a:endParaRPr lang="en-GB" sz="2000" kern="100" dirty="0">
              <a:effectLst/>
              <a:latin typeface="Arial" panose="020B0604020202020204" pitchFamily="34" charset="0"/>
              <a:ea typeface="Calibri" panose="020F0502020204030204" pitchFamily="34" charset="0"/>
              <a:cs typeface="Arial" panose="020B0604020202020204" pitchFamily="34" charset="0"/>
            </a:endParaRPr>
          </a:p>
          <a:p>
            <a:pPr algn="l">
              <a:lnSpc>
                <a:spcPct val="115000"/>
              </a:lnSpc>
              <a:spcAft>
                <a:spcPts val="800"/>
              </a:spcAft>
            </a:pPr>
            <a:r>
              <a:rPr lang="en-GB" sz="2000" b="1" kern="100" dirty="0">
                <a:effectLst/>
                <a:latin typeface="Arial" panose="020B0604020202020204" pitchFamily="34" charset="0"/>
                <a:ea typeface="Calibri" panose="020F0502020204030204" pitchFamily="34" charset="0"/>
                <a:cs typeface="Arial" panose="020B0604020202020204" pitchFamily="34" charset="0"/>
              </a:rPr>
              <a:t>2</a:t>
            </a:r>
            <a:r>
              <a:rPr lang="en-KE" sz="2000" b="1" kern="100" dirty="0">
                <a:effectLst/>
                <a:latin typeface="Arial" panose="020B0604020202020204" pitchFamily="34" charset="0"/>
                <a:ea typeface="Calibri" panose="020F0502020204030204" pitchFamily="34" charset="0"/>
                <a:cs typeface="Arial" panose="020B0604020202020204" pitchFamily="34" charset="0"/>
              </a:rPr>
              <a:t>: Case Background</a:t>
            </a:r>
            <a:endParaRPr lang="en-KE" sz="2000" kern="100" dirty="0">
              <a:effectLst/>
              <a:latin typeface="Arial" panose="020B0604020202020204" pitchFamily="34" charset="0"/>
              <a:ea typeface="Calibri" panose="020F0502020204030204" pitchFamily="34" charset="0"/>
              <a:cs typeface="Arial" panose="020B0604020202020204" pitchFamily="34" charset="0"/>
            </a:endParaRPr>
          </a:p>
          <a:p>
            <a:pPr algn="l">
              <a:lnSpc>
                <a:spcPct val="115000"/>
              </a:lnSpc>
              <a:spcAft>
                <a:spcPts val="800"/>
              </a:spcAft>
            </a:pPr>
            <a:r>
              <a:rPr lang="en-GB" sz="2000" b="1" kern="100" dirty="0">
                <a:effectLst/>
                <a:latin typeface="Arial" panose="020B0604020202020204" pitchFamily="34" charset="0"/>
                <a:ea typeface="Calibri" panose="020F0502020204030204" pitchFamily="34" charset="0"/>
                <a:cs typeface="Arial" panose="020B0604020202020204" pitchFamily="34" charset="0"/>
              </a:rPr>
              <a:t>3</a:t>
            </a:r>
            <a:r>
              <a:rPr lang="en-KE" sz="2000" b="1" kern="100" dirty="0">
                <a:effectLst/>
                <a:latin typeface="Arial" panose="020B0604020202020204" pitchFamily="34" charset="0"/>
                <a:ea typeface="Calibri" panose="020F0502020204030204" pitchFamily="34" charset="0"/>
                <a:cs typeface="Arial" panose="020B0604020202020204" pitchFamily="34" charset="0"/>
              </a:rPr>
              <a:t>: Why Did the System Fail?</a:t>
            </a:r>
            <a:endParaRPr lang="en-KE" sz="2000" kern="100" dirty="0">
              <a:effectLst/>
              <a:latin typeface="Arial" panose="020B0604020202020204" pitchFamily="34" charset="0"/>
              <a:ea typeface="Calibri" panose="020F0502020204030204" pitchFamily="34" charset="0"/>
              <a:cs typeface="Arial" panose="020B0604020202020204" pitchFamily="34" charset="0"/>
            </a:endParaRPr>
          </a:p>
          <a:p>
            <a:pPr algn="l">
              <a:lnSpc>
                <a:spcPct val="115000"/>
              </a:lnSpc>
              <a:spcAft>
                <a:spcPts val="800"/>
              </a:spcAft>
            </a:pPr>
            <a:r>
              <a:rPr lang="en-GB" sz="2000" b="1" kern="100" dirty="0">
                <a:effectLst/>
                <a:latin typeface="Arial" panose="020B0604020202020204" pitchFamily="34" charset="0"/>
                <a:ea typeface="Calibri" panose="020F0502020204030204" pitchFamily="34" charset="0"/>
                <a:cs typeface="Arial" panose="020B0604020202020204" pitchFamily="34" charset="0"/>
              </a:rPr>
              <a:t>4</a:t>
            </a:r>
            <a:r>
              <a:rPr lang="en-KE" sz="2000" b="1" kern="100" dirty="0">
                <a:effectLst/>
                <a:latin typeface="Arial" panose="020B0604020202020204" pitchFamily="34" charset="0"/>
                <a:ea typeface="Calibri" panose="020F0502020204030204" pitchFamily="34" charset="0"/>
                <a:cs typeface="Arial" panose="020B0604020202020204" pitchFamily="34" charset="0"/>
              </a:rPr>
              <a:t>: Swiss Cheese Model – Systems Failure</a:t>
            </a:r>
            <a:endParaRPr lang="en-KE" sz="2000" kern="100" dirty="0">
              <a:effectLst/>
              <a:latin typeface="Arial" panose="020B0604020202020204" pitchFamily="34" charset="0"/>
              <a:ea typeface="Calibri" panose="020F0502020204030204" pitchFamily="34" charset="0"/>
              <a:cs typeface="Arial" panose="020B0604020202020204" pitchFamily="34" charset="0"/>
            </a:endParaRPr>
          </a:p>
          <a:p>
            <a:pPr algn="l">
              <a:lnSpc>
                <a:spcPct val="115000"/>
              </a:lnSpc>
              <a:spcAft>
                <a:spcPts val="800"/>
              </a:spcAft>
            </a:pPr>
            <a:r>
              <a:rPr lang="en-GB" sz="2000" b="1" kern="100" dirty="0">
                <a:effectLst/>
                <a:latin typeface="Arial" panose="020B0604020202020204" pitchFamily="34" charset="0"/>
                <a:ea typeface="Calibri" panose="020F0502020204030204" pitchFamily="34" charset="0"/>
                <a:cs typeface="Arial" panose="020B0604020202020204" pitchFamily="34" charset="0"/>
              </a:rPr>
              <a:t>5</a:t>
            </a:r>
            <a:r>
              <a:rPr lang="en-KE" sz="2000" b="1" kern="100" dirty="0">
                <a:effectLst/>
                <a:latin typeface="Arial" panose="020B0604020202020204" pitchFamily="34" charset="0"/>
                <a:ea typeface="Calibri" panose="020F0502020204030204" pitchFamily="34" charset="0"/>
                <a:cs typeface="Arial" panose="020B0604020202020204" pitchFamily="34" charset="0"/>
              </a:rPr>
              <a:t>: Benchmarking Gaps – National Standards vs Performance</a:t>
            </a:r>
            <a:endParaRPr lang="en-US" sz="2000" b="1" kern="100" dirty="0">
              <a:effectLst/>
              <a:latin typeface="Arial" panose="020B0604020202020204" pitchFamily="34" charset="0"/>
              <a:ea typeface="Calibri" panose="020F0502020204030204" pitchFamily="34" charset="0"/>
              <a:cs typeface="Arial" panose="020B0604020202020204" pitchFamily="34" charset="0"/>
            </a:endParaRPr>
          </a:p>
          <a:p>
            <a:pPr algn="l">
              <a:lnSpc>
                <a:spcPct val="115000"/>
              </a:lnSpc>
              <a:spcAft>
                <a:spcPts val="800"/>
              </a:spcAft>
            </a:pPr>
            <a:r>
              <a:rPr lang="en-US" sz="2000" b="1" kern="100" dirty="0">
                <a:effectLst/>
                <a:latin typeface="Arial" panose="020B0604020202020204" pitchFamily="34" charset="0"/>
                <a:ea typeface="Calibri" panose="020F0502020204030204" pitchFamily="34" charset="0"/>
                <a:cs typeface="Arial" panose="020B0604020202020204" pitchFamily="34" charset="0"/>
              </a:rPr>
              <a:t>6: </a:t>
            </a:r>
            <a:r>
              <a:rPr lang="en-KE" sz="2000" b="1" dirty="0">
                <a:effectLst/>
                <a:latin typeface="Arial" panose="020B0604020202020204" pitchFamily="34" charset="0"/>
                <a:ea typeface="Calibri" panose="020F0502020204030204" pitchFamily="34" charset="0"/>
                <a:cs typeface="Arial" panose="020B0604020202020204" pitchFamily="34" charset="0"/>
              </a:rPr>
              <a:t>Component 2: Introduction &amp; Case Background </a:t>
            </a:r>
            <a:endParaRPr lang="en-KE" sz="2000" kern="100" dirty="0">
              <a:effectLst/>
              <a:latin typeface="Arial" panose="020B0604020202020204" pitchFamily="34" charset="0"/>
              <a:ea typeface="Calibri" panose="020F0502020204030204" pitchFamily="34" charset="0"/>
              <a:cs typeface="Arial" panose="020B0604020202020204" pitchFamily="34" charset="0"/>
            </a:endParaRPr>
          </a:p>
          <a:p>
            <a:pPr algn="l">
              <a:lnSpc>
                <a:spcPct val="115000"/>
              </a:lnSpc>
              <a:spcAft>
                <a:spcPts val="800"/>
              </a:spcAft>
            </a:pPr>
            <a:r>
              <a:rPr lang="en-GB" sz="2000" b="1" kern="100" dirty="0">
                <a:effectLst/>
                <a:latin typeface="Arial" panose="020B0604020202020204" pitchFamily="34" charset="0"/>
                <a:ea typeface="Calibri" panose="020F0502020204030204" pitchFamily="34" charset="0"/>
                <a:cs typeface="Arial" panose="020B0604020202020204" pitchFamily="34" charset="0"/>
              </a:rPr>
              <a:t>7</a:t>
            </a:r>
            <a:r>
              <a:rPr lang="en-KE" sz="2000" b="1" kern="100" dirty="0">
                <a:effectLst/>
                <a:latin typeface="Arial" panose="020B0604020202020204" pitchFamily="34" charset="0"/>
                <a:ea typeface="Calibri" panose="020F0502020204030204" pitchFamily="34" charset="0"/>
                <a:cs typeface="Arial" panose="020B0604020202020204" pitchFamily="34" charset="0"/>
              </a:rPr>
              <a:t>: Impact, Strategic Improvement &amp; Critical Conclusion</a:t>
            </a:r>
            <a:endParaRPr lang="en-US" sz="2000" b="1" kern="100" dirty="0">
              <a:effectLst/>
              <a:latin typeface="Arial" panose="020B0604020202020204" pitchFamily="34" charset="0"/>
              <a:ea typeface="Calibri" panose="020F0502020204030204" pitchFamily="34" charset="0"/>
              <a:cs typeface="Arial" panose="020B0604020202020204" pitchFamily="34" charset="0"/>
            </a:endParaRPr>
          </a:p>
          <a:p>
            <a:pPr algn="l">
              <a:lnSpc>
                <a:spcPct val="115000"/>
              </a:lnSpc>
              <a:spcAft>
                <a:spcPts val="800"/>
              </a:spcAft>
            </a:pPr>
            <a:r>
              <a:rPr lang="en-US" sz="2000" b="1" kern="100" dirty="0">
                <a:effectLst/>
                <a:latin typeface="Arial" panose="020B0604020202020204" pitchFamily="34" charset="0"/>
                <a:ea typeface="Calibri" panose="020F0502020204030204" pitchFamily="34" charset="0"/>
                <a:cs typeface="Arial" panose="020B0604020202020204" pitchFamily="34" charset="0"/>
              </a:rPr>
              <a:t>8: Reference list</a:t>
            </a:r>
            <a:endParaRPr lang="en-KE" sz="2000" kern="100" dirty="0">
              <a:effectLst/>
              <a:latin typeface="Arial" panose="020B0604020202020204" pitchFamily="34" charset="0"/>
              <a:ea typeface="Calibri" panose="020F0502020204030204" pitchFamily="34" charset="0"/>
              <a:cs typeface="Arial" panose="020B0604020202020204" pitchFamily="34" charset="0"/>
            </a:endParaRPr>
          </a:p>
          <a:p>
            <a:pPr algn="l" defTabSz="457200">
              <a:spcAft>
                <a:spcPts val="600"/>
              </a:spcAft>
            </a:pPr>
            <a:endParaRPr lang="en-US" sz="2800" dirty="0">
              <a:solidFill>
                <a:schemeClr val="tx2"/>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3506122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1">
    <p:spTree>
      <p:nvGrpSpPr>
        <p:cNvPr id="1" name=""/>
        <p:cNvGrpSpPr/>
        <p:nvPr/>
      </p:nvGrpSpPr>
      <p:grpSpPr>
        <a:xfrm>
          <a:off x="0" y="0"/>
          <a:ext cx="0" cy="0"/>
          <a:chOff x="0" y="0"/>
          <a:chExt cx="0" cy="0"/>
        </a:xfrm>
      </p:grpSpPr>
      <p:sp>
        <p:nvSpPr>
          <p:cNvPr id="4" name="Text 1"/>
          <p:cNvSpPr/>
          <p:nvPr/>
        </p:nvSpPr>
        <p:spPr>
          <a:xfrm>
            <a:off x="793790" y="5693926"/>
            <a:ext cx="13042821" cy="725805"/>
          </a:xfrm>
          <a:prstGeom prst="rect">
            <a:avLst/>
          </a:prstGeom>
          <a:noFill/>
          <a:ln/>
        </p:spPr>
        <p:txBody>
          <a:bodyPr wrap="square" lIns="0" tIns="0" rIns="0" bIns="0" rtlCol="0" anchor="t"/>
          <a:lstStyle/>
          <a:p>
            <a:pPr marL="0" indent="0" algn="ctr">
              <a:lnSpc>
                <a:spcPts val="2850"/>
              </a:lnSpc>
              <a:buNone/>
            </a:pPr>
            <a:endParaRPr lang="en-US" sz="1750" dirty="0"/>
          </a:p>
        </p:txBody>
      </p:sp>
      <p:sp>
        <p:nvSpPr>
          <p:cNvPr id="6" name="TextBox 5">
            <a:extLst>
              <a:ext uri="{FF2B5EF4-FFF2-40B4-BE49-F238E27FC236}">
                <a16:creationId xmlns:a16="http://schemas.microsoft.com/office/drawing/2014/main" id="{1714E1CC-BE01-64D0-E119-29340C9FCC3F}"/>
              </a:ext>
            </a:extLst>
          </p:cNvPr>
          <p:cNvSpPr txBox="1"/>
          <p:nvPr/>
        </p:nvSpPr>
        <p:spPr>
          <a:xfrm>
            <a:off x="7315199" y="1762039"/>
            <a:ext cx="6980101" cy="6517297"/>
          </a:xfrm>
          <a:prstGeom prst="rect">
            <a:avLst/>
          </a:prstGeom>
          <a:noFill/>
        </p:spPr>
        <p:txBody>
          <a:bodyPr wrap="square">
            <a:spAutoFit/>
          </a:bodyPr>
          <a:lstStyle/>
          <a:p>
            <a:pPr marL="342900" lvl="0" indent="-342900">
              <a:lnSpc>
                <a:spcPct val="115000"/>
              </a:lnSpc>
              <a:spcAft>
                <a:spcPts val="800"/>
              </a:spcAft>
              <a:buSzPts val="1000"/>
              <a:buFont typeface="Wingdings" panose="05000000000000000000" pitchFamily="2" charset="2"/>
              <a:buChar char="q"/>
              <a:tabLst>
                <a:tab pos="457200" algn="l"/>
              </a:tabLst>
            </a:pPr>
            <a:r>
              <a:rPr lang="en-KE" sz="1800" kern="100" dirty="0">
                <a:effectLst/>
                <a:latin typeface="Arial" panose="020B0604020202020204" pitchFamily="34" charset="0"/>
                <a:ea typeface="Calibri" panose="020F0502020204030204" pitchFamily="34" charset="0"/>
                <a:cs typeface="Arial" panose="020B0604020202020204" pitchFamily="34" charset="0"/>
              </a:rPr>
              <a:t>The COVID-19 pandemic had a devastating impact on care home residents in the United Kingdom</a:t>
            </a:r>
            <a:r>
              <a:rPr lang="en-KE" sz="1800" dirty="0">
                <a:effectLst/>
                <a:latin typeface="Arial" panose="020B0604020202020204" pitchFamily="34" charset="0"/>
                <a:ea typeface="Calibri" panose="020F0502020204030204" pitchFamily="34" charset="0"/>
                <a:cs typeface="Arial" panose="020B0604020202020204" pitchFamily="34" charset="0"/>
              </a:rPr>
              <a:t>(Schultze et al., 2022</a:t>
            </a:r>
            <a:r>
              <a:rPr lang="en-US" sz="1800" dirty="0">
                <a:effectLst/>
                <a:latin typeface="Arial" panose="020B0604020202020204" pitchFamily="34" charset="0"/>
                <a:ea typeface="Calibri" panose="020F0502020204030204" pitchFamily="34" charset="0"/>
                <a:cs typeface="Arial" panose="020B0604020202020204" pitchFamily="34" charset="0"/>
              </a:rPr>
              <a:t>)</a:t>
            </a:r>
            <a:r>
              <a:rPr lang="en-KE" sz="1800" kern="100" dirty="0">
                <a:effectLst/>
                <a:latin typeface="Arial" panose="020B0604020202020204" pitchFamily="34" charset="0"/>
                <a:ea typeface="Calibri" panose="020F0502020204030204" pitchFamily="34" charset="0"/>
                <a:cs typeface="Arial" panose="020B0604020202020204" pitchFamily="34" charset="0"/>
              </a:rPr>
              <a:t>.</a:t>
            </a:r>
          </a:p>
          <a:p>
            <a:pPr marL="342900" lvl="0" indent="-342900">
              <a:lnSpc>
                <a:spcPct val="115000"/>
              </a:lnSpc>
              <a:spcAft>
                <a:spcPts val="800"/>
              </a:spcAft>
              <a:buSzPts val="1000"/>
              <a:buFont typeface="Wingdings" panose="05000000000000000000" pitchFamily="2" charset="2"/>
              <a:buChar char="q"/>
              <a:tabLst>
                <a:tab pos="457200" algn="l"/>
              </a:tabLst>
            </a:pPr>
            <a:r>
              <a:rPr lang="en-KE" sz="1800" kern="100" dirty="0">
                <a:effectLst/>
                <a:latin typeface="Arial" panose="020B0604020202020204" pitchFamily="34" charset="0"/>
                <a:ea typeface="Calibri" panose="020F0502020204030204" pitchFamily="34" charset="0"/>
                <a:cs typeface="Arial" panose="020B0604020202020204" pitchFamily="34" charset="0"/>
              </a:rPr>
              <a:t>Older adults living in care homes accounted for a disproportionately high number of COVID-19 related deaths.</a:t>
            </a:r>
          </a:p>
          <a:p>
            <a:pPr marL="342900" lvl="0" indent="-342900">
              <a:lnSpc>
                <a:spcPct val="115000"/>
              </a:lnSpc>
              <a:spcAft>
                <a:spcPts val="800"/>
              </a:spcAft>
              <a:buSzPts val="1000"/>
              <a:buFont typeface="Wingdings" panose="05000000000000000000" pitchFamily="2" charset="2"/>
              <a:buChar char="q"/>
              <a:tabLst>
                <a:tab pos="457200" algn="l"/>
              </a:tabLst>
            </a:pPr>
            <a:r>
              <a:rPr lang="en-KE" sz="1800" kern="100" dirty="0">
                <a:effectLst/>
                <a:latin typeface="Arial" panose="020B0604020202020204" pitchFamily="34" charset="0"/>
                <a:ea typeface="Calibri" panose="020F0502020204030204" pitchFamily="34" charset="0"/>
                <a:cs typeface="Arial" panose="020B0604020202020204" pitchFamily="34" charset="0"/>
              </a:rPr>
              <a:t>The crisis revealed serious weaknesses in the way quality and safety were assured within the social care sector</a:t>
            </a:r>
            <a:r>
              <a:rPr lang="en-US" b="0" i="0" dirty="0">
                <a:effectLst/>
                <a:latin typeface="Arial" panose="020B0604020202020204" pitchFamily="34" charset="0"/>
                <a:cs typeface="Arial" panose="020B0604020202020204" pitchFamily="34" charset="0"/>
              </a:rPr>
              <a:t>(Arnedo-Pena et al. 2022)</a:t>
            </a:r>
            <a:r>
              <a:rPr lang="en-KE" sz="1800" kern="100" dirty="0">
                <a:effectLst/>
                <a:latin typeface="Arial" panose="020B0604020202020204" pitchFamily="34" charset="0"/>
                <a:ea typeface="Calibri" panose="020F0502020204030204" pitchFamily="34" charset="0"/>
                <a:cs typeface="Arial" panose="020B0604020202020204" pitchFamily="34" charset="0"/>
              </a:rPr>
              <a:t>.</a:t>
            </a:r>
          </a:p>
          <a:p>
            <a:pPr marL="342900" lvl="0" indent="-342900">
              <a:lnSpc>
                <a:spcPct val="115000"/>
              </a:lnSpc>
              <a:spcAft>
                <a:spcPts val="800"/>
              </a:spcAft>
              <a:buSzPts val="1000"/>
              <a:buFont typeface="Wingdings" panose="05000000000000000000" pitchFamily="2" charset="2"/>
              <a:buChar char="q"/>
              <a:tabLst>
                <a:tab pos="457200" algn="l"/>
              </a:tabLst>
            </a:pPr>
            <a:r>
              <a:rPr lang="en-KE" sz="1800" kern="100" dirty="0">
                <a:effectLst/>
                <a:latin typeface="Arial" panose="020B0604020202020204" pitchFamily="34" charset="0"/>
                <a:ea typeface="Calibri" panose="020F0502020204030204" pitchFamily="34" charset="0"/>
                <a:cs typeface="Arial" panose="020B0604020202020204" pitchFamily="34" charset="0"/>
              </a:rPr>
              <a:t>Unlike hospitals, care homes were not prioritised in early pandemic planning and response strategies</a:t>
            </a:r>
            <a:r>
              <a:rPr lang="en-US" sz="1800" kern="100" dirty="0">
                <a:effectLst/>
                <a:latin typeface="Arial" panose="020B0604020202020204" pitchFamily="34" charset="0"/>
                <a:ea typeface="Calibri" panose="020F0502020204030204" pitchFamily="34" charset="0"/>
                <a:cs typeface="Arial" panose="020B0604020202020204" pitchFamily="34" charset="0"/>
              </a:rPr>
              <a:t> (</a:t>
            </a:r>
            <a:r>
              <a:rPr lang="en-KE" sz="1800" dirty="0">
                <a:effectLst/>
                <a:latin typeface="Arial" panose="020B0604020202020204" pitchFamily="34" charset="0"/>
                <a:ea typeface="Calibri" panose="020F0502020204030204" pitchFamily="34" charset="0"/>
                <a:cs typeface="Arial" panose="020B0604020202020204" pitchFamily="34" charset="0"/>
              </a:rPr>
              <a:t>Gulliford et al., 2022). </a:t>
            </a:r>
            <a:r>
              <a:rPr lang="en-KE" sz="1800" kern="100" dirty="0">
                <a:effectLst/>
                <a:latin typeface="Arial" panose="020B0604020202020204" pitchFamily="34" charset="0"/>
                <a:ea typeface="Calibri" panose="020F0502020204030204" pitchFamily="34" charset="0"/>
                <a:cs typeface="Arial" panose="020B0604020202020204" pitchFamily="34" charset="0"/>
              </a:rPr>
              <a:t>.</a:t>
            </a:r>
          </a:p>
          <a:p>
            <a:pPr marL="342900" lvl="0" indent="-342900">
              <a:lnSpc>
                <a:spcPct val="115000"/>
              </a:lnSpc>
              <a:spcAft>
                <a:spcPts val="800"/>
              </a:spcAft>
              <a:buSzPts val="1000"/>
              <a:buFont typeface="Wingdings" panose="05000000000000000000" pitchFamily="2" charset="2"/>
              <a:buChar char="q"/>
              <a:tabLst>
                <a:tab pos="457200" algn="l"/>
              </a:tabLst>
            </a:pPr>
            <a:r>
              <a:rPr lang="en-KE" sz="1800" kern="100" dirty="0">
                <a:effectLst/>
                <a:latin typeface="Arial" panose="020B0604020202020204" pitchFamily="34" charset="0"/>
                <a:ea typeface="Calibri" panose="020F0502020204030204" pitchFamily="34" charset="0"/>
                <a:cs typeface="Arial" panose="020B0604020202020204" pitchFamily="34" charset="0"/>
              </a:rPr>
              <a:t>Decisions taken at national level directly influenced risks faced by care home residents</a:t>
            </a:r>
            <a:r>
              <a:rPr lang="en-US" b="0" i="0" dirty="0">
                <a:effectLst/>
                <a:latin typeface="Arial" panose="020B0604020202020204" pitchFamily="34" charset="0"/>
                <a:cs typeface="Arial" panose="020B0604020202020204" pitchFamily="34" charset="0"/>
              </a:rPr>
              <a:t>(Arnedo-Pena et al. 2022)</a:t>
            </a:r>
            <a:r>
              <a:rPr lang="en-KE" sz="1800" kern="100" dirty="0">
                <a:effectLst/>
                <a:latin typeface="Arial" panose="020B0604020202020204" pitchFamily="34" charset="0"/>
                <a:ea typeface="Calibri" panose="020F0502020204030204" pitchFamily="34" charset="0"/>
                <a:cs typeface="Arial" panose="020B0604020202020204" pitchFamily="34" charset="0"/>
              </a:rPr>
              <a:t>.</a:t>
            </a:r>
          </a:p>
          <a:p>
            <a:pPr marL="342900" lvl="0" indent="-342900">
              <a:lnSpc>
                <a:spcPct val="115000"/>
              </a:lnSpc>
              <a:spcAft>
                <a:spcPts val="800"/>
              </a:spcAft>
              <a:buSzPts val="1000"/>
              <a:buFont typeface="Wingdings" panose="05000000000000000000" pitchFamily="2" charset="2"/>
              <a:buChar char="q"/>
              <a:tabLst>
                <a:tab pos="457200" algn="l"/>
              </a:tabLst>
            </a:pPr>
            <a:r>
              <a:rPr lang="en-KE" sz="1800" kern="100" dirty="0">
                <a:effectLst/>
                <a:latin typeface="Arial" panose="020B0604020202020204" pitchFamily="34" charset="0"/>
                <a:ea typeface="Calibri" panose="020F0502020204030204" pitchFamily="34" charset="0"/>
                <a:cs typeface="Arial" panose="020B0604020202020204" pitchFamily="34" charset="0"/>
              </a:rPr>
              <a:t>The situation highlights failures beyond individual practice, pointing to system-wide issues</a:t>
            </a:r>
            <a:r>
              <a:rPr lang="en-US" sz="1800" kern="100" dirty="0">
                <a:effectLst/>
                <a:latin typeface="Arial" panose="020B0604020202020204" pitchFamily="34" charset="0"/>
                <a:ea typeface="Calibri" panose="020F0502020204030204" pitchFamily="34" charset="0"/>
                <a:cs typeface="Arial" panose="020B0604020202020204" pitchFamily="34" charset="0"/>
              </a:rPr>
              <a:t> (</a:t>
            </a:r>
            <a:r>
              <a:rPr lang="en-KE" sz="1800" dirty="0">
                <a:effectLst/>
                <a:latin typeface="Arial" panose="020B0604020202020204" pitchFamily="34" charset="0"/>
                <a:ea typeface="Calibri" panose="020F0502020204030204" pitchFamily="34" charset="0"/>
                <a:cs typeface="Arial" panose="020B0604020202020204" pitchFamily="34" charset="0"/>
              </a:rPr>
              <a:t>Gulliford et al., 2022). </a:t>
            </a:r>
            <a:r>
              <a:rPr lang="en-KE" sz="1800" kern="100" dirty="0">
                <a:effectLst/>
                <a:latin typeface="Arial" panose="020B0604020202020204" pitchFamily="34" charset="0"/>
                <a:ea typeface="Calibri" panose="020F0502020204030204" pitchFamily="34" charset="0"/>
                <a:cs typeface="Arial" panose="020B0604020202020204" pitchFamily="34" charset="0"/>
              </a:rPr>
              <a:t>.</a:t>
            </a:r>
          </a:p>
          <a:p>
            <a:pPr marL="342900" lvl="0" indent="-342900">
              <a:lnSpc>
                <a:spcPct val="115000"/>
              </a:lnSpc>
              <a:spcAft>
                <a:spcPts val="800"/>
              </a:spcAft>
              <a:buSzPts val="1000"/>
              <a:buFont typeface="Wingdings" panose="05000000000000000000" pitchFamily="2" charset="2"/>
              <a:buChar char="q"/>
              <a:tabLst>
                <a:tab pos="457200" algn="l"/>
              </a:tabLst>
            </a:pPr>
            <a:r>
              <a:rPr lang="en-KE" sz="1800" kern="100" dirty="0">
                <a:effectLst/>
                <a:latin typeface="Arial" panose="020B0604020202020204" pitchFamily="34" charset="0"/>
                <a:ea typeface="Calibri" panose="020F0502020204030204" pitchFamily="34" charset="0"/>
                <a:cs typeface="Arial" panose="020B0604020202020204" pitchFamily="34" charset="0"/>
              </a:rPr>
              <a:t>This case study examines the crisis as a quality assurance and service improvement failure</a:t>
            </a:r>
            <a:r>
              <a:rPr lang="en-US" b="0" i="0" dirty="0">
                <a:effectLst/>
                <a:latin typeface="Arial" panose="020B0604020202020204" pitchFamily="34" charset="0"/>
                <a:cs typeface="Arial" panose="020B0604020202020204" pitchFamily="34" charset="0"/>
              </a:rPr>
              <a:t>(</a:t>
            </a:r>
            <a:r>
              <a:rPr lang="en-US" b="0" i="0" dirty="0" err="1">
                <a:effectLst/>
                <a:latin typeface="Arial" panose="020B0604020202020204" pitchFamily="34" charset="0"/>
                <a:cs typeface="Arial" panose="020B0604020202020204" pitchFamily="34" charset="0"/>
              </a:rPr>
              <a:t>Morciano</a:t>
            </a:r>
            <a:r>
              <a:rPr lang="en-US" b="0" i="0" dirty="0">
                <a:effectLst/>
                <a:latin typeface="Arial" panose="020B0604020202020204" pitchFamily="34" charset="0"/>
                <a:cs typeface="Arial" panose="020B0604020202020204" pitchFamily="34" charset="0"/>
              </a:rPr>
              <a:t> et al. 2021)</a:t>
            </a:r>
            <a:r>
              <a:rPr lang="en-KE" sz="1800" kern="100" dirty="0">
                <a:effectLst/>
                <a:latin typeface="Arial" panose="020B0604020202020204" pitchFamily="34" charset="0"/>
                <a:ea typeface="Calibri" panose="020F0502020204030204" pitchFamily="34" charset="0"/>
                <a:cs typeface="Arial" panose="020B0604020202020204" pitchFamily="34" charset="0"/>
              </a:rPr>
              <a:t>.</a:t>
            </a:r>
          </a:p>
          <a:p>
            <a:pPr marL="342900" lvl="0" indent="-342900">
              <a:lnSpc>
                <a:spcPct val="115000"/>
              </a:lnSpc>
              <a:spcAft>
                <a:spcPts val="800"/>
              </a:spcAft>
              <a:buSzPts val="1000"/>
              <a:buFont typeface="Wingdings" panose="05000000000000000000" pitchFamily="2" charset="2"/>
              <a:buChar char="q"/>
              <a:tabLst>
                <a:tab pos="457200" algn="l"/>
              </a:tabLst>
            </a:pPr>
            <a:r>
              <a:rPr lang="en-KE" sz="1800" kern="100" dirty="0">
                <a:effectLst/>
                <a:latin typeface="Arial" panose="020B0604020202020204" pitchFamily="34" charset="0"/>
                <a:ea typeface="Calibri" panose="020F0502020204030204" pitchFamily="34" charset="0"/>
                <a:cs typeface="Arial" panose="020B0604020202020204" pitchFamily="34" charset="0"/>
              </a:rPr>
              <a:t>A systems-based approach is used to understand how multiple weaknesses aligned to cause harm.</a:t>
            </a:r>
          </a:p>
        </p:txBody>
      </p:sp>
      <p:sp>
        <p:nvSpPr>
          <p:cNvPr id="5" name="TextBox 4">
            <a:extLst>
              <a:ext uri="{FF2B5EF4-FFF2-40B4-BE49-F238E27FC236}">
                <a16:creationId xmlns:a16="http://schemas.microsoft.com/office/drawing/2014/main" id="{C24B3581-49E5-3EA9-09BF-DB63B6AFF9A6}"/>
              </a:ext>
            </a:extLst>
          </p:cNvPr>
          <p:cNvSpPr txBox="1"/>
          <p:nvPr/>
        </p:nvSpPr>
        <p:spPr>
          <a:xfrm>
            <a:off x="2497015" y="305633"/>
            <a:ext cx="8475785" cy="1447897"/>
          </a:xfrm>
          <a:prstGeom prst="rect">
            <a:avLst/>
          </a:prstGeom>
          <a:noFill/>
        </p:spPr>
        <p:txBody>
          <a:bodyPr wrap="square">
            <a:spAutoFit/>
          </a:bodyPr>
          <a:lstStyle/>
          <a:p>
            <a:pPr algn="ctr">
              <a:lnSpc>
                <a:spcPct val="115000"/>
              </a:lnSpc>
              <a:spcAft>
                <a:spcPts val="800"/>
              </a:spcAft>
            </a:pPr>
            <a:r>
              <a:rPr lang="en-KE" sz="4000" b="1" kern="100" dirty="0">
                <a:effectLst/>
                <a:latin typeface="Arial" panose="020B0604020202020204" pitchFamily="34" charset="0"/>
                <a:ea typeface="Calibri" panose="020F0502020204030204" pitchFamily="34" charset="0"/>
                <a:cs typeface="Arial" panose="020B0604020202020204" pitchFamily="34" charset="0"/>
              </a:rPr>
              <a:t>Introduction / Overview of the Case Study</a:t>
            </a:r>
          </a:p>
        </p:txBody>
      </p:sp>
      <p:pic>
        <p:nvPicPr>
          <p:cNvPr id="2" name="Picture 1">
            <a:extLst>
              <a:ext uri="{FF2B5EF4-FFF2-40B4-BE49-F238E27FC236}">
                <a16:creationId xmlns:a16="http://schemas.microsoft.com/office/drawing/2014/main" id="{7AA1615F-64E7-FE8B-B0D7-4CD7542F42AC}"/>
              </a:ext>
            </a:extLst>
          </p:cNvPr>
          <p:cNvPicPr>
            <a:picLocks noChangeAspect="1"/>
          </p:cNvPicPr>
          <p:nvPr/>
        </p:nvPicPr>
        <p:blipFill>
          <a:blip r:embed="rId3"/>
          <a:stretch>
            <a:fillRect/>
          </a:stretch>
        </p:blipFill>
        <p:spPr>
          <a:xfrm>
            <a:off x="0" y="1809870"/>
            <a:ext cx="7315198" cy="5940334"/>
          </a:xfrm>
          <a:prstGeom prst="rect">
            <a:avLst/>
          </a:prstGeom>
        </p:spPr>
      </p:pic>
      <p:sp>
        <p:nvSpPr>
          <p:cNvPr id="7" name="TextBox 6">
            <a:extLst>
              <a:ext uri="{FF2B5EF4-FFF2-40B4-BE49-F238E27FC236}">
                <a16:creationId xmlns:a16="http://schemas.microsoft.com/office/drawing/2014/main" id="{D1F37A6B-AA2E-8804-E6CA-58FC7AE4DD5A}"/>
              </a:ext>
            </a:extLst>
          </p:cNvPr>
          <p:cNvSpPr txBox="1"/>
          <p:nvPr/>
        </p:nvSpPr>
        <p:spPr>
          <a:xfrm>
            <a:off x="0" y="7750203"/>
            <a:ext cx="7315200" cy="383823"/>
          </a:xfrm>
          <a:prstGeom prst="rect">
            <a:avLst/>
          </a:prstGeom>
          <a:noFill/>
        </p:spPr>
        <p:txBody>
          <a:bodyPr wrap="square">
            <a:spAutoFit/>
          </a:bodyPr>
          <a:lstStyle/>
          <a:p>
            <a:pPr>
              <a:lnSpc>
                <a:spcPct val="115000"/>
              </a:lnSpc>
              <a:spcAft>
                <a:spcPts val="800"/>
              </a:spcAft>
            </a:pPr>
            <a:r>
              <a:rPr lang="en-KE"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4"/>
              </a:rPr>
              <a:t>https://www.bbc.com/news/health-52284281</a:t>
            </a:r>
            <a:endParaRPr lang="en-KE" kern="100" dirty="0">
              <a:effectLst/>
              <a:latin typeface="Arial" panose="020B0604020202020204" pitchFamily="34" charset="0"/>
              <a:ea typeface="Calibri" panose="020F0502020204030204" pitchFamily="34" charset="0"/>
              <a:cs typeface="Arial" panose="020B0604020202020204" pitchFamily="34" charset="0"/>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2">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86B08C2F-81FD-CE54-17EF-D07C847FE2B6}"/>
              </a:ext>
            </a:extLst>
          </p:cNvPr>
          <p:cNvPicPr>
            <a:picLocks noChangeAspect="1"/>
          </p:cNvPicPr>
          <p:nvPr/>
        </p:nvPicPr>
        <p:blipFill>
          <a:blip r:embed="rId3"/>
          <a:stretch>
            <a:fillRect/>
          </a:stretch>
        </p:blipFill>
        <p:spPr>
          <a:xfrm>
            <a:off x="8350211" y="1994057"/>
            <a:ext cx="6280188" cy="6235542"/>
          </a:xfrm>
          <a:prstGeom prst="rect">
            <a:avLst/>
          </a:prstGeom>
        </p:spPr>
      </p:pic>
      <p:sp>
        <p:nvSpPr>
          <p:cNvPr id="3" name="Text 0"/>
          <p:cNvSpPr/>
          <p:nvPr/>
        </p:nvSpPr>
        <p:spPr>
          <a:xfrm>
            <a:off x="0" y="0"/>
            <a:ext cx="14630399" cy="1994057"/>
          </a:xfrm>
          <a:prstGeom prst="rect">
            <a:avLst/>
          </a:prstGeom>
          <a:solidFill>
            <a:srgbClr val="00B0F0"/>
          </a:solidFill>
          <a:ln/>
        </p:spPr>
        <p:txBody>
          <a:bodyPr wrap="square" lIns="0" tIns="0" rIns="0" bIns="0" rtlCol="0" anchor="t"/>
          <a:lstStyle/>
          <a:p>
            <a:pPr marL="0" indent="0" algn="ctr">
              <a:lnSpc>
                <a:spcPts val="4450"/>
              </a:lnSpc>
              <a:buNone/>
            </a:pPr>
            <a:endParaRPr lang="en-US" sz="4000" b="1" dirty="0">
              <a:effectLst/>
              <a:latin typeface="Arial" panose="020B0604020202020204" pitchFamily="34" charset="0"/>
              <a:ea typeface="Calibri" panose="020F0502020204030204" pitchFamily="34" charset="0"/>
              <a:cs typeface="Arial" panose="020B0604020202020204" pitchFamily="34" charset="0"/>
            </a:endParaRPr>
          </a:p>
          <a:p>
            <a:pPr marL="0" indent="0" algn="ctr">
              <a:lnSpc>
                <a:spcPts val="4450"/>
              </a:lnSpc>
              <a:buNone/>
            </a:pPr>
            <a:r>
              <a:rPr lang="en-KE" sz="4400" b="1" dirty="0">
                <a:effectLst/>
                <a:latin typeface="Arial" panose="020B0604020202020204" pitchFamily="34" charset="0"/>
                <a:ea typeface="Calibri" panose="020F0502020204030204" pitchFamily="34" charset="0"/>
                <a:cs typeface="Arial" panose="020B0604020202020204" pitchFamily="34" charset="0"/>
              </a:rPr>
              <a:t>Case Background</a:t>
            </a:r>
            <a:endParaRPr lang="en-US" sz="8800" b="1" dirty="0">
              <a:latin typeface="Arial" panose="020B0604020202020204" pitchFamily="34" charset="0"/>
              <a:cs typeface="Arial" panose="020B0604020202020204" pitchFamily="34" charset="0"/>
            </a:endParaRPr>
          </a:p>
        </p:txBody>
      </p:sp>
      <p:sp>
        <p:nvSpPr>
          <p:cNvPr id="4" name="Text 1"/>
          <p:cNvSpPr/>
          <p:nvPr/>
        </p:nvSpPr>
        <p:spPr>
          <a:xfrm>
            <a:off x="-2" y="2610751"/>
            <a:ext cx="8350211" cy="5618849"/>
          </a:xfrm>
          <a:prstGeom prst="rect">
            <a:avLst/>
          </a:prstGeom>
          <a:noFill/>
          <a:ln/>
        </p:spPr>
        <p:txBody>
          <a:bodyPr wrap="square" lIns="0" tIns="0" rIns="0" bIns="0" rtlCol="0" anchor="t"/>
          <a:lstStyle/>
          <a:p>
            <a:pPr marL="342900" lvl="0" indent="-342900">
              <a:lnSpc>
                <a:spcPct val="115000"/>
              </a:lnSpc>
              <a:spcAft>
                <a:spcPts val="800"/>
              </a:spcAft>
              <a:buSzPts val="1000"/>
              <a:buFont typeface="Wingdings" panose="05000000000000000000" pitchFamily="2" charset="2"/>
              <a:buChar char="q"/>
              <a:tabLst>
                <a:tab pos="457200" algn="l"/>
              </a:tabLst>
            </a:pPr>
            <a:r>
              <a:rPr lang="en-KE" sz="1800" kern="100" dirty="0">
                <a:solidFill>
                  <a:schemeClr val="accent2">
                    <a:lumMod val="40000"/>
                    <a:lumOff val="60000"/>
                  </a:schemeClr>
                </a:solidFill>
                <a:effectLst/>
                <a:latin typeface="Arial" panose="020B0604020202020204" pitchFamily="34" charset="0"/>
                <a:ea typeface="Calibri" panose="020F0502020204030204" pitchFamily="34" charset="0"/>
                <a:cs typeface="Arial" panose="020B0604020202020204" pitchFamily="34" charset="0"/>
              </a:rPr>
              <a:t>At the start of the pandemic, government focus was placed on protecting NHS capacity.</a:t>
            </a:r>
            <a:r>
              <a:rPr lang="en-US" b="0" i="0" dirty="0">
                <a:solidFill>
                  <a:schemeClr val="accent2">
                    <a:lumMod val="40000"/>
                    <a:lumOff val="60000"/>
                  </a:schemeClr>
                </a:solidFill>
                <a:effectLst/>
                <a:latin typeface="Arial" panose="020B0604020202020204" pitchFamily="34" charset="0"/>
                <a:cs typeface="Arial" panose="020B0604020202020204" pitchFamily="34" charset="0"/>
              </a:rPr>
              <a:t> (Arnedo-Pena et al. 2022)</a:t>
            </a:r>
            <a:endParaRPr lang="en-KE" sz="1800" kern="100" dirty="0">
              <a:solidFill>
                <a:schemeClr val="accent2">
                  <a:lumMod val="40000"/>
                  <a:lumOff val="60000"/>
                </a:schemeClr>
              </a:solidFill>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15000"/>
              </a:lnSpc>
              <a:spcAft>
                <a:spcPts val="800"/>
              </a:spcAft>
              <a:buSzPts val="1000"/>
              <a:buFont typeface="Wingdings" panose="05000000000000000000" pitchFamily="2" charset="2"/>
              <a:buChar char="q"/>
              <a:tabLst>
                <a:tab pos="457200" algn="l"/>
              </a:tabLst>
            </a:pPr>
            <a:r>
              <a:rPr lang="en-KE" sz="1800" kern="100" dirty="0">
                <a:solidFill>
                  <a:schemeClr val="accent2">
                    <a:lumMod val="40000"/>
                    <a:lumOff val="60000"/>
                  </a:schemeClr>
                </a:solidFill>
                <a:effectLst/>
                <a:latin typeface="Arial" panose="020B0604020202020204" pitchFamily="34" charset="0"/>
                <a:ea typeface="Calibri" panose="020F0502020204030204" pitchFamily="34" charset="0"/>
                <a:cs typeface="Arial" panose="020B0604020202020204" pitchFamily="34" charset="0"/>
              </a:rPr>
              <a:t>Hospitals rapidly discharged patients into care homes to free acute beds.</a:t>
            </a:r>
          </a:p>
          <a:p>
            <a:pPr marL="342900" lvl="0" indent="-342900">
              <a:lnSpc>
                <a:spcPct val="115000"/>
              </a:lnSpc>
              <a:spcAft>
                <a:spcPts val="800"/>
              </a:spcAft>
              <a:buSzPts val="1000"/>
              <a:buFont typeface="Wingdings" panose="05000000000000000000" pitchFamily="2" charset="2"/>
              <a:buChar char="q"/>
              <a:tabLst>
                <a:tab pos="457200" algn="l"/>
              </a:tabLst>
            </a:pPr>
            <a:r>
              <a:rPr lang="en-KE" sz="1800" kern="100" dirty="0">
                <a:solidFill>
                  <a:schemeClr val="accent2">
                    <a:lumMod val="40000"/>
                    <a:lumOff val="60000"/>
                  </a:schemeClr>
                </a:solidFill>
                <a:effectLst/>
                <a:latin typeface="Arial" panose="020B0604020202020204" pitchFamily="34" charset="0"/>
                <a:ea typeface="Calibri" panose="020F0502020204030204" pitchFamily="34" charset="0"/>
                <a:cs typeface="Arial" panose="020B0604020202020204" pitchFamily="34" charset="0"/>
              </a:rPr>
              <a:t>Many discharged patients were not tested for COVID-19 due to limited testing availability</a:t>
            </a:r>
            <a:r>
              <a:rPr lang="en-US" sz="1800" kern="100" dirty="0">
                <a:solidFill>
                  <a:schemeClr val="accent2">
                    <a:lumMod val="40000"/>
                    <a:lumOff val="60000"/>
                  </a:schemeClr>
                </a:solidFill>
                <a:effectLst/>
                <a:latin typeface="Arial" panose="020B0604020202020204" pitchFamily="34" charset="0"/>
                <a:ea typeface="Calibri" panose="020F0502020204030204" pitchFamily="34" charset="0"/>
                <a:cs typeface="Arial" panose="020B0604020202020204" pitchFamily="34" charset="0"/>
              </a:rPr>
              <a:t>(</a:t>
            </a:r>
            <a:r>
              <a:rPr lang="en-US" sz="1800" dirty="0">
                <a:solidFill>
                  <a:schemeClr val="accent2">
                    <a:lumMod val="40000"/>
                    <a:lumOff val="60000"/>
                  </a:schemeClr>
                </a:solidFill>
                <a:latin typeface="Arial" panose="020B0604020202020204" pitchFamily="34" charset="0"/>
                <a:cs typeface="Arial" panose="020B0604020202020204" pitchFamily="34" charset="0"/>
              </a:rPr>
              <a:t>Wilson et al., 2025). </a:t>
            </a:r>
            <a:r>
              <a:rPr lang="en-KE" sz="1800" kern="100" dirty="0">
                <a:solidFill>
                  <a:schemeClr val="accent2">
                    <a:lumMod val="40000"/>
                    <a:lumOff val="60000"/>
                  </a:schemeClr>
                </a:solidFill>
                <a:effectLst/>
                <a:latin typeface="Arial" panose="020B0604020202020204" pitchFamily="34" charset="0"/>
                <a:ea typeface="Calibri" panose="020F0502020204030204" pitchFamily="34" charset="0"/>
                <a:cs typeface="Arial" panose="020B0604020202020204" pitchFamily="34" charset="0"/>
              </a:rPr>
              <a:t>.</a:t>
            </a:r>
          </a:p>
          <a:p>
            <a:pPr marL="342900" lvl="0" indent="-342900">
              <a:lnSpc>
                <a:spcPct val="115000"/>
              </a:lnSpc>
              <a:spcAft>
                <a:spcPts val="800"/>
              </a:spcAft>
              <a:buSzPts val="1000"/>
              <a:buFont typeface="Wingdings" panose="05000000000000000000" pitchFamily="2" charset="2"/>
              <a:buChar char="q"/>
              <a:tabLst>
                <a:tab pos="457200" algn="l"/>
              </a:tabLst>
            </a:pPr>
            <a:r>
              <a:rPr lang="en-KE" sz="1800" kern="100" dirty="0">
                <a:solidFill>
                  <a:schemeClr val="accent2">
                    <a:lumMod val="40000"/>
                    <a:lumOff val="60000"/>
                  </a:schemeClr>
                </a:solidFill>
                <a:effectLst/>
                <a:latin typeface="Arial" panose="020B0604020202020204" pitchFamily="34" charset="0"/>
                <a:ea typeface="Calibri" panose="020F0502020204030204" pitchFamily="34" charset="0"/>
                <a:cs typeface="Arial" panose="020B0604020202020204" pitchFamily="34" charset="0"/>
              </a:rPr>
              <a:t>Care homes often lacked the facilities to isolate new or infected residents effectively</a:t>
            </a:r>
            <a:r>
              <a:rPr lang="en-US" sz="1800" kern="100" dirty="0">
                <a:solidFill>
                  <a:schemeClr val="accent2">
                    <a:lumMod val="40000"/>
                    <a:lumOff val="60000"/>
                  </a:schemeClr>
                </a:solidFill>
                <a:effectLst/>
                <a:latin typeface="Arial" panose="020B0604020202020204" pitchFamily="34" charset="0"/>
                <a:ea typeface="Calibri" panose="020F0502020204030204" pitchFamily="34" charset="0"/>
                <a:cs typeface="Arial" panose="020B0604020202020204" pitchFamily="34" charset="0"/>
              </a:rPr>
              <a:t> (</a:t>
            </a:r>
            <a:r>
              <a:rPr lang="en-US" dirty="0">
                <a:solidFill>
                  <a:schemeClr val="accent2">
                    <a:lumMod val="40000"/>
                    <a:lumOff val="60000"/>
                  </a:schemeClr>
                </a:solidFill>
                <a:latin typeface="Arial" panose="020B0604020202020204" pitchFamily="34" charset="0"/>
                <a:cs typeface="Arial" panose="020B0604020202020204" pitchFamily="34" charset="0"/>
              </a:rPr>
              <a:t>Burton et al., 2021)</a:t>
            </a:r>
            <a:r>
              <a:rPr lang="en-KE" sz="1800" kern="100" dirty="0">
                <a:solidFill>
                  <a:schemeClr val="accent2">
                    <a:lumMod val="40000"/>
                    <a:lumOff val="60000"/>
                  </a:schemeClr>
                </a:solidFill>
                <a:effectLst/>
                <a:latin typeface="Arial" panose="020B0604020202020204" pitchFamily="34" charset="0"/>
                <a:ea typeface="Calibri" panose="020F0502020204030204" pitchFamily="34" charset="0"/>
                <a:cs typeface="Arial" panose="020B0604020202020204" pitchFamily="34" charset="0"/>
              </a:rPr>
              <a:t>.</a:t>
            </a:r>
          </a:p>
          <a:p>
            <a:pPr marL="342900" lvl="0" indent="-342900">
              <a:lnSpc>
                <a:spcPct val="115000"/>
              </a:lnSpc>
              <a:spcAft>
                <a:spcPts val="800"/>
              </a:spcAft>
              <a:buSzPts val="1000"/>
              <a:buFont typeface="Wingdings" panose="05000000000000000000" pitchFamily="2" charset="2"/>
              <a:buChar char="q"/>
              <a:tabLst>
                <a:tab pos="457200" algn="l"/>
              </a:tabLst>
            </a:pPr>
            <a:r>
              <a:rPr lang="en-KE" sz="1800" kern="100" dirty="0">
                <a:solidFill>
                  <a:schemeClr val="accent2">
                    <a:lumMod val="40000"/>
                    <a:lumOff val="60000"/>
                  </a:schemeClr>
                </a:solidFill>
                <a:effectLst/>
                <a:latin typeface="Arial" panose="020B0604020202020204" pitchFamily="34" charset="0"/>
                <a:ea typeface="Calibri" panose="020F0502020204030204" pitchFamily="34" charset="0"/>
                <a:cs typeface="Arial" panose="020B0604020202020204" pitchFamily="34" charset="0"/>
              </a:rPr>
              <a:t>Staff shortages increased as workers became ill or were required to self-isolate</a:t>
            </a:r>
            <a:r>
              <a:rPr lang="en-US" sz="1800" dirty="0">
                <a:solidFill>
                  <a:schemeClr val="accent2">
                    <a:lumMod val="40000"/>
                    <a:lumOff val="60000"/>
                  </a:schemeClr>
                </a:solidFill>
                <a:latin typeface="Arial" panose="020B0604020202020204" pitchFamily="34" charset="0"/>
                <a:cs typeface="Arial" panose="020B0604020202020204" pitchFamily="34" charset="0"/>
              </a:rPr>
              <a:t>(Schultze et al., 2022)</a:t>
            </a:r>
            <a:r>
              <a:rPr lang="en-KE" sz="1800" kern="100" dirty="0">
                <a:solidFill>
                  <a:schemeClr val="accent2">
                    <a:lumMod val="40000"/>
                    <a:lumOff val="60000"/>
                  </a:schemeClr>
                </a:solidFill>
                <a:effectLst/>
                <a:latin typeface="Arial" panose="020B0604020202020204" pitchFamily="34" charset="0"/>
                <a:ea typeface="Calibri" panose="020F0502020204030204" pitchFamily="34" charset="0"/>
                <a:cs typeface="Arial" panose="020B0604020202020204" pitchFamily="34" charset="0"/>
              </a:rPr>
              <a:t>.</a:t>
            </a:r>
          </a:p>
          <a:p>
            <a:pPr marL="342900" lvl="0" indent="-342900">
              <a:lnSpc>
                <a:spcPct val="115000"/>
              </a:lnSpc>
              <a:spcAft>
                <a:spcPts val="800"/>
              </a:spcAft>
              <a:buSzPts val="1000"/>
              <a:buFont typeface="Wingdings" panose="05000000000000000000" pitchFamily="2" charset="2"/>
              <a:buChar char="q"/>
              <a:tabLst>
                <a:tab pos="457200" algn="l"/>
              </a:tabLst>
            </a:pPr>
            <a:r>
              <a:rPr lang="en-KE" sz="1800" kern="100" dirty="0">
                <a:solidFill>
                  <a:schemeClr val="accent2">
                    <a:lumMod val="40000"/>
                    <a:lumOff val="60000"/>
                  </a:schemeClr>
                </a:solidFill>
                <a:effectLst/>
                <a:latin typeface="Arial" panose="020B0604020202020204" pitchFamily="34" charset="0"/>
                <a:ea typeface="Calibri" panose="020F0502020204030204" pitchFamily="34" charset="0"/>
                <a:cs typeface="Arial" panose="020B0604020202020204" pitchFamily="34" charset="0"/>
              </a:rPr>
              <a:t>Guidance for care homes changed frequently and was often unclear or delayed</a:t>
            </a:r>
            <a:r>
              <a:rPr lang="en-US" dirty="0">
                <a:solidFill>
                  <a:schemeClr val="accent2">
                    <a:lumMod val="40000"/>
                    <a:lumOff val="60000"/>
                  </a:schemeClr>
                </a:solidFill>
                <a:latin typeface="Arial" panose="020B0604020202020204" pitchFamily="34" charset="0"/>
                <a:cs typeface="Arial" panose="020B0604020202020204" pitchFamily="34" charset="0"/>
              </a:rPr>
              <a:t> (Morciano et al., 2021)</a:t>
            </a:r>
            <a:endParaRPr lang="en-KE" sz="1800" kern="100" dirty="0">
              <a:solidFill>
                <a:schemeClr val="accent2">
                  <a:lumMod val="40000"/>
                  <a:lumOff val="60000"/>
                </a:schemeClr>
              </a:solidFill>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15000"/>
              </a:lnSpc>
              <a:spcAft>
                <a:spcPts val="800"/>
              </a:spcAft>
              <a:buSzPts val="1000"/>
              <a:buFont typeface="Wingdings" panose="05000000000000000000" pitchFamily="2" charset="2"/>
              <a:buChar char="q"/>
              <a:tabLst>
                <a:tab pos="457200" algn="l"/>
              </a:tabLst>
            </a:pPr>
            <a:r>
              <a:rPr lang="en-KE" sz="1800" kern="100" dirty="0">
                <a:solidFill>
                  <a:schemeClr val="accent2">
                    <a:lumMod val="40000"/>
                    <a:lumOff val="60000"/>
                  </a:schemeClr>
                </a:solidFill>
                <a:effectLst/>
                <a:latin typeface="Arial" panose="020B0604020202020204" pitchFamily="34" charset="0"/>
                <a:ea typeface="Calibri" panose="020F0502020204030204" pitchFamily="34" charset="0"/>
                <a:cs typeface="Arial" panose="020B0604020202020204" pitchFamily="34" charset="0"/>
              </a:rPr>
              <a:t>Long-standing underfunding of social care weakened preparedness for a public health emergency</a:t>
            </a:r>
            <a:r>
              <a:rPr lang="en-US" sz="1800" dirty="0">
                <a:solidFill>
                  <a:schemeClr val="accent2">
                    <a:lumMod val="40000"/>
                    <a:lumOff val="60000"/>
                  </a:schemeClr>
                </a:solidFill>
                <a:latin typeface="Arial" panose="020B0604020202020204" pitchFamily="34" charset="0"/>
                <a:cs typeface="Arial" panose="020B0604020202020204" pitchFamily="34" charset="0"/>
              </a:rPr>
              <a:t>(Schultze et al., 2022)</a:t>
            </a:r>
            <a:r>
              <a:rPr lang="en-KE" sz="1800" kern="100" dirty="0">
                <a:solidFill>
                  <a:schemeClr val="accent2">
                    <a:lumMod val="40000"/>
                    <a:lumOff val="60000"/>
                  </a:schemeClr>
                </a:solidFill>
                <a:effectLst/>
                <a:latin typeface="Arial" panose="020B0604020202020204" pitchFamily="34" charset="0"/>
                <a:ea typeface="Calibri" panose="020F0502020204030204" pitchFamily="34" charset="0"/>
                <a:cs typeface="Arial" panose="020B0604020202020204" pitchFamily="34" charset="0"/>
              </a:rPr>
              <a:t>.</a:t>
            </a:r>
          </a:p>
          <a:p>
            <a:pPr marL="342900" lvl="0" indent="-342900">
              <a:lnSpc>
                <a:spcPct val="115000"/>
              </a:lnSpc>
              <a:spcAft>
                <a:spcPts val="800"/>
              </a:spcAft>
              <a:buSzPts val="1000"/>
              <a:buFont typeface="Wingdings" panose="05000000000000000000" pitchFamily="2" charset="2"/>
              <a:buChar char="q"/>
              <a:tabLst>
                <a:tab pos="457200" algn="l"/>
              </a:tabLst>
            </a:pPr>
            <a:r>
              <a:rPr lang="en-KE" sz="1800" kern="100" dirty="0">
                <a:solidFill>
                  <a:schemeClr val="accent2">
                    <a:lumMod val="40000"/>
                    <a:lumOff val="60000"/>
                  </a:schemeClr>
                </a:solidFill>
                <a:effectLst/>
                <a:latin typeface="Arial" panose="020B0604020202020204" pitchFamily="34" charset="0"/>
                <a:ea typeface="Calibri" panose="020F0502020204030204" pitchFamily="34" charset="0"/>
                <a:cs typeface="Arial" panose="020B0604020202020204" pitchFamily="34" charset="0"/>
              </a:rPr>
              <a:t>These conditions created an environment of heightened vulnerability for residents.</a:t>
            </a:r>
            <a:r>
              <a:rPr lang="en-US" sz="1800" dirty="0">
                <a:solidFill>
                  <a:schemeClr val="accent2">
                    <a:lumMod val="40000"/>
                    <a:lumOff val="60000"/>
                  </a:schemeClr>
                </a:solidFill>
                <a:latin typeface="Arial" panose="020B0604020202020204" pitchFamily="34" charset="0"/>
                <a:cs typeface="Arial" panose="020B0604020202020204" pitchFamily="34" charset="0"/>
              </a:rPr>
              <a:t> (Morciano et al., 2021).</a:t>
            </a:r>
            <a:endParaRPr lang="en-KE" sz="1800" kern="100" dirty="0">
              <a:solidFill>
                <a:schemeClr val="accent2">
                  <a:lumMod val="40000"/>
                  <a:lumOff val="60000"/>
                </a:schemeClr>
              </a:solidFill>
              <a:effectLst/>
              <a:latin typeface="Arial" panose="020B0604020202020204" pitchFamily="34" charset="0"/>
              <a:ea typeface="Calibri" panose="020F0502020204030204" pitchFamily="34" charset="0"/>
              <a:cs typeface="Arial" panose="020B0604020202020204" pitchFamily="34" charset="0"/>
            </a:endParaRPr>
          </a:p>
        </p:txBody>
      </p:sp>
      <p:sp>
        <p:nvSpPr>
          <p:cNvPr id="5" name="Text 2"/>
          <p:cNvSpPr/>
          <p:nvPr/>
        </p:nvSpPr>
        <p:spPr>
          <a:xfrm>
            <a:off x="793790" y="4936927"/>
            <a:ext cx="7556421" cy="1451610"/>
          </a:xfrm>
          <a:prstGeom prst="rect">
            <a:avLst/>
          </a:prstGeom>
          <a:noFill/>
          <a:ln/>
        </p:spPr>
        <p:txBody>
          <a:bodyPr wrap="square" lIns="0" tIns="0" rIns="0" bIns="0" rtlCol="0" anchor="t"/>
          <a:lstStyle/>
          <a:p>
            <a:pPr marL="0" indent="0" algn="l">
              <a:lnSpc>
                <a:spcPts val="2850"/>
              </a:lnSpc>
              <a:buNone/>
            </a:pPr>
            <a:endParaRPr lang="en-US" sz="175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4">
    <p:spTree>
      <p:nvGrpSpPr>
        <p:cNvPr id="1" name=""/>
        <p:cNvGrpSpPr/>
        <p:nvPr/>
      </p:nvGrpSpPr>
      <p:grpSpPr>
        <a:xfrm>
          <a:off x="0" y="0"/>
          <a:ext cx="0" cy="0"/>
          <a:chOff x="0" y="0"/>
          <a:chExt cx="0" cy="0"/>
        </a:xfrm>
      </p:grpSpPr>
      <p:sp>
        <p:nvSpPr>
          <p:cNvPr id="2" name="Text 0"/>
          <p:cNvSpPr/>
          <p:nvPr/>
        </p:nvSpPr>
        <p:spPr>
          <a:xfrm>
            <a:off x="1402080" y="327064"/>
            <a:ext cx="12192000" cy="1513928"/>
          </a:xfrm>
          <a:prstGeom prst="rect">
            <a:avLst/>
          </a:prstGeom>
          <a:noFill/>
          <a:ln/>
        </p:spPr>
        <p:txBody>
          <a:bodyPr wrap="none" lIns="0" tIns="0" rIns="0" bIns="0" rtlCol="0" anchor="t"/>
          <a:lstStyle/>
          <a:p>
            <a:pPr algn="ctr">
              <a:lnSpc>
                <a:spcPct val="115000"/>
              </a:lnSpc>
              <a:spcAft>
                <a:spcPts val="800"/>
              </a:spcAft>
            </a:pPr>
            <a:r>
              <a:rPr lang="en-KE" sz="4000" b="1" kern="100" dirty="0">
                <a:effectLst/>
                <a:latin typeface="Arial" panose="020B0604020202020204" pitchFamily="34" charset="0"/>
                <a:ea typeface="Calibri" panose="020F0502020204030204" pitchFamily="34" charset="0"/>
                <a:cs typeface="Arial" panose="020B0604020202020204" pitchFamily="34" charset="0"/>
              </a:rPr>
              <a:t>Why Did the System Fail?</a:t>
            </a:r>
          </a:p>
        </p:txBody>
      </p:sp>
      <p:sp>
        <p:nvSpPr>
          <p:cNvPr id="9" name="Text 7"/>
          <p:cNvSpPr/>
          <p:nvPr/>
        </p:nvSpPr>
        <p:spPr>
          <a:xfrm>
            <a:off x="6504623" y="1156216"/>
            <a:ext cx="1621036" cy="177165"/>
          </a:xfrm>
          <a:prstGeom prst="rect">
            <a:avLst/>
          </a:prstGeom>
          <a:noFill/>
          <a:ln/>
        </p:spPr>
        <p:txBody>
          <a:bodyPr wrap="none" lIns="0" tIns="0" rIns="0" bIns="0" rtlCol="0" anchor="t"/>
          <a:lstStyle/>
          <a:p>
            <a:pPr marL="0" indent="0" algn="ctr">
              <a:lnSpc>
                <a:spcPts val="1350"/>
              </a:lnSpc>
              <a:buNone/>
            </a:pPr>
            <a:endParaRPr lang="en-US" sz="1100" dirty="0"/>
          </a:p>
        </p:txBody>
      </p:sp>
      <p:sp>
        <p:nvSpPr>
          <p:cNvPr id="13" name="Text 11"/>
          <p:cNvSpPr/>
          <p:nvPr/>
        </p:nvSpPr>
        <p:spPr>
          <a:xfrm>
            <a:off x="11033998" y="1156216"/>
            <a:ext cx="1786890" cy="177165"/>
          </a:xfrm>
          <a:prstGeom prst="rect">
            <a:avLst/>
          </a:prstGeom>
          <a:noFill/>
          <a:ln/>
        </p:spPr>
        <p:txBody>
          <a:bodyPr wrap="none" lIns="0" tIns="0" rIns="0" bIns="0" rtlCol="0" anchor="t"/>
          <a:lstStyle/>
          <a:p>
            <a:pPr marL="0" indent="0" algn="ctr">
              <a:lnSpc>
                <a:spcPts val="1350"/>
              </a:lnSpc>
              <a:buNone/>
            </a:pPr>
            <a:endParaRPr lang="en-US" sz="1100" dirty="0"/>
          </a:p>
        </p:txBody>
      </p:sp>
      <p:sp>
        <p:nvSpPr>
          <p:cNvPr id="17" name="TextBox 16">
            <a:extLst>
              <a:ext uri="{FF2B5EF4-FFF2-40B4-BE49-F238E27FC236}">
                <a16:creationId xmlns:a16="http://schemas.microsoft.com/office/drawing/2014/main" id="{7B0366C1-9FB8-D2C4-1EFD-0357A8205E77}"/>
              </a:ext>
            </a:extLst>
          </p:cNvPr>
          <p:cNvSpPr txBox="1"/>
          <p:nvPr/>
        </p:nvSpPr>
        <p:spPr>
          <a:xfrm>
            <a:off x="0" y="2166371"/>
            <a:ext cx="7315200" cy="6198748"/>
          </a:xfrm>
          <a:prstGeom prst="rect">
            <a:avLst/>
          </a:prstGeom>
          <a:noFill/>
        </p:spPr>
        <p:txBody>
          <a:bodyPr wrap="square">
            <a:spAutoFit/>
          </a:bodyPr>
          <a:lstStyle/>
          <a:p>
            <a:pPr marL="342900" lvl="0" indent="-342900">
              <a:lnSpc>
                <a:spcPct val="115000"/>
              </a:lnSpc>
              <a:spcAft>
                <a:spcPts val="800"/>
              </a:spcAft>
              <a:buSzPts val="1000"/>
              <a:buFont typeface="Wingdings" panose="05000000000000000000" pitchFamily="2" charset="2"/>
              <a:buChar char="q"/>
              <a:tabLst>
                <a:tab pos="457200" algn="l"/>
              </a:tabLst>
            </a:pPr>
            <a:r>
              <a:rPr lang="en-KE" sz="1800" kern="100" dirty="0">
                <a:effectLst/>
                <a:latin typeface="Arial" panose="020B0604020202020204" pitchFamily="34" charset="0"/>
                <a:ea typeface="Calibri" panose="020F0502020204030204" pitchFamily="34" charset="0"/>
                <a:cs typeface="Arial" panose="020B0604020202020204" pitchFamily="34" charset="0"/>
              </a:rPr>
              <a:t>The failure resulted from interconnected weaknesses across multiple system levels</a:t>
            </a:r>
            <a:r>
              <a:rPr lang="da-DK" b="0" i="0" dirty="0">
                <a:effectLst/>
                <a:latin typeface="Arial" panose="020B0604020202020204" pitchFamily="34" charset="0"/>
                <a:cs typeface="Arial" panose="020B0604020202020204" pitchFamily="34" charset="0"/>
              </a:rPr>
              <a:t>(Adaku Anyiam-Osigwe et al. 2024)</a:t>
            </a:r>
            <a:r>
              <a:rPr lang="en-KE" sz="1800" kern="100" dirty="0">
                <a:effectLst/>
                <a:latin typeface="Arial" panose="020B0604020202020204" pitchFamily="34" charset="0"/>
                <a:ea typeface="Calibri" panose="020F0502020204030204" pitchFamily="34" charset="0"/>
                <a:cs typeface="Arial" panose="020B0604020202020204" pitchFamily="34" charset="0"/>
              </a:rPr>
              <a:t>.</a:t>
            </a:r>
          </a:p>
          <a:p>
            <a:pPr marL="342900" lvl="0" indent="-342900">
              <a:lnSpc>
                <a:spcPct val="115000"/>
              </a:lnSpc>
              <a:spcAft>
                <a:spcPts val="800"/>
              </a:spcAft>
              <a:buSzPts val="1000"/>
              <a:buFont typeface="Wingdings" panose="05000000000000000000" pitchFamily="2" charset="2"/>
              <a:buChar char="q"/>
              <a:tabLst>
                <a:tab pos="457200" algn="l"/>
              </a:tabLst>
            </a:pPr>
            <a:r>
              <a:rPr lang="en-KE" sz="1800" kern="100" dirty="0">
                <a:effectLst/>
                <a:latin typeface="Arial" panose="020B0604020202020204" pitchFamily="34" charset="0"/>
                <a:ea typeface="Calibri" panose="020F0502020204030204" pitchFamily="34" charset="0"/>
                <a:cs typeface="Arial" panose="020B0604020202020204" pitchFamily="34" charset="0"/>
              </a:rPr>
              <a:t>Policy decisions prioritised speed and efficiency over safety in hospital discharge processes</a:t>
            </a:r>
            <a:r>
              <a:rPr lang="en-KE" sz="1800" dirty="0">
                <a:effectLst/>
                <a:latin typeface="Arial" panose="020B0604020202020204" pitchFamily="34" charset="0"/>
                <a:ea typeface="Calibri" panose="020F0502020204030204" pitchFamily="34" charset="0"/>
                <a:cs typeface="Arial" panose="020B0604020202020204" pitchFamily="34" charset="0"/>
              </a:rPr>
              <a:t>(Wilson et al., 2025</a:t>
            </a:r>
            <a:r>
              <a:rPr lang="en-US" sz="1800" dirty="0">
                <a:effectLst/>
                <a:latin typeface="Arial" panose="020B0604020202020204" pitchFamily="34" charset="0"/>
                <a:ea typeface="Calibri" panose="020F0502020204030204" pitchFamily="34" charset="0"/>
                <a:cs typeface="Arial" panose="020B0604020202020204" pitchFamily="34" charset="0"/>
              </a:rPr>
              <a:t>)</a:t>
            </a:r>
            <a:r>
              <a:rPr lang="en-KE" sz="1800" kern="100" dirty="0">
                <a:effectLst/>
                <a:latin typeface="Arial" panose="020B0604020202020204" pitchFamily="34" charset="0"/>
                <a:ea typeface="Calibri" panose="020F0502020204030204" pitchFamily="34" charset="0"/>
                <a:cs typeface="Arial" panose="020B0604020202020204" pitchFamily="34" charset="0"/>
              </a:rPr>
              <a:t>.</a:t>
            </a:r>
          </a:p>
          <a:p>
            <a:pPr marL="342900" lvl="0" indent="-342900">
              <a:lnSpc>
                <a:spcPct val="115000"/>
              </a:lnSpc>
              <a:spcAft>
                <a:spcPts val="800"/>
              </a:spcAft>
              <a:buSzPts val="1000"/>
              <a:buFont typeface="Wingdings" panose="05000000000000000000" pitchFamily="2" charset="2"/>
              <a:buChar char="q"/>
              <a:tabLst>
                <a:tab pos="457200" algn="l"/>
              </a:tabLst>
            </a:pPr>
            <a:r>
              <a:rPr lang="en-KE" sz="1800" kern="100" dirty="0">
                <a:effectLst/>
                <a:latin typeface="Arial" panose="020B0604020202020204" pitchFamily="34" charset="0"/>
                <a:ea typeface="Calibri" panose="020F0502020204030204" pitchFamily="34" charset="0"/>
                <a:cs typeface="Arial" panose="020B0604020202020204" pitchFamily="34" charset="0"/>
              </a:rPr>
              <a:t>Fragmentation between health and social care limited coordinated decision-making</a:t>
            </a:r>
            <a:r>
              <a:rPr lang="en-KE" sz="1800" dirty="0">
                <a:effectLst/>
                <a:latin typeface="Arial" panose="020B0604020202020204" pitchFamily="34" charset="0"/>
                <a:ea typeface="Calibri" panose="020F0502020204030204" pitchFamily="34" charset="0"/>
              </a:rPr>
              <a:t>(Dutey-Magni et al., 2021)</a:t>
            </a:r>
            <a:r>
              <a:rPr lang="en-KE" sz="1800" kern="100" dirty="0">
                <a:effectLst/>
                <a:latin typeface="Arial" panose="020B0604020202020204" pitchFamily="34" charset="0"/>
                <a:ea typeface="Calibri" panose="020F0502020204030204" pitchFamily="34" charset="0"/>
                <a:cs typeface="Arial" panose="020B0604020202020204" pitchFamily="34" charset="0"/>
              </a:rPr>
              <a:t>.</a:t>
            </a:r>
          </a:p>
          <a:p>
            <a:pPr marL="342900" lvl="0" indent="-342900">
              <a:lnSpc>
                <a:spcPct val="115000"/>
              </a:lnSpc>
              <a:spcAft>
                <a:spcPts val="800"/>
              </a:spcAft>
              <a:buSzPts val="1000"/>
              <a:buFont typeface="Wingdings" panose="05000000000000000000" pitchFamily="2" charset="2"/>
              <a:buChar char="q"/>
              <a:tabLst>
                <a:tab pos="457200" algn="l"/>
              </a:tabLst>
            </a:pPr>
            <a:r>
              <a:rPr lang="en-KE" sz="1800" kern="100" dirty="0">
                <a:effectLst/>
                <a:latin typeface="Arial" panose="020B0604020202020204" pitchFamily="34" charset="0"/>
                <a:ea typeface="Calibri" panose="020F0502020204030204" pitchFamily="34" charset="0"/>
                <a:cs typeface="Arial" panose="020B0604020202020204" pitchFamily="34" charset="0"/>
              </a:rPr>
              <a:t>Care homes were excluded from early access to testing and protective equipment</a:t>
            </a:r>
            <a:r>
              <a:rPr lang="en-KE" sz="1800" dirty="0">
                <a:effectLst/>
                <a:latin typeface="Arial" panose="020B0604020202020204" pitchFamily="34" charset="0"/>
                <a:ea typeface="Calibri" panose="020F0502020204030204" pitchFamily="34" charset="0"/>
              </a:rPr>
              <a:t>(Dutey-Magni et al., 2021)</a:t>
            </a:r>
            <a:r>
              <a:rPr lang="en-KE" sz="1800" kern="100" dirty="0">
                <a:effectLst/>
                <a:latin typeface="Arial" panose="020B0604020202020204" pitchFamily="34" charset="0"/>
                <a:ea typeface="Calibri" panose="020F0502020204030204" pitchFamily="34" charset="0"/>
                <a:cs typeface="Arial" panose="020B0604020202020204" pitchFamily="34" charset="0"/>
              </a:rPr>
              <a:t>.</a:t>
            </a:r>
          </a:p>
          <a:p>
            <a:pPr marL="342900" lvl="0" indent="-342900">
              <a:lnSpc>
                <a:spcPct val="115000"/>
              </a:lnSpc>
              <a:spcAft>
                <a:spcPts val="800"/>
              </a:spcAft>
              <a:buSzPts val="1000"/>
              <a:buFont typeface="Wingdings" panose="05000000000000000000" pitchFamily="2" charset="2"/>
              <a:buChar char="q"/>
              <a:tabLst>
                <a:tab pos="457200" algn="l"/>
              </a:tabLst>
            </a:pPr>
            <a:r>
              <a:rPr lang="en-KE" sz="1800" kern="100" dirty="0">
                <a:effectLst/>
                <a:latin typeface="Arial" panose="020B0604020202020204" pitchFamily="34" charset="0"/>
                <a:ea typeface="Calibri" panose="020F0502020204030204" pitchFamily="34" charset="0"/>
                <a:cs typeface="Arial" panose="020B0604020202020204" pitchFamily="34" charset="0"/>
              </a:rPr>
              <a:t>Regulatory bodies lacked sufficient authority to enforce emergency standards</a:t>
            </a:r>
            <a:r>
              <a:rPr lang="en-US" sz="1800" kern="100" dirty="0">
                <a:effectLst/>
                <a:latin typeface="Arial" panose="020B0604020202020204" pitchFamily="34" charset="0"/>
                <a:ea typeface="Calibri" panose="020F0502020204030204" pitchFamily="34" charset="0"/>
                <a:cs typeface="Arial" panose="020B0604020202020204" pitchFamily="34" charset="0"/>
              </a:rPr>
              <a:t> (</a:t>
            </a:r>
            <a:r>
              <a:rPr lang="en-KE" sz="1800" dirty="0">
                <a:effectLst/>
                <a:latin typeface="Arial" panose="020B0604020202020204" pitchFamily="34" charset="0"/>
                <a:ea typeface="Calibri" panose="020F0502020204030204" pitchFamily="34" charset="0"/>
                <a:cs typeface="Arial" panose="020B0604020202020204" pitchFamily="34" charset="0"/>
              </a:rPr>
              <a:t>Schultze et al., 2022).</a:t>
            </a:r>
            <a:br>
              <a:rPr lang="en-KE" sz="1800" dirty="0">
                <a:effectLst/>
                <a:latin typeface="Arial" panose="020B0604020202020204" pitchFamily="34" charset="0"/>
                <a:ea typeface="Calibri" panose="020F0502020204030204" pitchFamily="34" charset="0"/>
                <a:cs typeface="Arial" panose="020B0604020202020204" pitchFamily="34" charset="0"/>
              </a:rPr>
            </a:br>
            <a:r>
              <a:rPr lang="en-KE" sz="1800" kern="100" dirty="0">
                <a:effectLst/>
                <a:latin typeface="Arial" panose="020B0604020202020204" pitchFamily="34" charset="0"/>
                <a:ea typeface="Calibri" panose="020F0502020204030204" pitchFamily="34" charset="0"/>
                <a:cs typeface="Arial" panose="020B0604020202020204" pitchFamily="34" charset="0"/>
              </a:rPr>
              <a:t>.</a:t>
            </a:r>
          </a:p>
          <a:p>
            <a:pPr marL="342900" lvl="0" indent="-342900">
              <a:lnSpc>
                <a:spcPct val="115000"/>
              </a:lnSpc>
              <a:spcAft>
                <a:spcPts val="800"/>
              </a:spcAft>
              <a:buSzPts val="1000"/>
              <a:buFont typeface="Wingdings" panose="05000000000000000000" pitchFamily="2" charset="2"/>
              <a:buChar char="q"/>
              <a:tabLst>
                <a:tab pos="457200" algn="l"/>
              </a:tabLst>
            </a:pPr>
            <a:r>
              <a:rPr lang="en-KE" sz="1800" kern="100" dirty="0">
                <a:effectLst/>
                <a:latin typeface="Arial" panose="020B0604020202020204" pitchFamily="34" charset="0"/>
                <a:ea typeface="Calibri" panose="020F0502020204030204" pitchFamily="34" charset="0"/>
                <a:cs typeface="Arial" panose="020B0604020202020204" pitchFamily="34" charset="0"/>
              </a:rPr>
              <a:t>Workforce constraints reduced the ability to maintain safe care practices</a:t>
            </a:r>
            <a:r>
              <a:rPr lang="da-DK" b="0" i="0" dirty="0">
                <a:effectLst/>
                <a:latin typeface="Arial" panose="020B0604020202020204" pitchFamily="34" charset="0"/>
                <a:cs typeface="Arial" panose="020B0604020202020204" pitchFamily="34" charset="0"/>
              </a:rPr>
              <a:t>(Adaku Anyiam-Osigwe et al. 2024)</a:t>
            </a:r>
            <a:r>
              <a:rPr lang="en-KE" sz="1800" kern="100" dirty="0">
                <a:effectLst/>
                <a:latin typeface="Arial" panose="020B0604020202020204" pitchFamily="34" charset="0"/>
                <a:ea typeface="Calibri" panose="020F0502020204030204" pitchFamily="34" charset="0"/>
                <a:cs typeface="Arial" panose="020B0604020202020204" pitchFamily="34" charset="0"/>
              </a:rPr>
              <a:t>.</a:t>
            </a:r>
          </a:p>
          <a:p>
            <a:pPr marL="342900" lvl="0" indent="-342900">
              <a:lnSpc>
                <a:spcPct val="115000"/>
              </a:lnSpc>
              <a:spcAft>
                <a:spcPts val="800"/>
              </a:spcAft>
              <a:buSzPts val="1000"/>
              <a:buFont typeface="Wingdings" panose="05000000000000000000" pitchFamily="2" charset="2"/>
              <a:buChar char="q"/>
              <a:tabLst>
                <a:tab pos="457200" algn="l"/>
              </a:tabLst>
            </a:pPr>
            <a:r>
              <a:rPr lang="en-KE" sz="1800" kern="100" dirty="0">
                <a:effectLst/>
                <a:latin typeface="Arial" panose="020B0604020202020204" pitchFamily="34" charset="0"/>
                <a:ea typeface="Calibri" panose="020F0502020204030204" pitchFamily="34" charset="0"/>
                <a:cs typeface="Arial" panose="020B0604020202020204" pitchFamily="34" charset="0"/>
              </a:rPr>
              <a:t>Communication failures led to confusion and inconsistent implementation of guidance</a:t>
            </a:r>
            <a:r>
              <a:rPr lang="en-KE" sz="1800" dirty="0">
                <a:effectLst/>
                <a:latin typeface="Arial" panose="020B0604020202020204" pitchFamily="34" charset="0"/>
                <a:ea typeface="Calibri" panose="020F0502020204030204" pitchFamily="34" charset="0"/>
                <a:cs typeface="Arial" panose="020B0604020202020204" pitchFamily="34" charset="0"/>
              </a:rPr>
              <a:t>(Wilson et al., 2025</a:t>
            </a:r>
            <a:r>
              <a:rPr lang="en-US" sz="1800" dirty="0">
                <a:effectLst/>
                <a:latin typeface="Arial" panose="020B0604020202020204" pitchFamily="34" charset="0"/>
                <a:ea typeface="Calibri" panose="020F0502020204030204" pitchFamily="34" charset="0"/>
                <a:cs typeface="Arial" panose="020B0604020202020204" pitchFamily="34" charset="0"/>
              </a:rPr>
              <a:t>)</a:t>
            </a:r>
            <a:r>
              <a:rPr lang="en-KE" sz="1800" kern="100" dirty="0">
                <a:effectLst/>
                <a:latin typeface="Arial" panose="020B0604020202020204" pitchFamily="34" charset="0"/>
                <a:ea typeface="Calibri" panose="020F0502020204030204" pitchFamily="34" charset="0"/>
                <a:cs typeface="Arial" panose="020B0604020202020204" pitchFamily="34" charset="0"/>
              </a:rPr>
              <a:t>.</a:t>
            </a:r>
          </a:p>
          <a:p>
            <a:pPr marL="342900" lvl="0" indent="-342900">
              <a:lnSpc>
                <a:spcPct val="115000"/>
              </a:lnSpc>
              <a:spcAft>
                <a:spcPts val="800"/>
              </a:spcAft>
              <a:buSzPts val="1000"/>
              <a:buFont typeface="Wingdings" panose="05000000000000000000" pitchFamily="2" charset="2"/>
              <a:buChar char="q"/>
              <a:tabLst>
                <a:tab pos="457200" algn="l"/>
              </a:tabLst>
            </a:pPr>
            <a:r>
              <a:rPr lang="en-KE" sz="1800" kern="100" dirty="0">
                <a:effectLst/>
                <a:latin typeface="Arial" panose="020B0604020202020204" pitchFamily="34" charset="0"/>
                <a:ea typeface="Calibri" panose="020F0502020204030204" pitchFamily="34" charset="0"/>
                <a:cs typeface="Arial" panose="020B0604020202020204" pitchFamily="34" charset="0"/>
              </a:rPr>
              <a:t>These failures interacted rather than occurring in isolation</a:t>
            </a:r>
            <a:r>
              <a:rPr lang="en-KE" sz="1800" dirty="0">
                <a:effectLst/>
                <a:latin typeface="Arial" panose="020B0604020202020204" pitchFamily="34" charset="0"/>
                <a:ea typeface="Calibri" panose="020F0502020204030204" pitchFamily="34" charset="0"/>
                <a:cs typeface="Arial" panose="020B0604020202020204" pitchFamily="34" charset="0"/>
              </a:rPr>
              <a:t>(Dutey-Magni et al., 2021).</a:t>
            </a:r>
            <a:endParaRPr lang="en-KE" sz="1800" kern="100" dirty="0">
              <a:effectLst/>
              <a:latin typeface="Arial" panose="020B0604020202020204" pitchFamily="34" charset="0"/>
              <a:ea typeface="Calibri" panose="020F050202020403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77BCD310-B87A-879D-944F-9AD46250A1AC}"/>
              </a:ext>
            </a:extLst>
          </p:cNvPr>
          <p:cNvPicPr>
            <a:picLocks noChangeAspect="1"/>
          </p:cNvPicPr>
          <p:nvPr/>
        </p:nvPicPr>
        <p:blipFill>
          <a:blip r:embed="rId3"/>
          <a:stretch>
            <a:fillRect/>
          </a:stretch>
        </p:blipFill>
        <p:spPr>
          <a:xfrm>
            <a:off x="7315199" y="2166370"/>
            <a:ext cx="7315201" cy="5412999"/>
          </a:xfrm>
          <a:prstGeom prst="rect">
            <a:avLst/>
          </a:prstGeom>
        </p:spPr>
      </p:pic>
      <p:sp>
        <p:nvSpPr>
          <p:cNvPr id="6" name="TextBox 5">
            <a:extLst>
              <a:ext uri="{FF2B5EF4-FFF2-40B4-BE49-F238E27FC236}">
                <a16:creationId xmlns:a16="http://schemas.microsoft.com/office/drawing/2014/main" id="{48BD42AD-95B3-A5E6-CFDF-07C2A5FA5455}"/>
              </a:ext>
            </a:extLst>
          </p:cNvPr>
          <p:cNvSpPr txBox="1"/>
          <p:nvPr/>
        </p:nvSpPr>
        <p:spPr>
          <a:xfrm>
            <a:off x="8269843" y="7579370"/>
            <a:ext cx="6360557" cy="646331"/>
          </a:xfrm>
          <a:prstGeom prst="rect">
            <a:avLst/>
          </a:prstGeom>
          <a:noFill/>
        </p:spPr>
        <p:txBody>
          <a:bodyPr wrap="square">
            <a:spAutoFit/>
          </a:bodyPr>
          <a:lstStyle/>
          <a:p>
            <a:r>
              <a:rPr lang="en-KE" dirty="0"/>
              <a:t>https://www.thelancet.com/journals/eclinm/article/PIIS2589-5370%2820%2930069-9/fulltext</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5">
    <p:spTree>
      <p:nvGrpSpPr>
        <p:cNvPr id="1" name=""/>
        <p:cNvGrpSpPr/>
        <p:nvPr/>
      </p:nvGrpSpPr>
      <p:grpSpPr>
        <a:xfrm>
          <a:off x="0" y="0"/>
          <a:ext cx="0" cy="0"/>
          <a:chOff x="0" y="0"/>
          <a:chExt cx="0" cy="0"/>
        </a:xfrm>
      </p:grpSpPr>
      <p:sp>
        <p:nvSpPr>
          <p:cNvPr id="3" name="Text 0"/>
          <p:cNvSpPr/>
          <p:nvPr/>
        </p:nvSpPr>
        <p:spPr>
          <a:xfrm>
            <a:off x="1" y="0"/>
            <a:ext cx="14542478" cy="1541367"/>
          </a:xfrm>
          <a:prstGeom prst="rect">
            <a:avLst/>
          </a:prstGeom>
          <a:solidFill>
            <a:schemeClr val="accent1">
              <a:lumMod val="60000"/>
              <a:lumOff val="40000"/>
            </a:schemeClr>
          </a:solidFill>
          <a:ln/>
        </p:spPr>
        <p:txBody>
          <a:bodyPr wrap="square" lIns="0" tIns="0" rIns="0" bIns="0" rtlCol="0" anchor="t"/>
          <a:lstStyle/>
          <a:p>
            <a:pPr algn="ctr">
              <a:lnSpc>
                <a:spcPct val="115000"/>
              </a:lnSpc>
              <a:spcAft>
                <a:spcPts val="800"/>
              </a:spcAft>
            </a:pPr>
            <a:r>
              <a:rPr lang="en-KE" sz="4000" b="1" kern="100" dirty="0">
                <a:effectLst/>
                <a:latin typeface="Arial" panose="020B0604020202020204" pitchFamily="34" charset="0"/>
                <a:ea typeface="Calibri" panose="020F0502020204030204" pitchFamily="34" charset="0"/>
                <a:cs typeface="Arial" panose="020B0604020202020204" pitchFamily="34" charset="0"/>
              </a:rPr>
              <a:t>Swiss Cheese Model – Systems Failure (Compulsory)</a:t>
            </a:r>
          </a:p>
        </p:txBody>
      </p:sp>
      <p:pic>
        <p:nvPicPr>
          <p:cNvPr id="6" name="Picture 5">
            <a:extLst>
              <a:ext uri="{FF2B5EF4-FFF2-40B4-BE49-F238E27FC236}">
                <a16:creationId xmlns:a16="http://schemas.microsoft.com/office/drawing/2014/main" id="{1B466442-F0C7-8593-F2FA-BBEDC8F14319}"/>
              </a:ext>
            </a:extLst>
          </p:cNvPr>
          <p:cNvPicPr>
            <a:picLocks noChangeAspect="1"/>
          </p:cNvPicPr>
          <p:nvPr/>
        </p:nvPicPr>
        <p:blipFill>
          <a:blip r:embed="rId3"/>
          <a:stretch>
            <a:fillRect/>
          </a:stretch>
        </p:blipFill>
        <p:spPr>
          <a:xfrm>
            <a:off x="0" y="1541366"/>
            <a:ext cx="14630400" cy="6688233"/>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1"/>
          <p:cNvSpPr/>
          <p:nvPr/>
        </p:nvSpPr>
        <p:spPr>
          <a:xfrm>
            <a:off x="0" y="0"/>
            <a:ext cx="14630400" cy="1299175"/>
          </a:xfrm>
          <a:prstGeom prst="rect">
            <a:avLst/>
          </a:prstGeom>
          <a:noFill/>
          <a:ln/>
        </p:spPr>
        <p:txBody>
          <a:bodyPr wrap="none" lIns="0" tIns="0" rIns="0" bIns="0" rtlCol="0" anchor="t"/>
          <a:lstStyle/>
          <a:p>
            <a:pPr marL="0" indent="0" algn="ctr">
              <a:lnSpc>
                <a:spcPts val="4450"/>
              </a:lnSpc>
              <a:buNone/>
            </a:pPr>
            <a:r>
              <a:rPr lang="en-KE" sz="4000" b="1" dirty="0">
                <a:effectLst/>
                <a:latin typeface="Arial" panose="020B0604020202020204" pitchFamily="34" charset="0"/>
                <a:ea typeface="Calibri" panose="020F0502020204030204" pitchFamily="34" charset="0"/>
                <a:cs typeface="Arial" panose="020B0604020202020204" pitchFamily="34" charset="0"/>
              </a:rPr>
              <a:t>Benchmarking Gaps </a:t>
            </a:r>
            <a:endParaRPr lang="en-US" sz="4000" b="1" dirty="0">
              <a:latin typeface="Arial" panose="020B0604020202020204" pitchFamily="34" charset="0"/>
              <a:ea typeface="Calibri" panose="020F0502020204030204" pitchFamily="34" charset="0"/>
              <a:cs typeface="Arial" panose="020B0604020202020204" pitchFamily="34" charset="0"/>
            </a:endParaRPr>
          </a:p>
          <a:p>
            <a:pPr marL="0" indent="0" algn="ctr">
              <a:lnSpc>
                <a:spcPts val="4450"/>
              </a:lnSpc>
              <a:buNone/>
            </a:pPr>
            <a:r>
              <a:rPr lang="en-KE" sz="4000" b="1" dirty="0">
                <a:effectLst/>
                <a:latin typeface="Arial" panose="020B0604020202020204" pitchFamily="34" charset="0"/>
                <a:ea typeface="Calibri" panose="020F0502020204030204" pitchFamily="34" charset="0"/>
                <a:cs typeface="Arial" panose="020B0604020202020204" pitchFamily="34" charset="0"/>
              </a:rPr>
              <a:t>National Standards vs Performance (Compulsory)</a:t>
            </a:r>
            <a:endParaRPr lang="en-US" sz="8000" b="1" dirty="0">
              <a:latin typeface="Arial" panose="020B0604020202020204" pitchFamily="34" charset="0"/>
              <a:cs typeface="Arial" panose="020B0604020202020204" pitchFamily="34" charset="0"/>
            </a:endParaRPr>
          </a:p>
        </p:txBody>
      </p:sp>
      <p:sp>
        <p:nvSpPr>
          <p:cNvPr id="8" name="Text 5"/>
          <p:cNvSpPr/>
          <p:nvPr/>
        </p:nvSpPr>
        <p:spPr>
          <a:xfrm>
            <a:off x="5235893" y="2786539"/>
            <a:ext cx="4158615" cy="748427"/>
          </a:xfrm>
          <a:prstGeom prst="rect">
            <a:avLst/>
          </a:prstGeom>
          <a:noFill/>
          <a:ln/>
        </p:spPr>
        <p:txBody>
          <a:bodyPr wrap="none" lIns="0" tIns="0" rIns="0" bIns="0" rtlCol="0" anchor="t"/>
          <a:lstStyle/>
          <a:p>
            <a:pPr marL="0" indent="0" algn="ctr">
              <a:lnSpc>
                <a:spcPts val="5850"/>
              </a:lnSpc>
              <a:buNone/>
            </a:pPr>
            <a:endParaRPr lang="en-US" sz="5850" dirty="0"/>
          </a:p>
        </p:txBody>
      </p:sp>
      <p:sp>
        <p:nvSpPr>
          <p:cNvPr id="9" name="Text 6"/>
          <p:cNvSpPr/>
          <p:nvPr/>
        </p:nvSpPr>
        <p:spPr>
          <a:xfrm>
            <a:off x="5897523" y="3818334"/>
            <a:ext cx="2835235" cy="354330"/>
          </a:xfrm>
          <a:prstGeom prst="rect">
            <a:avLst/>
          </a:prstGeom>
          <a:noFill/>
          <a:ln/>
        </p:spPr>
        <p:txBody>
          <a:bodyPr wrap="none" lIns="0" tIns="0" rIns="0" bIns="0" rtlCol="0" anchor="t"/>
          <a:lstStyle/>
          <a:p>
            <a:pPr marL="0" indent="0" algn="ctr">
              <a:lnSpc>
                <a:spcPts val="2750"/>
              </a:lnSpc>
              <a:buNone/>
            </a:pPr>
            <a:endParaRPr lang="en-US" sz="2200" dirty="0"/>
          </a:p>
        </p:txBody>
      </p:sp>
      <p:graphicFrame>
        <p:nvGraphicFramePr>
          <p:cNvPr id="2" name="Table 1">
            <a:extLst>
              <a:ext uri="{FF2B5EF4-FFF2-40B4-BE49-F238E27FC236}">
                <a16:creationId xmlns:a16="http://schemas.microsoft.com/office/drawing/2014/main" id="{FDD16468-4876-75CA-E0C4-4864E2C6CC80}"/>
              </a:ext>
            </a:extLst>
          </p:cNvPr>
          <p:cNvGraphicFramePr>
            <a:graphicFrameLocks noGrp="1"/>
          </p:cNvGraphicFramePr>
          <p:nvPr>
            <p:extLst>
              <p:ext uri="{D42A27DB-BD31-4B8C-83A1-F6EECF244321}">
                <p14:modId xmlns:p14="http://schemas.microsoft.com/office/powerpoint/2010/main" val="1139055246"/>
              </p:ext>
            </p:extLst>
          </p:nvPr>
        </p:nvGraphicFramePr>
        <p:xfrm>
          <a:off x="24213" y="1166439"/>
          <a:ext cx="14606187" cy="7158054"/>
        </p:xfrm>
        <a:graphic>
          <a:graphicData uri="http://schemas.openxmlformats.org/drawingml/2006/table">
            <a:tbl>
              <a:tblPr firstRow="1" firstCol="1" bandRow="1">
                <a:tableStyleId>{5C22544A-7EE6-4342-B048-85BDC9FD1C3A}</a:tableStyleId>
              </a:tblPr>
              <a:tblGrid>
                <a:gridCol w="4868729">
                  <a:extLst>
                    <a:ext uri="{9D8B030D-6E8A-4147-A177-3AD203B41FA5}">
                      <a16:colId xmlns:a16="http://schemas.microsoft.com/office/drawing/2014/main" val="317245554"/>
                    </a:ext>
                  </a:extLst>
                </a:gridCol>
                <a:gridCol w="4868729">
                  <a:extLst>
                    <a:ext uri="{9D8B030D-6E8A-4147-A177-3AD203B41FA5}">
                      <a16:colId xmlns:a16="http://schemas.microsoft.com/office/drawing/2014/main" val="3650152551"/>
                    </a:ext>
                  </a:extLst>
                </a:gridCol>
                <a:gridCol w="4868729">
                  <a:extLst>
                    <a:ext uri="{9D8B030D-6E8A-4147-A177-3AD203B41FA5}">
                      <a16:colId xmlns:a16="http://schemas.microsoft.com/office/drawing/2014/main" val="3460200370"/>
                    </a:ext>
                  </a:extLst>
                </a:gridCol>
              </a:tblGrid>
              <a:tr h="470416">
                <a:tc>
                  <a:txBody>
                    <a:bodyPr/>
                    <a:lstStyle/>
                    <a:p>
                      <a:pPr marL="0" marR="0">
                        <a:lnSpc>
                          <a:spcPct val="115000"/>
                        </a:lnSpc>
                        <a:spcAft>
                          <a:spcPts val="800"/>
                        </a:spcAft>
                        <a:buNone/>
                      </a:pPr>
                      <a:r>
                        <a:rPr lang="en-US" sz="1400" b="1" kern="100" dirty="0">
                          <a:effectLst/>
                          <a:latin typeface="Arial" panose="020B0604020202020204" pitchFamily="34" charset="0"/>
                          <a:ea typeface="Calibri" panose="020F0502020204030204" pitchFamily="34" charset="0"/>
                          <a:cs typeface="Arial" panose="020B0604020202020204" pitchFamily="34" charset="0"/>
                        </a:rPr>
                        <a:t>Benchmark Area</a:t>
                      </a:r>
                      <a:endParaRPr lang="en-US" sz="1400" kern="1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marL="0" marR="0">
                        <a:lnSpc>
                          <a:spcPct val="115000"/>
                        </a:lnSpc>
                        <a:spcAft>
                          <a:spcPts val="800"/>
                        </a:spcAft>
                        <a:buNone/>
                      </a:pPr>
                      <a:r>
                        <a:rPr lang="en-US" sz="1400" b="1" kern="100">
                          <a:effectLst/>
                          <a:latin typeface="Arial" panose="020B0604020202020204" pitchFamily="34" charset="0"/>
                          <a:ea typeface="Calibri" panose="020F0502020204030204" pitchFamily="34" charset="0"/>
                          <a:cs typeface="Arial" panose="020B0604020202020204" pitchFamily="34" charset="0"/>
                        </a:rPr>
                        <a:t>National Standards (Expected)</a:t>
                      </a:r>
                      <a:endParaRPr lang="en-US" sz="1400" kern="1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marL="0" marR="0">
                        <a:lnSpc>
                          <a:spcPct val="115000"/>
                        </a:lnSpc>
                        <a:spcAft>
                          <a:spcPts val="800"/>
                        </a:spcAft>
                        <a:buNone/>
                      </a:pPr>
                      <a:r>
                        <a:rPr lang="en-US" sz="1400" b="1" kern="100">
                          <a:effectLst/>
                          <a:latin typeface="Arial" panose="020B0604020202020204" pitchFamily="34" charset="0"/>
                          <a:ea typeface="Calibri" panose="020F0502020204030204" pitchFamily="34" charset="0"/>
                          <a:cs typeface="Arial" panose="020B0604020202020204" pitchFamily="34" charset="0"/>
                        </a:rPr>
                        <a:t>Care Homes in Practice (Observed)</a:t>
                      </a:r>
                      <a:endParaRPr lang="en-US" sz="1400" kern="1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2083995234"/>
                  </a:ext>
                </a:extLst>
              </a:tr>
              <a:tr h="1199482">
                <a:tc>
                  <a:txBody>
                    <a:bodyPr/>
                    <a:lstStyle/>
                    <a:p>
                      <a:pPr marL="0" marR="0">
                        <a:lnSpc>
                          <a:spcPct val="115000"/>
                        </a:lnSpc>
                        <a:spcAft>
                          <a:spcPts val="800"/>
                        </a:spcAft>
                        <a:buNone/>
                      </a:pPr>
                      <a:r>
                        <a:rPr lang="en-US" sz="1400" b="1" kern="100">
                          <a:effectLst/>
                          <a:latin typeface="Arial" panose="020B0604020202020204" pitchFamily="34" charset="0"/>
                          <a:ea typeface="Calibri" panose="020F0502020204030204" pitchFamily="34" charset="0"/>
                          <a:cs typeface="Arial" panose="020B0604020202020204" pitchFamily="34" charset="0"/>
                        </a:rPr>
                        <a:t>Patient Safety</a:t>
                      </a:r>
                      <a:endParaRPr lang="en-US" sz="1400" kern="1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marL="0" marR="0">
                        <a:lnSpc>
                          <a:spcPct val="115000"/>
                        </a:lnSpc>
                        <a:spcAft>
                          <a:spcPts val="800"/>
                        </a:spcAft>
                        <a:buNone/>
                      </a:pPr>
                      <a:r>
                        <a:rPr lang="en-US" sz="1400" b="0" kern="100">
                          <a:effectLst/>
                          <a:latin typeface="Arial" panose="020B0604020202020204" pitchFamily="34" charset="0"/>
                          <a:ea typeface="Calibri" panose="020F0502020204030204" pitchFamily="34" charset="0"/>
                          <a:cs typeface="Arial" panose="020B0604020202020204" pitchFamily="34" charset="0"/>
                        </a:rPr>
                        <a:t>Protection of Vulnerable Residents: The NHS Long Term Plan and DHSC COVID-19 Action Plan required integrated safeguarding systems to protect clinically vulnerable care home residents (NHS England, 2019; DHSC, 2020).</a:t>
                      </a:r>
                    </a:p>
                  </a:txBody>
                  <a:tcPr marL="68580" marR="68580" marT="0" marB="0"/>
                </a:tc>
                <a:tc>
                  <a:txBody>
                    <a:bodyPr/>
                    <a:lstStyle/>
                    <a:p>
                      <a:pPr marL="0" marR="0">
                        <a:lnSpc>
                          <a:spcPct val="115000"/>
                        </a:lnSpc>
                        <a:spcAft>
                          <a:spcPts val="800"/>
                        </a:spcAft>
                        <a:buNone/>
                      </a:pPr>
                      <a:r>
                        <a:rPr lang="en-US" sz="1400" b="0" kern="100" dirty="0">
                          <a:effectLst/>
                          <a:latin typeface="Arial" panose="020B0604020202020204" pitchFamily="34" charset="0"/>
                          <a:ea typeface="Calibri" panose="020F0502020204030204" pitchFamily="34" charset="0"/>
                          <a:cs typeface="Arial" panose="020B0604020202020204" pitchFamily="34" charset="0"/>
                        </a:rPr>
                        <a:t>During the COVID-19 period, care home residents accounted for over 40% of all COVID-19-related deaths in England, highlighting significant failures in resident protection and safety systems.</a:t>
                      </a:r>
                    </a:p>
                  </a:txBody>
                  <a:tcPr marL="68580" marR="68580" marT="0" marB="0"/>
                </a:tc>
                <a:extLst>
                  <a:ext uri="{0D108BD9-81ED-4DB2-BD59-A6C34878D82A}">
                    <a16:rowId xmlns:a16="http://schemas.microsoft.com/office/drawing/2014/main" val="701940189"/>
                  </a:ext>
                </a:extLst>
              </a:tr>
              <a:tr h="956459">
                <a:tc>
                  <a:txBody>
                    <a:bodyPr/>
                    <a:lstStyle/>
                    <a:p>
                      <a:pPr marL="0" marR="0">
                        <a:lnSpc>
                          <a:spcPct val="115000"/>
                        </a:lnSpc>
                        <a:spcAft>
                          <a:spcPts val="800"/>
                        </a:spcAft>
                        <a:buNone/>
                      </a:pPr>
                      <a:r>
                        <a:rPr lang="en-US" sz="1400" b="1" kern="100">
                          <a:effectLst/>
                          <a:latin typeface="Arial" panose="020B0604020202020204" pitchFamily="34" charset="0"/>
                          <a:ea typeface="Calibri" panose="020F0502020204030204" pitchFamily="34" charset="0"/>
                          <a:cs typeface="Arial" panose="020B0604020202020204" pitchFamily="34" charset="0"/>
                        </a:rPr>
                        <a:t>Infection Control</a:t>
                      </a:r>
                      <a:endParaRPr lang="en-US" sz="1400" kern="1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marL="0" marR="0">
                        <a:lnSpc>
                          <a:spcPct val="115000"/>
                        </a:lnSpc>
                        <a:spcAft>
                          <a:spcPts val="800"/>
                        </a:spcAft>
                        <a:buNone/>
                      </a:pPr>
                      <a:r>
                        <a:rPr lang="en-US" sz="1400" b="0" kern="100" dirty="0">
                          <a:effectLst/>
                          <a:latin typeface="Arial" panose="020B0604020202020204" pitchFamily="34" charset="0"/>
                          <a:ea typeface="Calibri" panose="020F0502020204030204" pitchFamily="34" charset="0"/>
                          <a:cs typeface="Arial" panose="020B0604020202020204" pitchFamily="34" charset="0"/>
                        </a:rPr>
                        <a:t>Infection Prevention &amp; Control: Regulation 12 of the Health and Social Care Act 2008 mandates safe care delivery, including effective infection prevention and adequate PPE provision (CQC, 2014; DHSC, 2020).</a:t>
                      </a:r>
                    </a:p>
                  </a:txBody>
                  <a:tcPr marL="68580" marR="68580" marT="0" marB="0"/>
                </a:tc>
                <a:tc>
                  <a:txBody>
                    <a:bodyPr/>
                    <a:lstStyle/>
                    <a:p>
                      <a:pPr marL="0" marR="0">
                        <a:lnSpc>
                          <a:spcPct val="115000"/>
                        </a:lnSpc>
                        <a:spcAft>
                          <a:spcPts val="800"/>
                        </a:spcAft>
                        <a:buNone/>
                      </a:pPr>
                      <a:r>
                        <a:rPr lang="en-US" sz="1400" b="0" kern="100" dirty="0">
                          <a:effectLst/>
                          <a:latin typeface="Arial" panose="020B0604020202020204" pitchFamily="34" charset="0"/>
                          <a:ea typeface="Calibri" panose="020F0502020204030204" pitchFamily="34" charset="0"/>
                          <a:cs typeface="Arial" panose="020B0604020202020204" pitchFamily="34" charset="0"/>
                        </a:rPr>
                        <a:t>Surveys reported that nearly 50% of care homes experienced PPE shortages during peak outbreak periods, severely limiting effective infection control (</a:t>
                      </a:r>
                      <a:r>
                        <a:rPr lang="en-US" sz="1400" b="0" i="0" kern="1200" dirty="0">
                          <a:solidFill>
                            <a:schemeClr val="dk1"/>
                          </a:solidFill>
                          <a:effectLst/>
                          <a:latin typeface="Arial" panose="020B0604020202020204" pitchFamily="34" charset="0"/>
                          <a:ea typeface="+mn-ea"/>
                          <a:cs typeface="Arial" panose="020B0604020202020204" pitchFamily="34" charset="0"/>
                        </a:rPr>
                        <a:t>(</a:t>
                      </a:r>
                      <a:r>
                        <a:rPr lang="en-US" sz="1400" b="0" i="0" kern="1200" dirty="0" err="1">
                          <a:solidFill>
                            <a:schemeClr val="dk1"/>
                          </a:solidFill>
                          <a:effectLst/>
                          <a:latin typeface="Arial" panose="020B0604020202020204" pitchFamily="34" charset="0"/>
                          <a:ea typeface="+mn-ea"/>
                          <a:cs typeface="Arial" panose="020B0604020202020204" pitchFamily="34" charset="0"/>
                        </a:rPr>
                        <a:t>Hollinghurst</a:t>
                      </a:r>
                      <a:r>
                        <a:rPr lang="en-US" sz="1400" b="0" i="0" kern="1200" dirty="0">
                          <a:solidFill>
                            <a:schemeClr val="dk1"/>
                          </a:solidFill>
                          <a:effectLst/>
                          <a:latin typeface="Arial" panose="020B0604020202020204" pitchFamily="34" charset="0"/>
                          <a:ea typeface="+mn-ea"/>
                          <a:cs typeface="Arial" panose="020B0604020202020204" pitchFamily="34" charset="0"/>
                        </a:rPr>
                        <a:t> et al. 2020)</a:t>
                      </a:r>
                      <a:endParaRPr lang="en-US" sz="1400" b="0" kern="1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1768590626"/>
                  </a:ext>
                </a:extLst>
              </a:tr>
              <a:tr h="930695">
                <a:tc>
                  <a:txBody>
                    <a:bodyPr/>
                    <a:lstStyle/>
                    <a:p>
                      <a:pPr marL="0" marR="0">
                        <a:lnSpc>
                          <a:spcPct val="115000"/>
                        </a:lnSpc>
                        <a:spcAft>
                          <a:spcPts val="800"/>
                        </a:spcAft>
                        <a:buNone/>
                      </a:pPr>
                      <a:r>
                        <a:rPr lang="en-US" sz="1400" b="1" kern="100">
                          <a:effectLst/>
                          <a:latin typeface="Arial" panose="020B0604020202020204" pitchFamily="34" charset="0"/>
                          <a:ea typeface="Calibri" panose="020F0502020204030204" pitchFamily="34" charset="0"/>
                          <a:cs typeface="Arial" panose="020B0604020202020204" pitchFamily="34" charset="0"/>
                        </a:rPr>
                        <a:t>Testing &amp; Surveillance</a:t>
                      </a:r>
                      <a:endParaRPr lang="en-US" sz="1400" kern="1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marL="0" marR="0">
                        <a:lnSpc>
                          <a:spcPct val="115000"/>
                        </a:lnSpc>
                        <a:spcAft>
                          <a:spcPts val="800"/>
                        </a:spcAft>
                        <a:buNone/>
                      </a:pPr>
                      <a:r>
                        <a:rPr lang="en-US" sz="1400" b="0" kern="100" dirty="0">
                          <a:effectLst/>
                          <a:latin typeface="Arial" panose="020B0604020202020204" pitchFamily="34" charset="0"/>
                          <a:ea typeface="Calibri" panose="020F0502020204030204" pitchFamily="34" charset="0"/>
                          <a:cs typeface="Arial" panose="020B0604020202020204" pitchFamily="34" charset="0"/>
                        </a:rPr>
                        <a:t>Testing &amp; Surveillance: National guidance required early testing, routine surveillance, and rapid outbreak detection in high-risk care settings (UKHSA, 2020; NHS England, 2020).</a:t>
                      </a:r>
                    </a:p>
                  </a:txBody>
                  <a:tcPr marL="68580" marR="68580" marT="0" marB="0"/>
                </a:tc>
                <a:tc>
                  <a:txBody>
                    <a:bodyPr/>
                    <a:lstStyle/>
                    <a:p>
                      <a:pPr marL="0" marR="0">
                        <a:lnSpc>
                          <a:spcPct val="115000"/>
                        </a:lnSpc>
                        <a:spcAft>
                          <a:spcPts val="800"/>
                        </a:spcAft>
                        <a:buNone/>
                      </a:pPr>
                      <a:r>
                        <a:rPr lang="en-US" sz="1400" b="0" kern="100" dirty="0">
                          <a:effectLst/>
                          <a:latin typeface="Arial" panose="020B0604020202020204" pitchFamily="34" charset="0"/>
                          <a:ea typeface="Calibri" panose="020F0502020204030204" pitchFamily="34" charset="0"/>
                          <a:cs typeface="Arial" panose="020B0604020202020204" pitchFamily="34" charset="0"/>
                        </a:rPr>
                        <a:t>Delayed testing meant outbreaks were often identified 7–10 days later than recommended, contributing to rapid within-home transmission (</a:t>
                      </a:r>
                      <a:r>
                        <a:rPr lang="en-US" sz="1400" b="0" i="0" kern="1200" dirty="0">
                          <a:solidFill>
                            <a:schemeClr val="dk1"/>
                          </a:solidFill>
                          <a:effectLst/>
                          <a:latin typeface="Arial" panose="020B0604020202020204" pitchFamily="34" charset="0"/>
                          <a:ea typeface="+mn-ea"/>
                          <a:cs typeface="Arial" panose="020B0604020202020204" pitchFamily="34" charset="0"/>
                        </a:rPr>
                        <a:t>(Marin-Gomez et al. 2022)</a:t>
                      </a:r>
                      <a:r>
                        <a:rPr lang="en-US" sz="1400" b="0" kern="100" dirty="0">
                          <a:effectLst/>
                          <a:latin typeface="Arial" panose="020B0604020202020204" pitchFamily="34" charset="0"/>
                          <a:ea typeface="Calibri" panose="020F0502020204030204" pitchFamily="34" charset="0"/>
                          <a:cs typeface="Arial" panose="020B0604020202020204" pitchFamily="34" charset="0"/>
                        </a:rPr>
                        <a:t>).</a:t>
                      </a:r>
                    </a:p>
                  </a:txBody>
                  <a:tcPr marL="68580" marR="68580" marT="0" marB="0"/>
                </a:tc>
                <a:extLst>
                  <a:ext uri="{0D108BD9-81ED-4DB2-BD59-A6C34878D82A}">
                    <a16:rowId xmlns:a16="http://schemas.microsoft.com/office/drawing/2014/main" val="907904557"/>
                  </a:ext>
                </a:extLst>
              </a:tr>
              <a:tr h="956459">
                <a:tc>
                  <a:txBody>
                    <a:bodyPr/>
                    <a:lstStyle/>
                    <a:p>
                      <a:pPr marL="0" marR="0">
                        <a:lnSpc>
                          <a:spcPct val="115000"/>
                        </a:lnSpc>
                        <a:spcAft>
                          <a:spcPts val="800"/>
                        </a:spcAft>
                        <a:buNone/>
                      </a:pPr>
                      <a:r>
                        <a:rPr lang="en-US" sz="1400" b="1" kern="100">
                          <a:effectLst/>
                          <a:latin typeface="Arial" panose="020B0604020202020204" pitchFamily="34" charset="0"/>
                          <a:ea typeface="Calibri" panose="020F0502020204030204" pitchFamily="34" charset="0"/>
                          <a:cs typeface="Arial" panose="020B0604020202020204" pitchFamily="34" charset="0"/>
                        </a:rPr>
                        <a:t>Safeguarding</a:t>
                      </a:r>
                      <a:endParaRPr lang="en-US" sz="1400" kern="1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marL="0" marR="0">
                        <a:lnSpc>
                          <a:spcPct val="115000"/>
                        </a:lnSpc>
                        <a:spcAft>
                          <a:spcPts val="800"/>
                        </a:spcAft>
                        <a:buNone/>
                      </a:pPr>
                      <a:r>
                        <a:rPr lang="en-US" sz="1400" b="0" kern="100" dirty="0">
                          <a:effectLst/>
                          <a:latin typeface="Arial" panose="020B0604020202020204" pitchFamily="34" charset="0"/>
                          <a:ea typeface="Calibri" panose="020F0502020204030204" pitchFamily="34" charset="0"/>
                          <a:cs typeface="Arial" panose="020B0604020202020204" pitchFamily="34" charset="0"/>
                        </a:rPr>
                        <a:t>Safeguarding &amp; Governance: The CQC Fundamental Standards require robust safeguarding systems, leadership accountability, and effective risk management (CQC, 2020).</a:t>
                      </a:r>
                    </a:p>
                  </a:txBody>
                  <a:tcPr marL="68580" marR="68580" marT="0" marB="0"/>
                </a:tc>
                <a:tc>
                  <a:txBody>
                    <a:bodyPr/>
                    <a:lstStyle/>
                    <a:p>
                      <a:pPr marL="0" marR="0">
                        <a:lnSpc>
                          <a:spcPct val="115000"/>
                        </a:lnSpc>
                        <a:spcAft>
                          <a:spcPts val="800"/>
                        </a:spcAft>
                        <a:buNone/>
                      </a:pPr>
                      <a:r>
                        <a:rPr lang="en-US" sz="1400" b="0" kern="100" dirty="0">
                          <a:effectLst/>
                          <a:latin typeface="Arial" panose="020B0604020202020204" pitchFamily="34" charset="0"/>
                          <a:ea typeface="Calibri" panose="020F0502020204030204" pitchFamily="34" charset="0"/>
                          <a:cs typeface="Arial" panose="020B0604020202020204" pitchFamily="34" charset="0"/>
                        </a:rPr>
                        <a:t>Care homes lacked sufficient system-level safeguarding support, with significant under-reporting of serious incidents, reducing protection for residents with complex mental health needs (</a:t>
                      </a:r>
                      <a:r>
                        <a:rPr lang="en-US" sz="1400" b="0" i="0" kern="1200" dirty="0">
                          <a:solidFill>
                            <a:schemeClr val="dk1"/>
                          </a:solidFill>
                          <a:effectLst/>
                          <a:latin typeface="Arial" panose="020B0604020202020204" pitchFamily="34" charset="0"/>
                          <a:ea typeface="+mn-ea"/>
                          <a:cs typeface="Arial" panose="020B0604020202020204" pitchFamily="34" charset="0"/>
                        </a:rPr>
                        <a:t>(</a:t>
                      </a:r>
                      <a:r>
                        <a:rPr lang="en-US" sz="1400" b="0" i="0" kern="1200" dirty="0" err="1">
                          <a:solidFill>
                            <a:schemeClr val="dk1"/>
                          </a:solidFill>
                          <a:effectLst/>
                          <a:latin typeface="Arial" panose="020B0604020202020204" pitchFamily="34" charset="0"/>
                          <a:ea typeface="+mn-ea"/>
                          <a:cs typeface="Arial" panose="020B0604020202020204" pitchFamily="34" charset="0"/>
                        </a:rPr>
                        <a:t>Arnedo</a:t>
                      </a:r>
                      <a:r>
                        <a:rPr lang="en-US" sz="1400" b="0" i="0" kern="1200" dirty="0">
                          <a:solidFill>
                            <a:schemeClr val="dk1"/>
                          </a:solidFill>
                          <a:effectLst/>
                          <a:latin typeface="Arial" panose="020B0604020202020204" pitchFamily="34" charset="0"/>
                          <a:ea typeface="+mn-ea"/>
                          <a:cs typeface="Arial" panose="020B0604020202020204" pitchFamily="34" charset="0"/>
                        </a:rPr>
                        <a:t>-Pena et al. 2022)</a:t>
                      </a:r>
                      <a:r>
                        <a:rPr lang="en-US" sz="1400" b="0" kern="100" dirty="0">
                          <a:effectLst/>
                          <a:latin typeface="Arial" panose="020B0604020202020204" pitchFamily="34" charset="0"/>
                          <a:ea typeface="Calibri" panose="020F0502020204030204" pitchFamily="34" charset="0"/>
                          <a:cs typeface="Arial" panose="020B0604020202020204" pitchFamily="34" charset="0"/>
                        </a:rPr>
                        <a:t>).</a:t>
                      </a:r>
                    </a:p>
                  </a:txBody>
                  <a:tcPr marL="68580" marR="68580" marT="0" marB="0"/>
                </a:tc>
                <a:extLst>
                  <a:ext uri="{0D108BD9-81ED-4DB2-BD59-A6C34878D82A}">
                    <a16:rowId xmlns:a16="http://schemas.microsoft.com/office/drawing/2014/main" val="2785477890"/>
                  </a:ext>
                </a:extLst>
              </a:tr>
              <a:tr h="930695">
                <a:tc>
                  <a:txBody>
                    <a:bodyPr/>
                    <a:lstStyle/>
                    <a:p>
                      <a:pPr marL="0" marR="0">
                        <a:lnSpc>
                          <a:spcPct val="115000"/>
                        </a:lnSpc>
                        <a:spcAft>
                          <a:spcPts val="800"/>
                        </a:spcAft>
                        <a:buNone/>
                      </a:pPr>
                      <a:r>
                        <a:rPr lang="en-US" sz="1400" b="1" kern="100">
                          <a:effectLst/>
                          <a:latin typeface="Arial" panose="020B0604020202020204" pitchFamily="34" charset="0"/>
                          <a:ea typeface="Calibri" panose="020F0502020204030204" pitchFamily="34" charset="0"/>
                          <a:cs typeface="Arial" panose="020B0604020202020204" pitchFamily="34" charset="0"/>
                        </a:rPr>
                        <a:t>Workforce Support</a:t>
                      </a:r>
                      <a:endParaRPr lang="en-US" sz="1400" kern="1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marL="0" marR="0">
                        <a:lnSpc>
                          <a:spcPct val="115000"/>
                        </a:lnSpc>
                        <a:spcAft>
                          <a:spcPts val="800"/>
                        </a:spcAft>
                        <a:buNone/>
                      </a:pPr>
                      <a:r>
                        <a:rPr lang="en-US" sz="1400" b="0" kern="100" dirty="0">
                          <a:effectLst/>
                          <a:latin typeface="Arial" panose="020B0604020202020204" pitchFamily="34" charset="0"/>
                          <a:ea typeface="Calibri" panose="020F0502020204030204" pitchFamily="34" charset="0"/>
                          <a:cs typeface="Arial" panose="020B0604020202020204" pitchFamily="34" charset="0"/>
                        </a:rPr>
                        <a:t>Workforce &amp; Staffing: The Health and Social Care Act 2008 require sufficient numbers of trained and competent staff to ensure safe service delivery (CQC, 2014; NHS England, 2020).</a:t>
                      </a:r>
                    </a:p>
                  </a:txBody>
                  <a:tcPr marL="68580" marR="68580" marT="0" marB="0"/>
                </a:tc>
                <a:tc>
                  <a:txBody>
                    <a:bodyPr/>
                    <a:lstStyle/>
                    <a:p>
                      <a:pPr marL="0" marR="0">
                        <a:lnSpc>
                          <a:spcPct val="115000"/>
                        </a:lnSpc>
                        <a:spcAft>
                          <a:spcPts val="800"/>
                        </a:spcAft>
                        <a:buNone/>
                      </a:pPr>
                      <a:r>
                        <a:rPr lang="en-US" sz="1400" b="0" kern="100" dirty="0">
                          <a:effectLst/>
                          <a:latin typeface="Arial" panose="020B0604020202020204" pitchFamily="34" charset="0"/>
                          <a:ea typeface="Calibri" panose="020F0502020204030204" pitchFamily="34" charset="0"/>
                          <a:cs typeface="Arial" panose="020B0604020202020204" pitchFamily="34" charset="0"/>
                        </a:rPr>
                        <a:t>The sector faced chronic understaffing rates of up to 30%, leading to heavy reliance on agency staff and reduced continuity of care (</a:t>
                      </a:r>
                      <a:r>
                        <a:rPr lang="en-US" sz="1400" b="0" i="0" kern="1200" dirty="0">
                          <a:solidFill>
                            <a:schemeClr val="dk1"/>
                          </a:solidFill>
                          <a:effectLst/>
                          <a:latin typeface="Arial" panose="020B0604020202020204" pitchFamily="34" charset="0"/>
                          <a:ea typeface="+mn-ea"/>
                          <a:cs typeface="Arial" panose="020B0604020202020204" pitchFamily="34" charset="0"/>
                        </a:rPr>
                        <a:t>(Stow et al. 2021)</a:t>
                      </a:r>
                      <a:r>
                        <a:rPr lang="en-US" sz="1400" b="0" kern="100" dirty="0">
                          <a:effectLst/>
                          <a:latin typeface="Arial" panose="020B0604020202020204" pitchFamily="34" charset="0"/>
                          <a:ea typeface="Calibri" panose="020F0502020204030204" pitchFamily="34" charset="0"/>
                          <a:cs typeface="Arial" panose="020B0604020202020204" pitchFamily="34" charset="0"/>
                        </a:rPr>
                        <a:t>).</a:t>
                      </a:r>
                    </a:p>
                  </a:txBody>
                  <a:tcPr marL="68580" marR="68580" marT="0" marB="0"/>
                </a:tc>
                <a:extLst>
                  <a:ext uri="{0D108BD9-81ED-4DB2-BD59-A6C34878D82A}">
                    <a16:rowId xmlns:a16="http://schemas.microsoft.com/office/drawing/2014/main" val="2087635680"/>
                  </a:ext>
                </a:extLst>
              </a:tr>
              <a:tr h="713438">
                <a:tc>
                  <a:txBody>
                    <a:bodyPr/>
                    <a:lstStyle/>
                    <a:p>
                      <a:pPr marL="0" marR="0">
                        <a:lnSpc>
                          <a:spcPct val="115000"/>
                        </a:lnSpc>
                        <a:spcAft>
                          <a:spcPts val="800"/>
                        </a:spcAft>
                        <a:buNone/>
                      </a:pPr>
                      <a:r>
                        <a:rPr lang="en-US" sz="1400" b="1" kern="100">
                          <a:effectLst/>
                          <a:latin typeface="Arial" panose="020B0604020202020204" pitchFamily="34" charset="0"/>
                          <a:ea typeface="Calibri" panose="020F0502020204030204" pitchFamily="34" charset="0"/>
                          <a:cs typeface="Arial" panose="020B0604020202020204" pitchFamily="34" charset="0"/>
                        </a:rPr>
                        <a:t>Infrastructure</a:t>
                      </a:r>
                      <a:endParaRPr lang="en-US" sz="1400" kern="1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marL="0" marR="0">
                        <a:lnSpc>
                          <a:spcPct val="115000"/>
                        </a:lnSpc>
                        <a:spcAft>
                          <a:spcPts val="800"/>
                        </a:spcAft>
                        <a:buNone/>
                      </a:pPr>
                      <a:r>
                        <a:rPr lang="en-US" sz="1400" b="0" kern="100" dirty="0">
                          <a:effectLst/>
                          <a:latin typeface="Arial" panose="020B0604020202020204" pitchFamily="34" charset="0"/>
                          <a:ea typeface="Calibri" panose="020F0502020204030204" pitchFamily="34" charset="0"/>
                          <a:cs typeface="Arial" panose="020B0604020202020204" pitchFamily="34" charset="0"/>
                        </a:rPr>
                        <a:t>Access to safety infrastructure comparable to NHS hospitals (</a:t>
                      </a:r>
                      <a:r>
                        <a:rPr lang="en-US" sz="1400" b="0" i="0" kern="1200" dirty="0">
                          <a:solidFill>
                            <a:schemeClr val="dk1"/>
                          </a:solidFill>
                          <a:effectLst/>
                          <a:latin typeface="Arial" panose="020B0604020202020204" pitchFamily="34" charset="0"/>
                          <a:ea typeface="+mn-ea"/>
                          <a:cs typeface="Arial" panose="020B0604020202020204" pitchFamily="34" charset="0"/>
                        </a:rPr>
                        <a:t>(</a:t>
                      </a:r>
                      <a:r>
                        <a:rPr lang="en-US" sz="1400" b="0" i="0" kern="1200" dirty="0" err="1">
                          <a:solidFill>
                            <a:schemeClr val="dk1"/>
                          </a:solidFill>
                          <a:effectLst/>
                          <a:latin typeface="Arial" panose="020B0604020202020204" pitchFamily="34" charset="0"/>
                          <a:ea typeface="+mn-ea"/>
                          <a:cs typeface="Arial" panose="020B0604020202020204" pitchFamily="34" charset="0"/>
                        </a:rPr>
                        <a:t>Morciano</a:t>
                      </a:r>
                      <a:r>
                        <a:rPr lang="en-US" sz="1400" b="0" i="0" kern="1200" dirty="0">
                          <a:solidFill>
                            <a:schemeClr val="dk1"/>
                          </a:solidFill>
                          <a:effectLst/>
                          <a:latin typeface="Arial" panose="020B0604020202020204" pitchFamily="34" charset="0"/>
                          <a:ea typeface="+mn-ea"/>
                          <a:cs typeface="Arial" panose="020B0604020202020204" pitchFamily="34" charset="0"/>
                        </a:rPr>
                        <a:t> et al. 2021)</a:t>
                      </a:r>
                      <a:r>
                        <a:rPr lang="en-US" sz="1400" b="0" kern="100" dirty="0">
                          <a:effectLst/>
                          <a:latin typeface="Arial" panose="020B0604020202020204" pitchFamily="34" charset="0"/>
                          <a:ea typeface="Calibri" panose="020F0502020204030204" pitchFamily="34" charset="0"/>
                          <a:cs typeface="Arial" panose="020B0604020202020204" pitchFamily="34" charset="0"/>
                        </a:rPr>
                        <a:t>).</a:t>
                      </a:r>
                    </a:p>
                  </a:txBody>
                  <a:tcPr marL="68580" marR="68580" marT="0" marB="0"/>
                </a:tc>
                <a:tc>
                  <a:txBody>
                    <a:bodyPr/>
                    <a:lstStyle/>
                    <a:p>
                      <a:pPr marL="0" marR="0">
                        <a:lnSpc>
                          <a:spcPct val="115000"/>
                        </a:lnSpc>
                        <a:spcAft>
                          <a:spcPts val="800"/>
                        </a:spcAft>
                        <a:buNone/>
                      </a:pPr>
                      <a:r>
                        <a:rPr lang="en-US" sz="1400" b="0" kern="100" dirty="0">
                          <a:effectLst/>
                          <a:latin typeface="Arial" panose="020B0604020202020204" pitchFamily="34" charset="0"/>
                          <a:ea typeface="Calibri" panose="020F0502020204030204" pitchFamily="34" charset="0"/>
                          <a:cs typeface="Arial" panose="020B0604020202020204" pitchFamily="34" charset="0"/>
                        </a:rPr>
                        <a:t>Unlike hospitals, many care homes lacked isolation rooms and clinical equipment, limiting their ability to safely manage infectious outbreaks (</a:t>
                      </a:r>
                      <a:r>
                        <a:rPr lang="en-US" sz="1400" b="0" i="0" kern="1200" dirty="0">
                          <a:solidFill>
                            <a:schemeClr val="dk1"/>
                          </a:solidFill>
                          <a:effectLst/>
                          <a:latin typeface="Arial" panose="020B0604020202020204" pitchFamily="34" charset="0"/>
                          <a:ea typeface="+mn-ea"/>
                          <a:cs typeface="Arial" panose="020B0604020202020204" pitchFamily="34" charset="0"/>
                        </a:rPr>
                        <a:t>(Wilson et al. 2025)</a:t>
                      </a:r>
                      <a:r>
                        <a:rPr lang="en-US" sz="1400" b="0" kern="100" dirty="0">
                          <a:effectLst/>
                          <a:latin typeface="Arial" panose="020B0604020202020204" pitchFamily="34" charset="0"/>
                          <a:ea typeface="Calibri" panose="020F0502020204030204" pitchFamily="34" charset="0"/>
                          <a:cs typeface="Arial" panose="020B0604020202020204" pitchFamily="34" charset="0"/>
                        </a:rPr>
                        <a:t>).</a:t>
                      </a:r>
                    </a:p>
                  </a:txBody>
                  <a:tcPr marL="68580" marR="68580" marT="0" marB="0"/>
                </a:tc>
                <a:extLst>
                  <a:ext uri="{0D108BD9-81ED-4DB2-BD59-A6C34878D82A}">
                    <a16:rowId xmlns:a16="http://schemas.microsoft.com/office/drawing/2014/main" val="1997017536"/>
                  </a:ext>
                </a:extLst>
              </a:tr>
              <a:tr h="956459">
                <a:tc>
                  <a:txBody>
                    <a:bodyPr/>
                    <a:lstStyle/>
                    <a:p>
                      <a:pPr marL="0" marR="0">
                        <a:lnSpc>
                          <a:spcPct val="115000"/>
                        </a:lnSpc>
                        <a:spcAft>
                          <a:spcPts val="800"/>
                        </a:spcAft>
                        <a:buNone/>
                      </a:pPr>
                      <a:r>
                        <a:rPr lang="en-US" sz="1400" b="1" kern="100">
                          <a:effectLst/>
                          <a:latin typeface="Arial" panose="020B0604020202020204" pitchFamily="34" charset="0"/>
                          <a:ea typeface="Calibri" panose="020F0502020204030204" pitchFamily="34" charset="0"/>
                          <a:cs typeface="Arial" panose="020B0604020202020204" pitchFamily="34" charset="0"/>
                        </a:rPr>
                        <a:t>System Integration</a:t>
                      </a:r>
                      <a:endParaRPr lang="en-US" sz="1400" kern="1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marL="0" marR="0">
                        <a:lnSpc>
                          <a:spcPct val="115000"/>
                        </a:lnSpc>
                        <a:spcAft>
                          <a:spcPts val="800"/>
                        </a:spcAft>
                        <a:buNone/>
                      </a:pPr>
                      <a:r>
                        <a:rPr lang="en-US" sz="1400" b="0" kern="100" dirty="0">
                          <a:effectLst/>
                          <a:latin typeface="Arial" panose="020B0604020202020204" pitchFamily="34" charset="0"/>
                          <a:ea typeface="Calibri" panose="020F0502020204030204" pitchFamily="34" charset="0"/>
                          <a:cs typeface="Arial" panose="020B0604020202020204" pitchFamily="34" charset="0"/>
                        </a:rPr>
                        <a:t>Coordinated NHS–social care pathways and information sharing</a:t>
                      </a:r>
                    </a:p>
                  </a:txBody>
                  <a:tcPr marL="68580" marR="68580" marT="0" marB="0"/>
                </a:tc>
                <a:tc>
                  <a:txBody>
                    <a:bodyPr/>
                    <a:lstStyle/>
                    <a:p>
                      <a:pPr marL="0" marR="0">
                        <a:lnSpc>
                          <a:spcPct val="115000"/>
                        </a:lnSpc>
                        <a:spcAft>
                          <a:spcPts val="800"/>
                        </a:spcAft>
                        <a:buNone/>
                      </a:pPr>
                      <a:r>
                        <a:rPr lang="en-US" sz="1400" b="0" kern="100" dirty="0">
                          <a:effectLst/>
                          <a:latin typeface="Arial" panose="020B0604020202020204" pitchFamily="34" charset="0"/>
                          <a:ea typeface="Calibri" panose="020F0502020204030204" pitchFamily="34" charset="0"/>
                          <a:cs typeface="Arial" panose="020B0604020202020204" pitchFamily="34" charset="0"/>
                        </a:rPr>
                        <a:t>Fragmented communication between NHS services and care homes resulted in delayed clinical support and poor continuity of care, particularly for residents with mental health conditions (</a:t>
                      </a:r>
                      <a:r>
                        <a:rPr lang="en-US" sz="1400" b="0" i="0" kern="1200" dirty="0">
                          <a:solidFill>
                            <a:schemeClr val="dk1"/>
                          </a:solidFill>
                          <a:effectLst/>
                          <a:latin typeface="Arial" panose="020B0604020202020204" pitchFamily="34" charset="0"/>
                          <a:ea typeface="+mn-ea"/>
                          <a:cs typeface="Arial" panose="020B0604020202020204" pitchFamily="34" charset="0"/>
                        </a:rPr>
                        <a:t>(Stow et al. 2021)</a:t>
                      </a:r>
                      <a:r>
                        <a:rPr lang="en-US" sz="1400" b="0" kern="100" dirty="0">
                          <a:effectLst/>
                          <a:latin typeface="Arial" panose="020B0604020202020204" pitchFamily="34" charset="0"/>
                          <a:ea typeface="Calibri" panose="020F0502020204030204" pitchFamily="34" charset="0"/>
                          <a:cs typeface="Arial" panose="020B0604020202020204" pitchFamily="34" charset="0"/>
                        </a:rPr>
                        <a:t>).</a:t>
                      </a:r>
                    </a:p>
                  </a:txBody>
                  <a:tcPr marL="68580" marR="68580" marT="0" marB="0"/>
                </a:tc>
                <a:extLst>
                  <a:ext uri="{0D108BD9-81ED-4DB2-BD59-A6C34878D82A}">
                    <a16:rowId xmlns:a16="http://schemas.microsoft.com/office/drawing/2014/main" val="4105610287"/>
                  </a:ext>
                </a:extLst>
              </a:tr>
            </a:tbl>
          </a:graphicData>
        </a:graphic>
      </p:graphicFrame>
      <p:sp>
        <p:nvSpPr>
          <p:cNvPr id="5" name="Rectangle 1">
            <a:extLst>
              <a:ext uri="{FF2B5EF4-FFF2-40B4-BE49-F238E27FC236}">
                <a16:creationId xmlns:a16="http://schemas.microsoft.com/office/drawing/2014/main" id="{623ABFB5-005F-0029-DD94-9429B3FEC2E4}"/>
              </a:ext>
            </a:extLst>
          </p:cNvPr>
          <p:cNvSpPr>
            <a:spLocks noChangeArrowheads="1"/>
          </p:cNvSpPr>
          <p:nvPr/>
        </p:nvSpPr>
        <p:spPr bwMode="auto">
          <a:xfrm>
            <a:off x="-825230" y="2079625"/>
            <a:ext cx="20414492" cy="42354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endParaRPr lang="en-KE"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9">
    <p:spTree>
      <p:nvGrpSpPr>
        <p:cNvPr id="1" name=""/>
        <p:cNvGrpSpPr/>
        <p:nvPr/>
      </p:nvGrpSpPr>
      <p:grpSpPr>
        <a:xfrm>
          <a:off x="0" y="0"/>
          <a:ext cx="0" cy="0"/>
          <a:chOff x="0" y="0"/>
          <a:chExt cx="0" cy="0"/>
        </a:xfrm>
      </p:grpSpPr>
      <p:sp>
        <p:nvSpPr>
          <p:cNvPr id="2" name="Text 0"/>
          <p:cNvSpPr/>
          <p:nvPr/>
        </p:nvSpPr>
        <p:spPr>
          <a:xfrm>
            <a:off x="1133951" y="845334"/>
            <a:ext cx="12702659" cy="1614377"/>
          </a:xfrm>
          <a:prstGeom prst="rect">
            <a:avLst/>
          </a:prstGeom>
          <a:noFill/>
          <a:ln/>
        </p:spPr>
        <p:txBody>
          <a:bodyPr wrap="none" lIns="0" tIns="0" rIns="0" bIns="0" rtlCol="0" anchor="t"/>
          <a:lstStyle/>
          <a:p>
            <a:pPr marL="0" indent="0" algn="ctr">
              <a:lnSpc>
                <a:spcPts val="4450"/>
              </a:lnSpc>
              <a:buNone/>
            </a:pPr>
            <a:r>
              <a:rPr lang="en-KE" sz="4000" b="1" dirty="0">
                <a:effectLst/>
                <a:latin typeface="Arial" panose="020B0604020202020204" pitchFamily="34" charset="0"/>
                <a:ea typeface="Calibri" panose="020F0502020204030204" pitchFamily="34" charset="0"/>
                <a:cs typeface="Arial" panose="020B0604020202020204" pitchFamily="34" charset="0"/>
              </a:rPr>
              <a:t>Component 2: Introduction &amp; Case Background </a:t>
            </a:r>
            <a:endParaRPr lang="en-US" sz="8000" dirty="0">
              <a:latin typeface="Arial" panose="020B0604020202020204" pitchFamily="34" charset="0"/>
              <a:cs typeface="Arial" panose="020B0604020202020204" pitchFamily="34" charset="0"/>
            </a:endParaRPr>
          </a:p>
        </p:txBody>
      </p:sp>
      <p:sp>
        <p:nvSpPr>
          <p:cNvPr id="4" name="Text 2"/>
          <p:cNvSpPr/>
          <p:nvPr/>
        </p:nvSpPr>
        <p:spPr>
          <a:xfrm>
            <a:off x="1133951" y="4752618"/>
            <a:ext cx="12702659" cy="1088708"/>
          </a:xfrm>
          <a:prstGeom prst="rect">
            <a:avLst/>
          </a:prstGeom>
          <a:noFill/>
          <a:ln/>
        </p:spPr>
        <p:txBody>
          <a:bodyPr wrap="square" lIns="0" tIns="0" rIns="0" bIns="0" rtlCol="0" anchor="t"/>
          <a:lstStyle/>
          <a:p>
            <a:pPr marL="0" indent="0" algn="l">
              <a:lnSpc>
                <a:spcPts val="2850"/>
              </a:lnSpc>
              <a:buNone/>
            </a:pPr>
            <a:endParaRPr lang="en-US" sz="1750" dirty="0"/>
          </a:p>
        </p:txBody>
      </p:sp>
      <p:sp>
        <p:nvSpPr>
          <p:cNvPr id="7" name="TextBox 6">
            <a:extLst>
              <a:ext uri="{FF2B5EF4-FFF2-40B4-BE49-F238E27FC236}">
                <a16:creationId xmlns:a16="http://schemas.microsoft.com/office/drawing/2014/main" id="{752893A1-6B29-2D7D-EEA0-3943F177FAB8}"/>
              </a:ext>
            </a:extLst>
          </p:cNvPr>
          <p:cNvSpPr txBox="1"/>
          <p:nvPr/>
        </p:nvSpPr>
        <p:spPr>
          <a:xfrm>
            <a:off x="0" y="1959383"/>
            <a:ext cx="14630401" cy="6247864"/>
          </a:xfrm>
          <a:prstGeom prst="rect">
            <a:avLst/>
          </a:prstGeom>
          <a:noFill/>
        </p:spPr>
        <p:txBody>
          <a:bodyPr wrap="square">
            <a:spAutoFit/>
          </a:bodyPr>
          <a:lstStyle/>
          <a:p>
            <a:pPr marL="285750" indent="-285750">
              <a:buFont typeface="Wingdings" panose="05000000000000000000" pitchFamily="2" charset="2"/>
              <a:buChar char="q"/>
            </a:pPr>
            <a:r>
              <a:rPr lang="en-US" sz="2000" b="1" dirty="0">
                <a:latin typeface="Arial" panose="020B0604020202020204" pitchFamily="34" charset="0"/>
                <a:cs typeface="Arial" panose="020B0604020202020204" pitchFamily="34" charset="0"/>
              </a:rPr>
              <a:t>Introduction/ Case Background.</a:t>
            </a:r>
            <a:endParaRPr lang="en-US" sz="2000"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q"/>
            </a:pPr>
            <a:r>
              <a:rPr lang="en-US" sz="2000" dirty="0">
                <a:latin typeface="Arial" panose="020B0604020202020204" pitchFamily="34" charset="0"/>
                <a:cs typeface="Arial" panose="020B0604020202020204" pitchFamily="34" charset="0"/>
              </a:rPr>
              <a:t>The COVID-19 Care Home Mortality Crisis is a quality governance failure in the UK health and social care system. The early policies had a bias toward NHS capacity, ensuring social care safety against unproven hospital discharges, ineffective PPE provision, and avoidable deaths of frail residents (Burton et al., 2020; Schultze et al., 2022).</a:t>
            </a:r>
          </a:p>
          <a:p>
            <a:pPr marL="285750" indent="-285750">
              <a:buFont typeface="Wingdings" panose="05000000000000000000" pitchFamily="2" charset="2"/>
              <a:buChar char="q"/>
            </a:pPr>
            <a:r>
              <a:rPr lang="en-US" sz="2000" b="1" dirty="0">
                <a:latin typeface="Arial" panose="020B0604020202020204" pitchFamily="34" charset="0"/>
                <a:cs typeface="Arial" panose="020B0604020202020204" pitchFamily="34" charset="0"/>
              </a:rPr>
              <a:t>Donabedian Model - Structural and Process Failure</a:t>
            </a:r>
            <a:endParaRPr lang="en-US" sz="2000"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q"/>
            </a:pPr>
            <a:r>
              <a:rPr lang="en-US" sz="2000" dirty="0">
                <a:latin typeface="Arial" panose="020B0604020202020204" pitchFamily="34" charset="0"/>
                <a:cs typeface="Arial" panose="020B0604020202020204" pitchFamily="34" charset="0"/>
              </a:rPr>
              <a:t>The Donabedian framework was applied to unsafe care processes, suggesting that structural factors, such as continuous underfunding and unregulated monitoring, directly affected the process (</a:t>
            </a:r>
            <a:r>
              <a:rPr lang="en-US" sz="2000" dirty="0" err="1">
                <a:latin typeface="Arial" panose="020B0604020202020204" pitchFamily="34" charset="0"/>
                <a:cs typeface="Arial" panose="020B0604020202020204" pitchFamily="34" charset="0"/>
              </a:rPr>
              <a:t>Dutey</a:t>
            </a:r>
            <a:r>
              <a:rPr lang="en-US" sz="2000" dirty="0">
                <a:latin typeface="Arial" panose="020B0604020202020204" pitchFamily="34" charset="0"/>
                <a:cs typeface="Arial" panose="020B0604020202020204" pitchFamily="34" charset="0"/>
              </a:rPr>
              <a:t>-Magni et al., 2021). This caused such failures in the process (some of which involved discharge practices and delayed infection control instructions) that led to specific mortality outcomes that could have been prevented, indicating the ineffectiveness of the quality assurance mechanisms (</a:t>
            </a:r>
            <a:r>
              <a:rPr lang="en-US" sz="2000" dirty="0" err="1">
                <a:latin typeface="Arial" panose="020B0604020202020204" pitchFamily="34" charset="0"/>
                <a:cs typeface="Arial" panose="020B0604020202020204" pitchFamily="34" charset="0"/>
              </a:rPr>
              <a:t>Morciano</a:t>
            </a:r>
            <a:r>
              <a:rPr lang="en-US" sz="2000" dirty="0">
                <a:latin typeface="Arial" panose="020B0604020202020204" pitchFamily="34" charset="0"/>
                <a:cs typeface="Arial" panose="020B0604020202020204" pitchFamily="34" charset="0"/>
              </a:rPr>
              <a:t> et al., 2021).</a:t>
            </a:r>
          </a:p>
          <a:p>
            <a:pPr marL="285750" indent="-285750">
              <a:buFont typeface="Wingdings" panose="05000000000000000000" pitchFamily="2" charset="2"/>
              <a:buChar char="q"/>
            </a:pPr>
            <a:r>
              <a:rPr lang="en-US" sz="2000" b="1" dirty="0">
                <a:latin typeface="Arial" panose="020B0604020202020204" pitchFamily="34" charset="0"/>
                <a:cs typeface="Arial" panose="020B0604020202020204" pitchFamily="34" charset="0"/>
              </a:rPr>
              <a:t>Fishbone Diagram-Root Cause Interdependency</a:t>
            </a:r>
            <a:endParaRPr lang="en-US" sz="2000"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q"/>
            </a:pPr>
            <a:r>
              <a:rPr lang="en-US" sz="2000" dirty="0">
                <a:latin typeface="Arial" panose="020B0604020202020204" pitchFamily="34" charset="0"/>
                <a:cs typeface="Arial" panose="020B0604020202020204" pitchFamily="34" charset="0"/>
              </a:rPr>
              <a:t>The Fishbone analysis gives relatable workforce, policy, communication, and resource failures. Individual mistakes did not cause the crisis; the problem was predetermined by the system's inherent weaknesses that interacted simultaneously (Gordon et al., 2020; Daly et al., 2021).</a:t>
            </a:r>
          </a:p>
          <a:p>
            <a:pPr marL="285750" indent="-285750">
              <a:buFont typeface="Wingdings" panose="05000000000000000000" pitchFamily="2" charset="2"/>
              <a:buChar char="q"/>
            </a:pPr>
            <a:r>
              <a:rPr lang="en-US" sz="2000" b="1" dirty="0">
                <a:latin typeface="Arial" panose="020B0604020202020204" pitchFamily="34" charset="0"/>
                <a:cs typeface="Arial" panose="020B0604020202020204" pitchFamily="34" charset="0"/>
              </a:rPr>
              <a:t>Policy and National standards Gap</a:t>
            </a:r>
            <a:endParaRPr lang="en-US" sz="2000"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q"/>
            </a:pPr>
            <a:r>
              <a:rPr lang="en-US" sz="2000" dirty="0">
                <a:latin typeface="Arial" panose="020B0604020202020204" pitchFamily="34" charset="0"/>
                <a:cs typeface="Arial" panose="020B0604020202020204" pitchFamily="34" charset="0"/>
              </a:rPr>
              <a:t> The policy gap exists between the policy and national standards, as the policy aims to address the threat of poor school performance but does not comprehensively address actual performance. The national standards required the prevention of infections and the provision of adequate PPE and testing for high-risk groups (Craig et al., 2021). However, slow implementation and a weak governance model, driven by disjointed implementation, resulted in care performance well below national safety standards (Hollinghurst et al., 2020).</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80000"/>
                <a:lumMod val="80000"/>
              </a:schemeClr>
              <a:schemeClr val="bg2">
                <a:tint val="98000"/>
              </a:schemeClr>
            </a:duotone>
          </a:blip>
          <a:stretch/>
        </a:blipFill>
        <a:effectLst/>
      </p:bgPr>
    </p:bg>
    <p:spTree>
      <p:nvGrpSpPr>
        <p:cNvPr id="1" name="">
          <a:extLst>
            <a:ext uri="{FF2B5EF4-FFF2-40B4-BE49-F238E27FC236}">
              <a16:creationId xmlns:a16="http://schemas.microsoft.com/office/drawing/2014/main" id="{B8B022DC-DEAE-D0E8-CDC4-8B7F4FABD8C8}"/>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6C1BC590-AB67-9720-FF43-060FB13146CD}"/>
              </a:ext>
            </a:extLst>
          </p:cNvPr>
          <p:cNvSpPr txBox="1"/>
          <p:nvPr/>
        </p:nvSpPr>
        <p:spPr>
          <a:xfrm>
            <a:off x="-12778" y="1"/>
            <a:ext cx="14643178" cy="1963317"/>
          </a:xfrm>
          <a:prstGeom prst="rect">
            <a:avLst/>
          </a:prstGeom>
        </p:spPr>
        <p:txBody>
          <a:bodyPr vert="horz" lIns="91440" tIns="45720" rIns="91440" bIns="45720" rtlCol="0" anchor="ctr">
            <a:normAutofit/>
          </a:bodyPr>
          <a:lstStyle/>
          <a:p>
            <a:pPr algn="ctr"/>
            <a:r>
              <a:rPr lang="en-US" sz="4400" b="1" dirty="0">
                <a:latin typeface="Arial" panose="020B0604020202020204" pitchFamily="34" charset="0"/>
                <a:cs typeface="Arial" panose="020B0604020202020204" pitchFamily="34" charset="0"/>
              </a:rPr>
              <a:t>Impact, Strategic Improvement &amp; Critical Conclusion</a:t>
            </a:r>
            <a:endParaRPr lang="en-US" sz="44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AA6130D3-1A69-5F6A-E068-A90FAF42D9F1}"/>
              </a:ext>
            </a:extLst>
          </p:cNvPr>
          <p:cNvSpPr txBox="1"/>
          <p:nvPr/>
        </p:nvSpPr>
        <p:spPr>
          <a:xfrm>
            <a:off x="0" y="1541418"/>
            <a:ext cx="14630400" cy="5604733"/>
          </a:xfrm>
          <a:prstGeom prst="rect">
            <a:avLst/>
          </a:prstGeom>
        </p:spPr>
        <p:txBody>
          <a:bodyPr vert="horz" lIns="91440" tIns="45720" rIns="91440" bIns="45720" rtlCol="0" anchor="ctr">
            <a:normAutofit/>
          </a:bodyPr>
          <a:lstStyle/>
          <a:p>
            <a:pPr marL="285750" indent="-285750">
              <a:buFont typeface="Wingdings" panose="05000000000000000000" pitchFamily="2" charset="2"/>
              <a:buChar char="q"/>
            </a:pPr>
            <a:r>
              <a:rPr lang="en-US" sz="2000" b="1" dirty="0">
                <a:latin typeface="Arial" panose="020B0604020202020204" pitchFamily="34" charset="0"/>
                <a:cs typeface="Arial" panose="020B0604020202020204" pitchFamily="34" charset="0"/>
              </a:rPr>
              <a:t>Impact on Service Delivery</a:t>
            </a:r>
            <a:endParaRPr lang="en-US" sz="2000"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q"/>
            </a:pPr>
            <a:r>
              <a:rPr lang="en-US" sz="2000" dirty="0">
                <a:latin typeface="Arial" panose="020B0604020202020204" pitchFamily="34" charset="0"/>
                <a:cs typeface="Arial" panose="020B0604020202020204" pitchFamily="34" charset="0"/>
              </a:rPr>
              <a:t>The fragmented coordination between the NHS and social care systems made service delivery reactive rather than proactive (Gulliford et al., 2022). Among the effects that structural weaknesses impair service resilience are massive deaths, psychological distress among the workforce, and loss of public confidence (Schultze et al., 2022).</a:t>
            </a:r>
          </a:p>
          <a:p>
            <a:pPr marL="285750" indent="-285750">
              <a:buFont typeface="Wingdings" panose="05000000000000000000" pitchFamily="2" charset="2"/>
              <a:buChar char="q"/>
            </a:pPr>
            <a:r>
              <a:rPr lang="en-US" sz="2000" b="1" dirty="0">
                <a:latin typeface="Arial" panose="020B0604020202020204" pitchFamily="34" charset="0"/>
                <a:cs typeface="Arial" panose="020B0604020202020204" pitchFamily="34" charset="0"/>
              </a:rPr>
              <a:t>Recommendations- Strategic Quality Improvement</a:t>
            </a:r>
            <a:endParaRPr lang="en-US" sz="2000"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q"/>
            </a:pPr>
            <a:r>
              <a:rPr lang="en-US" sz="2000" dirty="0">
                <a:latin typeface="Arial" panose="020B0604020202020204" pitchFamily="34" charset="0"/>
                <a:cs typeface="Arial" panose="020B0604020202020204" pitchFamily="34" charset="0"/>
              </a:rPr>
              <a:t>The need to have a holistic health-social care model of emergency governance that would eliminate the system fragmentation also exists (Gordon et al., 2020). Systems of regulation should include continuous improvement campaigns aligned with the PDSA cycles, mandatory discharge testing, workforce </a:t>
            </a:r>
            <a:r>
              <a:rPr lang="en-US" sz="2000" dirty="0" err="1">
                <a:latin typeface="Arial" panose="020B0604020202020204" pitchFamily="34" charset="0"/>
                <a:cs typeface="Arial" panose="020B0604020202020204" pitchFamily="34" charset="0"/>
              </a:rPr>
              <a:t>stabilisation</a:t>
            </a:r>
            <a:r>
              <a:rPr lang="en-US" sz="2000" dirty="0">
                <a:latin typeface="Arial" panose="020B0604020202020204" pitchFamily="34" charset="0"/>
                <a:cs typeface="Arial" panose="020B0604020202020204" pitchFamily="34" charset="0"/>
              </a:rPr>
              <a:t> planning, and robust PPE supply chains (Wilson et al., 2025).</a:t>
            </a:r>
          </a:p>
          <a:p>
            <a:pPr marL="285750" indent="-285750">
              <a:buFont typeface="Wingdings" panose="05000000000000000000" pitchFamily="2" charset="2"/>
              <a:buChar char="q"/>
            </a:pPr>
            <a:r>
              <a:rPr lang="en-US" sz="2000" b="1" dirty="0">
                <a:latin typeface="Arial" panose="020B0604020202020204" pitchFamily="34" charset="0"/>
                <a:cs typeface="Arial" panose="020B0604020202020204" pitchFamily="34" charset="0"/>
              </a:rPr>
              <a:t>Conclusion- Future Preparedness and Systemic Accountability</a:t>
            </a:r>
            <a:endParaRPr lang="en-US" sz="2000"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q"/>
            </a:pPr>
            <a:r>
              <a:rPr lang="en-US" sz="2000" dirty="0">
                <a:latin typeface="Arial" panose="020B0604020202020204" pitchFamily="34" charset="0"/>
                <a:cs typeface="Arial" panose="020B0604020202020204" pitchFamily="34" charset="0"/>
              </a:rPr>
              <a:t>The crisis confirms the fact that structural vulnerability leads to catastrophic outcomes when governance fails, as can be predicted. The required sustainable enhancement should entail active quality supervision, together with commissioning and obligatory responsibility systems within the two industries (</a:t>
            </a:r>
            <a:r>
              <a:rPr lang="en-US" sz="2000" dirty="0" err="1">
                <a:latin typeface="Arial" panose="020B0604020202020204" pitchFamily="34" charset="0"/>
                <a:cs typeface="Arial" panose="020B0604020202020204" pitchFamily="34" charset="0"/>
              </a:rPr>
              <a:t>Dutey</a:t>
            </a:r>
            <a:r>
              <a:rPr lang="en-US" sz="2000" dirty="0">
                <a:latin typeface="Arial" panose="020B0604020202020204" pitchFamily="34" charset="0"/>
                <a:cs typeface="Arial" panose="020B0604020202020204" pitchFamily="34" charset="0"/>
              </a:rPr>
              <a:t>-Magni et al., 2021).</a:t>
            </a:r>
          </a:p>
          <a:p>
            <a:pPr marL="457200" lvl="0" indent="-457200">
              <a:lnSpc>
                <a:spcPct val="115000"/>
              </a:lnSpc>
              <a:spcAft>
                <a:spcPts val="800"/>
              </a:spcAft>
              <a:buSzPts val="1000"/>
              <a:buFont typeface="Wingdings" panose="05000000000000000000" pitchFamily="2" charset="2"/>
              <a:buChar char="q"/>
              <a:tabLst>
                <a:tab pos="457200" algn="l"/>
              </a:tabLst>
            </a:pPr>
            <a:endParaRPr lang="en-KE" sz="3200" kern="100" dirty="0">
              <a:effectLst/>
              <a:latin typeface="Arial" panose="020B0604020202020204" pitchFamily="34" charset="0"/>
              <a:ea typeface="Calibri" panose="020F0502020204030204" pitchFamily="34" charset="0"/>
              <a:cs typeface="Arial" panose="020B0604020202020204" pitchFamily="34" charset="0"/>
            </a:endParaRPr>
          </a:p>
        </p:txBody>
      </p:sp>
      <p:pic>
        <p:nvPicPr>
          <p:cNvPr id="17" name="Picture 16">
            <a:extLst>
              <a:ext uri="{FF2B5EF4-FFF2-40B4-BE49-F238E27FC236}">
                <a16:creationId xmlns:a16="http://schemas.microsoft.com/office/drawing/2014/main" id="{559DF61F-9058-49C9-8F75-DC501F983B0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2778" y="1"/>
            <a:ext cx="5628637" cy="8229600"/>
          </a:xfrm>
          <a:prstGeom prst="rect">
            <a:avLst/>
          </a:prstGeom>
        </p:spPr>
      </p:pic>
    </p:spTree>
    <p:extLst>
      <p:ext uri="{BB962C8B-B14F-4D97-AF65-F5344CB8AC3E}">
        <p14:creationId xmlns:p14="http://schemas.microsoft.com/office/powerpoint/2010/main" val="193502804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2A4D878-9EC5-BA35-38D2-CBA544DFFFC6}"/>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F5CF97A7-1E60-2415-D273-A28180CB91A3}"/>
              </a:ext>
            </a:extLst>
          </p:cNvPr>
          <p:cNvSpPr txBox="1"/>
          <p:nvPr/>
        </p:nvSpPr>
        <p:spPr>
          <a:xfrm>
            <a:off x="3744872" y="370843"/>
            <a:ext cx="7315200" cy="740011"/>
          </a:xfrm>
          <a:prstGeom prst="rect">
            <a:avLst/>
          </a:prstGeom>
          <a:noFill/>
        </p:spPr>
        <p:txBody>
          <a:bodyPr wrap="square">
            <a:spAutoFit/>
          </a:bodyPr>
          <a:lstStyle/>
          <a:p>
            <a:pPr algn="ctr">
              <a:lnSpc>
                <a:spcPct val="115000"/>
              </a:lnSpc>
              <a:spcAft>
                <a:spcPts val="800"/>
              </a:spcAft>
            </a:pPr>
            <a:r>
              <a:rPr lang="en-US" sz="4000" b="1" kern="100" dirty="0">
                <a:effectLst/>
                <a:latin typeface="Arial" panose="020B0604020202020204" pitchFamily="34" charset="0"/>
                <a:ea typeface="Calibri" panose="020F0502020204030204" pitchFamily="34" charset="0"/>
                <a:cs typeface="Arial" panose="020B0604020202020204" pitchFamily="34" charset="0"/>
              </a:rPr>
              <a:t>Reference list</a:t>
            </a:r>
            <a:endParaRPr lang="en-KE" sz="4000" b="1" kern="100" dirty="0">
              <a:effectLst/>
              <a:latin typeface="Arial" panose="020B0604020202020204" pitchFamily="34" charset="0"/>
              <a:ea typeface="Calibri" panose="020F0502020204030204" pitchFamily="34" charset="0"/>
              <a:cs typeface="Arial" panose="020B0604020202020204" pitchFamily="34" charset="0"/>
            </a:endParaRPr>
          </a:p>
        </p:txBody>
      </p:sp>
      <p:sp>
        <p:nvSpPr>
          <p:cNvPr id="4" name="TextBox 3">
            <a:extLst>
              <a:ext uri="{FF2B5EF4-FFF2-40B4-BE49-F238E27FC236}">
                <a16:creationId xmlns:a16="http://schemas.microsoft.com/office/drawing/2014/main" id="{A73BBA2F-68F3-8399-76D5-70D47E6AE8E5}"/>
              </a:ext>
            </a:extLst>
          </p:cNvPr>
          <p:cNvSpPr txBox="1"/>
          <p:nvPr/>
        </p:nvSpPr>
        <p:spPr>
          <a:xfrm>
            <a:off x="0" y="1478722"/>
            <a:ext cx="14630400" cy="5858527"/>
          </a:xfrm>
          <a:prstGeom prst="rect">
            <a:avLst/>
          </a:prstGeom>
          <a:noFill/>
        </p:spPr>
        <p:txBody>
          <a:bodyPr wrap="square">
            <a:spAutoFit/>
          </a:bodyPr>
          <a:lstStyle/>
          <a:p>
            <a:pPr marL="514350" indent="-285750">
              <a:lnSpc>
                <a:spcPct val="115000"/>
              </a:lnSpc>
              <a:spcAft>
                <a:spcPts val="800"/>
              </a:spcAft>
              <a:buFont typeface="Wingdings" panose="05000000000000000000" pitchFamily="2" charset="2"/>
              <a:buChar char="q"/>
            </a:pPr>
            <a:r>
              <a:rPr lang="en-US" sz="1600" kern="100" dirty="0" err="1">
                <a:effectLst/>
                <a:latin typeface="Arial" panose="020B0604020202020204" pitchFamily="34" charset="0"/>
                <a:ea typeface="Calibri" panose="020F0502020204030204" pitchFamily="34" charset="0"/>
                <a:cs typeface="Arial" panose="020B0604020202020204" pitchFamily="34" charset="0"/>
              </a:rPr>
              <a:t>Adaku</a:t>
            </a:r>
            <a:r>
              <a:rPr lang="en-US" sz="1600" kern="100" dirty="0">
                <a:effectLst/>
                <a:latin typeface="Arial" panose="020B0604020202020204" pitchFamily="34" charset="0"/>
                <a:ea typeface="Calibri" panose="020F0502020204030204" pitchFamily="34" charset="0"/>
                <a:cs typeface="Arial" panose="020B0604020202020204" pitchFamily="34" charset="0"/>
              </a:rPr>
              <a:t> </a:t>
            </a:r>
            <a:r>
              <a:rPr lang="en-US" sz="1600" kern="100" dirty="0" err="1">
                <a:effectLst/>
                <a:latin typeface="Arial" panose="020B0604020202020204" pitchFamily="34" charset="0"/>
                <a:ea typeface="Calibri" panose="020F0502020204030204" pitchFamily="34" charset="0"/>
                <a:cs typeface="Arial" panose="020B0604020202020204" pitchFamily="34" charset="0"/>
              </a:rPr>
              <a:t>Anyiam-Osigwe</a:t>
            </a:r>
            <a:r>
              <a:rPr lang="en-US" sz="1600" kern="100" dirty="0">
                <a:effectLst/>
                <a:latin typeface="Arial" panose="020B0604020202020204" pitchFamily="34" charset="0"/>
                <a:ea typeface="Calibri" panose="020F0502020204030204" pitchFamily="34" charset="0"/>
                <a:cs typeface="Arial" panose="020B0604020202020204" pitchFamily="34" charset="0"/>
              </a:rPr>
              <a:t>, Thando </a:t>
            </a:r>
            <a:r>
              <a:rPr lang="en-US" sz="1600" kern="100" dirty="0" err="1">
                <a:effectLst/>
                <a:latin typeface="Arial" panose="020B0604020202020204" pitchFamily="34" charset="0"/>
                <a:ea typeface="Calibri" panose="020F0502020204030204" pitchFamily="34" charset="0"/>
                <a:cs typeface="Arial" panose="020B0604020202020204" pitchFamily="34" charset="0"/>
              </a:rPr>
              <a:t>Katangwe-Chigamba</a:t>
            </a:r>
            <a:r>
              <a:rPr lang="en-US" sz="1600" kern="100" dirty="0">
                <a:effectLst/>
                <a:latin typeface="Arial" panose="020B0604020202020204" pitchFamily="34" charset="0"/>
                <a:ea typeface="Calibri" panose="020F0502020204030204" pitchFamily="34" charset="0"/>
                <a:cs typeface="Arial" panose="020B0604020202020204" pitchFamily="34" charset="0"/>
              </a:rPr>
              <a:t>, Scott, S, Seeley, C, Patel, A, Sims, EJ, Holland, R, Bion, V, Clark, AB, Griffiths, AW, Jones, L, Wagner, AP, Wright, DJ &amp; Birt, L 2024, ‘A Psychosocial Critique of the Consequences of the COVID-19 Pandemic on UK Care Home Staff Attitudes to the Flu Vaccination: A Qualitative Longitudinal Study’, </a:t>
            </a:r>
            <a:r>
              <a:rPr lang="en-US" sz="1600" i="1" kern="100" dirty="0">
                <a:effectLst/>
                <a:latin typeface="Arial" panose="020B0604020202020204" pitchFamily="34" charset="0"/>
                <a:ea typeface="Calibri" panose="020F0502020204030204" pitchFamily="34" charset="0"/>
                <a:cs typeface="Arial" panose="020B0604020202020204" pitchFamily="34" charset="0"/>
              </a:rPr>
              <a:t>Vaccines</a:t>
            </a:r>
            <a:r>
              <a:rPr lang="en-US" sz="1600" kern="100" dirty="0">
                <a:effectLst/>
                <a:latin typeface="Arial" panose="020B0604020202020204" pitchFamily="34" charset="0"/>
                <a:ea typeface="Calibri" panose="020F0502020204030204" pitchFamily="34" charset="0"/>
                <a:cs typeface="Arial" panose="020B0604020202020204" pitchFamily="34" charset="0"/>
              </a:rPr>
              <a:t>, vol. 12, Multidisciplinary Digital Publishing Institute, no. 12, pp. 1437–1437, viewed 3 February 2026, </a:t>
            </a:r>
            <a:r>
              <a:rPr lang="en-US" sz="1600"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3"/>
              </a:rPr>
              <a:t>https://www.mdpi.com/2076-393X/12/12/1437</a:t>
            </a:r>
            <a:r>
              <a:rPr lang="en-US" sz="1600" kern="100" dirty="0">
                <a:effectLst/>
                <a:latin typeface="Arial" panose="020B0604020202020204" pitchFamily="34" charset="0"/>
                <a:ea typeface="Calibri" panose="020F0502020204030204" pitchFamily="34" charset="0"/>
                <a:cs typeface="Arial" panose="020B0604020202020204" pitchFamily="34" charset="0"/>
              </a:rPr>
              <a:t>.</a:t>
            </a:r>
            <a:endParaRPr lang="en-KE" sz="1600" kern="100" dirty="0">
              <a:effectLst/>
              <a:latin typeface="Arial" panose="020B0604020202020204" pitchFamily="34" charset="0"/>
              <a:ea typeface="Calibri" panose="020F0502020204030204" pitchFamily="34" charset="0"/>
              <a:cs typeface="Arial" panose="020B0604020202020204" pitchFamily="34" charset="0"/>
            </a:endParaRPr>
          </a:p>
          <a:p>
            <a:pPr marL="514350" indent="-285750">
              <a:lnSpc>
                <a:spcPct val="115000"/>
              </a:lnSpc>
              <a:spcAft>
                <a:spcPts val="800"/>
              </a:spcAft>
              <a:buFont typeface="Wingdings" panose="05000000000000000000" pitchFamily="2" charset="2"/>
              <a:buChar char="q"/>
            </a:pPr>
            <a:r>
              <a:rPr lang="en-KE" sz="1600" kern="100" dirty="0" err="1">
                <a:effectLst/>
                <a:latin typeface="Arial" panose="020B0604020202020204" pitchFamily="34" charset="0"/>
                <a:ea typeface="Calibri" panose="020F0502020204030204" pitchFamily="34" charset="0"/>
                <a:cs typeface="Arial" panose="020B0604020202020204" pitchFamily="34" charset="0"/>
              </a:rPr>
              <a:t>Arnedo</a:t>
            </a:r>
            <a:r>
              <a:rPr lang="en-KE" sz="1600" kern="100" dirty="0">
                <a:effectLst/>
                <a:latin typeface="Arial" panose="020B0604020202020204" pitchFamily="34" charset="0"/>
                <a:ea typeface="Calibri" panose="020F0502020204030204" pitchFamily="34" charset="0"/>
                <a:cs typeface="Arial" panose="020B0604020202020204" pitchFamily="34" charset="0"/>
              </a:rPr>
              <a:t>-Pena, A, Romeu-Garcia, M, Gasco-</a:t>
            </a:r>
            <a:r>
              <a:rPr lang="en-KE" sz="1600" kern="100" dirty="0" err="1">
                <a:effectLst/>
                <a:latin typeface="Arial" panose="020B0604020202020204" pitchFamily="34" charset="0"/>
                <a:ea typeface="Calibri" panose="020F0502020204030204" pitchFamily="34" charset="0"/>
                <a:cs typeface="Arial" panose="020B0604020202020204" pitchFamily="34" charset="0"/>
              </a:rPr>
              <a:t>Laborda</a:t>
            </a:r>
            <a:r>
              <a:rPr lang="en-KE" sz="1600" kern="100" dirty="0">
                <a:effectLst/>
                <a:latin typeface="Arial" panose="020B0604020202020204" pitchFamily="34" charset="0"/>
                <a:ea typeface="Calibri" panose="020F0502020204030204" pitchFamily="34" charset="0"/>
                <a:cs typeface="Arial" panose="020B0604020202020204" pitchFamily="34" charset="0"/>
              </a:rPr>
              <a:t>, J, </a:t>
            </a:r>
            <a:r>
              <a:rPr lang="en-KE" sz="1600" kern="100" dirty="0" err="1">
                <a:effectLst/>
                <a:latin typeface="Arial" panose="020B0604020202020204" pitchFamily="34" charset="0"/>
                <a:ea typeface="Calibri" panose="020F0502020204030204" pitchFamily="34" charset="0"/>
                <a:cs typeface="Arial" panose="020B0604020202020204" pitchFamily="34" charset="0"/>
              </a:rPr>
              <a:t>Meseguer</a:t>
            </a:r>
            <a:r>
              <a:rPr lang="en-KE" sz="1600" kern="100" dirty="0">
                <a:effectLst/>
                <a:latin typeface="Arial" panose="020B0604020202020204" pitchFamily="34" charset="0"/>
                <a:ea typeface="Calibri" panose="020F0502020204030204" pitchFamily="34" charset="0"/>
                <a:cs typeface="Arial" panose="020B0604020202020204" pitchFamily="34" charset="0"/>
              </a:rPr>
              <a:t>-Ferrer, N, </a:t>
            </a:r>
            <a:r>
              <a:rPr lang="en-KE" sz="1600" kern="100" dirty="0" err="1">
                <a:effectLst/>
                <a:latin typeface="Arial" panose="020B0604020202020204" pitchFamily="34" charset="0"/>
                <a:ea typeface="Calibri" panose="020F0502020204030204" pitchFamily="34" charset="0"/>
                <a:cs typeface="Arial" panose="020B0604020202020204" pitchFamily="34" charset="0"/>
              </a:rPr>
              <a:t>Safont-Adsuara</a:t>
            </a:r>
            <a:r>
              <a:rPr lang="en-KE" sz="1600" kern="100" dirty="0">
                <a:effectLst/>
                <a:latin typeface="Arial" panose="020B0604020202020204" pitchFamily="34" charset="0"/>
                <a:ea typeface="Calibri" panose="020F0502020204030204" pitchFamily="34" charset="0"/>
                <a:cs typeface="Arial" panose="020B0604020202020204" pitchFamily="34" charset="0"/>
              </a:rPr>
              <a:t>, L, Guillen-Grima, F, Tirado-Balaguer, M, Sabater-Vidal, S, Gil-</a:t>
            </a:r>
            <a:r>
              <a:rPr lang="en-KE" sz="1600" kern="100" dirty="0" err="1">
                <a:effectLst/>
                <a:latin typeface="Arial" panose="020B0604020202020204" pitchFamily="34" charset="0"/>
                <a:ea typeface="Calibri" panose="020F0502020204030204" pitchFamily="34" charset="0"/>
                <a:cs typeface="Arial" panose="020B0604020202020204" pitchFamily="34" charset="0"/>
              </a:rPr>
              <a:t>Fortuño</a:t>
            </a:r>
            <a:r>
              <a:rPr lang="en-KE" sz="1600" kern="100" dirty="0">
                <a:effectLst/>
                <a:latin typeface="Arial" panose="020B0604020202020204" pitchFamily="34" charset="0"/>
                <a:ea typeface="Calibri" panose="020F0502020204030204" pitchFamily="34" charset="0"/>
                <a:cs typeface="Arial" panose="020B0604020202020204" pitchFamily="34" charset="0"/>
              </a:rPr>
              <a:t>, M, Pérez-</a:t>
            </a:r>
            <a:r>
              <a:rPr lang="en-KE" sz="1600" kern="100" dirty="0" err="1">
                <a:effectLst/>
                <a:latin typeface="Arial" panose="020B0604020202020204" pitchFamily="34" charset="0"/>
                <a:ea typeface="Calibri" panose="020F0502020204030204" pitchFamily="34" charset="0"/>
                <a:cs typeface="Arial" panose="020B0604020202020204" pitchFamily="34" charset="0"/>
              </a:rPr>
              <a:t>Olaso</a:t>
            </a:r>
            <a:r>
              <a:rPr lang="en-KE" sz="1600" kern="100" dirty="0">
                <a:effectLst/>
                <a:latin typeface="Arial" panose="020B0604020202020204" pitchFamily="34" charset="0"/>
                <a:ea typeface="Calibri" panose="020F0502020204030204" pitchFamily="34" charset="0"/>
                <a:cs typeface="Arial" panose="020B0604020202020204" pitchFamily="34" charset="0"/>
              </a:rPr>
              <a:t>, O, Hernández-Pérez, N, Moreno-Muñoz, R &amp; Bellido-Blasco, J 2022, ‘Incidence, Hospitalization, Mortality and Risk Factors of COVID-19 in Long-Term Care Residential Homes for Patients with Chronic Mental Illness’, </a:t>
            </a:r>
            <a:r>
              <a:rPr lang="en-KE" sz="1600" i="1" kern="100" dirty="0" err="1">
                <a:effectLst/>
                <a:latin typeface="Arial" panose="020B0604020202020204" pitchFamily="34" charset="0"/>
                <a:ea typeface="Calibri" panose="020F0502020204030204" pitchFamily="34" charset="0"/>
                <a:cs typeface="Arial" panose="020B0604020202020204" pitchFamily="34" charset="0"/>
              </a:rPr>
              <a:t>Epidemiologia</a:t>
            </a:r>
            <a:r>
              <a:rPr lang="en-KE" sz="1600" kern="100" dirty="0">
                <a:effectLst/>
                <a:latin typeface="Arial" panose="020B0604020202020204" pitchFamily="34" charset="0"/>
                <a:ea typeface="Calibri" panose="020F0502020204030204" pitchFamily="34" charset="0"/>
                <a:cs typeface="Arial" panose="020B0604020202020204" pitchFamily="34" charset="0"/>
              </a:rPr>
              <a:t>, vol. 3, MDPI AG, no. 3, pp. 391–401, viewed 21 February 2026, </a:t>
            </a:r>
            <a:r>
              <a:rPr lang="en-KE" sz="1600"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4"/>
              </a:rPr>
              <a:t>https://www.mdpi.com/2673-3986/3/3/30</a:t>
            </a:r>
            <a:r>
              <a:rPr lang="en-KE" sz="1600" kern="100" dirty="0">
                <a:effectLst/>
                <a:latin typeface="Arial" panose="020B0604020202020204" pitchFamily="34" charset="0"/>
                <a:ea typeface="Calibri" panose="020F0502020204030204" pitchFamily="34" charset="0"/>
                <a:cs typeface="Arial" panose="020B0604020202020204" pitchFamily="34" charset="0"/>
              </a:rPr>
              <a:t>.</a:t>
            </a:r>
          </a:p>
          <a:p>
            <a:pPr marL="514350" indent="-285750">
              <a:lnSpc>
                <a:spcPct val="115000"/>
              </a:lnSpc>
              <a:spcAft>
                <a:spcPts val="800"/>
              </a:spcAft>
              <a:buFont typeface="Wingdings" panose="05000000000000000000" pitchFamily="2" charset="2"/>
              <a:buChar char="q"/>
            </a:pPr>
            <a:r>
              <a:rPr lang="en-KE" sz="1600" kern="100" dirty="0" err="1">
                <a:effectLst/>
                <a:latin typeface="Arial" panose="020B0604020202020204" pitchFamily="34" charset="0"/>
                <a:ea typeface="Calibri" panose="020F0502020204030204" pitchFamily="34" charset="0"/>
                <a:cs typeface="Arial" panose="020B0604020202020204" pitchFamily="34" charset="0"/>
              </a:rPr>
              <a:t>Arnedo</a:t>
            </a:r>
            <a:r>
              <a:rPr lang="en-KE" sz="1600" kern="100" dirty="0">
                <a:effectLst/>
                <a:latin typeface="Arial" panose="020B0604020202020204" pitchFamily="34" charset="0"/>
                <a:ea typeface="Calibri" panose="020F0502020204030204" pitchFamily="34" charset="0"/>
                <a:cs typeface="Arial" panose="020B0604020202020204" pitchFamily="34" charset="0"/>
              </a:rPr>
              <a:t>-Pena, A, Romeu-Garcia, MA, </a:t>
            </a:r>
            <a:r>
              <a:rPr lang="en-KE" sz="1600" kern="100" dirty="0" err="1">
                <a:effectLst/>
                <a:latin typeface="Arial" panose="020B0604020202020204" pitchFamily="34" charset="0"/>
                <a:ea typeface="Calibri" panose="020F0502020204030204" pitchFamily="34" charset="0"/>
                <a:cs typeface="Arial" panose="020B0604020202020204" pitchFamily="34" charset="0"/>
              </a:rPr>
              <a:t>Gascó-Laborda</a:t>
            </a:r>
            <a:r>
              <a:rPr lang="en-KE" sz="1600" kern="100" dirty="0">
                <a:effectLst/>
                <a:latin typeface="Arial" panose="020B0604020202020204" pitchFamily="34" charset="0"/>
                <a:ea typeface="Calibri" panose="020F0502020204030204" pitchFamily="34" charset="0"/>
                <a:cs typeface="Arial" panose="020B0604020202020204" pitchFamily="34" charset="0"/>
              </a:rPr>
              <a:t>, JC, </a:t>
            </a:r>
            <a:r>
              <a:rPr lang="en-KE" sz="1600" kern="100" dirty="0" err="1">
                <a:effectLst/>
                <a:latin typeface="Arial" panose="020B0604020202020204" pitchFamily="34" charset="0"/>
                <a:ea typeface="Calibri" panose="020F0502020204030204" pitchFamily="34" charset="0"/>
                <a:cs typeface="Arial" panose="020B0604020202020204" pitchFamily="34" charset="0"/>
              </a:rPr>
              <a:t>Meseguer</a:t>
            </a:r>
            <a:r>
              <a:rPr lang="en-KE" sz="1600" kern="100" dirty="0">
                <a:effectLst/>
                <a:latin typeface="Arial" panose="020B0604020202020204" pitchFamily="34" charset="0"/>
                <a:ea typeface="Calibri" panose="020F0502020204030204" pitchFamily="34" charset="0"/>
                <a:cs typeface="Arial" panose="020B0604020202020204" pitchFamily="34" charset="0"/>
              </a:rPr>
              <a:t>-Ferrer, N, </a:t>
            </a:r>
            <a:r>
              <a:rPr lang="en-KE" sz="1600" kern="100" dirty="0" err="1">
                <a:effectLst/>
                <a:latin typeface="Arial" panose="020B0604020202020204" pitchFamily="34" charset="0"/>
                <a:ea typeface="Calibri" panose="020F0502020204030204" pitchFamily="34" charset="0"/>
                <a:cs typeface="Arial" panose="020B0604020202020204" pitchFamily="34" charset="0"/>
              </a:rPr>
              <a:t>Safont-Adsuara</a:t>
            </a:r>
            <a:r>
              <a:rPr lang="en-KE" sz="1600" kern="100" dirty="0">
                <a:effectLst/>
                <a:latin typeface="Arial" panose="020B0604020202020204" pitchFamily="34" charset="0"/>
                <a:ea typeface="Calibri" panose="020F0502020204030204" pitchFamily="34" charset="0"/>
                <a:cs typeface="Arial" panose="020B0604020202020204" pitchFamily="34" charset="0"/>
              </a:rPr>
              <a:t>, L, </a:t>
            </a:r>
            <a:r>
              <a:rPr lang="en-KE" sz="1600" kern="100" dirty="0" err="1">
                <a:effectLst/>
                <a:latin typeface="Arial" panose="020B0604020202020204" pitchFamily="34" charset="0"/>
                <a:ea typeface="Calibri" panose="020F0502020204030204" pitchFamily="34" charset="0"/>
                <a:cs typeface="Arial" panose="020B0604020202020204" pitchFamily="34" charset="0"/>
              </a:rPr>
              <a:t>Prades</a:t>
            </a:r>
            <a:r>
              <a:rPr lang="en-KE" sz="1600" kern="100" dirty="0">
                <a:effectLst/>
                <a:latin typeface="Arial" panose="020B0604020202020204" pitchFamily="34" charset="0"/>
                <a:ea typeface="Calibri" panose="020F0502020204030204" pitchFamily="34" charset="0"/>
                <a:cs typeface="Arial" panose="020B0604020202020204" pitchFamily="34" charset="0"/>
              </a:rPr>
              <a:t>-Vila, L, Flores-Medina, M, </a:t>
            </a:r>
            <a:r>
              <a:rPr lang="en-KE" sz="1600" kern="100" dirty="0" err="1">
                <a:effectLst/>
                <a:latin typeface="Arial" panose="020B0604020202020204" pitchFamily="34" charset="0"/>
                <a:ea typeface="Calibri" panose="020F0502020204030204" pitchFamily="34" charset="0"/>
                <a:cs typeface="Arial" panose="020B0604020202020204" pitchFamily="34" charset="0"/>
              </a:rPr>
              <a:t>Rusen</a:t>
            </a:r>
            <a:r>
              <a:rPr lang="en-KE" sz="1600" kern="100" dirty="0">
                <a:effectLst/>
                <a:latin typeface="Arial" panose="020B0604020202020204" pitchFamily="34" charset="0"/>
                <a:ea typeface="Calibri" panose="020F0502020204030204" pitchFamily="34" charset="0"/>
                <a:cs typeface="Arial" panose="020B0604020202020204" pitchFamily="34" charset="0"/>
              </a:rPr>
              <a:t>, V, Tirado-Balaguer, MD, Sabater-Vidal, S, Gil-</a:t>
            </a:r>
            <a:r>
              <a:rPr lang="en-KE" sz="1600" kern="100" dirty="0" err="1">
                <a:effectLst/>
                <a:latin typeface="Arial" panose="020B0604020202020204" pitchFamily="34" charset="0"/>
                <a:ea typeface="Calibri" panose="020F0502020204030204" pitchFamily="34" charset="0"/>
                <a:cs typeface="Arial" panose="020B0604020202020204" pitchFamily="34" charset="0"/>
              </a:rPr>
              <a:t>Fortuño</a:t>
            </a:r>
            <a:r>
              <a:rPr lang="en-KE" sz="1600" kern="100" dirty="0">
                <a:effectLst/>
                <a:latin typeface="Arial" panose="020B0604020202020204" pitchFamily="34" charset="0"/>
                <a:ea typeface="Calibri" panose="020F0502020204030204" pitchFamily="34" charset="0"/>
                <a:cs typeface="Arial" panose="020B0604020202020204" pitchFamily="34" charset="0"/>
              </a:rPr>
              <a:t>, M, Pérez-</a:t>
            </a:r>
            <a:r>
              <a:rPr lang="en-KE" sz="1600" kern="100" dirty="0" err="1">
                <a:effectLst/>
                <a:latin typeface="Arial" panose="020B0604020202020204" pitchFamily="34" charset="0"/>
                <a:ea typeface="Calibri" panose="020F0502020204030204" pitchFamily="34" charset="0"/>
                <a:cs typeface="Arial" panose="020B0604020202020204" pitchFamily="34" charset="0"/>
              </a:rPr>
              <a:t>Olaso</a:t>
            </a:r>
            <a:r>
              <a:rPr lang="en-KE" sz="1600" kern="100" dirty="0">
                <a:effectLst/>
                <a:latin typeface="Arial" panose="020B0604020202020204" pitchFamily="34" charset="0"/>
                <a:ea typeface="Calibri" panose="020F0502020204030204" pitchFamily="34" charset="0"/>
                <a:cs typeface="Arial" panose="020B0604020202020204" pitchFamily="34" charset="0"/>
              </a:rPr>
              <a:t>, O, Hernández-Pérez, N, Moreno-Muñoz, R &amp; Bellido-Blasco, J 2022, ‘Incidence, Mortality, and Risk Factors of COVID-19 in Nursing Homes’, </a:t>
            </a:r>
            <a:r>
              <a:rPr lang="en-KE" sz="1600" i="1" kern="100" dirty="0" err="1">
                <a:effectLst/>
                <a:latin typeface="Arial" panose="020B0604020202020204" pitchFamily="34" charset="0"/>
                <a:ea typeface="Calibri" panose="020F0502020204030204" pitchFamily="34" charset="0"/>
                <a:cs typeface="Arial" panose="020B0604020202020204" pitchFamily="34" charset="0"/>
              </a:rPr>
              <a:t>Epidemiologia</a:t>
            </a:r>
            <a:r>
              <a:rPr lang="en-KE" sz="1600" kern="100" dirty="0">
                <a:effectLst/>
                <a:latin typeface="Arial" panose="020B0604020202020204" pitchFamily="34" charset="0"/>
                <a:ea typeface="Calibri" panose="020F0502020204030204" pitchFamily="34" charset="0"/>
                <a:cs typeface="Arial" panose="020B0604020202020204" pitchFamily="34" charset="0"/>
              </a:rPr>
              <a:t>, vol. 3, Multidisciplinary Digital Publishing Institute, no. 2, pp. 179–190, viewed 30 January 2026, </a:t>
            </a:r>
            <a:r>
              <a:rPr lang="en-KE" sz="1600"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5"/>
              </a:rPr>
              <a:t>https://www.mdpi.com/2673-3986/3/2/14</a:t>
            </a:r>
            <a:r>
              <a:rPr lang="en-KE" sz="1600" kern="100" dirty="0">
                <a:effectLst/>
                <a:latin typeface="Arial" panose="020B0604020202020204" pitchFamily="34" charset="0"/>
                <a:ea typeface="Calibri" panose="020F0502020204030204" pitchFamily="34" charset="0"/>
                <a:cs typeface="Arial" panose="020B0604020202020204" pitchFamily="34" charset="0"/>
              </a:rPr>
              <a:t>.</a:t>
            </a:r>
          </a:p>
          <a:p>
            <a:pPr marL="514350" indent="-285750">
              <a:lnSpc>
                <a:spcPct val="115000"/>
              </a:lnSpc>
              <a:spcAft>
                <a:spcPts val="800"/>
              </a:spcAft>
              <a:buFont typeface="Wingdings" panose="05000000000000000000" pitchFamily="2" charset="2"/>
              <a:buChar char="q"/>
            </a:pPr>
            <a:r>
              <a:rPr lang="en-KE" sz="1600" kern="100" dirty="0">
                <a:effectLst/>
                <a:latin typeface="Arial" panose="020B0604020202020204" pitchFamily="34" charset="0"/>
                <a:ea typeface="Calibri" panose="020F0502020204030204" pitchFamily="34" charset="0"/>
                <a:cs typeface="Arial" panose="020B0604020202020204" pitchFamily="34" charset="0"/>
              </a:rPr>
              <a:t>Burton, JK, Bayne, G, Evans, C, Garbe, F, Gorman, D, </a:t>
            </a:r>
            <a:r>
              <a:rPr lang="en-KE" sz="1600" kern="100" dirty="0" err="1">
                <a:effectLst/>
                <a:latin typeface="Arial" panose="020B0604020202020204" pitchFamily="34" charset="0"/>
                <a:ea typeface="Calibri" panose="020F0502020204030204" pitchFamily="34" charset="0"/>
                <a:cs typeface="Arial" panose="020B0604020202020204" pitchFamily="34" charset="0"/>
              </a:rPr>
              <a:t>Honhold</a:t>
            </a:r>
            <a:r>
              <a:rPr lang="en-KE" sz="1600" kern="100" dirty="0">
                <a:effectLst/>
                <a:latin typeface="Arial" panose="020B0604020202020204" pitchFamily="34" charset="0"/>
                <a:ea typeface="Calibri" panose="020F0502020204030204" pitchFamily="34" charset="0"/>
                <a:cs typeface="Arial" panose="020B0604020202020204" pitchFamily="34" charset="0"/>
              </a:rPr>
              <a:t>, N, McCormick, D, </a:t>
            </a:r>
            <a:r>
              <a:rPr lang="en-KE" sz="1600" kern="100" dirty="0" err="1">
                <a:effectLst/>
                <a:latin typeface="Arial" panose="020B0604020202020204" pitchFamily="34" charset="0"/>
                <a:ea typeface="Calibri" panose="020F0502020204030204" pitchFamily="34" charset="0"/>
                <a:cs typeface="Arial" panose="020B0604020202020204" pitchFamily="34" charset="0"/>
              </a:rPr>
              <a:t>Othieno</a:t>
            </a:r>
            <a:r>
              <a:rPr lang="en-KE" sz="1600" kern="100" dirty="0">
                <a:effectLst/>
                <a:latin typeface="Arial" panose="020B0604020202020204" pitchFamily="34" charset="0"/>
                <a:ea typeface="Calibri" panose="020F0502020204030204" pitchFamily="34" charset="0"/>
                <a:cs typeface="Arial" panose="020B0604020202020204" pitchFamily="34" charset="0"/>
              </a:rPr>
              <a:t>, R, Stevenson, JE, </a:t>
            </a:r>
            <a:r>
              <a:rPr lang="en-KE" sz="1600" kern="100" dirty="0" err="1">
                <a:effectLst/>
                <a:latin typeface="Arial" panose="020B0604020202020204" pitchFamily="34" charset="0"/>
                <a:ea typeface="Calibri" panose="020F0502020204030204" pitchFamily="34" charset="0"/>
                <a:cs typeface="Arial" panose="020B0604020202020204" pitchFamily="34" charset="0"/>
              </a:rPr>
              <a:t>Swietlik</a:t>
            </a:r>
            <a:r>
              <a:rPr lang="en-KE" sz="1600" kern="100" dirty="0">
                <a:effectLst/>
                <a:latin typeface="Arial" panose="020B0604020202020204" pitchFamily="34" charset="0"/>
                <a:ea typeface="Calibri" panose="020F0502020204030204" pitchFamily="34" charset="0"/>
                <a:cs typeface="Arial" panose="020B0604020202020204" pitchFamily="34" charset="0"/>
              </a:rPr>
              <a:t>, S, Templeton, KE, Tranter, M, Willocks, L &amp; Guthrie, B 2020, ‘Evolution and effects of COVID-19 outbreaks in care homes: a population analysis in 189 care homes in one geographical region of the UK’, </a:t>
            </a:r>
            <a:r>
              <a:rPr lang="en-KE" sz="1600" i="1" kern="100" dirty="0">
                <a:effectLst/>
                <a:latin typeface="Arial" panose="020B0604020202020204" pitchFamily="34" charset="0"/>
                <a:ea typeface="Calibri" panose="020F0502020204030204" pitchFamily="34" charset="0"/>
                <a:cs typeface="Arial" panose="020B0604020202020204" pitchFamily="34" charset="0"/>
              </a:rPr>
              <a:t>The Lancet Healthy Longevity</a:t>
            </a:r>
            <a:r>
              <a:rPr lang="en-KE" sz="1600" kern="100" dirty="0">
                <a:effectLst/>
                <a:latin typeface="Arial" panose="020B0604020202020204" pitchFamily="34" charset="0"/>
                <a:ea typeface="Calibri" panose="020F0502020204030204" pitchFamily="34" charset="0"/>
                <a:cs typeface="Arial" panose="020B0604020202020204" pitchFamily="34" charset="0"/>
              </a:rPr>
              <a:t>, vol. 1, Elsevier BV, no. 1, pp. e21–e31, viewed 13 February 2026, </a:t>
            </a:r>
            <a:r>
              <a:rPr lang="en-KE" sz="1600"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6"/>
              </a:rPr>
              <a:t>https://www.thelancet.com/journals/lanhl/article/PIIS2666-7568(20)30012-X/fulltext</a:t>
            </a:r>
            <a:r>
              <a:rPr lang="en-KE" sz="1600" kern="100" dirty="0">
                <a:effectLst/>
                <a:latin typeface="Arial" panose="020B0604020202020204" pitchFamily="34" charset="0"/>
                <a:ea typeface="Calibri" panose="020F0502020204030204" pitchFamily="34" charset="0"/>
                <a:cs typeface="Arial" panose="020B0604020202020204" pitchFamily="34" charset="0"/>
              </a:rPr>
              <a:t>.</a:t>
            </a:r>
          </a:p>
          <a:p>
            <a:pPr marL="514350" indent="-285750">
              <a:lnSpc>
                <a:spcPct val="115000"/>
              </a:lnSpc>
              <a:spcAft>
                <a:spcPts val="800"/>
              </a:spcAft>
              <a:buFont typeface="Wingdings" panose="05000000000000000000" pitchFamily="2" charset="2"/>
              <a:buChar char="q"/>
            </a:pPr>
            <a:r>
              <a:rPr lang="en-KE" sz="1600" kern="100" dirty="0">
                <a:effectLst/>
                <a:latin typeface="Arial" panose="020B0604020202020204" pitchFamily="34" charset="0"/>
                <a:ea typeface="Calibri" panose="020F0502020204030204" pitchFamily="34" charset="0"/>
                <a:cs typeface="Arial" panose="020B0604020202020204" pitchFamily="34" charset="0"/>
              </a:rPr>
              <a:t>Burton, JK, Reid, M, Gribben, C, Caldwell, D, Clark, DN, Hanlon, P, Quinn, TJ, Fischbacher, C, Knight, P, Guthrie, B &amp; McAllister, DA 2021, ‘Impact of COVID-19 on care-home mortality and life expectancy in Scotland’, </a:t>
            </a:r>
            <a:r>
              <a:rPr lang="en-KE" sz="1600" i="1" kern="100" dirty="0">
                <a:effectLst/>
                <a:latin typeface="Arial" panose="020B0604020202020204" pitchFamily="34" charset="0"/>
                <a:ea typeface="Calibri" panose="020F0502020204030204" pitchFamily="34" charset="0"/>
                <a:cs typeface="Arial" panose="020B0604020202020204" pitchFamily="34" charset="0"/>
              </a:rPr>
              <a:t>Age and Ageing</a:t>
            </a:r>
            <a:r>
              <a:rPr lang="en-KE" sz="1600" kern="100" dirty="0">
                <a:effectLst/>
                <a:latin typeface="Arial" panose="020B0604020202020204" pitchFamily="34" charset="0"/>
                <a:ea typeface="Calibri" panose="020F0502020204030204" pitchFamily="34" charset="0"/>
                <a:cs typeface="Arial" panose="020B0604020202020204" pitchFamily="34" charset="0"/>
              </a:rPr>
              <a:t>, vol. 50, Oxford University Press, no. 4, pp. 1029–1037, viewed 30 January 2026, </a:t>
            </a:r>
            <a:r>
              <a:rPr lang="en-KE" sz="1600"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7"/>
              </a:rPr>
              <a:t>https://academic.oup.com/ageing/article/50/4/1029/6258994</a:t>
            </a:r>
            <a:r>
              <a:rPr lang="en-KE" sz="1600" kern="100" dirty="0">
                <a:effectLst/>
                <a:latin typeface="Arial" panose="020B0604020202020204" pitchFamily="34" charset="0"/>
                <a:ea typeface="Calibri" panose="020F0502020204030204" pitchFamily="34" charset="0"/>
                <a:cs typeface="Arial" panose="020B0604020202020204" pitchFamily="34" charset="0"/>
              </a:rPr>
              <a:t>.</a:t>
            </a:r>
          </a:p>
        </p:txBody>
      </p:sp>
    </p:spTree>
    <p:extLst>
      <p:ext uri="{BB962C8B-B14F-4D97-AF65-F5344CB8AC3E}">
        <p14:creationId xmlns:p14="http://schemas.microsoft.com/office/powerpoint/2010/main" val="304457578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B4D50DB-1396-CD8B-E4BA-9D0A9696915D}"/>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F3998AFC-666F-3D69-BB31-238087DF65AD}"/>
              </a:ext>
            </a:extLst>
          </p:cNvPr>
          <p:cNvSpPr txBox="1"/>
          <p:nvPr/>
        </p:nvSpPr>
        <p:spPr>
          <a:xfrm>
            <a:off x="3744872" y="370843"/>
            <a:ext cx="7315200" cy="740011"/>
          </a:xfrm>
          <a:prstGeom prst="rect">
            <a:avLst/>
          </a:prstGeom>
          <a:noFill/>
        </p:spPr>
        <p:txBody>
          <a:bodyPr wrap="square">
            <a:spAutoFit/>
          </a:bodyPr>
          <a:lstStyle/>
          <a:p>
            <a:pPr algn="ctr">
              <a:lnSpc>
                <a:spcPct val="115000"/>
              </a:lnSpc>
              <a:spcAft>
                <a:spcPts val="800"/>
              </a:spcAft>
            </a:pPr>
            <a:r>
              <a:rPr lang="en-US" sz="4000" b="1" kern="100" dirty="0">
                <a:effectLst/>
                <a:latin typeface="Arial" panose="020B0604020202020204" pitchFamily="34" charset="0"/>
                <a:ea typeface="Calibri" panose="020F0502020204030204" pitchFamily="34" charset="0"/>
                <a:cs typeface="Arial" panose="020B0604020202020204" pitchFamily="34" charset="0"/>
              </a:rPr>
              <a:t>Reference list</a:t>
            </a:r>
            <a:endParaRPr lang="en-KE" sz="4000" b="1" kern="100" dirty="0">
              <a:effectLst/>
              <a:latin typeface="Arial" panose="020B0604020202020204" pitchFamily="34" charset="0"/>
              <a:ea typeface="Calibri" panose="020F0502020204030204" pitchFamily="34" charset="0"/>
              <a:cs typeface="Arial" panose="020B0604020202020204" pitchFamily="34" charset="0"/>
            </a:endParaRPr>
          </a:p>
        </p:txBody>
      </p:sp>
      <p:sp>
        <p:nvSpPr>
          <p:cNvPr id="4" name="TextBox 3">
            <a:extLst>
              <a:ext uri="{FF2B5EF4-FFF2-40B4-BE49-F238E27FC236}">
                <a16:creationId xmlns:a16="http://schemas.microsoft.com/office/drawing/2014/main" id="{1FC75143-8D9E-5682-8990-DA106BAE4374}"/>
              </a:ext>
            </a:extLst>
          </p:cNvPr>
          <p:cNvSpPr txBox="1"/>
          <p:nvPr/>
        </p:nvSpPr>
        <p:spPr>
          <a:xfrm>
            <a:off x="0" y="1755740"/>
            <a:ext cx="14482916" cy="5497402"/>
          </a:xfrm>
          <a:prstGeom prst="rect">
            <a:avLst/>
          </a:prstGeom>
          <a:noFill/>
        </p:spPr>
        <p:txBody>
          <a:bodyPr wrap="square">
            <a:spAutoFit/>
          </a:bodyPr>
          <a:lstStyle/>
          <a:p>
            <a:pPr marL="514350" indent="-285750">
              <a:lnSpc>
                <a:spcPct val="115000"/>
              </a:lnSpc>
              <a:spcAft>
                <a:spcPts val="800"/>
              </a:spcAft>
              <a:buFont typeface="Wingdings" panose="05000000000000000000" pitchFamily="2" charset="2"/>
              <a:buChar char="q"/>
            </a:pPr>
            <a:r>
              <a:rPr lang="en-US" sz="1600" kern="100" dirty="0">
                <a:effectLst/>
                <a:latin typeface="Arial" panose="020B0604020202020204" pitchFamily="34" charset="0"/>
                <a:ea typeface="Calibri" panose="020F0502020204030204" pitchFamily="34" charset="0"/>
                <a:cs typeface="Arial" panose="020B0604020202020204" pitchFamily="34" charset="0"/>
              </a:rPr>
              <a:t>Care Quality Commission (CQC) 2014, </a:t>
            </a:r>
            <a:r>
              <a:rPr lang="en-US" sz="1600" i="1" kern="100" dirty="0">
                <a:effectLst/>
                <a:latin typeface="Arial" panose="020B0604020202020204" pitchFamily="34" charset="0"/>
                <a:ea typeface="Calibri" panose="020F0502020204030204" pitchFamily="34" charset="0"/>
                <a:cs typeface="Arial" panose="020B0604020202020204" pitchFamily="34" charset="0"/>
              </a:rPr>
              <a:t>Health and Social Care Act 2008 (Regulated Activities) Regulations 2014: Regulation 12 – Safe care and treatment</a:t>
            </a:r>
            <a:r>
              <a:rPr lang="en-US" sz="1600" kern="100" dirty="0">
                <a:effectLst/>
                <a:latin typeface="Arial" panose="020B0604020202020204" pitchFamily="34" charset="0"/>
                <a:ea typeface="Calibri" panose="020F0502020204030204" pitchFamily="34" charset="0"/>
                <a:cs typeface="Arial" panose="020B0604020202020204" pitchFamily="34" charset="0"/>
              </a:rPr>
              <a:t>, CQC, London.</a:t>
            </a:r>
            <a:endParaRPr lang="en-KE" sz="1600" kern="100" dirty="0">
              <a:effectLst/>
              <a:latin typeface="Arial" panose="020B0604020202020204" pitchFamily="34" charset="0"/>
              <a:ea typeface="Calibri" panose="020F0502020204030204" pitchFamily="34" charset="0"/>
              <a:cs typeface="Arial" panose="020B0604020202020204" pitchFamily="34" charset="0"/>
            </a:endParaRPr>
          </a:p>
          <a:p>
            <a:pPr marL="514350" indent="-285750">
              <a:lnSpc>
                <a:spcPct val="115000"/>
              </a:lnSpc>
              <a:spcAft>
                <a:spcPts val="800"/>
              </a:spcAft>
              <a:buFont typeface="Wingdings" panose="05000000000000000000" pitchFamily="2" charset="2"/>
              <a:buChar char="q"/>
            </a:pPr>
            <a:r>
              <a:rPr lang="en-US" sz="1600" kern="100" dirty="0">
                <a:effectLst/>
                <a:latin typeface="Arial" panose="020B0604020202020204" pitchFamily="34" charset="0"/>
                <a:ea typeface="Calibri" panose="020F0502020204030204" pitchFamily="34" charset="0"/>
                <a:cs typeface="Arial" panose="020B0604020202020204" pitchFamily="34" charset="0"/>
              </a:rPr>
              <a:t>Care Quality Commission (CQC) 2020, </a:t>
            </a:r>
            <a:r>
              <a:rPr lang="en-US" sz="1600" i="1" kern="100" dirty="0">
                <a:effectLst/>
                <a:latin typeface="Arial" panose="020B0604020202020204" pitchFamily="34" charset="0"/>
                <a:ea typeface="Calibri" panose="020F0502020204030204" pitchFamily="34" charset="0"/>
                <a:cs typeface="Arial" panose="020B0604020202020204" pitchFamily="34" charset="0"/>
              </a:rPr>
              <a:t>Fundamental standards of care</a:t>
            </a:r>
            <a:r>
              <a:rPr lang="en-US" sz="1600" kern="100" dirty="0">
                <a:effectLst/>
                <a:latin typeface="Arial" panose="020B0604020202020204" pitchFamily="34" charset="0"/>
                <a:ea typeface="Calibri" panose="020F0502020204030204" pitchFamily="34" charset="0"/>
                <a:cs typeface="Arial" panose="020B0604020202020204" pitchFamily="34" charset="0"/>
              </a:rPr>
              <a:t>, CQC, London.</a:t>
            </a:r>
            <a:endParaRPr lang="en-KE" sz="1600" kern="100" dirty="0">
              <a:effectLst/>
              <a:latin typeface="Arial" panose="020B0604020202020204" pitchFamily="34" charset="0"/>
              <a:ea typeface="Calibri" panose="020F0502020204030204" pitchFamily="34" charset="0"/>
              <a:cs typeface="Arial" panose="020B0604020202020204" pitchFamily="34" charset="0"/>
            </a:endParaRPr>
          </a:p>
          <a:p>
            <a:pPr marL="514350" indent="-285750">
              <a:lnSpc>
                <a:spcPct val="115000"/>
              </a:lnSpc>
              <a:spcAft>
                <a:spcPts val="800"/>
              </a:spcAft>
              <a:buFont typeface="Wingdings" panose="05000000000000000000" pitchFamily="2" charset="2"/>
              <a:buChar char="q"/>
            </a:pPr>
            <a:r>
              <a:rPr lang="en-US" sz="1600" kern="100" dirty="0">
                <a:effectLst/>
                <a:latin typeface="Arial" panose="020B0604020202020204" pitchFamily="34" charset="0"/>
                <a:ea typeface="Calibri" panose="020F0502020204030204" pitchFamily="34" charset="0"/>
                <a:cs typeface="Arial" panose="020B0604020202020204" pitchFamily="34" charset="0"/>
              </a:rPr>
              <a:t>‌Craig, L, </a:t>
            </a:r>
            <a:r>
              <a:rPr lang="en-US" sz="1600" kern="100" dirty="0" err="1">
                <a:effectLst/>
                <a:latin typeface="Arial" panose="020B0604020202020204" pitchFamily="34" charset="0"/>
                <a:ea typeface="Calibri" panose="020F0502020204030204" pitchFamily="34" charset="0"/>
                <a:cs typeface="Arial" panose="020B0604020202020204" pitchFamily="34" charset="0"/>
              </a:rPr>
              <a:t>Haloub</a:t>
            </a:r>
            <a:r>
              <a:rPr lang="en-US" sz="1600" kern="100" dirty="0">
                <a:effectLst/>
                <a:latin typeface="Arial" panose="020B0604020202020204" pitchFamily="34" charset="0"/>
                <a:ea typeface="Calibri" panose="020F0502020204030204" pitchFamily="34" charset="0"/>
                <a:cs typeface="Arial" panose="020B0604020202020204" pitchFamily="34" charset="0"/>
              </a:rPr>
              <a:t>, R, Reid, H, Masson, D, </a:t>
            </a:r>
            <a:r>
              <a:rPr lang="en-US" sz="1600" kern="100" dirty="0" err="1">
                <a:effectLst/>
                <a:latin typeface="Arial" panose="020B0604020202020204" pitchFamily="34" charset="0"/>
                <a:ea typeface="Calibri" panose="020F0502020204030204" pitchFamily="34" charset="0"/>
                <a:cs typeface="Arial" panose="020B0604020202020204" pitchFamily="34" charset="0"/>
              </a:rPr>
              <a:t>Mccalmont</a:t>
            </a:r>
            <a:r>
              <a:rPr lang="en-US" sz="1600" kern="100" dirty="0">
                <a:effectLst/>
                <a:latin typeface="Arial" panose="020B0604020202020204" pitchFamily="34" charset="0"/>
                <a:ea typeface="Calibri" panose="020F0502020204030204" pitchFamily="34" charset="0"/>
                <a:cs typeface="Arial" panose="020B0604020202020204" pitchFamily="34" charset="0"/>
              </a:rPr>
              <a:t>, H, </a:t>
            </a:r>
            <a:r>
              <a:rPr lang="en-US" sz="1600" kern="100" dirty="0" err="1">
                <a:effectLst/>
                <a:latin typeface="Arial" panose="020B0604020202020204" pitchFamily="34" charset="0"/>
                <a:ea typeface="Calibri" panose="020F0502020204030204" pitchFamily="34" charset="0"/>
                <a:cs typeface="Arial" panose="020B0604020202020204" pitchFamily="34" charset="0"/>
              </a:rPr>
              <a:t>Fodey</a:t>
            </a:r>
            <a:r>
              <a:rPr lang="en-US" sz="1600" kern="100" dirty="0">
                <a:effectLst/>
                <a:latin typeface="Arial" panose="020B0604020202020204" pitchFamily="34" charset="0"/>
                <a:ea typeface="Calibri" panose="020F0502020204030204" pitchFamily="34" charset="0"/>
                <a:cs typeface="Arial" panose="020B0604020202020204" pitchFamily="34" charset="0"/>
              </a:rPr>
              <a:t>, K, Conway, BR, </a:t>
            </a:r>
            <a:r>
              <a:rPr lang="en-US" sz="1600" kern="100" dirty="0" err="1">
                <a:effectLst/>
                <a:latin typeface="Arial" panose="020B0604020202020204" pitchFamily="34" charset="0"/>
                <a:ea typeface="Calibri" panose="020F0502020204030204" pitchFamily="34" charset="0"/>
                <a:cs typeface="Arial" panose="020B0604020202020204" pitchFamily="34" charset="0"/>
              </a:rPr>
              <a:t>Lattyak</a:t>
            </a:r>
            <a:r>
              <a:rPr lang="en-US" sz="1600" kern="100" dirty="0">
                <a:effectLst/>
                <a:latin typeface="Arial" panose="020B0604020202020204" pitchFamily="34" charset="0"/>
                <a:ea typeface="Calibri" panose="020F0502020204030204" pitchFamily="34" charset="0"/>
                <a:cs typeface="Arial" panose="020B0604020202020204" pitchFamily="34" charset="0"/>
              </a:rPr>
              <a:t>, WJ, </a:t>
            </a:r>
            <a:r>
              <a:rPr lang="en-US" sz="1600" kern="100" dirty="0" err="1">
                <a:effectLst/>
                <a:latin typeface="Arial" panose="020B0604020202020204" pitchFamily="34" charset="0"/>
                <a:ea typeface="Calibri" panose="020F0502020204030204" pitchFamily="34" charset="0"/>
                <a:cs typeface="Arial" panose="020B0604020202020204" pitchFamily="34" charset="0"/>
              </a:rPr>
              <a:t>Lattyak</a:t>
            </a:r>
            <a:r>
              <a:rPr lang="en-US" sz="1600" kern="100" dirty="0">
                <a:effectLst/>
                <a:latin typeface="Arial" panose="020B0604020202020204" pitchFamily="34" charset="0"/>
                <a:ea typeface="Calibri" panose="020F0502020204030204" pitchFamily="34" charset="0"/>
                <a:cs typeface="Arial" panose="020B0604020202020204" pitchFamily="34" charset="0"/>
              </a:rPr>
              <a:t>, EA, Bain, A, Al-Azzam, S &amp; </a:t>
            </a:r>
            <a:r>
              <a:rPr lang="en-US" sz="1600" kern="100" dirty="0" err="1">
                <a:effectLst/>
                <a:latin typeface="Arial" panose="020B0604020202020204" pitchFamily="34" charset="0"/>
                <a:ea typeface="Calibri" panose="020F0502020204030204" pitchFamily="34" charset="0"/>
                <a:cs typeface="Arial" panose="020B0604020202020204" pitchFamily="34" charset="0"/>
              </a:rPr>
              <a:t>Aldeyab</a:t>
            </a:r>
            <a:r>
              <a:rPr lang="en-US" sz="1600" kern="100" dirty="0">
                <a:effectLst/>
                <a:latin typeface="Arial" panose="020B0604020202020204" pitchFamily="34" charset="0"/>
                <a:ea typeface="Calibri" panose="020F0502020204030204" pitchFamily="34" charset="0"/>
                <a:cs typeface="Arial" panose="020B0604020202020204" pitchFamily="34" charset="0"/>
              </a:rPr>
              <a:t>, MA 2021, ‘Exploration of the Experience of Care Home Managers of COVID-19 Vaccination </a:t>
            </a:r>
            <a:r>
              <a:rPr lang="en-US" sz="1600" kern="100" dirty="0" err="1">
                <a:effectLst/>
                <a:latin typeface="Arial" panose="020B0604020202020204" pitchFamily="34" charset="0"/>
                <a:ea typeface="Calibri" panose="020F0502020204030204" pitchFamily="34" charset="0"/>
                <a:cs typeface="Arial" panose="020B0604020202020204" pitchFamily="34" charset="0"/>
              </a:rPr>
              <a:t>Programme</a:t>
            </a:r>
            <a:r>
              <a:rPr lang="en-US" sz="1600" kern="100" dirty="0">
                <a:effectLst/>
                <a:latin typeface="Arial" panose="020B0604020202020204" pitchFamily="34" charset="0"/>
                <a:ea typeface="Calibri" panose="020F0502020204030204" pitchFamily="34" charset="0"/>
                <a:cs typeface="Arial" panose="020B0604020202020204" pitchFamily="34" charset="0"/>
              </a:rPr>
              <a:t> Implementation and Uptake by Residents and Staff in Care Homes in Northern Ireland’, </a:t>
            </a:r>
            <a:r>
              <a:rPr lang="en-US" sz="1600" i="1" kern="100" dirty="0">
                <a:effectLst/>
                <a:latin typeface="Arial" panose="020B0604020202020204" pitchFamily="34" charset="0"/>
                <a:ea typeface="Calibri" panose="020F0502020204030204" pitchFamily="34" charset="0"/>
                <a:cs typeface="Arial" panose="020B0604020202020204" pitchFamily="34" charset="0"/>
              </a:rPr>
              <a:t>Vaccines</a:t>
            </a:r>
            <a:r>
              <a:rPr lang="en-US" sz="1600" kern="100" dirty="0">
                <a:effectLst/>
                <a:latin typeface="Arial" panose="020B0604020202020204" pitchFamily="34" charset="0"/>
                <a:ea typeface="Calibri" panose="020F0502020204030204" pitchFamily="34" charset="0"/>
                <a:cs typeface="Arial" panose="020B0604020202020204" pitchFamily="34" charset="0"/>
              </a:rPr>
              <a:t>, vol. 9, MDPI AG, no. 10, p. 1160, viewed 3 February 2026, </a:t>
            </a:r>
            <a:r>
              <a:rPr lang="en-US" sz="1600"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3"/>
              </a:rPr>
              <a:t>https://www.mdpi.com/2076-393X/9/10/1160</a:t>
            </a:r>
            <a:r>
              <a:rPr lang="en-US" sz="1600" kern="100" dirty="0">
                <a:effectLst/>
                <a:latin typeface="Arial" panose="020B0604020202020204" pitchFamily="34" charset="0"/>
                <a:ea typeface="Calibri" panose="020F0502020204030204" pitchFamily="34" charset="0"/>
                <a:cs typeface="Arial" panose="020B0604020202020204" pitchFamily="34" charset="0"/>
              </a:rPr>
              <a:t>.</a:t>
            </a:r>
            <a:endParaRPr lang="en-KE" sz="1600" kern="100" dirty="0">
              <a:effectLst/>
              <a:latin typeface="Arial" panose="020B0604020202020204" pitchFamily="34" charset="0"/>
              <a:ea typeface="Calibri" panose="020F0502020204030204" pitchFamily="34" charset="0"/>
              <a:cs typeface="Arial" panose="020B0604020202020204" pitchFamily="34" charset="0"/>
            </a:endParaRPr>
          </a:p>
          <a:p>
            <a:pPr marL="514350" indent="-285750">
              <a:lnSpc>
                <a:spcPct val="115000"/>
              </a:lnSpc>
              <a:spcAft>
                <a:spcPts val="800"/>
              </a:spcAft>
              <a:buFont typeface="Wingdings" panose="05000000000000000000" pitchFamily="2" charset="2"/>
              <a:buChar char="q"/>
            </a:pPr>
            <a:r>
              <a:rPr lang="en-KE" sz="1600" kern="100" dirty="0">
                <a:effectLst/>
                <a:latin typeface="Arial" panose="020B0604020202020204" pitchFamily="34" charset="0"/>
                <a:ea typeface="Calibri" panose="020F0502020204030204" pitchFamily="34" charset="0"/>
                <a:cs typeface="Arial" panose="020B0604020202020204" pitchFamily="34" charset="0"/>
              </a:rPr>
              <a:t>Daly, M, León, M, Pfau-Effinger, B, </a:t>
            </a:r>
            <a:r>
              <a:rPr lang="en-KE" sz="1600" kern="100" dirty="0" err="1">
                <a:effectLst/>
                <a:latin typeface="Arial" panose="020B0604020202020204" pitchFamily="34" charset="0"/>
                <a:ea typeface="Calibri" panose="020F0502020204030204" pitchFamily="34" charset="0"/>
                <a:cs typeface="Arial" panose="020B0604020202020204" pitchFamily="34" charset="0"/>
              </a:rPr>
              <a:t>Ranci</a:t>
            </a:r>
            <a:r>
              <a:rPr lang="en-KE" sz="1600" kern="100" dirty="0">
                <a:effectLst/>
                <a:latin typeface="Arial" panose="020B0604020202020204" pitchFamily="34" charset="0"/>
                <a:ea typeface="Calibri" panose="020F0502020204030204" pitchFamily="34" charset="0"/>
                <a:cs typeface="Arial" panose="020B0604020202020204" pitchFamily="34" charset="0"/>
              </a:rPr>
              <a:t>, C &amp; </a:t>
            </a:r>
            <a:r>
              <a:rPr lang="en-KE" sz="1600" kern="100" dirty="0" err="1">
                <a:effectLst/>
                <a:latin typeface="Arial" panose="020B0604020202020204" pitchFamily="34" charset="0"/>
                <a:ea typeface="Calibri" panose="020F0502020204030204" pitchFamily="34" charset="0"/>
                <a:cs typeface="Arial" panose="020B0604020202020204" pitchFamily="34" charset="0"/>
              </a:rPr>
              <a:t>Rostgaard</a:t>
            </a:r>
            <a:r>
              <a:rPr lang="en-KE" sz="1600" kern="100" dirty="0">
                <a:effectLst/>
                <a:latin typeface="Arial" panose="020B0604020202020204" pitchFamily="34" charset="0"/>
                <a:ea typeface="Calibri" panose="020F0502020204030204" pitchFamily="34" charset="0"/>
                <a:cs typeface="Arial" panose="020B0604020202020204" pitchFamily="34" charset="0"/>
              </a:rPr>
              <a:t>, T 2021, ‘COVID-19 and policies for care homes in the first wave of the pandemic in European welfare states: Too little, too late?’, </a:t>
            </a:r>
            <a:r>
              <a:rPr lang="en-KE" sz="1600" i="1" kern="100" dirty="0">
                <a:effectLst/>
                <a:latin typeface="Arial" panose="020B0604020202020204" pitchFamily="34" charset="0"/>
                <a:ea typeface="Calibri" panose="020F0502020204030204" pitchFamily="34" charset="0"/>
                <a:cs typeface="Arial" panose="020B0604020202020204" pitchFamily="34" charset="0"/>
              </a:rPr>
              <a:t>Journal of European Social Policy</a:t>
            </a:r>
            <a:r>
              <a:rPr lang="en-KE" sz="1600" kern="100" dirty="0">
                <a:effectLst/>
                <a:latin typeface="Arial" panose="020B0604020202020204" pitchFamily="34" charset="0"/>
                <a:ea typeface="Calibri" panose="020F0502020204030204" pitchFamily="34" charset="0"/>
                <a:cs typeface="Arial" panose="020B0604020202020204" pitchFamily="34" charset="0"/>
              </a:rPr>
              <a:t>, vol. 32, SAGE Publications, no. 1, pp. 48–59, viewed 13 February 2026, </a:t>
            </a:r>
            <a:r>
              <a:rPr lang="en-KE" sz="1600"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4"/>
              </a:rPr>
              <a:t>https://pmc.ncbi.nlm.nih.gov/articles/PMC8841898/</a:t>
            </a:r>
            <a:r>
              <a:rPr lang="en-KE" sz="1600" kern="100" dirty="0">
                <a:effectLst/>
                <a:latin typeface="Arial" panose="020B0604020202020204" pitchFamily="34" charset="0"/>
                <a:ea typeface="Calibri" panose="020F0502020204030204" pitchFamily="34" charset="0"/>
                <a:cs typeface="Arial" panose="020B0604020202020204" pitchFamily="34" charset="0"/>
              </a:rPr>
              <a:t>.</a:t>
            </a:r>
          </a:p>
          <a:p>
            <a:pPr marL="514350" indent="-285750">
              <a:lnSpc>
                <a:spcPct val="115000"/>
              </a:lnSpc>
              <a:spcAft>
                <a:spcPts val="800"/>
              </a:spcAft>
              <a:buFont typeface="Wingdings" panose="05000000000000000000" pitchFamily="2" charset="2"/>
              <a:buChar char="q"/>
            </a:pPr>
            <a:r>
              <a:rPr lang="en-US" sz="1600" kern="100" dirty="0">
                <a:effectLst/>
                <a:latin typeface="Arial" panose="020B0604020202020204" pitchFamily="34" charset="0"/>
                <a:ea typeface="Calibri" panose="020F0502020204030204" pitchFamily="34" charset="0"/>
                <a:cs typeface="Arial" panose="020B0604020202020204" pitchFamily="34" charset="0"/>
              </a:rPr>
              <a:t>Department of Health and Social Care (DHSC) 2020, </a:t>
            </a:r>
            <a:r>
              <a:rPr lang="en-US" sz="1600" i="1" kern="100" dirty="0">
                <a:effectLst/>
                <a:latin typeface="Arial" panose="020B0604020202020204" pitchFamily="34" charset="0"/>
                <a:ea typeface="Calibri" panose="020F0502020204030204" pitchFamily="34" charset="0"/>
                <a:cs typeface="Arial" panose="020B0604020202020204" pitchFamily="34" charset="0"/>
              </a:rPr>
              <a:t>Coronavirus (COVID-19): Adult social care action plan</a:t>
            </a:r>
            <a:r>
              <a:rPr lang="en-US" sz="1600" kern="100" dirty="0">
                <a:effectLst/>
                <a:latin typeface="Arial" panose="020B0604020202020204" pitchFamily="34" charset="0"/>
                <a:ea typeface="Calibri" panose="020F0502020204030204" pitchFamily="34" charset="0"/>
                <a:cs typeface="Arial" panose="020B0604020202020204" pitchFamily="34" charset="0"/>
              </a:rPr>
              <a:t>, DHSC, London.</a:t>
            </a:r>
            <a:endParaRPr lang="en-KE" sz="1600" kern="100" dirty="0">
              <a:effectLst/>
              <a:latin typeface="Arial" panose="020B0604020202020204" pitchFamily="34" charset="0"/>
              <a:ea typeface="Calibri" panose="020F0502020204030204" pitchFamily="34" charset="0"/>
              <a:cs typeface="Arial" panose="020B0604020202020204" pitchFamily="34" charset="0"/>
            </a:endParaRPr>
          </a:p>
          <a:p>
            <a:pPr marL="514350" indent="-285750">
              <a:lnSpc>
                <a:spcPct val="115000"/>
              </a:lnSpc>
              <a:spcAft>
                <a:spcPts val="800"/>
              </a:spcAft>
              <a:buFont typeface="Wingdings" panose="05000000000000000000" pitchFamily="2" charset="2"/>
              <a:buChar char="q"/>
            </a:pPr>
            <a:r>
              <a:rPr lang="en-KE" sz="1600" kern="100" dirty="0" err="1">
                <a:effectLst/>
                <a:latin typeface="Arial" panose="020B0604020202020204" pitchFamily="34" charset="0"/>
                <a:ea typeface="Calibri" panose="020F0502020204030204" pitchFamily="34" charset="0"/>
                <a:cs typeface="Arial" panose="020B0604020202020204" pitchFamily="34" charset="0"/>
              </a:rPr>
              <a:t>Dutey</a:t>
            </a:r>
            <a:r>
              <a:rPr lang="en-KE" sz="1600" kern="100" dirty="0">
                <a:effectLst/>
                <a:latin typeface="Arial" panose="020B0604020202020204" pitchFamily="34" charset="0"/>
                <a:ea typeface="Calibri" panose="020F0502020204030204" pitchFamily="34" charset="0"/>
                <a:cs typeface="Arial" panose="020B0604020202020204" pitchFamily="34" charset="0"/>
              </a:rPr>
              <a:t>-Magni, PF, Williams, H, </a:t>
            </a:r>
            <a:r>
              <a:rPr lang="en-KE" sz="1600" kern="100" dirty="0" err="1">
                <a:effectLst/>
                <a:latin typeface="Arial" panose="020B0604020202020204" pitchFamily="34" charset="0"/>
                <a:ea typeface="Calibri" panose="020F0502020204030204" pitchFamily="34" charset="0"/>
                <a:cs typeface="Arial" panose="020B0604020202020204" pitchFamily="34" charset="0"/>
              </a:rPr>
              <a:t>Jhass</a:t>
            </a:r>
            <a:r>
              <a:rPr lang="en-KE" sz="1600" kern="100" dirty="0">
                <a:effectLst/>
                <a:latin typeface="Arial" panose="020B0604020202020204" pitchFamily="34" charset="0"/>
                <a:ea typeface="Calibri" panose="020F0502020204030204" pitchFamily="34" charset="0"/>
                <a:cs typeface="Arial" panose="020B0604020202020204" pitchFamily="34" charset="0"/>
              </a:rPr>
              <a:t>, A, </a:t>
            </a:r>
            <a:r>
              <a:rPr lang="en-KE" sz="1600" kern="100" dirty="0" err="1">
                <a:effectLst/>
                <a:latin typeface="Arial" panose="020B0604020202020204" pitchFamily="34" charset="0"/>
                <a:ea typeface="Calibri" panose="020F0502020204030204" pitchFamily="34" charset="0"/>
                <a:cs typeface="Arial" panose="020B0604020202020204" pitchFamily="34" charset="0"/>
              </a:rPr>
              <a:t>Rait</a:t>
            </a:r>
            <a:r>
              <a:rPr lang="en-KE" sz="1600" kern="100" dirty="0">
                <a:effectLst/>
                <a:latin typeface="Arial" panose="020B0604020202020204" pitchFamily="34" charset="0"/>
                <a:ea typeface="Calibri" panose="020F0502020204030204" pitchFamily="34" charset="0"/>
                <a:cs typeface="Arial" panose="020B0604020202020204" pitchFamily="34" charset="0"/>
              </a:rPr>
              <a:t>, G, </a:t>
            </a:r>
            <a:r>
              <a:rPr lang="en-KE" sz="1600" kern="100" dirty="0" err="1">
                <a:effectLst/>
                <a:latin typeface="Arial" panose="020B0604020202020204" pitchFamily="34" charset="0"/>
                <a:ea typeface="Calibri" panose="020F0502020204030204" pitchFamily="34" charset="0"/>
                <a:cs typeface="Arial" panose="020B0604020202020204" pitchFamily="34" charset="0"/>
              </a:rPr>
              <a:t>Lorencatto</a:t>
            </a:r>
            <a:r>
              <a:rPr lang="en-KE" sz="1600" kern="100" dirty="0">
                <a:effectLst/>
                <a:latin typeface="Arial" panose="020B0604020202020204" pitchFamily="34" charset="0"/>
                <a:ea typeface="Calibri" panose="020F0502020204030204" pitchFamily="34" charset="0"/>
                <a:cs typeface="Arial" panose="020B0604020202020204" pitchFamily="34" charset="0"/>
              </a:rPr>
              <a:t>, F, Hemingway, H, Hayward, A &amp; Shallcross, L 2021, ‘COVID-19 infection and attributable mortality in UK care homes: cohort study using active surveillance and electronic records (March–June 2020)’, </a:t>
            </a:r>
            <a:r>
              <a:rPr lang="en-KE" sz="1600" i="1" kern="100" dirty="0">
                <a:effectLst/>
                <a:latin typeface="Arial" panose="020B0604020202020204" pitchFamily="34" charset="0"/>
                <a:ea typeface="Calibri" panose="020F0502020204030204" pitchFamily="34" charset="0"/>
                <a:cs typeface="Arial" panose="020B0604020202020204" pitchFamily="34" charset="0"/>
              </a:rPr>
              <a:t>Age and Ageing</a:t>
            </a:r>
            <a:r>
              <a:rPr lang="en-KE" sz="1600" kern="100" dirty="0">
                <a:effectLst/>
                <a:latin typeface="Arial" panose="020B0604020202020204" pitchFamily="34" charset="0"/>
                <a:ea typeface="Calibri" panose="020F0502020204030204" pitchFamily="34" charset="0"/>
                <a:cs typeface="Arial" panose="020B0604020202020204" pitchFamily="34" charset="0"/>
              </a:rPr>
              <a:t>, vol. 50, Oxford University Press (OUP), no. 4, pp. 1019–1028, viewed 30 January 2026, </a:t>
            </a:r>
            <a:r>
              <a:rPr lang="en-KE" sz="1600"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5"/>
              </a:rPr>
              <a:t>https://pmc.ncbi.nlm.nih.gov/articles/PMC7989651/</a:t>
            </a:r>
            <a:r>
              <a:rPr lang="en-KE" sz="1600" kern="100" dirty="0">
                <a:effectLst/>
                <a:latin typeface="Arial" panose="020B0604020202020204" pitchFamily="34" charset="0"/>
                <a:ea typeface="Calibri" panose="020F0502020204030204" pitchFamily="34" charset="0"/>
                <a:cs typeface="Arial" panose="020B0604020202020204" pitchFamily="34" charset="0"/>
              </a:rPr>
              <a:t>.</a:t>
            </a:r>
          </a:p>
          <a:p>
            <a:pPr marL="514350" indent="-285750">
              <a:lnSpc>
                <a:spcPct val="115000"/>
              </a:lnSpc>
              <a:spcAft>
                <a:spcPts val="800"/>
              </a:spcAft>
              <a:buFont typeface="Wingdings" panose="05000000000000000000" pitchFamily="2" charset="2"/>
              <a:buChar char="q"/>
            </a:pPr>
            <a:r>
              <a:rPr lang="en-KE" sz="1600" kern="100" dirty="0">
                <a:effectLst/>
                <a:latin typeface="Arial" panose="020B0604020202020204" pitchFamily="34" charset="0"/>
                <a:ea typeface="Calibri" panose="020F0502020204030204" pitchFamily="34" charset="0"/>
                <a:cs typeface="Arial" panose="020B0604020202020204" pitchFamily="34" charset="0"/>
              </a:rPr>
              <a:t>Fabrice </a:t>
            </a:r>
            <a:r>
              <a:rPr lang="en-KE" sz="1600" kern="100" dirty="0" err="1">
                <a:effectLst/>
                <a:latin typeface="Arial" panose="020B0604020202020204" pitchFamily="34" charset="0"/>
                <a:ea typeface="Calibri" panose="020F0502020204030204" pitchFamily="34" charset="0"/>
                <a:cs typeface="Arial" panose="020B0604020202020204" pitchFamily="34" charset="0"/>
              </a:rPr>
              <a:t>Mbalayen</a:t>
            </a:r>
            <a:r>
              <a:rPr lang="en-KE" sz="1600" kern="100" dirty="0">
                <a:effectLst/>
                <a:latin typeface="Arial" panose="020B0604020202020204" pitchFamily="34" charset="0"/>
                <a:ea typeface="Calibri" panose="020F0502020204030204" pitchFamily="34" charset="0"/>
                <a:cs typeface="Arial" panose="020B0604020202020204" pitchFamily="34" charset="0"/>
              </a:rPr>
              <a:t>, </a:t>
            </a:r>
            <a:r>
              <a:rPr lang="en-KE" sz="1600" kern="100" dirty="0" err="1">
                <a:effectLst/>
                <a:latin typeface="Arial" panose="020B0604020202020204" pitchFamily="34" charset="0"/>
                <a:ea typeface="Calibri" panose="020F0502020204030204" pitchFamily="34" charset="0"/>
                <a:cs typeface="Arial" panose="020B0604020202020204" pitchFamily="34" charset="0"/>
              </a:rPr>
              <a:t>Dutheillet</a:t>
            </a:r>
            <a:r>
              <a:rPr lang="en-KE" sz="1600" kern="100" dirty="0">
                <a:effectLst/>
                <a:latin typeface="Arial" panose="020B0604020202020204" pitchFamily="34" charset="0"/>
                <a:ea typeface="Calibri" panose="020F0502020204030204" pitchFamily="34" charset="0"/>
                <a:cs typeface="Arial" panose="020B0604020202020204" pitchFamily="34" charset="0"/>
              </a:rPr>
              <a:t>-de-Lamothe, V, Aude Letty, </a:t>
            </a:r>
            <a:r>
              <a:rPr lang="en-KE" sz="1600" kern="100" dirty="0" err="1">
                <a:effectLst/>
                <a:latin typeface="Arial" panose="020B0604020202020204" pitchFamily="34" charset="0"/>
                <a:ea typeface="Calibri" panose="020F0502020204030204" pitchFamily="34" charset="0"/>
                <a:cs typeface="Arial" panose="020B0604020202020204" pitchFamily="34" charset="0"/>
              </a:rPr>
              <a:t>Solenn</a:t>
            </a:r>
            <a:r>
              <a:rPr lang="en-KE" sz="1600" kern="100" dirty="0">
                <a:effectLst/>
                <a:latin typeface="Arial" panose="020B0604020202020204" pitchFamily="34" charset="0"/>
                <a:ea typeface="Calibri" panose="020F0502020204030204" pitchFamily="34" charset="0"/>
                <a:cs typeface="Arial" panose="020B0604020202020204" pitchFamily="34" charset="0"/>
              </a:rPr>
              <a:t> Le </a:t>
            </a:r>
            <a:r>
              <a:rPr lang="en-KE" sz="1600" kern="100" dirty="0" err="1">
                <a:effectLst/>
                <a:latin typeface="Arial" panose="020B0604020202020204" pitchFamily="34" charset="0"/>
                <a:ea typeface="Calibri" panose="020F0502020204030204" pitchFamily="34" charset="0"/>
                <a:cs typeface="Arial" panose="020B0604020202020204" pitchFamily="34" charset="0"/>
              </a:rPr>
              <a:t>Bruchec</a:t>
            </a:r>
            <a:r>
              <a:rPr lang="en-KE" sz="1600" kern="100" dirty="0">
                <a:effectLst/>
                <a:latin typeface="Arial" panose="020B0604020202020204" pitchFamily="34" charset="0"/>
                <a:ea typeface="Calibri" panose="020F0502020204030204" pitchFamily="34" charset="0"/>
                <a:cs typeface="Arial" panose="020B0604020202020204" pitchFamily="34" charset="0"/>
              </a:rPr>
              <a:t>, Manon </a:t>
            </a:r>
            <a:r>
              <a:rPr lang="en-KE" sz="1600" kern="100" dirty="0" err="1">
                <a:effectLst/>
                <a:latin typeface="Arial" panose="020B0604020202020204" pitchFamily="34" charset="0"/>
                <a:ea typeface="Calibri" panose="020F0502020204030204" pitchFamily="34" charset="0"/>
                <a:cs typeface="Arial" panose="020B0604020202020204" pitchFamily="34" charset="0"/>
              </a:rPr>
              <a:t>Pondjikli</a:t>
            </a:r>
            <a:r>
              <a:rPr lang="en-KE" sz="1600" kern="100" dirty="0">
                <a:effectLst/>
                <a:latin typeface="Arial" panose="020B0604020202020204" pitchFamily="34" charset="0"/>
                <a:ea typeface="Calibri" panose="020F0502020204030204" pitchFamily="34" charset="0"/>
                <a:cs typeface="Arial" panose="020B0604020202020204" pitchFamily="34" charset="0"/>
              </a:rPr>
              <a:t>, Gilles </a:t>
            </a:r>
            <a:r>
              <a:rPr lang="en-KE" sz="1600" kern="100" dirty="0" err="1">
                <a:effectLst/>
                <a:latin typeface="Arial" panose="020B0604020202020204" pitchFamily="34" charset="0"/>
                <a:ea typeface="Calibri" panose="020F0502020204030204" pitchFamily="34" charset="0"/>
                <a:cs typeface="Arial" panose="020B0604020202020204" pitchFamily="34" charset="0"/>
              </a:rPr>
              <a:t>Berrut</a:t>
            </a:r>
            <a:r>
              <a:rPr lang="en-KE" sz="1600" kern="100" dirty="0">
                <a:effectLst/>
                <a:latin typeface="Arial" panose="020B0604020202020204" pitchFamily="34" charset="0"/>
                <a:ea typeface="Calibri" panose="020F0502020204030204" pitchFamily="34" charset="0"/>
                <a:cs typeface="Arial" panose="020B0604020202020204" pitchFamily="34" charset="0"/>
              </a:rPr>
              <a:t>, Lamia </a:t>
            </a:r>
            <a:r>
              <a:rPr lang="en-KE" sz="1600" kern="100" dirty="0" err="1">
                <a:effectLst/>
                <a:latin typeface="Arial" panose="020B0604020202020204" pitchFamily="34" charset="0"/>
                <a:ea typeface="Calibri" panose="020F0502020204030204" pitchFamily="34" charset="0"/>
                <a:cs typeface="Arial" panose="020B0604020202020204" pitchFamily="34" charset="0"/>
              </a:rPr>
              <a:t>Benatia</a:t>
            </a:r>
            <a:r>
              <a:rPr lang="en-KE" sz="1600" kern="100" dirty="0">
                <a:effectLst/>
                <a:latin typeface="Arial" panose="020B0604020202020204" pitchFamily="34" charset="0"/>
                <a:ea typeface="Calibri" panose="020F0502020204030204" pitchFamily="34" charset="0"/>
                <a:cs typeface="Arial" panose="020B0604020202020204" pitchFamily="34" charset="0"/>
              </a:rPr>
              <a:t>, </a:t>
            </a:r>
            <a:r>
              <a:rPr lang="en-KE" sz="1600" kern="100" dirty="0" err="1">
                <a:effectLst/>
                <a:latin typeface="Arial" panose="020B0604020202020204" pitchFamily="34" charset="0"/>
                <a:ea typeface="Calibri" panose="020F0502020204030204" pitchFamily="34" charset="0"/>
                <a:cs typeface="Arial" panose="020B0604020202020204" pitchFamily="34" charset="0"/>
              </a:rPr>
              <a:t>Biné</a:t>
            </a:r>
            <a:r>
              <a:rPr lang="en-KE" sz="1600" kern="100" dirty="0">
                <a:effectLst/>
                <a:latin typeface="Arial" panose="020B0604020202020204" pitchFamily="34" charset="0"/>
                <a:ea typeface="Calibri" panose="020F0502020204030204" pitchFamily="34" charset="0"/>
                <a:cs typeface="Arial" panose="020B0604020202020204" pitchFamily="34" charset="0"/>
              </a:rPr>
              <a:t> Mariam </a:t>
            </a:r>
            <a:r>
              <a:rPr lang="en-KE" sz="1600" kern="100" dirty="0" err="1">
                <a:effectLst/>
                <a:latin typeface="Arial" panose="020B0604020202020204" pitchFamily="34" charset="0"/>
                <a:ea typeface="Calibri" panose="020F0502020204030204" pitchFamily="34" charset="0"/>
                <a:cs typeface="Arial" panose="020B0604020202020204" pitchFamily="34" charset="0"/>
              </a:rPr>
              <a:t>Ndiongue</a:t>
            </a:r>
            <a:r>
              <a:rPr lang="en-KE" sz="1600" kern="100" dirty="0">
                <a:effectLst/>
                <a:latin typeface="Arial" panose="020B0604020202020204" pitchFamily="34" charset="0"/>
                <a:ea typeface="Calibri" panose="020F0502020204030204" pitchFamily="34" charset="0"/>
                <a:cs typeface="Arial" panose="020B0604020202020204" pitchFamily="34" charset="0"/>
              </a:rPr>
              <a:t>, Marie-Anne </a:t>
            </a:r>
            <a:r>
              <a:rPr lang="en-KE" sz="1600" kern="100" dirty="0" err="1">
                <a:effectLst/>
                <a:latin typeface="Arial" panose="020B0604020202020204" pitchFamily="34" charset="0"/>
                <a:ea typeface="Calibri" panose="020F0502020204030204" pitchFamily="34" charset="0"/>
                <a:cs typeface="Arial" panose="020B0604020202020204" pitchFamily="34" charset="0"/>
              </a:rPr>
              <a:t>Fourrier</a:t>
            </a:r>
            <a:r>
              <a:rPr lang="en-KE" sz="1600" kern="100" dirty="0">
                <a:effectLst/>
                <a:latin typeface="Arial" panose="020B0604020202020204" pitchFamily="34" charset="0"/>
                <a:ea typeface="Calibri" panose="020F0502020204030204" pitchFamily="34" charset="0"/>
                <a:cs typeface="Arial" panose="020B0604020202020204" pitchFamily="34" charset="0"/>
              </a:rPr>
              <a:t>, Didier </a:t>
            </a:r>
            <a:r>
              <a:rPr lang="en-KE" sz="1600" kern="100" dirty="0" err="1">
                <a:effectLst/>
                <a:latin typeface="Arial" panose="020B0604020202020204" pitchFamily="34" charset="0"/>
                <a:ea typeface="Calibri" panose="020F0502020204030204" pitchFamily="34" charset="0"/>
                <a:cs typeface="Arial" panose="020B0604020202020204" pitchFamily="34" charset="0"/>
              </a:rPr>
              <a:t>Armaingaud</a:t>
            </a:r>
            <a:r>
              <a:rPr lang="en-KE" sz="1600" kern="100" dirty="0">
                <a:effectLst/>
                <a:latin typeface="Arial" panose="020B0604020202020204" pitchFamily="34" charset="0"/>
                <a:ea typeface="Calibri" panose="020F0502020204030204" pitchFamily="34" charset="0"/>
                <a:cs typeface="Arial" panose="020B0604020202020204" pitchFamily="34" charset="0"/>
              </a:rPr>
              <a:t>, Loic </a:t>
            </a:r>
            <a:r>
              <a:rPr lang="en-KE" sz="1600" kern="100" dirty="0" err="1">
                <a:effectLst/>
                <a:latin typeface="Arial" panose="020B0604020202020204" pitchFamily="34" charset="0"/>
                <a:ea typeface="Calibri" panose="020F0502020204030204" pitchFamily="34" charset="0"/>
                <a:cs typeface="Arial" panose="020B0604020202020204" pitchFamily="34" charset="0"/>
              </a:rPr>
              <a:t>Josseran</a:t>
            </a:r>
            <a:r>
              <a:rPr lang="en-KE" sz="1600" kern="100" dirty="0">
                <a:effectLst/>
                <a:latin typeface="Arial" panose="020B0604020202020204" pitchFamily="34" charset="0"/>
                <a:ea typeface="Calibri" panose="020F0502020204030204" pitchFamily="34" charset="0"/>
                <a:cs typeface="Arial" panose="020B0604020202020204" pitchFamily="34" charset="0"/>
              </a:rPr>
              <a:t>, </a:t>
            </a:r>
            <a:r>
              <a:rPr lang="en-KE" sz="1600" kern="100" dirty="0" err="1">
                <a:effectLst/>
                <a:latin typeface="Arial" panose="020B0604020202020204" pitchFamily="34" charset="0"/>
                <a:ea typeface="Calibri" panose="020F0502020204030204" pitchFamily="34" charset="0"/>
                <a:cs typeface="Arial" panose="020B0604020202020204" pitchFamily="34" charset="0"/>
              </a:rPr>
              <a:t>Delarocque-Astagneau</a:t>
            </a:r>
            <a:r>
              <a:rPr lang="en-KE" sz="1600" kern="100" dirty="0">
                <a:effectLst/>
                <a:latin typeface="Arial" panose="020B0604020202020204" pitchFamily="34" charset="0"/>
                <a:ea typeface="Calibri" panose="020F0502020204030204" pitchFamily="34" charset="0"/>
                <a:cs typeface="Arial" panose="020B0604020202020204" pitchFamily="34" charset="0"/>
              </a:rPr>
              <a:t>, E &amp; Gautier, S 2022, ‘The COVID-19 Pandemic and Responses in Nursing Homes: A Cross-Sectional Study in Four European Countries’, </a:t>
            </a:r>
            <a:r>
              <a:rPr lang="en-KE" sz="1600" i="1" kern="100" dirty="0">
                <a:effectLst/>
                <a:latin typeface="Arial" panose="020B0604020202020204" pitchFamily="34" charset="0"/>
                <a:ea typeface="Calibri" panose="020F0502020204030204" pitchFamily="34" charset="0"/>
                <a:cs typeface="Arial" panose="020B0604020202020204" pitchFamily="34" charset="0"/>
              </a:rPr>
              <a:t>International Journal of Environmental Research and Public Health</a:t>
            </a:r>
            <a:r>
              <a:rPr lang="en-KE" sz="1600" kern="100" dirty="0">
                <a:effectLst/>
                <a:latin typeface="Arial" panose="020B0604020202020204" pitchFamily="34" charset="0"/>
                <a:ea typeface="Calibri" panose="020F0502020204030204" pitchFamily="34" charset="0"/>
                <a:cs typeface="Arial" panose="020B0604020202020204" pitchFamily="34" charset="0"/>
              </a:rPr>
              <a:t>, vol. 19, Multidisciplinary Digital Publishing Institute, no. 22, pp. 15290–15290, viewed 21 February 2026, </a:t>
            </a:r>
            <a:r>
              <a:rPr lang="en-KE" sz="1600"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6"/>
              </a:rPr>
              <a:t>https://www.mdpi.com/1660-4601/19/22/15290</a:t>
            </a:r>
            <a:r>
              <a:rPr lang="en-KE" sz="1600" kern="100" dirty="0">
                <a:effectLst/>
                <a:latin typeface="Arial" panose="020B0604020202020204" pitchFamily="34" charset="0"/>
                <a:ea typeface="Calibri" panose="020F0502020204030204" pitchFamily="34" charset="0"/>
                <a:cs typeface="Arial" panose="020B0604020202020204" pitchFamily="34" charset="0"/>
              </a:rPr>
              <a:t>.</a:t>
            </a:r>
          </a:p>
        </p:txBody>
      </p:sp>
    </p:spTree>
    <p:extLst>
      <p:ext uri="{BB962C8B-B14F-4D97-AF65-F5344CB8AC3E}">
        <p14:creationId xmlns:p14="http://schemas.microsoft.com/office/powerpoint/2010/main" val="66202359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0D6DAB6-3D27-D96F-A5D6-6DCD406958CB}"/>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C9E631C8-2423-C9CE-F4EF-FF061D7F9B3C}"/>
              </a:ext>
            </a:extLst>
          </p:cNvPr>
          <p:cNvSpPr txBox="1"/>
          <p:nvPr/>
        </p:nvSpPr>
        <p:spPr>
          <a:xfrm>
            <a:off x="3744872" y="370843"/>
            <a:ext cx="7315200" cy="740011"/>
          </a:xfrm>
          <a:prstGeom prst="rect">
            <a:avLst/>
          </a:prstGeom>
          <a:noFill/>
        </p:spPr>
        <p:txBody>
          <a:bodyPr wrap="square">
            <a:spAutoFit/>
          </a:bodyPr>
          <a:lstStyle/>
          <a:p>
            <a:pPr algn="ctr">
              <a:lnSpc>
                <a:spcPct val="115000"/>
              </a:lnSpc>
              <a:spcAft>
                <a:spcPts val="800"/>
              </a:spcAft>
            </a:pPr>
            <a:r>
              <a:rPr lang="en-US" sz="4000" b="1" kern="100" dirty="0">
                <a:effectLst/>
                <a:latin typeface="Arial" panose="020B0604020202020204" pitchFamily="34" charset="0"/>
                <a:ea typeface="Calibri" panose="020F0502020204030204" pitchFamily="34" charset="0"/>
                <a:cs typeface="Arial" panose="020B0604020202020204" pitchFamily="34" charset="0"/>
              </a:rPr>
              <a:t>Reference list</a:t>
            </a:r>
            <a:endParaRPr lang="en-KE" sz="4000" b="1" kern="100" dirty="0">
              <a:effectLst/>
              <a:latin typeface="Arial" panose="020B0604020202020204" pitchFamily="34" charset="0"/>
              <a:ea typeface="Calibri" panose="020F0502020204030204" pitchFamily="34" charset="0"/>
              <a:cs typeface="Arial" panose="020B0604020202020204" pitchFamily="34" charset="0"/>
            </a:endParaRPr>
          </a:p>
        </p:txBody>
      </p:sp>
      <p:sp>
        <p:nvSpPr>
          <p:cNvPr id="4" name="TextBox 3">
            <a:extLst>
              <a:ext uri="{FF2B5EF4-FFF2-40B4-BE49-F238E27FC236}">
                <a16:creationId xmlns:a16="http://schemas.microsoft.com/office/drawing/2014/main" id="{4F7D3886-0D41-C805-F78F-CFB964A85A8B}"/>
              </a:ext>
            </a:extLst>
          </p:cNvPr>
          <p:cNvSpPr txBox="1"/>
          <p:nvPr/>
        </p:nvSpPr>
        <p:spPr>
          <a:xfrm>
            <a:off x="0" y="1436946"/>
            <a:ext cx="14423921" cy="6738768"/>
          </a:xfrm>
          <a:prstGeom prst="rect">
            <a:avLst/>
          </a:prstGeom>
          <a:noFill/>
        </p:spPr>
        <p:txBody>
          <a:bodyPr wrap="square">
            <a:spAutoFit/>
          </a:bodyPr>
          <a:lstStyle/>
          <a:p>
            <a:pPr marL="514350" indent="-285750">
              <a:lnSpc>
                <a:spcPct val="115000"/>
              </a:lnSpc>
              <a:spcAft>
                <a:spcPts val="800"/>
              </a:spcAft>
              <a:buFont typeface="Wingdings" panose="05000000000000000000" pitchFamily="2" charset="2"/>
              <a:buChar char="q"/>
            </a:pPr>
            <a:r>
              <a:rPr lang="en-KE" sz="1600" kern="100" dirty="0">
                <a:effectLst/>
                <a:latin typeface="Arial" panose="020B0604020202020204" pitchFamily="34" charset="0"/>
                <a:ea typeface="Calibri" panose="020F0502020204030204" pitchFamily="34" charset="0"/>
                <a:cs typeface="Arial" panose="020B0604020202020204" pitchFamily="34" charset="0"/>
              </a:rPr>
              <a:t>Gordon, AL, Goodman, C, Achterberg, W, Barker, RO, Burns, E, Hanratty, B, Martin, FC, Meyer, J, O’Neill, D, </a:t>
            </a:r>
            <a:r>
              <a:rPr lang="en-KE" sz="1600" kern="100" dirty="0" err="1">
                <a:effectLst/>
                <a:latin typeface="Arial" panose="020B0604020202020204" pitchFamily="34" charset="0"/>
                <a:ea typeface="Calibri" panose="020F0502020204030204" pitchFamily="34" charset="0"/>
                <a:cs typeface="Arial" panose="020B0604020202020204" pitchFamily="34" charset="0"/>
              </a:rPr>
              <a:t>Schols</a:t>
            </a:r>
            <a:r>
              <a:rPr lang="en-KE" sz="1600" kern="100" dirty="0">
                <a:effectLst/>
                <a:latin typeface="Arial" panose="020B0604020202020204" pitchFamily="34" charset="0"/>
                <a:ea typeface="Calibri" panose="020F0502020204030204" pitchFamily="34" charset="0"/>
                <a:cs typeface="Arial" panose="020B0604020202020204" pitchFamily="34" charset="0"/>
              </a:rPr>
              <a:t>, J &amp; Spilsbury, K 2020, ‘Commentary: COVID in care homes—challenges and dilemmas in healthcare delivery’, </a:t>
            </a:r>
            <a:r>
              <a:rPr lang="en-KE" sz="1600" i="1" kern="100" dirty="0">
                <a:effectLst/>
                <a:latin typeface="Arial" panose="020B0604020202020204" pitchFamily="34" charset="0"/>
                <a:ea typeface="Calibri" panose="020F0502020204030204" pitchFamily="34" charset="0"/>
                <a:cs typeface="Arial" panose="020B0604020202020204" pitchFamily="34" charset="0"/>
              </a:rPr>
              <a:t>Age and Ageing</a:t>
            </a:r>
            <a:r>
              <a:rPr lang="en-KE" sz="1600" kern="100" dirty="0">
                <a:effectLst/>
                <a:latin typeface="Arial" panose="020B0604020202020204" pitchFamily="34" charset="0"/>
                <a:ea typeface="Calibri" panose="020F0502020204030204" pitchFamily="34" charset="0"/>
                <a:cs typeface="Arial" panose="020B0604020202020204" pitchFamily="34" charset="0"/>
              </a:rPr>
              <a:t>, vol. 49, Oxford University Press (OUP), no. 5, pp. 701–705, viewed 13 February 2026, </a:t>
            </a:r>
            <a:r>
              <a:rPr lang="en-KE" sz="1600"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3"/>
              </a:rPr>
              <a:t>https://pubmed.ncbi.nlm.nih.gov/32402088/</a:t>
            </a:r>
            <a:r>
              <a:rPr lang="en-KE" sz="1600" kern="100" dirty="0">
                <a:effectLst/>
                <a:latin typeface="Arial" panose="020B0604020202020204" pitchFamily="34" charset="0"/>
                <a:ea typeface="Calibri" panose="020F0502020204030204" pitchFamily="34" charset="0"/>
                <a:cs typeface="Arial" panose="020B0604020202020204" pitchFamily="34" charset="0"/>
              </a:rPr>
              <a:t>.</a:t>
            </a:r>
          </a:p>
          <a:p>
            <a:pPr marL="514350" indent="-285750">
              <a:lnSpc>
                <a:spcPct val="115000"/>
              </a:lnSpc>
              <a:spcAft>
                <a:spcPts val="800"/>
              </a:spcAft>
              <a:buFont typeface="Wingdings" panose="05000000000000000000" pitchFamily="2" charset="2"/>
              <a:buChar char="q"/>
            </a:pPr>
            <a:r>
              <a:rPr lang="en-KE" sz="1600" kern="100" dirty="0">
                <a:effectLst/>
                <a:latin typeface="Arial" panose="020B0604020202020204" pitchFamily="34" charset="0"/>
                <a:ea typeface="Calibri" panose="020F0502020204030204" pitchFamily="34" charset="0"/>
                <a:cs typeface="Arial" panose="020B0604020202020204" pitchFamily="34" charset="0"/>
              </a:rPr>
              <a:t>Gulliford, MC, Prevost, AT, Clegg, A &amp; </a:t>
            </a:r>
            <a:r>
              <a:rPr lang="en-KE" sz="1600" kern="100" dirty="0" err="1">
                <a:effectLst/>
                <a:latin typeface="Arial" panose="020B0604020202020204" pitchFamily="34" charset="0"/>
                <a:ea typeface="Calibri" panose="020F0502020204030204" pitchFamily="34" charset="0"/>
                <a:cs typeface="Arial" panose="020B0604020202020204" pitchFamily="34" charset="0"/>
              </a:rPr>
              <a:t>Rezel</a:t>
            </a:r>
            <a:r>
              <a:rPr lang="en-KE" sz="1600" kern="100" dirty="0">
                <a:effectLst/>
                <a:latin typeface="Arial" panose="020B0604020202020204" pitchFamily="34" charset="0"/>
                <a:ea typeface="Calibri" panose="020F0502020204030204" pitchFamily="34" charset="0"/>
                <a:cs typeface="Arial" panose="020B0604020202020204" pitchFamily="34" charset="0"/>
              </a:rPr>
              <a:t>-Potts, E 2022, ‘Mortality of Care Home Residents and Community-Dwelling Controls During the COVID-19 Pandemic in 2020: Matched Cohort Study’, </a:t>
            </a:r>
            <a:r>
              <a:rPr lang="en-KE" sz="1600" i="1" kern="100" dirty="0">
                <a:effectLst/>
                <a:latin typeface="Arial" panose="020B0604020202020204" pitchFamily="34" charset="0"/>
                <a:ea typeface="Calibri" panose="020F0502020204030204" pitchFamily="34" charset="0"/>
                <a:cs typeface="Arial" panose="020B0604020202020204" pitchFamily="34" charset="0"/>
              </a:rPr>
              <a:t>Journal of the American Medical Directors Association</a:t>
            </a:r>
            <a:r>
              <a:rPr lang="en-KE" sz="1600" kern="100" dirty="0">
                <a:effectLst/>
                <a:latin typeface="Arial" panose="020B0604020202020204" pitchFamily="34" charset="0"/>
                <a:ea typeface="Calibri" panose="020F0502020204030204" pitchFamily="34" charset="0"/>
                <a:cs typeface="Arial" panose="020B0604020202020204" pitchFamily="34" charset="0"/>
              </a:rPr>
              <a:t>, vol. 23, Elsevier BV, no. 6, pp. 923-929.e2, viewed 30 January 2026, </a:t>
            </a:r>
            <a:r>
              <a:rPr lang="en-KE" sz="1600"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4"/>
              </a:rPr>
              <a:t>https://www.jamda.com/article/S1525-8610%2822%2900296-1/fulltext</a:t>
            </a:r>
            <a:r>
              <a:rPr lang="en-KE" sz="1600" kern="100" dirty="0">
                <a:effectLst/>
                <a:latin typeface="Arial" panose="020B0604020202020204" pitchFamily="34" charset="0"/>
                <a:ea typeface="Calibri" panose="020F0502020204030204" pitchFamily="34" charset="0"/>
                <a:cs typeface="Arial" panose="020B0604020202020204" pitchFamily="34" charset="0"/>
              </a:rPr>
              <a:t>.</a:t>
            </a:r>
          </a:p>
          <a:p>
            <a:pPr marL="514350" indent="-285750">
              <a:lnSpc>
                <a:spcPct val="115000"/>
              </a:lnSpc>
              <a:spcAft>
                <a:spcPts val="800"/>
              </a:spcAft>
              <a:buFont typeface="Wingdings" panose="05000000000000000000" pitchFamily="2" charset="2"/>
              <a:buChar char="q"/>
            </a:pPr>
            <a:r>
              <a:rPr lang="en-US" sz="1600" kern="100" dirty="0">
                <a:effectLst/>
                <a:latin typeface="Arial" panose="020B0604020202020204" pitchFamily="34" charset="0"/>
                <a:ea typeface="Calibri" panose="020F0502020204030204" pitchFamily="34" charset="0"/>
                <a:cs typeface="Arial" panose="020B0604020202020204" pitchFamily="34" charset="0"/>
              </a:rPr>
              <a:t>Health 2022, </a:t>
            </a:r>
            <a:r>
              <a:rPr lang="en-US" sz="1600" i="1" kern="100" dirty="0">
                <a:effectLst/>
                <a:latin typeface="Arial" panose="020B0604020202020204" pitchFamily="34" charset="0"/>
                <a:ea typeface="Calibri" panose="020F0502020204030204" pitchFamily="34" charset="0"/>
                <a:cs typeface="Arial" panose="020B0604020202020204" pitchFamily="34" charset="0"/>
              </a:rPr>
              <a:t>Deaths involving COVID-19 in the care sector, England and Wales</a:t>
            </a:r>
            <a:r>
              <a:rPr lang="en-US" sz="1600" kern="100" dirty="0">
                <a:effectLst/>
                <a:latin typeface="Arial" panose="020B0604020202020204" pitchFamily="34" charset="0"/>
                <a:ea typeface="Calibri" panose="020F0502020204030204" pitchFamily="34" charset="0"/>
                <a:cs typeface="Arial" panose="020B0604020202020204" pitchFamily="34" charset="0"/>
              </a:rPr>
              <a:t>, Ons.gov.uk, Office for National Statistics, viewed 3 February 2026, </a:t>
            </a:r>
            <a:r>
              <a:rPr lang="en-US" sz="1600"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5"/>
              </a:rPr>
              <a:t>https://www.ons.gov.uk/peoplepopulationandcommunity/birthsdeathsandmarriages/deaths/articles/deathsinvolvingcovid19inthecaresectorenglandandwales/deathsregisteredbetweenweekending20march2020andweekending21january2022</a:t>
            </a:r>
            <a:r>
              <a:rPr lang="en-US" sz="1600" kern="100" dirty="0">
                <a:effectLst/>
                <a:latin typeface="Arial" panose="020B0604020202020204" pitchFamily="34" charset="0"/>
                <a:ea typeface="Calibri" panose="020F0502020204030204" pitchFamily="34" charset="0"/>
                <a:cs typeface="Arial" panose="020B0604020202020204" pitchFamily="34" charset="0"/>
              </a:rPr>
              <a:t>.</a:t>
            </a:r>
            <a:endParaRPr lang="en-KE" sz="1600" kern="100" dirty="0">
              <a:effectLst/>
              <a:latin typeface="Arial" panose="020B0604020202020204" pitchFamily="34" charset="0"/>
              <a:ea typeface="Calibri" panose="020F0502020204030204" pitchFamily="34" charset="0"/>
              <a:cs typeface="Arial" panose="020B0604020202020204" pitchFamily="34" charset="0"/>
            </a:endParaRPr>
          </a:p>
          <a:p>
            <a:pPr marL="514350" indent="-285750">
              <a:lnSpc>
                <a:spcPct val="115000"/>
              </a:lnSpc>
              <a:spcAft>
                <a:spcPts val="800"/>
              </a:spcAft>
              <a:buFont typeface="Wingdings" panose="05000000000000000000" pitchFamily="2" charset="2"/>
              <a:buChar char="q"/>
            </a:pPr>
            <a:r>
              <a:rPr lang="en-KE" sz="1600" kern="100" dirty="0" err="1">
                <a:effectLst/>
                <a:latin typeface="Arial" panose="020B0604020202020204" pitchFamily="34" charset="0"/>
                <a:ea typeface="Calibri" panose="020F0502020204030204" pitchFamily="34" charset="0"/>
                <a:cs typeface="Arial" panose="020B0604020202020204" pitchFamily="34" charset="0"/>
              </a:rPr>
              <a:t>Hollinghurst</a:t>
            </a:r>
            <a:r>
              <a:rPr lang="en-KE" sz="1600" kern="100" dirty="0">
                <a:effectLst/>
                <a:latin typeface="Arial" panose="020B0604020202020204" pitchFamily="34" charset="0"/>
                <a:ea typeface="Calibri" panose="020F0502020204030204" pitchFamily="34" charset="0"/>
                <a:cs typeface="Arial" panose="020B0604020202020204" pitchFamily="34" charset="0"/>
              </a:rPr>
              <a:t>, J, Lyons, J, Fry, R, Akbari, A, Gravenor, M, Watkins, A, Verity, F &amp; Lyons, RA 2020, ‘The impact of COVID-19 on adjusted mortality risk in care homes for older adults in Wales, UK: a retrospective population-based cohort study for mortality in 2016–2020’, </a:t>
            </a:r>
            <a:r>
              <a:rPr lang="en-KE" sz="1600" i="1" kern="100" dirty="0">
                <a:effectLst/>
                <a:latin typeface="Arial" panose="020B0604020202020204" pitchFamily="34" charset="0"/>
                <a:ea typeface="Calibri" panose="020F0502020204030204" pitchFamily="34" charset="0"/>
                <a:cs typeface="Arial" panose="020B0604020202020204" pitchFamily="34" charset="0"/>
              </a:rPr>
              <a:t>Age and Ageing</a:t>
            </a:r>
            <a:r>
              <a:rPr lang="en-KE" sz="1600" kern="100" dirty="0">
                <a:effectLst/>
                <a:latin typeface="Arial" panose="020B0604020202020204" pitchFamily="34" charset="0"/>
                <a:ea typeface="Calibri" panose="020F0502020204030204" pitchFamily="34" charset="0"/>
                <a:cs typeface="Arial" panose="020B0604020202020204" pitchFamily="34" charset="0"/>
              </a:rPr>
              <a:t>, vol. 50, Oxford University Press (OUP), no. 1, pp. 25–31, viewed 30 January 2026, </a:t>
            </a:r>
            <a:r>
              <a:rPr lang="en-KE" sz="1600"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6"/>
              </a:rPr>
              <a:t>https://pmc.ncbi.nlm.nih.gov/articles/PMC7546151/</a:t>
            </a:r>
            <a:r>
              <a:rPr lang="en-KE" sz="1600" kern="100" dirty="0">
                <a:effectLst/>
                <a:latin typeface="Arial" panose="020B0604020202020204" pitchFamily="34" charset="0"/>
                <a:ea typeface="Calibri" panose="020F0502020204030204" pitchFamily="34" charset="0"/>
                <a:cs typeface="Arial" panose="020B0604020202020204" pitchFamily="34" charset="0"/>
              </a:rPr>
              <a:t>.</a:t>
            </a:r>
          </a:p>
          <a:p>
            <a:pPr marL="514350" indent="-285750">
              <a:lnSpc>
                <a:spcPct val="115000"/>
              </a:lnSpc>
              <a:spcAft>
                <a:spcPts val="800"/>
              </a:spcAft>
              <a:buFont typeface="Wingdings" panose="05000000000000000000" pitchFamily="2" charset="2"/>
              <a:buChar char="q"/>
            </a:pPr>
            <a:r>
              <a:rPr lang="en-KE" sz="1600" kern="100" dirty="0">
                <a:effectLst/>
                <a:latin typeface="Arial" panose="020B0604020202020204" pitchFamily="34" charset="0"/>
                <a:ea typeface="Calibri" panose="020F0502020204030204" pitchFamily="34" charset="0"/>
                <a:cs typeface="Arial" panose="020B0604020202020204" pitchFamily="34" charset="0"/>
              </a:rPr>
              <a:t>Marcello </a:t>
            </a:r>
            <a:r>
              <a:rPr lang="en-KE" sz="1600" kern="100" dirty="0" err="1">
                <a:effectLst/>
                <a:latin typeface="Arial" panose="020B0604020202020204" pitchFamily="34" charset="0"/>
                <a:ea typeface="Calibri" panose="020F0502020204030204" pitchFamily="34" charset="0"/>
                <a:cs typeface="Arial" panose="020B0604020202020204" pitchFamily="34" charset="0"/>
              </a:rPr>
              <a:t>Morciano</a:t>
            </a:r>
            <a:r>
              <a:rPr lang="en-KE" sz="1600" kern="100" dirty="0">
                <a:effectLst/>
                <a:latin typeface="Arial" panose="020B0604020202020204" pitchFamily="34" charset="0"/>
                <a:ea typeface="Calibri" panose="020F0502020204030204" pitchFamily="34" charset="0"/>
                <a:cs typeface="Arial" panose="020B0604020202020204" pitchFamily="34" charset="0"/>
              </a:rPr>
              <a:t>, Stokes, J, Evangelos </a:t>
            </a:r>
            <a:r>
              <a:rPr lang="en-KE" sz="1600" kern="100" dirty="0" err="1">
                <a:effectLst/>
                <a:latin typeface="Arial" panose="020B0604020202020204" pitchFamily="34" charset="0"/>
                <a:ea typeface="Calibri" panose="020F0502020204030204" pitchFamily="34" charset="0"/>
                <a:cs typeface="Arial" panose="020B0604020202020204" pitchFamily="34" charset="0"/>
              </a:rPr>
              <a:t>Kontopantelis</a:t>
            </a:r>
            <a:r>
              <a:rPr lang="en-KE" sz="1600" kern="100" dirty="0">
                <a:effectLst/>
                <a:latin typeface="Arial" panose="020B0604020202020204" pitchFamily="34" charset="0"/>
                <a:ea typeface="Calibri" panose="020F0502020204030204" pitchFamily="34" charset="0"/>
                <a:cs typeface="Arial" panose="020B0604020202020204" pitchFamily="34" charset="0"/>
              </a:rPr>
              <a:t>, Hall, I &amp; Turner, AJ 2021, ‘Excess mortality for care home residents during the first 23 weeks of the COVID-19 pandemic in England: a national cohort study’, </a:t>
            </a:r>
            <a:r>
              <a:rPr lang="en-KE" sz="1600" i="1" kern="100" dirty="0">
                <a:effectLst/>
                <a:latin typeface="Arial" panose="020B0604020202020204" pitchFamily="34" charset="0"/>
                <a:ea typeface="Calibri" panose="020F0502020204030204" pitchFamily="34" charset="0"/>
                <a:cs typeface="Arial" panose="020B0604020202020204" pitchFamily="34" charset="0"/>
              </a:rPr>
              <a:t>BMC Medicine</a:t>
            </a:r>
            <a:r>
              <a:rPr lang="en-KE" sz="1600" kern="100" dirty="0">
                <a:effectLst/>
                <a:latin typeface="Arial" panose="020B0604020202020204" pitchFamily="34" charset="0"/>
                <a:ea typeface="Calibri" panose="020F0502020204030204" pitchFamily="34" charset="0"/>
                <a:cs typeface="Arial" panose="020B0604020202020204" pitchFamily="34" charset="0"/>
              </a:rPr>
              <a:t>, vol. 19, BioMed Central, no. 1, pp. 71–71, viewed 30 January 2026, </a:t>
            </a:r>
            <a:r>
              <a:rPr lang="en-KE" sz="1600"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7"/>
              </a:rPr>
              <a:t>https://pubmed.ncbi.nlm.nih.gov/33663498/</a:t>
            </a:r>
            <a:r>
              <a:rPr lang="en-KE" sz="1600" kern="100" dirty="0">
                <a:effectLst/>
                <a:latin typeface="Arial" panose="020B0604020202020204" pitchFamily="34" charset="0"/>
                <a:ea typeface="Calibri" panose="020F0502020204030204" pitchFamily="34" charset="0"/>
                <a:cs typeface="Arial" panose="020B0604020202020204" pitchFamily="34" charset="0"/>
              </a:rPr>
              <a:t>.</a:t>
            </a:r>
          </a:p>
          <a:p>
            <a:pPr marL="514350" indent="-285750">
              <a:lnSpc>
                <a:spcPct val="115000"/>
              </a:lnSpc>
              <a:spcAft>
                <a:spcPts val="800"/>
              </a:spcAft>
              <a:buFont typeface="Wingdings" panose="05000000000000000000" pitchFamily="2" charset="2"/>
              <a:buChar char="q"/>
            </a:pPr>
            <a:r>
              <a:rPr lang="en-KE" sz="1600" kern="100" dirty="0">
                <a:effectLst/>
                <a:latin typeface="Arial" panose="020B0604020202020204" pitchFamily="34" charset="0"/>
                <a:ea typeface="Calibri" panose="020F0502020204030204" pitchFamily="34" charset="0"/>
                <a:cs typeface="Arial" panose="020B0604020202020204" pitchFamily="34" charset="0"/>
              </a:rPr>
              <a:t>Marin-Gomez, FX, </a:t>
            </a:r>
            <a:r>
              <a:rPr lang="en-KE" sz="1600" kern="100" dirty="0" err="1">
                <a:effectLst/>
                <a:latin typeface="Arial" panose="020B0604020202020204" pitchFamily="34" charset="0"/>
                <a:ea typeface="Calibri" panose="020F0502020204030204" pitchFamily="34" charset="0"/>
                <a:cs typeface="Arial" panose="020B0604020202020204" pitchFamily="34" charset="0"/>
              </a:rPr>
              <a:t>Mendioroz</a:t>
            </a:r>
            <a:r>
              <a:rPr lang="en-KE" sz="1600" kern="100" dirty="0">
                <a:effectLst/>
                <a:latin typeface="Arial" panose="020B0604020202020204" pitchFamily="34" charset="0"/>
                <a:ea typeface="Calibri" panose="020F0502020204030204" pitchFamily="34" charset="0"/>
                <a:cs typeface="Arial" panose="020B0604020202020204" pitchFamily="34" charset="0"/>
              </a:rPr>
              <a:t>-Peña, J, Mayer, M-A, Méndez-Boo, L, Mora, N, </a:t>
            </a:r>
            <a:r>
              <a:rPr lang="en-KE" sz="1600" kern="100" dirty="0" err="1">
                <a:effectLst/>
                <a:latin typeface="Arial" panose="020B0604020202020204" pitchFamily="34" charset="0"/>
                <a:ea typeface="Calibri" panose="020F0502020204030204" pitchFamily="34" charset="0"/>
                <a:cs typeface="Arial" panose="020B0604020202020204" pitchFamily="34" charset="0"/>
              </a:rPr>
              <a:t>Hermosilla</a:t>
            </a:r>
            <a:r>
              <a:rPr lang="en-KE" sz="1600" kern="100" dirty="0">
                <a:effectLst/>
                <a:latin typeface="Arial" panose="020B0604020202020204" pitchFamily="34" charset="0"/>
                <a:ea typeface="Calibri" panose="020F0502020204030204" pitchFamily="34" charset="0"/>
                <a:cs typeface="Arial" panose="020B0604020202020204" pitchFamily="34" charset="0"/>
              </a:rPr>
              <a:t>, E, Coma, E, Vilaseca, J-M, Leis, A, Medina, M, Miró Catalina, Q &amp; Vidal-</a:t>
            </a:r>
            <a:r>
              <a:rPr lang="en-KE" sz="1600" kern="100" dirty="0" err="1">
                <a:effectLst/>
                <a:latin typeface="Arial" panose="020B0604020202020204" pitchFamily="34" charset="0"/>
                <a:ea typeface="Calibri" panose="020F0502020204030204" pitchFamily="34" charset="0"/>
                <a:cs typeface="Arial" panose="020B0604020202020204" pitchFamily="34" charset="0"/>
              </a:rPr>
              <a:t>Alaball</a:t>
            </a:r>
            <a:r>
              <a:rPr lang="en-KE" sz="1600" kern="100" dirty="0">
                <a:effectLst/>
                <a:latin typeface="Arial" panose="020B0604020202020204" pitchFamily="34" charset="0"/>
                <a:ea typeface="Calibri" panose="020F0502020204030204" pitchFamily="34" charset="0"/>
                <a:cs typeface="Arial" panose="020B0604020202020204" pitchFamily="34" charset="0"/>
              </a:rPr>
              <a:t>, J 2022, ‘Comparing the Clinical Characteristics and Mortality of Residential and Non-Residential Older People with COVID-19: Retrospective Observational Study’, </a:t>
            </a:r>
            <a:r>
              <a:rPr lang="en-KE" sz="1600" i="1" kern="100" dirty="0">
                <a:effectLst/>
                <a:latin typeface="Arial" panose="020B0604020202020204" pitchFamily="34" charset="0"/>
                <a:ea typeface="Calibri" panose="020F0502020204030204" pitchFamily="34" charset="0"/>
                <a:cs typeface="Arial" panose="020B0604020202020204" pitchFamily="34" charset="0"/>
              </a:rPr>
              <a:t>International Journal of Environmental Research and Public Health</a:t>
            </a:r>
            <a:r>
              <a:rPr lang="en-KE" sz="1600" kern="100" dirty="0">
                <a:effectLst/>
                <a:latin typeface="Arial" panose="020B0604020202020204" pitchFamily="34" charset="0"/>
                <a:ea typeface="Calibri" panose="020F0502020204030204" pitchFamily="34" charset="0"/>
                <a:cs typeface="Arial" panose="020B0604020202020204" pitchFamily="34" charset="0"/>
              </a:rPr>
              <a:t>, vol. 19, MDPI AG, no. 1, p. 483, viewed 21 February 2026, </a:t>
            </a:r>
            <a:r>
              <a:rPr lang="en-KE" sz="1600"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8"/>
              </a:rPr>
              <a:t>https://repositori.upf.edu/server/api/core/bitstreams/34c4015a-09cd-46c5-a1f3-02ceb33a4e30/content</a:t>
            </a:r>
            <a:r>
              <a:rPr lang="en-KE" sz="1600" kern="100" dirty="0">
                <a:effectLst/>
                <a:latin typeface="Arial" panose="020B0604020202020204" pitchFamily="34" charset="0"/>
                <a:ea typeface="Calibri" panose="020F0502020204030204" pitchFamily="34" charset="0"/>
                <a:cs typeface="Arial" panose="020B0604020202020204" pitchFamily="34" charset="0"/>
              </a:rPr>
              <a:t>.</a:t>
            </a:r>
          </a:p>
          <a:p>
            <a:pPr marL="514350" indent="-285750">
              <a:lnSpc>
                <a:spcPct val="115000"/>
              </a:lnSpc>
              <a:spcAft>
                <a:spcPts val="800"/>
              </a:spcAft>
              <a:buFont typeface="Wingdings" panose="05000000000000000000" pitchFamily="2" charset="2"/>
              <a:buChar char="q"/>
            </a:pPr>
            <a:r>
              <a:rPr lang="en-US" sz="1600" kern="100" dirty="0">
                <a:effectLst/>
                <a:latin typeface="Arial" panose="020B0604020202020204" pitchFamily="34" charset="0"/>
                <a:ea typeface="Calibri" panose="020F0502020204030204" pitchFamily="34" charset="0"/>
                <a:cs typeface="Arial" panose="020B0604020202020204" pitchFamily="34" charset="0"/>
              </a:rPr>
              <a:t>NHS England 2019, </a:t>
            </a:r>
            <a:r>
              <a:rPr lang="en-US" sz="1600" i="1" kern="100" dirty="0">
                <a:effectLst/>
                <a:latin typeface="Arial" panose="020B0604020202020204" pitchFamily="34" charset="0"/>
                <a:ea typeface="Calibri" panose="020F0502020204030204" pitchFamily="34" charset="0"/>
                <a:cs typeface="Arial" panose="020B0604020202020204" pitchFamily="34" charset="0"/>
              </a:rPr>
              <a:t>The NHS Long Term Plan</a:t>
            </a:r>
            <a:r>
              <a:rPr lang="en-US" sz="1600" kern="100" dirty="0">
                <a:effectLst/>
                <a:latin typeface="Arial" panose="020B0604020202020204" pitchFamily="34" charset="0"/>
                <a:ea typeface="Calibri" panose="020F0502020204030204" pitchFamily="34" charset="0"/>
                <a:cs typeface="Arial" panose="020B0604020202020204" pitchFamily="34" charset="0"/>
              </a:rPr>
              <a:t>, NHS England, London.</a:t>
            </a:r>
            <a:endParaRPr lang="en-KE" sz="1600" kern="100" dirty="0">
              <a:effectLst/>
              <a:latin typeface="Arial" panose="020B0604020202020204" pitchFamily="34" charset="0"/>
              <a:ea typeface="Calibri" panose="020F0502020204030204" pitchFamily="34" charset="0"/>
              <a:cs typeface="Arial" panose="020B0604020202020204" pitchFamily="34" charset="0"/>
            </a:endParaRPr>
          </a:p>
          <a:p>
            <a:pPr marL="514350" indent="-285750">
              <a:lnSpc>
                <a:spcPct val="115000"/>
              </a:lnSpc>
              <a:spcAft>
                <a:spcPts val="800"/>
              </a:spcAft>
              <a:buFont typeface="Wingdings" panose="05000000000000000000" pitchFamily="2" charset="2"/>
              <a:buChar char="q"/>
            </a:pPr>
            <a:r>
              <a:rPr lang="en-US" sz="1600" kern="100" dirty="0">
                <a:effectLst/>
                <a:latin typeface="Arial" panose="020B0604020202020204" pitchFamily="34" charset="0"/>
                <a:ea typeface="Calibri" panose="020F0502020204030204" pitchFamily="34" charset="0"/>
                <a:cs typeface="Arial" panose="020B0604020202020204" pitchFamily="34" charset="0"/>
              </a:rPr>
              <a:t>NHS England 2020, </a:t>
            </a:r>
            <a:r>
              <a:rPr lang="en-US" sz="1600" i="1" kern="100" dirty="0">
                <a:effectLst/>
                <a:latin typeface="Arial" panose="020B0604020202020204" pitchFamily="34" charset="0"/>
                <a:ea typeface="Calibri" panose="020F0502020204030204" pitchFamily="34" charset="0"/>
                <a:cs typeface="Arial" panose="020B0604020202020204" pitchFamily="34" charset="0"/>
              </a:rPr>
              <a:t>Workforce guidance for adult social care during COVID-19</a:t>
            </a:r>
            <a:r>
              <a:rPr lang="en-US" sz="1600" kern="100" dirty="0">
                <a:effectLst/>
                <a:latin typeface="Arial" panose="020B0604020202020204" pitchFamily="34" charset="0"/>
                <a:ea typeface="Calibri" panose="020F0502020204030204" pitchFamily="34" charset="0"/>
                <a:cs typeface="Arial" panose="020B0604020202020204" pitchFamily="34" charset="0"/>
              </a:rPr>
              <a:t>, NHS England, London.</a:t>
            </a:r>
            <a:endParaRPr lang="en-KE" sz="1600" kern="100" dirty="0">
              <a:effectLst/>
              <a:latin typeface="Arial" panose="020B060402020202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240827644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0B747A8-F83C-308A-5866-85666A596646}"/>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7CC914FD-38B2-3AA6-D68E-5BD0651E602E}"/>
              </a:ext>
            </a:extLst>
          </p:cNvPr>
          <p:cNvSpPr txBox="1"/>
          <p:nvPr/>
        </p:nvSpPr>
        <p:spPr>
          <a:xfrm>
            <a:off x="3744872" y="370843"/>
            <a:ext cx="7315200" cy="740011"/>
          </a:xfrm>
          <a:prstGeom prst="rect">
            <a:avLst/>
          </a:prstGeom>
          <a:noFill/>
        </p:spPr>
        <p:txBody>
          <a:bodyPr wrap="square">
            <a:spAutoFit/>
          </a:bodyPr>
          <a:lstStyle/>
          <a:p>
            <a:pPr algn="ctr">
              <a:lnSpc>
                <a:spcPct val="115000"/>
              </a:lnSpc>
              <a:spcAft>
                <a:spcPts val="800"/>
              </a:spcAft>
            </a:pPr>
            <a:r>
              <a:rPr lang="en-US" sz="4000" b="1" kern="100" dirty="0">
                <a:effectLst/>
                <a:latin typeface="Arial" panose="020B0604020202020204" pitchFamily="34" charset="0"/>
                <a:ea typeface="Calibri" panose="020F0502020204030204" pitchFamily="34" charset="0"/>
                <a:cs typeface="Arial" panose="020B0604020202020204" pitchFamily="34" charset="0"/>
              </a:rPr>
              <a:t>Reference list</a:t>
            </a:r>
            <a:endParaRPr lang="en-KE" sz="4000" b="1" kern="100" dirty="0">
              <a:effectLst/>
              <a:latin typeface="Arial" panose="020B0604020202020204" pitchFamily="34" charset="0"/>
              <a:ea typeface="Calibri" panose="020F0502020204030204" pitchFamily="34" charset="0"/>
              <a:cs typeface="Arial" panose="020B0604020202020204" pitchFamily="34" charset="0"/>
            </a:endParaRPr>
          </a:p>
        </p:txBody>
      </p:sp>
      <p:sp>
        <p:nvSpPr>
          <p:cNvPr id="4" name="TextBox 3">
            <a:extLst>
              <a:ext uri="{FF2B5EF4-FFF2-40B4-BE49-F238E27FC236}">
                <a16:creationId xmlns:a16="http://schemas.microsoft.com/office/drawing/2014/main" id="{03E82E26-8BD3-24B9-A201-0AD70A9AC591}"/>
              </a:ext>
            </a:extLst>
          </p:cNvPr>
          <p:cNvSpPr txBox="1"/>
          <p:nvPr/>
        </p:nvSpPr>
        <p:spPr>
          <a:xfrm>
            <a:off x="0" y="1588224"/>
            <a:ext cx="14482916" cy="6346866"/>
          </a:xfrm>
          <a:prstGeom prst="rect">
            <a:avLst/>
          </a:prstGeom>
          <a:noFill/>
        </p:spPr>
        <p:txBody>
          <a:bodyPr wrap="square">
            <a:spAutoFit/>
          </a:bodyPr>
          <a:lstStyle/>
          <a:p>
            <a:pPr>
              <a:lnSpc>
                <a:spcPct val="115000"/>
              </a:lnSpc>
              <a:spcAft>
                <a:spcPts val="800"/>
              </a:spcAft>
            </a:pPr>
            <a:endParaRPr lang="en-KE" sz="1600" kern="100" dirty="0">
              <a:effectLst/>
              <a:latin typeface="Arial" panose="020B0604020202020204" pitchFamily="34" charset="0"/>
              <a:ea typeface="Calibri" panose="020F0502020204030204" pitchFamily="34" charset="0"/>
              <a:cs typeface="Arial" panose="020B0604020202020204" pitchFamily="34" charset="0"/>
            </a:endParaRPr>
          </a:p>
          <a:p>
            <a:pPr marL="514350" indent="-285750">
              <a:lnSpc>
                <a:spcPct val="115000"/>
              </a:lnSpc>
              <a:spcAft>
                <a:spcPts val="800"/>
              </a:spcAft>
              <a:buFont typeface="Wingdings" panose="05000000000000000000" pitchFamily="2" charset="2"/>
              <a:buChar char="q"/>
            </a:pPr>
            <a:r>
              <a:rPr lang="en-KE" sz="1600" kern="100" dirty="0">
                <a:effectLst/>
                <a:latin typeface="Arial" panose="020B0604020202020204" pitchFamily="34" charset="0"/>
                <a:ea typeface="Calibri" panose="020F0502020204030204" pitchFamily="34" charset="0"/>
                <a:cs typeface="Arial" panose="020B0604020202020204" pitchFamily="34" charset="0"/>
              </a:rPr>
              <a:t>Overton, CE, Webb, L, Datta, U, </a:t>
            </a:r>
            <a:r>
              <a:rPr lang="en-KE" sz="1600" kern="100" dirty="0" err="1">
                <a:effectLst/>
                <a:latin typeface="Arial" panose="020B0604020202020204" pitchFamily="34" charset="0"/>
                <a:ea typeface="Calibri" panose="020F0502020204030204" pitchFamily="34" charset="0"/>
                <a:cs typeface="Arial" panose="020B0604020202020204" pitchFamily="34" charset="0"/>
              </a:rPr>
              <a:t>Fursman</a:t>
            </a:r>
            <a:r>
              <a:rPr lang="en-KE" sz="1600" kern="100" dirty="0">
                <a:effectLst/>
                <a:latin typeface="Arial" panose="020B0604020202020204" pitchFamily="34" charset="0"/>
                <a:ea typeface="Calibri" panose="020F0502020204030204" pitchFamily="34" charset="0"/>
                <a:cs typeface="Arial" panose="020B0604020202020204" pitchFamily="34" charset="0"/>
              </a:rPr>
              <a:t>, M, </a:t>
            </a:r>
            <a:r>
              <a:rPr lang="en-KE" sz="1600" kern="100" dirty="0" err="1">
                <a:effectLst/>
                <a:latin typeface="Arial" panose="020B0604020202020204" pitchFamily="34" charset="0"/>
                <a:ea typeface="Calibri" panose="020F0502020204030204" pitchFamily="34" charset="0"/>
                <a:cs typeface="Arial" panose="020B0604020202020204" pitchFamily="34" charset="0"/>
              </a:rPr>
              <a:t>Hardstaff</a:t>
            </a:r>
            <a:r>
              <a:rPr lang="en-KE" sz="1600" kern="100" dirty="0">
                <a:effectLst/>
                <a:latin typeface="Arial" panose="020B0604020202020204" pitchFamily="34" charset="0"/>
                <a:ea typeface="Calibri" panose="020F0502020204030204" pitchFamily="34" charset="0"/>
                <a:cs typeface="Arial" panose="020B0604020202020204" pitchFamily="34" charset="0"/>
              </a:rPr>
              <a:t>, J, </a:t>
            </a:r>
            <a:r>
              <a:rPr lang="en-KE" sz="1600" kern="100" dirty="0" err="1">
                <a:effectLst/>
                <a:latin typeface="Arial" panose="020B0604020202020204" pitchFamily="34" charset="0"/>
                <a:ea typeface="Calibri" panose="020F0502020204030204" pitchFamily="34" charset="0"/>
                <a:cs typeface="Arial" panose="020B0604020202020204" pitchFamily="34" charset="0"/>
              </a:rPr>
              <a:t>Hiironen</a:t>
            </a:r>
            <a:r>
              <a:rPr lang="en-KE" sz="1600" kern="100" dirty="0">
                <a:effectLst/>
                <a:latin typeface="Arial" panose="020B0604020202020204" pitchFamily="34" charset="0"/>
                <a:ea typeface="Calibri" panose="020F0502020204030204" pitchFamily="34" charset="0"/>
                <a:cs typeface="Arial" panose="020B0604020202020204" pitchFamily="34" charset="0"/>
              </a:rPr>
              <a:t>, I, </a:t>
            </a:r>
            <a:r>
              <a:rPr lang="en-KE" sz="1600" kern="100" dirty="0" err="1">
                <a:effectLst/>
                <a:latin typeface="Arial" panose="020B0604020202020204" pitchFamily="34" charset="0"/>
                <a:ea typeface="Calibri" panose="020F0502020204030204" pitchFamily="34" charset="0"/>
                <a:cs typeface="Arial" panose="020B0604020202020204" pitchFamily="34" charset="0"/>
              </a:rPr>
              <a:t>Paranthaman</a:t>
            </a:r>
            <a:r>
              <a:rPr lang="en-KE" sz="1600" kern="100" dirty="0">
                <a:effectLst/>
                <a:latin typeface="Arial" panose="020B0604020202020204" pitchFamily="34" charset="0"/>
                <a:ea typeface="Calibri" panose="020F0502020204030204" pitchFamily="34" charset="0"/>
                <a:cs typeface="Arial" panose="020B0604020202020204" pitchFamily="34" charset="0"/>
              </a:rPr>
              <a:t>, K, Riley, H, Sedgwick, J, Verne, J, Willner, S, </a:t>
            </a:r>
            <a:r>
              <a:rPr lang="en-KE" sz="1600" kern="100" dirty="0" err="1">
                <a:effectLst/>
                <a:latin typeface="Arial" panose="020B0604020202020204" pitchFamily="34" charset="0"/>
                <a:ea typeface="Calibri" panose="020F0502020204030204" pitchFamily="34" charset="0"/>
                <a:cs typeface="Arial" panose="020B0604020202020204" pitchFamily="34" charset="0"/>
              </a:rPr>
              <a:t>Pellis</a:t>
            </a:r>
            <a:r>
              <a:rPr lang="en-KE" sz="1600" kern="100" dirty="0">
                <a:effectLst/>
                <a:latin typeface="Arial" panose="020B0604020202020204" pitchFamily="34" charset="0"/>
                <a:ea typeface="Calibri" panose="020F0502020204030204" pitchFamily="34" charset="0"/>
                <a:cs typeface="Arial" panose="020B0604020202020204" pitchFamily="34" charset="0"/>
              </a:rPr>
              <a:t>, L &amp; Hall, I 2022, ‘Novel methods for estimating the instantaneous and overall COVID-19 case fatality risk among care home residents in England’, in RD </a:t>
            </a:r>
            <a:r>
              <a:rPr lang="en-KE" sz="1600" kern="100" dirty="0" err="1">
                <a:effectLst/>
                <a:latin typeface="Arial" panose="020B0604020202020204" pitchFamily="34" charset="0"/>
                <a:ea typeface="Calibri" panose="020F0502020204030204" pitchFamily="34" charset="0"/>
                <a:cs typeface="Arial" panose="020B0604020202020204" pitchFamily="34" charset="0"/>
              </a:rPr>
              <a:t>Kouyos</a:t>
            </a:r>
            <a:r>
              <a:rPr lang="en-KE" sz="1600" kern="100" dirty="0">
                <a:effectLst/>
                <a:latin typeface="Arial" panose="020B0604020202020204" pitchFamily="34" charset="0"/>
                <a:ea typeface="Calibri" panose="020F0502020204030204" pitchFamily="34" charset="0"/>
                <a:cs typeface="Arial" panose="020B0604020202020204" pitchFamily="34" charset="0"/>
              </a:rPr>
              <a:t> (ed.), </a:t>
            </a:r>
            <a:r>
              <a:rPr lang="en-KE" sz="1600" i="1" kern="100" dirty="0">
                <a:effectLst/>
                <a:latin typeface="Arial" panose="020B0604020202020204" pitchFamily="34" charset="0"/>
                <a:ea typeface="Calibri" panose="020F0502020204030204" pitchFamily="34" charset="0"/>
                <a:cs typeface="Arial" panose="020B0604020202020204" pitchFamily="34" charset="0"/>
              </a:rPr>
              <a:t>PLOS Computational Biology</a:t>
            </a:r>
            <a:r>
              <a:rPr lang="en-KE" sz="1600" kern="100" dirty="0">
                <a:effectLst/>
                <a:latin typeface="Arial" panose="020B0604020202020204" pitchFamily="34" charset="0"/>
                <a:ea typeface="Calibri" panose="020F0502020204030204" pitchFamily="34" charset="0"/>
                <a:cs typeface="Arial" panose="020B0604020202020204" pitchFamily="34" charset="0"/>
              </a:rPr>
              <a:t>, vol. 18, Public Library of Science (</a:t>
            </a:r>
            <a:r>
              <a:rPr lang="en-KE" sz="1600" kern="100" dirty="0" err="1">
                <a:effectLst/>
                <a:latin typeface="Arial" panose="020B0604020202020204" pitchFamily="34" charset="0"/>
                <a:ea typeface="Calibri" panose="020F0502020204030204" pitchFamily="34" charset="0"/>
                <a:cs typeface="Arial" panose="020B0604020202020204" pitchFamily="34" charset="0"/>
              </a:rPr>
              <a:t>PLoS</a:t>
            </a:r>
            <a:r>
              <a:rPr lang="en-KE" sz="1600" kern="100" dirty="0">
                <a:effectLst/>
                <a:latin typeface="Arial" panose="020B0604020202020204" pitchFamily="34" charset="0"/>
                <a:ea typeface="Calibri" panose="020F0502020204030204" pitchFamily="34" charset="0"/>
                <a:cs typeface="Arial" panose="020B0604020202020204" pitchFamily="34" charset="0"/>
              </a:rPr>
              <a:t>), no. 10, p. e1010554, viewed 30 January 2026, </a:t>
            </a:r>
            <a:r>
              <a:rPr lang="en-KE" sz="1600"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3"/>
              </a:rPr>
              <a:t>https://journals.plos.org/ploscompbiol/article?id=10.1371%2Fjournal.pcbi.1010554</a:t>
            </a:r>
            <a:r>
              <a:rPr lang="en-KE" sz="1600" kern="100" dirty="0">
                <a:effectLst/>
                <a:latin typeface="Arial" panose="020B0604020202020204" pitchFamily="34" charset="0"/>
                <a:ea typeface="Calibri" panose="020F0502020204030204" pitchFamily="34" charset="0"/>
                <a:cs typeface="Arial" panose="020B0604020202020204" pitchFamily="34" charset="0"/>
              </a:rPr>
              <a:t>.</a:t>
            </a:r>
          </a:p>
          <a:p>
            <a:pPr marL="514350" indent="-285750">
              <a:lnSpc>
                <a:spcPct val="115000"/>
              </a:lnSpc>
              <a:spcAft>
                <a:spcPts val="800"/>
              </a:spcAft>
              <a:buFont typeface="Wingdings" panose="05000000000000000000" pitchFamily="2" charset="2"/>
              <a:buChar char="q"/>
            </a:pPr>
            <a:r>
              <a:rPr lang="en-KE" sz="1600" kern="100" dirty="0">
                <a:effectLst/>
                <a:latin typeface="Arial" panose="020B0604020202020204" pitchFamily="34" charset="0"/>
                <a:ea typeface="Calibri" panose="020F0502020204030204" pitchFamily="34" charset="0"/>
                <a:cs typeface="Arial" panose="020B0604020202020204" pitchFamily="34" charset="0"/>
              </a:rPr>
              <a:t>Rodriguez-Rodriguez, V, Rojo-Perez, F, Perez de </a:t>
            </a:r>
            <a:r>
              <a:rPr lang="en-KE" sz="1600" kern="100" dirty="0" err="1">
                <a:effectLst/>
                <a:latin typeface="Arial" panose="020B0604020202020204" pitchFamily="34" charset="0"/>
                <a:ea typeface="Calibri" panose="020F0502020204030204" pitchFamily="34" charset="0"/>
                <a:cs typeface="Arial" panose="020B0604020202020204" pitchFamily="34" charset="0"/>
              </a:rPr>
              <a:t>Arenaza</a:t>
            </a:r>
            <a:r>
              <a:rPr lang="en-KE" sz="1600" kern="100" dirty="0">
                <a:effectLst/>
                <a:latin typeface="Arial" panose="020B0604020202020204" pitchFamily="34" charset="0"/>
                <a:ea typeface="Calibri" panose="020F0502020204030204" pitchFamily="34" charset="0"/>
                <a:cs typeface="Arial" panose="020B0604020202020204" pitchFamily="34" charset="0"/>
              </a:rPr>
              <a:t> Escribano, C, Molina-Martínez, M-Á, Fernandez-</a:t>
            </a:r>
            <a:r>
              <a:rPr lang="en-KE" sz="1600" kern="100" dirty="0" err="1">
                <a:effectLst/>
                <a:latin typeface="Arial" panose="020B0604020202020204" pitchFamily="34" charset="0"/>
                <a:ea typeface="Calibri" panose="020F0502020204030204" pitchFamily="34" charset="0"/>
                <a:cs typeface="Arial" panose="020B0604020202020204" pitchFamily="34" charset="0"/>
              </a:rPr>
              <a:t>Mayoralas</a:t>
            </a:r>
            <a:r>
              <a:rPr lang="en-KE" sz="1600" kern="100" dirty="0">
                <a:effectLst/>
                <a:latin typeface="Arial" panose="020B0604020202020204" pitchFamily="34" charset="0"/>
                <a:ea typeface="Calibri" panose="020F0502020204030204" pitchFamily="34" charset="0"/>
                <a:cs typeface="Arial" panose="020B0604020202020204" pitchFamily="34" charset="0"/>
              </a:rPr>
              <a:t>, G, Sánchez-González, D, Rojo-</a:t>
            </a:r>
            <a:r>
              <a:rPr lang="en-KE" sz="1600" kern="100" dirty="0" err="1">
                <a:effectLst/>
                <a:latin typeface="Arial" panose="020B0604020202020204" pitchFamily="34" charset="0"/>
                <a:ea typeface="Calibri" panose="020F0502020204030204" pitchFamily="34" charset="0"/>
                <a:cs typeface="Arial" panose="020B0604020202020204" pitchFamily="34" charset="0"/>
              </a:rPr>
              <a:t>Abuin</a:t>
            </a:r>
            <a:r>
              <a:rPr lang="en-KE" sz="1600" kern="100" dirty="0">
                <a:effectLst/>
                <a:latin typeface="Arial" panose="020B0604020202020204" pitchFamily="34" charset="0"/>
                <a:ea typeface="Calibri" panose="020F0502020204030204" pitchFamily="34" charset="0"/>
                <a:cs typeface="Arial" panose="020B0604020202020204" pitchFamily="34" charset="0"/>
              </a:rPr>
              <a:t>, J-M, Rodríguez-</a:t>
            </a:r>
            <a:r>
              <a:rPr lang="en-KE" sz="1600" kern="100" dirty="0" err="1">
                <a:effectLst/>
                <a:latin typeface="Arial" panose="020B0604020202020204" pitchFamily="34" charset="0"/>
                <a:ea typeface="Calibri" panose="020F0502020204030204" pitchFamily="34" charset="0"/>
                <a:cs typeface="Arial" panose="020B0604020202020204" pitchFamily="34" charset="0"/>
              </a:rPr>
              <a:t>Blázquez</a:t>
            </a:r>
            <a:r>
              <a:rPr lang="en-KE" sz="1600" kern="100" dirty="0">
                <a:effectLst/>
                <a:latin typeface="Arial" panose="020B0604020202020204" pitchFamily="34" charset="0"/>
                <a:ea typeface="Calibri" panose="020F0502020204030204" pitchFamily="34" charset="0"/>
                <a:cs typeface="Arial" panose="020B0604020202020204" pitchFamily="34" charset="0"/>
              </a:rPr>
              <a:t>, C, </a:t>
            </a:r>
            <a:r>
              <a:rPr lang="en-KE" sz="1600" kern="100" dirty="0" err="1">
                <a:effectLst/>
                <a:latin typeface="Arial" panose="020B0604020202020204" pitchFamily="34" charset="0"/>
                <a:ea typeface="Calibri" panose="020F0502020204030204" pitchFamily="34" charset="0"/>
                <a:cs typeface="Arial" panose="020B0604020202020204" pitchFamily="34" charset="0"/>
              </a:rPr>
              <a:t>Forjaz</a:t>
            </a:r>
            <a:r>
              <a:rPr lang="en-KE" sz="1600" kern="100" dirty="0">
                <a:effectLst/>
                <a:latin typeface="Arial" panose="020B0604020202020204" pitchFamily="34" charset="0"/>
                <a:ea typeface="Calibri" panose="020F0502020204030204" pitchFamily="34" charset="0"/>
                <a:cs typeface="Arial" panose="020B0604020202020204" pitchFamily="34" charset="0"/>
              </a:rPr>
              <a:t>, MJ &amp; Martín García, S 2022, ‘The Impact of COVID-19 on Nursing Homes: Study Design and Population Description’, </a:t>
            </a:r>
            <a:r>
              <a:rPr lang="en-KE" sz="1600" i="1" kern="100" dirty="0">
                <a:effectLst/>
                <a:latin typeface="Arial" panose="020B0604020202020204" pitchFamily="34" charset="0"/>
                <a:ea typeface="Calibri" panose="020F0502020204030204" pitchFamily="34" charset="0"/>
                <a:cs typeface="Arial" panose="020B0604020202020204" pitchFamily="34" charset="0"/>
              </a:rPr>
              <a:t>International Journal of Environmental Research and Public Health</a:t>
            </a:r>
            <a:r>
              <a:rPr lang="en-KE" sz="1600" kern="100" dirty="0">
                <a:effectLst/>
                <a:latin typeface="Arial" panose="020B0604020202020204" pitchFamily="34" charset="0"/>
                <a:ea typeface="Calibri" panose="020F0502020204030204" pitchFamily="34" charset="0"/>
                <a:cs typeface="Arial" panose="020B0604020202020204" pitchFamily="34" charset="0"/>
              </a:rPr>
              <a:t>, vol. 19, no. 24, p. 16629, viewed 27 March 2023, </a:t>
            </a:r>
            <a:r>
              <a:rPr lang="en-KE" sz="1600"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4"/>
              </a:rPr>
              <a:t>https://www.ncbi.nlm.nih.gov/pmc/articles/PMC9779101/</a:t>
            </a:r>
            <a:r>
              <a:rPr lang="en-KE" sz="1600" kern="100" dirty="0">
                <a:effectLst/>
                <a:latin typeface="Arial" panose="020B0604020202020204" pitchFamily="34" charset="0"/>
                <a:ea typeface="Calibri" panose="020F0502020204030204" pitchFamily="34" charset="0"/>
                <a:cs typeface="Arial" panose="020B0604020202020204" pitchFamily="34" charset="0"/>
              </a:rPr>
              <a:t>.</a:t>
            </a:r>
          </a:p>
          <a:p>
            <a:pPr marL="514350" indent="-285750">
              <a:lnSpc>
                <a:spcPct val="115000"/>
              </a:lnSpc>
              <a:spcAft>
                <a:spcPts val="800"/>
              </a:spcAft>
              <a:buFont typeface="Wingdings" panose="05000000000000000000" pitchFamily="2" charset="2"/>
              <a:buChar char="q"/>
            </a:pPr>
            <a:r>
              <a:rPr lang="en-KE" sz="1600" kern="100" dirty="0">
                <a:effectLst/>
                <a:latin typeface="Arial" panose="020B0604020202020204" pitchFamily="34" charset="0"/>
                <a:ea typeface="Calibri" panose="020F0502020204030204" pitchFamily="34" charset="0"/>
                <a:cs typeface="Arial" panose="020B0604020202020204" pitchFamily="34" charset="0"/>
              </a:rPr>
              <a:t>Schultze, A, Nightingale, E, Evans, D, Hulme, W, </a:t>
            </a:r>
            <a:r>
              <a:rPr lang="en-KE" sz="1600" kern="100" dirty="0" err="1">
                <a:effectLst/>
                <a:latin typeface="Arial" panose="020B0604020202020204" pitchFamily="34" charset="0"/>
                <a:ea typeface="Calibri" panose="020F0502020204030204" pitchFamily="34" charset="0"/>
                <a:cs typeface="Arial" panose="020B0604020202020204" pitchFamily="34" charset="0"/>
              </a:rPr>
              <a:t>Rosello</a:t>
            </a:r>
            <a:r>
              <a:rPr lang="en-KE" sz="1600" kern="100" dirty="0">
                <a:effectLst/>
                <a:latin typeface="Arial" panose="020B0604020202020204" pitchFamily="34" charset="0"/>
                <a:ea typeface="Calibri" panose="020F0502020204030204" pitchFamily="34" charset="0"/>
                <a:cs typeface="Arial" panose="020B0604020202020204" pitchFamily="34" charset="0"/>
              </a:rPr>
              <a:t>, A, Bates, C, Cockburn, J, MacKenna, B, Curtis, HJ, Morton, CE, Croker, R, Bacon, S, McDonald, HI, Rentsch, CT, Bhaskaran, K, Mathur, R, Tomlinson, LA, Williamson, EJ, Forbes, H &amp; </a:t>
            </a:r>
            <a:r>
              <a:rPr lang="en-KE" sz="1600" kern="100" dirty="0" err="1">
                <a:effectLst/>
                <a:latin typeface="Arial" panose="020B0604020202020204" pitchFamily="34" charset="0"/>
                <a:ea typeface="Calibri" panose="020F0502020204030204" pitchFamily="34" charset="0"/>
                <a:cs typeface="Arial" panose="020B0604020202020204" pitchFamily="34" charset="0"/>
              </a:rPr>
              <a:t>Tazare</a:t>
            </a:r>
            <a:r>
              <a:rPr lang="en-KE" sz="1600" kern="100" dirty="0">
                <a:effectLst/>
                <a:latin typeface="Arial" panose="020B0604020202020204" pitchFamily="34" charset="0"/>
                <a:ea typeface="Calibri" panose="020F0502020204030204" pitchFamily="34" charset="0"/>
                <a:cs typeface="Arial" panose="020B0604020202020204" pitchFamily="34" charset="0"/>
              </a:rPr>
              <a:t>, J 2022, ‘Mortality among Care Home Residents in England during the first and second waves of the COVID-19 pandemic: an observational study of 4.3 million adults over the age of 65’, </a:t>
            </a:r>
            <a:r>
              <a:rPr lang="en-KE" sz="1600" i="1" kern="100" dirty="0">
                <a:effectLst/>
                <a:latin typeface="Arial" panose="020B0604020202020204" pitchFamily="34" charset="0"/>
                <a:ea typeface="Calibri" panose="020F0502020204030204" pitchFamily="34" charset="0"/>
                <a:cs typeface="Arial" panose="020B0604020202020204" pitchFamily="34" charset="0"/>
              </a:rPr>
              <a:t>The Lancet Regional Health - Europe</a:t>
            </a:r>
            <a:r>
              <a:rPr lang="en-KE" sz="1600" kern="100" dirty="0">
                <a:effectLst/>
                <a:latin typeface="Arial" panose="020B0604020202020204" pitchFamily="34" charset="0"/>
                <a:ea typeface="Calibri" panose="020F0502020204030204" pitchFamily="34" charset="0"/>
                <a:cs typeface="Arial" panose="020B0604020202020204" pitchFamily="34" charset="0"/>
              </a:rPr>
              <a:t>, vol. 14, Elsevier BV, pp. 100295–100295, viewed 30 January 2026, </a:t>
            </a:r>
            <a:r>
              <a:rPr lang="en-KE" sz="1600"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5"/>
              </a:rPr>
              <a:t>https://www.sciencedirect.com/science/article/pii/S2666776221002817</a:t>
            </a:r>
            <a:r>
              <a:rPr lang="en-KE" sz="1600" kern="100" dirty="0">
                <a:effectLst/>
                <a:latin typeface="Arial" panose="020B0604020202020204" pitchFamily="34" charset="0"/>
                <a:ea typeface="Calibri" panose="020F0502020204030204" pitchFamily="34" charset="0"/>
                <a:cs typeface="Arial" panose="020B0604020202020204" pitchFamily="34" charset="0"/>
              </a:rPr>
              <a:t>.</a:t>
            </a:r>
          </a:p>
          <a:p>
            <a:pPr marL="514350" indent="-285750">
              <a:lnSpc>
                <a:spcPct val="115000"/>
              </a:lnSpc>
              <a:spcAft>
                <a:spcPts val="800"/>
              </a:spcAft>
              <a:buFont typeface="Wingdings" panose="05000000000000000000" pitchFamily="2" charset="2"/>
              <a:buChar char="q"/>
            </a:pPr>
            <a:r>
              <a:rPr lang="en-KE" sz="1600" kern="100" dirty="0">
                <a:effectLst/>
                <a:latin typeface="Arial" panose="020B0604020202020204" pitchFamily="34" charset="0"/>
                <a:ea typeface="Calibri" panose="020F0502020204030204" pitchFamily="34" charset="0"/>
                <a:cs typeface="Arial" panose="020B0604020202020204" pitchFamily="34" charset="0"/>
              </a:rPr>
              <a:t>Stow, D, Barker, RO, Matthews, FE &amp; Hanratty, B 2021, ‘National Early Warning Scores and COVID-19 deaths in care homes: an ecological time-series study’, </a:t>
            </a:r>
            <a:r>
              <a:rPr lang="en-KE" sz="1600" i="1" kern="100" dirty="0">
                <a:effectLst/>
                <a:latin typeface="Arial" panose="020B0604020202020204" pitchFamily="34" charset="0"/>
                <a:ea typeface="Calibri" panose="020F0502020204030204" pitchFamily="34" charset="0"/>
                <a:cs typeface="Arial" panose="020B0604020202020204" pitchFamily="34" charset="0"/>
              </a:rPr>
              <a:t>BMJ Open</a:t>
            </a:r>
            <a:r>
              <a:rPr lang="en-KE" sz="1600" kern="100" dirty="0">
                <a:effectLst/>
                <a:latin typeface="Arial" panose="020B0604020202020204" pitchFamily="34" charset="0"/>
                <a:ea typeface="Calibri" panose="020F0502020204030204" pitchFamily="34" charset="0"/>
                <a:cs typeface="Arial" panose="020B0604020202020204" pitchFamily="34" charset="0"/>
              </a:rPr>
              <a:t>, vol. 11, BMJ, no. 9, pp. e045579–e045579, viewed 30 January 2026, </a:t>
            </a:r>
            <a:r>
              <a:rPr lang="en-KE" sz="1600"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6"/>
              </a:rPr>
              <a:t>https://bmjopen.bmj.com/content/11/9/e045579</a:t>
            </a:r>
            <a:r>
              <a:rPr lang="en-KE" sz="1600" kern="100" dirty="0">
                <a:effectLst/>
                <a:latin typeface="Arial" panose="020B0604020202020204" pitchFamily="34" charset="0"/>
                <a:ea typeface="Calibri" panose="020F0502020204030204" pitchFamily="34" charset="0"/>
                <a:cs typeface="Arial" panose="020B0604020202020204" pitchFamily="34" charset="0"/>
              </a:rPr>
              <a:t>.</a:t>
            </a:r>
          </a:p>
          <a:p>
            <a:pPr marL="514350" indent="-285750">
              <a:lnSpc>
                <a:spcPct val="115000"/>
              </a:lnSpc>
              <a:spcAft>
                <a:spcPts val="800"/>
              </a:spcAft>
              <a:buFont typeface="Wingdings" panose="05000000000000000000" pitchFamily="2" charset="2"/>
              <a:buChar char="q"/>
            </a:pPr>
            <a:r>
              <a:rPr lang="en-US" sz="1600" kern="100" dirty="0">
                <a:effectLst/>
                <a:latin typeface="Arial" panose="020B0604020202020204" pitchFamily="34" charset="0"/>
                <a:ea typeface="Calibri" panose="020F0502020204030204" pitchFamily="34" charset="0"/>
                <a:cs typeface="Arial" panose="020B0604020202020204" pitchFamily="34" charset="0"/>
              </a:rPr>
              <a:t>UK Health Security Agency (UKHSA) 2020, </a:t>
            </a:r>
            <a:r>
              <a:rPr lang="en-US" sz="1600" i="1" kern="100" dirty="0">
                <a:effectLst/>
                <a:latin typeface="Arial" panose="020B0604020202020204" pitchFamily="34" charset="0"/>
                <a:ea typeface="Calibri" panose="020F0502020204030204" pitchFamily="34" charset="0"/>
                <a:cs typeface="Arial" panose="020B0604020202020204" pitchFamily="34" charset="0"/>
              </a:rPr>
              <a:t>COVID-19: management of outbreaks in care homes</a:t>
            </a:r>
            <a:r>
              <a:rPr lang="en-US" sz="1600" kern="100" dirty="0">
                <a:effectLst/>
                <a:latin typeface="Arial" panose="020B0604020202020204" pitchFamily="34" charset="0"/>
                <a:ea typeface="Calibri" panose="020F0502020204030204" pitchFamily="34" charset="0"/>
                <a:cs typeface="Arial" panose="020B0604020202020204" pitchFamily="34" charset="0"/>
              </a:rPr>
              <a:t>, UKHSA, London.</a:t>
            </a:r>
            <a:endParaRPr lang="en-KE" sz="1600" kern="100" dirty="0">
              <a:effectLst/>
              <a:latin typeface="Arial" panose="020B0604020202020204" pitchFamily="34" charset="0"/>
              <a:ea typeface="Calibri" panose="020F0502020204030204" pitchFamily="34" charset="0"/>
              <a:cs typeface="Arial" panose="020B0604020202020204" pitchFamily="34" charset="0"/>
            </a:endParaRPr>
          </a:p>
          <a:p>
            <a:pPr marL="514350" indent="-285750">
              <a:lnSpc>
                <a:spcPct val="115000"/>
              </a:lnSpc>
              <a:spcAft>
                <a:spcPts val="800"/>
              </a:spcAft>
              <a:buFont typeface="Wingdings" panose="05000000000000000000" pitchFamily="2" charset="2"/>
              <a:buChar char="q"/>
            </a:pPr>
            <a:r>
              <a:rPr lang="en-KE" sz="1600" kern="100" dirty="0">
                <a:effectLst/>
                <a:latin typeface="Arial" panose="020B0604020202020204" pitchFamily="34" charset="0"/>
                <a:ea typeface="Calibri" panose="020F0502020204030204" pitchFamily="34" charset="0"/>
                <a:cs typeface="Arial" panose="020B0604020202020204" pitchFamily="34" charset="0"/>
              </a:rPr>
              <a:t>Wilson, R, </a:t>
            </a:r>
            <a:r>
              <a:rPr lang="en-KE" sz="1600" kern="100" dirty="0" err="1">
                <a:effectLst/>
                <a:latin typeface="Arial" panose="020B0604020202020204" pitchFamily="34" charset="0"/>
                <a:ea typeface="Calibri" panose="020F0502020204030204" pitchFamily="34" charset="0"/>
                <a:cs typeface="Arial" panose="020B0604020202020204" pitchFamily="34" charset="0"/>
              </a:rPr>
              <a:t>Siviş</a:t>
            </a:r>
            <a:r>
              <a:rPr lang="en-KE" sz="1600" kern="100" dirty="0">
                <a:effectLst/>
                <a:latin typeface="Arial" panose="020B0604020202020204" pitchFamily="34" charset="0"/>
                <a:ea typeface="Calibri" panose="020F0502020204030204" pitchFamily="34" charset="0"/>
                <a:cs typeface="Arial" panose="020B0604020202020204" pitchFamily="34" charset="0"/>
              </a:rPr>
              <a:t>, S, Scott, P, Dixon, J, Green, K, Westcott, J, Marriott, A, Banks, J &amp; </a:t>
            </a:r>
            <a:r>
              <a:rPr lang="en-KE" sz="1600" kern="100" dirty="0" err="1">
                <a:effectLst/>
                <a:latin typeface="Arial" panose="020B0604020202020204" pitchFamily="34" charset="0"/>
                <a:ea typeface="Calibri" panose="020F0502020204030204" pitchFamily="34" charset="0"/>
                <a:cs typeface="Arial" panose="020B0604020202020204" pitchFamily="34" charset="0"/>
              </a:rPr>
              <a:t>Redaniel</a:t>
            </a:r>
            <a:r>
              <a:rPr lang="en-KE" sz="1600" kern="100" dirty="0">
                <a:effectLst/>
                <a:latin typeface="Arial" panose="020B0604020202020204" pitchFamily="34" charset="0"/>
                <a:ea typeface="Calibri" panose="020F0502020204030204" pitchFamily="34" charset="0"/>
                <a:cs typeface="Arial" panose="020B0604020202020204" pitchFamily="34" charset="0"/>
              </a:rPr>
              <a:t>, MT 2025, ‘Exploring risk factors for COVID-19 mortality and infection in care homes in the west of England: A mixed-methods study’, </a:t>
            </a:r>
            <a:r>
              <a:rPr lang="en-KE" sz="1600" i="1" kern="100" dirty="0">
                <a:effectLst/>
                <a:latin typeface="Arial" panose="020B0604020202020204" pitchFamily="34" charset="0"/>
                <a:ea typeface="Calibri" panose="020F0502020204030204" pitchFamily="34" charset="0"/>
                <a:cs typeface="Arial" panose="020B0604020202020204" pitchFamily="34" charset="0"/>
              </a:rPr>
              <a:t>Journal of Health Services Research &amp; Policy</a:t>
            </a:r>
            <a:r>
              <a:rPr lang="en-KE" sz="1600" kern="100" dirty="0">
                <a:effectLst/>
                <a:latin typeface="Arial" panose="020B0604020202020204" pitchFamily="34" charset="0"/>
                <a:ea typeface="Calibri" panose="020F0502020204030204" pitchFamily="34" charset="0"/>
                <a:cs typeface="Arial" panose="020B0604020202020204" pitchFamily="34" charset="0"/>
              </a:rPr>
              <a:t>, vol. 30, SAGE Publications, no. 4, pp. 247–257, viewed 30 January 2026, </a:t>
            </a:r>
            <a:r>
              <a:rPr lang="en-KE" sz="1600"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7"/>
              </a:rPr>
              <a:t>https://journals.sagepub.com/doi/10.1177/13558196251344174</a:t>
            </a:r>
            <a:r>
              <a:rPr lang="en-KE" sz="1600" kern="100" dirty="0">
                <a:effectLst/>
                <a:latin typeface="Arial" panose="020B0604020202020204" pitchFamily="34" charset="0"/>
                <a:ea typeface="Calibri" panose="020F0502020204030204" pitchFamily="34" charset="0"/>
                <a:cs typeface="Arial" panose="020B0604020202020204" pitchFamily="34" charset="0"/>
              </a:rPr>
              <a:t>.</a:t>
            </a:r>
          </a:p>
        </p:txBody>
      </p:sp>
    </p:spTree>
    <p:extLst>
      <p:ext uri="{BB962C8B-B14F-4D97-AF65-F5344CB8AC3E}">
        <p14:creationId xmlns:p14="http://schemas.microsoft.com/office/powerpoint/2010/main" val="309599758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80000"/>
                <a:lumMod val="80000"/>
              </a:schemeClr>
              <a:schemeClr val="bg2">
                <a:tint val="98000"/>
              </a:schemeClr>
            </a:duotone>
          </a:blip>
          <a:stretch/>
        </a:blipFill>
        <a:effectLst/>
      </p:bgPr>
    </p:bg>
    <p:spTree>
      <p:nvGrpSpPr>
        <p:cNvPr id="1" name=""/>
        <p:cNvGrpSpPr/>
        <p:nvPr/>
      </p:nvGrpSpPr>
      <p:grpSpPr>
        <a:xfrm>
          <a:off x="0" y="0"/>
          <a:ext cx="0" cy="0"/>
          <a:chOff x="0" y="0"/>
          <a:chExt cx="0" cy="0"/>
        </a:xfrm>
      </p:grpSpPr>
      <p:sp>
        <p:nvSpPr>
          <p:cNvPr id="2055" name="Rectangle 2054">
            <a:extLst>
              <a:ext uri="{FF2B5EF4-FFF2-40B4-BE49-F238E27FC236}">
                <a16:creationId xmlns:a16="http://schemas.microsoft.com/office/drawing/2014/main" id="{5C56FD3A-4F39-4752-AC00-DB25CCA4ED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0016" y="579120"/>
            <a:ext cx="13488595" cy="7071360"/>
          </a:xfrm>
          <a:prstGeom prst="rect">
            <a:avLst/>
          </a:prstGeom>
          <a:noFill/>
          <a:ln w="190500">
            <a:solidFill>
              <a:schemeClr val="tx1">
                <a:alpha val="7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57" name="Rectangle 2056">
            <a:extLst>
              <a:ext uri="{FF2B5EF4-FFF2-40B4-BE49-F238E27FC236}">
                <a16:creationId xmlns:a16="http://schemas.microsoft.com/office/drawing/2014/main" id="{772527DF-A25C-46B4-A5D9-BBE2E310AC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0016" y="579120"/>
            <a:ext cx="13488595" cy="707136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050" name="Picture 2" descr="The End stock illustration. Illustration of close, final - 17525522">
            <a:extLst>
              <a:ext uri="{FF2B5EF4-FFF2-40B4-BE49-F238E27FC236}">
                <a16:creationId xmlns:a16="http://schemas.microsoft.com/office/drawing/2014/main" id="{E7264F5C-D1BB-9E2C-1DFD-BA7448119F6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r="-1"/>
          <a:stretch>
            <a:fillRect/>
          </a:stretch>
        </p:blipFill>
        <p:spPr bwMode="auto">
          <a:xfrm>
            <a:off x="772160" y="772160"/>
            <a:ext cx="13086079" cy="668527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7798966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late">
  <a:themeElements>
    <a:clrScheme name="Slate">
      <a:dk1>
        <a:sysClr val="windowText" lastClr="000000"/>
      </a:dk1>
      <a:lt1>
        <a:sysClr val="window" lastClr="FFFFFF"/>
      </a:lt1>
      <a:dk2>
        <a:srgbClr val="212123"/>
      </a:dk2>
      <a:lt2>
        <a:srgbClr val="DADADA"/>
      </a:lt2>
      <a:accent1>
        <a:srgbClr val="BC451B"/>
      </a:accent1>
      <a:accent2>
        <a:srgbClr val="D3BA68"/>
      </a:accent2>
      <a:accent3>
        <a:srgbClr val="BB8640"/>
      </a:accent3>
      <a:accent4>
        <a:srgbClr val="AD9277"/>
      </a:accent4>
      <a:accent5>
        <a:srgbClr val="A55A43"/>
      </a:accent5>
      <a:accent6>
        <a:srgbClr val="AD9D7B"/>
      </a:accent6>
      <a:hlink>
        <a:srgbClr val="E98052"/>
      </a:hlink>
      <a:folHlink>
        <a:srgbClr val="F4B69B"/>
      </a:folHlink>
    </a:clrScheme>
    <a:fontScheme name="Slate">
      <a:majorFont>
        <a:latin typeface="Calisto MT" panose="02040603050505030304"/>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alisto MT" panose="02040603050505030304"/>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late">
      <a:fillStyleLst>
        <a:solidFill>
          <a:schemeClr val="phClr"/>
        </a:solidFill>
        <a:gradFill rotWithShape="1">
          <a:gsLst>
            <a:gs pos="0">
              <a:schemeClr val="phClr">
                <a:tint val="60000"/>
                <a:lumMod val="110000"/>
              </a:schemeClr>
            </a:gs>
            <a:gs pos="100000">
              <a:schemeClr val="phClr">
                <a:tint val="88000"/>
              </a:schemeClr>
            </a:gs>
          </a:gsLst>
          <a:lin ang="5400000" scaled="0"/>
        </a:gradFill>
        <a:gradFill rotWithShape="1">
          <a:gsLst>
            <a:gs pos="0">
              <a:schemeClr val="phClr">
                <a:tint val="96000"/>
                <a:lumMod val="104000"/>
              </a:schemeClr>
            </a:gs>
            <a:gs pos="100000">
              <a:schemeClr val="phClr">
                <a:shade val="90000"/>
                <a:lumMod val="90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63500" dist="25400" dir="5400000" rotWithShape="0">
              <a:srgbClr val="000000">
                <a:alpha val="60000"/>
              </a:srgbClr>
            </a:outerShdw>
          </a:effectLst>
        </a:effectStyle>
        <a:effectStyle>
          <a:effectLst>
            <a:outerShdw blurRad="76200" dist="38100" dir="5400000" rotWithShape="0">
              <a:srgbClr val="000000">
                <a:alpha val="75000"/>
              </a:srgbClr>
            </a:outerShdw>
          </a:effectLst>
          <a:scene3d>
            <a:camera prst="orthographicFront">
              <a:rot lat="0" lon="0" rev="0"/>
            </a:camera>
            <a:lightRig rig="threePt" dir="t">
              <a:rot lat="0" lon="0" rev="1200000"/>
            </a:lightRig>
          </a:scene3d>
          <a:sp3d>
            <a:bevelT w="63500" h="25400" prst="hardEdge"/>
          </a:sp3d>
        </a:effectStyle>
      </a:effectStyleLst>
      <a:bgFillStyleLst>
        <a:solidFill>
          <a:schemeClr val="phClr"/>
        </a:solidFill>
        <a:solidFill>
          <a:schemeClr val="phClr"/>
        </a:solidFill>
        <a:blipFill rotWithShape="1">
          <a:blip xmlns:r="http://schemas.openxmlformats.org/officeDocument/2006/relationships" r:embed="rId1">
            <a:duotone>
              <a:schemeClr val="phClr">
                <a:shade val="80000"/>
                <a:lumMod val="80000"/>
              </a:schemeClr>
              <a:schemeClr val="phClr">
                <a:tint val="98000"/>
              </a:schemeClr>
            </a:duotone>
          </a:blip>
          <a:stretch/>
        </a:blipFill>
      </a:bgFillStyleLst>
    </a:fmtScheme>
  </a:themeElements>
  <a:objectDefaults/>
  <a:extraClrSchemeLst/>
  <a:extLst>
    <a:ext uri="{05A4C25C-085E-4340-85A3-A5531E510DB2}">
      <thm15:themeFamily xmlns:thm15="http://schemas.microsoft.com/office/thememl/2012/main" name="Slate" id="{C3F70B94-7CE9-428E-ADC1-3269CC2C3385}" vid="{3F2DE9A5-64E6-437C-A389-CC4477E817E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Slate</Template>
  <TotalTime>0</TotalTime>
  <Words>3745</Words>
  <Application>Microsoft Office PowerPoint</Application>
  <PresentationFormat>Custom</PresentationFormat>
  <Paragraphs>127</Paragraphs>
  <Slides>14</Slides>
  <Notes>13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Wingdings 2</vt:lpstr>
      <vt:lpstr>Arial</vt:lpstr>
      <vt:lpstr>Wingdings</vt:lpstr>
      <vt:lpstr>Calisto MT</vt:lpstr>
      <vt:lpstr>Slate</vt:lpstr>
      <vt:lpstr>COVID-19 Care Home Mortality Crisis (UK)</vt:lpstr>
      <vt:lpstr>Table of content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cp:lastModifiedBy/>
  <cp:revision>1</cp:revision>
  <dcterms:created xsi:type="dcterms:W3CDTF">2026-02-22T22:45:54Z</dcterms:created>
  <dcterms:modified xsi:type="dcterms:W3CDTF">2026-02-23T09:24:10Z</dcterms:modified>
</cp:coreProperties>
</file>