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7" r:id="rId1"/>
  </p:sldMasterIdLst>
  <p:notesMasterIdLst>
    <p:notesMasterId r:id="rId15"/>
  </p:notesMasterIdLst>
  <p:handoutMasterIdLst>
    <p:handoutMasterId r:id="rId16"/>
  </p:handoutMasterIdLst>
  <p:sldIdLst>
    <p:sldId id="352" r:id="rId2"/>
    <p:sldId id="278" r:id="rId3"/>
    <p:sldId id="279" r:id="rId4"/>
    <p:sldId id="282" r:id="rId5"/>
    <p:sldId id="281" r:id="rId6"/>
    <p:sldId id="267" r:id="rId7"/>
    <p:sldId id="280" r:id="rId8"/>
    <p:sldId id="276" r:id="rId9"/>
    <p:sldId id="283" r:id="rId10"/>
    <p:sldId id="372" r:id="rId11"/>
    <p:sldId id="371" r:id="rId12"/>
    <p:sldId id="286" r:id="rId13"/>
    <p:sldId id="370" r:id="rId14"/>
  </p:sldIdLst>
  <p:sldSz cx="9144000" cy="6858000" type="screen4x3"/>
  <p:notesSz cx="6669088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  <a:srgbClr val="0000FF"/>
    <a:srgbClr val="CC3300"/>
    <a:srgbClr val="9966FF"/>
    <a:srgbClr val="CC9900"/>
    <a:srgbClr val="FFCC00"/>
    <a:srgbClr val="FFFF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628" autoAdjust="0"/>
    <p:restoredTop sz="95969" autoAdjust="0"/>
  </p:normalViewPr>
  <p:slideViewPr>
    <p:cSldViewPr>
      <p:cViewPr varScale="1">
        <p:scale>
          <a:sx n="114" d="100"/>
          <a:sy n="114" d="100"/>
        </p:scale>
        <p:origin x="1986" y="102"/>
      </p:cViewPr>
      <p:guideLst>
        <p:guide orient="horz"/>
        <p:guide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1" d="100"/>
          <a:sy n="81" d="100"/>
        </p:scale>
        <p:origin x="-1998" y="-90"/>
      </p:cViewPr>
      <p:guideLst>
        <p:guide orient="horz" pos="3127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1895A24-12D6-4E9C-A74F-7CCDDE193D2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96955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89BCE34-3CC9-4952-B82D-22CBA4A5D90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34444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E1BFE9A-F0C1-4902-A47B-A50A1DEB5CCA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969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fld id="{7C3DDFB0-CA19-40E7-9CA7-E0D7BE541619}" type="datetime1">
              <a:rPr lang="en-GB" smtClean="0"/>
              <a:pPr>
                <a:defRPr/>
              </a:pPr>
              <a:t>24/02/2024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50879E-D489-49D5-94C3-32BB8143E67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770075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12353F-7203-4E7E-8F13-5D798470F1C8}" type="datetime1">
              <a:rPr lang="en-GB" smtClean="0"/>
              <a:pPr>
                <a:defRPr/>
              </a:pPr>
              <a:t>24/02/2024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65642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A83220-4FC0-40E3-91B2-B4CD5384E2A0}" type="datetime1">
              <a:rPr lang="en-GB" smtClean="0"/>
              <a:pPr>
                <a:defRPr/>
              </a:pPr>
              <a:t>24/02/2024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C83493-F145-4F15-BCB1-5B6A45828B1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3239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945B34-3222-460D-AEB5-F4C5F7522CA3}" type="datetime1">
              <a:rPr lang="en-GB" smtClean="0"/>
              <a:pPr>
                <a:defRPr/>
              </a:pPr>
              <a:t>24/02/2024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8BB47-A1AF-4FEA-AA27-B17141B6D12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1184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DE86A91-A20B-4B6E-BA7E-7711C2150BB2}" type="datetime1">
              <a:rPr lang="en-GB" smtClean="0"/>
              <a:pPr>
                <a:defRPr/>
              </a:pPr>
              <a:t>24/02/2024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20CC21-79BC-4B21-A0FF-A8FDC357F6E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721084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5C936FF-88FB-4448-8B0C-F5FD8356DBD6}" type="datetime1">
              <a:rPr lang="en-GB" smtClean="0"/>
              <a:pPr>
                <a:defRPr/>
              </a:pPr>
              <a:t>24/02/2024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FA1E7F-43EB-4559-ADA1-532113A2CB6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743567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A89595-765B-4294-9964-FC1ADF5A0E1D}" type="datetime1">
              <a:rPr lang="en-GB" smtClean="0"/>
              <a:pPr>
                <a:defRPr/>
              </a:pPr>
              <a:t>24/02/2024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D25C6B-2093-40D0-BBF5-90A14430DC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02598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A97CEE-9127-4A16-9683-8382E67F03BB}" type="datetime1">
              <a:rPr lang="en-GB" smtClean="0"/>
              <a:pPr>
                <a:defRPr/>
              </a:pPr>
              <a:t>24/02/2024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C90599-9B2C-4671-BA1A-4484AEA6B3E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61669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F8B6D7-319A-4FF0-8283-5D1E16F097E7}" type="datetime1">
              <a:rPr lang="en-GB" smtClean="0"/>
              <a:pPr>
                <a:defRPr/>
              </a:pPr>
              <a:t>24/02/2024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667246-0775-47C2-8FA6-7E7B67B2EA0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58630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31864E-7A48-4496-9F59-2E5AF76DCF7F}" type="datetime1">
              <a:rPr lang="en-GB" smtClean="0"/>
              <a:pPr>
                <a:defRPr/>
              </a:pPr>
              <a:t>24/02/2024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4296A6-ADD2-48B9-A9B4-6C24E850672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578872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CF71008-74F8-46C9-8A16-8B4A91B25DC9}" type="datetime1">
              <a:rPr lang="en-GB" smtClean="0"/>
              <a:pPr>
                <a:defRPr/>
              </a:pPr>
              <a:t>24/02/2024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60DAB7-6878-41D9-826B-89F35D4D7DB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91690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6CD5B6D-C011-498D-BD70-484CA2096224}" type="datetime1">
              <a:rPr lang="en-GB" smtClean="0"/>
              <a:pPr>
                <a:defRPr/>
              </a:pPr>
              <a:t>24/02/2024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2F0694F-8E07-4282-BCC9-97AD1A54DA9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35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ctrTitle"/>
          </p:nvPr>
        </p:nvSpPr>
        <p:spPr>
          <a:xfrm>
            <a:off x="762000" y="1447800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dirty="0"/>
              <a:t>Leading and implementing workplace change</a:t>
            </a:r>
          </a:p>
        </p:txBody>
      </p:sp>
      <p:sp>
        <p:nvSpPr>
          <p:cNvPr id="18435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BMSW 6103</a:t>
            </a:r>
          </a:p>
          <a:p>
            <a:pPr eaLnBrk="1" hangingPunct="1"/>
            <a:r>
              <a:rPr lang="en-US" altLang="en-US" dirty="0"/>
              <a:t>Feb 2024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18436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900">
                <a:solidFill>
                  <a:srgbClr val="898989"/>
                </a:solidFill>
              </a:rPr>
              <a:t>Workshop 1 EMPL6003</a:t>
            </a:r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DE2442FC-8B98-4BA7-BDF3-DAF4936FD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4E27A-CE9F-4E59-A703-273914699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dirty="0"/>
              <a:t>By the end of this session you should be aware of:</a:t>
            </a:r>
          </a:p>
          <a:p>
            <a:pPr eaLnBrk="1" hangingPunct="1">
              <a:defRPr/>
            </a:pPr>
            <a:r>
              <a:rPr lang="en-GB" dirty="0"/>
              <a:t>Guidelines for classroom management </a:t>
            </a:r>
          </a:p>
          <a:p>
            <a:pPr eaLnBrk="1" hangingPunct="1">
              <a:defRPr/>
            </a:pPr>
            <a:r>
              <a:rPr lang="en-GB" dirty="0"/>
              <a:t>The aims and learning outcomes of the module </a:t>
            </a:r>
          </a:p>
          <a:p>
            <a:pPr eaLnBrk="1" hangingPunct="1">
              <a:defRPr/>
            </a:pPr>
            <a:r>
              <a:rPr lang="en-GB" dirty="0"/>
              <a:t>Programme Outline</a:t>
            </a:r>
          </a:p>
          <a:p>
            <a:pPr eaLnBrk="1" hangingPunct="1">
              <a:defRPr/>
            </a:pPr>
            <a:r>
              <a:rPr lang="en-GB" dirty="0"/>
              <a:t>Assessment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B1B6AD-1882-4D04-851E-90B436AE63E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24/02/2024</a:t>
            </a:fld>
            <a:endParaRPr lang="en-GB" altLang="en-US"/>
          </a:p>
        </p:txBody>
      </p:sp>
      <p:sp>
        <p:nvSpPr>
          <p:cNvPr id="7173" name="Slide Number Placeholder 5">
            <a:extLst>
              <a:ext uri="{FF2B5EF4-FFF2-40B4-BE49-F238E27FC236}">
                <a16:creationId xmlns:a16="http://schemas.microsoft.com/office/drawing/2014/main" id="{78198D43-2EC1-4675-A3D5-9105FD97925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E688784-18D0-41FD-8503-8B59343A28C6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27">
            <a:extLst>
              <a:ext uri="{FF2B5EF4-FFF2-40B4-BE49-F238E27FC236}">
                <a16:creationId xmlns:a16="http://schemas.microsoft.com/office/drawing/2014/main" id="{A31C6579-7E50-47C1-8FD9-8F4F6ED1844D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468313" y="1484313"/>
            <a:ext cx="7704137" cy="5761037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800" dirty="0"/>
              <a:t>You must achieve at least an 70% attendance record and requests for authorised absence are no longer accepted – for more info contact Student Services</a:t>
            </a:r>
          </a:p>
          <a:p>
            <a:pPr eaLnBrk="1" hangingPunct="1">
              <a:defRPr/>
            </a:pPr>
            <a:r>
              <a:rPr lang="en-GB" altLang="en-US" sz="2800" dirty="0"/>
              <a:t>Attendance (register) – 2 </a:t>
            </a:r>
            <a:r>
              <a:rPr lang="en-GB" altLang="en-US" sz="2800" dirty="0" err="1"/>
              <a:t>lates</a:t>
            </a:r>
            <a:r>
              <a:rPr lang="en-GB" altLang="en-US" sz="2800" dirty="0"/>
              <a:t> = 1 absence</a:t>
            </a:r>
          </a:p>
          <a:p>
            <a:pPr eaLnBrk="1" hangingPunct="1">
              <a:defRPr/>
            </a:pPr>
            <a:r>
              <a:rPr lang="en-GB" altLang="en-US" sz="2800" dirty="0" err="1"/>
              <a:t>Lates</a:t>
            </a:r>
            <a:r>
              <a:rPr lang="en-GB" altLang="en-US" sz="2800" dirty="0"/>
              <a:t> recorded 10 minutes after class starts until 40 minutes into the class</a:t>
            </a:r>
          </a:p>
          <a:p>
            <a:pPr eaLnBrk="1" hangingPunct="1">
              <a:defRPr/>
            </a:pPr>
            <a:r>
              <a:rPr lang="en-GB" altLang="en-US" sz="2800" dirty="0"/>
              <a:t>Any later, student is marked as absent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 </a:t>
            </a:r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</p:txBody>
      </p:sp>
      <p:sp>
        <p:nvSpPr>
          <p:cNvPr id="8195" name="Rectangle 1026">
            <a:extLst>
              <a:ext uri="{FF2B5EF4-FFF2-40B4-BE49-F238E27FC236}">
                <a16:creationId xmlns:a16="http://schemas.microsoft.com/office/drawing/2014/main" id="{9691FC10-0014-4CC4-8A11-FCFEB2019313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Important - Attendance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6E60A4-56CF-4DA6-B63C-65F6FB0C291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6541118-0CCB-4DE6-B824-CA8AA2D772FE}" type="datetime1">
              <a:rPr lang="en-GB" altLang="en-US"/>
              <a:pPr>
                <a:defRPr/>
              </a:pPr>
              <a:t>24/02/2024</a:t>
            </a:fld>
            <a:endParaRPr lang="en-GB" altLang="en-US"/>
          </a:p>
        </p:txBody>
      </p:sp>
      <p:sp>
        <p:nvSpPr>
          <p:cNvPr id="8197" name="Slide Number Placeholder 2">
            <a:extLst>
              <a:ext uri="{FF2B5EF4-FFF2-40B4-BE49-F238E27FC236}">
                <a16:creationId xmlns:a16="http://schemas.microsoft.com/office/drawing/2014/main" id="{6827CE83-49EA-4551-AB36-AAAE6514F14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5509374-4846-4C9F-BD4E-472067D2943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8BB4106-29A3-4189-B56C-E8A9ACC88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/>
              <a:t>Example: Class starts at 9.00am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BF2E4-FA50-4F6E-A3F0-45B70EF7D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Student arrives at 9.05 - full attendance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Student arrives at 9.20 – marked as late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Student arrives at 9.45 – marked as absent 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NOTE: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Same rules if you leave the session early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DAA3CF-8290-42E6-80C1-31CC14730A9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24/02/2024</a:t>
            </a:fld>
            <a:endParaRPr lang="en-GB" altLang="en-US"/>
          </a:p>
        </p:txBody>
      </p:sp>
      <p:sp>
        <p:nvSpPr>
          <p:cNvPr id="9221" name="Slide Number Placeholder 5">
            <a:extLst>
              <a:ext uri="{FF2B5EF4-FFF2-40B4-BE49-F238E27FC236}">
                <a16:creationId xmlns:a16="http://schemas.microsoft.com/office/drawing/2014/main" id="{3242A6A5-7DCD-48FC-9777-AD43F649B5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DAAD82E-0AB2-4543-AE33-0EDF8158854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DC64A3F-D341-4996-84AB-0B1D70E4F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Important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D522F5FE-B776-40A0-AD30-7CDFA42775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/>
              <a:t>Have a pen and paper to make notes</a:t>
            </a:r>
          </a:p>
          <a:p>
            <a:pPr eaLnBrk="1" hangingPunct="1"/>
            <a:r>
              <a:rPr lang="en-GB" altLang="en-US"/>
              <a:t>Correspondence – name, student number, module – make sure you check your TSD email frequently</a:t>
            </a:r>
          </a:p>
          <a:p>
            <a:pPr eaLnBrk="1" hangingPunct="1"/>
            <a:r>
              <a:rPr lang="en-GB" altLang="en-US"/>
              <a:t>You MUST stay logged on for the entire session </a:t>
            </a:r>
          </a:p>
          <a:p>
            <a:pPr eaLnBrk="1" hangingPunct="1"/>
            <a:endParaRPr lang="en-GB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A8D91A-4C53-43FD-B924-DDD5089FB53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24/02/2024</a:t>
            </a:fld>
            <a:endParaRPr lang="en-GB" altLang="en-US"/>
          </a:p>
        </p:txBody>
      </p:sp>
      <p:sp>
        <p:nvSpPr>
          <p:cNvPr id="10245" name="Slide Number Placeholder 5">
            <a:extLst>
              <a:ext uri="{FF2B5EF4-FFF2-40B4-BE49-F238E27FC236}">
                <a16:creationId xmlns:a16="http://schemas.microsoft.com/office/drawing/2014/main" id="{B9698AA1-816D-4558-B002-81B2045279C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88986D9-AD0A-4D27-8373-19D5CFFE5C7E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26">
            <a:extLst>
              <a:ext uri="{FF2B5EF4-FFF2-40B4-BE49-F238E27FC236}">
                <a16:creationId xmlns:a16="http://schemas.microsoft.com/office/drawing/2014/main" id="{20E2FEF2-AE87-400A-8168-CE1FB8667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Teaching</a:t>
            </a:r>
          </a:p>
        </p:txBody>
      </p:sp>
      <p:sp>
        <p:nvSpPr>
          <p:cNvPr id="12291" name="Rectangle 1027">
            <a:extLst>
              <a:ext uri="{FF2B5EF4-FFF2-40B4-BE49-F238E27FC236}">
                <a16:creationId xmlns:a16="http://schemas.microsoft.com/office/drawing/2014/main" id="{3F07F978-03DF-450D-9D25-BB6F6D0541A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3916363"/>
          </a:xfrm>
        </p:spPr>
        <p:txBody>
          <a:bodyPr/>
          <a:lstStyle/>
          <a:p>
            <a:pPr eaLnBrk="1" hangingPunct="1">
              <a:buFont typeface="Wingdings 3" panose="05040102010807070707" pitchFamily="18" charset="2"/>
              <a:buNone/>
            </a:pPr>
            <a:r>
              <a:rPr lang="en-GB" altLang="en-US" sz="2300"/>
              <a:t>Mixture of:</a:t>
            </a:r>
          </a:p>
          <a:p>
            <a:pPr lvl="1" eaLnBrk="1" hangingPunct="1"/>
            <a:r>
              <a:rPr lang="en-GB" altLang="en-US"/>
              <a:t>Lectures</a:t>
            </a:r>
          </a:p>
          <a:p>
            <a:pPr lvl="1" eaLnBrk="1" hangingPunct="1"/>
            <a:r>
              <a:rPr lang="en-GB" altLang="en-US"/>
              <a:t>Seminars</a:t>
            </a:r>
          </a:p>
          <a:p>
            <a:pPr lvl="1" eaLnBrk="1" hangingPunct="1"/>
            <a:r>
              <a:rPr lang="en-GB" altLang="en-US"/>
              <a:t>Discussions </a:t>
            </a:r>
          </a:p>
          <a:p>
            <a:pPr lvl="1" eaLnBrk="1" hangingPunct="1"/>
            <a:r>
              <a:rPr lang="en-GB" altLang="en-US"/>
              <a:t>Group work</a:t>
            </a:r>
          </a:p>
          <a:p>
            <a:pPr lvl="1" eaLnBrk="1" hangingPunct="1"/>
            <a:r>
              <a:rPr lang="en-GB" altLang="en-US"/>
              <a:t>Pair work</a:t>
            </a:r>
          </a:p>
          <a:p>
            <a:pPr lvl="1" eaLnBrk="1" hangingPunct="1"/>
            <a:r>
              <a:rPr lang="en-GB" altLang="en-US"/>
              <a:t>Case studies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9819FF-AF63-4ECF-9C85-104BB260481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3D4EB34-0449-4C0B-B25C-48F62B4C285E}" type="datetime1">
              <a:rPr lang="en-GB" altLang="en-US"/>
              <a:pPr>
                <a:defRPr/>
              </a:pPr>
              <a:t>24/02/2024</a:t>
            </a:fld>
            <a:endParaRPr lang="en-GB" altLang="en-US"/>
          </a:p>
        </p:txBody>
      </p:sp>
      <p:sp>
        <p:nvSpPr>
          <p:cNvPr id="11269" name="Slide Number Placeholder 2">
            <a:extLst>
              <a:ext uri="{FF2B5EF4-FFF2-40B4-BE49-F238E27FC236}">
                <a16:creationId xmlns:a16="http://schemas.microsoft.com/office/drawing/2014/main" id="{1F09C15E-8E32-486D-B312-2C19C3BC3FD2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A99CA0D-01D1-497D-AFF1-7285D344346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F6290299-17B6-40B8-AA63-5E758CD59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Resources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FBF1D0B7-80C5-478B-A26F-EA104EC4385C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55650" y="1600200"/>
            <a:ext cx="7473950" cy="3916363"/>
          </a:xfrm>
        </p:spPr>
        <p:txBody>
          <a:bodyPr/>
          <a:lstStyle/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r>
              <a:rPr lang="en-GB" altLang="en-US" sz="2800" dirty="0"/>
              <a:t>All resources and teaching materials  available to you on Moodle</a:t>
            </a:r>
          </a:p>
          <a:p>
            <a:pPr eaLnBrk="1" hangingPunct="1">
              <a:defRPr/>
            </a:pPr>
            <a:r>
              <a:rPr lang="en-GB" altLang="en-US" sz="2800" dirty="0"/>
              <a:t>Resources also available on Teams page under the “files” tab</a:t>
            </a:r>
          </a:p>
          <a:p>
            <a:pPr eaLnBrk="1" hangingPunct="1">
              <a:defRPr/>
            </a:pPr>
            <a:r>
              <a:rPr lang="en-GB" altLang="en-US" sz="2800" dirty="0"/>
              <a:t>Important – </a:t>
            </a:r>
            <a:r>
              <a:rPr lang="en-GB" altLang="en-US" sz="2800" b="1" dirty="0"/>
              <a:t>Prepare</a:t>
            </a:r>
            <a:r>
              <a:rPr lang="en-GB" altLang="en-US" sz="2800" dirty="0"/>
              <a:t> - Check the Lesson schedule before coming to class</a:t>
            </a:r>
            <a:endParaRPr lang="en-GB" altLang="en-US" sz="5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66490E-2525-48D1-84FD-EF985636E7E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101D040-07EB-4244-BDC1-1D0A8A056BF4}" type="datetime1">
              <a:rPr lang="en-GB" altLang="en-US"/>
              <a:pPr>
                <a:defRPr/>
              </a:pPr>
              <a:t>24/02/2024</a:t>
            </a:fld>
            <a:endParaRPr lang="en-GB" altLang="en-US"/>
          </a:p>
        </p:txBody>
      </p:sp>
      <p:sp>
        <p:nvSpPr>
          <p:cNvPr id="12293" name="Slide Number Placeholder 2">
            <a:extLst>
              <a:ext uri="{FF2B5EF4-FFF2-40B4-BE49-F238E27FC236}">
                <a16:creationId xmlns:a16="http://schemas.microsoft.com/office/drawing/2014/main" id="{99B86F88-8BA0-4FE6-87D2-58EFFD5B9E9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EA10AE-8954-4F92-AF9B-2E4EA1BE937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2A90EAE3-2653-444A-B4FB-E00D8FF4F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863" y="558800"/>
            <a:ext cx="8229600" cy="6080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Module Aims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0C2F2B87-DD3A-4102-8F97-BF3160D01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US" dirty="0"/>
              <a:t>To develop a holistic understanding of the leadership and management of change.</a:t>
            </a: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DFD697-68D0-4E28-9B7E-7C82EB52346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836CE2C-8482-4A0C-B170-AFFDBE38358C}" type="datetime1">
              <a:rPr lang="en-GB" altLang="en-US"/>
              <a:pPr>
                <a:defRPr/>
              </a:pPr>
              <a:t>24/02/2024</a:t>
            </a:fld>
            <a:endParaRPr lang="en-GB" altLang="en-US"/>
          </a:p>
        </p:txBody>
      </p:sp>
      <p:sp>
        <p:nvSpPr>
          <p:cNvPr id="13317" name="Slide Number Placeholder 2">
            <a:extLst>
              <a:ext uri="{FF2B5EF4-FFF2-40B4-BE49-F238E27FC236}">
                <a16:creationId xmlns:a16="http://schemas.microsoft.com/office/drawing/2014/main" id="{03E3F717-AE8B-4CCE-A99A-5650CF6216C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ADE3199-C4AC-4EF1-AE32-E550D043A82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D4D581BC-C49D-45BC-921F-7A4C77F21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3D80E-F46D-41EC-A9FB-248CF832C2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US" dirty="0"/>
              <a:t>Upon successful completion of this module, the student should be able to: </a:t>
            </a:r>
          </a:p>
          <a:p>
            <a:pPr eaLnBrk="1" hangingPunct="1">
              <a:defRPr/>
            </a:pPr>
            <a:r>
              <a:rPr lang="en-US" dirty="0"/>
              <a:t>critically </a:t>
            </a:r>
            <a:r>
              <a:rPr lang="en-US" dirty="0" err="1"/>
              <a:t>analyse</a:t>
            </a:r>
            <a:r>
              <a:rPr lang="en-US" dirty="0"/>
              <a:t> the relationship between environmental change and </a:t>
            </a:r>
            <a:r>
              <a:rPr lang="en-US" dirty="0" err="1"/>
              <a:t>organisational</a:t>
            </a:r>
            <a:r>
              <a:rPr lang="en-US" dirty="0"/>
              <a:t> capability</a:t>
            </a:r>
          </a:p>
          <a:p>
            <a:pPr eaLnBrk="1" hangingPunct="1">
              <a:defRPr/>
            </a:pPr>
            <a:r>
              <a:rPr lang="en-US" dirty="0"/>
              <a:t>critically </a:t>
            </a:r>
            <a:r>
              <a:rPr lang="en-US" dirty="0" err="1"/>
              <a:t>analyse</a:t>
            </a:r>
            <a:r>
              <a:rPr lang="en-US" dirty="0"/>
              <a:t> the nature of change and evaluate complex concepts relating to leadership in relation to change management;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6F933-5170-4C9D-BA49-29C67D8E96F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82B8BFC-F469-49D5-A8DD-34268BD84C45}" type="datetime1">
              <a:rPr lang="en-GB" altLang="en-US"/>
              <a:pPr>
                <a:defRPr/>
              </a:pPr>
              <a:t>24/02/2024</a:t>
            </a:fld>
            <a:endParaRPr lang="en-GB" altLang="en-US"/>
          </a:p>
        </p:txBody>
      </p:sp>
      <p:sp>
        <p:nvSpPr>
          <p:cNvPr id="14341" name="Slide Number Placeholder 5">
            <a:extLst>
              <a:ext uri="{FF2B5EF4-FFF2-40B4-BE49-F238E27FC236}">
                <a16:creationId xmlns:a16="http://schemas.microsoft.com/office/drawing/2014/main" id="{E8F0753A-928A-412B-9780-218028A2DE8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27E5130-C606-47D7-867E-AD8062AA45D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C5E92-B698-474C-89C5-D5FE530AB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DF09C-DBB4-42A2-AFA8-0471C5F5A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explore contemporary issues and their impact on business management</a:t>
            </a:r>
          </a:p>
          <a:p>
            <a:pPr eaLnBrk="1" hangingPunct="1">
              <a:defRPr/>
            </a:pPr>
            <a:endParaRPr lang="en-US" dirty="0"/>
          </a:p>
          <a:p>
            <a:pPr eaLnBrk="1" hangingPunct="1">
              <a:defRPr/>
            </a:pPr>
            <a:r>
              <a:rPr lang="en-US" dirty="0"/>
              <a:t>evaluate the relationship between </a:t>
            </a:r>
            <a:r>
              <a:rPr lang="en-US" dirty="0" err="1"/>
              <a:t>organisational</a:t>
            </a:r>
            <a:r>
              <a:rPr lang="en-US" dirty="0"/>
              <a:t> culture and change. 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EE5A5B-BF08-4F2D-ACD7-2410421C6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4092780584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7AE00622-CDEB-4B3B-BBD4-00B2F76D3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Assessment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3FBECD2A-C987-4AB4-94F1-AF9B8BA7A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738" y="1389063"/>
            <a:ext cx="8229600" cy="4200525"/>
          </a:xfrm>
        </p:spPr>
        <p:txBody>
          <a:bodyPr/>
          <a:lstStyle/>
          <a:p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 are required to produce </a:t>
            </a:r>
            <a:r>
              <a:rPr lang="en-GB" sz="36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4500 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word (+/- 10%) academic report, employing academic models, methods, and theories to examine change management plan for a chosen organisation. 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GB" altLang="en-US" dirty="0"/>
              <a:t>BUT MORE ABOUT THIS LATER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4548C7-A9C6-409B-B4E1-3D88F8EB691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5DFEAEC-0508-4260-9A82-9EA3C7F8694B}" type="datetime1">
              <a:rPr lang="en-GB" altLang="en-US"/>
              <a:pPr>
                <a:defRPr/>
              </a:pPr>
              <a:t>24/02/2024</a:t>
            </a:fld>
            <a:endParaRPr lang="en-GB" altLang="en-US"/>
          </a:p>
        </p:txBody>
      </p:sp>
      <p:sp>
        <p:nvSpPr>
          <p:cNvPr id="15365" name="Slide Number Placeholder 5">
            <a:extLst>
              <a:ext uri="{FF2B5EF4-FFF2-40B4-BE49-F238E27FC236}">
                <a16:creationId xmlns:a16="http://schemas.microsoft.com/office/drawing/2014/main" id="{89116134-BF9B-4F0A-A1A6-1B9C294BFAD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AF3EBCC-FF54-4925-ABE3-692BE074363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783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57BFFAB1-71D8-4AED-9FD3-866F51117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Reading List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56E5C17C-6B3F-413B-B267-2058C32D3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>
            <a:normAutofit fontScale="92500" lnSpcReduction="10000"/>
          </a:bodyPr>
          <a:lstStyle/>
          <a:p>
            <a:pPr marL="0" indent="0" algn="l">
              <a:buNone/>
            </a:pPr>
            <a:r>
              <a:rPr lang="en-GB" sz="4800" b="0" i="0" dirty="0">
                <a:solidFill>
                  <a:srgbClr val="373A3C"/>
                </a:solidFill>
                <a:effectLst/>
                <a:latin typeface="-apple-system"/>
              </a:rPr>
              <a:t>Leganto Reading Lists</a:t>
            </a:r>
          </a:p>
          <a:p>
            <a:pPr marL="0" indent="0" algn="l">
              <a:buNone/>
            </a:pPr>
            <a:endParaRPr lang="en-GB" sz="4800" dirty="0">
              <a:solidFill>
                <a:srgbClr val="373A3C"/>
              </a:solidFill>
              <a:latin typeface="-apple-system"/>
            </a:endParaRPr>
          </a:p>
          <a:p>
            <a:pPr marL="0" indent="0" algn="l">
              <a:buNone/>
            </a:pPr>
            <a:r>
              <a:rPr lang="en-GB" sz="4800" dirty="0">
                <a:solidFill>
                  <a:srgbClr val="373A3C"/>
                </a:solidFill>
                <a:latin typeface="-apple-system"/>
              </a:rPr>
              <a:t>Questions for you:</a:t>
            </a:r>
          </a:p>
          <a:p>
            <a:pPr marL="0" indent="0" algn="l">
              <a:buNone/>
            </a:pPr>
            <a:r>
              <a:rPr lang="en-GB" sz="3900" dirty="0">
                <a:solidFill>
                  <a:srgbClr val="373A3C"/>
                </a:solidFill>
                <a:latin typeface="+mj-lt"/>
              </a:rPr>
              <a:t>Do you know where to find it?</a:t>
            </a:r>
          </a:p>
          <a:p>
            <a:pPr marL="0" indent="0" algn="l">
              <a:buNone/>
            </a:pPr>
            <a:r>
              <a:rPr lang="en-GB" sz="3900" dirty="0"/>
              <a:t>Can you access the resources?</a:t>
            </a:r>
            <a:br>
              <a:rPr lang="en-GB" sz="3900" dirty="0"/>
            </a:br>
            <a:endParaRPr lang="en-GB" altLang="en-US" sz="39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A59513-B810-4B06-9A86-3850E16F3E4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95B7BA9-DD55-4FDE-810A-7EFF33C1C1E8}" type="datetime1">
              <a:rPr lang="en-GB" altLang="en-US"/>
              <a:pPr>
                <a:defRPr/>
              </a:pPr>
              <a:t>24/02/2024</a:t>
            </a:fld>
            <a:endParaRPr lang="en-GB" altLang="en-US"/>
          </a:p>
        </p:txBody>
      </p:sp>
      <p:sp>
        <p:nvSpPr>
          <p:cNvPr id="16389" name="Slide Number Placeholder 5">
            <a:extLst>
              <a:ext uri="{FF2B5EF4-FFF2-40B4-BE49-F238E27FC236}">
                <a16:creationId xmlns:a16="http://schemas.microsoft.com/office/drawing/2014/main" id="{8074C3C3-7952-49F6-ABBA-0D0A1E7616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7CFDD2A-D73A-4E42-AF8D-DE25F3A9811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49913-BB9E-4965-A64E-625F1907B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Any Questions?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F5B90-7592-493F-800B-EFC3C0BA1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feel free to ask </a:t>
            </a:r>
            <a:r>
              <a:rPr lang="en-GB"/>
              <a:t>any question(s).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0DEB2F-554D-498C-96A1-7273F2FED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2859137854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2680</TotalTime>
  <Words>407</Words>
  <Application>Microsoft Office PowerPoint</Application>
  <PresentationFormat>On-screen Show (4:3)</PresentationFormat>
  <Paragraphs>84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-apple-system</vt:lpstr>
      <vt:lpstr>Myriad Pro</vt:lpstr>
      <vt:lpstr>Arial</vt:lpstr>
      <vt:lpstr>Calibri</vt:lpstr>
      <vt:lpstr>Times New Roman</vt:lpstr>
      <vt:lpstr>Wingdings 3</vt:lpstr>
      <vt:lpstr>20140311PresentationUWTSDTemplate</vt:lpstr>
      <vt:lpstr>Leading and implementing workplace change</vt:lpstr>
      <vt:lpstr>Lesson Aims</vt:lpstr>
      <vt:lpstr>Important - Attendance  </vt:lpstr>
      <vt:lpstr>Example: Class starts at 9.00am </vt:lpstr>
      <vt:lpstr>Important</vt:lpstr>
      <vt:lpstr>Teaching</vt:lpstr>
      <vt:lpstr>Resources</vt:lpstr>
      <vt:lpstr>Module Aims</vt:lpstr>
      <vt:lpstr>Learning outcomes</vt:lpstr>
      <vt:lpstr>Learning outcomes</vt:lpstr>
      <vt:lpstr>Assessment</vt:lpstr>
      <vt:lpstr>Reading List</vt:lpstr>
      <vt:lpstr>Any Questions?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Leading, Managing &amp; Supervising Others</dc:title>
  <dc:creator>Jeffrey L. Russell</dc:creator>
  <cp:lastModifiedBy>Nadeem Mirza</cp:lastModifiedBy>
  <cp:revision>333</cp:revision>
  <cp:lastPrinted>2015-05-08T17:50:00Z</cp:lastPrinted>
  <dcterms:created xsi:type="dcterms:W3CDTF">2002-09-05T14:12:18Z</dcterms:created>
  <dcterms:modified xsi:type="dcterms:W3CDTF">2024-02-24T13:14:32Z</dcterms:modified>
</cp:coreProperties>
</file>