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4" r:id="rId8"/>
    <p:sldId id="265" r:id="rId9"/>
    <p:sldId id="266" r:id="rId10"/>
    <p:sldId id="262"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71" d="100"/>
          <a:sy n="71" d="100"/>
        </p:scale>
        <p:origin x="67" y="2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99CF4-86C9-4440-8F95-A2A93A6BA001}" type="datetimeFigureOut">
              <a:t>14.12.2024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F554D5-EF19-4DA9-9C3A-D06D43D7F76E}" type="slidenum">
              <a:t>‹#›</a:t>
            </a:fld>
            <a:endParaRPr lang="en-US"/>
          </a:p>
        </p:txBody>
      </p:sp>
    </p:spTree>
    <p:extLst>
      <p:ext uri="{BB962C8B-B14F-4D97-AF65-F5344CB8AC3E}">
        <p14:creationId xmlns:p14="http://schemas.microsoft.com/office/powerpoint/2010/main" val="4190374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grew out of customers' greater awareness of environmental issues. Meal kit services reduce food waste and save time. This idea not only promotes sustainability through the use of eco-friendly packaging and locally produced materials, but it also supports local economies. According to research, 72% of customers prefer businesses that use sustainable methods (Jones, 2021).</a:t>
            </a:r>
          </a:p>
          <a:p>
            <a:r>
              <a:rPr lang="en-US" sz="1200" dirty="0">
                <a:latin typeface="Calibri"/>
                <a:ea typeface="+mn-lt"/>
                <a:cs typeface="+mn-lt"/>
              </a:rPr>
              <a:t>As the world collectively shifts toward sustainable living, this company serves people wanting to eat quickly but sustainably. This reflects contemporary customer preferences, demanding companies with a convenience &amp; sustainability approach (Smith, 2023).</a:t>
            </a:r>
            <a:endParaRPr lang="en-US" sz="1200" dirty="0">
              <a:latin typeface="Calibri"/>
            </a:endParaRPr>
          </a:p>
          <a:p>
            <a:pPr marL="0" indent="0">
              <a:buNone/>
            </a:pPr>
            <a:endParaRPr lang="en-US" sz="1200" dirty="0"/>
          </a:p>
          <a:p>
            <a:endParaRPr lang="en-US" dirty="0"/>
          </a:p>
          <a:p>
            <a:endParaRPr lang="en-US" dirty="0"/>
          </a:p>
        </p:txBody>
      </p:sp>
      <p:sp>
        <p:nvSpPr>
          <p:cNvPr id="4" name="Slide Number Placeholder 3"/>
          <p:cNvSpPr>
            <a:spLocks noGrp="1"/>
          </p:cNvSpPr>
          <p:nvPr>
            <p:ph type="sldNum" sz="quarter" idx="5"/>
          </p:nvPr>
        </p:nvSpPr>
        <p:spPr/>
        <p:txBody>
          <a:bodyPr/>
          <a:lstStyle/>
          <a:p>
            <a:fld id="{6CF554D5-EF19-4DA9-9C3A-D06D43D7F76E}" type="slidenum">
              <a:t>2</a:t>
            </a:fld>
            <a:endParaRPr lang="en-US"/>
          </a:p>
        </p:txBody>
      </p:sp>
    </p:spTree>
    <p:extLst>
      <p:ext uri="{BB962C8B-B14F-4D97-AF65-F5344CB8AC3E}">
        <p14:creationId xmlns:p14="http://schemas.microsoft.com/office/powerpoint/2010/main" val="667048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target market is urban professionals who care about the environment, but still want convenience. Using compostable packaging reduces our environmental impact, and partnering with local farms ensures freshness. This will set us apart in a market dominated by generic meal kit providers. According to Statista (2023), the global meal kit market is expected to reach $14 billion by 2026.</a:t>
            </a:r>
          </a:p>
        </p:txBody>
      </p:sp>
      <p:sp>
        <p:nvSpPr>
          <p:cNvPr id="4" name="Slide Number Placeholder 3"/>
          <p:cNvSpPr>
            <a:spLocks noGrp="1"/>
          </p:cNvSpPr>
          <p:nvPr>
            <p:ph type="sldNum" sz="quarter" idx="5"/>
          </p:nvPr>
        </p:nvSpPr>
        <p:spPr/>
        <p:txBody>
          <a:bodyPr/>
          <a:lstStyle/>
          <a:p>
            <a:fld id="{6CF554D5-EF19-4DA9-9C3A-D06D43D7F76E}" type="slidenum">
              <a:rPr lang="en-US"/>
              <a:t>3</a:t>
            </a:fld>
            <a:endParaRPr lang="en-US"/>
          </a:p>
        </p:txBody>
      </p:sp>
    </p:spTree>
    <p:extLst>
      <p:ext uri="{BB962C8B-B14F-4D97-AF65-F5344CB8AC3E}">
        <p14:creationId xmlns:p14="http://schemas.microsoft.com/office/powerpoint/2010/main" val="1099809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endParaRPr lang="en-US" dirty="0"/>
          </a:p>
          <a:p>
            <a:pPr marL="285750" indent="-285750">
              <a:lnSpc>
                <a:spcPct val="90000"/>
              </a:lnSpc>
              <a:spcBef>
                <a:spcPts val="1000"/>
              </a:spcBef>
              <a:buFont typeface="Arial"/>
              <a:buChar char="•"/>
            </a:pPr>
            <a:r>
              <a:rPr lang="en-US" dirty="0"/>
              <a:t>Investor credibility and personal liability protection are the two major benefits of the limited liability company (LLC) form. The business gains from both shared expertise and risk </a:t>
            </a:r>
            <a:r>
              <a:rPr lang="en-US" dirty="0" err="1"/>
              <a:t>minimisation</a:t>
            </a:r>
            <a:r>
              <a:rPr lang="en-US" dirty="0"/>
              <a:t> when equal equity is in the hands of investors and founders. This structure aligns with our long-term goals of scaling up operations and attracting additional funding (Brown, 2021).</a:t>
            </a:r>
          </a:p>
          <a:p>
            <a:pPr marL="285750" indent="-285750">
              <a:lnSpc>
                <a:spcPct val="90000"/>
              </a:lnSpc>
              <a:spcBef>
                <a:spcPts val="1000"/>
              </a:spcBef>
              <a:buFont typeface="Arial"/>
              <a:buChar char="•"/>
            </a:pPr>
            <a:r>
              <a:rPr lang="en-US" sz="1200" dirty="0">
                <a:latin typeface="Calibri"/>
                <a:ea typeface="+mn-lt"/>
                <a:cs typeface="+mn-lt"/>
              </a:rPr>
              <a:t>Currently, the creator and two angel investors will have ownership and it will be equal percentages all around. Such legal structure safeguards personal assets and allows flexibility (Williams, 2020).</a:t>
            </a:r>
            <a:endParaRPr lang="en-US" dirty="0"/>
          </a:p>
        </p:txBody>
      </p:sp>
      <p:sp>
        <p:nvSpPr>
          <p:cNvPr id="4" name="Slide Number Placeholder 3"/>
          <p:cNvSpPr>
            <a:spLocks noGrp="1"/>
          </p:cNvSpPr>
          <p:nvPr>
            <p:ph type="sldNum" sz="quarter" idx="5"/>
          </p:nvPr>
        </p:nvSpPr>
        <p:spPr/>
        <p:txBody>
          <a:bodyPr/>
          <a:lstStyle/>
          <a:p>
            <a:fld id="{6CF554D5-EF19-4DA9-9C3A-D06D43D7F76E}" type="slidenum">
              <a:rPr lang="en-US"/>
              <a:t>4</a:t>
            </a:fld>
            <a:endParaRPr lang="en-US"/>
          </a:p>
        </p:txBody>
      </p:sp>
    </p:spTree>
    <p:extLst>
      <p:ext uri="{BB962C8B-B14F-4D97-AF65-F5344CB8AC3E}">
        <p14:creationId xmlns:p14="http://schemas.microsoft.com/office/powerpoint/2010/main" val="3707446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of the management team roles is designed to fulfil critical business functions. As the CEO, I will focus on strategic positioning and building partnerships. The marketing director is proficient with digital advertising, so we will be able to grow brand awareness. Most importantly, the operations manager focuses on logistics reliability which is the most essential factor for customer satisfaction after quality (Smith, 2023).</a:t>
            </a:r>
          </a:p>
        </p:txBody>
      </p:sp>
      <p:sp>
        <p:nvSpPr>
          <p:cNvPr id="4" name="Slide Number Placeholder 3"/>
          <p:cNvSpPr>
            <a:spLocks noGrp="1"/>
          </p:cNvSpPr>
          <p:nvPr>
            <p:ph type="sldNum" sz="quarter" idx="5"/>
          </p:nvPr>
        </p:nvSpPr>
        <p:spPr/>
        <p:txBody>
          <a:bodyPr/>
          <a:lstStyle/>
          <a:p>
            <a:fld id="{6CF554D5-EF19-4DA9-9C3A-D06D43D7F76E}" type="slidenum">
              <a:rPr lang="en-US"/>
              <a:t>5</a:t>
            </a:fld>
            <a:endParaRPr lang="en-US"/>
          </a:p>
        </p:txBody>
      </p:sp>
    </p:spTree>
    <p:extLst>
      <p:ext uri="{BB962C8B-B14F-4D97-AF65-F5344CB8AC3E}">
        <p14:creationId xmlns:p14="http://schemas.microsoft.com/office/powerpoint/2010/main" val="321249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SWOT analysis thanks to using our strengths help us to go over any hurdles. Such as the growing eco-consciousness movement with several opportunities for market penetration. However, HelloFresh and other intense established competitors underline the importance of a compelling value proposition (Johnson, 2020).</a:t>
            </a:r>
          </a:p>
        </p:txBody>
      </p:sp>
      <p:sp>
        <p:nvSpPr>
          <p:cNvPr id="4" name="Slide Number Placeholder 3"/>
          <p:cNvSpPr>
            <a:spLocks noGrp="1"/>
          </p:cNvSpPr>
          <p:nvPr>
            <p:ph type="sldNum" sz="quarter" idx="5"/>
          </p:nvPr>
        </p:nvSpPr>
        <p:spPr/>
        <p:txBody>
          <a:bodyPr/>
          <a:lstStyle/>
          <a:p>
            <a:fld id="{6CF554D5-EF19-4DA9-9C3A-D06D43D7F76E}" type="slidenum">
              <a:rPr lang="en-US"/>
              <a:t>6</a:t>
            </a:fld>
            <a:endParaRPr lang="en-US"/>
          </a:p>
        </p:txBody>
      </p:sp>
    </p:spTree>
    <p:extLst>
      <p:ext uri="{BB962C8B-B14F-4D97-AF65-F5344CB8AC3E}">
        <p14:creationId xmlns:p14="http://schemas.microsoft.com/office/powerpoint/2010/main" val="3082373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 According to Porter (2021), financial constraints may hinder the company from scaling manufacturing, marketing initiatives, or operations that require financial investments without external finance or reinvestment. Thus, addressing this deficiency will require determining how to diversify suppliers (and to whom they’re selling) and to provide financial security.</a:t>
            </a:r>
            <a:endParaRPr lang="en-GB" dirty="0"/>
          </a:p>
        </p:txBody>
      </p:sp>
      <p:sp>
        <p:nvSpPr>
          <p:cNvPr id="4" name="Slide Number Placeholder 3"/>
          <p:cNvSpPr>
            <a:spLocks noGrp="1"/>
          </p:cNvSpPr>
          <p:nvPr>
            <p:ph type="sldNum" sz="quarter" idx="5"/>
          </p:nvPr>
        </p:nvSpPr>
        <p:spPr/>
        <p:txBody>
          <a:bodyPr/>
          <a:lstStyle/>
          <a:p>
            <a:fld id="{6CF554D5-EF19-4DA9-9C3A-D06D43D7F76E}" type="slidenum">
              <a:rPr lang="en-GB" smtClean="0"/>
              <a:t>7</a:t>
            </a:fld>
            <a:endParaRPr lang="en-GB"/>
          </a:p>
        </p:txBody>
      </p:sp>
    </p:spTree>
    <p:extLst>
      <p:ext uri="{BB962C8B-B14F-4D97-AF65-F5344CB8AC3E}">
        <p14:creationId xmlns:p14="http://schemas.microsoft.com/office/powerpoint/2010/main" val="1106915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For example: 200 subscribers at the start with 10% growth in subscribers monthly. Cost-effective procurement will make it a profitable venture, so investing in digital marketing will further drive client acquisition. This reasonable assumption is analogous to practice within various subscription-based businesses (Taylor, 2023).</a:t>
            </a:r>
            <a:endParaRPr lang="en-US" dirty="0">
              <a:ea typeface="Calibri" panose="020F0502020204030204"/>
              <a:cs typeface="Calibri" panose="020F0502020204030204"/>
            </a:endParaRPr>
          </a:p>
          <a:p>
            <a:pPr marL="285750" indent="-285750">
              <a:lnSpc>
                <a:spcPct val="90000"/>
              </a:lnSpc>
              <a:spcBef>
                <a:spcPts val="1000"/>
              </a:spcBef>
              <a:buFont typeface="Arial"/>
              <a:buChar char="•"/>
            </a:pPr>
            <a:endParaRPr lang="en-US" dirty="0"/>
          </a:p>
        </p:txBody>
      </p:sp>
      <p:sp>
        <p:nvSpPr>
          <p:cNvPr id="4" name="Slide Number Placeholder 3"/>
          <p:cNvSpPr>
            <a:spLocks noGrp="1"/>
          </p:cNvSpPr>
          <p:nvPr>
            <p:ph type="sldNum" sz="quarter" idx="5"/>
          </p:nvPr>
        </p:nvSpPr>
        <p:spPr/>
        <p:txBody>
          <a:bodyPr/>
          <a:lstStyle/>
          <a:p>
            <a:fld id="{6CF554D5-EF19-4DA9-9C3A-D06D43D7F76E}" type="slidenum">
              <a:rPr lang="en-US"/>
              <a:t>10</a:t>
            </a:fld>
            <a:endParaRPr lang="en-US"/>
          </a:p>
        </p:txBody>
      </p:sp>
    </p:spTree>
    <p:extLst>
      <p:ext uri="{BB962C8B-B14F-4D97-AF65-F5344CB8AC3E}">
        <p14:creationId xmlns:p14="http://schemas.microsoft.com/office/powerpoint/2010/main" val="4031922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1.jpeg"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hyperlink" Target="https://www.flickr.com/photos/thirdwaythinktank/3595675154"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ird's Eye View Of People Walking">
            <a:extLst>
              <a:ext uri="{FF2B5EF4-FFF2-40B4-BE49-F238E27FC236}">
                <a16:creationId xmlns:a16="http://schemas.microsoft.com/office/drawing/2014/main" id="{67371E1D-B2ED-B573-A6A8-0BFCEA6C6CD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latin typeface="Calibri"/>
                <a:ea typeface="Calibri"/>
                <a:cs typeface="Calibri"/>
              </a:rPr>
              <a:t>Entrepreneurship</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sz="2200">
                <a:solidFill>
                  <a:srgbClr val="FFFFFF"/>
                </a:solidFill>
                <a:latin typeface="Calibri"/>
                <a:ea typeface="+mn-lt"/>
                <a:cs typeface="+mn-lt"/>
              </a:rPr>
              <a:t>Mihaela Ruxandra Iancu</a:t>
            </a:r>
            <a:endParaRPr lang="en-US" sz="2200">
              <a:solidFill>
                <a:srgbClr val="FFFFFF"/>
              </a:solidFill>
              <a:latin typeface="Calibri"/>
              <a:ea typeface="Calibri"/>
              <a:cs typeface="Calibri"/>
            </a:endParaRPr>
          </a:p>
          <a:p>
            <a:r>
              <a:rPr lang="en-US" sz="2200">
                <a:solidFill>
                  <a:srgbClr val="FFFFFF"/>
                </a:solidFill>
                <a:latin typeface="Calibri"/>
                <a:ea typeface="+mn-lt"/>
                <a:cs typeface="+mn-lt"/>
              </a:rPr>
              <a:t>Student ID:2133740</a:t>
            </a:r>
            <a:endParaRPr lang="en-US" sz="2200">
              <a:solidFill>
                <a:srgbClr val="FFFFFF"/>
              </a:solidFill>
              <a:latin typeface="Calibri"/>
              <a:ea typeface="Calibri"/>
              <a:cs typeface="Calibri"/>
            </a:endParaRPr>
          </a:p>
          <a:p>
            <a:r>
              <a:rPr lang="en-US" sz="2200">
                <a:solidFill>
                  <a:srgbClr val="FFFFFF"/>
                </a:solidFill>
                <a:latin typeface="Calibri"/>
                <a:ea typeface="+mn-lt"/>
                <a:cs typeface="+mn-lt"/>
              </a:rPr>
              <a:t>University Trinity Saint David</a:t>
            </a:r>
            <a:endParaRPr lang="en-US" sz="2200">
              <a:solidFill>
                <a:srgbClr val="FFFFFF"/>
              </a:solidFill>
              <a:latin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6410B-A4C9-4284-A2F0-E419239A14E2}"/>
              </a:ext>
            </a:extLst>
          </p:cNvPr>
          <p:cNvSpPr>
            <a:spLocks noGrp="1"/>
          </p:cNvSpPr>
          <p:nvPr>
            <p:ph type="title"/>
          </p:nvPr>
        </p:nvSpPr>
        <p:spPr>
          <a:xfrm>
            <a:off x="761800" y="762001"/>
            <a:ext cx="5334197" cy="1708242"/>
          </a:xfrm>
        </p:spPr>
        <p:txBody>
          <a:bodyPr anchor="ctr">
            <a:normAutofit/>
          </a:bodyPr>
          <a:lstStyle/>
          <a:p>
            <a:r>
              <a:rPr lang="en-US" sz="4000">
                <a:latin typeface="Calibri"/>
                <a:ea typeface="Calibri"/>
                <a:cs typeface="Calibri"/>
              </a:rPr>
              <a:t>Introduction</a:t>
            </a:r>
          </a:p>
        </p:txBody>
      </p:sp>
      <p:sp>
        <p:nvSpPr>
          <p:cNvPr id="3" name="Content Placeholder 2">
            <a:extLst>
              <a:ext uri="{FF2B5EF4-FFF2-40B4-BE49-F238E27FC236}">
                <a16:creationId xmlns:a16="http://schemas.microsoft.com/office/drawing/2014/main" id="{3C1E74CE-CE10-DB56-0DDE-B07D7A148D6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dirty="0">
                <a:latin typeface="Calibri"/>
                <a:ea typeface="+mn-lt"/>
                <a:cs typeface="+mn-lt"/>
              </a:rPr>
              <a:t>Entrepreneurship facilitates innovation, economic development and satisfaction of human needs.</a:t>
            </a:r>
          </a:p>
          <a:p>
            <a:r>
              <a:rPr lang="en-US" sz="2000" dirty="0">
                <a:latin typeface="Calibri"/>
                <a:ea typeface="+mn-lt"/>
                <a:cs typeface="+mn-lt"/>
              </a:rPr>
              <a:t> So, my company idea focuses on a sustainable meal kit subscription service which </a:t>
            </a:r>
            <a:r>
              <a:rPr lang="en-US" sz="2000" dirty="0" err="1">
                <a:latin typeface="Calibri"/>
                <a:ea typeface="+mn-lt"/>
                <a:cs typeface="+mn-lt"/>
              </a:rPr>
              <a:t>utilises</a:t>
            </a:r>
            <a:r>
              <a:rPr lang="en-US" sz="2000" dirty="0">
                <a:latin typeface="Calibri"/>
                <a:ea typeface="+mn-lt"/>
                <a:cs typeface="+mn-lt"/>
              </a:rPr>
              <a:t> locally sourced ingredients and eco-friendly packaging. </a:t>
            </a:r>
            <a:endParaRPr lang="en-US" sz="2000" dirty="0"/>
          </a:p>
          <a:p>
            <a:endParaRPr lang="en-US" sz="2000" dirty="0"/>
          </a:p>
        </p:txBody>
      </p:sp>
      <p:pic>
        <p:nvPicPr>
          <p:cNvPr id="5" name="Picture 4" descr="Fruits and vegetables in bags">
            <a:extLst>
              <a:ext uri="{FF2B5EF4-FFF2-40B4-BE49-F238E27FC236}">
                <a16:creationId xmlns:a16="http://schemas.microsoft.com/office/drawing/2014/main" id="{02FFDD04-4BBB-09A0-CF30-080E79C96104}"/>
              </a:ext>
            </a:extLst>
          </p:cNvPr>
          <p:cNvPicPr>
            <a:picLocks noChangeAspect="1"/>
          </p:cNvPicPr>
          <p:nvPr/>
        </p:nvPicPr>
        <p:blipFill>
          <a:blip r:embed="rId3"/>
          <a:srcRect l="38389" r="985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60547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B5B771-0ED9-A666-9E2C-6D25365304AB}"/>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The business concept</a:t>
            </a:r>
          </a:p>
        </p:txBody>
      </p:sp>
      <p:sp>
        <p:nvSpPr>
          <p:cNvPr id="3" name="Content Placeholder 2">
            <a:extLst>
              <a:ext uri="{FF2B5EF4-FFF2-40B4-BE49-F238E27FC236}">
                <a16:creationId xmlns:a16="http://schemas.microsoft.com/office/drawing/2014/main" id="{B0D64810-6D6F-472D-80A4-245FE85B29C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900" dirty="0">
                <a:latin typeface="Calibri"/>
                <a:ea typeface="+mn-lt"/>
                <a:cs typeface="+mn-lt"/>
              </a:rPr>
              <a:t>The subscription-based business model will provide customers with weekly meal kits tailored to their dietary needs. </a:t>
            </a:r>
          </a:p>
          <a:p>
            <a:r>
              <a:rPr lang="en-US" sz="1900" dirty="0">
                <a:latin typeface="Calibri"/>
                <a:ea typeface="+mn-lt"/>
                <a:cs typeface="+mn-lt"/>
              </a:rPr>
              <a:t>Each kit will come with easy-to-follow recipes and premeasured ingredients.</a:t>
            </a:r>
            <a:endParaRPr lang="en-US" sz="1900" dirty="0"/>
          </a:p>
          <a:p>
            <a:endParaRPr lang="en-US" sz="1900" dirty="0"/>
          </a:p>
          <a:p>
            <a:endParaRPr lang="en-US" sz="1900" dirty="0"/>
          </a:p>
          <a:p>
            <a:endParaRPr lang="en-US" sz="1900" dirty="0"/>
          </a:p>
        </p:txBody>
      </p:sp>
      <p:pic>
        <p:nvPicPr>
          <p:cNvPr id="5" name="Picture 4" descr="Vegetables in a crate">
            <a:extLst>
              <a:ext uri="{FF2B5EF4-FFF2-40B4-BE49-F238E27FC236}">
                <a16:creationId xmlns:a16="http://schemas.microsoft.com/office/drawing/2014/main" id="{98491C58-3A07-3309-056F-6E472E0FA286}"/>
              </a:ext>
            </a:extLst>
          </p:cNvPr>
          <p:cNvPicPr>
            <a:picLocks noChangeAspect="1"/>
          </p:cNvPicPr>
          <p:nvPr/>
        </p:nvPicPr>
        <p:blipFill>
          <a:blip r:embed="rId3"/>
          <a:srcRect l="14625" r="26062" b="-3"/>
          <a:stretch/>
        </p:blipFill>
        <p:spPr>
          <a:xfrm>
            <a:off x="6096000" y="1"/>
            <a:ext cx="6102825" cy="6858000"/>
          </a:xfrm>
          <a:prstGeom prst="rect">
            <a:avLst/>
          </a:prstGeom>
        </p:spPr>
      </p:pic>
    </p:spTree>
    <p:extLst>
      <p:ext uri="{BB962C8B-B14F-4D97-AF65-F5344CB8AC3E}">
        <p14:creationId xmlns:p14="http://schemas.microsoft.com/office/powerpoint/2010/main" val="1306927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6C2A6-771F-8AAF-40B7-0A84E8FA05CE}"/>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Legal format and ownership</a:t>
            </a:r>
          </a:p>
        </p:txBody>
      </p:sp>
      <p:sp>
        <p:nvSpPr>
          <p:cNvPr id="3" name="Content Placeholder 2">
            <a:extLst>
              <a:ext uri="{FF2B5EF4-FFF2-40B4-BE49-F238E27FC236}">
                <a16:creationId xmlns:a16="http://schemas.microsoft.com/office/drawing/2014/main" id="{FDC29947-4B20-66C4-4884-A35909B00CC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dirty="0">
                <a:latin typeface="Calibri"/>
                <a:ea typeface="+mn-lt"/>
                <a:cs typeface="+mn-lt"/>
              </a:rPr>
              <a:t>The company will operate as a limited company (Ltd), allowing for limited liability and growth and outside investment.</a:t>
            </a:r>
          </a:p>
          <a:p>
            <a:pPr marL="0" indent="0">
              <a:buNone/>
            </a:pPr>
            <a:endParaRPr lang="en-US" sz="2000" dirty="0">
              <a:latin typeface="Calibri"/>
            </a:endParaRPr>
          </a:p>
        </p:txBody>
      </p:sp>
      <p:pic>
        <p:nvPicPr>
          <p:cNvPr id="5" name="Picture 4" descr="Low angle view of building corner against the clear blue sky">
            <a:extLst>
              <a:ext uri="{FF2B5EF4-FFF2-40B4-BE49-F238E27FC236}">
                <a16:creationId xmlns:a16="http://schemas.microsoft.com/office/drawing/2014/main" id="{196DB119-9CF8-F652-5DFE-907C10D7964B}"/>
              </a:ext>
            </a:extLst>
          </p:cNvPr>
          <p:cNvPicPr>
            <a:picLocks noChangeAspect="1"/>
          </p:cNvPicPr>
          <p:nvPr/>
        </p:nvPicPr>
        <p:blipFill>
          <a:blip r:embed="rId3"/>
          <a:srcRect l="4800" r="28461" b="3"/>
          <a:stretch/>
        </p:blipFill>
        <p:spPr>
          <a:xfrm>
            <a:off x="6096000" y="1"/>
            <a:ext cx="6102825" cy="6858000"/>
          </a:xfrm>
          <a:prstGeom prst="rect">
            <a:avLst/>
          </a:prstGeom>
        </p:spPr>
      </p:pic>
    </p:spTree>
    <p:extLst>
      <p:ext uri="{BB962C8B-B14F-4D97-AF65-F5344CB8AC3E}">
        <p14:creationId xmlns:p14="http://schemas.microsoft.com/office/powerpoint/2010/main" val="906606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01196-74D8-7398-A2B0-B856BFA4F580}"/>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Organisational management</a:t>
            </a:r>
          </a:p>
        </p:txBody>
      </p:sp>
      <p:sp>
        <p:nvSpPr>
          <p:cNvPr id="3" name="Content Placeholder 2">
            <a:extLst>
              <a:ext uri="{FF2B5EF4-FFF2-40B4-BE49-F238E27FC236}">
                <a16:creationId xmlns:a16="http://schemas.microsoft.com/office/drawing/2014/main" id="{04075CAE-7A04-8F47-A01C-9900BE3645BB}"/>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dirty="0">
                <a:latin typeface="Calibri"/>
                <a:ea typeface="+mn-lt"/>
                <a:cs typeface="+mn-lt"/>
              </a:rPr>
              <a:t>The management team will consist of:</a:t>
            </a:r>
          </a:p>
          <a:p>
            <a:r>
              <a:rPr lang="en-US" sz="2000" dirty="0">
                <a:latin typeface="Calibri"/>
                <a:ea typeface="+mn-lt"/>
                <a:cs typeface="+mn-lt"/>
              </a:rPr>
              <a:t> A chief executive officer</a:t>
            </a:r>
          </a:p>
          <a:p>
            <a:r>
              <a:rPr lang="en-US" sz="2000" dirty="0">
                <a:latin typeface="Calibri"/>
                <a:ea typeface="+mn-lt"/>
                <a:cs typeface="+mn-lt"/>
              </a:rPr>
              <a:t> A director of marketing</a:t>
            </a:r>
          </a:p>
          <a:p>
            <a:r>
              <a:rPr lang="en-US" sz="2000" dirty="0">
                <a:latin typeface="Calibri"/>
                <a:ea typeface="+mn-lt"/>
                <a:cs typeface="+mn-lt"/>
              </a:rPr>
              <a:t> An operations manager</a:t>
            </a:r>
          </a:p>
          <a:p>
            <a:r>
              <a:rPr lang="en-US" sz="2000" dirty="0">
                <a:latin typeface="Calibri"/>
                <a:ea typeface="+mn-lt"/>
                <a:cs typeface="+mn-lt"/>
              </a:rPr>
              <a:t>A marketing director</a:t>
            </a:r>
            <a:endParaRPr lang="en-US" sz="2000" dirty="0"/>
          </a:p>
          <a:p>
            <a:endParaRPr lang="en-US" sz="2000" dirty="0"/>
          </a:p>
          <a:p>
            <a:endParaRPr lang="en-US" sz="2000" dirty="0"/>
          </a:p>
        </p:txBody>
      </p:sp>
      <p:pic>
        <p:nvPicPr>
          <p:cNvPr id="4" name="Picture 3" descr="A group of people in suits&#10;&#10;Description automatically generated">
            <a:extLst>
              <a:ext uri="{FF2B5EF4-FFF2-40B4-BE49-F238E27FC236}">
                <a16:creationId xmlns:a16="http://schemas.microsoft.com/office/drawing/2014/main" id="{64C1237B-9837-37C3-A6A8-BCFFC6E5F7EB}"/>
              </a:ext>
            </a:extLst>
          </p:cNvPr>
          <p:cNvPicPr>
            <a:picLocks noChangeAspect="1"/>
          </p:cNvPicPr>
          <p:nvPr/>
        </p:nvPicPr>
        <p:blipFill>
          <a:blip r:embed="rId3">
            <a:extLst>
              <a:ext uri="{837473B0-CC2E-450A-ABE3-18F120FF3D39}">
                <a1611:picAttrSrcUrl xmlns:a1611="http://schemas.microsoft.com/office/drawing/2016/11/main" r:id="rId4"/>
              </a:ext>
            </a:extLst>
          </a:blip>
          <a:srcRect l="21434" r="19166" b="-2"/>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FAD4234F-8176-193D-EA43-AB6134ECC4AD}"/>
              </a:ext>
            </a:extLst>
          </p:cNvPr>
          <p:cNvSpPr txBox="1"/>
          <p:nvPr/>
        </p:nvSpPr>
        <p:spPr>
          <a:xfrm>
            <a:off x="6096000" y="6172201"/>
            <a:ext cx="6102825" cy="685800"/>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3118401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008568-7DCC-6B09-D8D0-D083BF0B6326}"/>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F7619C42-4684-BCC9-38DD-27EB9DC893DF}"/>
              </a:ext>
            </a:extLst>
          </p:cNvPr>
          <p:cNvSpPr>
            <a:spLocks noGrp="1"/>
          </p:cNvSpPr>
          <p:nvPr>
            <p:ph idx="1"/>
          </p:nvPr>
        </p:nvSpPr>
        <p:spPr>
          <a:xfrm>
            <a:off x="761802" y="2743200"/>
            <a:ext cx="4646905" cy="3613149"/>
          </a:xfrm>
        </p:spPr>
        <p:txBody>
          <a:bodyPr vert="horz" lIns="91440" tIns="45720" rIns="91440" bIns="45720" rtlCol="0" anchor="ctr">
            <a:normAutofit fontScale="85000" lnSpcReduction="20000"/>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Strengths:</a:t>
            </a:r>
          </a:p>
          <a:p>
            <a:r>
              <a:rPr lang="en-GB" sz="2000" dirty="0">
                <a:latin typeface="Calibri" panose="020F0502020204030204" pitchFamily="34" charset="0"/>
                <a:ea typeface="Calibri" panose="020F0502020204030204" pitchFamily="34" charset="0"/>
                <a:cs typeface="Calibri" panose="020F0502020204030204" pitchFamily="34" charset="0"/>
              </a:rPr>
              <a:t>One of the company's key advantages is its unique packaging. Innovation brings unique character to one's business and sets them apart from the competition. Brands with distinctive packaging can create a memorable experience, which helps with client retention and can create brand loyalty (Porter, 2021), as consumers are drawn to distinctive brands increasingly (tong et al, 2021). All these are also yet another key asset for regional collaborations. By collaborating with local distributors and suppliers, the company can cater to a more niche market and foster closer relationships within the community. These partnerships broaden product availability, optimize operations and ensure that the brand is in tune with local cultures and values.</a:t>
            </a: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000" dirty="0"/>
          </a:p>
          <a:p>
            <a:endParaRPr lang="en-US" sz="2000" dirty="0"/>
          </a:p>
        </p:txBody>
      </p:sp>
      <p:pic>
        <p:nvPicPr>
          <p:cNvPr id="5" name="Picture 4" descr="Cardboard boxes">
            <a:extLst>
              <a:ext uri="{FF2B5EF4-FFF2-40B4-BE49-F238E27FC236}">
                <a16:creationId xmlns:a16="http://schemas.microsoft.com/office/drawing/2014/main" id="{B4C860C0-4EA7-6A04-CF51-871F57328A34}"/>
              </a:ext>
            </a:extLst>
          </p:cNvPr>
          <p:cNvPicPr>
            <a:picLocks noChangeAspect="1"/>
          </p:cNvPicPr>
          <p:nvPr/>
        </p:nvPicPr>
        <p:blipFill>
          <a:blip r:embed="rId3"/>
          <a:srcRect l="23809" r="16581" b="9"/>
          <a:stretch/>
        </p:blipFill>
        <p:spPr>
          <a:xfrm>
            <a:off x="6096000" y="1"/>
            <a:ext cx="6102825" cy="6858000"/>
          </a:xfrm>
          <a:prstGeom prst="rect">
            <a:avLst/>
          </a:prstGeom>
        </p:spPr>
      </p:pic>
    </p:spTree>
    <p:extLst>
      <p:ext uri="{BB962C8B-B14F-4D97-AF65-F5344CB8AC3E}">
        <p14:creationId xmlns:p14="http://schemas.microsoft.com/office/powerpoint/2010/main" val="3777109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ne of grocery carts">
            <a:extLst>
              <a:ext uri="{FF2B5EF4-FFF2-40B4-BE49-F238E27FC236}">
                <a16:creationId xmlns:a16="http://schemas.microsoft.com/office/drawing/2014/main" id="{B33510F7-AEDE-F017-4D1D-542E0FB0E181}"/>
              </a:ext>
            </a:extLst>
          </p:cNvPr>
          <p:cNvPicPr>
            <a:picLocks noChangeAspect="1"/>
          </p:cNvPicPr>
          <p:nvPr/>
        </p:nvPicPr>
        <p:blipFill>
          <a:blip r:embed="rId3"/>
          <a:srcRect l="34972" r="5762"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1AF6-BF02-8F09-DA23-9F6EB43DFAF0}"/>
              </a:ext>
            </a:extLst>
          </p:cNvPr>
          <p:cNvSpPr>
            <a:spLocks noGrp="1"/>
          </p:cNvSpPr>
          <p:nvPr>
            <p:ph type="title"/>
          </p:nvPr>
        </p:nvSpPr>
        <p:spPr>
          <a:xfrm>
            <a:off x="761801" y="328512"/>
            <a:ext cx="4778387" cy="1628970"/>
          </a:xfrm>
        </p:spPr>
        <p:txBody>
          <a:bodyPr anchor="ctr">
            <a:normAutofit/>
          </a:bodyPr>
          <a:lstStyle/>
          <a:p>
            <a:r>
              <a:rPr lang="en-GB" sz="4000">
                <a:latin typeface="Calibri" panose="020F0502020204030204" pitchFamily="34" charset="0"/>
                <a:ea typeface="Calibri" panose="020F0502020204030204" pitchFamily="34" charset="0"/>
                <a:cs typeface="Calibri" panose="020F0502020204030204" pitchFamily="34" charset="0"/>
              </a:rPr>
              <a:t>SWOT Analysis</a:t>
            </a:r>
          </a:p>
        </p:txBody>
      </p:sp>
      <p:sp>
        <p:nvSpPr>
          <p:cNvPr id="3" name="Content Placeholder 2">
            <a:extLst>
              <a:ext uri="{FF2B5EF4-FFF2-40B4-BE49-F238E27FC236}">
                <a16:creationId xmlns:a16="http://schemas.microsoft.com/office/drawing/2014/main" id="{DD5551D8-A116-1870-081B-5820204632D0}"/>
              </a:ext>
            </a:extLst>
          </p:cNvPr>
          <p:cNvSpPr>
            <a:spLocks noGrp="1"/>
          </p:cNvSpPr>
          <p:nvPr>
            <p:ph idx="1"/>
          </p:nvPr>
        </p:nvSpPr>
        <p:spPr>
          <a:xfrm>
            <a:off x="761801" y="2884929"/>
            <a:ext cx="4659756" cy="3374137"/>
          </a:xfrm>
        </p:spPr>
        <p:txBody>
          <a:bodyPr anchor="ctr">
            <a:normAutofit/>
          </a:bodyPr>
          <a:lstStyle/>
          <a:p>
            <a:pPr marL="0" indent="0">
              <a:buNone/>
            </a:pPr>
            <a:r>
              <a:rPr lang="en-GB" sz="1900" b="1">
                <a:latin typeface="Calibri" panose="020F0502020204030204" pitchFamily="34" charset="0"/>
                <a:ea typeface="Calibri" panose="020F0502020204030204" pitchFamily="34" charset="0"/>
                <a:cs typeface="Calibri" panose="020F0502020204030204" pitchFamily="34" charset="0"/>
              </a:rPr>
              <a:t>Weaknesses</a:t>
            </a:r>
          </a:p>
          <a:p>
            <a:r>
              <a:rPr lang="en-GB" sz="1900">
                <a:latin typeface="Calibri" panose="020F0502020204030204" pitchFamily="34" charset="0"/>
                <a:ea typeface="Calibri" panose="020F0502020204030204" pitchFamily="34" charset="0"/>
                <a:cs typeface="Calibri" panose="020F0502020204030204" pitchFamily="34" charset="0"/>
              </a:rPr>
              <a:t>One of the key weak points of the company is its reliance on suppliers. Partnerships can be worth it to enable growth, but the downside can be even worse if that comes at the expense or with a heavy reliance on external suppliers for transport or raw materials, as price spikes or delays may ensue as a result. In addition, insufficient initial cash can hinder growth during the first stages of the business.</a:t>
            </a:r>
          </a:p>
        </p:txBody>
      </p:sp>
    </p:spTree>
    <p:extLst>
      <p:ext uri="{BB962C8B-B14F-4D97-AF65-F5344CB8AC3E}">
        <p14:creationId xmlns:p14="http://schemas.microsoft.com/office/powerpoint/2010/main" val="925374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dboard boxes on conveyor belt">
            <a:extLst>
              <a:ext uri="{FF2B5EF4-FFF2-40B4-BE49-F238E27FC236}">
                <a16:creationId xmlns:a16="http://schemas.microsoft.com/office/drawing/2014/main" id="{D95597EC-F9CF-5D73-1EDD-DAE69E518C7D}"/>
              </a:ext>
            </a:extLst>
          </p:cNvPr>
          <p:cNvPicPr>
            <a:picLocks noChangeAspect="1"/>
          </p:cNvPicPr>
          <p:nvPr/>
        </p:nvPicPr>
        <p:blipFill>
          <a:blip r:embed="rId2"/>
          <a:srcRect l="25441" r="15293"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B2F0-6E9A-AC45-0063-A69491B3129A}"/>
              </a:ext>
            </a:extLst>
          </p:cNvPr>
          <p:cNvSpPr>
            <a:spLocks noGrp="1"/>
          </p:cNvSpPr>
          <p:nvPr>
            <p:ph type="title"/>
          </p:nvPr>
        </p:nvSpPr>
        <p:spPr>
          <a:xfrm>
            <a:off x="761801" y="328512"/>
            <a:ext cx="4778387" cy="1628970"/>
          </a:xfrm>
        </p:spPr>
        <p:txBody>
          <a:bodyPr anchor="ctr">
            <a:normAutofit/>
          </a:bodyPr>
          <a:lstStyle/>
          <a:p>
            <a:r>
              <a:rPr lang="en-GB" sz="4000"/>
              <a:t>SWOT Analysis</a:t>
            </a:r>
          </a:p>
        </p:txBody>
      </p:sp>
      <p:sp>
        <p:nvSpPr>
          <p:cNvPr id="3" name="Content Placeholder 2">
            <a:extLst>
              <a:ext uri="{FF2B5EF4-FFF2-40B4-BE49-F238E27FC236}">
                <a16:creationId xmlns:a16="http://schemas.microsoft.com/office/drawing/2014/main" id="{0212335E-D891-AB30-2540-E9AB9CD6A5EC}"/>
              </a:ext>
            </a:extLst>
          </p:cNvPr>
          <p:cNvSpPr>
            <a:spLocks noGrp="1"/>
          </p:cNvSpPr>
          <p:nvPr>
            <p:ph idx="1"/>
          </p:nvPr>
        </p:nvSpPr>
        <p:spPr>
          <a:xfrm>
            <a:off x="761801" y="2884929"/>
            <a:ext cx="4659756" cy="3374137"/>
          </a:xfrm>
        </p:spPr>
        <p:txBody>
          <a:bodyPr anchor="ctr">
            <a:normAutofit/>
          </a:bodyPr>
          <a:lstStyle/>
          <a:p>
            <a:pPr marL="0" indent="0">
              <a:buNone/>
            </a:pPr>
            <a:r>
              <a:rPr lang="en-GB" sz="1700" b="1">
                <a:latin typeface="Calibri" panose="020F0502020204030204" pitchFamily="34" charset="0"/>
                <a:ea typeface="Calibri" panose="020F0502020204030204" pitchFamily="34" charset="0"/>
                <a:cs typeface="Calibri" panose="020F0502020204030204" pitchFamily="34" charset="0"/>
              </a:rPr>
              <a:t>Opportunities</a:t>
            </a:r>
          </a:p>
          <a:p>
            <a:pPr marL="0" indent="0">
              <a:buNone/>
            </a:pPr>
            <a:r>
              <a:rPr lang="en-GB" sz="1700">
                <a:latin typeface="Calibri" panose="020F0502020204030204" pitchFamily="34" charset="0"/>
                <a:ea typeface="Calibri" panose="020F0502020204030204" pitchFamily="34" charset="0"/>
                <a:cs typeface="Calibri" panose="020F0502020204030204" pitchFamily="34" charset="0"/>
              </a:rPr>
              <a:t>In an intensely consumer care market toward the environment, knowledge of the environment proves invaluable to the business. As customers focus more on sustainability and companies taking environmental actions, there's room for growth in sustainable packaging, manufacturing methods and product lines. These prospects could help the company differentiate from competitors while gaining market share. In addition, it can finally revitalize business, formulate new partnerships, environment-friendly customers, and increase brand awareness.</a:t>
            </a:r>
          </a:p>
        </p:txBody>
      </p:sp>
    </p:spTree>
    <p:extLst>
      <p:ext uri="{BB962C8B-B14F-4D97-AF65-F5344CB8AC3E}">
        <p14:creationId xmlns:p14="http://schemas.microsoft.com/office/powerpoint/2010/main" val="215079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FFAE36-13B9-C4FD-A4A2-D55A897F20C6}"/>
              </a:ext>
            </a:extLst>
          </p:cNvPr>
          <p:cNvPicPr>
            <a:picLocks noChangeAspect="1"/>
          </p:cNvPicPr>
          <p:nvPr/>
        </p:nvPicPr>
        <p:blipFill>
          <a:blip r:embed="rId2"/>
          <a:srcRect l="21446" r="1951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B32B5-5322-BE09-145E-05596F4DD8C1}"/>
              </a:ext>
            </a:extLst>
          </p:cNvPr>
          <p:cNvSpPr>
            <a:spLocks noGrp="1"/>
          </p:cNvSpPr>
          <p:nvPr>
            <p:ph type="title"/>
          </p:nvPr>
        </p:nvSpPr>
        <p:spPr>
          <a:xfrm>
            <a:off x="761801" y="328512"/>
            <a:ext cx="4778387" cy="1628970"/>
          </a:xfrm>
        </p:spPr>
        <p:txBody>
          <a:bodyPr anchor="ctr">
            <a:normAutofit/>
          </a:bodyPr>
          <a:lstStyle/>
          <a:p>
            <a:r>
              <a:rPr lang="en-GB" sz="4000">
                <a:latin typeface="Calibri" panose="020F0502020204030204" pitchFamily="34" charset="0"/>
                <a:ea typeface="Calibri" panose="020F0502020204030204" pitchFamily="34" charset="0"/>
                <a:cs typeface="Calibri" panose="020F0502020204030204" pitchFamily="34" charset="0"/>
              </a:rPr>
              <a:t>SWOT Analysis</a:t>
            </a:r>
          </a:p>
        </p:txBody>
      </p:sp>
      <p:sp>
        <p:nvSpPr>
          <p:cNvPr id="3" name="Content Placeholder 2">
            <a:extLst>
              <a:ext uri="{FF2B5EF4-FFF2-40B4-BE49-F238E27FC236}">
                <a16:creationId xmlns:a16="http://schemas.microsoft.com/office/drawing/2014/main" id="{826F657F-793D-4595-AC35-6BCC3B03D3E0}"/>
              </a:ext>
            </a:extLst>
          </p:cNvPr>
          <p:cNvSpPr>
            <a:spLocks noGrp="1"/>
          </p:cNvSpPr>
          <p:nvPr>
            <p:ph idx="1"/>
          </p:nvPr>
        </p:nvSpPr>
        <p:spPr>
          <a:xfrm>
            <a:off x="761801" y="2884929"/>
            <a:ext cx="4659756" cy="3374137"/>
          </a:xfrm>
        </p:spPr>
        <p:txBody>
          <a:bodyPr anchor="ctr">
            <a:normAutofit/>
          </a:bodyPr>
          <a:lstStyle/>
          <a:p>
            <a:pPr marL="0" indent="0">
              <a:buNone/>
            </a:pPr>
            <a:r>
              <a:rPr lang="en-GB" sz="1700" b="1">
                <a:latin typeface="Calibri" panose="020F0502020204030204" pitchFamily="34" charset="0"/>
                <a:ea typeface="Calibri" panose="020F0502020204030204" pitchFamily="34" charset="0"/>
                <a:cs typeface="Calibri" panose="020F0502020204030204" pitchFamily="34" charset="0"/>
              </a:rPr>
              <a:t>Threats</a:t>
            </a:r>
          </a:p>
          <a:p>
            <a:pPr marL="0" indent="0">
              <a:buNone/>
            </a:pPr>
            <a:r>
              <a:rPr lang="en-GB" sz="1700">
                <a:latin typeface="Calibri" panose="020F0502020204030204" pitchFamily="34" charset="0"/>
                <a:ea typeface="Calibri" panose="020F0502020204030204" pitchFamily="34" charset="0"/>
                <a:cs typeface="Calibri" panose="020F0502020204030204" pitchFamily="34" charset="0"/>
              </a:rPr>
              <a:t>Despite these benefits, there are potential threats to the company. In an industry that is rapidly evolving, it is difficult to carve out a clear position and differentiate from competitors in a crowded playing field. If other companies adopt similar environmental programs and creative solutions, it could lead to price wars or a loss of market share. There’s also always some risk from changing market conditions such as recessions or changes in consumer preferences. Such variations can hinder sales, require rapid changes in strategy and impact on profitability.</a:t>
            </a:r>
          </a:p>
        </p:txBody>
      </p:sp>
    </p:spTree>
    <p:extLst>
      <p:ext uri="{BB962C8B-B14F-4D97-AF65-F5344CB8AC3E}">
        <p14:creationId xmlns:p14="http://schemas.microsoft.com/office/powerpoint/2010/main" val="88440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30CF9-7E3D-45E7-A355-4150918628FA}"/>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Cash flow projection</a:t>
            </a:r>
          </a:p>
        </p:txBody>
      </p:sp>
      <p:sp>
        <p:nvSpPr>
          <p:cNvPr id="3" name="Content Placeholder 2">
            <a:extLst>
              <a:ext uri="{FF2B5EF4-FFF2-40B4-BE49-F238E27FC236}">
                <a16:creationId xmlns:a16="http://schemas.microsoft.com/office/drawing/2014/main" id="{9782D549-617C-2E17-82F9-7019109DCCBE}"/>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2000"/>
          </a:p>
          <a:p>
            <a:r>
              <a:rPr lang="en-US" sz="2000">
                <a:latin typeface="Calibri"/>
                <a:ea typeface="+mn-lt"/>
                <a:cs typeface="+mn-lt"/>
              </a:rPr>
              <a:t>The projected total launch cost for the first year is £25,000, including marketing, shipping, and stock. After £3,000 of expenses and £5,000 of planned monthly earnings, an average monthly profit of £2,000 is anticipated. We believe that we will reach breakeven and in turn records consistent profits divisible by our twelfth month (Green, 2022).</a:t>
            </a:r>
            <a:endParaRPr lang="en-US" sz="2000">
              <a:latin typeface="Calibri"/>
              <a:ea typeface="Calibri"/>
              <a:cs typeface="Calibri"/>
            </a:endParaRPr>
          </a:p>
          <a:p>
            <a:endParaRPr lang="en-US" sz="2000"/>
          </a:p>
          <a:p>
            <a:pPr marL="0" indent="0">
              <a:buNone/>
            </a:pPr>
            <a:endParaRPr lang="en-US" sz="2000"/>
          </a:p>
        </p:txBody>
      </p:sp>
      <p:pic>
        <p:nvPicPr>
          <p:cNvPr id="5" name="Picture 4" descr="Graph">
            <a:extLst>
              <a:ext uri="{FF2B5EF4-FFF2-40B4-BE49-F238E27FC236}">
                <a16:creationId xmlns:a16="http://schemas.microsoft.com/office/drawing/2014/main" id="{22088983-4513-A85D-F11D-83BEDD61EBD9}"/>
              </a:ext>
            </a:extLst>
          </p:cNvPr>
          <p:cNvPicPr>
            <a:picLocks noChangeAspect="1"/>
          </p:cNvPicPr>
          <p:nvPr/>
        </p:nvPicPr>
        <p:blipFill>
          <a:blip r:embed="rId3"/>
          <a:srcRect l="20936" r="23448" b="3"/>
          <a:stretch/>
        </p:blipFill>
        <p:spPr>
          <a:xfrm>
            <a:off x="6096000" y="1"/>
            <a:ext cx="6102825" cy="6858000"/>
          </a:xfrm>
          <a:prstGeom prst="rect">
            <a:avLst/>
          </a:prstGeom>
        </p:spPr>
      </p:pic>
    </p:spTree>
    <p:extLst>
      <p:ext uri="{BB962C8B-B14F-4D97-AF65-F5344CB8AC3E}">
        <p14:creationId xmlns:p14="http://schemas.microsoft.com/office/powerpoint/2010/main" val="526805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40C8B-C6A0-E2ED-501E-8A38C80554F5}"/>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alibri" panose="020F0502020204030204" pitchFamily="34" charset="0"/>
                <a:ea typeface="Calibri" panose="020F0502020204030204" pitchFamily="34" charset="0"/>
                <a:cs typeface="Calibri" panose="020F0502020204030204" pitchFamily="34" charset="0"/>
              </a:rPr>
              <a:t>References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B7341E6E-EAE5-A695-A4C3-0875C523528D}"/>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J. Brown (2021). sustainable business techniques in the present era. Green Earth Publishing, London.</a:t>
            </a:r>
            <a:endParaRPr lang="en-US" altLang="en-US" sz="1800" dirty="0">
              <a:latin typeface="Calibri" panose="020F0502020204030204" pitchFamily="34" charset="0"/>
              <a:ea typeface="Calibri" panose="020F0502020204030204" pitchFamily="34" charset="0"/>
              <a:cs typeface="Calibri" panose="020F0502020204030204" pitchFamily="34" charset="0"/>
            </a:endParaRP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L. Green (2022). Consumer patterns in markets with an emphasis on the environment. Market Insights, New York.</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M. Johnson (2020). A case study on innovations in mobile food services. Business Models Journal, 18(2), pp. 45–60.</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Jones (2021). eco-friendly projects' effects on customer loyalty. 89–102 in Environmental Studies Quarterly, 12(4).</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M. Porter (2021). a competitive edge in </a:t>
            </a:r>
            <a:r>
              <a:rPr kumimoji="0" lang="en-US" altLang="en-US" sz="1800" b="0" i="0" u="none" strike="noStrike" cap="none" normalizeH="0" baseline="0" dirty="0" err="1">
                <a:ln>
                  <a:noFill/>
                </a:ln>
                <a:effectLst/>
                <a:latin typeface="Calibri" panose="020F0502020204030204" pitchFamily="34" charset="0"/>
                <a:ea typeface="Calibri" panose="020F0502020204030204" pitchFamily="34" charset="0"/>
                <a:cs typeface="Calibri" panose="020F0502020204030204" pitchFamily="34" charset="0"/>
              </a:rPr>
              <a:t>specialised</a:t>
            </a: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markets. Harvard Business Review Press, Cambridge.</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A. Smith (2023). </a:t>
            </a:r>
            <a:r>
              <a:rPr kumimoji="0" lang="en-US" altLang="en-US" sz="1800" b="0" i="0" u="none" strike="noStrike" cap="none" normalizeH="0" baseline="0" dirty="0" err="1">
                <a:ln>
                  <a:noFill/>
                </a:ln>
                <a:effectLst/>
                <a:latin typeface="Calibri" panose="020F0502020204030204" pitchFamily="34" charset="0"/>
                <a:ea typeface="Calibri" panose="020F0502020204030204" pitchFamily="34" charset="0"/>
                <a:cs typeface="Calibri" panose="020F0502020204030204" pitchFamily="34" charset="0"/>
              </a:rPr>
              <a:t>Recognising</a:t>
            </a: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 the resilience of entrepreneurs in developing sectors. 29(1), pp. 22–35, Journal of Entrepreneurship Research.</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Statista (2023). Statistics on coffee consumption worldwide. [Online] The URL is https://www.statista.com. [retrieved December 13, 2024].</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C. Taylor (2023). packaging's function in marketing and branding. Pages 12–18 in Design Trends Monthly, 34(6).</a:t>
            </a:r>
          </a:p>
          <a:p>
            <a:pPr marL="342900" marR="0" lvl="0" indent="-342900" defTabSz="914400" rtl="0" eaLnBrk="0" fontAlgn="base" latinLnBrk="0" hangingPunct="0">
              <a:spcBef>
                <a:spcPct val="0"/>
              </a:spcBef>
              <a:spcAft>
                <a:spcPts val="600"/>
              </a:spcAft>
              <a:buClrTx/>
              <a:buSzTx/>
              <a:buFont typeface="+mj-lt"/>
              <a:buAutoNum type="arabicPeriod"/>
              <a:tabLst/>
            </a:pPr>
            <a: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t>Williams, D. (2020). Sustainable food firms face market obstacles. pp. 56–70 in Global Business Review, 27(3).</a:t>
            </a:r>
            <a:br>
              <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rPr>
            </a:br>
            <a:endParaRPr kumimoji="0" lang="en-US" altLang="en-US" sz="1800" b="0" i="0" u="none" strike="noStrike" cap="none" normalizeH="0" baseline="0" dirty="0">
              <a:ln>
                <a:noFill/>
              </a:ln>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63723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477</TotalTime>
  <Words>1327</Words>
  <Application>Microsoft Office PowerPoint</Application>
  <PresentationFormat>Ecran lat</PresentationFormat>
  <Paragraphs>63</Paragraphs>
  <Slides>11</Slides>
  <Notes>7</Notes>
  <HiddenSlides>0</HiddenSlides>
  <MMClips>1</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office theme</vt:lpstr>
      <vt:lpstr>Entrepreneurship</vt:lpstr>
      <vt:lpstr>Introduction</vt:lpstr>
      <vt:lpstr>The business concept</vt:lpstr>
      <vt:lpstr>Legal format and ownership</vt:lpstr>
      <vt:lpstr>Organisational management</vt:lpstr>
      <vt:lpstr>SWOT Analysis</vt:lpstr>
      <vt:lpstr>SWOT Analysis</vt:lpstr>
      <vt:lpstr>SWOT Analysis</vt:lpstr>
      <vt:lpstr>SWOT Analysis</vt:lpstr>
      <vt:lpstr>Cash flow projection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Alina Burcila</dc:creator>
  <cp:lastModifiedBy>Mihaela Iancu</cp:lastModifiedBy>
  <cp:revision>68</cp:revision>
  <dcterms:created xsi:type="dcterms:W3CDTF">2024-12-08T11:52:45Z</dcterms:created>
  <dcterms:modified xsi:type="dcterms:W3CDTF">2024-12-14T09:00:25Z</dcterms:modified>
</cp:coreProperties>
</file>