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25"/>
  </p:notesMasterIdLst>
  <p:sldIdLst>
    <p:sldId id="256" r:id="rId2"/>
    <p:sldId id="257" r:id="rId3"/>
    <p:sldId id="258" r:id="rId4"/>
    <p:sldId id="259" r:id="rId5"/>
    <p:sldId id="260" r:id="rId6"/>
    <p:sldId id="261" r:id="rId7"/>
    <p:sldId id="262" r:id="rId8"/>
    <p:sldId id="263" r:id="rId9"/>
    <p:sldId id="264" r:id="rId10"/>
    <p:sldId id="277" r:id="rId11"/>
    <p:sldId id="265" r:id="rId12"/>
    <p:sldId id="266" r:id="rId13"/>
    <p:sldId id="267" r:id="rId14"/>
    <p:sldId id="270" r:id="rId15"/>
    <p:sldId id="268" r:id="rId16"/>
    <p:sldId id="273" r:id="rId17"/>
    <p:sldId id="269" r:id="rId18"/>
    <p:sldId id="271" r:id="rId19"/>
    <p:sldId id="272" r:id="rId20"/>
    <p:sldId id="278" r:id="rId21"/>
    <p:sldId id="274" r:id="rId22"/>
    <p:sldId id="275" r:id="rId23"/>
    <p:sldId id="276" r:id="rId24"/>
  </p:sldIdLst>
  <p:sldSz cx="12192000" cy="6858000"/>
  <p:notesSz cx="6799263" cy="9929813"/>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4908410D-A413-4148-AD81-DE8922E3631A}">
          <p14:sldIdLst>
            <p14:sldId id="256"/>
            <p14:sldId id="257"/>
            <p14:sldId id="258"/>
            <p14:sldId id="259"/>
            <p14:sldId id="260"/>
            <p14:sldId id="261"/>
            <p14:sldId id="262"/>
            <p14:sldId id="263"/>
            <p14:sldId id="264"/>
            <p14:sldId id="277"/>
            <p14:sldId id="265"/>
            <p14:sldId id="266"/>
            <p14:sldId id="267"/>
            <p14:sldId id="270"/>
            <p14:sldId id="268"/>
            <p14:sldId id="273"/>
            <p14:sldId id="269"/>
            <p14:sldId id="271"/>
            <p14:sldId id="272"/>
            <p14:sldId id="278"/>
            <p14:sldId id="274"/>
            <p14:sldId id="275"/>
            <p14:sldId id="276"/>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64" d="100"/>
          <a:sy n="64" d="100"/>
        </p:scale>
        <p:origin x="748" y="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347" cy="498215"/>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1342" y="0"/>
            <a:ext cx="2946347" cy="498215"/>
          </a:xfrm>
          <a:prstGeom prst="rect">
            <a:avLst/>
          </a:prstGeom>
        </p:spPr>
        <p:txBody>
          <a:bodyPr vert="horz" lIns="91440" tIns="45720" rIns="91440" bIns="45720" rtlCol="0"/>
          <a:lstStyle>
            <a:lvl1pPr algn="r">
              <a:defRPr sz="1200"/>
            </a:lvl1pPr>
          </a:lstStyle>
          <a:p>
            <a:fld id="{3124EC47-2E4D-4CF2-9016-3246D3272D49}" type="datetimeFigureOut">
              <a:rPr lang="en-GB" smtClean="0"/>
              <a:t>12/05/2018</a:t>
            </a:fld>
            <a:endParaRPr lang="en-GB"/>
          </a:p>
        </p:txBody>
      </p:sp>
      <p:sp>
        <p:nvSpPr>
          <p:cNvPr id="4" name="Slide Image Placeholder 3"/>
          <p:cNvSpPr>
            <a:spLocks noGrp="1" noRot="1" noChangeAspect="1"/>
          </p:cNvSpPr>
          <p:nvPr>
            <p:ph type="sldImg" idx="2"/>
          </p:nvPr>
        </p:nvSpPr>
        <p:spPr>
          <a:xfrm>
            <a:off x="422275" y="1241425"/>
            <a:ext cx="5954713" cy="3351213"/>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927" y="4778722"/>
            <a:ext cx="5439410" cy="3909864"/>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31600"/>
            <a:ext cx="2946347" cy="498214"/>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1342" y="9431600"/>
            <a:ext cx="2946347" cy="498214"/>
          </a:xfrm>
          <a:prstGeom prst="rect">
            <a:avLst/>
          </a:prstGeom>
        </p:spPr>
        <p:txBody>
          <a:bodyPr vert="horz" lIns="91440" tIns="45720" rIns="91440" bIns="45720" rtlCol="0" anchor="b"/>
          <a:lstStyle>
            <a:lvl1pPr algn="r">
              <a:defRPr sz="1200"/>
            </a:lvl1pPr>
          </a:lstStyle>
          <a:p>
            <a:fld id="{89C029A3-8134-4A40-9186-8C2D1B8DAD1E}" type="slidenum">
              <a:rPr lang="en-GB" smtClean="0"/>
              <a:t>‹#›</a:t>
            </a:fld>
            <a:endParaRPr lang="en-GB"/>
          </a:p>
        </p:txBody>
      </p:sp>
    </p:spTree>
    <p:extLst>
      <p:ext uri="{BB962C8B-B14F-4D97-AF65-F5344CB8AC3E}">
        <p14:creationId xmlns:p14="http://schemas.microsoft.com/office/powerpoint/2010/main" val="37016117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9C029A3-8134-4A40-9186-8C2D1B8DAD1E}" type="slidenum">
              <a:rPr lang="en-GB" smtClean="0"/>
              <a:t>20</a:t>
            </a:fld>
            <a:endParaRPr lang="en-GB"/>
          </a:p>
        </p:txBody>
      </p:sp>
    </p:spTree>
    <p:extLst>
      <p:ext uri="{BB962C8B-B14F-4D97-AF65-F5344CB8AC3E}">
        <p14:creationId xmlns:p14="http://schemas.microsoft.com/office/powerpoint/2010/main" val="168229284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9C029A3-8134-4A40-9186-8C2D1B8DAD1E}" type="slidenum">
              <a:rPr lang="en-GB" smtClean="0"/>
              <a:t>22</a:t>
            </a:fld>
            <a:endParaRPr lang="en-GB"/>
          </a:p>
        </p:txBody>
      </p:sp>
    </p:spTree>
    <p:extLst>
      <p:ext uri="{BB962C8B-B14F-4D97-AF65-F5344CB8AC3E}">
        <p14:creationId xmlns:p14="http://schemas.microsoft.com/office/powerpoint/2010/main" val="377499000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5/12/2018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5/12/2018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5/12/2018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5/12/2018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5/12/2018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5/12/2018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5/12/2018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5/12/2018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5/12/2018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5/12/2018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5/12/2018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5/12/2018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5/12/2018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5/12/2018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5/12/2018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5/12/2018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157"/>
            <a:ext cx="2356674" cy="6853096"/>
            <a:chOff x="6627813" y="195610"/>
            <a:chExt cx="1952625" cy="5678141"/>
          </a:xfrm>
        </p:grpSpPr>
        <p:sp>
          <p:nvSpPr>
            <p:cNvPr id="11" name="Freeform 27"/>
            <p:cNvSpPr/>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5/12/2018</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2" r:id="rId12"/>
    <p:sldLayoutId id="2147483663" r:id="rId13"/>
    <p:sldLayoutId id="2147483664" r:id="rId14"/>
    <p:sldLayoutId id="2147483658" r:id="rId15"/>
    <p:sldLayoutId id="2147483659" r:id="rId16"/>
  </p:sldLayoutIdLst>
  <p:txStyles>
    <p:titleStyle>
      <a:lvl1pPr algn="l" defTabSz="457200" rtl="0" eaLnBrk="1" latinLnBrk="0" hangingPunct="1">
        <a:spcBef>
          <a:spcPct val="0"/>
        </a:spcBef>
        <a:buNone/>
        <a:defRPr sz="36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8B32-F7C9-4D34-BD9D-938D1C8F7A35}"/>
              </a:ext>
            </a:extLst>
          </p:cNvPr>
          <p:cNvSpPr>
            <a:spLocks noGrp="1"/>
          </p:cNvSpPr>
          <p:nvPr>
            <p:ph type="ctrTitle"/>
          </p:nvPr>
        </p:nvSpPr>
        <p:spPr>
          <a:xfrm>
            <a:off x="1300899" y="437999"/>
            <a:ext cx="10109445" cy="2255362"/>
          </a:xfrm>
        </p:spPr>
        <p:txBody>
          <a:bodyPr>
            <a:normAutofit fontScale="90000"/>
          </a:bodyPr>
          <a:lstStyle/>
          <a:p>
            <a:r>
              <a:rPr lang="en-GB" sz="6600" i="1" dirty="0"/>
              <a:t>A presentation on my research - Attachment theory:</a:t>
            </a:r>
          </a:p>
        </p:txBody>
      </p:sp>
      <p:sp>
        <p:nvSpPr>
          <p:cNvPr id="3" name="Subtitle 2">
            <a:extLst>
              <a:ext uri="{FF2B5EF4-FFF2-40B4-BE49-F238E27FC236}">
                <a16:creationId xmlns:a16="http://schemas.microsoft.com/office/drawing/2014/main" id="{3EF46CDB-1EFC-4855-B125-C43EB1FAAC6B}"/>
              </a:ext>
            </a:extLst>
          </p:cNvPr>
          <p:cNvSpPr>
            <a:spLocks noGrp="1"/>
          </p:cNvSpPr>
          <p:nvPr>
            <p:ph type="subTitle" idx="1"/>
          </p:nvPr>
        </p:nvSpPr>
        <p:spPr>
          <a:xfrm>
            <a:off x="1791092" y="2804473"/>
            <a:ext cx="9920909" cy="1463165"/>
          </a:xfrm>
        </p:spPr>
        <p:txBody>
          <a:bodyPr>
            <a:noAutofit/>
          </a:bodyPr>
          <a:lstStyle/>
          <a:p>
            <a:r>
              <a:rPr lang="en-GB" sz="3200" dirty="0"/>
              <a:t>“The relevance of Attachment theory: How does an insecure attachment figure in childhood contribute to adulthood?”</a:t>
            </a:r>
            <a:br>
              <a:rPr lang="en-GB" sz="3200" dirty="0"/>
            </a:br>
            <a:br>
              <a:rPr lang="en-GB" sz="3200" dirty="0"/>
            </a:br>
            <a:r>
              <a:rPr lang="en-GB" sz="2400" i="1" dirty="0"/>
              <a:t>Naomi Dizon</a:t>
            </a:r>
            <a:br>
              <a:rPr lang="en-GB" sz="2400" i="1" dirty="0"/>
            </a:br>
            <a:r>
              <a:rPr lang="en-GB" sz="2400" i="1" dirty="0"/>
              <a:t>P145462</a:t>
            </a:r>
            <a:br>
              <a:rPr lang="en-GB" sz="2400" i="1" dirty="0"/>
            </a:br>
            <a:r>
              <a:rPr lang="en-GB" sz="2400" i="1" dirty="0"/>
              <a:t>Beverly Cole</a:t>
            </a:r>
            <a:br>
              <a:rPr lang="en-GB" sz="2400" i="1" dirty="0"/>
            </a:br>
            <a:r>
              <a:rPr lang="en-GB" sz="2400" i="1" dirty="0"/>
              <a:t>Empirical Research Skills</a:t>
            </a:r>
          </a:p>
        </p:txBody>
      </p:sp>
      <p:pic>
        <p:nvPicPr>
          <p:cNvPr id="5" name="Picture 4">
            <a:extLst>
              <a:ext uri="{FF2B5EF4-FFF2-40B4-BE49-F238E27FC236}">
                <a16:creationId xmlns:a16="http://schemas.microsoft.com/office/drawing/2014/main" id="{A9986AB5-A02A-453F-BE47-08363114B00B}"/>
              </a:ext>
            </a:extLst>
          </p:cNvPr>
          <p:cNvPicPr>
            <a:picLocks noChangeAspect="1"/>
          </p:cNvPicPr>
          <p:nvPr/>
        </p:nvPicPr>
        <p:blipFill>
          <a:blip r:embed="rId2"/>
          <a:stretch>
            <a:fillRect/>
          </a:stretch>
        </p:blipFill>
        <p:spPr>
          <a:xfrm rot="449562">
            <a:off x="8059919" y="4272974"/>
            <a:ext cx="3154002" cy="2164739"/>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1196773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18E03B-485E-4028-BAB1-96A0574BF98C}"/>
              </a:ext>
            </a:extLst>
          </p:cNvPr>
          <p:cNvSpPr>
            <a:spLocks noGrp="1"/>
          </p:cNvSpPr>
          <p:nvPr>
            <p:ph type="title"/>
          </p:nvPr>
        </p:nvSpPr>
        <p:spPr>
          <a:xfrm>
            <a:off x="1393373" y="1296645"/>
            <a:ext cx="10573962" cy="2056155"/>
          </a:xfrm>
        </p:spPr>
        <p:txBody>
          <a:bodyPr>
            <a:normAutofit fontScale="90000"/>
          </a:bodyPr>
          <a:lstStyle/>
          <a:p>
            <a:r>
              <a:rPr lang="en-GB" dirty="0">
                <a:solidFill>
                  <a:schemeClr val="tx1"/>
                </a:solidFill>
              </a:rPr>
              <a:t>Studies suggest that 40% of children lack secure attachment with their parent in the U.K.</a:t>
            </a:r>
            <a:br>
              <a:rPr lang="en-GB" dirty="0">
                <a:solidFill>
                  <a:schemeClr val="tx1"/>
                </a:solidFill>
              </a:rPr>
            </a:br>
            <a:br>
              <a:rPr lang="en-GB" dirty="0">
                <a:solidFill>
                  <a:schemeClr val="tx1"/>
                </a:solidFill>
              </a:rPr>
            </a:br>
            <a:br>
              <a:rPr lang="en-GB" i="1" dirty="0">
                <a:solidFill>
                  <a:schemeClr val="tx1"/>
                </a:solidFill>
              </a:rPr>
            </a:br>
            <a:r>
              <a:rPr lang="en-GB" dirty="0">
                <a:solidFill>
                  <a:srgbClr val="000000"/>
                </a:solidFill>
              </a:rPr>
              <a:t>T</a:t>
            </a:r>
            <a:r>
              <a:rPr lang="en-GB" dirty="0">
                <a:solidFill>
                  <a:srgbClr val="000000"/>
                </a:solidFill>
                <a:ea typeface="Calibri" panose="020F0502020204030204" pitchFamily="34" charset="0"/>
              </a:rPr>
              <a:t>his statistic means 40% of children have missed out on the parenting to succeed in later life </a:t>
            </a:r>
            <a:br>
              <a:rPr lang="en-GB" dirty="0">
                <a:solidFill>
                  <a:srgbClr val="000000"/>
                </a:solidFill>
                <a:ea typeface="Calibri" panose="020F0502020204030204" pitchFamily="34" charset="0"/>
              </a:rPr>
            </a:br>
            <a:r>
              <a:rPr lang="en-GB" sz="3100" dirty="0">
                <a:solidFill>
                  <a:srgbClr val="000000"/>
                </a:solidFill>
                <a:ea typeface="Calibri" panose="020F0502020204030204" pitchFamily="34" charset="0"/>
              </a:rPr>
              <a:t>(Planalp and Braungart-Rieker, 2016).</a:t>
            </a:r>
            <a:endParaRPr lang="en-GB" sz="3100" dirty="0">
              <a:solidFill>
                <a:schemeClr val="tx1"/>
              </a:solidFill>
            </a:endParaRPr>
          </a:p>
        </p:txBody>
      </p:sp>
      <p:pic>
        <p:nvPicPr>
          <p:cNvPr id="5" name="Picture 4">
            <a:extLst>
              <a:ext uri="{FF2B5EF4-FFF2-40B4-BE49-F238E27FC236}">
                <a16:creationId xmlns:a16="http://schemas.microsoft.com/office/drawing/2014/main" id="{F289F468-C2DF-4624-9686-CF80CA9FE8CA}"/>
              </a:ext>
            </a:extLst>
          </p:cNvPr>
          <p:cNvPicPr>
            <a:picLocks noChangeAspect="1"/>
          </p:cNvPicPr>
          <p:nvPr/>
        </p:nvPicPr>
        <p:blipFill>
          <a:blip r:embed="rId2"/>
          <a:stretch>
            <a:fillRect/>
          </a:stretch>
        </p:blipFill>
        <p:spPr>
          <a:xfrm rot="649696">
            <a:off x="9227352" y="4328410"/>
            <a:ext cx="2674287" cy="2105124"/>
          </a:xfrm>
          <a:prstGeom prst="rect">
            <a:avLst/>
          </a:prstGeom>
          <a:ln>
            <a:noFill/>
          </a:ln>
          <a:effectLst>
            <a:softEdge rad="112500"/>
          </a:effectLst>
        </p:spPr>
      </p:pic>
    </p:spTree>
    <p:extLst>
      <p:ext uri="{BB962C8B-B14F-4D97-AF65-F5344CB8AC3E}">
        <p14:creationId xmlns:p14="http://schemas.microsoft.com/office/powerpoint/2010/main" val="14040593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2AAA8B-2012-48FD-A8DD-4E9C59EBF36B}"/>
              </a:ext>
            </a:extLst>
          </p:cNvPr>
          <p:cNvSpPr>
            <a:spLocks noGrp="1"/>
          </p:cNvSpPr>
          <p:nvPr>
            <p:ph type="title"/>
          </p:nvPr>
        </p:nvSpPr>
        <p:spPr>
          <a:xfrm>
            <a:off x="2513599" y="284745"/>
            <a:ext cx="8911687" cy="1280890"/>
          </a:xfrm>
        </p:spPr>
        <p:txBody>
          <a:bodyPr>
            <a:normAutofit/>
          </a:bodyPr>
          <a:lstStyle/>
          <a:p>
            <a:r>
              <a:rPr lang="en-GB" sz="4800" i="1" dirty="0"/>
              <a:t>Abstract: What was found?</a:t>
            </a:r>
          </a:p>
        </p:txBody>
      </p:sp>
      <p:sp>
        <p:nvSpPr>
          <p:cNvPr id="3" name="Content Placeholder 2">
            <a:extLst>
              <a:ext uri="{FF2B5EF4-FFF2-40B4-BE49-F238E27FC236}">
                <a16:creationId xmlns:a16="http://schemas.microsoft.com/office/drawing/2014/main" id="{D0AD726F-4B69-45CC-8FC2-606A4DEEDBB5}"/>
              </a:ext>
            </a:extLst>
          </p:cNvPr>
          <p:cNvSpPr>
            <a:spLocks noGrp="1"/>
          </p:cNvSpPr>
          <p:nvPr>
            <p:ph idx="1"/>
          </p:nvPr>
        </p:nvSpPr>
        <p:spPr>
          <a:xfrm>
            <a:off x="1376313" y="1125410"/>
            <a:ext cx="10048973" cy="4115894"/>
          </a:xfrm>
        </p:spPr>
        <p:txBody>
          <a:bodyPr>
            <a:noAutofit/>
          </a:bodyPr>
          <a:lstStyle/>
          <a:p>
            <a:r>
              <a:rPr lang="en-GB" sz="2400" dirty="0">
                <a:solidFill>
                  <a:schemeClr val="tx1"/>
                </a:solidFill>
              </a:rPr>
              <a:t>From facilitating a focus group, then using thematic analysis to transcribe the data provided by the group, a conclusion for my overarching question has been determined.</a:t>
            </a:r>
            <a:br>
              <a:rPr lang="en-GB" sz="2400" dirty="0">
                <a:solidFill>
                  <a:schemeClr val="tx1"/>
                </a:solidFill>
              </a:rPr>
            </a:br>
            <a:endParaRPr lang="en-GB" sz="2400" dirty="0">
              <a:solidFill>
                <a:schemeClr val="tx1"/>
              </a:solidFill>
            </a:endParaRPr>
          </a:p>
          <a:p>
            <a:r>
              <a:rPr lang="en-GB" sz="2400" dirty="0">
                <a:solidFill>
                  <a:schemeClr val="tx1"/>
                </a:solidFill>
              </a:rPr>
              <a:t> Overarching question: “The relevance of Attachment theory: How does an insecure attachment figure in childhood contribute to adulthood”</a:t>
            </a:r>
            <a:br>
              <a:rPr lang="en-GB" sz="2400" dirty="0">
                <a:solidFill>
                  <a:schemeClr val="tx1"/>
                </a:solidFill>
              </a:rPr>
            </a:br>
            <a:endParaRPr lang="en-GB" sz="2400" dirty="0">
              <a:solidFill>
                <a:schemeClr val="tx1"/>
              </a:solidFill>
            </a:endParaRPr>
          </a:p>
          <a:p>
            <a:r>
              <a:rPr lang="en-GB" sz="2400" dirty="0">
                <a:solidFill>
                  <a:schemeClr val="tx1"/>
                </a:solidFill>
              </a:rPr>
              <a:t>It became apparent whilst transcribing the data that Attachment theory holds relevancy and insecure attachment in childhood </a:t>
            </a:r>
            <a:r>
              <a:rPr lang="en-GB" sz="2400" b="1" i="1" dirty="0">
                <a:solidFill>
                  <a:schemeClr val="tx1"/>
                </a:solidFill>
              </a:rPr>
              <a:t>DOES</a:t>
            </a:r>
            <a:r>
              <a:rPr lang="en-GB" sz="2400" dirty="0">
                <a:solidFill>
                  <a:schemeClr val="tx1"/>
                </a:solidFill>
              </a:rPr>
              <a:t> contribute to adulthood: </a:t>
            </a:r>
            <a:br>
              <a:rPr lang="en-GB" sz="2400" dirty="0">
                <a:solidFill>
                  <a:schemeClr val="tx1"/>
                </a:solidFill>
              </a:rPr>
            </a:br>
            <a:endParaRPr lang="en-GB" sz="2400" dirty="0">
              <a:solidFill>
                <a:schemeClr val="tx1"/>
              </a:solidFill>
            </a:endParaRPr>
          </a:p>
          <a:p>
            <a:r>
              <a:rPr lang="en-GB" sz="2400" dirty="0">
                <a:solidFill>
                  <a:schemeClr val="tx1"/>
                </a:solidFill>
              </a:rPr>
              <a:t>However, the data demonstrated that there was controversy and this was not the only truth..</a:t>
            </a:r>
          </a:p>
        </p:txBody>
      </p:sp>
    </p:spTree>
    <p:extLst>
      <p:ext uri="{BB962C8B-B14F-4D97-AF65-F5344CB8AC3E}">
        <p14:creationId xmlns:p14="http://schemas.microsoft.com/office/powerpoint/2010/main" val="22939772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68616B-35A0-4795-AF7D-D896493A0A31}"/>
              </a:ext>
            </a:extLst>
          </p:cNvPr>
          <p:cNvSpPr>
            <a:spLocks noGrp="1"/>
          </p:cNvSpPr>
          <p:nvPr>
            <p:ph type="title"/>
          </p:nvPr>
        </p:nvSpPr>
        <p:spPr>
          <a:xfrm>
            <a:off x="2262987" y="113121"/>
            <a:ext cx="8911687" cy="1280890"/>
          </a:xfrm>
        </p:spPr>
        <p:txBody>
          <a:bodyPr>
            <a:normAutofit/>
          </a:bodyPr>
          <a:lstStyle/>
          <a:p>
            <a:r>
              <a:rPr lang="en-GB" sz="6000" i="1" dirty="0"/>
              <a:t>Attachment theory</a:t>
            </a:r>
          </a:p>
        </p:txBody>
      </p:sp>
      <p:sp>
        <p:nvSpPr>
          <p:cNvPr id="3" name="Content Placeholder 2">
            <a:extLst>
              <a:ext uri="{FF2B5EF4-FFF2-40B4-BE49-F238E27FC236}">
                <a16:creationId xmlns:a16="http://schemas.microsoft.com/office/drawing/2014/main" id="{9AFB1B95-48FE-43E1-8662-2DBE67748F84}"/>
              </a:ext>
            </a:extLst>
          </p:cNvPr>
          <p:cNvSpPr>
            <a:spLocks noGrp="1"/>
          </p:cNvSpPr>
          <p:nvPr>
            <p:ph idx="1"/>
          </p:nvPr>
        </p:nvSpPr>
        <p:spPr>
          <a:xfrm>
            <a:off x="1489050" y="1153093"/>
            <a:ext cx="9213899" cy="3781304"/>
          </a:xfrm>
        </p:spPr>
        <p:txBody>
          <a:bodyPr>
            <a:noAutofit/>
          </a:bodyPr>
          <a:lstStyle/>
          <a:p>
            <a:r>
              <a:rPr lang="en-GB" sz="2400" dirty="0">
                <a:solidFill>
                  <a:schemeClr val="tx1"/>
                </a:solidFill>
              </a:rPr>
              <a:t>My subject area was Attachment theory. Founded originally by John Bowlby, who is also known today as the father of attachment </a:t>
            </a:r>
            <a:r>
              <a:rPr lang="en-GB" sz="2000" dirty="0">
                <a:solidFill>
                  <a:schemeClr val="tx1"/>
                </a:solidFill>
              </a:rPr>
              <a:t>(</a:t>
            </a:r>
            <a:r>
              <a:rPr lang="en-GB" sz="2000" dirty="0" err="1">
                <a:solidFill>
                  <a:schemeClr val="tx1"/>
                </a:solidFill>
              </a:rPr>
              <a:t>Vicedo</a:t>
            </a:r>
            <a:r>
              <a:rPr lang="en-GB" sz="2000" dirty="0">
                <a:solidFill>
                  <a:schemeClr val="tx1"/>
                </a:solidFill>
              </a:rPr>
              <a:t>, 2011).</a:t>
            </a:r>
            <a:br>
              <a:rPr lang="en-GB" sz="2400" dirty="0">
                <a:solidFill>
                  <a:schemeClr val="tx1"/>
                </a:solidFill>
              </a:rPr>
            </a:br>
            <a:endParaRPr lang="en-GB" sz="2400" dirty="0">
              <a:solidFill>
                <a:schemeClr val="tx1"/>
              </a:solidFill>
            </a:endParaRPr>
          </a:p>
          <a:p>
            <a:r>
              <a:rPr lang="en-GB" sz="2400" dirty="0">
                <a:solidFill>
                  <a:schemeClr val="tx1"/>
                </a:solidFill>
              </a:rPr>
              <a:t>Why did I choose Attachment theory as my subject?</a:t>
            </a:r>
            <a:br>
              <a:rPr lang="en-GB" sz="2400" dirty="0">
                <a:solidFill>
                  <a:schemeClr val="tx1"/>
                </a:solidFill>
              </a:rPr>
            </a:br>
            <a:endParaRPr lang="en-GB" sz="2400" dirty="0">
              <a:solidFill>
                <a:schemeClr val="tx1"/>
              </a:solidFill>
            </a:endParaRPr>
          </a:p>
          <a:p>
            <a:r>
              <a:rPr lang="en-GB" sz="2400" dirty="0">
                <a:solidFill>
                  <a:schemeClr val="tx1"/>
                </a:solidFill>
              </a:rPr>
              <a:t>According to Blum (2004), Attachment theory is based on the initial hypothesis that a child must have a secure attachment figure to be able to thrive in adulthood.</a:t>
            </a:r>
            <a:br>
              <a:rPr lang="en-GB" sz="2400" dirty="0">
                <a:solidFill>
                  <a:schemeClr val="tx1"/>
                </a:solidFill>
              </a:rPr>
            </a:br>
            <a:endParaRPr lang="en-GB" sz="2400" dirty="0">
              <a:solidFill>
                <a:schemeClr val="tx1"/>
              </a:solidFill>
            </a:endParaRPr>
          </a:p>
          <a:p>
            <a:r>
              <a:rPr lang="en-GB" sz="2400" dirty="0">
                <a:solidFill>
                  <a:schemeClr val="tx1"/>
                </a:solidFill>
              </a:rPr>
              <a:t>The gap in research…</a:t>
            </a:r>
          </a:p>
        </p:txBody>
      </p:sp>
      <p:pic>
        <p:nvPicPr>
          <p:cNvPr id="5" name="Picture 4">
            <a:extLst>
              <a:ext uri="{FF2B5EF4-FFF2-40B4-BE49-F238E27FC236}">
                <a16:creationId xmlns:a16="http://schemas.microsoft.com/office/drawing/2014/main" id="{4202580D-5214-40C4-A391-B1BFE1DB153E}"/>
              </a:ext>
            </a:extLst>
          </p:cNvPr>
          <p:cNvPicPr>
            <a:picLocks noChangeAspect="1"/>
          </p:cNvPicPr>
          <p:nvPr/>
        </p:nvPicPr>
        <p:blipFill>
          <a:blip r:embed="rId2"/>
          <a:stretch>
            <a:fillRect/>
          </a:stretch>
        </p:blipFill>
        <p:spPr>
          <a:xfrm rot="471517">
            <a:off x="9297588" y="4951254"/>
            <a:ext cx="2561652" cy="1739789"/>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2416366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717AFF-2E99-4D47-8795-89B87CBB3B8C}"/>
              </a:ext>
            </a:extLst>
          </p:cNvPr>
          <p:cNvSpPr>
            <a:spLocks noGrp="1"/>
          </p:cNvSpPr>
          <p:nvPr>
            <p:ph type="title"/>
          </p:nvPr>
        </p:nvSpPr>
        <p:spPr>
          <a:xfrm>
            <a:off x="3064265" y="67928"/>
            <a:ext cx="8911687" cy="1280890"/>
          </a:xfrm>
        </p:spPr>
        <p:txBody>
          <a:bodyPr>
            <a:normAutofit/>
          </a:bodyPr>
          <a:lstStyle/>
          <a:p>
            <a:r>
              <a:rPr lang="en-GB" sz="6000" i="1" dirty="0"/>
              <a:t>Methodology</a:t>
            </a:r>
          </a:p>
        </p:txBody>
      </p:sp>
      <p:sp>
        <p:nvSpPr>
          <p:cNvPr id="3" name="Content Placeholder 2">
            <a:extLst>
              <a:ext uri="{FF2B5EF4-FFF2-40B4-BE49-F238E27FC236}">
                <a16:creationId xmlns:a16="http://schemas.microsoft.com/office/drawing/2014/main" id="{778A2D39-7E3C-44A3-B019-39F527084B7B}"/>
              </a:ext>
            </a:extLst>
          </p:cNvPr>
          <p:cNvSpPr>
            <a:spLocks noGrp="1"/>
          </p:cNvSpPr>
          <p:nvPr>
            <p:ph idx="1"/>
          </p:nvPr>
        </p:nvSpPr>
        <p:spPr>
          <a:xfrm>
            <a:off x="1781666" y="1028307"/>
            <a:ext cx="9803876" cy="5612876"/>
          </a:xfrm>
        </p:spPr>
        <p:txBody>
          <a:bodyPr>
            <a:normAutofit/>
          </a:bodyPr>
          <a:lstStyle/>
          <a:p>
            <a:r>
              <a:rPr lang="en-GB" sz="2400" dirty="0">
                <a:solidFill>
                  <a:schemeClr val="tx1"/>
                </a:solidFill>
              </a:rPr>
              <a:t>The research approach used to transcribe and analyse data was </a:t>
            </a:r>
            <a:r>
              <a:rPr lang="en-GB" sz="2400" b="1" i="1" dirty="0">
                <a:solidFill>
                  <a:schemeClr val="tx1"/>
                </a:solidFill>
              </a:rPr>
              <a:t>Thematic Analysis.</a:t>
            </a:r>
            <a:r>
              <a:rPr lang="en-GB" sz="2400" dirty="0">
                <a:solidFill>
                  <a:schemeClr val="tx1"/>
                </a:solidFill>
              </a:rPr>
              <a:t> This was the most appropriate methodology to use when focus groups are concerned.</a:t>
            </a:r>
            <a:br>
              <a:rPr lang="en-GB" sz="2400" b="1" i="1" dirty="0">
                <a:solidFill>
                  <a:schemeClr val="tx1"/>
                </a:solidFill>
              </a:rPr>
            </a:br>
            <a:endParaRPr lang="en-GB" sz="2400" b="1" i="1" dirty="0">
              <a:solidFill>
                <a:schemeClr val="tx1"/>
              </a:solidFill>
            </a:endParaRPr>
          </a:p>
          <a:p>
            <a:r>
              <a:rPr lang="en-GB" sz="2400" dirty="0">
                <a:solidFill>
                  <a:schemeClr val="tx1"/>
                </a:solidFill>
              </a:rPr>
              <a:t>Thematic Analysis – defined by Braun and Clarke as a research method that allows you to organise data in a detailed but organised way (Braun and Clarke, 2006). </a:t>
            </a:r>
            <a:br>
              <a:rPr lang="en-GB" sz="2400" dirty="0">
                <a:solidFill>
                  <a:schemeClr val="tx1"/>
                </a:solidFill>
              </a:rPr>
            </a:br>
            <a:endParaRPr lang="en-GB" sz="2400" dirty="0">
              <a:solidFill>
                <a:schemeClr val="tx1"/>
              </a:solidFill>
            </a:endParaRPr>
          </a:p>
          <a:p>
            <a:r>
              <a:rPr lang="en-GB" sz="2400" dirty="0">
                <a:solidFill>
                  <a:schemeClr val="tx1"/>
                </a:solidFill>
              </a:rPr>
              <a:t>Thematic Analysis allows the researcher to identify </a:t>
            </a:r>
            <a:r>
              <a:rPr lang="en-GB" sz="2400" b="1" i="1" dirty="0">
                <a:solidFill>
                  <a:schemeClr val="tx1"/>
                </a:solidFill>
              </a:rPr>
              <a:t>codes</a:t>
            </a:r>
            <a:r>
              <a:rPr lang="en-GB" sz="2400" dirty="0">
                <a:solidFill>
                  <a:schemeClr val="tx1"/>
                </a:solidFill>
              </a:rPr>
              <a:t> within data and group them together to create a </a:t>
            </a:r>
            <a:r>
              <a:rPr lang="en-GB" sz="2400" b="1" i="1" dirty="0">
                <a:solidFill>
                  <a:schemeClr val="tx1"/>
                </a:solidFill>
              </a:rPr>
              <a:t>theme</a:t>
            </a:r>
            <a:r>
              <a:rPr lang="en-GB" sz="2400" dirty="0">
                <a:solidFill>
                  <a:schemeClr val="tx1"/>
                </a:solidFill>
              </a:rPr>
              <a:t>: Resulting in = a conclusion to the research question.</a:t>
            </a:r>
            <a:br>
              <a:rPr lang="en-GB" sz="2400" dirty="0"/>
            </a:br>
            <a:endParaRPr lang="en-GB" sz="2400" dirty="0"/>
          </a:p>
          <a:p>
            <a:pPr marL="0" indent="0">
              <a:buNone/>
            </a:pPr>
            <a:br>
              <a:rPr lang="en-GB" sz="2400" dirty="0"/>
            </a:br>
            <a:endParaRPr lang="en-GB" sz="2400" dirty="0"/>
          </a:p>
          <a:p>
            <a:endParaRPr lang="en-GB" dirty="0"/>
          </a:p>
        </p:txBody>
      </p:sp>
      <p:pic>
        <p:nvPicPr>
          <p:cNvPr id="5" name="Picture 4">
            <a:extLst>
              <a:ext uri="{FF2B5EF4-FFF2-40B4-BE49-F238E27FC236}">
                <a16:creationId xmlns:a16="http://schemas.microsoft.com/office/drawing/2014/main" id="{52B1489D-0F29-4067-A845-2D0A2EA8BA49}"/>
              </a:ext>
            </a:extLst>
          </p:cNvPr>
          <p:cNvPicPr>
            <a:picLocks noChangeAspect="1"/>
          </p:cNvPicPr>
          <p:nvPr/>
        </p:nvPicPr>
        <p:blipFill>
          <a:blip r:embed="rId2"/>
          <a:stretch>
            <a:fillRect/>
          </a:stretch>
        </p:blipFill>
        <p:spPr>
          <a:xfrm>
            <a:off x="10007321" y="5210644"/>
            <a:ext cx="1968631" cy="1430539"/>
          </a:xfrm>
          <a:prstGeom prst="rect">
            <a:avLst/>
          </a:prstGeom>
          <a:ln>
            <a:noFill/>
          </a:ln>
          <a:effectLst>
            <a:softEdge rad="112500"/>
          </a:effectLst>
        </p:spPr>
      </p:pic>
    </p:spTree>
    <p:extLst>
      <p:ext uri="{BB962C8B-B14F-4D97-AF65-F5344CB8AC3E}">
        <p14:creationId xmlns:p14="http://schemas.microsoft.com/office/powerpoint/2010/main" val="20984842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91259E-0FEA-4FA7-9990-97D774C77E7E}"/>
              </a:ext>
            </a:extLst>
          </p:cNvPr>
          <p:cNvSpPr>
            <a:spLocks noGrp="1"/>
          </p:cNvSpPr>
          <p:nvPr>
            <p:ph type="title"/>
          </p:nvPr>
        </p:nvSpPr>
        <p:spPr>
          <a:xfrm>
            <a:off x="1828801" y="133916"/>
            <a:ext cx="10043457" cy="1251824"/>
          </a:xfrm>
        </p:spPr>
        <p:txBody>
          <a:bodyPr>
            <a:noAutofit/>
          </a:bodyPr>
          <a:lstStyle/>
          <a:p>
            <a:r>
              <a:rPr lang="en-GB" sz="6000" i="1" dirty="0"/>
              <a:t>Methodology continued..</a:t>
            </a:r>
          </a:p>
        </p:txBody>
      </p:sp>
      <p:sp>
        <p:nvSpPr>
          <p:cNvPr id="3" name="Content Placeholder 2">
            <a:extLst>
              <a:ext uri="{FF2B5EF4-FFF2-40B4-BE49-F238E27FC236}">
                <a16:creationId xmlns:a16="http://schemas.microsoft.com/office/drawing/2014/main" id="{EF2F8270-B629-4606-B40A-E0B4012E7784}"/>
              </a:ext>
            </a:extLst>
          </p:cNvPr>
          <p:cNvSpPr>
            <a:spLocks noGrp="1"/>
          </p:cNvSpPr>
          <p:nvPr>
            <p:ph idx="1"/>
          </p:nvPr>
        </p:nvSpPr>
        <p:spPr>
          <a:xfrm>
            <a:off x="1640263" y="1753386"/>
            <a:ext cx="10043457" cy="4525482"/>
          </a:xfrm>
        </p:spPr>
        <p:txBody>
          <a:bodyPr>
            <a:noAutofit/>
          </a:bodyPr>
          <a:lstStyle/>
          <a:p>
            <a:r>
              <a:rPr lang="en-GB" sz="3200" dirty="0">
                <a:solidFill>
                  <a:schemeClr val="tx1"/>
                </a:solidFill>
              </a:rPr>
              <a:t>As a researcher, I used the ontological and epistemological concept of social constructionism, where possible. </a:t>
            </a:r>
            <a:br>
              <a:rPr lang="en-GB" sz="3200" dirty="0">
                <a:solidFill>
                  <a:schemeClr val="tx1"/>
                </a:solidFill>
              </a:rPr>
            </a:br>
            <a:endParaRPr lang="en-GB" sz="3200" dirty="0">
              <a:solidFill>
                <a:schemeClr val="tx1"/>
              </a:solidFill>
            </a:endParaRPr>
          </a:p>
          <a:p>
            <a:r>
              <a:rPr lang="en-GB" sz="3200" dirty="0">
                <a:solidFill>
                  <a:schemeClr val="tx1"/>
                </a:solidFill>
              </a:rPr>
              <a:t>I also had a relativist point of view, meaning I was aware of many truths and not just one absolute truth </a:t>
            </a:r>
            <a:r>
              <a:rPr lang="en-GB" sz="2400" dirty="0">
                <a:solidFill>
                  <a:schemeClr val="tx1"/>
                </a:solidFill>
              </a:rPr>
              <a:t>(Press, 2008).</a:t>
            </a:r>
          </a:p>
        </p:txBody>
      </p:sp>
    </p:spTree>
    <p:extLst>
      <p:ext uri="{BB962C8B-B14F-4D97-AF65-F5344CB8AC3E}">
        <p14:creationId xmlns:p14="http://schemas.microsoft.com/office/powerpoint/2010/main" val="15867641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F55FB9-5817-4178-9BF8-8B5E65048F80}"/>
              </a:ext>
            </a:extLst>
          </p:cNvPr>
          <p:cNvSpPr>
            <a:spLocks noGrp="1"/>
          </p:cNvSpPr>
          <p:nvPr>
            <p:ph type="title"/>
          </p:nvPr>
        </p:nvSpPr>
        <p:spPr>
          <a:xfrm>
            <a:off x="3111399" y="-46038"/>
            <a:ext cx="8911687" cy="1280890"/>
          </a:xfrm>
        </p:spPr>
        <p:txBody>
          <a:bodyPr>
            <a:normAutofit/>
          </a:bodyPr>
          <a:lstStyle/>
          <a:p>
            <a:r>
              <a:rPr lang="en-GB" sz="6600" i="1" dirty="0"/>
              <a:t>Focus groups</a:t>
            </a:r>
          </a:p>
        </p:txBody>
      </p:sp>
      <p:sp>
        <p:nvSpPr>
          <p:cNvPr id="3" name="Content Placeholder 2">
            <a:extLst>
              <a:ext uri="{FF2B5EF4-FFF2-40B4-BE49-F238E27FC236}">
                <a16:creationId xmlns:a16="http://schemas.microsoft.com/office/drawing/2014/main" id="{D7B98929-C1FD-4396-9B29-21D5614C456B}"/>
              </a:ext>
            </a:extLst>
          </p:cNvPr>
          <p:cNvSpPr>
            <a:spLocks noGrp="1"/>
          </p:cNvSpPr>
          <p:nvPr>
            <p:ph idx="1"/>
          </p:nvPr>
        </p:nvSpPr>
        <p:spPr>
          <a:xfrm>
            <a:off x="1759653" y="1234852"/>
            <a:ext cx="8915400" cy="3777622"/>
          </a:xfrm>
        </p:spPr>
        <p:txBody>
          <a:bodyPr>
            <a:noAutofit/>
          </a:bodyPr>
          <a:lstStyle/>
          <a:p>
            <a:r>
              <a:rPr lang="en-GB" sz="2400" dirty="0">
                <a:solidFill>
                  <a:schemeClr val="tx1"/>
                </a:solidFill>
              </a:rPr>
              <a:t>Challenges can include: Disagreements between participants, quieter participants, time limits (Redman and Curtis, 2009).</a:t>
            </a:r>
            <a:br>
              <a:rPr lang="en-GB" sz="2400" dirty="0">
                <a:solidFill>
                  <a:schemeClr val="tx1"/>
                </a:solidFill>
              </a:rPr>
            </a:br>
            <a:endParaRPr lang="en-GB" sz="2400" dirty="0">
              <a:solidFill>
                <a:schemeClr val="tx1"/>
              </a:solidFill>
            </a:endParaRPr>
          </a:p>
          <a:p>
            <a:r>
              <a:rPr lang="en-GB" sz="2400" dirty="0">
                <a:solidFill>
                  <a:schemeClr val="tx1"/>
                </a:solidFill>
              </a:rPr>
              <a:t>Ethical issues: There were ethical issues concerned within my focus group as some participants may have found the nature of the subject sensitive.</a:t>
            </a:r>
            <a:br>
              <a:rPr lang="en-GB" sz="2400" dirty="0">
                <a:solidFill>
                  <a:schemeClr val="tx1"/>
                </a:solidFill>
              </a:rPr>
            </a:br>
            <a:endParaRPr lang="en-GB" sz="2400" dirty="0">
              <a:solidFill>
                <a:schemeClr val="tx1"/>
              </a:solidFill>
            </a:endParaRPr>
          </a:p>
          <a:p>
            <a:r>
              <a:rPr lang="en-GB" sz="2400" dirty="0">
                <a:solidFill>
                  <a:schemeClr val="tx1"/>
                </a:solidFill>
              </a:rPr>
              <a:t>Participants were aware of questions before hand, they had a consent form and signed it.</a:t>
            </a:r>
            <a:br>
              <a:rPr lang="en-GB" sz="2400" dirty="0">
                <a:solidFill>
                  <a:schemeClr val="tx1"/>
                </a:solidFill>
              </a:rPr>
            </a:br>
            <a:endParaRPr lang="en-GB" sz="2400" dirty="0">
              <a:solidFill>
                <a:schemeClr val="tx1"/>
              </a:solidFill>
            </a:endParaRPr>
          </a:p>
          <a:p>
            <a:r>
              <a:rPr lang="en-GB" sz="2400" dirty="0">
                <a:solidFill>
                  <a:schemeClr val="tx1"/>
                </a:solidFill>
              </a:rPr>
              <a:t>My participants: Four participants (Five including myself), all female, three similar ages. Good number of participants.</a:t>
            </a:r>
          </a:p>
        </p:txBody>
      </p:sp>
    </p:spTree>
    <p:extLst>
      <p:ext uri="{BB962C8B-B14F-4D97-AF65-F5344CB8AC3E}">
        <p14:creationId xmlns:p14="http://schemas.microsoft.com/office/powerpoint/2010/main" val="7769334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C683E6-A80A-4C96-AA1A-56FDE06ED351}"/>
              </a:ext>
            </a:extLst>
          </p:cNvPr>
          <p:cNvSpPr>
            <a:spLocks noGrp="1"/>
          </p:cNvSpPr>
          <p:nvPr>
            <p:ph type="title"/>
          </p:nvPr>
        </p:nvSpPr>
        <p:spPr>
          <a:xfrm>
            <a:off x="1809946" y="199903"/>
            <a:ext cx="9694666" cy="1129276"/>
          </a:xfrm>
        </p:spPr>
        <p:txBody>
          <a:bodyPr>
            <a:normAutofit fontScale="90000"/>
          </a:bodyPr>
          <a:lstStyle/>
          <a:p>
            <a:r>
              <a:rPr lang="en-GB" i="1" dirty="0"/>
              <a:t>“The relevance of attachment theory: How does an insecure attachment figure in childhood contribute to adulthood?”</a:t>
            </a:r>
          </a:p>
        </p:txBody>
      </p:sp>
      <p:sp>
        <p:nvSpPr>
          <p:cNvPr id="3" name="Content Placeholder 2">
            <a:extLst>
              <a:ext uri="{FF2B5EF4-FFF2-40B4-BE49-F238E27FC236}">
                <a16:creationId xmlns:a16="http://schemas.microsoft.com/office/drawing/2014/main" id="{38A49572-2EA3-413D-8707-6F803F62AC56}"/>
              </a:ext>
            </a:extLst>
          </p:cNvPr>
          <p:cNvSpPr>
            <a:spLocks noGrp="1"/>
          </p:cNvSpPr>
          <p:nvPr>
            <p:ph idx="1"/>
          </p:nvPr>
        </p:nvSpPr>
        <p:spPr>
          <a:xfrm>
            <a:off x="1216109" y="2011860"/>
            <a:ext cx="9873724" cy="4075432"/>
          </a:xfrm>
        </p:spPr>
        <p:txBody>
          <a:bodyPr>
            <a:normAutofit fontScale="92500" lnSpcReduction="10000"/>
          </a:bodyPr>
          <a:lstStyle/>
          <a:p>
            <a:r>
              <a:rPr lang="en-GB" sz="2800" dirty="0">
                <a:solidFill>
                  <a:schemeClr val="tx1"/>
                </a:solidFill>
              </a:rPr>
              <a:t>1.) What impact does an attachment figure in childhood have in adulthood?</a:t>
            </a:r>
            <a:br>
              <a:rPr lang="en-GB" sz="2800" dirty="0">
                <a:solidFill>
                  <a:schemeClr val="tx1"/>
                </a:solidFill>
              </a:rPr>
            </a:br>
            <a:endParaRPr lang="en-GB" sz="2800" dirty="0">
              <a:solidFill>
                <a:schemeClr val="tx1"/>
              </a:solidFill>
            </a:endParaRPr>
          </a:p>
          <a:p>
            <a:r>
              <a:rPr lang="en-GB" sz="2800" dirty="0">
                <a:solidFill>
                  <a:schemeClr val="tx1"/>
                </a:solidFill>
              </a:rPr>
              <a:t>2.) How does insecure attachment impact upon romantic relationships in the future? </a:t>
            </a:r>
            <a:br>
              <a:rPr lang="en-GB" sz="2800" dirty="0">
                <a:solidFill>
                  <a:schemeClr val="tx1"/>
                </a:solidFill>
              </a:rPr>
            </a:br>
            <a:endParaRPr lang="en-GB" sz="2800" dirty="0">
              <a:solidFill>
                <a:schemeClr val="tx1"/>
              </a:solidFill>
            </a:endParaRPr>
          </a:p>
          <a:p>
            <a:r>
              <a:rPr lang="en-GB" sz="2800" dirty="0">
                <a:solidFill>
                  <a:schemeClr val="tx1"/>
                </a:solidFill>
              </a:rPr>
              <a:t>3.) How can counselling buffer against negative effects gained in childhood?</a:t>
            </a:r>
            <a:br>
              <a:rPr lang="en-GB" sz="2800" dirty="0">
                <a:solidFill>
                  <a:schemeClr val="tx1"/>
                </a:solidFill>
              </a:rPr>
            </a:br>
            <a:endParaRPr lang="en-GB" sz="2800" dirty="0">
              <a:solidFill>
                <a:schemeClr val="tx1"/>
              </a:solidFill>
            </a:endParaRPr>
          </a:p>
          <a:p>
            <a:r>
              <a:rPr lang="en-GB" sz="2800" dirty="0">
                <a:solidFill>
                  <a:schemeClr val="tx1"/>
                </a:solidFill>
              </a:rPr>
              <a:t>4.) How can attachment theory be deemed as historical?</a:t>
            </a:r>
          </a:p>
        </p:txBody>
      </p:sp>
    </p:spTree>
    <p:extLst>
      <p:ext uri="{BB962C8B-B14F-4D97-AF65-F5344CB8AC3E}">
        <p14:creationId xmlns:p14="http://schemas.microsoft.com/office/powerpoint/2010/main" val="5233076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52F58-67FA-4901-84EC-F3B2D4C49C0C}"/>
              </a:ext>
            </a:extLst>
          </p:cNvPr>
          <p:cNvSpPr>
            <a:spLocks noGrp="1"/>
          </p:cNvSpPr>
          <p:nvPr>
            <p:ph type="title"/>
          </p:nvPr>
        </p:nvSpPr>
        <p:spPr>
          <a:xfrm>
            <a:off x="3469617" y="77356"/>
            <a:ext cx="8911687" cy="1280890"/>
          </a:xfrm>
        </p:spPr>
        <p:txBody>
          <a:bodyPr>
            <a:normAutofit/>
          </a:bodyPr>
          <a:lstStyle/>
          <a:p>
            <a:r>
              <a:rPr lang="en-GB" sz="6000" i="1" dirty="0"/>
              <a:t>Analysis</a:t>
            </a:r>
          </a:p>
        </p:txBody>
      </p:sp>
      <p:sp>
        <p:nvSpPr>
          <p:cNvPr id="3" name="Content Placeholder 2">
            <a:extLst>
              <a:ext uri="{FF2B5EF4-FFF2-40B4-BE49-F238E27FC236}">
                <a16:creationId xmlns:a16="http://schemas.microsoft.com/office/drawing/2014/main" id="{45357A84-FF59-4D8E-8C1F-E3DB08ECA2C1}"/>
              </a:ext>
            </a:extLst>
          </p:cNvPr>
          <p:cNvSpPr>
            <a:spLocks noGrp="1"/>
          </p:cNvSpPr>
          <p:nvPr>
            <p:ph idx="1"/>
          </p:nvPr>
        </p:nvSpPr>
        <p:spPr>
          <a:xfrm>
            <a:off x="992777" y="1358246"/>
            <a:ext cx="11199223" cy="5347354"/>
          </a:xfrm>
        </p:spPr>
        <p:txBody>
          <a:bodyPr>
            <a:normAutofit lnSpcReduction="10000"/>
          </a:bodyPr>
          <a:lstStyle/>
          <a:p>
            <a:r>
              <a:rPr lang="en-GB" sz="3200" dirty="0">
                <a:solidFill>
                  <a:schemeClr val="tx1"/>
                </a:solidFill>
              </a:rPr>
              <a:t>I Transcribed my data by:</a:t>
            </a:r>
            <a:br>
              <a:rPr lang="en-GB" sz="3200" dirty="0">
                <a:solidFill>
                  <a:schemeClr val="tx1"/>
                </a:solidFill>
              </a:rPr>
            </a:br>
            <a:endParaRPr lang="en-GB" sz="3200" dirty="0">
              <a:solidFill>
                <a:schemeClr val="tx1"/>
              </a:solidFill>
            </a:endParaRPr>
          </a:p>
          <a:p>
            <a:r>
              <a:rPr lang="en-GB" sz="3200" dirty="0">
                <a:solidFill>
                  <a:schemeClr val="tx1"/>
                </a:solidFill>
              </a:rPr>
              <a:t>Becoming familiar with my data </a:t>
            </a:r>
          </a:p>
          <a:p>
            <a:r>
              <a:rPr lang="en-GB" sz="3200" dirty="0">
                <a:solidFill>
                  <a:schemeClr val="tx1"/>
                </a:solidFill>
              </a:rPr>
              <a:t> Identifying ‘codes’ </a:t>
            </a:r>
          </a:p>
          <a:p>
            <a:r>
              <a:rPr lang="en-GB" sz="3200" dirty="0">
                <a:solidFill>
                  <a:schemeClr val="tx1"/>
                </a:solidFill>
              </a:rPr>
              <a:t>Finding potential themes </a:t>
            </a:r>
          </a:p>
          <a:p>
            <a:r>
              <a:rPr lang="en-GB" sz="3200" dirty="0">
                <a:solidFill>
                  <a:schemeClr val="tx1"/>
                </a:solidFill>
              </a:rPr>
              <a:t>Reviewed themes </a:t>
            </a:r>
          </a:p>
          <a:p>
            <a:r>
              <a:rPr lang="en-GB" sz="3200" dirty="0">
                <a:solidFill>
                  <a:schemeClr val="tx1"/>
                </a:solidFill>
              </a:rPr>
              <a:t>Gave theme names </a:t>
            </a:r>
          </a:p>
          <a:p>
            <a:r>
              <a:rPr lang="en-GB" sz="3200" dirty="0">
                <a:solidFill>
                  <a:schemeClr val="tx1"/>
                </a:solidFill>
              </a:rPr>
              <a:t>Presented the findings</a:t>
            </a:r>
            <a:br>
              <a:rPr lang="en-GB" sz="3200" dirty="0">
                <a:solidFill>
                  <a:schemeClr val="tx1"/>
                </a:solidFill>
              </a:rPr>
            </a:br>
            <a:br>
              <a:rPr lang="en-GB" sz="3200" dirty="0">
                <a:solidFill>
                  <a:schemeClr val="tx1"/>
                </a:solidFill>
              </a:rPr>
            </a:br>
            <a:r>
              <a:rPr lang="en-GB" sz="2600" dirty="0">
                <a:solidFill>
                  <a:schemeClr val="tx1"/>
                </a:solidFill>
              </a:rPr>
              <a:t>(Braun and Clark, 2006)</a:t>
            </a:r>
          </a:p>
        </p:txBody>
      </p:sp>
      <p:pic>
        <p:nvPicPr>
          <p:cNvPr id="5" name="Picture 4">
            <a:extLst>
              <a:ext uri="{FF2B5EF4-FFF2-40B4-BE49-F238E27FC236}">
                <a16:creationId xmlns:a16="http://schemas.microsoft.com/office/drawing/2014/main" id="{5C52803F-113A-4707-9227-36C9DE8CC5DC}"/>
              </a:ext>
            </a:extLst>
          </p:cNvPr>
          <p:cNvPicPr>
            <a:picLocks noChangeAspect="1"/>
          </p:cNvPicPr>
          <p:nvPr/>
        </p:nvPicPr>
        <p:blipFill>
          <a:blip r:embed="rId2"/>
          <a:stretch>
            <a:fillRect/>
          </a:stretch>
        </p:blipFill>
        <p:spPr>
          <a:xfrm>
            <a:off x="5986976" y="4541804"/>
            <a:ext cx="6629280" cy="1849569"/>
          </a:xfrm>
          <a:prstGeom prst="rect">
            <a:avLst/>
          </a:prstGeom>
        </p:spPr>
      </p:pic>
    </p:spTree>
    <p:extLst>
      <p:ext uri="{BB962C8B-B14F-4D97-AF65-F5344CB8AC3E}">
        <p14:creationId xmlns:p14="http://schemas.microsoft.com/office/powerpoint/2010/main" val="22317195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524AB7-ED22-4075-8269-56FE43F814B5}"/>
              </a:ext>
            </a:extLst>
          </p:cNvPr>
          <p:cNvSpPr>
            <a:spLocks noGrp="1"/>
          </p:cNvSpPr>
          <p:nvPr>
            <p:ph type="title"/>
          </p:nvPr>
        </p:nvSpPr>
        <p:spPr>
          <a:xfrm>
            <a:off x="4113717" y="267975"/>
            <a:ext cx="8911687" cy="1280890"/>
          </a:xfrm>
        </p:spPr>
        <p:txBody>
          <a:bodyPr>
            <a:normAutofit/>
          </a:bodyPr>
          <a:lstStyle/>
          <a:p>
            <a:r>
              <a:rPr lang="en-GB" sz="5400" i="1" dirty="0"/>
              <a:t>Themes</a:t>
            </a:r>
          </a:p>
        </p:txBody>
      </p:sp>
      <p:sp>
        <p:nvSpPr>
          <p:cNvPr id="3" name="Content Placeholder 2">
            <a:extLst>
              <a:ext uri="{FF2B5EF4-FFF2-40B4-BE49-F238E27FC236}">
                <a16:creationId xmlns:a16="http://schemas.microsoft.com/office/drawing/2014/main" id="{4FEB6499-155A-4112-BADE-E7077F0FAAA0}"/>
              </a:ext>
            </a:extLst>
          </p:cNvPr>
          <p:cNvSpPr>
            <a:spLocks noGrp="1"/>
          </p:cNvSpPr>
          <p:nvPr>
            <p:ph idx="1"/>
          </p:nvPr>
        </p:nvSpPr>
        <p:spPr>
          <a:xfrm>
            <a:off x="1638299" y="2046972"/>
            <a:ext cx="9613633" cy="4276826"/>
          </a:xfrm>
        </p:spPr>
        <p:txBody>
          <a:bodyPr>
            <a:normAutofit lnSpcReduction="10000"/>
          </a:bodyPr>
          <a:lstStyle/>
          <a:p>
            <a:r>
              <a:rPr lang="en-GB" sz="3600" dirty="0">
                <a:solidFill>
                  <a:schemeClr val="tx1"/>
                </a:solidFill>
              </a:rPr>
              <a:t>The “knock on” effect</a:t>
            </a:r>
            <a:br>
              <a:rPr lang="en-GB" sz="3600" dirty="0">
                <a:solidFill>
                  <a:schemeClr val="tx1"/>
                </a:solidFill>
              </a:rPr>
            </a:br>
            <a:endParaRPr lang="en-GB" sz="3600" dirty="0">
              <a:solidFill>
                <a:schemeClr val="tx1"/>
              </a:solidFill>
            </a:endParaRPr>
          </a:p>
          <a:p>
            <a:r>
              <a:rPr lang="en-GB" sz="3600" dirty="0">
                <a:solidFill>
                  <a:schemeClr val="tx1"/>
                </a:solidFill>
              </a:rPr>
              <a:t>Replacing what’s lost</a:t>
            </a:r>
            <a:br>
              <a:rPr lang="en-GB" sz="3600" dirty="0">
                <a:solidFill>
                  <a:schemeClr val="tx1"/>
                </a:solidFill>
              </a:rPr>
            </a:br>
            <a:endParaRPr lang="en-GB" sz="3600" dirty="0">
              <a:solidFill>
                <a:schemeClr val="tx1"/>
              </a:solidFill>
            </a:endParaRPr>
          </a:p>
          <a:p>
            <a:r>
              <a:rPr lang="en-GB" sz="3600" dirty="0">
                <a:solidFill>
                  <a:schemeClr val="tx1"/>
                </a:solidFill>
              </a:rPr>
              <a:t>Individuality is key</a:t>
            </a:r>
            <a:br>
              <a:rPr lang="en-GB" sz="3600" dirty="0">
                <a:solidFill>
                  <a:schemeClr val="tx1"/>
                </a:solidFill>
              </a:rPr>
            </a:br>
            <a:endParaRPr lang="en-GB" sz="3600" dirty="0">
              <a:solidFill>
                <a:schemeClr val="tx1"/>
              </a:solidFill>
            </a:endParaRPr>
          </a:p>
          <a:p>
            <a:r>
              <a:rPr lang="en-GB" sz="3600" dirty="0">
                <a:solidFill>
                  <a:schemeClr val="tx1"/>
                </a:solidFill>
              </a:rPr>
              <a:t>Tarnishing with the same brush </a:t>
            </a:r>
          </a:p>
          <a:p>
            <a:endParaRPr lang="en-GB" dirty="0"/>
          </a:p>
        </p:txBody>
      </p:sp>
    </p:spTree>
    <p:extLst>
      <p:ext uri="{BB962C8B-B14F-4D97-AF65-F5344CB8AC3E}">
        <p14:creationId xmlns:p14="http://schemas.microsoft.com/office/powerpoint/2010/main" val="12061816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0C86B9-4FDA-4D96-9EBA-62046FBACB12}"/>
              </a:ext>
            </a:extLst>
          </p:cNvPr>
          <p:cNvSpPr>
            <a:spLocks noGrp="1"/>
          </p:cNvSpPr>
          <p:nvPr>
            <p:ph type="title"/>
          </p:nvPr>
        </p:nvSpPr>
        <p:spPr>
          <a:xfrm>
            <a:off x="2724901" y="164551"/>
            <a:ext cx="8911687" cy="467045"/>
          </a:xfrm>
        </p:spPr>
        <p:txBody>
          <a:bodyPr>
            <a:normAutofit fontScale="90000"/>
          </a:bodyPr>
          <a:lstStyle/>
          <a:p>
            <a:r>
              <a:rPr lang="en-GB" b="1" i="1" dirty="0"/>
              <a:t>Theme 1 – The “knock on” effect</a:t>
            </a:r>
          </a:p>
        </p:txBody>
      </p:sp>
      <p:sp>
        <p:nvSpPr>
          <p:cNvPr id="13" name="Content Placeholder 12">
            <a:extLst>
              <a:ext uri="{FF2B5EF4-FFF2-40B4-BE49-F238E27FC236}">
                <a16:creationId xmlns:a16="http://schemas.microsoft.com/office/drawing/2014/main" id="{A82612F6-006B-4375-9672-5135A91616D3}"/>
              </a:ext>
            </a:extLst>
          </p:cNvPr>
          <p:cNvSpPr>
            <a:spLocks noGrp="1"/>
          </p:cNvSpPr>
          <p:nvPr>
            <p:ph idx="1"/>
          </p:nvPr>
        </p:nvSpPr>
        <p:spPr>
          <a:xfrm>
            <a:off x="1338607" y="1124931"/>
            <a:ext cx="10708849" cy="5808483"/>
          </a:xfrm>
        </p:spPr>
        <p:txBody>
          <a:bodyPr>
            <a:normAutofit fontScale="92500"/>
          </a:bodyPr>
          <a:lstStyle/>
          <a:p>
            <a:r>
              <a:rPr lang="en-GB" sz="2400" dirty="0">
                <a:solidFill>
                  <a:schemeClr val="tx1"/>
                </a:solidFill>
              </a:rPr>
              <a:t>Participant Y - “Stories and things that you hear of possible crime, it does tend to come down to the fact that there isn’t that role model there. It causes further issues with how they react to other people as well. If someone hasn’t got that mother, or that father, they’re jealous of it and I think it does play a big part in how they’re behaving later on in life”.</a:t>
            </a:r>
            <a:br>
              <a:rPr lang="en-GB" sz="2400" dirty="0">
                <a:solidFill>
                  <a:schemeClr val="tx1"/>
                </a:solidFill>
              </a:rPr>
            </a:br>
            <a:endParaRPr lang="en-GB" sz="2400" dirty="0">
              <a:solidFill>
                <a:schemeClr val="tx1"/>
              </a:solidFill>
            </a:endParaRPr>
          </a:p>
          <a:p>
            <a:r>
              <a:rPr lang="en-GB" sz="2400" dirty="0">
                <a:solidFill>
                  <a:schemeClr val="tx1"/>
                </a:solidFill>
              </a:rPr>
              <a:t>Participant Z - “Seeing it for myself of how someone’s grown up without their dad… they’re attached with their mum and they’ve had a sort of hatred towards other men because of the fact their dads left”.</a:t>
            </a:r>
            <a:br>
              <a:rPr lang="en-GB" sz="2400" dirty="0">
                <a:solidFill>
                  <a:schemeClr val="tx1"/>
                </a:solidFill>
              </a:rPr>
            </a:br>
            <a:endParaRPr lang="en-GB" sz="2400" dirty="0">
              <a:solidFill>
                <a:schemeClr val="tx1"/>
              </a:solidFill>
            </a:endParaRPr>
          </a:p>
          <a:p>
            <a:r>
              <a:rPr lang="en-GB" sz="2400" dirty="0">
                <a:solidFill>
                  <a:schemeClr val="tx1"/>
                </a:solidFill>
              </a:rPr>
              <a:t>Participant X - “I think the other thing it does with relation between a young person and their boyfriend or whatever, I think because you’ve seen how you’ve been brought up, you tend to play that out in a relationship as well. When they’re older it can have an effect of their understanding of the person they are going out with”.</a:t>
            </a:r>
            <a:br>
              <a:rPr lang="en-GB" sz="2400" dirty="0"/>
            </a:br>
            <a:endParaRPr lang="en-GB" sz="2400" dirty="0"/>
          </a:p>
          <a:p>
            <a:pPr marL="0" indent="0">
              <a:buNone/>
            </a:pPr>
            <a:endParaRPr lang="en-GB" dirty="0"/>
          </a:p>
        </p:txBody>
      </p:sp>
    </p:spTree>
    <p:extLst>
      <p:ext uri="{BB962C8B-B14F-4D97-AF65-F5344CB8AC3E}">
        <p14:creationId xmlns:p14="http://schemas.microsoft.com/office/powerpoint/2010/main" val="206207176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230FB003-59E2-495B-B54F-8FA11C685854}"/>
              </a:ext>
            </a:extLst>
          </p:cNvPr>
          <p:cNvSpPr>
            <a:spLocks noGrp="1"/>
          </p:cNvSpPr>
          <p:nvPr>
            <p:ph idx="1"/>
          </p:nvPr>
        </p:nvSpPr>
        <p:spPr>
          <a:xfrm>
            <a:off x="1069224" y="1450941"/>
            <a:ext cx="10609065" cy="3956117"/>
          </a:xfrm>
        </p:spPr>
        <p:txBody>
          <a:bodyPr>
            <a:noAutofit/>
          </a:bodyPr>
          <a:lstStyle/>
          <a:p>
            <a:r>
              <a:rPr lang="en-GB" sz="2800" dirty="0">
                <a:solidFill>
                  <a:schemeClr val="tx1"/>
                </a:solidFill>
              </a:rPr>
              <a:t>Participant W – “Growing up in a single parent family can often lead to insecure attachment in adolescents”.</a:t>
            </a:r>
            <a:br>
              <a:rPr lang="en-GB" sz="2800" dirty="0">
                <a:solidFill>
                  <a:schemeClr val="tx1"/>
                </a:solidFill>
              </a:rPr>
            </a:br>
            <a:endParaRPr lang="en-GB" sz="2800" dirty="0">
              <a:solidFill>
                <a:schemeClr val="tx1"/>
              </a:solidFill>
            </a:endParaRPr>
          </a:p>
          <a:p>
            <a:pPr marL="0" indent="0">
              <a:buNone/>
            </a:pPr>
            <a:br>
              <a:rPr lang="en-GB" sz="2800" dirty="0">
                <a:solidFill>
                  <a:schemeClr val="tx1"/>
                </a:solidFill>
              </a:rPr>
            </a:br>
            <a:br>
              <a:rPr lang="en-GB" sz="2800" dirty="0">
                <a:solidFill>
                  <a:schemeClr val="tx1"/>
                </a:solidFill>
              </a:rPr>
            </a:br>
            <a:r>
              <a:rPr lang="en-GB" sz="2800" b="1" i="1" dirty="0">
                <a:solidFill>
                  <a:schemeClr val="tx1"/>
                </a:solidFill>
              </a:rPr>
              <a:t>Semantic</a:t>
            </a:r>
            <a:r>
              <a:rPr lang="en-GB" sz="2800" dirty="0">
                <a:solidFill>
                  <a:schemeClr val="tx1"/>
                </a:solidFill>
              </a:rPr>
              <a:t> = Missing a caregiver in childhood provides a knock on effect in later life</a:t>
            </a:r>
            <a:br>
              <a:rPr lang="en-GB" sz="2800" dirty="0">
                <a:solidFill>
                  <a:schemeClr val="tx1"/>
                </a:solidFill>
              </a:rPr>
            </a:br>
            <a:br>
              <a:rPr lang="en-GB" sz="2800" dirty="0">
                <a:solidFill>
                  <a:schemeClr val="tx1"/>
                </a:solidFill>
              </a:rPr>
            </a:br>
            <a:r>
              <a:rPr lang="en-GB" sz="2800" b="1" i="1" dirty="0">
                <a:solidFill>
                  <a:schemeClr val="tx1"/>
                </a:solidFill>
              </a:rPr>
              <a:t>Latent</a:t>
            </a:r>
            <a:r>
              <a:rPr lang="en-GB" sz="2800" dirty="0">
                <a:solidFill>
                  <a:schemeClr val="tx1"/>
                </a:solidFill>
              </a:rPr>
              <a:t> = What if you’ve never known any different other than to have one caregiver? Could it shape a person for the better?</a:t>
            </a:r>
          </a:p>
        </p:txBody>
      </p:sp>
    </p:spTree>
    <p:extLst>
      <p:ext uri="{BB962C8B-B14F-4D97-AF65-F5344CB8AC3E}">
        <p14:creationId xmlns:p14="http://schemas.microsoft.com/office/powerpoint/2010/main" val="328742706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23FC32-A723-49AF-A95C-EFCBB64BA5C2}"/>
              </a:ext>
            </a:extLst>
          </p:cNvPr>
          <p:cNvSpPr>
            <a:spLocks noGrp="1"/>
          </p:cNvSpPr>
          <p:nvPr>
            <p:ph type="title"/>
          </p:nvPr>
        </p:nvSpPr>
        <p:spPr>
          <a:xfrm>
            <a:off x="2885156" y="133917"/>
            <a:ext cx="8911687" cy="1280890"/>
          </a:xfrm>
        </p:spPr>
        <p:txBody>
          <a:bodyPr/>
          <a:lstStyle/>
          <a:p>
            <a:r>
              <a:rPr lang="en-GB" b="1" i="1" dirty="0"/>
              <a:t>Theme 2 – Replacing what’s lost </a:t>
            </a:r>
          </a:p>
        </p:txBody>
      </p:sp>
      <p:sp>
        <p:nvSpPr>
          <p:cNvPr id="3" name="Content Placeholder 2">
            <a:extLst>
              <a:ext uri="{FF2B5EF4-FFF2-40B4-BE49-F238E27FC236}">
                <a16:creationId xmlns:a16="http://schemas.microsoft.com/office/drawing/2014/main" id="{EC825DF1-D1E8-4188-BE2F-BD66AC8D41FF}"/>
              </a:ext>
            </a:extLst>
          </p:cNvPr>
          <p:cNvSpPr>
            <a:spLocks noGrp="1"/>
          </p:cNvSpPr>
          <p:nvPr>
            <p:ph idx="1"/>
          </p:nvPr>
        </p:nvSpPr>
        <p:spPr>
          <a:xfrm>
            <a:off x="1498863" y="976875"/>
            <a:ext cx="10605154" cy="5747208"/>
          </a:xfrm>
        </p:spPr>
        <p:txBody>
          <a:bodyPr>
            <a:noAutofit/>
          </a:bodyPr>
          <a:lstStyle/>
          <a:p>
            <a:r>
              <a:rPr lang="en-GB" sz="2800" dirty="0">
                <a:solidFill>
                  <a:schemeClr val="tx1"/>
                </a:solidFill>
              </a:rPr>
              <a:t>Participant W – “In romantic relationships in later life, they often look for that father figure or that secure attachment in a father figure. They can be looking for something they’ve never experienced.. Sort of looking for that loss of a father figure in another person”.</a:t>
            </a:r>
            <a:br>
              <a:rPr lang="en-GB" sz="2800" dirty="0">
                <a:solidFill>
                  <a:schemeClr val="tx1"/>
                </a:solidFill>
              </a:rPr>
            </a:br>
            <a:endParaRPr lang="en-GB" sz="2800" dirty="0">
              <a:solidFill>
                <a:schemeClr val="tx1"/>
              </a:solidFill>
            </a:endParaRPr>
          </a:p>
          <a:p>
            <a:r>
              <a:rPr lang="en-GB" sz="2800" dirty="0">
                <a:solidFill>
                  <a:schemeClr val="tx1"/>
                </a:solidFill>
              </a:rPr>
              <a:t>Participant Y – “From personal experience I know that with a family member, they have attachment issues to a grandmother because they don’t have a mother. And if there is someone who is giving them a helping relationship, in a way what you would do with your parents, to be able to talk to them, tell them what’s wrong, that then lead to further issues…</a:t>
            </a:r>
            <a:br>
              <a:rPr lang="en-GB" sz="2400" dirty="0">
                <a:solidFill>
                  <a:schemeClr val="tx1"/>
                </a:solidFill>
              </a:rPr>
            </a:br>
            <a:endParaRPr lang="en-GB" sz="2400" dirty="0">
              <a:solidFill>
                <a:schemeClr val="tx1"/>
              </a:solidFill>
            </a:endParaRPr>
          </a:p>
        </p:txBody>
      </p:sp>
    </p:spTree>
    <p:extLst>
      <p:ext uri="{BB962C8B-B14F-4D97-AF65-F5344CB8AC3E}">
        <p14:creationId xmlns:p14="http://schemas.microsoft.com/office/powerpoint/2010/main" val="252163745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BAB63AD-B2EE-47B3-AAE5-28EBBEF199D2}"/>
              </a:ext>
            </a:extLst>
          </p:cNvPr>
          <p:cNvSpPr>
            <a:spLocks noGrp="1"/>
          </p:cNvSpPr>
          <p:nvPr>
            <p:ph idx="1"/>
          </p:nvPr>
        </p:nvSpPr>
        <p:spPr>
          <a:xfrm>
            <a:off x="1857082" y="408494"/>
            <a:ext cx="10034031" cy="3239679"/>
          </a:xfrm>
        </p:spPr>
        <p:txBody>
          <a:bodyPr>
            <a:noAutofit/>
          </a:bodyPr>
          <a:lstStyle/>
          <a:p>
            <a:pPr marL="0" indent="0">
              <a:buNone/>
            </a:pPr>
            <a:r>
              <a:rPr lang="en-GB" sz="3200" dirty="0">
                <a:solidFill>
                  <a:schemeClr val="tx1"/>
                </a:solidFill>
              </a:rPr>
              <a:t>…you can’t stop that person from having them feelings, emotions towards you when you’re kind of being that helping role they’ve never had”.</a:t>
            </a:r>
            <a:br>
              <a:rPr lang="en-GB" sz="3200" dirty="0">
                <a:solidFill>
                  <a:schemeClr val="tx1"/>
                </a:solidFill>
              </a:rPr>
            </a:br>
            <a:br>
              <a:rPr lang="en-GB" sz="2400" dirty="0">
                <a:solidFill>
                  <a:schemeClr val="tx1"/>
                </a:solidFill>
              </a:rPr>
            </a:br>
            <a:endParaRPr lang="en-GB" sz="2400" dirty="0">
              <a:solidFill>
                <a:schemeClr val="tx1"/>
              </a:solidFill>
            </a:endParaRPr>
          </a:p>
          <a:p>
            <a:r>
              <a:rPr lang="en-GB" sz="3200" dirty="0">
                <a:solidFill>
                  <a:schemeClr val="tx1"/>
                </a:solidFill>
              </a:rPr>
              <a:t>Participant W – “Working with a male or female counsellor, they might be associating that with the loss of that attachment during childhood”</a:t>
            </a:r>
            <a:br>
              <a:rPr lang="en-GB" sz="3200" dirty="0">
                <a:solidFill>
                  <a:schemeClr val="tx1"/>
                </a:solidFill>
              </a:rPr>
            </a:br>
            <a:br>
              <a:rPr lang="en-GB" sz="3200" dirty="0">
                <a:solidFill>
                  <a:schemeClr val="tx1"/>
                </a:solidFill>
              </a:rPr>
            </a:br>
            <a:r>
              <a:rPr lang="en-GB" sz="3200" b="1" i="1" dirty="0">
                <a:solidFill>
                  <a:schemeClr val="tx1"/>
                </a:solidFill>
              </a:rPr>
              <a:t>Semantic</a:t>
            </a:r>
            <a:r>
              <a:rPr lang="en-GB" sz="3200" dirty="0">
                <a:solidFill>
                  <a:schemeClr val="tx1"/>
                </a:solidFill>
              </a:rPr>
              <a:t> = Counselling creates positive results</a:t>
            </a:r>
            <a:br>
              <a:rPr lang="en-GB" sz="3200" dirty="0">
                <a:solidFill>
                  <a:schemeClr val="tx1"/>
                </a:solidFill>
              </a:rPr>
            </a:br>
            <a:br>
              <a:rPr lang="en-GB" sz="3200" dirty="0">
                <a:solidFill>
                  <a:schemeClr val="tx1"/>
                </a:solidFill>
              </a:rPr>
            </a:br>
            <a:r>
              <a:rPr lang="en-GB" sz="3200" b="1" i="1" dirty="0">
                <a:solidFill>
                  <a:schemeClr val="tx1"/>
                </a:solidFill>
              </a:rPr>
              <a:t>Latent = </a:t>
            </a:r>
            <a:r>
              <a:rPr lang="en-GB" sz="3200" dirty="0">
                <a:solidFill>
                  <a:schemeClr val="tx1"/>
                </a:solidFill>
              </a:rPr>
              <a:t>It can cause further issues</a:t>
            </a:r>
          </a:p>
        </p:txBody>
      </p:sp>
    </p:spTree>
    <p:extLst>
      <p:ext uri="{BB962C8B-B14F-4D97-AF65-F5344CB8AC3E}">
        <p14:creationId xmlns:p14="http://schemas.microsoft.com/office/powerpoint/2010/main" val="301019318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F2EACC-2373-4B2F-A0EC-2E7C858E9BC2}"/>
              </a:ext>
            </a:extLst>
          </p:cNvPr>
          <p:cNvSpPr>
            <a:spLocks noGrp="1"/>
          </p:cNvSpPr>
          <p:nvPr>
            <p:ph type="title"/>
          </p:nvPr>
        </p:nvSpPr>
        <p:spPr>
          <a:xfrm>
            <a:off x="3092546" y="152770"/>
            <a:ext cx="8911687" cy="1280890"/>
          </a:xfrm>
        </p:spPr>
        <p:txBody>
          <a:bodyPr/>
          <a:lstStyle/>
          <a:p>
            <a:r>
              <a:rPr lang="en-GB" b="1" i="1" dirty="0"/>
              <a:t>Theme 3 – Individuality is key</a:t>
            </a:r>
          </a:p>
        </p:txBody>
      </p:sp>
      <p:sp>
        <p:nvSpPr>
          <p:cNvPr id="3" name="Content Placeholder 2">
            <a:extLst>
              <a:ext uri="{FF2B5EF4-FFF2-40B4-BE49-F238E27FC236}">
                <a16:creationId xmlns:a16="http://schemas.microsoft.com/office/drawing/2014/main" id="{60B038F0-0700-4816-B1C0-6C68CF8BE715}"/>
              </a:ext>
            </a:extLst>
          </p:cNvPr>
          <p:cNvSpPr>
            <a:spLocks noGrp="1"/>
          </p:cNvSpPr>
          <p:nvPr>
            <p:ph idx="1"/>
          </p:nvPr>
        </p:nvSpPr>
        <p:spPr>
          <a:xfrm>
            <a:off x="1253765" y="1003771"/>
            <a:ext cx="10938235" cy="6209123"/>
          </a:xfrm>
        </p:spPr>
        <p:txBody>
          <a:bodyPr>
            <a:normAutofit lnSpcReduction="10000"/>
          </a:bodyPr>
          <a:lstStyle/>
          <a:p>
            <a:r>
              <a:rPr lang="en-GB" sz="2800" dirty="0">
                <a:solidFill>
                  <a:schemeClr val="tx1"/>
                </a:solidFill>
              </a:rPr>
              <a:t>Participant W – “Growing up without a mother, can contribute to emotional attachment in adulthood. But I think it does depend on the person”.</a:t>
            </a:r>
            <a:br>
              <a:rPr lang="en-GB" sz="2800" dirty="0">
                <a:solidFill>
                  <a:schemeClr val="tx1"/>
                </a:solidFill>
              </a:rPr>
            </a:br>
            <a:endParaRPr lang="en-GB" sz="2800" dirty="0">
              <a:solidFill>
                <a:schemeClr val="tx1"/>
              </a:solidFill>
            </a:endParaRPr>
          </a:p>
          <a:p>
            <a:r>
              <a:rPr lang="en-GB" sz="2800" dirty="0">
                <a:solidFill>
                  <a:schemeClr val="tx1"/>
                </a:solidFill>
              </a:rPr>
              <a:t>Participant X – “I was growing up with all these other children and I thought nothing of it. We just accepted that as the ‘norm’. </a:t>
            </a:r>
            <a:br>
              <a:rPr lang="en-GB" sz="2800" dirty="0">
                <a:solidFill>
                  <a:schemeClr val="tx1"/>
                </a:solidFill>
              </a:rPr>
            </a:br>
            <a:endParaRPr lang="en-GB" sz="2800" dirty="0">
              <a:solidFill>
                <a:schemeClr val="tx1"/>
              </a:solidFill>
            </a:endParaRPr>
          </a:p>
          <a:p>
            <a:r>
              <a:rPr lang="en-GB" sz="2800" dirty="0">
                <a:solidFill>
                  <a:schemeClr val="tx1"/>
                </a:solidFill>
              </a:rPr>
              <a:t>Participant Y – “How successful the counselling kind of would be as well would depend on how the person reacted to the situation…. Like you said, they think it’s the “norm”, that’s their environment. I think it’s just a bit of a difficult one to try and pinpoint down.</a:t>
            </a:r>
            <a:br>
              <a:rPr lang="en-GB" sz="2800" dirty="0">
                <a:solidFill>
                  <a:schemeClr val="tx1"/>
                </a:solidFill>
              </a:rPr>
            </a:br>
            <a:endParaRPr lang="en-GB" sz="2800" dirty="0">
              <a:solidFill>
                <a:schemeClr val="tx1"/>
              </a:solidFill>
            </a:endParaRPr>
          </a:p>
        </p:txBody>
      </p:sp>
    </p:spTree>
    <p:extLst>
      <p:ext uri="{BB962C8B-B14F-4D97-AF65-F5344CB8AC3E}">
        <p14:creationId xmlns:p14="http://schemas.microsoft.com/office/powerpoint/2010/main" val="111244639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73306D5-6615-4836-90E8-08852DD7432B}"/>
              </a:ext>
            </a:extLst>
          </p:cNvPr>
          <p:cNvSpPr>
            <a:spLocks noGrp="1"/>
          </p:cNvSpPr>
          <p:nvPr>
            <p:ph idx="1"/>
          </p:nvPr>
        </p:nvSpPr>
        <p:spPr>
          <a:xfrm>
            <a:off x="923108" y="1393371"/>
            <a:ext cx="10912429" cy="5329646"/>
          </a:xfrm>
        </p:spPr>
        <p:txBody>
          <a:bodyPr>
            <a:normAutofit/>
          </a:bodyPr>
          <a:lstStyle/>
          <a:p>
            <a:r>
              <a:rPr lang="en-GB" sz="2800" dirty="0">
                <a:solidFill>
                  <a:schemeClr val="tx1"/>
                </a:solidFill>
              </a:rPr>
              <a:t>Participant Z – “I think it depends on the person who’s going and how badly, or if it’s effected them”. </a:t>
            </a:r>
            <a:br>
              <a:rPr lang="en-GB" sz="2800" dirty="0">
                <a:solidFill>
                  <a:schemeClr val="tx1"/>
                </a:solidFill>
              </a:rPr>
            </a:br>
            <a:br>
              <a:rPr lang="en-GB" sz="2800" dirty="0">
                <a:solidFill>
                  <a:schemeClr val="tx1"/>
                </a:solidFill>
              </a:rPr>
            </a:br>
            <a:br>
              <a:rPr lang="en-GB" sz="2800" dirty="0">
                <a:solidFill>
                  <a:schemeClr val="tx1"/>
                </a:solidFill>
              </a:rPr>
            </a:br>
            <a:r>
              <a:rPr lang="en-GB" sz="2800" b="1" i="1" dirty="0">
                <a:solidFill>
                  <a:schemeClr val="tx1"/>
                </a:solidFill>
              </a:rPr>
              <a:t>Semantic</a:t>
            </a:r>
            <a:r>
              <a:rPr lang="en-GB" sz="2800" dirty="0">
                <a:solidFill>
                  <a:schemeClr val="tx1"/>
                </a:solidFill>
              </a:rPr>
              <a:t> = Lack of attachment may not effect everyone, it’s down to the individual </a:t>
            </a:r>
            <a:br>
              <a:rPr lang="en-GB" sz="2800" dirty="0">
                <a:solidFill>
                  <a:schemeClr val="tx1"/>
                </a:solidFill>
              </a:rPr>
            </a:br>
            <a:br>
              <a:rPr lang="en-GB" sz="2800" dirty="0">
                <a:solidFill>
                  <a:schemeClr val="tx1"/>
                </a:solidFill>
              </a:rPr>
            </a:br>
            <a:r>
              <a:rPr lang="en-GB" sz="2800" b="1" i="1" dirty="0">
                <a:solidFill>
                  <a:schemeClr val="tx1"/>
                </a:solidFill>
              </a:rPr>
              <a:t>Latent</a:t>
            </a:r>
            <a:r>
              <a:rPr lang="en-GB" sz="2800" dirty="0">
                <a:solidFill>
                  <a:schemeClr val="tx1"/>
                </a:solidFill>
              </a:rPr>
              <a:t> = Pre-existing research demonstrates that insecure attachment will affect a person, even if their circumstances are different (Rana, 2007).</a:t>
            </a:r>
          </a:p>
          <a:p>
            <a:endParaRPr lang="en-GB" dirty="0"/>
          </a:p>
        </p:txBody>
      </p:sp>
    </p:spTree>
    <p:extLst>
      <p:ext uri="{BB962C8B-B14F-4D97-AF65-F5344CB8AC3E}">
        <p14:creationId xmlns:p14="http://schemas.microsoft.com/office/powerpoint/2010/main" val="191280897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A4BB44-6C15-4D0A-BF69-95887482B5C6}"/>
              </a:ext>
            </a:extLst>
          </p:cNvPr>
          <p:cNvSpPr>
            <a:spLocks noGrp="1"/>
          </p:cNvSpPr>
          <p:nvPr>
            <p:ph type="title"/>
          </p:nvPr>
        </p:nvSpPr>
        <p:spPr>
          <a:xfrm>
            <a:off x="1904214" y="133916"/>
            <a:ext cx="9402435" cy="1223544"/>
          </a:xfrm>
        </p:spPr>
        <p:txBody>
          <a:bodyPr>
            <a:normAutofit/>
          </a:bodyPr>
          <a:lstStyle/>
          <a:p>
            <a:r>
              <a:rPr lang="en-GB" b="1" i="1" dirty="0"/>
              <a:t>Theme 4 – Tarnishing with the same brush</a:t>
            </a:r>
          </a:p>
        </p:txBody>
      </p:sp>
      <p:sp>
        <p:nvSpPr>
          <p:cNvPr id="3" name="Content Placeholder 2">
            <a:extLst>
              <a:ext uri="{FF2B5EF4-FFF2-40B4-BE49-F238E27FC236}">
                <a16:creationId xmlns:a16="http://schemas.microsoft.com/office/drawing/2014/main" id="{4BBE3F09-5173-493D-8223-20F6E9805D6E}"/>
              </a:ext>
            </a:extLst>
          </p:cNvPr>
          <p:cNvSpPr>
            <a:spLocks noGrp="1"/>
          </p:cNvSpPr>
          <p:nvPr>
            <p:ph idx="1"/>
          </p:nvPr>
        </p:nvSpPr>
        <p:spPr>
          <a:xfrm>
            <a:off x="1598471" y="1073577"/>
            <a:ext cx="10013919" cy="5949886"/>
          </a:xfrm>
        </p:spPr>
        <p:txBody>
          <a:bodyPr>
            <a:normAutofit/>
          </a:bodyPr>
          <a:lstStyle/>
          <a:p>
            <a:r>
              <a:rPr lang="en-GB" sz="2800" dirty="0">
                <a:solidFill>
                  <a:schemeClr val="tx1"/>
                </a:solidFill>
              </a:rPr>
              <a:t>Participant Z – “Overprotective. If you see that your parents have split and either your mum or dad has gone, you don’t want that to happen in your relationship. So you’re overprotective of that, they try and keep that together, so they don’t have to go through that again”. </a:t>
            </a:r>
            <a:br>
              <a:rPr lang="en-GB" sz="2800" dirty="0">
                <a:solidFill>
                  <a:schemeClr val="tx1"/>
                </a:solidFill>
              </a:rPr>
            </a:br>
            <a:endParaRPr lang="en-GB" sz="2800" dirty="0">
              <a:solidFill>
                <a:schemeClr val="tx1"/>
              </a:solidFill>
            </a:endParaRPr>
          </a:p>
          <a:p>
            <a:r>
              <a:rPr lang="en-GB" sz="2800" dirty="0">
                <a:solidFill>
                  <a:schemeClr val="tx1"/>
                </a:solidFill>
              </a:rPr>
              <a:t> Participant Y – “They’re not going to want to possibly listen, say that it was a mother that was missing, they’re </a:t>
            </a:r>
            <a:r>
              <a:rPr lang="en-GB" sz="2800">
                <a:solidFill>
                  <a:schemeClr val="tx1"/>
                </a:solidFill>
              </a:rPr>
              <a:t>not going </a:t>
            </a:r>
            <a:r>
              <a:rPr lang="en-GB" sz="2800" dirty="0">
                <a:solidFill>
                  <a:schemeClr val="tx1"/>
                </a:solidFill>
              </a:rPr>
              <a:t>to want to listen to the woman figure because they know that, that person’s gone from their life so why should they listen to them maybe?”.</a:t>
            </a:r>
          </a:p>
        </p:txBody>
      </p:sp>
    </p:spTree>
    <p:extLst>
      <p:ext uri="{BB962C8B-B14F-4D97-AF65-F5344CB8AC3E}">
        <p14:creationId xmlns:p14="http://schemas.microsoft.com/office/powerpoint/2010/main" val="123862244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8929CA5-4DB1-467D-8AEE-344BF47F5EE2}"/>
              </a:ext>
            </a:extLst>
          </p:cNvPr>
          <p:cNvSpPr>
            <a:spLocks noGrp="1"/>
          </p:cNvSpPr>
          <p:nvPr>
            <p:ph idx="1"/>
          </p:nvPr>
        </p:nvSpPr>
        <p:spPr>
          <a:xfrm>
            <a:off x="1193074" y="1260565"/>
            <a:ext cx="10371909" cy="4844144"/>
          </a:xfrm>
        </p:spPr>
        <p:txBody>
          <a:bodyPr>
            <a:normAutofit/>
          </a:bodyPr>
          <a:lstStyle/>
          <a:p>
            <a:r>
              <a:rPr lang="en-GB" sz="2800" dirty="0">
                <a:solidFill>
                  <a:schemeClr val="tx1"/>
                </a:solidFill>
              </a:rPr>
              <a:t>Participant Z – “They could see the counsellor and that might be a man, and they’d be like “I don’t want to talk to you, you’re a man” and it could be the same. Say your mums gone, “I don’t want to talk to you, you’re a woman, my mum just walked out on me, how do I know you’re not going to do it?”. </a:t>
            </a:r>
            <a:br>
              <a:rPr lang="en-GB" sz="2800" dirty="0">
                <a:solidFill>
                  <a:schemeClr val="tx1"/>
                </a:solidFill>
              </a:rPr>
            </a:br>
            <a:br>
              <a:rPr lang="en-GB" sz="2800" dirty="0">
                <a:solidFill>
                  <a:schemeClr val="tx1"/>
                </a:solidFill>
              </a:rPr>
            </a:br>
            <a:r>
              <a:rPr lang="en-GB" sz="2800" b="1" i="1" dirty="0">
                <a:solidFill>
                  <a:schemeClr val="tx1"/>
                </a:solidFill>
              </a:rPr>
              <a:t>Semantic</a:t>
            </a:r>
            <a:r>
              <a:rPr lang="en-GB" sz="2800" dirty="0">
                <a:solidFill>
                  <a:schemeClr val="tx1"/>
                </a:solidFill>
              </a:rPr>
              <a:t> = A person relates their loss to another person</a:t>
            </a:r>
            <a:br>
              <a:rPr lang="en-GB" sz="2800" dirty="0">
                <a:solidFill>
                  <a:schemeClr val="tx1"/>
                </a:solidFill>
              </a:rPr>
            </a:br>
            <a:br>
              <a:rPr lang="en-GB" sz="2800" dirty="0">
                <a:solidFill>
                  <a:schemeClr val="tx1"/>
                </a:solidFill>
              </a:rPr>
            </a:br>
            <a:r>
              <a:rPr lang="en-GB" sz="2800" b="1" i="1" dirty="0">
                <a:solidFill>
                  <a:schemeClr val="tx1"/>
                </a:solidFill>
              </a:rPr>
              <a:t>Latent</a:t>
            </a:r>
            <a:r>
              <a:rPr lang="en-GB" sz="2800" dirty="0">
                <a:solidFill>
                  <a:schemeClr val="tx1"/>
                </a:solidFill>
              </a:rPr>
              <a:t> = Could another person show them that not everybody is the same as the person they lost?</a:t>
            </a:r>
          </a:p>
          <a:p>
            <a:endParaRPr lang="en-GB" dirty="0"/>
          </a:p>
        </p:txBody>
      </p:sp>
    </p:spTree>
    <p:extLst>
      <p:ext uri="{BB962C8B-B14F-4D97-AF65-F5344CB8AC3E}">
        <p14:creationId xmlns:p14="http://schemas.microsoft.com/office/powerpoint/2010/main" val="345754543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7E9F74-ABB2-4381-86A4-6E90E71786C1}"/>
              </a:ext>
            </a:extLst>
          </p:cNvPr>
          <p:cNvSpPr>
            <a:spLocks noGrp="1"/>
          </p:cNvSpPr>
          <p:nvPr>
            <p:ph type="title"/>
          </p:nvPr>
        </p:nvSpPr>
        <p:spPr>
          <a:xfrm>
            <a:off x="3141565" y="84179"/>
            <a:ext cx="8911687" cy="1280890"/>
          </a:xfrm>
        </p:spPr>
        <p:txBody>
          <a:bodyPr/>
          <a:lstStyle/>
          <a:p>
            <a:r>
              <a:rPr lang="en-GB" i="1" dirty="0"/>
              <a:t>Limitations of my research</a:t>
            </a:r>
          </a:p>
        </p:txBody>
      </p:sp>
      <p:sp>
        <p:nvSpPr>
          <p:cNvPr id="3" name="Content Placeholder 2">
            <a:extLst>
              <a:ext uri="{FF2B5EF4-FFF2-40B4-BE49-F238E27FC236}">
                <a16:creationId xmlns:a16="http://schemas.microsoft.com/office/drawing/2014/main" id="{85C42466-D995-42E1-9A6F-B39A7C36B3F8}"/>
              </a:ext>
            </a:extLst>
          </p:cNvPr>
          <p:cNvSpPr>
            <a:spLocks noGrp="1"/>
          </p:cNvSpPr>
          <p:nvPr>
            <p:ph idx="1"/>
          </p:nvPr>
        </p:nvSpPr>
        <p:spPr>
          <a:xfrm>
            <a:off x="2258287" y="1463040"/>
            <a:ext cx="8915400" cy="3777622"/>
          </a:xfrm>
        </p:spPr>
        <p:txBody>
          <a:bodyPr>
            <a:noAutofit/>
          </a:bodyPr>
          <a:lstStyle/>
          <a:p>
            <a:r>
              <a:rPr lang="en-GB" sz="3200" dirty="0"/>
              <a:t>Is it transferable?</a:t>
            </a:r>
            <a:br>
              <a:rPr lang="en-GB" sz="3200" dirty="0"/>
            </a:br>
            <a:endParaRPr lang="en-GB" sz="3200" dirty="0"/>
          </a:p>
          <a:p>
            <a:r>
              <a:rPr lang="en-GB" sz="3200" dirty="0"/>
              <a:t>What were the limitations of my research?</a:t>
            </a:r>
            <a:br>
              <a:rPr lang="en-GB" sz="3200" dirty="0"/>
            </a:br>
            <a:endParaRPr lang="en-GB" sz="3200" dirty="0"/>
          </a:p>
          <a:p>
            <a:r>
              <a:rPr lang="en-GB" sz="3200" dirty="0"/>
              <a:t>Ideas for future research? </a:t>
            </a:r>
            <a:br>
              <a:rPr lang="en-GB" sz="3200" dirty="0"/>
            </a:br>
            <a:endParaRPr lang="en-GB" sz="3200" dirty="0"/>
          </a:p>
          <a:p>
            <a:r>
              <a:rPr lang="en-GB" sz="3200" dirty="0"/>
              <a:t>Impact of the research?</a:t>
            </a:r>
          </a:p>
        </p:txBody>
      </p:sp>
      <p:pic>
        <p:nvPicPr>
          <p:cNvPr id="5" name="Picture 4">
            <a:extLst>
              <a:ext uri="{FF2B5EF4-FFF2-40B4-BE49-F238E27FC236}">
                <a16:creationId xmlns:a16="http://schemas.microsoft.com/office/drawing/2014/main" id="{C79C33DE-CD10-425A-8F16-00E63CDE9007}"/>
              </a:ext>
            </a:extLst>
          </p:cNvPr>
          <p:cNvPicPr>
            <a:picLocks noChangeAspect="1"/>
          </p:cNvPicPr>
          <p:nvPr/>
        </p:nvPicPr>
        <p:blipFill>
          <a:blip r:embed="rId2"/>
          <a:stretch>
            <a:fillRect/>
          </a:stretch>
        </p:blipFill>
        <p:spPr>
          <a:xfrm>
            <a:off x="8465910" y="3175872"/>
            <a:ext cx="3587342" cy="3587342"/>
          </a:xfrm>
          <a:prstGeom prst="rect">
            <a:avLst/>
          </a:prstGeom>
        </p:spPr>
      </p:pic>
    </p:spTree>
    <p:extLst>
      <p:ext uri="{BB962C8B-B14F-4D97-AF65-F5344CB8AC3E}">
        <p14:creationId xmlns:p14="http://schemas.microsoft.com/office/powerpoint/2010/main" val="70859897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ADEB5C-FE54-4CA1-A84F-A31915FB0699}"/>
              </a:ext>
            </a:extLst>
          </p:cNvPr>
          <p:cNvSpPr>
            <a:spLocks noGrp="1"/>
          </p:cNvSpPr>
          <p:nvPr>
            <p:ph type="title"/>
          </p:nvPr>
        </p:nvSpPr>
        <p:spPr>
          <a:xfrm>
            <a:off x="2611977" y="93628"/>
            <a:ext cx="8911687" cy="1280890"/>
          </a:xfrm>
        </p:spPr>
        <p:txBody>
          <a:bodyPr>
            <a:normAutofit/>
          </a:bodyPr>
          <a:lstStyle/>
          <a:p>
            <a:r>
              <a:rPr lang="en-GB" i="1" dirty="0"/>
              <a:t>The answer to my research question</a:t>
            </a:r>
          </a:p>
        </p:txBody>
      </p:sp>
      <p:sp>
        <p:nvSpPr>
          <p:cNvPr id="3" name="Content Placeholder 2">
            <a:extLst>
              <a:ext uri="{FF2B5EF4-FFF2-40B4-BE49-F238E27FC236}">
                <a16:creationId xmlns:a16="http://schemas.microsoft.com/office/drawing/2014/main" id="{E14499AE-763E-4AB8-923E-A3839FC93B8D}"/>
              </a:ext>
            </a:extLst>
          </p:cNvPr>
          <p:cNvSpPr>
            <a:spLocks noGrp="1"/>
          </p:cNvSpPr>
          <p:nvPr>
            <p:ph idx="1"/>
          </p:nvPr>
        </p:nvSpPr>
        <p:spPr>
          <a:xfrm>
            <a:off x="1678938" y="950889"/>
            <a:ext cx="9907571" cy="2327628"/>
          </a:xfrm>
        </p:spPr>
        <p:txBody>
          <a:bodyPr>
            <a:noAutofit/>
          </a:bodyPr>
          <a:lstStyle/>
          <a:p>
            <a:r>
              <a:rPr lang="en-GB" sz="2800" dirty="0"/>
              <a:t>“The relevance of attachment theory: How does an insecure attachment figure in childhood contribute to adulthood?”</a:t>
            </a:r>
            <a:br>
              <a:rPr lang="en-GB" sz="2800" dirty="0"/>
            </a:br>
            <a:endParaRPr lang="en-GB" sz="2800" dirty="0"/>
          </a:p>
          <a:p>
            <a:r>
              <a:rPr lang="en-GB" sz="2800" dirty="0"/>
              <a:t>Attachment theory is relevant</a:t>
            </a:r>
            <a:br>
              <a:rPr lang="en-GB" sz="2800" dirty="0"/>
            </a:br>
            <a:endParaRPr lang="en-GB" sz="2800" dirty="0"/>
          </a:p>
          <a:p>
            <a:r>
              <a:rPr lang="en-GB" sz="2800" dirty="0"/>
              <a:t>An insecure attachment figure contributes to: Relationships in later life, connections with other people, trust issues</a:t>
            </a:r>
            <a:br>
              <a:rPr lang="en-GB" sz="2800" dirty="0"/>
            </a:br>
            <a:endParaRPr lang="en-GB" sz="2800" dirty="0"/>
          </a:p>
          <a:p>
            <a:r>
              <a:rPr lang="en-GB" sz="2800" dirty="0"/>
              <a:t>However… is it down to the individual? Does it really effect everyone? </a:t>
            </a:r>
          </a:p>
        </p:txBody>
      </p:sp>
    </p:spTree>
    <p:extLst>
      <p:ext uri="{BB962C8B-B14F-4D97-AF65-F5344CB8AC3E}">
        <p14:creationId xmlns:p14="http://schemas.microsoft.com/office/powerpoint/2010/main" val="226066091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79AC6D-2B1B-45F2-9AB9-319C67F6F775}"/>
              </a:ext>
            </a:extLst>
          </p:cNvPr>
          <p:cNvSpPr>
            <a:spLocks noGrp="1"/>
          </p:cNvSpPr>
          <p:nvPr>
            <p:ph type="title"/>
          </p:nvPr>
        </p:nvSpPr>
        <p:spPr>
          <a:xfrm>
            <a:off x="2561408" y="1434008"/>
            <a:ext cx="8911687" cy="1280890"/>
          </a:xfrm>
        </p:spPr>
        <p:txBody>
          <a:bodyPr>
            <a:normAutofit fontScale="90000"/>
          </a:bodyPr>
          <a:lstStyle/>
          <a:p>
            <a:r>
              <a:rPr lang="en-GB" sz="4800" b="1" i="1" dirty="0"/>
              <a:t>Reflecting on the experience and research process </a:t>
            </a:r>
          </a:p>
        </p:txBody>
      </p:sp>
      <p:pic>
        <p:nvPicPr>
          <p:cNvPr id="5" name="Picture 4">
            <a:extLst>
              <a:ext uri="{FF2B5EF4-FFF2-40B4-BE49-F238E27FC236}">
                <a16:creationId xmlns:a16="http://schemas.microsoft.com/office/drawing/2014/main" id="{1226F045-11E6-4F4D-9227-104B6B9FBEC1}"/>
              </a:ext>
            </a:extLst>
          </p:cNvPr>
          <p:cNvPicPr>
            <a:picLocks noChangeAspect="1"/>
          </p:cNvPicPr>
          <p:nvPr/>
        </p:nvPicPr>
        <p:blipFill>
          <a:blip r:embed="rId2"/>
          <a:stretch>
            <a:fillRect/>
          </a:stretch>
        </p:blipFill>
        <p:spPr>
          <a:xfrm rot="21181879">
            <a:off x="716279" y="3721101"/>
            <a:ext cx="3463834" cy="2239946"/>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10" name="Picture 9">
            <a:extLst>
              <a:ext uri="{FF2B5EF4-FFF2-40B4-BE49-F238E27FC236}">
                <a16:creationId xmlns:a16="http://schemas.microsoft.com/office/drawing/2014/main" id="{39FB8097-84C5-418C-BA56-98A8E146ED8D}"/>
              </a:ext>
            </a:extLst>
          </p:cNvPr>
          <p:cNvPicPr>
            <a:picLocks noChangeAspect="1"/>
          </p:cNvPicPr>
          <p:nvPr/>
        </p:nvPicPr>
        <p:blipFill>
          <a:blip r:embed="rId3"/>
          <a:stretch>
            <a:fillRect/>
          </a:stretch>
        </p:blipFill>
        <p:spPr>
          <a:xfrm rot="664143">
            <a:off x="7828461" y="3970021"/>
            <a:ext cx="3849733" cy="215585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64829078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95AE24F5-D003-4EDE-AB3C-034164E5FA87}"/>
              </a:ext>
            </a:extLst>
          </p:cNvPr>
          <p:cNvSpPr/>
          <p:nvPr/>
        </p:nvSpPr>
        <p:spPr>
          <a:xfrm>
            <a:off x="1449340" y="1607894"/>
            <a:ext cx="10392248" cy="923330"/>
          </a:xfrm>
          <a:prstGeom prst="rect">
            <a:avLst/>
          </a:prstGeom>
          <a:noFill/>
        </p:spPr>
        <p:txBody>
          <a:bodyPr wrap="square" lIns="91440" tIns="45720" rIns="91440" bIns="45720">
            <a:spAutoFit/>
          </a:bodyPr>
          <a:lstStyle/>
          <a:p>
            <a:pPr algn="ctr"/>
            <a:r>
              <a:rPr lang="en-US" sz="5400" b="1" cap="none" spc="0" dirty="0">
                <a:ln w="22225">
                  <a:solidFill>
                    <a:schemeClr val="accent2"/>
                  </a:solidFill>
                  <a:prstDash val="solid"/>
                </a:ln>
                <a:solidFill>
                  <a:schemeClr val="accent2">
                    <a:lumMod val="40000"/>
                    <a:lumOff val="60000"/>
                  </a:schemeClr>
                </a:solidFill>
                <a:effectLst/>
              </a:rPr>
              <a:t>Are there any questions?</a:t>
            </a:r>
          </a:p>
        </p:txBody>
      </p:sp>
      <p:pic>
        <p:nvPicPr>
          <p:cNvPr id="9" name="Picture 8">
            <a:extLst>
              <a:ext uri="{FF2B5EF4-FFF2-40B4-BE49-F238E27FC236}">
                <a16:creationId xmlns:a16="http://schemas.microsoft.com/office/drawing/2014/main" id="{5B3578AE-B7AA-476E-A7FE-54ECA04D0AF4}"/>
              </a:ext>
            </a:extLst>
          </p:cNvPr>
          <p:cNvPicPr>
            <a:picLocks noChangeAspect="1"/>
          </p:cNvPicPr>
          <p:nvPr/>
        </p:nvPicPr>
        <p:blipFill>
          <a:blip r:embed="rId3"/>
          <a:stretch>
            <a:fillRect/>
          </a:stretch>
        </p:blipFill>
        <p:spPr>
          <a:xfrm>
            <a:off x="3776037" y="3429000"/>
            <a:ext cx="4405666" cy="2202833"/>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spTree>
    <p:extLst>
      <p:ext uri="{BB962C8B-B14F-4D97-AF65-F5344CB8AC3E}">
        <p14:creationId xmlns:p14="http://schemas.microsoft.com/office/powerpoint/2010/main" val="366453025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26858D-39EC-463D-8B9B-4566AA98E7E2}"/>
              </a:ext>
            </a:extLst>
          </p:cNvPr>
          <p:cNvSpPr>
            <a:spLocks noGrp="1"/>
          </p:cNvSpPr>
          <p:nvPr>
            <p:ph type="title"/>
          </p:nvPr>
        </p:nvSpPr>
        <p:spPr>
          <a:xfrm>
            <a:off x="3768583" y="563150"/>
            <a:ext cx="8911687" cy="1280890"/>
          </a:xfrm>
        </p:spPr>
        <p:txBody>
          <a:bodyPr/>
          <a:lstStyle/>
          <a:p>
            <a:r>
              <a:rPr lang="en-GB" i="1" dirty="0"/>
              <a:t>References </a:t>
            </a:r>
          </a:p>
        </p:txBody>
      </p:sp>
      <p:sp>
        <p:nvSpPr>
          <p:cNvPr id="3" name="Content Placeholder 2">
            <a:extLst>
              <a:ext uri="{FF2B5EF4-FFF2-40B4-BE49-F238E27FC236}">
                <a16:creationId xmlns:a16="http://schemas.microsoft.com/office/drawing/2014/main" id="{6BB822EA-8832-4E8D-B808-CF55E04C99D3}"/>
              </a:ext>
            </a:extLst>
          </p:cNvPr>
          <p:cNvSpPr>
            <a:spLocks noGrp="1"/>
          </p:cNvSpPr>
          <p:nvPr>
            <p:ph idx="1"/>
          </p:nvPr>
        </p:nvSpPr>
        <p:spPr>
          <a:xfrm>
            <a:off x="1329761" y="1615439"/>
            <a:ext cx="10537561" cy="4954325"/>
          </a:xfrm>
        </p:spPr>
        <p:txBody>
          <a:bodyPr>
            <a:normAutofit fontScale="92500"/>
          </a:bodyPr>
          <a:lstStyle/>
          <a:p>
            <a:pPr marL="0" indent="0">
              <a:buNone/>
            </a:pPr>
            <a:r>
              <a:rPr lang="en-GB" dirty="0"/>
              <a:t>Braun, V. and Clarke, V. (2006). Using thematic analysis in psychology. </a:t>
            </a:r>
            <a:r>
              <a:rPr lang="en-GB" i="1" dirty="0"/>
              <a:t>Qualitative Research in Psychology</a:t>
            </a:r>
            <a:r>
              <a:rPr lang="en-GB" dirty="0"/>
              <a:t>, 3(2), pp.77-101.</a:t>
            </a:r>
            <a:br>
              <a:rPr lang="en-GB" dirty="0"/>
            </a:br>
            <a:br>
              <a:rPr lang="en-GB" dirty="0"/>
            </a:br>
            <a:br>
              <a:rPr lang="en-GB" dirty="0"/>
            </a:br>
            <a:r>
              <a:rPr lang="en-GB" dirty="0" err="1"/>
              <a:t>Planalp</a:t>
            </a:r>
            <a:r>
              <a:rPr lang="en-GB" dirty="0"/>
              <a:t>, E. and </a:t>
            </a:r>
            <a:r>
              <a:rPr lang="en-GB" dirty="0" err="1"/>
              <a:t>Braungart-Rieker</a:t>
            </a:r>
            <a:r>
              <a:rPr lang="en-GB" dirty="0"/>
              <a:t>, J. (2016). Determinants of father involvement with young children: Evidence from the early childhood longitudinal study–birth cohort. </a:t>
            </a:r>
            <a:r>
              <a:rPr lang="en-GB" i="1" dirty="0"/>
              <a:t>Journal of Family Psychology</a:t>
            </a:r>
            <a:r>
              <a:rPr lang="en-GB" dirty="0"/>
              <a:t>, 30(1), pp.135-146.</a:t>
            </a:r>
            <a:br>
              <a:rPr lang="en-GB" dirty="0"/>
            </a:br>
            <a:br>
              <a:rPr lang="en-GB" dirty="0"/>
            </a:br>
            <a:r>
              <a:rPr lang="en-GB" dirty="0"/>
              <a:t>Press, N. (2008). Phenotypes, Social Constructionism and the Spurious Finding. </a:t>
            </a:r>
            <a:r>
              <a:rPr lang="en-GB" i="1" dirty="0"/>
              <a:t>Nature </a:t>
            </a:r>
            <a:r>
              <a:rPr lang="en-GB" i="1" dirty="0" err="1"/>
              <a:t>Precedings</a:t>
            </a:r>
            <a:r>
              <a:rPr lang="en-GB" dirty="0"/>
              <a:t>.</a:t>
            </a:r>
            <a:br>
              <a:rPr lang="en-GB" dirty="0"/>
            </a:br>
            <a:br>
              <a:rPr lang="en-GB" dirty="0"/>
            </a:br>
            <a:r>
              <a:rPr lang="en-GB" dirty="0"/>
              <a:t>Rana, T.R. (2007) ‘Relevance of Attachment Theory’, </a:t>
            </a:r>
            <a:r>
              <a:rPr lang="en-GB" i="1" dirty="0" err="1"/>
              <a:t>BJPysch</a:t>
            </a:r>
            <a:r>
              <a:rPr lang="en-GB" i="1" dirty="0"/>
              <a:t> Advances, </a:t>
            </a:r>
            <a:r>
              <a:rPr lang="en-GB" dirty="0"/>
              <a:t>13 (2), (February), 155-156.</a:t>
            </a:r>
            <a:br>
              <a:rPr lang="en-GB" dirty="0"/>
            </a:br>
            <a:br>
              <a:rPr lang="en-GB" dirty="0"/>
            </a:br>
            <a:r>
              <a:rPr lang="en-GB" dirty="0"/>
              <a:t>Redmond, R. and Curtis, E. (2009). Focus groups: principles and process. </a:t>
            </a:r>
            <a:r>
              <a:rPr lang="en-GB" i="1" dirty="0"/>
              <a:t>Nurse Researcher</a:t>
            </a:r>
            <a:r>
              <a:rPr lang="en-GB" dirty="0"/>
              <a:t>, 16(3), pp.57-69.</a:t>
            </a:r>
            <a:br>
              <a:rPr lang="en-GB" dirty="0"/>
            </a:br>
            <a:br>
              <a:rPr lang="en-GB" dirty="0"/>
            </a:br>
            <a:r>
              <a:rPr lang="en-GB" dirty="0" err="1"/>
              <a:t>Vicedo</a:t>
            </a:r>
            <a:r>
              <a:rPr lang="en-GB" dirty="0"/>
              <a:t>, M. (2011). The social nature of the mother's tie to her child: John Bowlby's theory of attachment in post-war America. </a:t>
            </a:r>
            <a:r>
              <a:rPr lang="en-GB" i="1" dirty="0"/>
              <a:t>The British Journal for the History of Science</a:t>
            </a:r>
            <a:r>
              <a:rPr lang="en-GB" dirty="0"/>
              <a:t>, 44(03), pp.401-426.</a:t>
            </a:r>
          </a:p>
        </p:txBody>
      </p:sp>
    </p:spTree>
    <p:extLst>
      <p:ext uri="{BB962C8B-B14F-4D97-AF65-F5344CB8AC3E}">
        <p14:creationId xmlns:p14="http://schemas.microsoft.com/office/powerpoint/2010/main" val="3380490495"/>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2E5369"/>
      </a:dk2>
      <a:lt2>
        <a:srgbClr val="CFE2E7"/>
      </a:lt2>
      <a:accent1>
        <a:srgbClr val="353535"/>
      </a:accent1>
      <a:accent2>
        <a:srgbClr val="31B4E6"/>
      </a:accent2>
      <a:accent3>
        <a:srgbClr val="265991"/>
      </a:accent3>
      <a:accent4>
        <a:srgbClr val="7E40CC"/>
      </a:accent4>
      <a:accent5>
        <a:srgbClr val="B927E9"/>
      </a:accent5>
      <a:accent6>
        <a:srgbClr val="E833BF"/>
      </a:accent6>
      <a:hlink>
        <a:srgbClr val="2DA0F1"/>
      </a:hlink>
      <a:folHlink>
        <a:srgbClr val="7ED1E6"/>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4F34B87B-9C7A-41AE-A6CB-48536223DFF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0</TotalTime>
  <Words>695</Words>
  <Application>Microsoft Office PowerPoint</Application>
  <PresentationFormat>Widescreen</PresentationFormat>
  <Paragraphs>80</Paragraphs>
  <Slides>23</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23</vt:i4>
      </vt:variant>
    </vt:vector>
  </HeadingPairs>
  <TitlesOfParts>
    <vt:vector size="28" baseType="lpstr">
      <vt:lpstr>Arial</vt:lpstr>
      <vt:lpstr>Calibri</vt:lpstr>
      <vt:lpstr>Century Gothic</vt:lpstr>
      <vt:lpstr>Wingdings 3</vt:lpstr>
      <vt:lpstr>Wisp</vt:lpstr>
      <vt:lpstr>A presentation on my research - Attachment theory:</vt:lpstr>
      <vt:lpstr>Studies suggest that 40% of children lack secure attachment with their parent in the U.K.   This statistic means 40% of children have missed out on the parenting to succeed in later life  (Planalp and Braungart-Rieker, 2016).</vt:lpstr>
      <vt:lpstr>Abstract: What was found?</vt:lpstr>
      <vt:lpstr>Attachment theory</vt:lpstr>
      <vt:lpstr>Methodology</vt:lpstr>
      <vt:lpstr>Methodology continued..</vt:lpstr>
      <vt:lpstr>Focus groups</vt:lpstr>
      <vt:lpstr>“The relevance of attachment theory: How does an insecure attachment figure in childhood contribute to adulthood?”</vt:lpstr>
      <vt:lpstr>Analysis</vt:lpstr>
      <vt:lpstr>Themes</vt:lpstr>
      <vt:lpstr>Theme 1 – The “knock on” effect</vt:lpstr>
      <vt:lpstr>PowerPoint Presentation</vt:lpstr>
      <vt:lpstr>Theme 2 – Replacing what’s lost </vt:lpstr>
      <vt:lpstr>PowerPoint Presentation</vt:lpstr>
      <vt:lpstr>Theme 3 – Individuality is key</vt:lpstr>
      <vt:lpstr>PowerPoint Presentation</vt:lpstr>
      <vt:lpstr>Theme 4 – Tarnishing with the same brush</vt:lpstr>
      <vt:lpstr>PowerPoint Presentation</vt:lpstr>
      <vt:lpstr>Limitations of my research</vt:lpstr>
      <vt:lpstr>The answer to my research question</vt:lpstr>
      <vt:lpstr>Reflecting on the experience and research process </vt:lpstr>
      <vt:lpstr>PowerPoint Presentation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thematic analysis of Attachment theory:</dc:title>
  <dc:creator>Naomi Dizon</dc:creator>
  <cp:lastModifiedBy>Naomi Dizon</cp:lastModifiedBy>
  <cp:revision>58</cp:revision>
  <dcterms:created xsi:type="dcterms:W3CDTF">2018-04-23T16:42:53Z</dcterms:created>
  <dcterms:modified xsi:type="dcterms:W3CDTF">2018-05-12T15:33:16Z</dcterms:modified>
</cp:coreProperties>
</file>