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69" r:id="rId2"/>
    <p:sldId id="357" r:id="rId3"/>
    <p:sldId id="358" r:id="rId4"/>
    <p:sldId id="350" r:id="rId5"/>
    <p:sldId id="376" r:id="rId6"/>
    <p:sldId id="377" r:id="rId7"/>
    <p:sldId id="378" r:id="rId8"/>
    <p:sldId id="379" r:id="rId9"/>
    <p:sldId id="383" r:id="rId10"/>
    <p:sldId id="384" r:id="rId11"/>
    <p:sldId id="380" r:id="rId12"/>
    <p:sldId id="385" r:id="rId13"/>
    <p:sldId id="381" r:id="rId14"/>
    <p:sldId id="386" r:id="rId15"/>
    <p:sldId id="389" r:id="rId16"/>
    <p:sldId id="391" r:id="rId17"/>
    <p:sldId id="392" r:id="rId18"/>
    <p:sldId id="382" r:id="rId19"/>
    <p:sldId id="388" r:id="rId20"/>
    <p:sldId id="390" r:id="rId21"/>
    <p:sldId id="393" r:id="rId22"/>
    <p:sldId id="394" r:id="rId23"/>
    <p:sldId id="395" r:id="rId24"/>
    <p:sldId id="387" r:id="rId25"/>
    <p:sldId id="396" r:id="rId26"/>
    <p:sldId id="397" r:id="rId27"/>
    <p:sldId id="398" r:id="rId28"/>
    <p:sldId id="400" r:id="rId29"/>
    <p:sldId id="401" r:id="rId30"/>
    <p:sldId id="402" r:id="rId31"/>
    <p:sldId id="403" r:id="rId32"/>
    <p:sldId id="404" r:id="rId33"/>
    <p:sldId id="405" r:id="rId34"/>
    <p:sldId id="406" r:id="rId35"/>
    <p:sldId id="375" r:id="rId36"/>
    <p:sldId id="373" r:id="rId37"/>
    <p:sldId id="35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3" d="100"/>
          <a:sy n="73" d="100"/>
        </p:scale>
        <p:origin x="33"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4589F1-9184-42C2-A8B8-97450348A1EA}" type="datetimeFigureOut">
              <a:rPr lang="en-GB" smtClean="0"/>
              <a:t>08/09/2023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26A3C-E6FC-4007-847B-787127FDF199}" type="slidenum">
              <a:rPr lang="en-GB" smtClean="0"/>
              <a:t>‹#›</a:t>
            </a:fld>
            <a:endParaRPr lang="en-GB"/>
          </a:p>
        </p:txBody>
      </p:sp>
    </p:spTree>
    <p:extLst>
      <p:ext uri="{BB962C8B-B14F-4D97-AF65-F5344CB8AC3E}">
        <p14:creationId xmlns:p14="http://schemas.microsoft.com/office/powerpoint/2010/main" val="2711570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5F324803-E950-916B-91AC-CEE58F380D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C592A50A-0A74-4246-AA56-4C418925C0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CAA6989E-5CB6-E1E6-13D8-66B85B3C9A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5B0AFE-D5D2-4397-8FE2-FD77FDD22898}"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BD634DF9-135F-43FF-A596-69161C8B2A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03A04ECF-EC0D-8731-A3CA-E16917C894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0AE03468-2F7A-D669-1440-14B6137776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ACC4E55-5D13-4704-8EDB-697C887439B3}" type="slidenum">
              <a:rPr lang="en-GB" altLang="en-US" smtClean="0"/>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8A715A8C-E18B-990A-291C-1386A00A96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32CD3A8F-6501-D949-C925-709EF0B281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11268" name="Slide Number Placeholder 3">
            <a:extLst>
              <a:ext uri="{FF2B5EF4-FFF2-40B4-BE49-F238E27FC236}">
                <a16:creationId xmlns:a16="http://schemas.microsoft.com/office/drawing/2014/main" id="{C69BFCF0-B735-F2D3-8E17-EEB7FC7AF1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5170433-6B80-4CD2-B5D6-74317BD27899}" type="slidenum">
              <a:rPr lang="en-GB" altLang="en-US" smtClean="0"/>
              <a:pPr>
                <a:spcBef>
                  <a:spcPct val="0"/>
                </a:spcBef>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8">
            <a:extLst>
              <a:ext uri="{FF2B5EF4-FFF2-40B4-BE49-F238E27FC236}">
                <a16:creationId xmlns:a16="http://schemas.microsoft.com/office/drawing/2014/main" id="{419489B9-C918-290D-1EB0-EDE2D35776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E030F6-8350-4E7B-8F6B-7F0CFB537A6D}" type="slidenum">
              <a:rPr lang="en-GB" altLang="en-US" smtClean="0"/>
              <a:pPr>
                <a:spcBef>
                  <a:spcPct val="0"/>
                </a:spcBef>
              </a:pPr>
              <a:t>35</a:t>
            </a:fld>
            <a:endParaRPr lang="en-GB" altLang="en-US"/>
          </a:p>
        </p:txBody>
      </p:sp>
      <p:sp>
        <p:nvSpPr>
          <p:cNvPr id="45059" name="Rectangle 2">
            <a:extLst>
              <a:ext uri="{FF2B5EF4-FFF2-40B4-BE49-F238E27FC236}">
                <a16:creationId xmlns:a16="http://schemas.microsoft.com/office/drawing/2014/main" id="{3C3E164D-599C-FCC1-8E4B-7DA3D6A1E277}"/>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4E370EC5-EA63-D693-E98A-A91DF9A287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8">
            <a:extLst>
              <a:ext uri="{FF2B5EF4-FFF2-40B4-BE49-F238E27FC236}">
                <a16:creationId xmlns:a16="http://schemas.microsoft.com/office/drawing/2014/main" id="{5CC9E738-E36E-605B-4D31-54AEBFDCEA4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259B16D-6195-4634-9B9E-831497850DDF}" type="slidenum">
              <a:rPr lang="en-GB" altLang="en-US" smtClean="0"/>
              <a:pPr>
                <a:spcBef>
                  <a:spcPct val="0"/>
                </a:spcBef>
              </a:pPr>
              <a:t>36</a:t>
            </a:fld>
            <a:endParaRPr lang="en-GB" altLang="en-US"/>
          </a:p>
        </p:txBody>
      </p:sp>
      <p:sp>
        <p:nvSpPr>
          <p:cNvPr id="47107" name="Rectangle 2">
            <a:extLst>
              <a:ext uri="{FF2B5EF4-FFF2-40B4-BE49-F238E27FC236}">
                <a16:creationId xmlns:a16="http://schemas.microsoft.com/office/drawing/2014/main" id="{C31D663A-DF5C-586D-245C-A4ACF05600DC}"/>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a:extLst>
              <a:ext uri="{FF2B5EF4-FFF2-40B4-BE49-F238E27FC236}">
                <a16:creationId xmlns:a16="http://schemas.microsoft.com/office/drawing/2014/main" id="{1B8C5F0E-1027-3089-C979-E8CECBD4FED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386F70CF-48A3-22B2-18C7-7D420256BFE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5523CB1-6779-4A36-8C6E-2D14EE4EF073}" type="slidenum">
              <a:rPr lang="en-GB" altLang="en-US" smtClean="0">
                <a:latin typeface="Calibri" panose="020F0502020204030204" pitchFamily="34" charset="0"/>
              </a:rPr>
              <a:pPr/>
              <a:t>37</a:t>
            </a:fld>
            <a:endParaRPr lang="en-GB" altLang="en-US">
              <a:latin typeface="Calibri" panose="020F0502020204030204" pitchFamily="34" charset="0"/>
            </a:endParaRPr>
          </a:p>
        </p:txBody>
      </p:sp>
      <p:sp>
        <p:nvSpPr>
          <p:cNvPr id="49155" name="Rectangle 2">
            <a:extLst>
              <a:ext uri="{FF2B5EF4-FFF2-40B4-BE49-F238E27FC236}">
                <a16:creationId xmlns:a16="http://schemas.microsoft.com/office/drawing/2014/main" id="{6933BE40-19AA-4A53-5319-75080AD429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4B670A6C-2E9E-984A-5CE4-B99020E303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A4A9D-378C-6D0D-C9CC-06E0D070FA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F7EE072-369F-573A-4FF4-2C50BAB22B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09F01AD-E1D2-E16C-5F35-AF0F2739B6ED}"/>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5" name="Footer Placeholder 4">
            <a:extLst>
              <a:ext uri="{FF2B5EF4-FFF2-40B4-BE49-F238E27FC236}">
                <a16:creationId xmlns:a16="http://schemas.microsoft.com/office/drawing/2014/main" id="{0A2F75AC-600B-F8F0-FA93-B5A67F0F70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6DF3A-E2BB-5D93-8EA8-29A142202B84}"/>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362348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C031-9053-C739-45D3-D67A8B2F152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ABE98C-F99E-B4F4-5F09-D0DBA37282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77BB82-E45A-B0D4-2440-E1B890F356F9}"/>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5" name="Footer Placeholder 4">
            <a:extLst>
              <a:ext uri="{FF2B5EF4-FFF2-40B4-BE49-F238E27FC236}">
                <a16:creationId xmlns:a16="http://schemas.microsoft.com/office/drawing/2014/main" id="{A5190FCD-9BF2-63F9-2B3C-F737941A1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72449D-D164-FD63-9759-6084225AEBCC}"/>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1174860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56F53-8E99-E58A-0C10-A80170EDF39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1C39477-D012-3FDE-730B-E597E7AA72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A009BEE-5781-808C-B9D4-17492C29A5F9}"/>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5" name="Footer Placeholder 4">
            <a:extLst>
              <a:ext uri="{FF2B5EF4-FFF2-40B4-BE49-F238E27FC236}">
                <a16:creationId xmlns:a16="http://schemas.microsoft.com/office/drawing/2014/main" id="{F435DB8B-7C2E-F6BB-01C5-1FD742F317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6956A8-4DC3-A38B-9707-D6FDFF440BF1}"/>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3346281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6630-BE5F-8C59-C601-0EA138121D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AB62F74-439E-49D9-6D6C-D505EF034C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F8CF3CA-9BC4-B21A-0243-42BE0F25C9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4E51CF-CEDA-1126-FCD6-8150C9C3768B}"/>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6" name="Footer Placeholder 5">
            <a:extLst>
              <a:ext uri="{FF2B5EF4-FFF2-40B4-BE49-F238E27FC236}">
                <a16:creationId xmlns:a16="http://schemas.microsoft.com/office/drawing/2014/main" id="{62E2B101-EFD7-E885-B9CC-B2088B1156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A58102-0C7F-0DE9-9F3A-A23788078DA2}"/>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429793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5907C-7A04-6E6B-5049-06E0FCBDDFD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BFE2FF3-5026-E86C-DE97-B35F7A8FEC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A6EB34A-D5A0-6B99-0C06-65B919E1A40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3E196CD-7574-093B-C9E6-6D6434C484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879D92-1C8A-E946-46AC-F40755AD65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825D7BA-1727-274D-4B9A-7EC4412D90CC}"/>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8" name="Footer Placeholder 7">
            <a:extLst>
              <a:ext uri="{FF2B5EF4-FFF2-40B4-BE49-F238E27FC236}">
                <a16:creationId xmlns:a16="http://schemas.microsoft.com/office/drawing/2014/main" id="{5911CF39-A578-2971-E46B-E9AA29059D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8BB90C-306E-C8FB-66C6-5ECFE4A9A529}"/>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3095601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1AAE6-396E-AD0E-6A1B-8FD98D6234C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F40478E-EDEF-518C-AD0C-984008800EF1}"/>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4" name="Footer Placeholder 3">
            <a:extLst>
              <a:ext uri="{FF2B5EF4-FFF2-40B4-BE49-F238E27FC236}">
                <a16:creationId xmlns:a16="http://schemas.microsoft.com/office/drawing/2014/main" id="{3AFC6731-0EAE-EEB8-FA12-C1E5C83BE8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065A0B-D191-F424-9988-5D5CC8D697DD}"/>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361013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0C9482-23C3-C4F5-513F-FD20D28A70EF}"/>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3" name="Footer Placeholder 2">
            <a:extLst>
              <a:ext uri="{FF2B5EF4-FFF2-40B4-BE49-F238E27FC236}">
                <a16:creationId xmlns:a16="http://schemas.microsoft.com/office/drawing/2014/main" id="{E7E6266C-E4B7-659B-56E5-1B5EBCEB13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EAB52E-BB42-6F32-7428-08EE4AF42009}"/>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534508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E9D48-7B1D-F855-ECD2-C189C08CF9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F1F2D7E-C4ED-D4EE-C986-A4099F99A1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04D88FB-DD1F-065B-C476-1ED7F5BC9E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C965AF-6150-1207-1CDA-EDFEE614CAF1}"/>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6" name="Footer Placeholder 5">
            <a:extLst>
              <a:ext uri="{FF2B5EF4-FFF2-40B4-BE49-F238E27FC236}">
                <a16:creationId xmlns:a16="http://schemas.microsoft.com/office/drawing/2014/main" id="{82691C93-E37C-0CE6-E321-B52EF02D24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C28BD-BCFA-DA9A-52DD-203B20C37C65}"/>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1158131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5FA80-E888-54BD-2ECF-F1447C9BEE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1967F47-9037-4C1A-BE5F-8EB9901BD0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A48F2E-0720-A4BB-FAFF-1ACF663F19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2E67EA-258D-CE92-359D-9606B820D37A}"/>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6" name="Footer Placeholder 5">
            <a:extLst>
              <a:ext uri="{FF2B5EF4-FFF2-40B4-BE49-F238E27FC236}">
                <a16:creationId xmlns:a16="http://schemas.microsoft.com/office/drawing/2014/main" id="{EF66D0B7-A83E-0BC7-91C3-5D653E6193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9ED304-E9CE-5817-786A-AF70015D7E5C}"/>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2482011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5B015-7FCF-B7FD-B548-3B0A84EA793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D671044-F52E-B3F9-5E7C-4A2EB7FA18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97D862-6BF6-4584-8E36-128B44A12F60}"/>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5" name="Footer Placeholder 4">
            <a:extLst>
              <a:ext uri="{FF2B5EF4-FFF2-40B4-BE49-F238E27FC236}">
                <a16:creationId xmlns:a16="http://schemas.microsoft.com/office/drawing/2014/main" id="{60EA4332-D18F-5A59-0D7E-AE752CC25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2468AC-AE12-838E-ACFC-8BBD7A857D25}"/>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3347089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4E97AB-9327-5EB3-7DF0-C4EF76ADF0E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2A80743-0451-4BA7-3FBE-DE1A2E4A4A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7C760B-0AB3-5310-3CE9-3CD08623C880}"/>
              </a:ext>
            </a:extLst>
          </p:cNvPr>
          <p:cNvSpPr>
            <a:spLocks noGrp="1"/>
          </p:cNvSpPr>
          <p:nvPr>
            <p:ph type="dt" sz="half" idx="10"/>
          </p:nvPr>
        </p:nvSpPr>
        <p:spPr/>
        <p:txBody>
          <a:bodyPr/>
          <a:lstStyle/>
          <a:p>
            <a:fld id="{241D57F8-97D1-4706-9716-0A2019ACA322}" type="datetimeFigureOut">
              <a:rPr lang="en-GB" smtClean="0"/>
              <a:t>08/09/2023</a:t>
            </a:fld>
            <a:endParaRPr lang="en-GB"/>
          </a:p>
        </p:txBody>
      </p:sp>
      <p:sp>
        <p:nvSpPr>
          <p:cNvPr id="5" name="Footer Placeholder 4">
            <a:extLst>
              <a:ext uri="{FF2B5EF4-FFF2-40B4-BE49-F238E27FC236}">
                <a16:creationId xmlns:a16="http://schemas.microsoft.com/office/drawing/2014/main" id="{E194FC17-693F-61B7-D6D7-554429689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00E768-1826-F178-1600-72509D61470B}"/>
              </a:ext>
            </a:extLst>
          </p:cNvPr>
          <p:cNvSpPr>
            <a:spLocks noGrp="1"/>
          </p:cNvSpPr>
          <p:nvPr>
            <p:ph type="sldNum" sz="quarter" idx="12"/>
          </p:nvPr>
        </p:nvSpPr>
        <p:spPr/>
        <p:txBody>
          <a:bodyPr/>
          <a:lstStyle/>
          <a:p>
            <a:fld id="{83750F8A-AEAE-4469-947C-40B146E7A6F8}" type="slidenum">
              <a:rPr lang="en-GB" smtClean="0"/>
              <a:t>‹#›</a:t>
            </a:fld>
            <a:endParaRPr lang="en-GB"/>
          </a:p>
        </p:txBody>
      </p:sp>
    </p:spTree>
    <p:extLst>
      <p:ext uri="{BB962C8B-B14F-4D97-AF65-F5344CB8AC3E}">
        <p14:creationId xmlns:p14="http://schemas.microsoft.com/office/powerpoint/2010/main" val="1358075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E85DB7-63F0-0657-AB2C-854F92A9A5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6CD83F5-1CE9-C240-8B2B-7EF9E06B94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9337AA-018E-25DD-6CA6-82FE55D275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1D57F8-97D1-4706-9716-0A2019ACA322}" type="datetimeFigureOut">
              <a:rPr lang="en-GB" smtClean="0"/>
              <a:t>08/09/2023</a:t>
            </a:fld>
            <a:endParaRPr lang="en-GB"/>
          </a:p>
        </p:txBody>
      </p:sp>
      <p:sp>
        <p:nvSpPr>
          <p:cNvPr id="5" name="Footer Placeholder 4">
            <a:extLst>
              <a:ext uri="{FF2B5EF4-FFF2-40B4-BE49-F238E27FC236}">
                <a16:creationId xmlns:a16="http://schemas.microsoft.com/office/drawing/2014/main" id="{DAAC1B72-2DB8-1A2B-C737-59F70720FE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7CFE05-770A-4A91-C327-2A2202B3B4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750F8A-AEAE-4469-947C-40B146E7A6F8}" type="slidenum">
              <a:rPr lang="en-GB" smtClean="0"/>
              <a:t>‹#›</a:t>
            </a:fld>
            <a:endParaRPr lang="en-GB"/>
          </a:p>
        </p:txBody>
      </p:sp>
    </p:spTree>
    <p:extLst>
      <p:ext uri="{BB962C8B-B14F-4D97-AF65-F5344CB8AC3E}">
        <p14:creationId xmlns:p14="http://schemas.microsoft.com/office/powerpoint/2010/main" val="2620812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sciencedirect.com/science/journal/00198501/85/supp/C" TargetMode="External"/><Relationship Id="rId4" Type="http://schemas.openxmlformats.org/officeDocument/2006/relationships/hyperlink" Target="https://www.sciencedirect.com/science/journal/00198501"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3" name="Rectangle 6162">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5" name="Rectangle 6164">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7" name="Rectangle 6166">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9" name="Rectangle 6168">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BC3777D2-7552-BE4E-C0B8-E8BDBEFD58C9}"/>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a:solidFill>
                  <a:srgbClr val="FFFFFF"/>
                </a:solidFill>
                <a:effectLst>
                  <a:outerShdw blurRad="38100" dist="38100" dir="2700000" algn="tl">
                    <a:srgbClr val="000000">
                      <a:alpha val="43137"/>
                    </a:srgbClr>
                  </a:outerShdw>
                </a:effectLst>
              </a:rPr>
              <a:t>MBA – Master of Business Administration</a:t>
            </a:r>
            <a:br>
              <a:rPr lang="en-GB" altLang="en-US" sz="2300">
                <a:solidFill>
                  <a:srgbClr val="FFFFFF"/>
                </a:solidFill>
              </a:rPr>
            </a:br>
            <a:br>
              <a:rPr lang="en-GB" altLang="en-US" sz="2300">
                <a:solidFill>
                  <a:srgbClr val="FFFFFF"/>
                </a:solidFill>
              </a:rPr>
            </a:br>
            <a:r>
              <a:rPr lang="en-GB" sz="2300" b="1">
                <a:solidFill>
                  <a:srgbClr val="FFFFFF"/>
                </a:solidFill>
              </a:rPr>
              <a:t>LCMB7024</a:t>
            </a:r>
            <a:br>
              <a:rPr lang="en-GB" sz="2300" b="1">
                <a:solidFill>
                  <a:srgbClr val="FFFFFF"/>
                </a:solidFill>
              </a:rPr>
            </a:br>
            <a:br>
              <a:rPr lang="en-GB" sz="2300" b="1" u="sng">
                <a:solidFill>
                  <a:srgbClr val="FFFFFF"/>
                </a:solidFill>
              </a:rPr>
            </a:br>
            <a:r>
              <a:rPr lang="en-GB" sz="2300" b="1">
                <a:solidFill>
                  <a:srgbClr val="FFFFFF"/>
                </a:solidFill>
                <a:cs typeface="Arial" panose="020B0604020202020204" pitchFamily="34" charset="0"/>
              </a:rPr>
              <a:t>Marketing Management</a:t>
            </a:r>
            <a:br>
              <a:rPr lang="en-GB" sz="23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a:solidFill>
                  <a:srgbClr val="FFFFFF"/>
                </a:solidFill>
              </a:rPr>
            </a:br>
            <a:br>
              <a:rPr lang="en-GB" altLang="en-US" sz="2300">
                <a:solidFill>
                  <a:srgbClr val="FFFFFF"/>
                </a:solidFill>
              </a:rPr>
            </a:br>
            <a:endParaRPr lang="en-GB" altLang="en-US" sz="2300">
              <a:solidFill>
                <a:srgbClr val="FFFFFF"/>
              </a:solidFill>
            </a:endParaRPr>
          </a:p>
        </p:txBody>
      </p:sp>
      <p:sp>
        <p:nvSpPr>
          <p:cNvPr id="6171" name="Rectangle 6170">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Oval 6172">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3BECDC61-37EF-1F20-29FC-A6D473B6D6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2" name="Rectangle 820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4" name="Rectangle 820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6" name="Rectangle 820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21C6E6EC-8235-C519-674C-CC8E8922CC7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3400" b="1">
                <a:solidFill>
                  <a:srgbClr val="FFFFFF"/>
                </a:solidFill>
                <a:effectLst>
                  <a:outerShdw blurRad="38100" dist="38100" dir="2700000" algn="tl">
                    <a:srgbClr val="000000">
                      <a:alpha val="43137"/>
                    </a:srgbClr>
                  </a:outerShdw>
                </a:effectLst>
              </a:rPr>
              <a:t>Week 2</a:t>
            </a:r>
            <a:br>
              <a:rPr lang="en-GB" altLang="en-US" sz="3400" b="1">
                <a:solidFill>
                  <a:srgbClr val="FFFFFF"/>
                </a:solidFill>
                <a:effectLst>
                  <a:outerShdw blurRad="38100" dist="38100" dir="2700000" algn="tl">
                    <a:srgbClr val="000000">
                      <a:alpha val="43137"/>
                    </a:srgbClr>
                  </a:outerShdw>
                </a:effectLst>
              </a:rPr>
            </a:br>
            <a:r>
              <a:rPr lang="en-GB" altLang="en-US" sz="3400" b="1">
                <a:solidFill>
                  <a:srgbClr val="FFFFFF"/>
                </a:solidFill>
                <a:effectLst>
                  <a:outerShdw blurRad="38100" dist="38100" dir="2700000" algn="tl">
                    <a:srgbClr val="000000">
                      <a:alpha val="43137"/>
                    </a:srgbClr>
                  </a:outerShdw>
                </a:effectLst>
              </a:rPr>
              <a:t>Lecture B</a:t>
            </a:r>
            <a:br>
              <a:rPr lang="en-GB" altLang="en-US" sz="3400" b="1">
                <a:solidFill>
                  <a:srgbClr val="FFFFFF"/>
                </a:solidFill>
                <a:effectLst>
                  <a:outerShdw blurRad="38100" dist="38100" dir="2700000" algn="tl">
                    <a:srgbClr val="000000">
                      <a:alpha val="43137"/>
                    </a:srgbClr>
                  </a:outerShdw>
                </a:effectLst>
              </a:rPr>
            </a:br>
            <a:r>
              <a:rPr lang="en-GB" sz="3400" b="1">
                <a:solidFill>
                  <a:srgbClr val="FFFFFF"/>
                </a:solidFill>
                <a:cs typeface="Arial" panose="020B0604020202020204" pitchFamily="34" charset="0"/>
              </a:rPr>
              <a:t>Marketing Management</a:t>
            </a:r>
            <a:br>
              <a:rPr lang="en-GB" sz="34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3400">
                <a:solidFill>
                  <a:srgbClr val="FFFFFF"/>
                </a:solidFill>
              </a:rPr>
            </a:br>
            <a:r>
              <a:rPr lang="en-GB" altLang="en-US" sz="3400">
                <a:solidFill>
                  <a:srgbClr val="FFFFFF"/>
                </a:solidFill>
              </a:rPr>
              <a:t> </a:t>
            </a:r>
            <a:br>
              <a:rPr lang="en-GB" altLang="en-US" sz="3400">
                <a:solidFill>
                  <a:srgbClr val="FFFFFF"/>
                </a:solidFill>
              </a:rPr>
            </a:br>
            <a:endParaRPr lang="en-GB" altLang="en-US" sz="3400">
              <a:solidFill>
                <a:srgbClr val="FFFFFF"/>
              </a:solidFill>
            </a:endParaRPr>
          </a:p>
        </p:txBody>
      </p:sp>
      <p:sp>
        <p:nvSpPr>
          <p:cNvPr id="8208" name="Rectangle 820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0" name="Oval 820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1" descr="TSD_logo2010">
            <a:extLst>
              <a:ext uri="{FF2B5EF4-FFF2-40B4-BE49-F238E27FC236}">
                <a16:creationId xmlns:a16="http://schemas.microsoft.com/office/drawing/2014/main" id="{8600EFE8-30EA-08E3-C87C-233E60550F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0251" name="Rectangle 1025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Rectangle 1025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7" name="Rectangle 1025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4CAAF13B-1256-C5F7-83A2-7720B35AC2E6}"/>
              </a:ext>
            </a:extLst>
          </p:cNvPr>
          <p:cNvSpPr>
            <a:spLocks noGrp="1" noChangeArrowheads="1"/>
          </p:cNvSpPr>
          <p:nvPr>
            <p:ph type="ctrTitle"/>
          </p:nvPr>
        </p:nvSpPr>
        <p:spPr>
          <a:xfrm>
            <a:off x="699714" y="353160"/>
            <a:ext cx="7091300" cy="898581"/>
          </a:xfrm>
        </p:spPr>
        <p:txBody>
          <a:bodyPr anchor="ctr">
            <a:normAutofit fontScale="90000"/>
          </a:bodyPr>
          <a:lstStyle/>
          <a:p>
            <a:pPr algn="l" eaLnBrk="1" hangingPunct="1"/>
            <a:br>
              <a:rPr lang="en-GB" altLang="en-US" sz="1000">
                <a:solidFill>
                  <a:srgbClr val="FFFFFF"/>
                </a:solidFill>
              </a:rPr>
            </a:br>
            <a:br>
              <a:rPr lang="en-GB" altLang="en-US" sz="1000">
                <a:solidFill>
                  <a:srgbClr val="FFFFFF"/>
                </a:solidFill>
              </a:rPr>
            </a:br>
            <a:br>
              <a:rPr lang="en-GB" altLang="en-US" sz="1000">
                <a:solidFill>
                  <a:srgbClr val="FFFFFF"/>
                </a:solidFill>
              </a:rPr>
            </a:br>
            <a:r>
              <a:rPr lang="en-GB" altLang="en-US" sz="4400" b="1">
                <a:solidFill>
                  <a:srgbClr val="FFFFFF"/>
                </a:solidFill>
                <a:ea typeface="Calibri" panose="020F0502020204030204" pitchFamily="34" charset="0"/>
                <a:cs typeface="Times New Roman" panose="02020603050405020304" pitchFamily="18" charset="0"/>
              </a:rPr>
              <a:t>The Nature of Buying Behaviour</a:t>
            </a:r>
            <a:br>
              <a:rPr lang="en-GB" altLang="en-US" sz="1000" b="1">
                <a:solidFill>
                  <a:srgbClr val="FFFFFF"/>
                </a:solidFill>
                <a:ea typeface="Calibri" panose="020F0502020204030204" pitchFamily="34" charset="0"/>
                <a:cs typeface="Times New Roman" panose="02020603050405020304" pitchFamily="18" charset="0"/>
              </a:rPr>
            </a:br>
            <a:br>
              <a:rPr lang="en-GB" altLang="en-US" sz="1000" b="1">
                <a:solidFill>
                  <a:srgbClr val="FFFFFF"/>
                </a:solidFill>
                <a:ea typeface="Calibri" panose="020F0502020204030204" pitchFamily="34" charset="0"/>
                <a:cs typeface="Times New Roman" panose="02020603050405020304" pitchFamily="18" charset="0"/>
              </a:rPr>
            </a:br>
            <a:br>
              <a:rPr lang="en-GB" altLang="en-US" sz="1000" b="1">
                <a:solidFill>
                  <a:srgbClr val="FFFFFF"/>
                </a:solidFill>
                <a:ea typeface="Calibri" panose="020F0502020204030204" pitchFamily="34" charset="0"/>
                <a:cs typeface="Times New Roman" panose="02020603050405020304" pitchFamily="18" charset="0"/>
              </a:rPr>
            </a:br>
            <a:br>
              <a:rPr lang="en-GB" altLang="en-US" sz="1000" b="1">
                <a:solidFill>
                  <a:srgbClr val="FFFFFF"/>
                </a:solidFill>
                <a:ea typeface="Calibri" panose="020F0502020204030204" pitchFamily="34" charset="0"/>
                <a:cs typeface="Times New Roman" panose="02020603050405020304" pitchFamily="18" charset="0"/>
              </a:rPr>
            </a:br>
            <a:br>
              <a:rPr lang="en-GB" altLang="en-US" sz="1000" b="1">
                <a:solidFill>
                  <a:srgbClr val="FFFFFF"/>
                </a:solidFill>
              </a:rPr>
            </a:br>
            <a:br>
              <a:rPr lang="en-GB" altLang="en-US" sz="1000">
                <a:solidFill>
                  <a:srgbClr val="FFFFFF"/>
                </a:solidFill>
              </a:rPr>
            </a:br>
            <a:endParaRPr lang="en-GB" altLang="en-US" sz="1000" dirty="0">
              <a:solidFill>
                <a:srgbClr val="FFFFFF"/>
              </a:solidFill>
            </a:endParaRPr>
          </a:p>
        </p:txBody>
      </p:sp>
      <p:pic>
        <p:nvPicPr>
          <p:cNvPr id="10244" name="Picture 1">
            <a:extLst>
              <a:ext uri="{FF2B5EF4-FFF2-40B4-BE49-F238E27FC236}">
                <a16:creationId xmlns:a16="http://schemas.microsoft.com/office/drawing/2014/main" id="{6C84522E-29BF-D8FA-F68D-189E3045F5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5165" y="2217815"/>
            <a:ext cx="5121307" cy="39978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16" name="Rectangle 123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8" name="Rectangle 123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0" name="Rectangle 123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2" name="Rectangle 123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24" name="Freeform: Shape 123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326" name="Rectangle 123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37590A-3D59-9EC1-3920-8BB81F58A482}"/>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07B6B4FB-1F64-AECF-CE02-1B40D887A321}"/>
              </a:ext>
            </a:extLst>
          </p:cNvPr>
          <p:cNvSpPr>
            <a:spLocks noGrp="1" noChangeArrowheads="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altLang="en-US" sz="2000"/>
              <a:t>Most large firms sell to other businesses. Firms such as Boeing, IBM, Toyota, sell most of their products to other businesses.</a:t>
            </a:r>
          </a:p>
          <a:p>
            <a:pPr>
              <a:buFont typeface="Wingdings" panose="05000000000000000000" pitchFamily="2" charset="2"/>
              <a:buChar char="§"/>
            </a:pPr>
            <a:endParaRPr lang="en-GB" altLang="en-US" sz="2000"/>
          </a:p>
          <a:p>
            <a:pPr>
              <a:buFont typeface="Wingdings" panose="05000000000000000000" pitchFamily="2" charset="2"/>
              <a:buChar char="§"/>
            </a:pPr>
            <a:r>
              <a:rPr lang="en-GB" altLang="en-US" sz="2000"/>
              <a:t>Even large consumer-products companies that make products used by final consumers, must first sell their products to other businesses.</a:t>
            </a:r>
          </a:p>
          <a:p>
            <a:pPr>
              <a:buFont typeface="Wingdings" panose="05000000000000000000" pitchFamily="2" charset="2"/>
              <a:buChar char="§"/>
            </a:pPr>
            <a:endParaRPr lang="en-GB" altLang="en-US" sz="2000"/>
          </a:p>
          <a:p>
            <a:pPr>
              <a:buFont typeface="Wingdings" panose="05000000000000000000" pitchFamily="2" charset="2"/>
              <a:buChar char="§"/>
            </a:pPr>
            <a:r>
              <a:rPr lang="en-GB" altLang="en-US" sz="2000"/>
              <a:t>For example, Unilever makes many consumer brands – Lipton, Pot Noddle, Dove, Lux. But sell these products to General Mills first, who sell them to its wholesaler and retailer customers who in turn serve the consumer market.</a:t>
            </a:r>
          </a:p>
        </p:txBody>
      </p:sp>
      <p:sp>
        <p:nvSpPr>
          <p:cNvPr id="12292" name="Slide Number Placeholder 3">
            <a:extLst>
              <a:ext uri="{FF2B5EF4-FFF2-40B4-BE49-F238E27FC236}">
                <a16:creationId xmlns:a16="http://schemas.microsoft.com/office/drawing/2014/main" id="{B74A9B09-70BD-02E6-E56B-4CA0F9E7DA6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6C0E381-2CD2-480C-8976-65B7F35899D4}" type="slidenum">
              <a:rPr lang="en-GB" altLang="en-US" sz="1100">
                <a:solidFill>
                  <a:schemeClr val="tx1">
                    <a:lumMod val="50000"/>
                    <a:lumOff val="50000"/>
                  </a:schemeClr>
                </a:solidFill>
              </a:rPr>
              <a:pPr>
                <a:spcBef>
                  <a:spcPct val="0"/>
                </a:spcBef>
                <a:spcAft>
                  <a:spcPts val="600"/>
                </a:spcAft>
                <a:buFontTx/>
                <a:buNone/>
              </a:pPr>
              <a:t>4</a:t>
            </a:fld>
            <a:endParaRPr lang="en-GB" altLang="en-US" sz="1100">
              <a:solidFill>
                <a:schemeClr val="tx1">
                  <a:lumMod val="50000"/>
                  <a:lumOff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8" name="Rectangle 1333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340" name="Rectangle 1333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2" name="Rectangle 1334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4" name="Rectangle 1334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6" name="Rectangle 1334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48" name="Freeform: Shape 1334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50" name="Rectangle 1334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BD33FA70-99B5-C798-5849-0C52F40FFD54}"/>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DB39E168-864E-28CE-E167-C6FFD60DA03B}"/>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Buyer Behaviour</a:t>
            </a:r>
          </a:p>
          <a:p>
            <a:pPr>
              <a:buFont typeface="Wingdings" panose="05000000000000000000" pitchFamily="2" charset="2"/>
              <a:buChar char="§"/>
              <a:defRPr/>
            </a:pPr>
            <a:r>
              <a:rPr lang="en-GB" altLang="en-US" sz="2000"/>
              <a:t>Refers to the buying behaviour of organisations that buy goods and services for use in the production of other products and services that are sold, rented or supplied to others.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This definition covers the behaviour of retailing and wholesaling firms that acquire goods to resell or rent to others at a profit.</a:t>
            </a:r>
          </a:p>
          <a:p>
            <a:pPr>
              <a:buFont typeface="Wingdings" panose="05000000000000000000" pitchFamily="2" charset="2"/>
              <a:buChar char="§"/>
              <a:defRPr/>
            </a:pPr>
            <a:endParaRPr lang="en-GB" altLang="en-US" sz="2000"/>
          </a:p>
        </p:txBody>
      </p:sp>
      <p:sp>
        <p:nvSpPr>
          <p:cNvPr id="13316" name="Slide Number Placeholder 3">
            <a:extLst>
              <a:ext uri="{FF2B5EF4-FFF2-40B4-BE49-F238E27FC236}">
                <a16:creationId xmlns:a16="http://schemas.microsoft.com/office/drawing/2014/main" id="{9C5C2AE7-4258-0535-124A-AE617AA400C3}"/>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C3475F2-7700-4F46-AEB3-8329C3EA243C}" type="slidenum">
              <a:rPr lang="en-GB" altLang="en-US" sz="1100">
                <a:solidFill>
                  <a:schemeClr val="tx1">
                    <a:lumMod val="50000"/>
                    <a:lumOff val="50000"/>
                  </a:schemeClr>
                </a:solidFill>
              </a:rPr>
              <a:pPr>
                <a:spcBef>
                  <a:spcPct val="0"/>
                </a:spcBef>
                <a:spcAft>
                  <a:spcPts val="600"/>
                </a:spcAft>
                <a:buFontTx/>
                <a:buNone/>
              </a:pPr>
              <a:t>5</a:t>
            </a:fld>
            <a:endParaRPr lang="en-GB" altLang="en-US" sz="1100">
              <a:solidFill>
                <a:schemeClr val="tx1">
                  <a:lumMod val="50000"/>
                  <a:lumOff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62" name="Rectangle 1436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364" name="Rectangle 1436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66" name="Rectangle 1436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68" name="Rectangle 1436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70" name="Rectangle 1436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72" name="Freeform: Shape 1437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74" name="Rectangle 1437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74F3B5BE-87EF-4FC4-FFE9-97DC90996664}"/>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0A399CA1-101A-C8CF-708F-1044158A3B2D}"/>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Buying Process</a:t>
            </a:r>
          </a:p>
          <a:p>
            <a:pPr>
              <a:buFont typeface="Wingdings" panose="05000000000000000000" pitchFamily="2" charset="2"/>
              <a:buChar char="§"/>
              <a:defRPr/>
            </a:pPr>
            <a:r>
              <a:rPr lang="en-GB" altLang="en-US" sz="2000"/>
              <a:t>Refers to the decision process by which business buyers determine which products and services their organisations need to purchase and then find, evaluate, and choose among alternative suppliers and brands.</a:t>
            </a:r>
          </a:p>
          <a:p>
            <a:pPr>
              <a:buFont typeface="Wingdings" panose="05000000000000000000" pitchFamily="2" charset="2"/>
              <a:buChar char="§"/>
              <a:defRPr/>
            </a:pPr>
            <a:endParaRPr lang="en-GB" altLang="en-US" sz="2000"/>
          </a:p>
          <a:p>
            <a:pPr marL="0" indent="0">
              <a:buNone/>
              <a:defRPr/>
            </a:pPr>
            <a:endParaRPr lang="en-GB" altLang="en-US" sz="2000"/>
          </a:p>
          <a:p>
            <a:pPr>
              <a:buFont typeface="Wingdings" panose="05000000000000000000" pitchFamily="2" charset="2"/>
              <a:buChar char="§"/>
              <a:defRPr/>
            </a:pPr>
            <a:r>
              <a:rPr lang="en-GB" altLang="en-US" sz="2000"/>
              <a:t>Business markets operate ‘behind the scenes’ to most consumers. Most of the things you buy involve many sets of business purchases before you ever see them.</a:t>
            </a:r>
          </a:p>
          <a:p>
            <a:pPr>
              <a:buFont typeface="Wingdings" panose="05000000000000000000" pitchFamily="2" charset="2"/>
              <a:buChar char="§"/>
              <a:defRPr/>
            </a:pPr>
            <a:endParaRPr lang="en-GB" altLang="en-US" sz="2000"/>
          </a:p>
        </p:txBody>
      </p:sp>
      <p:sp>
        <p:nvSpPr>
          <p:cNvPr id="14340" name="Slide Number Placeholder 3">
            <a:extLst>
              <a:ext uri="{FF2B5EF4-FFF2-40B4-BE49-F238E27FC236}">
                <a16:creationId xmlns:a16="http://schemas.microsoft.com/office/drawing/2014/main" id="{0F9A8C86-4453-81E3-D33C-ADEA5AFE2B11}"/>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08A341B1-E464-40FF-A538-0F61368F5F06}" type="slidenum">
              <a:rPr lang="en-GB" altLang="en-US" sz="1100">
                <a:solidFill>
                  <a:schemeClr val="tx1">
                    <a:lumMod val="50000"/>
                    <a:lumOff val="50000"/>
                  </a:schemeClr>
                </a:solidFill>
              </a:rPr>
              <a:pPr>
                <a:spcBef>
                  <a:spcPct val="0"/>
                </a:spcBef>
                <a:spcAft>
                  <a:spcPts val="600"/>
                </a:spcAft>
                <a:buFontTx/>
                <a:buNone/>
              </a:pPr>
              <a:t>6</a:t>
            </a:fld>
            <a:endParaRPr lang="en-GB" altLang="en-US" sz="1100">
              <a:solidFill>
                <a:schemeClr val="tx1">
                  <a:lumMod val="50000"/>
                  <a:lumOff val="5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6" name="Rectangle 1538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388" name="Rectangle 1538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90" name="Rectangle 1538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92" name="Rectangle 1539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94" name="Rectangle 1539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96" name="Freeform: Shape 1539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398" name="Rectangle 1539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8FA239F9-E921-255C-E342-AA587934B021}"/>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389F0ACC-7EA9-ED6E-4F7C-50B2EE87B995}"/>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a:buFont typeface="Wingdings" panose="05000000000000000000" pitchFamily="2" charset="2"/>
              <a:buChar char="§"/>
              <a:defRPr/>
            </a:pPr>
            <a:r>
              <a:rPr lang="en-GB" altLang="en-US" sz="2000"/>
              <a:t>The business markets are similar to consumer markets.</a:t>
            </a:r>
          </a:p>
          <a:p>
            <a:pPr marL="0" indent="0">
              <a:buNone/>
              <a:defRPr/>
            </a:pPr>
            <a:endParaRPr lang="en-GB" altLang="en-US" sz="2000"/>
          </a:p>
          <a:p>
            <a:pPr>
              <a:buFont typeface="Wingdings" panose="05000000000000000000" pitchFamily="2" charset="2"/>
              <a:buChar char="§"/>
              <a:defRPr/>
            </a:pPr>
            <a:r>
              <a:rPr lang="en-GB" altLang="en-US" sz="2000"/>
              <a:t>Both involve people who assume buying roles and make purchase decisions to satisfy needs.</a:t>
            </a:r>
          </a:p>
          <a:p>
            <a:pPr marL="0" indent="0">
              <a:buNone/>
              <a:defRPr/>
            </a:pPr>
            <a:endParaRPr lang="en-GB" altLang="en-US" sz="2000"/>
          </a:p>
          <a:p>
            <a:pPr>
              <a:buFont typeface="Wingdings" panose="05000000000000000000" pitchFamily="2" charset="2"/>
              <a:buChar char="§"/>
              <a:defRPr/>
            </a:pPr>
            <a:r>
              <a:rPr lang="en-GB" altLang="en-US" sz="2000"/>
              <a:t>However, business markets differ in many ways from consumer markets.</a:t>
            </a:r>
          </a:p>
          <a:p>
            <a:pPr marL="0" indent="0">
              <a:buNone/>
              <a:defRPr/>
            </a:pPr>
            <a:endParaRPr lang="en-GB" altLang="en-US" sz="2000"/>
          </a:p>
          <a:p>
            <a:pPr>
              <a:buFont typeface="Wingdings" panose="05000000000000000000" pitchFamily="2" charset="2"/>
              <a:buChar char="§"/>
              <a:defRPr/>
            </a:pPr>
            <a:r>
              <a:rPr lang="en-GB" altLang="en-US" sz="2000"/>
              <a:t>The main differences are in market structure and demand, the nature of the buying unit, and the types of decisions and the decision process involved.</a:t>
            </a:r>
          </a:p>
          <a:p>
            <a:pPr>
              <a:buFont typeface="Wingdings" panose="05000000000000000000" pitchFamily="2" charset="2"/>
              <a:buChar char="§"/>
              <a:defRPr/>
            </a:pPr>
            <a:endParaRPr lang="en-GB" altLang="en-US" sz="2000"/>
          </a:p>
        </p:txBody>
      </p:sp>
      <p:sp>
        <p:nvSpPr>
          <p:cNvPr id="15364" name="Slide Number Placeholder 3">
            <a:extLst>
              <a:ext uri="{FF2B5EF4-FFF2-40B4-BE49-F238E27FC236}">
                <a16:creationId xmlns:a16="http://schemas.microsoft.com/office/drawing/2014/main" id="{4F27A5C6-F456-2435-69BA-79FBC4512EFD}"/>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1BAF646-39EA-4944-AA4D-E5959BC741A9}" type="slidenum">
              <a:rPr lang="en-GB" altLang="en-US" sz="1100">
                <a:solidFill>
                  <a:schemeClr val="tx1">
                    <a:lumMod val="50000"/>
                    <a:lumOff val="50000"/>
                  </a:schemeClr>
                </a:solidFill>
              </a:rPr>
              <a:pPr>
                <a:spcBef>
                  <a:spcPct val="0"/>
                </a:spcBef>
                <a:spcAft>
                  <a:spcPts val="600"/>
                </a:spcAft>
                <a:buFontTx/>
                <a:buNone/>
              </a:pPr>
              <a:t>7</a:t>
            </a:fld>
            <a:endParaRPr lang="en-GB" altLang="en-US" sz="1100">
              <a:solidFill>
                <a:schemeClr val="tx1">
                  <a:lumMod val="50000"/>
                  <a:lumOff val="5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10" name="Rectangle 1640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412" name="Rectangle 164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4" name="Rectangle 164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6" name="Rectangle 164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8" name="Rectangle 164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20" name="Freeform: Shape 164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422" name="Rectangle 164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FC198161-704F-8C81-1E92-F5A0F84C761B}"/>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454BB896-9F00-191B-6726-520D36C6C609}"/>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b="1" i="1"/>
              <a:t>Market Structure and Demand: </a:t>
            </a:r>
          </a:p>
          <a:p>
            <a:pPr>
              <a:buFont typeface="Wingdings" panose="05000000000000000000" pitchFamily="2" charset="2"/>
              <a:buChar char="§"/>
              <a:defRPr/>
            </a:pPr>
            <a:r>
              <a:rPr lang="en-GB" altLang="en-US" sz="2000"/>
              <a:t>It is composed of business marketers with market structure characterised by far fewer but far larger buyers than the consumer marketer does.</a:t>
            </a:r>
          </a:p>
          <a:p>
            <a:pPr marL="0" indent="0">
              <a:buNone/>
              <a:defRPr/>
            </a:pPr>
            <a:endParaRPr lang="en-GB" altLang="en-US" sz="2000"/>
          </a:p>
          <a:p>
            <a:pPr>
              <a:buFont typeface="Wingdings" panose="05000000000000000000" pitchFamily="2" charset="2"/>
              <a:buChar char="§"/>
              <a:defRPr/>
            </a:pPr>
            <a:r>
              <a:rPr lang="en-GB" altLang="en-US" sz="2000"/>
              <a:t>A few buyers often account for most of the purchasing.</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For instance, when Goodyear sells replacement tyres to final consumers, its potential market includes millions of car owners around the world. But its fate in business markets depends on getting orders from only a handful of large automakers.</a:t>
            </a:r>
          </a:p>
          <a:p>
            <a:pPr>
              <a:buFont typeface="Wingdings" panose="05000000000000000000" pitchFamily="2" charset="2"/>
              <a:buChar char="§"/>
              <a:defRPr/>
            </a:pPr>
            <a:endParaRPr lang="en-GB" altLang="en-US" sz="2000"/>
          </a:p>
        </p:txBody>
      </p:sp>
      <p:sp>
        <p:nvSpPr>
          <p:cNvPr id="16388" name="Slide Number Placeholder 3">
            <a:extLst>
              <a:ext uri="{FF2B5EF4-FFF2-40B4-BE49-F238E27FC236}">
                <a16:creationId xmlns:a16="http://schemas.microsoft.com/office/drawing/2014/main" id="{459A6A36-9C2A-E385-92A5-76C7D93DBA23}"/>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62D93E7-747C-41C0-ABB9-196EC4DCCFD9}" type="slidenum">
              <a:rPr lang="en-GB" altLang="en-US" sz="1100">
                <a:solidFill>
                  <a:schemeClr val="tx1">
                    <a:lumMod val="50000"/>
                    <a:lumOff val="50000"/>
                  </a:schemeClr>
                </a:solidFill>
              </a:rPr>
              <a:pPr>
                <a:spcBef>
                  <a:spcPct val="0"/>
                </a:spcBef>
                <a:spcAft>
                  <a:spcPts val="600"/>
                </a:spcAft>
                <a:buFontTx/>
                <a:buNone/>
              </a:pPr>
              <a:t>8</a:t>
            </a:fld>
            <a:endParaRPr lang="en-GB" altLang="en-US" sz="1100">
              <a:solidFill>
                <a:schemeClr val="tx1">
                  <a:lumMod val="50000"/>
                  <a:lumOff val="50000"/>
                </a:schemeClr>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32" name="Rectangle 174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434" name="Rectangle 174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6" name="Rectangle 174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8" name="Rectangle 174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40" name="Rectangle 174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42" name="Freeform: Shape 174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44" name="Rectangle 174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3C47755C-7245-F62E-ABB7-B7DC870DF232}"/>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ADA498ED-33F4-467A-F8F7-03F88CF5991E}"/>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b="1" i="1"/>
              <a:t>Market Structure and Demand: </a:t>
            </a:r>
          </a:p>
          <a:p>
            <a:pPr>
              <a:buFont typeface="Wingdings" panose="05000000000000000000" pitchFamily="2" charset="2"/>
              <a:buChar char="§"/>
              <a:defRPr/>
            </a:pPr>
            <a:r>
              <a:rPr lang="en-GB" altLang="en-US" sz="2000"/>
              <a:t>Under market structure and demand, business markets have </a:t>
            </a:r>
            <a:r>
              <a:rPr lang="en-GB" altLang="en-US" sz="2000" i="1"/>
              <a:t>inelastic and more fluctuating demand</a:t>
            </a:r>
            <a:r>
              <a:rPr lang="en-GB" altLang="en-US" sz="2000"/>
              <a:t>.</a:t>
            </a:r>
          </a:p>
          <a:p>
            <a:pPr marL="0" indent="0">
              <a:buNone/>
              <a:defRPr/>
            </a:pPr>
            <a:endParaRPr lang="en-GB" altLang="en-US" sz="2000"/>
          </a:p>
          <a:p>
            <a:pPr>
              <a:buFont typeface="Wingdings" panose="05000000000000000000" pitchFamily="2" charset="2"/>
              <a:buChar char="§"/>
              <a:defRPr/>
            </a:pPr>
            <a:r>
              <a:rPr lang="en-GB" altLang="en-US" sz="2000"/>
              <a:t>The total demand for many business products is not much affected by price changes, especially in the short run.</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For instance, a drop in price of leather will not cause shoe manufacturers to buy much more leather unless it results in lower shoe prices that, in turn, increase consumer demand for shoes.</a:t>
            </a:r>
          </a:p>
          <a:p>
            <a:pPr>
              <a:buFont typeface="Wingdings" panose="05000000000000000000" pitchFamily="2" charset="2"/>
              <a:buChar char="§"/>
              <a:defRPr/>
            </a:pPr>
            <a:endParaRPr lang="en-GB" altLang="en-US" sz="2000"/>
          </a:p>
        </p:txBody>
      </p:sp>
      <p:sp>
        <p:nvSpPr>
          <p:cNvPr id="17412" name="Slide Number Placeholder 3">
            <a:extLst>
              <a:ext uri="{FF2B5EF4-FFF2-40B4-BE49-F238E27FC236}">
                <a16:creationId xmlns:a16="http://schemas.microsoft.com/office/drawing/2014/main" id="{199427D4-A453-76D9-8340-24DC3728AC91}"/>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4A1AEAF-51E2-492F-9CC0-B4251A15830C}" type="slidenum">
              <a:rPr lang="en-GB" altLang="en-US" sz="1100">
                <a:solidFill>
                  <a:schemeClr val="tx1">
                    <a:lumMod val="50000"/>
                    <a:lumOff val="50000"/>
                  </a:schemeClr>
                </a:solidFill>
              </a:rPr>
              <a:pPr>
                <a:spcBef>
                  <a:spcPct val="0"/>
                </a:spcBef>
                <a:spcAft>
                  <a:spcPts val="600"/>
                </a:spcAft>
                <a:buFontTx/>
                <a:buNone/>
              </a:pPr>
              <a:t>9</a:t>
            </a:fld>
            <a:endParaRPr lang="en-GB" altLang="en-US" sz="1100">
              <a:solidFill>
                <a:schemeClr val="tx1">
                  <a:lumMod val="50000"/>
                  <a:lumOff val="50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56" name="Rectangle 1845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458" name="Rectangle 1845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60" name="Rectangle 1845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62" name="Rectangle 1846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64" name="Rectangle 1846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66" name="Freeform: Shape 1846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68" name="Rectangle 1846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6AC746E6-0664-0611-C13B-A096222EED59}"/>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B5E8CE6F-A600-BE60-9B07-776A8CDE324A}"/>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b="1" i="1"/>
              <a:t>Market Structure and Demand: </a:t>
            </a:r>
          </a:p>
          <a:p>
            <a:pPr>
              <a:buFont typeface="Wingdings" panose="05000000000000000000" pitchFamily="2" charset="2"/>
              <a:buChar char="§"/>
              <a:defRPr/>
            </a:pPr>
            <a:r>
              <a:rPr lang="en-GB" altLang="en-US" sz="2000"/>
              <a:t>Under market structure and demand, business demand is </a:t>
            </a:r>
            <a:r>
              <a:rPr lang="en-GB" altLang="en-US" sz="2000" i="1"/>
              <a:t>derived demand</a:t>
            </a:r>
            <a:r>
              <a:rPr lang="en-GB" altLang="en-US" sz="2000"/>
              <a:t>.</a:t>
            </a:r>
          </a:p>
          <a:p>
            <a:pPr marL="0" indent="0">
              <a:buNone/>
              <a:defRPr/>
            </a:pPr>
            <a:endParaRPr lang="en-GB" altLang="en-US" sz="2000"/>
          </a:p>
          <a:p>
            <a:pPr>
              <a:buFont typeface="Wingdings" panose="05000000000000000000" pitchFamily="2" charset="2"/>
              <a:buChar char="§"/>
              <a:defRPr/>
            </a:pPr>
            <a:r>
              <a:rPr lang="en-GB" altLang="en-US" sz="2000"/>
              <a:t>This implies, it ultimately derives from the demand for consumer goods.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For example, consumers buy intel processors only when they buy PCs, tablets, smartphones and other devices with Intel processors inside them from producers such as HP, Dell, Lenovo, Samsung, Sony and Toshiba.</a:t>
            </a:r>
          </a:p>
          <a:p>
            <a:pPr marL="0" indent="0">
              <a:buNone/>
              <a:defRPr/>
            </a:pPr>
            <a:endParaRPr lang="en-GB" altLang="en-US" sz="2000"/>
          </a:p>
          <a:p>
            <a:pPr>
              <a:buFont typeface="Wingdings" panose="05000000000000000000" pitchFamily="2" charset="2"/>
              <a:buChar char="§"/>
              <a:defRPr/>
            </a:pPr>
            <a:endParaRPr lang="en-GB" altLang="en-US" sz="2000"/>
          </a:p>
        </p:txBody>
      </p:sp>
      <p:sp>
        <p:nvSpPr>
          <p:cNvPr id="18436" name="Slide Number Placeholder 3">
            <a:extLst>
              <a:ext uri="{FF2B5EF4-FFF2-40B4-BE49-F238E27FC236}">
                <a16:creationId xmlns:a16="http://schemas.microsoft.com/office/drawing/2014/main" id="{E3B7C79B-CD90-A9CC-B06A-362D1B0B3C09}"/>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07840857-A0D6-4A86-8289-6A623AC9DEC9}" type="slidenum">
              <a:rPr lang="en-GB" altLang="en-US" sz="1100">
                <a:solidFill>
                  <a:schemeClr val="tx1">
                    <a:lumMod val="50000"/>
                    <a:lumOff val="50000"/>
                  </a:schemeClr>
                </a:solidFill>
              </a:rPr>
              <a:pPr>
                <a:spcBef>
                  <a:spcPct val="0"/>
                </a:spcBef>
                <a:spcAft>
                  <a:spcPts val="600"/>
                </a:spcAft>
                <a:buFontTx/>
                <a:buNone/>
              </a:pPr>
              <a:t>10</a:t>
            </a:fld>
            <a:endParaRPr lang="en-GB" altLang="en-US" sz="1100">
              <a:solidFill>
                <a:schemeClr val="tx1">
                  <a:lumMod val="50000"/>
                  <a:lumOff val="5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80" name="Rectangle 1947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482" name="Rectangle 1948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4" name="Rectangle 1948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6" name="Rectangle 1948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8" name="Rectangle 1948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90" name="Freeform: Shape 1948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492" name="Rectangle 1949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BD14516B-37D7-3888-8F0D-92D77E7FC2E2}"/>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E6F5E9C5-3CFE-F99D-76E7-A3FD2C51F501}"/>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b="1"/>
              <a:t>The Nature of the Buying Unit:</a:t>
            </a:r>
          </a:p>
          <a:p>
            <a:pPr>
              <a:buFont typeface="Wingdings" panose="05000000000000000000" pitchFamily="2" charset="2"/>
              <a:buChar char="§"/>
              <a:defRPr/>
            </a:pPr>
            <a:r>
              <a:rPr lang="en-GB" altLang="en-US" sz="2000"/>
              <a:t>Unlike with consumer purchases, a business purchase usually involves </a:t>
            </a:r>
            <a:r>
              <a:rPr lang="en-GB" altLang="en-US" sz="2000" b="1" i="1"/>
              <a:t>more decision participants and a more professional purchasing effort</a:t>
            </a:r>
            <a:r>
              <a:rPr lang="en-GB" altLang="en-US" sz="2000"/>
              <a:t>. </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Usually, business buying is done by trained purchasing agents who spend their working lives learning how to buy better.</a:t>
            </a:r>
          </a:p>
          <a:p>
            <a:pPr>
              <a:buFont typeface="Wingdings" panose="05000000000000000000" pitchFamily="2" charset="2"/>
              <a:buChar char="§"/>
              <a:defRPr/>
            </a:pPr>
            <a:r>
              <a:rPr lang="en-GB" altLang="en-US" sz="2000"/>
              <a:t>The more complex the purchase, the more likely it is that many actors will participate in the decision-making process.</a:t>
            </a:r>
          </a:p>
          <a:p>
            <a:pPr>
              <a:buFont typeface="Wingdings" panose="05000000000000000000" pitchFamily="2" charset="2"/>
              <a:buChar char="§"/>
              <a:defRPr/>
            </a:pPr>
            <a:endParaRPr lang="en-GB" altLang="en-US" sz="2000"/>
          </a:p>
        </p:txBody>
      </p:sp>
      <p:sp>
        <p:nvSpPr>
          <p:cNvPr id="19460" name="Slide Number Placeholder 3">
            <a:extLst>
              <a:ext uri="{FF2B5EF4-FFF2-40B4-BE49-F238E27FC236}">
                <a16:creationId xmlns:a16="http://schemas.microsoft.com/office/drawing/2014/main" id="{A0CC0502-37D8-63CD-A141-B4B790E3CEC3}"/>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A85F841-09B6-471E-8E35-5C7C0A54E97C}" type="slidenum">
              <a:rPr lang="en-GB" altLang="en-US" sz="1100">
                <a:solidFill>
                  <a:schemeClr val="tx1">
                    <a:lumMod val="50000"/>
                    <a:lumOff val="50000"/>
                  </a:schemeClr>
                </a:solidFill>
              </a:rPr>
              <a:pPr>
                <a:spcBef>
                  <a:spcPct val="0"/>
                </a:spcBef>
                <a:spcAft>
                  <a:spcPts val="600"/>
                </a:spcAft>
                <a:buFontTx/>
                <a:buNone/>
              </a:pPr>
              <a:t>11</a:t>
            </a:fld>
            <a:endParaRPr lang="en-GB" altLang="en-US" sz="1100">
              <a:solidFill>
                <a:schemeClr val="tx1">
                  <a:lumMod val="50000"/>
                  <a:lumOff val="50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04" name="Rectangle 2050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06" name="Rectangle 2050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8" name="Rectangle 2050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10" name="Rectangle 2050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12" name="Rectangle 2051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14" name="Freeform: Shape 2051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516" name="Rectangle 2051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F9A593E1-1840-B93D-B19F-387E24FC0986}"/>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8E78A81C-41ED-AC7A-A983-256D891267B1}"/>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dirty="0"/>
              <a:t>Business Markets:</a:t>
            </a:r>
          </a:p>
          <a:p>
            <a:pPr marL="0" indent="0">
              <a:buNone/>
              <a:defRPr/>
            </a:pPr>
            <a:r>
              <a:rPr lang="en-GB" altLang="en-US" sz="2000" b="1" dirty="0"/>
              <a:t>The Nature of the Buying Unit - 2</a:t>
            </a:r>
          </a:p>
          <a:p>
            <a:pPr>
              <a:buFont typeface="Wingdings" panose="05000000000000000000" pitchFamily="2" charset="2"/>
              <a:buChar char="§"/>
              <a:defRPr/>
            </a:pPr>
            <a:r>
              <a:rPr lang="en-GB" altLang="en-US" sz="2000" dirty="0"/>
              <a:t>Buying [procurement] committees composed of technical experts and top management are common in the buying of major goods. </a:t>
            </a:r>
          </a:p>
          <a:p>
            <a:pPr>
              <a:buFont typeface="Wingdings" panose="05000000000000000000" pitchFamily="2" charset="2"/>
              <a:buChar char="§"/>
              <a:defRPr/>
            </a:pPr>
            <a:endParaRPr lang="en-GB" altLang="en-US" sz="2000" dirty="0"/>
          </a:p>
          <a:p>
            <a:pPr>
              <a:buFont typeface="Wingdings" panose="05000000000000000000" pitchFamily="2" charset="2"/>
              <a:buChar char="§"/>
              <a:defRPr/>
            </a:pPr>
            <a:r>
              <a:rPr lang="en-GB" altLang="en-US" sz="2000" dirty="0"/>
              <a:t>In contemporary times, B-to-B marketers do face higher-level, better-trained supply [procurement] managers.</a:t>
            </a:r>
          </a:p>
          <a:p>
            <a:pPr>
              <a:buFont typeface="Wingdings" panose="05000000000000000000" pitchFamily="2" charset="2"/>
              <a:buChar char="§"/>
              <a:defRPr/>
            </a:pPr>
            <a:endParaRPr lang="en-GB" altLang="en-US" sz="2000" dirty="0"/>
          </a:p>
          <a:p>
            <a:pPr>
              <a:buFont typeface="Wingdings" panose="05000000000000000000" pitchFamily="2" charset="2"/>
              <a:buChar char="§"/>
              <a:defRPr/>
            </a:pPr>
            <a:r>
              <a:rPr lang="en-GB" altLang="en-US" sz="2000" dirty="0"/>
              <a:t>This implies that organisations must have well-trained marketers and salespeople to deal with these expert/well-trained buyers.</a:t>
            </a:r>
          </a:p>
          <a:p>
            <a:pPr>
              <a:buFont typeface="Wingdings" panose="05000000000000000000" pitchFamily="2" charset="2"/>
              <a:buChar char="§"/>
              <a:defRPr/>
            </a:pPr>
            <a:endParaRPr lang="en-GB" altLang="en-US" sz="2000" dirty="0"/>
          </a:p>
        </p:txBody>
      </p:sp>
      <p:sp>
        <p:nvSpPr>
          <p:cNvPr id="20484" name="Slide Number Placeholder 3">
            <a:extLst>
              <a:ext uri="{FF2B5EF4-FFF2-40B4-BE49-F238E27FC236}">
                <a16:creationId xmlns:a16="http://schemas.microsoft.com/office/drawing/2014/main" id="{01534E82-9E22-BDF2-419A-604321C8787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C0AC6E06-40C3-4D1B-98D7-330049EBC7EC}" type="slidenum">
              <a:rPr lang="en-GB" altLang="en-US" sz="1100">
                <a:solidFill>
                  <a:schemeClr val="tx1">
                    <a:lumMod val="50000"/>
                    <a:lumOff val="50000"/>
                  </a:schemeClr>
                </a:solidFill>
              </a:rPr>
              <a:pPr>
                <a:spcBef>
                  <a:spcPct val="0"/>
                </a:spcBef>
                <a:spcAft>
                  <a:spcPts val="600"/>
                </a:spcAft>
                <a:buFontTx/>
                <a:buNone/>
              </a:pPr>
              <a:t>12</a:t>
            </a:fld>
            <a:endParaRPr lang="en-GB" altLang="en-US" sz="1100">
              <a:solidFill>
                <a:schemeClr val="tx1">
                  <a:lumMod val="50000"/>
                  <a:lumOff val="50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39" name="Rectangle 2152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541" name="Rectangle 215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42" name="Rectangle 215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43" name="Rectangle 2153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44" name="Rectangle 2153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38" name="Freeform: Shape 2153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540" name="Rectangle 2153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C6FCE758-C7BA-8809-DFB3-A8FED990BA22}"/>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893219F1-6891-6D5A-912D-085C3C7B8E3E}"/>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b="1"/>
              <a:t>Types of Decisions and the Decision Process.</a:t>
            </a:r>
          </a:p>
          <a:p>
            <a:pPr>
              <a:buFont typeface="Wingdings" panose="05000000000000000000" pitchFamily="2" charset="2"/>
              <a:buChar char="§"/>
              <a:defRPr/>
            </a:pPr>
            <a:r>
              <a:rPr lang="en-GB" altLang="en-US" sz="2000"/>
              <a:t>Business buyers usually face more complex buying decisions than consumer buyers.</a:t>
            </a:r>
          </a:p>
          <a:p>
            <a:pPr marL="0" indent="0">
              <a:buNone/>
              <a:defRPr/>
            </a:pPr>
            <a:endParaRPr lang="en-GB" altLang="en-US" sz="2000"/>
          </a:p>
          <a:p>
            <a:pPr>
              <a:buFont typeface="Wingdings" panose="05000000000000000000" pitchFamily="2" charset="2"/>
              <a:buChar char="§"/>
              <a:defRPr/>
            </a:pPr>
            <a:r>
              <a:rPr lang="en-GB" altLang="en-US" sz="2000"/>
              <a:t>Business purchases often involve large sums of money, complex technical and economic considerations, and interactions among people at many levels of the buyer’s organisation.</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The business buying process also tends to be longer and more formalised.</a:t>
            </a:r>
          </a:p>
          <a:p>
            <a:pPr>
              <a:buFont typeface="Wingdings" panose="05000000000000000000" pitchFamily="2" charset="2"/>
              <a:buChar char="§"/>
              <a:defRPr/>
            </a:pPr>
            <a:endParaRPr lang="en-GB" altLang="en-US" sz="2000"/>
          </a:p>
        </p:txBody>
      </p:sp>
      <p:sp>
        <p:nvSpPr>
          <p:cNvPr id="21508" name="Slide Number Placeholder 3">
            <a:extLst>
              <a:ext uri="{FF2B5EF4-FFF2-40B4-BE49-F238E27FC236}">
                <a16:creationId xmlns:a16="http://schemas.microsoft.com/office/drawing/2014/main" id="{C8FD9D2D-C8F9-BDA0-9387-D56EF053D69A}"/>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EB3EF3C-21C2-4E42-AF96-B97AE2A673FA}" type="slidenum">
              <a:rPr lang="en-GB" altLang="en-US" sz="1100" smtClean="0">
                <a:solidFill>
                  <a:schemeClr val="tx1">
                    <a:lumMod val="50000"/>
                    <a:lumOff val="50000"/>
                  </a:schemeClr>
                </a:solidFill>
              </a:rPr>
              <a:pPr>
                <a:spcBef>
                  <a:spcPct val="0"/>
                </a:spcBef>
                <a:spcAft>
                  <a:spcPts val="600"/>
                </a:spcAft>
                <a:buFontTx/>
                <a:buNone/>
              </a:pPr>
              <a:t>13</a:t>
            </a:fld>
            <a:endParaRPr lang="en-GB" altLang="en-US" sz="1100">
              <a:solidFill>
                <a:schemeClr val="tx1">
                  <a:lumMod val="50000"/>
                  <a:lumOff val="50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52" name="Rectangle 2255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554" name="Rectangle 2255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6" name="Rectangle 2255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8" name="Rectangle 2255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60" name="Rectangle 2255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62" name="Freeform: Shape 2256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64" name="Rectangle 2256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9F02F41E-2A53-E1F2-3DE1-0B2D644040DC}"/>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3C7EB74B-DDB6-5D8D-BBDA-3FE45E929FA9}"/>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b="1"/>
              <a:t>Types of Decisions and the Decision Process.</a:t>
            </a:r>
          </a:p>
          <a:p>
            <a:pPr>
              <a:buFont typeface="Wingdings" panose="05000000000000000000" pitchFamily="2" charset="2"/>
              <a:buChar char="§"/>
              <a:defRPr/>
            </a:pPr>
            <a:r>
              <a:rPr lang="en-GB" altLang="en-US" sz="2000"/>
              <a:t>Large business purchases usually call for detailed product specifications, written purchase orders, careful supplier searches and former approval.</a:t>
            </a:r>
          </a:p>
          <a:p>
            <a:pPr marL="0" indent="0">
              <a:buNone/>
              <a:defRPr/>
            </a:pPr>
            <a:endParaRPr lang="en-GB" altLang="en-US" sz="2000"/>
          </a:p>
          <a:p>
            <a:pPr>
              <a:buFont typeface="Wingdings" panose="05000000000000000000" pitchFamily="2" charset="2"/>
              <a:buChar char="§"/>
              <a:defRPr/>
            </a:pPr>
            <a:r>
              <a:rPr lang="en-GB" altLang="en-US" sz="2000"/>
              <a:t>Business buyers and sellers are often much more dependent on each other.</a:t>
            </a:r>
          </a:p>
          <a:p>
            <a:pPr marL="0" indent="0">
              <a:buNone/>
              <a:defRPr/>
            </a:pPr>
            <a:endParaRPr lang="en-GB" altLang="en-US" sz="2000"/>
          </a:p>
          <a:p>
            <a:pPr>
              <a:buFont typeface="Wingdings" panose="05000000000000000000" pitchFamily="2" charset="2"/>
              <a:buChar char="§"/>
              <a:defRPr/>
            </a:pPr>
            <a:r>
              <a:rPr lang="en-GB" altLang="en-US" sz="2000"/>
              <a:t>B-to-B marketers may roll up their sleeves and work closely with their customers during all stages of the buying process.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Business sellers often customise their offerings to individual customer needs. </a:t>
            </a:r>
          </a:p>
          <a:p>
            <a:pPr marL="0" indent="0">
              <a:buNone/>
              <a:defRPr/>
            </a:pPr>
            <a:endParaRPr lang="en-GB" altLang="en-US" sz="2000"/>
          </a:p>
          <a:p>
            <a:pPr>
              <a:buFont typeface="Wingdings" panose="05000000000000000000" pitchFamily="2" charset="2"/>
              <a:buChar char="§"/>
              <a:defRPr/>
            </a:pPr>
            <a:endParaRPr lang="en-GB" altLang="en-US" sz="2000"/>
          </a:p>
        </p:txBody>
      </p:sp>
      <p:sp>
        <p:nvSpPr>
          <p:cNvPr id="22532" name="Slide Number Placeholder 3">
            <a:extLst>
              <a:ext uri="{FF2B5EF4-FFF2-40B4-BE49-F238E27FC236}">
                <a16:creationId xmlns:a16="http://schemas.microsoft.com/office/drawing/2014/main" id="{C5B692FF-F307-7ABA-4676-05AE03477859}"/>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6AB7B4C-5F3E-450E-B897-354EF761FA56}" type="slidenum">
              <a:rPr lang="en-GB" altLang="en-US" sz="1100">
                <a:solidFill>
                  <a:schemeClr val="tx1">
                    <a:lumMod val="50000"/>
                    <a:lumOff val="50000"/>
                  </a:schemeClr>
                </a:solidFill>
              </a:rPr>
              <a:pPr>
                <a:spcBef>
                  <a:spcPct val="0"/>
                </a:spcBef>
                <a:spcAft>
                  <a:spcPts val="600"/>
                </a:spcAft>
                <a:buFontTx/>
                <a:buNone/>
              </a:pPr>
              <a:t>14</a:t>
            </a:fld>
            <a:endParaRPr lang="en-GB" altLang="en-US" sz="1100">
              <a:solidFill>
                <a:schemeClr val="tx1">
                  <a:lumMod val="50000"/>
                  <a:lumOff val="50000"/>
                </a:schemeClr>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563" name="Rectangle 2356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5" name="Rectangle 2356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7" name="Rectangle 2356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9" name="Rectangle 2356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71" name="Freeform: Shape 2357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573" name="Rectangle 2357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5D86389B-3937-BC05-D5D2-B3F76C2FAACF}"/>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D728A48B-64E5-2CFD-5829-49A8163D5134}"/>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a:buFont typeface="Wingdings" panose="05000000000000000000" pitchFamily="2" charset="2"/>
              <a:buChar char="§"/>
              <a:defRPr/>
            </a:pPr>
            <a:r>
              <a:rPr lang="en-GB" altLang="en-US" sz="2000"/>
              <a:t>Generally, marketers want to know how business buyers will respond to various marketing stimuli.</a:t>
            </a:r>
          </a:p>
          <a:p>
            <a:pPr>
              <a:buFont typeface="Wingdings" panose="05000000000000000000" pitchFamily="2" charset="2"/>
              <a:buChar char="§"/>
              <a:defRPr/>
            </a:pPr>
            <a:r>
              <a:rPr lang="en-GB" altLang="en-US" sz="2000"/>
              <a:t>The diagram below shows a model of business buyer behaviour.</a:t>
            </a:r>
          </a:p>
          <a:p>
            <a:pPr>
              <a:buFont typeface="Wingdings" panose="05000000000000000000" pitchFamily="2" charset="2"/>
              <a:buChar char="§"/>
              <a:defRPr/>
            </a:pPr>
            <a:r>
              <a:rPr lang="en-GB" altLang="en-US" sz="2000"/>
              <a:t>In this model, marketing and other stimuli affect the buying organisation and produce certain buyer responses.</a:t>
            </a:r>
          </a:p>
          <a:p>
            <a:pPr>
              <a:buFont typeface="Wingdings" panose="05000000000000000000" pitchFamily="2" charset="2"/>
              <a:buChar char="§"/>
              <a:defRPr/>
            </a:pPr>
            <a:r>
              <a:rPr lang="en-GB" altLang="en-US" sz="2000"/>
              <a:t>To design good marketing strategies, marketers must understand what happens within the organisation to turn stimuli into purchase responses.</a:t>
            </a:r>
          </a:p>
          <a:p>
            <a:pPr>
              <a:buFont typeface="Wingdings" panose="05000000000000000000" pitchFamily="2" charset="2"/>
              <a:buChar char="§"/>
              <a:defRPr/>
            </a:pPr>
            <a:endParaRPr lang="en-GB" altLang="en-US" sz="2000"/>
          </a:p>
        </p:txBody>
      </p:sp>
      <p:sp>
        <p:nvSpPr>
          <p:cNvPr id="23556" name="Slide Number Placeholder 3">
            <a:extLst>
              <a:ext uri="{FF2B5EF4-FFF2-40B4-BE49-F238E27FC236}">
                <a16:creationId xmlns:a16="http://schemas.microsoft.com/office/drawing/2014/main" id="{6DDD9FBA-371D-6144-0681-E749FE0710D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4C2432C-84EB-44A1-BEAB-36FFE488C566}" type="slidenum">
              <a:rPr lang="en-GB" altLang="en-US" sz="1100">
                <a:solidFill>
                  <a:schemeClr val="tx1">
                    <a:lumMod val="50000"/>
                    <a:lumOff val="50000"/>
                  </a:schemeClr>
                </a:solidFill>
              </a:rPr>
              <a:pPr>
                <a:spcBef>
                  <a:spcPct val="0"/>
                </a:spcBef>
                <a:spcAft>
                  <a:spcPts val="600"/>
                </a:spcAft>
                <a:buFontTx/>
                <a:buNone/>
              </a:pPr>
              <a:t>15</a:t>
            </a:fld>
            <a:endParaRPr lang="en-GB" altLang="en-US" sz="1100">
              <a:solidFill>
                <a:schemeClr val="tx1">
                  <a:lumMod val="50000"/>
                  <a:lumOff val="50000"/>
                </a:schemeClr>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587" name="Rectangle 2458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9" name="Rectangle 2458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1" name="Rectangle 2459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3" name="Rectangle 2459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95" name="Freeform: Shape 2459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597" name="Rectangle 2459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B8DEE0AC-3ACE-C4C1-041D-558ADC89228C}"/>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95FED66F-8C4B-11D6-718E-C1BCC17A109E}"/>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a:buFont typeface="Wingdings" panose="05000000000000000000" pitchFamily="2" charset="2"/>
              <a:buChar char="§"/>
              <a:defRPr/>
            </a:pPr>
            <a:r>
              <a:rPr lang="en-GB" altLang="en-US" sz="2000"/>
              <a:t>Within the organisation, buying activity consists of two major parts: the </a:t>
            </a:r>
            <a:r>
              <a:rPr lang="en-GB" altLang="en-US" sz="2000" b="1" i="1"/>
              <a:t>buying centre</a:t>
            </a:r>
            <a:r>
              <a:rPr lang="en-GB" altLang="en-US" sz="2000"/>
              <a:t>, composed of all the people involved in the buying decision and the </a:t>
            </a:r>
            <a:r>
              <a:rPr lang="en-GB" altLang="en-US" sz="2000" b="1" i="1"/>
              <a:t>buying decision process</a:t>
            </a:r>
            <a:r>
              <a:rPr lang="en-GB" altLang="en-US" sz="2000"/>
              <a:t>.</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The buying centre and the buying decision process are influenced by internal organisational, interpersonal and individual factors as well as external environmental factors.</a:t>
            </a:r>
          </a:p>
        </p:txBody>
      </p:sp>
      <p:sp>
        <p:nvSpPr>
          <p:cNvPr id="24580" name="Slide Number Placeholder 3">
            <a:extLst>
              <a:ext uri="{FF2B5EF4-FFF2-40B4-BE49-F238E27FC236}">
                <a16:creationId xmlns:a16="http://schemas.microsoft.com/office/drawing/2014/main" id="{D6092CCE-9B5D-013F-B5B2-C65ABA7D4F2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7BABEF9-6931-43DC-8FCD-6A38C9BE9DF7}" type="slidenum">
              <a:rPr lang="en-GB" altLang="en-US" sz="1100">
                <a:solidFill>
                  <a:schemeClr val="tx1">
                    <a:lumMod val="50000"/>
                    <a:lumOff val="50000"/>
                  </a:schemeClr>
                </a:solidFill>
              </a:rPr>
              <a:pPr>
                <a:spcBef>
                  <a:spcPct val="0"/>
                </a:spcBef>
                <a:spcAft>
                  <a:spcPts val="600"/>
                </a:spcAft>
                <a:buFontTx/>
                <a:buNone/>
              </a:pPr>
              <a:t>16</a:t>
            </a:fld>
            <a:endParaRPr lang="en-GB" altLang="en-US" sz="1100">
              <a:solidFill>
                <a:schemeClr val="tx1">
                  <a:lumMod val="50000"/>
                  <a:lumOff val="50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9" name="Rectangle 2560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611" name="Rectangle 256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3" name="Rectangle 256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5" name="Rectangle 256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7" name="Rectangle 256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619" name="Freeform: Shape 256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21" name="Rectangle 256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E65D3009-412C-96F7-B5EA-D6CAB761FD8F}"/>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EF86B592-3132-762C-0DDE-B5814914E591}"/>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Business Markets:</a:t>
            </a:r>
          </a:p>
          <a:p>
            <a:pPr marL="0" indent="0">
              <a:buNone/>
              <a:defRPr/>
            </a:pPr>
            <a:r>
              <a:rPr lang="en-GB" altLang="en-US" sz="2000"/>
              <a:t>The model/diagram highlights four (40 questions about business buyer behaviour.</a:t>
            </a:r>
          </a:p>
          <a:p>
            <a:pPr marL="0" indent="0">
              <a:buNone/>
              <a:defRPr/>
            </a:pPr>
            <a:endParaRPr lang="en-GB" altLang="en-US" sz="2000"/>
          </a:p>
          <a:p>
            <a:pPr>
              <a:buFont typeface="Wingdings" panose="05000000000000000000" pitchFamily="2" charset="2"/>
              <a:buChar char="§"/>
              <a:defRPr/>
            </a:pPr>
            <a:r>
              <a:rPr lang="en-GB" altLang="en-US" sz="2000"/>
              <a:t>What buying decisions do business buyers make?</a:t>
            </a:r>
          </a:p>
          <a:p>
            <a:pPr>
              <a:buFont typeface="Wingdings" panose="05000000000000000000" pitchFamily="2" charset="2"/>
              <a:buChar char="§"/>
              <a:defRPr/>
            </a:pPr>
            <a:r>
              <a:rPr lang="en-GB" altLang="en-US" sz="2000"/>
              <a:t>Who participates in the business buying process?</a:t>
            </a:r>
          </a:p>
          <a:p>
            <a:pPr>
              <a:buFont typeface="Wingdings" panose="05000000000000000000" pitchFamily="2" charset="2"/>
              <a:buChar char="§"/>
              <a:defRPr/>
            </a:pPr>
            <a:r>
              <a:rPr lang="en-GB" altLang="en-US" sz="2000"/>
              <a:t>What are the major influences on buyers?</a:t>
            </a:r>
          </a:p>
          <a:p>
            <a:pPr>
              <a:buFont typeface="Wingdings" panose="05000000000000000000" pitchFamily="2" charset="2"/>
              <a:buChar char="§"/>
              <a:defRPr/>
            </a:pPr>
            <a:r>
              <a:rPr lang="en-GB" altLang="en-US" sz="2000"/>
              <a:t>How do business buyers make their buying decisions?</a:t>
            </a:r>
          </a:p>
        </p:txBody>
      </p:sp>
      <p:sp>
        <p:nvSpPr>
          <p:cNvPr id="25604" name="Slide Number Placeholder 3">
            <a:extLst>
              <a:ext uri="{FF2B5EF4-FFF2-40B4-BE49-F238E27FC236}">
                <a16:creationId xmlns:a16="http://schemas.microsoft.com/office/drawing/2014/main" id="{4CB442F9-3C56-B1CE-5F85-0AEB400972D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CE543437-9DDE-43EA-9767-BF9DA41292A6}" type="slidenum">
              <a:rPr lang="en-GB" altLang="en-US" sz="1100">
                <a:solidFill>
                  <a:schemeClr val="tx1">
                    <a:lumMod val="50000"/>
                    <a:lumOff val="50000"/>
                  </a:schemeClr>
                </a:solidFill>
              </a:rPr>
              <a:pPr>
                <a:spcBef>
                  <a:spcPct val="0"/>
                </a:spcBef>
                <a:spcAft>
                  <a:spcPts val="600"/>
                </a:spcAft>
                <a:buFontTx/>
                <a:buNone/>
              </a:pPr>
              <a:t>17</a:t>
            </a:fld>
            <a:endParaRPr lang="en-GB" altLang="en-US" sz="1100">
              <a:solidFill>
                <a:schemeClr val="tx1">
                  <a:lumMod val="50000"/>
                  <a:lumOff val="50000"/>
                </a:schemeClr>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8F48FD20-FBE1-B8F4-10D4-01D36E845B7A}"/>
              </a:ext>
            </a:extLst>
          </p:cNvPr>
          <p:cNvSpPr>
            <a:spLocks noGrp="1" noChangeArrowheads="1"/>
          </p:cNvSpPr>
          <p:nvPr>
            <p:ph type="title"/>
          </p:nvPr>
        </p:nvSpPr>
        <p:spPr>
          <a:xfrm>
            <a:off x="818984" y="4230093"/>
            <a:ext cx="4150581" cy="1800165"/>
          </a:xfrm>
        </p:spPr>
        <p:txBody>
          <a:bodyPr anchor="t">
            <a:normAutofit/>
          </a:bodyPr>
          <a:lstStyle/>
          <a:p>
            <a:pPr algn="r"/>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pic>
        <p:nvPicPr>
          <p:cNvPr id="26629" name="Picture 4" descr="Graphical user interface, application, Word&#10;&#10;Description automatically generated">
            <a:extLst>
              <a:ext uri="{FF2B5EF4-FFF2-40B4-BE49-F238E27FC236}">
                <a16:creationId xmlns:a16="http://schemas.microsoft.com/office/drawing/2014/main" id="{4C420DA5-0BA3-0BDA-9219-2D249FE4E6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70694" y="457200"/>
            <a:ext cx="7511574" cy="34553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Content Placeholder 2">
            <a:extLst>
              <a:ext uri="{FF2B5EF4-FFF2-40B4-BE49-F238E27FC236}">
                <a16:creationId xmlns:a16="http://schemas.microsoft.com/office/drawing/2014/main" id="{7A04A9F3-87E9-FFC7-5AA8-D22A7EFC0083}"/>
              </a:ext>
            </a:extLst>
          </p:cNvPr>
          <p:cNvSpPr>
            <a:spLocks noGrp="1" noChangeArrowheads="1"/>
          </p:cNvSpPr>
          <p:nvPr>
            <p:ph idx="1"/>
          </p:nvPr>
        </p:nvSpPr>
        <p:spPr>
          <a:xfrm>
            <a:off x="5246415" y="4230094"/>
            <a:ext cx="6235268" cy="1800164"/>
          </a:xfrm>
        </p:spPr>
        <p:txBody>
          <a:bodyPr anchor="t">
            <a:normAutofit/>
          </a:bodyPr>
          <a:lstStyle/>
          <a:p>
            <a:pPr marL="0" indent="0">
              <a:buNone/>
              <a:defRPr/>
            </a:pPr>
            <a:r>
              <a:rPr lang="en-GB" altLang="en-US" sz="2000" b="1"/>
              <a:t>A Model of Business Buying Behaviour:</a:t>
            </a:r>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26636" name="Rectangle 26635">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8" name="Rectangle 26637">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8" name="Slide Number Placeholder 3">
            <a:extLst>
              <a:ext uri="{FF2B5EF4-FFF2-40B4-BE49-F238E27FC236}">
                <a16:creationId xmlns:a16="http://schemas.microsoft.com/office/drawing/2014/main" id="{B600B63D-DAAB-3595-BDDF-7893A2463E42}"/>
              </a:ext>
            </a:extLst>
          </p:cNvPr>
          <p:cNvSpPr>
            <a:spLocks noGrp="1" noChangeArrowheads="1"/>
          </p:cNvSpPr>
          <p:nvPr>
            <p:ph type="sldNum" sz="quarter" idx="12"/>
          </p:nvPr>
        </p:nvSpPr>
        <p:spPr bwMode="auto">
          <a:xfrm>
            <a:off x="11704320" y="6451877"/>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B29AB66-B839-44C6-BEBA-E7D068563C23}" type="slidenum">
              <a:rPr lang="en-GB" altLang="en-US" sz="1100">
                <a:solidFill>
                  <a:srgbClr val="FFFFFF"/>
                </a:solidFill>
              </a:rPr>
              <a:pPr>
                <a:spcBef>
                  <a:spcPct val="0"/>
                </a:spcBef>
                <a:spcAft>
                  <a:spcPts val="600"/>
                </a:spcAft>
                <a:buFontTx/>
                <a:buNone/>
              </a:pPr>
              <a:t>18</a:t>
            </a:fld>
            <a:endParaRPr lang="en-GB" altLang="en-US" sz="1100">
              <a:solidFill>
                <a:srgbClr val="FFFFFF"/>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7" name="Rectangle 2765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659" name="Rectangle 2765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3" name="Rectangle 2766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5" name="Rectangle 2766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67" name="Freeform: Shape 2766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669" name="Rectangle 2766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04BE8FF7-D7F8-E34E-4086-6F36EA886C47}"/>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6DACB293-2359-1A2F-0FD2-E15B8223E20A}"/>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Major Types of Buying Situations:</a:t>
            </a:r>
          </a:p>
          <a:p>
            <a:pPr marL="0" indent="0">
              <a:buNone/>
              <a:defRPr/>
            </a:pPr>
            <a:r>
              <a:rPr lang="en-GB" altLang="en-US" sz="2000"/>
              <a:t>There are three (3) major types of buying situations. Namely,</a:t>
            </a:r>
          </a:p>
          <a:p>
            <a:pPr marL="0" indent="0">
              <a:buNone/>
              <a:defRPr/>
            </a:pPr>
            <a:r>
              <a:rPr lang="en-GB" altLang="en-US" sz="2000"/>
              <a:t>straight rebuy, modified rebuy and new task.</a:t>
            </a:r>
          </a:p>
          <a:p>
            <a:pPr>
              <a:buFont typeface="Wingdings" panose="05000000000000000000" pitchFamily="2" charset="2"/>
              <a:buChar char="§"/>
              <a:defRPr/>
            </a:pPr>
            <a:r>
              <a:rPr lang="en-GB" altLang="en-US" sz="2000" b="1"/>
              <a:t>Straight Rebuy:</a:t>
            </a:r>
          </a:p>
          <a:p>
            <a:pPr marL="0" indent="0">
              <a:buNone/>
              <a:defRPr/>
            </a:pPr>
            <a:r>
              <a:rPr lang="en-GB" altLang="en-US" sz="2000"/>
              <a:t>A business buying situation in which the buyer routinely reorders something without any modifications.</a:t>
            </a:r>
          </a:p>
          <a:p>
            <a:pPr>
              <a:buFont typeface="Wingdings" panose="05000000000000000000" pitchFamily="2" charset="2"/>
              <a:buChar char="§"/>
              <a:defRPr/>
            </a:pPr>
            <a:r>
              <a:rPr lang="en-GB" altLang="en-US" sz="2000" b="1"/>
              <a:t>Modified Rebuy:</a:t>
            </a:r>
          </a:p>
          <a:p>
            <a:pPr marL="0" indent="0">
              <a:buNone/>
              <a:defRPr/>
            </a:pPr>
            <a:r>
              <a:rPr lang="en-GB" altLang="en-US" sz="2000"/>
              <a:t>A business buying situation in which the buyer wants to modify product specifications, prices, terms or suppliers.</a:t>
            </a:r>
          </a:p>
          <a:p>
            <a:pPr>
              <a:buFont typeface="Wingdings" panose="05000000000000000000" pitchFamily="2" charset="2"/>
              <a:buChar char="§"/>
              <a:defRPr/>
            </a:pPr>
            <a:r>
              <a:rPr lang="en-GB" altLang="en-US" sz="2000" b="1"/>
              <a:t>New Task:</a:t>
            </a:r>
          </a:p>
          <a:p>
            <a:pPr marL="0" indent="0">
              <a:buNone/>
              <a:defRPr/>
            </a:pPr>
            <a:r>
              <a:rPr lang="en-GB" altLang="en-US" sz="2000"/>
              <a:t>A business buying situation in which the buyer purchases a product or service for the first time.</a:t>
            </a:r>
          </a:p>
        </p:txBody>
      </p:sp>
      <p:sp>
        <p:nvSpPr>
          <p:cNvPr id="27652" name="Slide Number Placeholder 3">
            <a:extLst>
              <a:ext uri="{FF2B5EF4-FFF2-40B4-BE49-F238E27FC236}">
                <a16:creationId xmlns:a16="http://schemas.microsoft.com/office/drawing/2014/main" id="{64B850D8-11AE-9D50-6C70-8A2551B66640}"/>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ADBB314-8117-4705-844E-7DD0E56BEAD3}" type="slidenum">
              <a:rPr lang="en-GB" altLang="en-US" sz="1100">
                <a:solidFill>
                  <a:schemeClr val="tx1">
                    <a:lumMod val="50000"/>
                    <a:lumOff val="50000"/>
                  </a:schemeClr>
                </a:solidFill>
              </a:rPr>
              <a:pPr>
                <a:spcBef>
                  <a:spcPct val="0"/>
                </a:spcBef>
                <a:spcAft>
                  <a:spcPts val="600"/>
                </a:spcAft>
                <a:buFontTx/>
                <a:buNone/>
              </a:pPr>
              <a:t>19</a:t>
            </a:fld>
            <a:endParaRPr lang="en-GB" altLang="en-US" sz="1100">
              <a:solidFill>
                <a:schemeClr val="tx1">
                  <a:lumMod val="50000"/>
                  <a:lumOff val="50000"/>
                </a:schemeClr>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683" name="Rectangle 286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7" name="Rectangle 286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Rectangle 286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693" name="Rectangle 286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454C9FDE-AA28-FDD8-7DA8-3F99B01F87BA}"/>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8E9CC63F-734D-A7B2-0E93-6A38F6792B68}"/>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Key Participants in the Business Buying Process:</a:t>
            </a:r>
          </a:p>
          <a:p>
            <a:pPr marL="0" indent="0">
              <a:buNone/>
              <a:defRPr/>
            </a:pPr>
            <a:r>
              <a:rPr lang="en-GB" altLang="en-US" sz="2000" b="1"/>
              <a:t>Buying Centre:</a:t>
            </a:r>
          </a:p>
          <a:p>
            <a:pPr marL="0" indent="0">
              <a:buNone/>
              <a:defRPr/>
            </a:pPr>
            <a:r>
              <a:rPr lang="en-GB" altLang="en-US" sz="2000" b="1"/>
              <a:t>All the individuals and units that play a role in the purchase decision-making process.</a:t>
            </a:r>
          </a:p>
          <a:p>
            <a:pPr marL="0" indent="0">
              <a:buNone/>
              <a:defRPr/>
            </a:pPr>
            <a:endParaRPr lang="en-GB" altLang="en-US" sz="2000"/>
          </a:p>
          <a:p>
            <a:pPr marL="0" indent="0">
              <a:buNone/>
              <a:defRPr/>
            </a:pPr>
            <a:r>
              <a:rPr lang="en-GB" altLang="en-US" sz="2000" b="1" dirty="0"/>
              <a:t>Users:</a:t>
            </a:r>
            <a:endParaRPr lang="en-GB" altLang="en-US" sz="2000" b="1"/>
          </a:p>
          <a:p>
            <a:pPr marL="0" indent="0">
              <a:buNone/>
              <a:defRPr/>
            </a:pPr>
            <a:r>
              <a:rPr lang="en-GB" altLang="en-US" sz="2000" b="1"/>
              <a:t>Members of the buying organisation who will actually use the purchased product or service.</a:t>
            </a:r>
          </a:p>
          <a:p>
            <a:pPr marL="0" indent="0">
              <a:buNone/>
              <a:defRPr/>
            </a:pPr>
            <a:endParaRPr lang="en-GB" altLang="en-US" sz="2000"/>
          </a:p>
          <a:p>
            <a:pPr marL="0" indent="0">
              <a:buNone/>
              <a:defRPr/>
            </a:pPr>
            <a:r>
              <a:rPr lang="en-GB" altLang="en-US" sz="2000" b="1" dirty="0"/>
              <a:t>Influencers:</a:t>
            </a:r>
            <a:endParaRPr lang="en-GB" altLang="en-US" sz="2000" b="1"/>
          </a:p>
          <a:p>
            <a:pPr marL="0" indent="0">
              <a:buNone/>
              <a:defRPr/>
            </a:pPr>
            <a:r>
              <a:rPr lang="en-GB" altLang="en-US" sz="2000" b="1"/>
              <a:t>People in an organisation’s buying centre who affect the buying decision, they often help define specifications and also provide information for evaluating alternatives.</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28676" name="Slide Number Placeholder 3">
            <a:extLst>
              <a:ext uri="{FF2B5EF4-FFF2-40B4-BE49-F238E27FC236}">
                <a16:creationId xmlns:a16="http://schemas.microsoft.com/office/drawing/2014/main" id="{C978F44F-A457-24DE-9DEC-884790AADCF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4C0842F-7AA0-4E29-910F-71DECE5E20C0}" type="slidenum">
              <a:rPr lang="en-GB" altLang="en-US" sz="1100">
                <a:solidFill>
                  <a:schemeClr val="tx1">
                    <a:lumMod val="50000"/>
                    <a:lumOff val="50000"/>
                  </a:schemeClr>
                </a:solidFill>
              </a:rPr>
              <a:pPr>
                <a:spcBef>
                  <a:spcPct val="0"/>
                </a:spcBef>
                <a:spcAft>
                  <a:spcPts val="600"/>
                </a:spcAft>
                <a:buFontTx/>
                <a:buNone/>
              </a:pPr>
              <a:t>20</a:t>
            </a:fld>
            <a:endParaRPr lang="en-GB" altLang="en-US" sz="1100">
              <a:solidFill>
                <a:schemeClr val="tx1">
                  <a:lumMod val="50000"/>
                  <a:lumOff val="50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5" name="Rectangle 2970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707" name="Rectangle 2970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9" name="Rectangle 2970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1" name="Rectangle 2971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3" name="Rectangle 2971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15" name="Freeform: Shape 2971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717" name="Rectangle 2971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878EF836-B8DE-78FF-F785-3357D7C57FA5}"/>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A505BE62-F601-E02E-AD51-605DF6D231C0}"/>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Key Participants in the Business Buying Process:</a:t>
            </a:r>
          </a:p>
          <a:p>
            <a:pPr marL="0" indent="0">
              <a:buNone/>
              <a:defRPr/>
            </a:pPr>
            <a:r>
              <a:rPr lang="en-GB" altLang="en-US" sz="2000" b="1"/>
              <a:t>Buyers:</a:t>
            </a:r>
          </a:p>
          <a:p>
            <a:pPr marL="0" indent="0">
              <a:buNone/>
              <a:defRPr/>
            </a:pPr>
            <a:r>
              <a:rPr lang="en-GB" altLang="en-US" sz="2000" b="1"/>
              <a:t>People in an organisation’s buying centre who make an actual purchase.</a:t>
            </a:r>
          </a:p>
          <a:p>
            <a:pPr marL="0" indent="0">
              <a:buNone/>
              <a:defRPr/>
            </a:pPr>
            <a:endParaRPr lang="en-GB" altLang="en-US" sz="2000"/>
          </a:p>
          <a:p>
            <a:pPr marL="0" indent="0">
              <a:buNone/>
              <a:defRPr/>
            </a:pPr>
            <a:r>
              <a:rPr lang="en-GB" altLang="en-US" sz="2000" b="1"/>
              <a:t>Deciders:</a:t>
            </a:r>
          </a:p>
          <a:p>
            <a:pPr marL="0" indent="0">
              <a:buNone/>
              <a:defRPr/>
            </a:pPr>
            <a:r>
              <a:rPr lang="en-GB" altLang="en-US" sz="2000" b="1"/>
              <a:t>People in an organisation’s buying centre who have formal or informal power to select or approve the final suppliers.</a:t>
            </a:r>
          </a:p>
          <a:p>
            <a:pPr marL="0" indent="0">
              <a:buNone/>
              <a:defRPr/>
            </a:pPr>
            <a:endParaRPr lang="en-GB" altLang="en-US" sz="2000"/>
          </a:p>
          <a:p>
            <a:pPr marL="0" indent="0">
              <a:buNone/>
              <a:defRPr/>
            </a:pPr>
            <a:r>
              <a:rPr lang="en-GB" altLang="en-US" sz="2000" b="1"/>
              <a:t>Gatekeepers:</a:t>
            </a:r>
          </a:p>
          <a:p>
            <a:pPr marL="0" indent="0">
              <a:buNone/>
              <a:defRPr/>
            </a:pPr>
            <a:r>
              <a:rPr lang="en-GB" altLang="en-US" sz="2000" b="1"/>
              <a:t>People in an organisation’s buying centre who control the flow of information to others.</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29700" name="Slide Number Placeholder 3">
            <a:extLst>
              <a:ext uri="{FF2B5EF4-FFF2-40B4-BE49-F238E27FC236}">
                <a16:creationId xmlns:a16="http://schemas.microsoft.com/office/drawing/2014/main" id="{413F1491-AB1C-A5DD-02B9-6BBA540B8305}"/>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39129E0-E999-4B28-BAD4-98980FB1E4F6}" type="slidenum">
              <a:rPr lang="en-GB" altLang="en-US" sz="1100">
                <a:solidFill>
                  <a:schemeClr val="tx1">
                    <a:lumMod val="50000"/>
                    <a:lumOff val="50000"/>
                  </a:schemeClr>
                </a:solidFill>
              </a:rPr>
              <a:pPr>
                <a:spcBef>
                  <a:spcPct val="0"/>
                </a:spcBef>
                <a:spcAft>
                  <a:spcPts val="600"/>
                </a:spcAft>
                <a:buFontTx/>
                <a:buNone/>
              </a:pPr>
              <a:t>21</a:t>
            </a:fld>
            <a:endParaRPr lang="en-GB" altLang="en-US" sz="1100">
              <a:solidFill>
                <a:schemeClr val="tx1">
                  <a:lumMod val="50000"/>
                  <a:lumOff val="50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731" name="Rectangle 307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5" name="Rectangle 307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7" name="Rectangle 307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9" name="Freeform: Shape 307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741" name="Rectangle 307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a:extLst>
              <a:ext uri="{FF2B5EF4-FFF2-40B4-BE49-F238E27FC236}">
                <a16:creationId xmlns:a16="http://schemas.microsoft.com/office/drawing/2014/main" id="{94CDFC4F-7690-55A7-C479-EC7DA6CEB0E3}"/>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C25F97DE-2768-3ED3-D241-5E6F6361AA7A}"/>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Major Influences on the Business Buyers:</a:t>
            </a:r>
          </a:p>
          <a:p>
            <a:pPr>
              <a:buFont typeface="Wingdings" panose="05000000000000000000" pitchFamily="2" charset="2"/>
              <a:buChar char="§"/>
              <a:defRPr/>
            </a:pPr>
            <a:r>
              <a:rPr lang="en-GB" altLang="en-US" sz="2000"/>
              <a:t>Business Buyers are subject to many influences when they make their buying decisions.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Some think, buyers will favour the supplier who offers the lowest price or the best product or the most service.</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They focus on offering strong  economic benefits to buyers.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Such incentive is very important to buyers especially in a tough economic situation.</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0724" name="Slide Number Placeholder 3">
            <a:extLst>
              <a:ext uri="{FF2B5EF4-FFF2-40B4-BE49-F238E27FC236}">
                <a16:creationId xmlns:a16="http://schemas.microsoft.com/office/drawing/2014/main" id="{2F224560-ACFD-A297-14D4-9390A7612CA5}"/>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C56D40AB-5286-4B81-97A8-2020DB5052DF}" type="slidenum">
              <a:rPr lang="en-GB" altLang="en-US" sz="1100">
                <a:solidFill>
                  <a:schemeClr val="tx1">
                    <a:lumMod val="50000"/>
                    <a:lumOff val="50000"/>
                  </a:schemeClr>
                </a:solidFill>
              </a:rPr>
              <a:pPr>
                <a:spcBef>
                  <a:spcPct val="0"/>
                </a:spcBef>
                <a:spcAft>
                  <a:spcPts val="600"/>
                </a:spcAft>
                <a:buFontTx/>
                <a:buNone/>
              </a:pPr>
              <a:t>22</a:t>
            </a:fld>
            <a:endParaRPr lang="en-GB" altLang="en-US" sz="1100">
              <a:solidFill>
                <a:schemeClr val="tx1">
                  <a:lumMod val="50000"/>
                  <a:lumOff val="50000"/>
                </a:schemeClr>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755" name="Rectangle 317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7" name="Rectangle 3175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9" name="Rectangle 3175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61" name="Rectangle 3176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63" name="Freeform: Shape 3176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765" name="Rectangle 3176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id="{57E0097F-8AD7-7C94-CD00-61287BFF2C51}"/>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EAB92D8D-C956-C010-2BBC-5DD31F68FA70}"/>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Major Influences on the Business Buyers:</a:t>
            </a:r>
          </a:p>
          <a:p>
            <a:pPr>
              <a:buFont typeface="Wingdings" panose="05000000000000000000" pitchFamily="2" charset="2"/>
              <a:buChar char="§"/>
              <a:defRPr/>
            </a:pPr>
            <a:r>
              <a:rPr lang="en-GB" altLang="en-US" sz="2000"/>
              <a:t>However,  business buyers actually respond to both economic and personal factors.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In actual sense, business buyers are human and social as well. They thus, react to both reason and emotion.</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Most B2B marketers acknowledge that emotion plays an important role in business buying decisions.</a:t>
            </a:r>
          </a:p>
          <a:p>
            <a:pPr marL="0" indent="0">
              <a:buNone/>
              <a:defRPr/>
            </a:pPr>
            <a:endParaRPr lang="en-GB" altLang="en-US" sz="2000"/>
          </a:p>
          <a:p>
            <a:pPr>
              <a:buFont typeface="Wingdings" panose="05000000000000000000" pitchFamily="2" charset="2"/>
              <a:buChar char="§"/>
              <a:defRPr/>
            </a:pPr>
            <a:r>
              <a:rPr lang="en-GB" altLang="en-US" sz="2000"/>
              <a:t>Major identified influences are grouped into: environmental, organisational, interpersonal and individual.</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1748" name="Slide Number Placeholder 3">
            <a:extLst>
              <a:ext uri="{FF2B5EF4-FFF2-40B4-BE49-F238E27FC236}">
                <a16:creationId xmlns:a16="http://schemas.microsoft.com/office/drawing/2014/main" id="{6E8C5763-E80E-03ED-FB53-AF7A98E55AE0}"/>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636FE429-87A5-496E-9F24-EFDB9F305F63}" type="slidenum">
              <a:rPr lang="en-GB" altLang="en-US" sz="1100">
                <a:solidFill>
                  <a:schemeClr val="tx1">
                    <a:lumMod val="50000"/>
                    <a:lumOff val="50000"/>
                  </a:schemeClr>
                </a:solidFill>
              </a:rPr>
              <a:pPr>
                <a:spcBef>
                  <a:spcPct val="0"/>
                </a:spcBef>
                <a:spcAft>
                  <a:spcPts val="600"/>
                </a:spcAft>
                <a:buFontTx/>
                <a:buNone/>
              </a:pPr>
              <a:t>23</a:t>
            </a:fld>
            <a:endParaRPr lang="en-GB" altLang="en-US" sz="1100">
              <a:solidFill>
                <a:schemeClr val="tx1">
                  <a:lumMod val="50000"/>
                  <a:lumOff val="50000"/>
                </a:schemeClr>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8" name="Rectangle 32777">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id="{38CE1FB1-BFC6-143B-AE59-C82AE23C3644}"/>
              </a:ext>
            </a:extLst>
          </p:cNvPr>
          <p:cNvSpPr>
            <a:spLocks noGrp="1" noChangeArrowheads="1"/>
          </p:cNvSpPr>
          <p:nvPr>
            <p:ph type="title"/>
          </p:nvPr>
        </p:nvSpPr>
        <p:spPr>
          <a:xfrm>
            <a:off x="818984" y="4230093"/>
            <a:ext cx="4150581" cy="1800165"/>
          </a:xfrm>
        </p:spPr>
        <p:txBody>
          <a:bodyPr anchor="t">
            <a:normAutofit/>
          </a:bodyPr>
          <a:lstStyle/>
          <a:p>
            <a:pPr algn="r"/>
            <a:r>
              <a:rPr lang="en-GB" altLang="en-US" sz="4000" b="1">
                <a:ea typeface="Calibri" panose="020F0502020204030204" pitchFamily="34" charset="0"/>
                <a:cs typeface="Times New Roman" panose="02020603050405020304" pitchFamily="18" charset="0"/>
              </a:rPr>
              <a:t>Buying Behaviour</a:t>
            </a:r>
            <a:endParaRPr lang="en-GB" altLang="en-US" sz="4000">
              <a:ea typeface="Calibri" panose="020F0502020204030204" pitchFamily="34" charset="0"/>
              <a:cs typeface="Times New Roman" panose="02020603050405020304" pitchFamily="18" charset="0"/>
            </a:endParaRPr>
          </a:p>
        </p:txBody>
      </p:sp>
      <p:pic>
        <p:nvPicPr>
          <p:cNvPr id="32773" name="Picture 4" descr="Graphical user interface, application&#10;&#10;Description automatically generated">
            <a:extLst>
              <a:ext uri="{FF2B5EF4-FFF2-40B4-BE49-F238E27FC236}">
                <a16:creationId xmlns:a16="http://schemas.microsoft.com/office/drawing/2014/main" id="{4AE06CBC-10CB-01E2-FB4A-D423C853A1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82210" y="457200"/>
            <a:ext cx="10088541" cy="34553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Content Placeholder 2">
            <a:extLst>
              <a:ext uri="{FF2B5EF4-FFF2-40B4-BE49-F238E27FC236}">
                <a16:creationId xmlns:a16="http://schemas.microsoft.com/office/drawing/2014/main" id="{86C33DAE-6EED-5737-E17F-8716B430A7BD}"/>
              </a:ext>
            </a:extLst>
          </p:cNvPr>
          <p:cNvSpPr>
            <a:spLocks noGrp="1" noChangeArrowheads="1"/>
          </p:cNvSpPr>
          <p:nvPr>
            <p:ph idx="1"/>
          </p:nvPr>
        </p:nvSpPr>
        <p:spPr>
          <a:xfrm>
            <a:off x="5246415" y="4230094"/>
            <a:ext cx="6235268" cy="1800164"/>
          </a:xfrm>
        </p:spPr>
        <p:txBody>
          <a:bodyPr anchor="t">
            <a:normAutofit/>
          </a:bodyPr>
          <a:lstStyle/>
          <a:p>
            <a:pPr marL="0" indent="0">
              <a:buNone/>
              <a:defRPr/>
            </a:pPr>
            <a:r>
              <a:rPr lang="en-GB" altLang="en-US" sz="2000" b="1"/>
              <a:t>Major influences on Business Buying Behaviour:</a:t>
            </a:r>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p:txBody>
      </p:sp>
      <p:sp>
        <p:nvSpPr>
          <p:cNvPr id="32780" name="Rectangle 32779">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2" name="Rectangle 32781">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2" name="Slide Number Placeholder 3">
            <a:extLst>
              <a:ext uri="{FF2B5EF4-FFF2-40B4-BE49-F238E27FC236}">
                <a16:creationId xmlns:a16="http://schemas.microsoft.com/office/drawing/2014/main" id="{C6D9025D-9EC5-27DF-E6EC-1360CA57F677}"/>
              </a:ext>
            </a:extLst>
          </p:cNvPr>
          <p:cNvSpPr>
            <a:spLocks noGrp="1" noChangeArrowheads="1"/>
          </p:cNvSpPr>
          <p:nvPr>
            <p:ph type="sldNum" sz="quarter" idx="12"/>
          </p:nvPr>
        </p:nvSpPr>
        <p:spPr bwMode="auto">
          <a:xfrm>
            <a:off x="11704320" y="6451877"/>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BB8F861-A02A-4E83-95B8-27A818B8C708}" type="slidenum">
              <a:rPr lang="en-GB" altLang="en-US" sz="1100">
                <a:solidFill>
                  <a:srgbClr val="FFFFFF"/>
                </a:solidFill>
              </a:rPr>
              <a:pPr>
                <a:spcBef>
                  <a:spcPct val="0"/>
                </a:spcBef>
                <a:spcAft>
                  <a:spcPts val="600"/>
                </a:spcAft>
                <a:buFontTx/>
                <a:buNone/>
              </a:pPr>
              <a:t>24</a:t>
            </a:fld>
            <a:endParaRPr lang="en-GB" altLang="en-US" sz="11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1" name="Rectangle 3380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1">
            <a:extLst>
              <a:ext uri="{FF2B5EF4-FFF2-40B4-BE49-F238E27FC236}">
                <a16:creationId xmlns:a16="http://schemas.microsoft.com/office/drawing/2014/main" id="{D20F44DB-AAF7-2945-A1E8-3A62A3F4EAB7}"/>
              </a:ext>
            </a:extLst>
          </p:cNvPr>
          <p:cNvSpPr>
            <a:spLocks noGrp="1" noChangeArrowheads="1"/>
          </p:cNvSpPr>
          <p:nvPr>
            <p:ph type="title"/>
          </p:nvPr>
        </p:nvSpPr>
        <p:spPr>
          <a:xfrm>
            <a:off x="656823" y="962166"/>
            <a:ext cx="3103808" cy="4421876"/>
          </a:xfrm>
        </p:spPr>
        <p:txBody>
          <a:bodyPr anchor="t">
            <a:normAutofit/>
          </a:bodyPr>
          <a:lstStyle/>
          <a:p>
            <a:pPr algn="r"/>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F7F605C3-87BA-39B4-7B91-75FFE1697BF6}"/>
              </a:ext>
            </a:extLst>
          </p:cNvPr>
          <p:cNvSpPr>
            <a:spLocks noGrp="1" noChangeArrowheads="1"/>
          </p:cNvSpPr>
          <p:nvPr>
            <p:ph idx="1"/>
          </p:nvPr>
        </p:nvSpPr>
        <p:spPr>
          <a:xfrm>
            <a:off x="4088929" y="962167"/>
            <a:ext cx="6858113" cy="4743174"/>
          </a:xfrm>
        </p:spPr>
        <p:txBody>
          <a:bodyPr anchor="t">
            <a:normAutofit/>
          </a:bodyPr>
          <a:lstStyle/>
          <a:p>
            <a:pPr marL="0" indent="0">
              <a:buNone/>
              <a:defRPr/>
            </a:pPr>
            <a:r>
              <a:rPr lang="en-GB" altLang="en-US" sz="2000" b="1"/>
              <a:t>The Business Buying Process:</a:t>
            </a:r>
          </a:p>
          <a:p>
            <a:pPr marL="0" indent="0">
              <a:buNone/>
              <a:defRPr/>
            </a:pPr>
            <a:r>
              <a:rPr lang="en-GB" altLang="en-US" sz="2000"/>
              <a:t>According to Kotler et al, (2017), the business buying process, comprises of eight (8) stages. Namely:</a:t>
            </a:r>
          </a:p>
          <a:p>
            <a:pPr>
              <a:buFont typeface="Wingdings" panose="05000000000000000000" pitchFamily="2" charset="2"/>
              <a:buChar char="v"/>
              <a:defRPr/>
            </a:pPr>
            <a:r>
              <a:rPr lang="en-GB" altLang="en-US" sz="2000"/>
              <a:t>Problem recognition.</a:t>
            </a:r>
          </a:p>
          <a:p>
            <a:pPr>
              <a:buFont typeface="Wingdings" panose="05000000000000000000" pitchFamily="2" charset="2"/>
              <a:buChar char="v"/>
              <a:defRPr/>
            </a:pPr>
            <a:r>
              <a:rPr lang="en-GB" altLang="en-US" sz="2000"/>
              <a:t>General need description.</a:t>
            </a:r>
          </a:p>
          <a:p>
            <a:pPr>
              <a:buFont typeface="Wingdings" panose="05000000000000000000" pitchFamily="2" charset="2"/>
              <a:buChar char="v"/>
              <a:defRPr/>
            </a:pPr>
            <a:r>
              <a:rPr lang="en-GB" altLang="en-US" sz="2000"/>
              <a:t>Product specification.</a:t>
            </a:r>
          </a:p>
          <a:p>
            <a:pPr>
              <a:buFont typeface="Wingdings" panose="05000000000000000000" pitchFamily="2" charset="2"/>
              <a:buChar char="v"/>
              <a:defRPr/>
            </a:pPr>
            <a:r>
              <a:rPr lang="en-GB" altLang="en-US" sz="2000"/>
              <a:t>Supplier search.</a:t>
            </a:r>
          </a:p>
          <a:p>
            <a:pPr>
              <a:buFont typeface="Wingdings" panose="05000000000000000000" pitchFamily="2" charset="2"/>
              <a:buChar char="v"/>
              <a:defRPr/>
            </a:pPr>
            <a:r>
              <a:rPr lang="en-GB" altLang="en-US" sz="2000"/>
              <a:t>Proposal solicitation.</a:t>
            </a:r>
          </a:p>
          <a:p>
            <a:pPr>
              <a:buFont typeface="Wingdings" panose="05000000000000000000" pitchFamily="2" charset="2"/>
              <a:buChar char="v"/>
              <a:defRPr/>
            </a:pPr>
            <a:r>
              <a:rPr lang="en-GB" altLang="en-US" sz="2000"/>
              <a:t>Supplier selection.</a:t>
            </a:r>
          </a:p>
          <a:p>
            <a:pPr>
              <a:buFont typeface="Wingdings" panose="05000000000000000000" pitchFamily="2" charset="2"/>
              <a:buChar char="v"/>
              <a:defRPr/>
            </a:pPr>
            <a:r>
              <a:rPr lang="en-GB" altLang="en-US" sz="2000"/>
              <a:t>Order routine specification, and</a:t>
            </a:r>
          </a:p>
          <a:p>
            <a:pPr>
              <a:buFont typeface="Wingdings" panose="05000000000000000000" pitchFamily="2" charset="2"/>
              <a:buChar char="v"/>
              <a:defRPr/>
            </a:pPr>
            <a:r>
              <a:rPr lang="en-GB" altLang="en-US" sz="2000"/>
              <a:t>Performance review.</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3803" name="Rectangle 3380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5" name="Rectangle 3380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6" name="Slide Number Placeholder 3">
            <a:extLst>
              <a:ext uri="{FF2B5EF4-FFF2-40B4-BE49-F238E27FC236}">
                <a16:creationId xmlns:a16="http://schemas.microsoft.com/office/drawing/2014/main" id="{75B0DFBA-69E0-93F9-242E-A94A41E30FD3}"/>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C201DDE3-F192-43E2-ACB3-1B265F0971DD}" type="slidenum">
              <a:rPr lang="en-GB" altLang="en-US" sz="1100">
                <a:solidFill>
                  <a:srgbClr val="FFFFFF"/>
                </a:solidFill>
              </a:rPr>
              <a:pPr>
                <a:spcBef>
                  <a:spcPct val="0"/>
                </a:spcBef>
                <a:spcAft>
                  <a:spcPts val="600"/>
                </a:spcAft>
                <a:buFontTx/>
                <a:buNone/>
              </a:pPr>
              <a:t>25</a:t>
            </a:fld>
            <a:endParaRPr lang="en-GB" altLang="en-US" sz="1100">
              <a:solidFill>
                <a:srgbClr val="FFFFFF"/>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6" name="Rectangle 34825">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Title 1">
            <a:extLst>
              <a:ext uri="{FF2B5EF4-FFF2-40B4-BE49-F238E27FC236}">
                <a16:creationId xmlns:a16="http://schemas.microsoft.com/office/drawing/2014/main" id="{A152AF91-4D2C-9749-0F06-8949261CAD46}"/>
              </a:ext>
            </a:extLst>
          </p:cNvPr>
          <p:cNvSpPr>
            <a:spLocks noGrp="1" noChangeArrowheads="1"/>
          </p:cNvSpPr>
          <p:nvPr>
            <p:ph type="title"/>
          </p:nvPr>
        </p:nvSpPr>
        <p:spPr>
          <a:xfrm>
            <a:off x="818984" y="4230093"/>
            <a:ext cx="4150581" cy="1800165"/>
          </a:xfrm>
        </p:spPr>
        <p:txBody>
          <a:bodyPr anchor="t">
            <a:normAutofit/>
          </a:bodyPr>
          <a:lstStyle/>
          <a:p>
            <a:pPr algn="r"/>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pic>
        <p:nvPicPr>
          <p:cNvPr id="34821" name="Picture 2" descr="Graphical user interface, text, application&#10;&#10;Description automatically generated">
            <a:extLst>
              <a:ext uri="{FF2B5EF4-FFF2-40B4-BE49-F238E27FC236}">
                <a16:creationId xmlns:a16="http://schemas.microsoft.com/office/drawing/2014/main" id="{7A957D53-DF09-E5AD-D856-069BC1DA8C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592" y="1182282"/>
            <a:ext cx="11139778" cy="20051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Content Placeholder 2">
            <a:extLst>
              <a:ext uri="{FF2B5EF4-FFF2-40B4-BE49-F238E27FC236}">
                <a16:creationId xmlns:a16="http://schemas.microsoft.com/office/drawing/2014/main" id="{B340F22E-6FB1-E8EB-DEF0-0BF6EDDE5272}"/>
              </a:ext>
            </a:extLst>
          </p:cNvPr>
          <p:cNvSpPr>
            <a:spLocks noGrp="1" noChangeArrowheads="1"/>
          </p:cNvSpPr>
          <p:nvPr>
            <p:ph idx="1"/>
          </p:nvPr>
        </p:nvSpPr>
        <p:spPr>
          <a:xfrm>
            <a:off x="5246415" y="4230094"/>
            <a:ext cx="6235268" cy="1800164"/>
          </a:xfrm>
        </p:spPr>
        <p:txBody>
          <a:bodyPr anchor="t">
            <a:normAutofit/>
          </a:bodyPr>
          <a:lstStyle/>
          <a:p>
            <a:pPr marL="0" indent="0">
              <a:buNone/>
              <a:defRPr/>
            </a:pPr>
            <a:r>
              <a:rPr lang="en-GB" altLang="en-US" sz="2000" b="1"/>
              <a:t>The Business Buying Process:</a:t>
            </a:r>
          </a:p>
          <a:p>
            <a:pPr marL="0" indent="0">
              <a:buNone/>
              <a:defRPr/>
            </a:pPr>
            <a:endParaRPr lang="en-GB" altLang="en-US" sz="2000"/>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4828" name="Rectangle 34827">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30" name="Rectangle 34829">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0" name="Slide Number Placeholder 3">
            <a:extLst>
              <a:ext uri="{FF2B5EF4-FFF2-40B4-BE49-F238E27FC236}">
                <a16:creationId xmlns:a16="http://schemas.microsoft.com/office/drawing/2014/main" id="{24C42E1D-FAEE-3C15-61EE-EABB0BD6E2F6}"/>
              </a:ext>
            </a:extLst>
          </p:cNvPr>
          <p:cNvSpPr>
            <a:spLocks noGrp="1" noChangeArrowheads="1"/>
          </p:cNvSpPr>
          <p:nvPr>
            <p:ph type="sldNum" sz="quarter" idx="12"/>
          </p:nvPr>
        </p:nvSpPr>
        <p:spPr bwMode="auto">
          <a:xfrm>
            <a:off x="11704320" y="6451877"/>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655A7204-CA22-43B2-9CE3-7A6C3E8B3379}" type="slidenum">
              <a:rPr lang="en-GB" altLang="en-US" sz="1100">
                <a:solidFill>
                  <a:srgbClr val="FFFFFF"/>
                </a:solidFill>
              </a:rPr>
              <a:pPr>
                <a:spcBef>
                  <a:spcPct val="0"/>
                </a:spcBef>
                <a:spcAft>
                  <a:spcPts val="600"/>
                </a:spcAft>
                <a:buFontTx/>
                <a:buNone/>
              </a:pPr>
              <a:t>26</a:t>
            </a:fld>
            <a:endParaRPr lang="en-GB" altLang="en-US" sz="1100">
              <a:solidFill>
                <a:srgbClr val="FFFFFF"/>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Title 1">
            <a:extLst>
              <a:ext uri="{FF2B5EF4-FFF2-40B4-BE49-F238E27FC236}">
                <a16:creationId xmlns:a16="http://schemas.microsoft.com/office/drawing/2014/main" id="{76BADED5-CD79-447A-94DC-904CB7BFA0DB}"/>
              </a:ext>
            </a:extLst>
          </p:cNvPr>
          <p:cNvSpPr>
            <a:spLocks noGrp="1" noChangeArrowheads="1"/>
          </p:cNvSpPr>
          <p:nvPr>
            <p:ph type="title"/>
          </p:nvPr>
        </p:nvSpPr>
        <p:spPr>
          <a:xfrm>
            <a:off x="656823" y="962166"/>
            <a:ext cx="3103808" cy="4421876"/>
          </a:xfrm>
        </p:spPr>
        <p:txBody>
          <a:bodyPr anchor="t">
            <a:normAutofit/>
          </a:bodyPr>
          <a:lstStyle/>
          <a:p>
            <a:pPr algn="r"/>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AE4BEA3B-A562-311B-5FED-7DF2CE5533D7}"/>
              </a:ext>
            </a:extLst>
          </p:cNvPr>
          <p:cNvSpPr>
            <a:spLocks noGrp="1" noChangeArrowheads="1"/>
          </p:cNvSpPr>
          <p:nvPr>
            <p:ph idx="1"/>
          </p:nvPr>
        </p:nvSpPr>
        <p:spPr>
          <a:xfrm>
            <a:off x="4088929" y="962167"/>
            <a:ext cx="6858113" cy="4743174"/>
          </a:xfrm>
        </p:spPr>
        <p:txBody>
          <a:bodyPr anchor="t">
            <a:normAutofit/>
          </a:bodyPr>
          <a:lstStyle/>
          <a:p>
            <a:pPr marL="0" indent="0">
              <a:buNone/>
              <a:defRPr/>
            </a:pPr>
            <a:r>
              <a:rPr lang="en-GB" altLang="en-US" sz="2000" b="1"/>
              <a:t>The E- procurement:</a:t>
            </a:r>
          </a:p>
          <a:p>
            <a:pPr>
              <a:buFont typeface="Wingdings" panose="05000000000000000000" pitchFamily="2" charset="2"/>
              <a:buChar char="§"/>
              <a:defRPr/>
            </a:pPr>
            <a:r>
              <a:rPr lang="en-GB" altLang="en-US" sz="2000"/>
              <a:t>Online purchasing is often called e-procurement.</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E-procurement is purchasing through electronic connections between buyers and sellers –usually online.</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This is made possible by the advancement in IT. It has changed the face of B2B marketing process.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B2B marketers can help customers who wish to purchase online by creating well-designed, easy-to-use web sites.</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5851" name="Rectangle 3585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3" name="Rectangle 3585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4" name="Slide Number Placeholder 3">
            <a:extLst>
              <a:ext uri="{FF2B5EF4-FFF2-40B4-BE49-F238E27FC236}">
                <a16:creationId xmlns:a16="http://schemas.microsoft.com/office/drawing/2014/main" id="{8FD8D319-D302-9370-2AF8-9CB309F92A1A}"/>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C455AFD9-1238-4E8F-A5AD-7AB1C01B9DBF}" type="slidenum">
              <a:rPr lang="en-GB" altLang="en-US" sz="1100">
                <a:solidFill>
                  <a:srgbClr val="FFFFFF"/>
                </a:solidFill>
              </a:rPr>
              <a:pPr>
                <a:spcBef>
                  <a:spcPct val="0"/>
                </a:spcBef>
                <a:spcAft>
                  <a:spcPts val="600"/>
                </a:spcAft>
                <a:buFontTx/>
                <a:buNone/>
              </a:pPr>
              <a:t>27</a:t>
            </a:fld>
            <a:endParaRPr lang="en-GB" altLang="en-US" sz="1100">
              <a:solidFill>
                <a:srgbClr val="FFFFFF"/>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3" name="Rectangle 368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875" name="Rectangle 368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7" name="Rectangle 368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9" name="Rectangle 368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1" name="Rectangle 368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83" name="Freeform: Shape 368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885" name="Rectangle 368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5A89DD47-A20E-60E5-A4D7-4D8204229AFC}"/>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BDEF5029-4184-C258-8E6F-79042F936021}"/>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The E- procurement:</a:t>
            </a:r>
          </a:p>
          <a:p>
            <a:pPr>
              <a:buFont typeface="Wingdings" panose="05000000000000000000" pitchFamily="2" charset="2"/>
              <a:buChar char="§"/>
              <a:defRPr/>
            </a:pPr>
            <a:r>
              <a:rPr lang="en-GB" altLang="en-US" sz="2000"/>
              <a:t>Contemporary B2B marketers are using a wide range of digital and social media platforms – websites, blogs, and smartphones apps to mainstream social media such as Facebook, LinkedIn, YouTube and Twitter.</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B2B marketers uses these digital platforms not only to reach business customers but also to manage customer relationships in real time.</a:t>
            </a:r>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6868" name="Slide Number Placeholder 3">
            <a:extLst>
              <a:ext uri="{FF2B5EF4-FFF2-40B4-BE49-F238E27FC236}">
                <a16:creationId xmlns:a16="http://schemas.microsoft.com/office/drawing/2014/main" id="{834C0183-4274-202B-9948-6C08603A9915}"/>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183FDAF-2CB1-4FEA-BABF-EC2B0BD9110F}" type="slidenum">
              <a:rPr lang="en-GB" altLang="en-US" sz="1100">
                <a:solidFill>
                  <a:schemeClr val="tx1">
                    <a:lumMod val="50000"/>
                    <a:lumOff val="50000"/>
                  </a:schemeClr>
                </a:solidFill>
              </a:rPr>
              <a:pPr>
                <a:spcBef>
                  <a:spcPct val="0"/>
                </a:spcBef>
                <a:spcAft>
                  <a:spcPts val="600"/>
                </a:spcAft>
                <a:buFontTx/>
                <a:buNone/>
              </a:pPr>
              <a:t>28</a:t>
            </a:fld>
            <a:endParaRPr lang="en-GB" altLang="en-US" sz="1100">
              <a:solidFill>
                <a:schemeClr val="tx1">
                  <a:lumMod val="50000"/>
                  <a:lumOff val="50000"/>
                </a:schemeClr>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899" name="Rectangle 3789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01" name="Rectangle 3790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03" name="Rectangle 3790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05" name="Rectangle 3790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907" name="Freeform: Shape 3790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909" name="Rectangle 3790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9C907AC0-45F4-6C3D-BD2F-3F1AA45D825C}"/>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870C5D3A-8E9C-AFE5-C4CA-0F1B1BB2E781}"/>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Institutional and Government Markets:</a:t>
            </a:r>
          </a:p>
          <a:p>
            <a:pPr>
              <a:buFont typeface="Wingdings" panose="05000000000000000000" pitchFamily="2" charset="2"/>
              <a:buChar char="§"/>
              <a:defRPr/>
            </a:pPr>
            <a:r>
              <a:rPr lang="en-GB" altLang="en-US" sz="2000"/>
              <a:t>These are two (2) non-business organisational markets provide attractive opportunities for many companies. </a:t>
            </a:r>
          </a:p>
          <a:p>
            <a:pPr marL="0" indent="0">
              <a:buNone/>
              <a:defRPr/>
            </a:pPr>
            <a:endParaRPr lang="en-GB" altLang="en-US" sz="2000"/>
          </a:p>
          <a:p>
            <a:pPr>
              <a:buFont typeface="Wingdings" panose="05000000000000000000" pitchFamily="2" charset="2"/>
              <a:buChar char="§"/>
              <a:defRPr/>
            </a:pPr>
            <a:r>
              <a:rPr lang="en-GB" altLang="en-US" sz="2000"/>
              <a:t>Because of their unique nature, they are discussed as follows: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Institutional market are schools, hospitals, nursing homes, prisons and other institutions that provide goods and services to people in their care.</a:t>
            </a:r>
          </a:p>
          <a:p>
            <a:pPr>
              <a:buFont typeface="Wingdings" panose="05000000000000000000" pitchFamily="2" charset="2"/>
              <a:buChar char="§"/>
              <a:defRPr/>
            </a:pPr>
            <a:endParaRPr lang="en-GB" altLang="en-US" sz="2000"/>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7892" name="Slide Number Placeholder 3">
            <a:extLst>
              <a:ext uri="{FF2B5EF4-FFF2-40B4-BE49-F238E27FC236}">
                <a16:creationId xmlns:a16="http://schemas.microsoft.com/office/drawing/2014/main" id="{EA6ECA35-7D4E-781C-8B38-CC193A87EE59}"/>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23A28F0-595A-4CAD-A70B-4D5F11FF6B01}" type="slidenum">
              <a:rPr lang="en-GB" altLang="en-US" sz="1100">
                <a:solidFill>
                  <a:schemeClr val="tx1">
                    <a:lumMod val="50000"/>
                    <a:lumOff val="50000"/>
                  </a:schemeClr>
                </a:solidFill>
              </a:rPr>
              <a:pPr>
                <a:spcBef>
                  <a:spcPct val="0"/>
                </a:spcBef>
                <a:spcAft>
                  <a:spcPts val="600"/>
                </a:spcAft>
                <a:buFontTx/>
                <a:buNone/>
              </a:pPr>
              <a:t>29</a:t>
            </a:fld>
            <a:endParaRPr lang="en-GB" altLang="en-US" sz="1100">
              <a:solidFill>
                <a:schemeClr val="tx1">
                  <a:lumMod val="50000"/>
                  <a:lumOff val="50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1" name="Rectangle 389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923" name="Rectangle 389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5" name="Rectangle 389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7" name="Rectangle 389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9" name="Rectangle 389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931" name="Freeform: Shape 389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933" name="Rectangle 389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6906E738-A9D7-ACF8-C86B-817372A8A15A}"/>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EA05FE07-3162-5887-0C69-75848868A72B}"/>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Institutional and Government Markets:</a:t>
            </a:r>
          </a:p>
          <a:p>
            <a:pPr>
              <a:buFont typeface="Wingdings" panose="05000000000000000000" pitchFamily="2" charset="2"/>
              <a:buChar char="§"/>
              <a:defRPr/>
            </a:pPr>
            <a:r>
              <a:rPr lang="en-GB" altLang="en-US" sz="2000"/>
              <a:t>Institutional markets can be huge and are often neglected by marketers.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Prisons, hospitals and other institutions from a sizeable part of most markets.</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Institutions differ from one another in their sponsors and their objectives.</a:t>
            </a:r>
          </a:p>
          <a:p>
            <a:pPr>
              <a:buFont typeface="Wingdings" panose="05000000000000000000" pitchFamily="2" charset="2"/>
              <a:buChar char="§"/>
              <a:defRPr/>
            </a:pPr>
            <a:endParaRPr lang="en-GB" altLang="en-US" sz="2000"/>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38916" name="Slide Number Placeholder 3">
            <a:extLst>
              <a:ext uri="{FF2B5EF4-FFF2-40B4-BE49-F238E27FC236}">
                <a16:creationId xmlns:a16="http://schemas.microsoft.com/office/drawing/2014/main" id="{563335CE-0974-EA7D-CB5D-3ACDDB0FCCC1}"/>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6CB76CD-B30D-49C8-A398-2A71268CAC7E}" type="slidenum">
              <a:rPr lang="en-GB" altLang="en-US" sz="1100">
                <a:solidFill>
                  <a:schemeClr val="tx1">
                    <a:lumMod val="50000"/>
                    <a:lumOff val="50000"/>
                  </a:schemeClr>
                </a:solidFill>
              </a:rPr>
              <a:pPr>
                <a:spcBef>
                  <a:spcPct val="0"/>
                </a:spcBef>
                <a:spcAft>
                  <a:spcPts val="600"/>
                </a:spcAft>
                <a:buFontTx/>
                <a:buNone/>
              </a:pPr>
              <a:t>30</a:t>
            </a:fld>
            <a:endParaRPr lang="en-GB" altLang="en-US" sz="1100">
              <a:solidFill>
                <a:schemeClr val="tx1">
                  <a:lumMod val="50000"/>
                  <a:lumOff val="50000"/>
                </a:schemeClr>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52" name="Rectangle 39945">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Title 1">
            <a:extLst>
              <a:ext uri="{FF2B5EF4-FFF2-40B4-BE49-F238E27FC236}">
                <a16:creationId xmlns:a16="http://schemas.microsoft.com/office/drawing/2014/main" id="{A71963EE-3031-E137-052F-F93A6D44E451}"/>
              </a:ext>
            </a:extLst>
          </p:cNvPr>
          <p:cNvSpPr>
            <a:spLocks noGrp="1" noChangeArrowheads="1"/>
          </p:cNvSpPr>
          <p:nvPr>
            <p:ph type="title"/>
          </p:nvPr>
        </p:nvSpPr>
        <p:spPr>
          <a:xfrm>
            <a:off x="1136396" y="502021"/>
            <a:ext cx="6173262" cy="1655483"/>
          </a:xfrm>
        </p:spPr>
        <p:txBody>
          <a:bodyPr anchor="b">
            <a:normAutofit/>
          </a:bodyPr>
          <a:lstStyle/>
          <a:p>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E9FC112A-44F4-DF21-0E22-E963747F82B8}"/>
              </a:ext>
            </a:extLst>
          </p:cNvPr>
          <p:cNvSpPr>
            <a:spLocks noGrp="1" noChangeArrowheads="1"/>
          </p:cNvSpPr>
          <p:nvPr>
            <p:ph idx="1"/>
          </p:nvPr>
        </p:nvSpPr>
        <p:spPr>
          <a:xfrm>
            <a:off x="1136397" y="2408518"/>
            <a:ext cx="6173262" cy="3535083"/>
          </a:xfrm>
        </p:spPr>
        <p:txBody>
          <a:bodyPr>
            <a:normAutofit/>
          </a:bodyPr>
          <a:lstStyle/>
          <a:p>
            <a:pPr marL="0" indent="0">
              <a:buNone/>
              <a:defRPr/>
            </a:pPr>
            <a:r>
              <a:rPr lang="en-GB" altLang="en-US" sz="2000" b="1"/>
              <a:t>Institutional and Government Markets:</a:t>
            </a:r>
          </a:p>
          <a:p>
            <a:pPr>
              <a:buFont typeface="Wingdings" panose="05000000000000000000" pitchFamily="2" charset="2"/>
              <a:buChar char="§"/>
              <a:defRPr/>
            </a:pPr>
            <a:r>
              <a:rPr lang="en-GB" altLang="en-US" sz="2000"/>
              <a:t>For instance, Spire healthcare runs 38 for-profit hospitals. They are generating</a:t>
            </a:r>
            <a:r>
              <a:rPr lang="en-GB" altLang="en-US" sz="2000">
                <a:latin typeface="+mj-lt"/>
              </a:rPr>
              <a:t> </a:t>
            </a:r>
            <a:r>
              <a:rPr lang="en-GB" sz="2000">
                <a:latin typeface="+mj-lt"/>
              </a:rPr>
              <a:t>€765 million in annual revenues.</a:t>
            </a:r>
          </a:p>
          <a:p>
            <a:pPr marL="0" indent="0">
              <a:buNone/>
              <a:defRPr/>
            </a:pPr>
            <a:endParaRPr lang="en-GB" sz="2000">
              <a:latin typeface="+mj-lt"/>
            </a:endParaRPr>
          </a:p>
          <a:p>
            <a:pPr>
              <a:buFont typeface="Wingdings" panose="05000000000000000000" pitchFamily="2" charset="2"/>
              <a:buChar char="§"/>
              <a:defRPr/>
            </a:pPr>
            <a:r>
              <a:rPr lang="en-GB" altLang="en-US" sz="2000">
                <a:latin typeface="+mj-lt"/>
              </a:rPr>
              <a:t>By contrast, the National Health Service in the UK is a huge non – profit organisation providing healthcare that is free at the point of delivery with over 2300 hospitals employing over 148, 000 doctors and 331,000 nurses with an average net expenditure of </a:t>
            </a:r>
            <a:r>
              <a:rPr lang="en-GB" sz="2000">
                <a:latin typeface="+mj-lt"/>
              </a:rPr>
              <a:t>€ </a:t>
            </a:r>
            <a:r>
              <a:rPr lang="en-GB" altLang="en-US" sz="2000">
                <a:latin typeface="+mj-lt"/>
              </a:rPr>
              <a:t>128 billion (Kotler, et al, 2017).</a:t>
            </a:r>
          </a:p>
          <a:p>
            <a:pPr>
              <a:buFont typeface="Wingdings" panose="05000000000000000000" pitchFamily="2" charset="2"/>
              <a:buChar char="§"/>
              <a:defRPr/>
            </a:pPr>
            <a:endParaRPr lang="en-GB" altLang="en-US" sz="2000"/>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pic>
        <p:nvPicPr>
          <p:cNvPr id="39941" name="Picture 1">
            <a:extLst>
              <a:ext uri="{FF2B5EF4-FFF2-40B4-BE49-F238E27FC236}">
                <a16:creationId xmlns:a16="http://schemas.microsoft.com/office/drawing/2014/main" id="{FEA031AD-9388-93AE-212B-EB0096AEE0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038" r="34459"/>
          <a:stretch/>
        </p:blipFill>
        <p:spPr bwMode="auto">
          <a:xfrm>
            <a:off x="8115300" y="-12515"/>
            <a:ext cx="4076700" cy="64186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53" name="Rectangle 39947">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54" name="Rectangle 39949">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0" name="Slide Number Placeholder 3">
            <a:extLst>
              <a:ext uri="{FF2B5EF4-FFF2-40B4-BE49-F238E27FC236}">
                <a16:creationId xmlns:a16="http://schemas.microsoft.com/office/drawing/2014/main" id="{EC91B28A-12D3-A5EF-E022-724F9214B5CA}"/>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77E706C-2301-47AA-B923-54FFA10A9A79}" type="slidenum">
              <a:rPr lang="en-GB" altLang="en-US" sz="1100">
                <a:solidFill>
                  <a:srgbClr val="FFFFFF"/>
                </a:solidFill>
              </a:rPr>
              <a:pPr>
                <a:spcBef>
                  <a:spcPct val="0"/>
                </a:spcBef>
                <a:spcAft>
                  <a:spcPts val="600"/>
                </a:spcAft>
                <a:buFontTx/>
                <a:buNone/>
              </a:pPr>
              <a:t>31</a:t>
            </a:fld>
            <a:endParaRPr lang="en-GB" altLang="en-US" sz="1100">
              <a:solidFill>
                <a:srgbClr val="FFFFFF"/>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5" name="Rectangle 4096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Title 1">
            <a:extLst>
              <a:ext uri="{FF2B5EF4-FFF2-40B4-BE49-F238E27FC236}">
                <a16:creationId xmlns:a16="http://schemas.microsoft.com/office/drawing/2014/main" id="{1E8D4DD8-0FA9-349A-430A-33184FF188DE}"/>
              </a:ext>
            </a:extLst>
          </p:cNvPr>
          <p:cNvSpPr>
            <a:spLocks noGrp="1" noChangeArrowheads="1"/>
          </p:cNvSpPr>
          <p:nvPr>
            <p:ph type="title"/>
          </p:nvPr>
        </p:nvSpPr>
        <p:spPr>
          <a:xfrm>
            <a:off x="914402" y="489508"/>
            <a:ext cx="5181597" cy="1655482"/>
          </a:xfrm>
        </p:spPr>
        <p:txBody>
          <a:bodyPr anchor="b">
            <a:normAutofit/>
          </a:bodyPr>
          <a:lstStyle/>
          <a:p>
            <a:pPr algn="r"/>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23E568B4-5C51-5967-E5C4-62D6240E2F8D}"/>
              </a:ext>
            </a:extLst>
          </p:cNvPr>
          <p:cNvSpPr>
            <a:spLocks noGrp="1" noChangeArrowheads="1"/>
          </p:cNvSpPr>
          <p:nvPr>
            <p:ph idx="1"/>
          </p:nvPr>
        </p:nvSpPr>
        <p:spPr>
          <a:xfrm>
            <a:off x="914402" y="2418408"/>
            <a:ext cx="5181598" cy="3409898"/>
          </a:xfrm>
        </p:spPr>
        <p:txBody>
          <a:bodyPr anchor="t">
            <a:normAutofit/>
          </a:bodyPr>
          <a:lstStyle/>
          <a:p>
            <a:pPr marL="0" indent="0" algn="r">
              <a:buNone/>
              <a:defRPr/>
            </a:pPr>
            <a:r>
              <a:rPr lang="en-GB" altLang="en-US" sz="1700" b="1"/>
              <a:t>Institutional and Government Markets:</a:t>
            </a:r>
          </a:p>
          <a:p>
            <a:pPr algn="r">
              <a:buFont typeface="Wingdings" panose="05000000000000000000" pitchFamily="2" charset="2"/>
              <a:buChar char="§"/>
              <a:defRPr/>
            </a:pPr>
            <a:r>
              <a:rPr lang="en-GB" altLang="en-US" sz="1700"/>
              <a:t>Government markets are government/departmental units – federal, state, and local that purchase or rent goods and services for carrying out the main functions of government</a:t>
            </a:r>
            <a:r>
              <a:rPr lang="en-GB" altLang="en-US" sz="1700">
                <a:latin typeface="+mj-lt"/>
              </a:rPr>
              <a:t>.</a:t>
            </a:r>
          </a:p>
          <a:p>
            <a:pPr algn="r">
              <a:buFont typeface="Wingdings" panose="05000000000000000000" pitchFamily="2" charset="2"/>
              <a:buChar char="§"/>
              <a:defRPr/>
            </a:pPr>
            <a:endParaRPr lang="en-GB" altLang="en-US" sz="1700">
              <a:latin typeface="+mj-lt"/>
            </a:endParaRPr>
          </a:p>
          <a:p>
            <a:pPr algn="r">
              <a:buFont typeface="Wingdings" panose="05000000000000000000" pitchFamily="2" charset="2"/>
              <a:buChar char="§"/>
              <a:defRPr/>
            </a:pPr>
            <a:r>
              <a:rPr lang="en-GB" altLang="en-US" sz="1700">
                <a:latin typeface="+mj-lt"/>
              </a:rPr>
              <a:t>The government market offers large opportunities for many companies – both big and small.</a:t>
            </a:r>
          </a:p>
          <a:p>
            <a:pPr algn="r">
              <a:buFont typeface="Wingdings" panose="05000000000000000000" pitchFamily="2" charset="2"/>
              <a:buChar char="§"/>
              <a:defRPr/>
            </a:pPr>
            <a:endParaRPr lang="en-GB" altLang="en-US" sz="1700">
              <a:latin typeface="+mj-lt"/>
            </a:endParaRPr>
          </a:p>
          <a:p>
            <a:pPr algn="r">
              <a:buFont typeface="Wingdings" panose="05000000000000000000" pitchFamily="2" charset="2"/>
              <a:buChar char="§"/>
              <a:defRPr/>
            </a:pPr>
            <a:r>
              <a:rPr lang="en-GB" altLang="en-US" sz="1700">
                <a:latin typeface="+mj-lt"/>
              </a:rPr>
              <a:t>In most countries, government organisations are major buyers of goods and services.</a:t>
            </a:r>
          </a:p>
          <a:p>
            <a:pPr algn="r">
              <a:buFont typeface="Wingdings" panose="05000000000000000000" pitchFamily="2" charset="2"/>
              <a:buChar char="§"/>
              <a:defRPr/>
            </a:pPr>
            <a:endParaRPr lang="en-GB" altLang="en-US" sz="1700"/>
          </a:p>
          <a:p>
            <a:pPr marL="0" indent="0" algn="r">
              <a:buNone/>
              <a:defRPr/>
            </a:pPr>
            <a:endParaRPr lang="en-GB" altLang="en-US" sz="1700" b="1"/>
          </a:p>
          <a:p>
            <a:pPr marL="0" indent="0" algn="r">
              <a:buNone/>
              <a:defRPr/>
            </a:pPr>
            <a:endParaRPr lang="en-GB" altLang="en-US" sz="1700" b="1"/>
          </a:p>
          <a:p>
            <a:pPr marL="0" indent="0" algn="r">
              <a:buNone/>
              <a:defRPr/>
            </a:pPr>
            <a:endParaRPr lang="en-GB" altLang="en-US" sz="1700"/>
          </a:p>
          <a:p>
            <a:pPr algn="r">
              <a:buFont typeface="Wingdings" panose="05000000000000000000" pitchFamily="2" charset="2"/>
              <a:buChar char="§"/>
              <a:defRPr/>
            </a:pPr>
            <a:endParaRPr lang="en-GB" altLang="en-US" sz="1700"/>
          </a:p>
          <a:p>
            <a:pPr algn="r">
              <a:buFont typeface="Wingdings" panose="05000000000000000000" pitchFamily="2" charset="2"/>
              <a:buChar char="§"/>
              <a:defRPr/>
            </a:pPr>
            <a:endParaRPr lang="en-GB" altLang="en-US" sz="1700"/>
          </a:p>
        </p:txBody>
      </p:sp>
      <p:pic>
        <p:nvPicPr>
          <p:cNvPr id="40965" name="Picture 2">
            <a:extLst>
              <a:ext uri="{FF2B5EF4-FFF2-40B4-BE49-F238E27FC236}">
                <a16:creationId xmlns:a16="http://schemas.microsoft.com/office/drawing/2014/main" id="{B964C7CD-36AB-2F90-B7D8-62A242BBCB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5120" y="1843400"/>
            <a:ext cx="4957638" cy="27855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6" name="Rectangle 40971">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4" name="Rectangle 40973">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4" name="Slide Number Placeholder 3">
            <a:extLst>
              <a:ext uri="{FF2B5EF4-FFF2-40B4-BE49-F238E27FC236}">
                <a16:creationId xmlns:a16="http://schemas.microsoft.com/office/drawing/2014/main" id="{202CE00B-2BD5-01ED-AC85-4103B786DDA7}"/>
              </a:ext>
            </a:extLst>
          </p:cNvPr>
          <p:cNvSpPr>
            <a:spLocks noGrp="1" noChangeArrowheads="1"/>
          </p:cNvSpPr>
          <p:nvPr>
            <p:ph type="sldNum" sz="quarter" idx="12"/>
          </p:nvPr>
        </p:nvSpPr>
        <p:spPr bwMode="auto">
          <a:xfrm>
            <a:off x="11704320" y="6451877"/>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7BBC4AC-2DDB-4006-AECB-E82AF73E9355}" type="slidenum">
              <a:rPr lang="en-GB" altLang="en-US" sz="1100">
                <a:solidFill>
                  <a:srgbClr val="FFFFFF"/>
                </a:solidFill>
              </a:rPr>
              <a:pPr>
                <a:spcBef>
                  <a:spcPct val="0"/>
                </a:spcBef>
                <a:spcAft>
                  <a:spcPts val="600"/>
                </a:spcAft>
                <a:buFontTx/>
                <a:buNone/>
              </a:pPr>
              <a:t>32</a:t>
            </a:fld>
            <a:endParaRPr lang="en-GB" altLang="en-US" sz="1100">
              <a:solidFill>
                <a:srgbClr val="FFFFFF"/>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4" name="Rectangle 41993">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0F7790CD-14A7-E7CB-3D2B-F430AE1DFF4C}"/>
              </a:ext>
            </a:extLst>
          </p:cNvPr>
          <p:cNvSpPr>
            <a:spLocks noGrp="1" noChangeArrowheads="1"/>
          </p:cNvSpPr>
          <p:nvPr>
            <p:ph type="title"/>
          </p:nvPr>
        </p:nvSpPr>
        <p:spPr>
          <a:xfrm>
            <a:off x="1136398" y="502021"/>
            <a:ext cx="5427525" cy="1667997"/>
          </a:xfrm>
        </p:spPr>
        <p:txBody>
          <a:bodyPr anchor="b">
            <a:normAutofit/>
          </a:bodyPr>
          <a:lstStyle/>
          <a:p>
            <a:r>
              <a:rPr lang="en-GB" altLang="en-US" sz="4000" b="1">
                <a:ea typeface="Calibri" panose="020F0502020204030204" pitchFamily="34" charset="0"/>
                <a:cs typeface="Times New Roman" panose="02020603050405020304" pitchFamily="18" charset="0"/>
              </a:rPr>
              <a:t>Business Buying Behaviour</a:t>
            </a:r>
            <a:endParaRPr lang="en-GB" altLang="en-US" sz="40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29EF29F6-4B18-9C4F-A7E2-F57AAE8AA5C3}"/>
              </a:ext>
            </a:extLst>
          </p:cNvPr>
          <p:cNvSpPr>
            <a:spLocks noGrp="1" noChangeArrowheads="1"/>
          </p:cNvSpPr>
          <p:nvPr>
            <p:ph idx="1"/>
          </p:nvPr>
        </p:nvSpPr>
        <p:spPr>
          <a:xfrm>
            <a:off x="1136398" y="2405467"/>
            <a:ext cx="5427526" cy="3535083"/>
          </a:xfrm>
        </p:spPr>
        <p:txBody>
          <a:bodyPr anchor="t">
            <a:normAutofit/>
          </a:bodyPr>
          <a:lstStyle/>
          <a:p>
            <a:pPr marL="0" indent="0">
              <a:buNone/>
              <a:defRPr/>
            </a:pPr>
            <a:r>
              <a:rPr lang="en-GB" altLang="en-US" sz="1700" b="1"/>
              <a:t>Institutional and Government Markets:</a:t>
            </a:r>
          </a:p>
          <a:p>
            <a:pPr>
              <a:buFont typeface="Wingdings" panose="05000000000000000000" pitchFamily="2" charset="2"/>
              <a:buChar char="§"/>
              <a:defRPr/>
            </a:pPr>
            <a:r>
              <a:rPr lang="en-GB" altLang="en-US" sz="1700"/>
              <a:t>Government buying and business buying are similar in many ways</a:t>
            </a:r>
            <a:r>
              <a:rPr lang="en-GB" altLang="en-US" sz="1700">
                <a:latin typeface="+mj-lt"/>
              </a:rPr>
              <a:t>.</a:t>
            </a:r>
          </a:p>
          <a:p>
            <a:pPr>
              <a:buFont typeface="Wingdings" panose="05000000000000000000" pitchFamily="2" charset="2"/>
              <a:buChar char="§"/>
              <a:defRPr/>
            </a:pPr>
            <a:endParaRPr lang="en-GB" altLang="en-US" sz="1700">
              <a:latin typeface="+mj-lt"/>
            </a:endParaRPr>
          </a:p>
          <a:p>
            <a:pPr>
              <a:buFont typeface="Wingdings" panose="05000000000000000000" pitchFamily="2" charset="2"/>
              <a:buChar char="§"/>
              <a:defRPr/>
            </a:pPr>
            <a:r>
              <a:rPr lang="en-GB" altLang="en-US" sz="1700">
                <a:latin typeface="+mj-lt"/>
              </a:rPr>
              <a:t>There are also differences that must be understood by companies that wish to sell goods and services to governments.</a:t>
            </a:r>
          </a:p>
          <a:p>
            <a:pPr>
              <a:buFont typeface="Wingdings" panose="05000000000000000000" pitchFamily="2" charset="2"/>
              <a:buChar char="§"/>
              <a:defRPr/>
            </a:pPr>
            <a:endParaRPr lang="en-GB" altLang="en-US" sz="1700">
              <a:latin typeface="+mj-lt"/>
            </a:endParaRPr>
          </a:p>
          <a:p>
            <a:pPr>
              <a:buFont typeface="Wingdings" panose="05000000000000000000" pitchFamily="2" charset="2"/>
              <a:buChar char="§"/>
              <a:defRPr/>
            </a:pPr>
            <a:r>
              <a:rPr lang="en-GB" altLang="en-US" sz="1700">
                <a:latin typeface="+mj-lt"/>
              </a:rPr>
              <a:t>To succeed in the government market, sellers must locate key decision makers, identify the factors that affect buyer behaviour and understand the buying decision process.</a:t>
            </a:r>
          </a:p>
          <a:p>
            <a:pPr>
              <a:buFont typeface="Wingdings" panose="05000000000000000000" pitchFamily="2" charset="2"/>
              <a:buChar char="§"/>
              <a:defRPr/>
            </a:pPr>
            <a:endParaRPr lang="en-GB" altLang="en-US" sz="1700"/>
          </a:p>
          <a:p>
            <a:pPr marL="0" indent="0">
              <a:buNone/>
              <a:defRPr/>
            </a:pPr>
            <a:endParaRPr lang="en-GB" altLang="en-US" sz="1700" b="1"/>
          </a:p>
          <a:p>
            <a:pPr marL="0" indent="0">
              <a:buNone/>
              <a:defRPr/>
            </a:pPr>
            <a:endParaRPr lang="en-GB" altLang="en-US" sz="1700" b="1"/>
          </a:p>
          <a:p>
            <a:pPr marL="0" indent="0">
              <a:buNone/>
              <a:defRPr/>
            </a:pPr>
            <a:endParaRPr lang="en-GB" altLang="en-US" sz="1700"/>
          </a:p>
          <a:p>
            <a:pPr>
              <a:buFont typeface="Wingdings" panose="05000000000000000000" pitchFamily="2" charset="2"/>
              <a:buChar char="§"/>
              <a:defRPr/>
            </a:pPr>
            <a:endParaRPr lang="en-GB" altLang="en-US" sz="1700"/>
          </a:p>
          <a:p>
            <a:pPr>
              <a:buFont typeface="Wingdings" panose="05000000000000000000" pitchFamily="2" charset="2"/>
              <a:buChar char="§"/>
              <a:defRPr/>
            </a:pPr>
            <a:endParaRPr lang="en-GB" altLang="en-US" sz="1700"/>
          </a:p>
        </p:txBody>
      </p:sp>
      <p:pic>
        <p:nvPicPr>
          <p:cNvPr id="41989" name="Picture 1">
            <a:extLst>
              <a:ext uri="{FF2B5EF4-FFF2-40B4-BE49-F238E27FC236}">
                <a16:creationId xmlns:a16="http://schemas.microsoft.com/office/drawing/2014/main" id="{BC9E53DA-3600-0459-33A4-0982CBC2A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556" r="28801"/>
          <a:stretch/>
        </p:blipFill>
        <p:spPr bwMode="auto">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6" name="Rectangle 4199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8" name="Rectangle 4199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8" name="Slide Number Placeholder 3">
            <a:extLst>
              <a:ext uri="{FF2B5EF4-FFF2-40B4-BE49-F238E27FC236}">
                <a16:creationId xmlns:a16="http://schemas.microsoft.com/office/drawing/2014/main" id="{B872BF80-9589-80C1-4E05-5E5BB54A20F5}"/>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DC44373-5AA1-4091-8176-C19D27F0BDB8}" type="slidenum">
              <a:rPr lang="en-GB" altLang="en-US" sz="1100">
                <a:solidFill>
                  <a:srgbClr val="FFFFFF"/>
                </a:solidFill>
              </a:rPr>
              <a:pPr>
                <a:spcBef>
                  <a:spcPct val="0"/>
                </a:spcBef>
                <a:spcAft>
                  <a:spcPts val="600"/>
                </a:spcAft>
                <a:buFontTx/>
                <a:buNone/>
              </a:pPr>
              <a:t>33</a:t>
            </a:fld>
            <a:endParaRPr lang="en-GB" altLang="en-US" sz="1100">
              <a:solidFill>
                <a:srgbClr val="FFFFFF"/>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7" name="Rectangle 430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19" name="Rectangle 430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1" name="Rectangle 430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3" name="Rectangle 430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5" name="Rectangle 430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27" name="Freeform: Shape 430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029" name="Rectangle 430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Title 1">
            <a:extLst>
              <a:ext uri="{FF2B5EF4-FFF2-40B4-BE49-F238E27FC236}">
                <a16:creationId xmlns:a16="http://schemas.microsoft.com/office/drawing/2014/main" id="{CFE393A0-481F-EFA7-3778-F0A7468851BC}"/>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b="1">
                <a:solidFill>
                  <a:srgbClr val="FFFFFF"/>
                </a:solidFill>
                <a:ea typeface="Calibri" panose="020F0502020204030204" pitchFamily="34" charset="0"/>
                <a:cs typeface="Times New Roman" panose="02020603050405020304" pitchFamily="18" charset="0"/>
              </a:rPr>
              <a:t>Business Buying Behaviour</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0DAABBCA-B72D-C179-63C0-A61CE3A24023}"/>
              </a:ext>
            </a:extLst>
          </p:cNvPr>
          <p:cNvSpPr>
            <a:spLocks noGrp="1" noChangeArrowheads="1"/>
          </p:cNvSpPr>
          <p:nvPr>
            <p:ph idx="1"/>
          </p:nvPr>
        </p:nvSpPr>
        <p:spPr>
          <a:xfrm>
            <a:off x="4810259" y="649480"/>
            <a:ext cx="6555347" cy="5546047"/>
          </a:xfrm>
        </p:spPr>
        <p:txBody>
          <a:bodyPr anchor="ctr">
            <a:normAutofit/>
          </a:bodyPr>
          <a:lstStyle/>
          <a:p>
            <a:pPr marL="0" indent="0">
              <a:buNone/>
              <a:defRPr/>
            </a:pPr>
            <a:r>
              <a:rPr lang="en-GB" altLang="en-US" sz="2000" b="1"/>
              <a:t>Institutional and Government Markets:</a:t>
            </a:r>
          </a:p>
          <a:p>
            <a:pPr>
              <a:buFont typeface="Wingdings" panose="05000000000000000000" pitchFamily="2" charset="2"/>
              <a:buChar char="§"/>
              <a:defRPr/>
            </a:pPr>
            <a:r>
              <a:rPr lang="en-GB" altLang="en-US" sz="2000">
                <a:latin typeface="+mj-lt"/>
              </a:rPr>
              <a:t>Governmental units often require suppliers to submit bids, and normally they award the contract to the lowest bidder</a:t>
            </a:r>
          </a:p>
          <a:p>
            <a:pPr>
              <a:buFont typeface="Wingdings" panose="05000000000000000000" pitchFamily="2" charset="2"/>
              <a:buChar char="§"/>
              <a:defRPr/>
            </a:pPr>
            <a:endParaRPr lang="en-GB" altLang="en-US" sz="2000">
              <a:latin typeface="+mj-lt"/>
            </a:endParaRPr>
          </a:p>
          <a:p>
            <a:pPr>
              <a:buFont typeface="Wingdings" panose="05000000000000000000" pitchFamily="2" charset="2"/>
              <a:buChar char="§"/>
              <a:defRPr/>
            </a:pPr>
            <a:r>
              <a:rPr lang="en-GB" altLang="en-US" sz="2000">
                <a:latin typeface="+mj-lt"/>
              </a:rPr>
              <a:t>In some instances, a government unit will make allowances for the supplier’s superior quality or reputation for completing contracts on time.</a:t>
            </a:r>
          </a:p>
          <a:p>
            <a:pPr>
              <a:buFont typeface="Wingdings" panose="05000000000000000000" pitchFamily="2" charset="2"/>
              <a:buChar char="§"/>
              <a:defRPr/>
            </a:pPr>
            <a:endParaRPr lang="en-GB" altLang="en-US" sz="2000">
              <a:latin typeface="+mj-lt"/>
            </a:endParaRPr>
          </a:p>
          <a:p>
            <a:pPr>
              <a:buFont typeface="Wingdings" panose="05000000000000000000" pitchFamily="2" charset="2"/>
              <a:buChar char="§"/>
              <a:defRPr/>
            </a:pPr>
            <a:r>
              <a:rPr lang="en-GB" altLang="en-US" sz="2000">
                <a:latin typeface="+mj-lt"/>
              </a:rPr>
              <a:t>Governments will also buy on a negotiated contract basis, primarily in the case of complex projects involving major R &amp; D costs and risks, and in cases where there is little competition. </a:t>
            </a:r>
          </a:p>
          <a:p>
            <a:pPr>
              <a:buFont typeface="Wingdings" panose="05000000000000000000" pitchFamily="2" charset="2"/>
              <a:buChar char="§"/>
              <a:defRPr/>
            </a:pPr>
            <a:endParaRPr lang="en-GB" altLang="en-US" sz="2000">
              <a:latin typeface="+mj-lt"/>
            </a:endParaRPr>
          </a:p>
          <a:p>
            <a:pPr>
              <a:buFont typeface="Wingdings" panose="05000000000000000000" pitchFamily="2" charset="2"/>
              <a:buChar char="§"/>
              <a:defRPr/>
            </a:pPr>
            <a:r>
              <a:rPr lang="en-GB" altLang="en-US" sz="2000">
                <a:latin typeface="+mj-lt"/>
              </a:rPr>
              <a:t>Likewise, government units tend to favour domestic suppliers over foreign ones.</a:t>
            </a:r>
          </a:p>
          <a:p>
            <a:pPr>
              <a:buFont typeface="Wingdings" panose="05000000000000000000" pitchFamily="2" charset="2"/>
              <a:buChar char="§"/>
              <a:defRPr/>
            </a:pPr>
            <a:endParaRPr lang="en-GB" altLang="en-US" sz="2000"/>
          </a:p>
          <a:p>
            <a:pPr marL="0" indent="0">
              <a:buNone/>
              <a:defRPr/>
            </a:pPr>
            <a:endParaRPr lang="en-GB" altLang="en-US" sz="2000" b="1"/>
          </a:p>
          <a:p>
            <a:pPr marL="0" indent="0">
              <a:buNone/>
              <a:defRPr/>
            </a:pPr>
            <a:endParaRPr lang="en-GB" altLang="en-US" sz="2000" b="1"/>
          </a:p>
          <a:p>
            <a:pPr marL="0" indent="0">
              <a:buNone/>
              <a:defRPr/>
            </a:pPr>
            <a:endParaRPr lang="en-GB" altLang="en-US" sz="2000"/>
          </a:p>
          <a:p>
            <a:pPr>
              <a:buFont typeface="Wingdings" panose="05000000000000000000" pitchFamily="2" charset="2"/>
              <a:buChar char="§"/>
              <a:defRPr/>
            </a:pPr>
            <a:endParaRPr lang="en-GB" altLang="en-US" sz="2000"/>
          </a:p>
          <a:p>
            <a:pPr>
              <a:buFont typeface="Wingdings" panose="05000000000000000000" pitchFamily="2" charset="2"/>
              <a:buChar char="§"/>
              <a:defRPr/>
            </a:pPr>
            <a:endParaRPr lang="en-GB" altLang="en-US" sz="2000"/>
          </a:p>
        </p:txBody>
      </p:sp>
      <p:sp>
        <p:nvSpPr>
          <p:cNvPr id="43012" name="Slide Number Placeholder 3">
            <a:extLst>
              <a:ext uri="{FF2B5EF4-FFF2-40B4-BE49-F238E27FC236}">
                <a16:creationId xmlns:a16="http://schemas.microsoft.com/office/drawing/2014/main" id="{17A57700-AB4F-97D8-8105-30EAF1052BAE}"/>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20D3F87-678A-4EE6-B6F0-46D8539A4601}" type="slidenum">
              <a:rPr lang="en-GB" altLang="en-US" sz="1100">
                <a:solidFill>
                  <a:schemeClr val="tx1">
                    <a:lumMod val="50000"/>
                    <a:lumOff val="50000"/>
                  </a:schemeClr>
                </a:solidFill>
              </a:rPr>
              <a:pPr>
                <a:spcBef>
                  <a:spcPct val="0"/>
                </a:spcBef>
                <a:spcAft>
                  <a:spcPts val="600"/>
                </a:spcAft>
                <a:buFontTx/>
                <a:buNone/>
              </a:pPr>
              <a:t>34</a:t>
            </a:fld>
            <a:endParaRPr lang="en-GB" altLang="en-US" sz="1100">
              <a:solidFill>
                <a:schemeClr val="tx1">
                  <a:lumMod val="50000"/>
                  <a:lumOff val="50000"/>
                </a:schemeClr>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2" name="Rectangle 4404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3B0001C6-6AC8-A303-929E-228812AC59F6}"/>
              </a:ext>
            </a:extLst>
          </p:cNvPr>
          <p:cNvSpPr>
            <a:spLocks noGrp="1" noChangeArrowheads="1"/>
          </p:cNvSpPr>
          <p:nvPr>
            <p:ph type="title"/>
          </p:nvPr>
        </p:nvSpPr>
        <p:spPr>
          <a:xfrm>
            <a:off x="2019300" y="538956"/>
            <a:ext cx="8985250" cy="1118394"/>
          </a:xfrm>
        </p:spPr>
        <p:txBody>
          <a:bodyPr anchor="t">
            <a:normAutofit/>
          </a:bodyPr>
          <a:lstStyle/>
          <a:p>
            <a:pPr eaLnBrk="1" hangingPunct="1"/>
            <a:r>
              <a:rPr lang="en-GB" altLang="en-US" sz="4000" b="1">
                <a:ea typeface="Calibri" panose="020F0502020204030204" pitchFamily="34" charset="0"/>
                <a:cs typeface="Times New Roman" panose="02020603050405020304" pitchFamily="18" charset="0"/>
              </a:rPr>
              <a:t>Further Readings for Week 1.</a:t>
            </a:r>
          </a:p>
        </p:txBody>
      </p:sp>
      <p:pic>
        <p:nvPicPr>
          <p:cNvPr id="44037" name="Picture 3">
            <a:extLst>
              <a:ext uri="{FF2B5EF4-FFF2-40B4-BE49-F238E27FC236}">
                <a16:creationId xmlns:a16="http://schemas.microsoft.com/office/drawing/2014/main" id="{AF43C448-E896-52ED-26C4-27E0A38EBB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4900" y="774847"/>
            <a:ext cx="749300" cy="2775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19" name="Rectangle 3">
            <a:extLst>
              <a:ext uri="{FF2B5EF4-FFF2-40B4-BE49-F238E27FC236}">
                <a16:creationId xmlns:a16="http://schemas.microsoft.com/office/drawing/2014/main" id="{3A6FD29F-D556-36E6-2564-7FFBBA859001}"/>
              </a:ext>
            </a:extLst>
          </p:cNvPr>
          <p:cNvSpPr>
            <a:spLocks noGrp="1" noChangeArrowheads="1"/>
          </p:cNvSpPr>
          <p:nvPr>
            <p:ph idx="1"/>
          </p:nvPr>
        </p:nvSpPr>
        <p:spPr>
          <a:xfrm>
            <a:off x="1009650" y="1847849"/>
            <a:ext cx="9994900" cy="4254501"/>
          </a:xfrm>
        </p:spPr>
        <p:txBody>
          <a:bodyPr>
            <a:normAutofit/>
          </a:bodyPr>
          <a:lstStyle/>
          <a:p>
            <a:pPr marL="0" indent="0">
              <a:buNone/>
              <a:defRPr/>
            </a:pPr>
            <a:r>
              <a:rPr lang="en-GB" sz="2000" b="1"/>
              <a:t>Chapter 6 </a:t>
            </a:r>
            <a:r>
              <a:rPr lang="en-GB" sz="2000"/>
              <a:t>of …..</a:t>
            </a:r>
          </a:p>
          <a:p>
            <a:pPr>
              <a:defRPr/>
            </a:pPr>
            <a:r>
              <a:rPr lang="en-GB" sz="2000"/>
              <a:t>Kotler, P., Armstrong, G., Harris, L., C., &amp; Piercy, N., (2017). Principles of Marketing: European Edition. 7th European Edition. Harlow: Pearson.</a:t>
            </a:r>
          </a:p>
          <a:p>
            <a:pPr>
              <a:defRPr/>
            </a:pPr>
            <a:endParaRPr lang="en-GB" sz="2000"/>
          </a:p>
          <a:p>
            <a:pPr marL="0" indent="0">
              <a:buNone/>
              <a:defRPr/>
            </a:pPr>
            <a:r>
              <a:rPr lang="en-GB" sz="2000" b="1"/>
              <a:t>Article:</a:t>
            </a:r>
          </a:p>
          <a:p>
            <a:pPr>
              <a:defRPr/>
            </a:pPr>
            <a:r>
              <a:rPr lang="en-GB" sz="2000">
                <a:ea typeface="Calibri" panose="020F0502020204030204" pitchFamily="34" charset="0"/>
                <a:cs typeface="Times New Roman" panose="02020603050405020304" pitchFamily="18" charset="0"/>
              </a:rPr>
              <a:t>Grewal, R., Lilien, G. L., Bharadwaj, S., Jindal, P., Kayande, U., Lusch, R. F., &amp; Spekman, R. (2015). Business-to-Business Buying: Challenges and Opportunities. Customer Needs and Solutions, 2(3), 193-208.</a:t>
            </a:r>
          </a:p>
          <a:p>
            <a:pPr marL="0" indent="0">
              <a:buNone/>
              <a:defRPr/>
            </a:pPr>
            <a:endParaRPr lang="en-GB" sz="2000">
              <a:ea typeface="Calibri" panose="020F0502020204030204" pitchFamily="34" charset="0"/>
              <a:cs typeface="Times New Roman" panose="02020603050405020304" pitchFamily="18" charset="0"/>
            </a:endParaRPr>
          </a:p>
          <a:p>
            <a:pPr>
              <a:defRPr/>
            </a:pPr>
            <a:r>
              <a:rPr lang="en-GB" sz="2000">
                <a:ea typeface="Calibri" panose="020F0502020204030204" pitchFamily="34" charset="0"/>
                <a:cs typeface="Times New Roman" panose="02020603050405020304" pitchFamily="18" charset="0"/>
              </a:rPr>
              <a:t>Keränena, J., &amp; Liozuc, S., (2020). Value Champions in Business Markets: Four Role Configurations, </a:t>
            </a:r>
            <a:r>
              <a:rPr lang="en-GB" sz="2000">
                <a:ea typeface="Times New Roman" panose="02020603050405020304" pitchFamily="18" charset="0"/>
                <a:cs typeface="Times New Roman" panose="02020603050405020304" pitchFamily="18" charset="0"/>
                <a:hlinkClick r:id="rId4" tooltip="Go to Industrial Marketing Management on ScienceDirect"/>
              </a:rPr>
              <a:t>Industrial Marketing Management</a:t>
            </a:r>
            <a:r>
              <a:rPr lang="en-GB" sz="2000">
                <a:ea typeface="Times New Roman" panose="02020603050405020304" pitchFamily="18" charset="0"/>
                <a:cs typeface="Times New Roman" panose="02020603050405020304" pitchFamily="18" charset="0"/>
              </a:rPr>
              <a:t>, </a:t>
            </a:r>
            <a:r>
              <a:rPr lang="en-GB" sz="2000">
                <a:ea typeface="Times New Roman" panose="02020603050405020304" pitchFamily="18" charset="0"/>
                <a:cs typeface="Times New Roman" panose="02020603050405020304" pitchFamily="18" charset="0"/>
                <a:hlinkClick r:id="rId5" tooltip="Go to table of contents for this volume/issue"/>
              </a:rPr>
              <a:t>Vol. 85</a:t>
            </a:r>
            <a:r>
              <a:rPr lang="en-GB" sz="2000">
                <a:ea typeface="Times New Roman" panose="02020603050405020304" pitchFamily="18" charset="0"/>
                <a:cs typeface="Times New Roman" panose="02020603050405020304" pitchFamily="18" charset="0"/>
              </a:rPr>
              <a:t>, pg. 84-96</a:t>
            </a:r>
            <a:endParaRPr lang="en-GB" sz="2000">
              <a:ea typeface="Calibri" panose="020F0502020204030204" pitchFamily="34" charset="0"/>
              <a:cs typeface="Times New Roman" panose="02020603050405020304" pitchFamily="18" charset="0"/>
            </a:endParaRPr>
          </a:p>
          <a:p>
            <a:pPr>
              <a:defRPr/>
            </a:pPr>
            <a:endParaRPr lang="en-GB" sz="2000">
              <a:latin typeface="+mj-lt"/>
              <a:ea typeface="Calibri" panose="020F0502020204030204" pitchFamily="34" charset="0"/>
              <a:cs typeface="Times New Roman" panose="02020603050405020304" pitchFamily="18" charset="0"/>
            </a:endParaRPr>
          </a:p>
          <a:p>
            <a:pPr marL="0" indent="0">
              <a:buNone/>
              <a:defRPr/>
            </a:pPr>
            <a:endParaRPr lang="en-GB" altLang="en-US" sz="2000" b="1">
              <a:latin typeface="Tahoma" panose="020B0604030504040204" pitchFamily="34" charset="0"/>
              <a:cs typeface="Times New Roman" panose="02020603050405020304" pitchFamily="18" charset="0"/>
            </a:endParaRPr>
          </a:p>
          <a:p>
            <a:pPr marL="0" indent="0">
              <a:buNone/>
              <a:defRPr/>
            </a:pPr>
            <a:endParaRPr lang="en-GB" altLang="en-US" sz="2000" b="1">
              <a:latin typeface="Tahoma" panose="020B0604030504040204" pitchFamily="34" charset="0"/>
              <a:cs typeface="Times New Roman" panose="02020603050405020304" pitchFamily="18" charset="0"/>
            </a:endParaRPr>
          </a:p>
        </p:txBody>
      </p:sp>
      <p:sp>
        <p:nvSpPr>
          <p:cNvPr id="44036" name="Slide Number Placeholder 4">
            <a:extLst>
              <a:ext uri="{FF2B5EF4-FFF2-40B4-BE49-F238E27FC236}">
                <a16:creationId xmlns:a16="http://schemas.microsoft.com/office/drawing/2014/main" id="{E66C02E4-9CEF-4145-2965-416A92DEFE7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4DC484F3-2381-4171-B05C-C111C6FAAFFF}" type="slidenum">
              <a:rPr lang="en-GB" altLang="en-US" sz="1800">
                <a:latin typeface="Arial" panose="020B0604020202020204" pitchFamily="34" charset="0"/>
              </a:rPr>
              <a:pPr>
                <a:lnSpc>
                  <a:spcPct val="90000"/>
                </a:lnSpc>
                <a:spcBef>
                  <a:spcPct val="0"/>
                </a:spcBef>
                <a:spcAft>
                  <a:spcPts val="600"/>
                </a:spcAft>
                <a:buFontTx/>
                <a:buNone/>
              </a:pPr>
              <a:t>35</a:t>
            </a:fld>
            <a:endParaRPr lang="en-GB" altLang="en-US" sz="1800">
              <a:latin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90" name="Rectangle 46089">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525DCAEE-4579-6F22-0A89-B58B12C769F6}"/>
              </a:ext>
            </a:extLst>
          </p:cNvPr>
          <p:cNvSpPr>
            <a:spLocks noGrp="1" noChangeArrowheads="1"/>
          </p:cNvSpPr>
          <p:nvPr>
            <p:ph type="title"/>
          </p:nvPr>
        </p:nvSpPr>
        <p:spPr>
          <a:xfrm>
            <a:off x="2019300" y="538956"/>
            <a:ext cx="8985250" cy="1118394"/>
          </a:xfrm>
        </p:spPr>
        <p:txBody>
          <a:bodyPr anchor="t">
            <a:normAutofit/>
          </a:bodyPr>
          <a:lstStyle/>
          <a:p>
            <a:pPr eaLnBrk="1" hangingPunct="1"/>
            <a:r>
              <a:rPr lang="en-GB" altLang="en-US" sz="4000" b="1">
                <a:ea typeface="Calibri" panose="020F0502020204030204" pitchFamily="34" charset="0"/>
                <a:cs typeface="Times New Roman" panose="02020603050405020304" pitchFamily="18" charset="0"/>
              </a:rPr>
              <a:t>References.</a:t>
            </a:r>
          </a:p>
        </p:txBody>
      </p:sp>
      <p:pic>
        <p:nvPicPr>
          <p:cNvPr id="46085" name="Picture 3">
            <a:extLst>
              <a:ext uri="{FF2B5EF4-FFF2-40B4-BE49-F238E27FC236}">
                <a16:creationId xmlns:a16="http://schemas.microsoft.com/office/drawing/2014/main" id="{53D2590C-FDB9-D8F5-E3DE-6DB1556966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4900" y="774847"/>
            <a:ext cx="749300" cy="2775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19" name="Rectangle 3">
            <a:extLst>
              <a:ext uri="{FF2B5EF4-FFF2-40B4-BE49-F238E27FC236}">
                <a16:creationId xmlns:a16="http://schemas.microsoft.com/office/drawing/2014/main" id="{3C4320AA-B3F1-01D5-596A-CB064BB68916}"/>
              </a:ext>
            </a:extLst>
          </p:cNvPr>
          <p:cNvSpPr>
            <a:spLocks noGrp="1" noChangeArrowheads="1"/>
          </p:cNvSpPr>
          <p:nvPr>
            <p:ph idx="1"/>
          </p:nvPr>
        </p:nvSpPr>
        <p:spPr>
          <a:xfrm>
            <a:off x="1009650" y="1847849"/>
            <a:ext cx="9994900" cy="4254501"/>
          </a:xfrm>
        </p:spPr>
        <p:txBody>
          <a:bodyPr>
            <a:normAutofit/>
          </a:bodyPr>
          <a:lstStyle/>
          <a:p>
            <a:r>
              <a:rPr lang="en-GB" altLang="en-US" sz="1700"/>
              <a:t>Berry, L. L. (1981). The Employee as a Customer. Journal of Retail Banking, Vol.3: 33 – 44. </a:t>
            </a:r>
          </a:p>
          <a:p>
            <a:r>
              <a:rPr lang="en-GB" altLang="en-US" sz="1700"/>
              <a:t>Berry, L. L, &amp; Parasuraman, A. (1991). Marketing Services, Competing Through Quality. New York: Free Press, </a:t>
            </a:r>
          </a:p>
          <a:p>
            <a:r>
              <a:rPr lang="en-GB" altLang="en-US" sz="1700"/>
              <a:t>Gro¨nroos C. (1982). Strategic Management and Marketing in the Service Sector. Swedish School of Economics and Business Administration research reports, Helsinki, </a:t>
            </a:r>
          </a:p>
          <a:p>
            <a:r>
              <a:rPr lang="en-GB" altLang="en-US" sz="1700"/>
              <a:t>Kotler, P., Armstrong, G., Harris, L., C., &amp; Piercy, N., (2017). Principles of Marketing: European Edition. 7th European Edition. Harlow: Pearson.</a:t>
            </a:r>
          </a:p>
          <a:p>
            <a:r>
              <a:rPr lang="en-GB" altLang="en-US" sz="1700"/>
              <a:t>Johnston, M. W, Parasuraman, A, Futrell, C. M, &amp; Black, W. C. (1990). A Longitudinal Assessment of the Impact of Selected Organizational Influences on Salespeople’s Organizational Commitment during Early Employment. J Mark Re, Vol. 27:333 – 44 (August). </a:t>
            </a:r>
          </a:p>
          <a:p>
            <a:r>
              <a:rPr lang="en-GB" altLang="en-US" sz="1700"/>
              <a:t>McKenna R. (1992). Relationship Marketing. London: Century Books,  </a:t>
            </a:r>
          </a:p>
          <a:p>
            <a:r>
              <a:rPr lang="en-GB" altLang="en-US" sz="1700"/>
              <a:t>Piercy, N.F. (1995). Customer satisfaction and the internal market: marketing our customers to our employees. J Mark Pract Appl Mark Sci, Vol.1(1): 22 – 44. </a:t>
            </a:r>
          </a:p>
          <a:p>
            <a:r>
              <a:rPr lang="en-GB" altLang="en-US" sz="1700"/>
              <a:t>Sasser, W. E, &amp; Arbeit, S. P. (1976). Selling Jobs in the Service Sector. Bus Horiz, 61 – 5 (June).</a:t>
            </a:r>
          </a:p>
        </p:txBody>
      </p:sp>
      <p:sp>
        <p:nvSpPr>
          <p:cNvPr id="46084" name="Slide Number Placeholder 4">
            <a:extLst>
              <a:ext uri="{FF2B5EF4-FFF2-40B4-BE49-F238E27FC236}">
                <a16:creationId xmlns:a16="http://schemas.microsoft.com/office/drawing/2014/main" id="{E772B09E-8BF1-25C7-A851-28F04FC1E4D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A1631047-35E2-46F3-AC06-E88DEE45C40B}" type="slidenum">
              <a:rPr lang="en-GB" altLang="en-US" sz="1800">
                <a:latin typeface="Arial" panose="020B0604020202020204" pitchFamily="34" charset="0"/>
              </a:rPr>
              <a:pPr>
                <a:lnSpc>
                  <a:spcPct val="90000"/>
                </a:lnSpc>
                <a:spcBef>
                  <a:spcPct val="0"/>
                </a:spcBef>
                <a:spcAft>
                  <a:spcPts val="600"/>
                </a:spcAft>
                <a:buFontTx/>
                <a:buNone/>
              </a:pPr>
              <a:t>36</a:t>
            </a:fld>
            <a:endParaRPr lang="en-GB" altLang="en-US" sz="18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137" name="Rectangle 4813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a:extLst>
              <a:ext uri="{FF2B5EF4-FFF2-40B4-BE49-F238E27FC236}">
                <a16:creationId xmlns:a16="http://schemas.microsoft.com/office/drawing/2014/main" id="{41A5D887-1D59-5552-7B32-C2D2E138ED01}"/>
              </a:ext>
            </a:extLst>
          </p:cNvPr>
          <p:cNvSpPr>
            <a:spLocks noGrp="1" noChangeArrowheads="1"/>
          </p:cNvSpPr>
          <p:nvPr>
            <p:ph type="title"/>
          </p:nvPr>
        </p:nvSpPr>
        <p:spPr>
          <a:xfrm>
            <a:off x="5596501" y="489508"/>
            <a:ext cx="5754896" cy="1667569"/>
          </a:xfrm>
        </p:spPr>
        <p:txBody>
          <a:bodyPr anchor="b">
            <a:normAutofit/>
          </a:bodyPr>
          <a:lstStyle/>
          <a:p>
            <a:r>
              <a:rPr lang="en-GB" altLang="en-US" sz="4000" b="1"/>
              <a:t>Marketing Management</a:t>
            </a:r>
            <a:endParaRPr lang="en-GB" altLang="en-US" sz="4000"/>
          </a:p>
        </p:txBody>
      </p:sp>
      <p:pic>
        <p:nvPicPr>
          <p:cNvPr id="48132" name="Picture 5" descr="Image result for any questions gif">
            <a:extLst>
              <a:ext uri="{FF2B5EF4-FFF2-40B4-BE49-F238E27FC236}">
                <a16:creationId xmlns:a16="http://schemas.microsoft.com/office/drawing/2014/main" id="{A17B53A9-1756-3561-5566-3582631F73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8130" y="1923447"/>
            <a:ext cx="3876165" cy="257941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1" name="Rectangle 3">
            <a:extLst>
              <a:ext uri="{FF2B5EF4-FFF2-40B4-BE49-F238E27FC236}">
                <a16:creationId xmlns:a16="http://schemas.microsoft.com/office/drawing/2014/main" id="{DE3043DA-8EC8-DE4A-DE0B-EB37A72C1997}"/>
              </a:ext>
            </a:extLst>
          </p:cNvPr>
          <p:cNvSpPr>
            <a:spLocks noGrp="1" noChangeArrowheads="1"/>
          </p:cNvSpPr>
          <p:nvPr>
            <p:ph type="body" idx="1"/>
          </p:nvPr>
        </p:nvSpPr>
        <p:spPr>
          <a:xfrm>
            <a:off x="5596502" y="2405894"/>
            <a:ext cx="5754896" cy="3197464"/>
          </a:xfrm>
        </p:spPr>
        <p:txBody>
          <a:bodyPr anchor="t">
            <a:normAutofit/>
          </a:bodyPr>
          <a:lstStyle/>
          <a:p>
            <a:pPr>
              <a:buFont typeface="Wingdings" panose="05000000000000000000" pitchFamily="2" charset="2"/>
              <a:buNone/>
            </a:pPr>
            <a:endParaRPr lang="en-GB" altLang="en-US" sz="2000"/>
          </a:p>
          <a:p>
            <a:pPr>
              <a:buFont typeface="Wingdings" panose="05000000000000000000" pitchFamily="2" charset="2"/>
              <a:buNone/>
            </a:pPr>
            <a:r>
              <a:rPr lang="en-GB" altLang="en-US" sz="2000" b="1"/>
              <a:t>    Any Question</a:t>
            </a:r>
          </a:p>
          <a:p>
            <a:pPr>
              <a:buFont typeface="Wingdings" panose="05000000000000000000" pitchFamily="2" charset="2"/>
              <a:buNone/>
            </a:pPr>
            <a:endParaRPr lang="en-GB" altLang="en-US" sz="2000"/>
          </a:p>
        </p:txBody>
      </p:sp>
      <p:sp>
        <p:nvSpPr>
          <p:cNvPr id="48139" name="Rectangle 4813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41" name="Rectangle 4814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2646</Words>
  <Application>Microsoft Office PowerPoint</Application>
  <PresentationFormat>Widescreen</PresentationFormat>
  <Paragraphs>354</Paragraphs>
  <Slides>37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Calibri Light</vt:lpstr>
      <vt:lpstr>Myriad Pro</vt:lpstr>
      <vt:lpstr>Tahoma</vt:lpstr>
      <vt:lpstr>Wingdings</vt:lpstr>
      <vt:lpstr>Office Theme</vt:lpstr>
      <vt:lpstr>MBA – Master of Business Administration  LCMB7024  Marketing Management   </vt:lpstr>
      <vt:lpstr>Week 2 Lecture B Marketing Management    </vt:lpstr>
      <vt:lpstr>   The Nature of Buying Behaviour      </vt:lpstr>
      <vt:lpstr>Buying Behaviour</vt:lpstr>
      <vt:lpstr>Buying Behaviour</vt:lpstr>
      <vt:lpstr>Buying Behaviour</vt:lpstr>
      <vt:lpstr>Buying Behaviour</vt:lpstr>
      <vt:lpstr>Buying Behaviour</vt:lpstr>
      <vt:lpstr>Buying Behaviour</vt:lpstr>
      <vt:lpstr>Buying Behaviour</vt:lpstr>
      <vt:lpstr>Buying Behaviour</vt:lpstr>
      <vt:lpstr>Buying Behaviour</vt:lpstr>
      <vt:lpstr>Buying Behaviour</vt:lpstr>
      <vt:lpstr>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Business Buying Behaviour</vt:lpstr>
      <vt:lpstr>Further Readings for Week 1.</vt:lpstr>
      <vt:lpstr>References.</vt:lpstr>
      <vt:lpstr>Marketing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   </dc:title>
  <dc:creator>Efua Adams</dc:creator>
  <cp:lastModifiedBy>Efua Adams</cp:lastModifiedBy>
  <cp:revision>2</cp:revision>
  <dcterms:created xsi:type="dcterms:W3CDTF">2023-09-08T19:53:10Z</dcterms:created>
  <dcterms:modified xsi:type="dcterms:W3CDTF">2023-09-08T20:26:25Z</dcterms:modified>
</cp:coreProperties>
</file>