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Masters/slideMaster21.xml" ContentType="application/vnd.openxmlformats-officedocument.presentationml.slideMaster+xml"/>
  <Override PartName="/ppt/slideMasters/slideMaster2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theme/theme5.xml" ContentType="application/vnd.openxmlformats-officedocument.theme+xml"/>
  <Override PartName="/ppt/slideLayouts/slideLayout6.xml" ContentType="application/vnd.openxmlformats-officedocument.presentationml.slideLayout+xml"/>
  <Override PartName="/ppt/theme/theme6.xml" ContentType="application/vnd.openxmlformats-officedocument.theme+xml"/>
  <Override PartName="/ppt/slideLayouts/slideLayout7.xml" ContentType="application/vnd.openxmlformats-officedocument.presentationml.slideLayout+xml"/>
  <Override PartName="/ppt/theme/theme7.xml" ContentType="application/vnd.openxmlformats-officedocument.theme+xml"/>
  <Override PartName="/ppt/slideLayouts/slideLayout8.xml" ContentType="application/vnd.openxmlformats-officedocument.presentationml.slideLayout+xml"/>
  <Override PartName="/ppt/theme/theme8.xml" ContentType="application/vnd.openxmlformats-officedocument.theme+xml"/>
  <Override PartName="/ppt/slideLayouts/slideLayout9.xml" ContentType="application/vnd.openxmlformats-officedocument.presentationml.slideLayout+xml"/>
  <Override PartName="/ppt/theme/theme9.xml" ContentType="application/vnd.openxmlformats-officedocument.theme+xml"/>
  <Override PartName="/ppt/slideLayouts/slideLayout10.xml" ContentType="application/vnd.openxmlformats-officedocument.presentationml.slideLayout+xml"/>
  <Override PartName="/ppt/theme/theme10.xml" ContentType="application/vnd.openxmlformats-officedocument.theme+xml"/>
  <Override PartName="/ppt/slideLayouts/slideLayout11.xml" ContentType="application/vnd.openxmlformats-officedocument.presentationml.slideLayout+xml"/>
  <Override PartName="/ppt/theme/theme11.xml" ContentType="application/vnd.openxmlformats-officedocument.theme+xml"/>
  <Override PartName="/ppt/slideLayouts/slideLayout12.xml" ContentType="application/vnd.openxmlformats-officedocument.presentationml.slideLayout+xml"/>
  <Override PartName="/ppt/theme/theme12.xml" ContentType="application/vnd.openxmlformats-officedocument.theme+xml"/>
  <Override PartName="/ppt/slideLayouts/slideLayout13.xml" ContentType="application/vnd.openxmlformats-officedocument.presentationml.slideLayout+xml"/>
  <Override PartName="/ppt/theme/theme13.xml" ContentType="application/vnd.openxmlformats-officedocument.theme+xml"/>
  <Override PartName="/ppt/slideLayouts/slideLayout14.xml" ContentType="application/vnd.openxmlformats-officedocument.presentationml.slideLayout+xml"/>
  <Override PartName="/ppt/theme/theme14.xml" ContentType="application/vnd.openxmlformats-officedocument.theme+xml"/>
  <Override PartName="/ppt/slideLayouts/slideLayout15.xml" ContentType="application/vnd.openxmlformats-officedocument.presentationml.slideLayout+xml"/>
  <Override PartName="/ppt/theme/theme15.xml" ContentType="application/vnd.openxmlformats-officedocument.theme+xml"/>
  <Override PartName="/ppt/slideLayouts/slideLayout16.xml" ContentType="application/vnd.openxmlformats-officedocument.presentationml.slideLayout+xml"/>
  <Override PartName="/ppt/theme/theme16.xml" ContentType="application/vnd.openxmlformats-officedocument.theme+xml"/>
  <Override PartName="/ppt/slideLayouts/slideLayout17.xml" ContentType="application/vnd.openxmlformats-officedocument.presentationml.slideLayout+xml"/>
  <Override PartName="/ppt/theme/theme17.xml" ContentType="application/vnd.openxmlformats-officedocument.theme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18.xml" ContentType="application/vnd.openxmlformats-officedocument.theme+xml"/>
  <Override PartName="/ppt/slideLayouts/slideLayout26.xml" ContentType="application/vnd.openxmlformats-officedocument.presentationml.slideLayout+xml"/>
  <Override PartName="/ppt/theme/theme19.xml" ContentType="application/vnd.openxmlformats-officedocument.theme+xml"/>
  <Override PartName="/ppt/slideLayouts/slideLayout27.xml" ContentType="application/vnd.openxmlformats-officedocument.presentationml.slideLayout+xml"/>
  <Override PartName="/ppt/theme/theme20.xml" ContentType="application/vnd.openxmlformats-officedocument.theme+xml"/>
  <Override PartName="/ppt/slideLayouts/slideLayout28.xml" ContentType="application/vnd.openxmlformats-officedocument.presentationml.slideLayout+xml"/>
  <Override PartName="/ppt/theme/theme21.xml" ContentType="application/vnd.openxmlformats-officedocument.theme+xml"/>
  <Override PartName="/ppt/slideLayouts/slideLayout29.xml" ContentType="application/vnd.openxmlformats-officedocument.presentationml.slideLayout+xml"/>
  <Override PartName="/ppt/theme/theme22.xml" ContentType="application/vnd.openxmlformats-officedocument.theme+xml"/>
  <Override PartName="/ppt/theme/theme2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43.xml" ContentType="application/vnd.openxmlformats-officedocument.presentationml.notesSlide+xml"/>
  <Override PartName="/ppt/notesSlides/notesSlide44.xml" ContentType="application/vnd.openxmlformats-officedocument.presentationml.notesSlide+xml"/>
  <Override PartName="/ppt/notesSlides/notesSlide4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  <p:sldMasterId id="2147483651" r:id="rId5"/>
    <p:sldMasterId id="2147483650" r:id="rId6"/>
    <p:sldMasterId id="2147483652" r:id="rId7"/>
    <p:sldMasterId id="2147483653" r:id="rId8"/>
    <p:sldMasterId id="2147483654" r:id="rId9"/>
    <p:sldMasterId id="2147483655" r:id="rId10"/>
    <p:sldMasterId id="2147483656" r:id="rId11"/>
    <p:sldMasterId id="2147483657" r:id="rId12"/>
    <p:sldMasterId id="2147483658" r:id="rId13"/>
    <p:sldMasterId id="2147483660" r:id="rId14"/>
    <p:sldMasterId id="2147483659" r:id="rId15"/>
    <p:sldMasterId id="2147483661" r:id="rId16"/>
    <p:sldMasterId id="2147483662" r:id="rId17"/>
    <p:sldMasterId id="2147483663" r:id="rId18"/>
    <p:sldMasterId id="2147483664" r:id="rId19"/>
    <p:sldMasterId id="2147483665" r:id="rId20"/>
    <p:sldMasterId id="2147483666" r:id="rId21"/>
    <p:sldMasterId id="2147483673" r:id="rId22"/>
    <p:sldMasterId id="2147483670" r:id="rId23"/>
    <p:sldMasterId id="2147483671" r:id="rId24"/>
    <p:sldMasterId id="2147483706" r:id="rId25"/>
  </p:sldMasterIdLst>
  <p:notesMasterIdLst>
    <p:notesMasterId r:id="rId73"/>
  </p:notesMasterIdLst>
  <p:sldIdLst>
    <p:sldId id="266" r:id="rId26"/>
    <p:sldId id="271" r:id="rId27"/>
    <p:sldId id="272" r:id="rId28"/>
    <p:sldId id="273" r:id="rId29"/>
    <p:sldId id="274" r:id="rId30"/>
    <p:sldId id="275" r:id="rId31"/>
    <p:sldId id="283" r:id="rId32"/>
    <p:sldId id="279" r:id="rId33"/>
    <p:sldId id="284" r:id="rId34"/>
    <p:sldId id="277" r:id="rId35"/>
    <p:sldId id="285" r:id="rId36"/>
    <p:sldId id="278" r:id="rId37"/>
    <p:sldId id="286" r:id="rId38"/>
    <p:sldId id="287" r:id="rId39"/>
    <p:sldId id="290" r:id="rId40"/>
    <p:sldId id="291" r:id="rId41"/>
    <p:sldId id="292" r:id="rId42"/>
    <p:sldId id="293" r:id="rId43"/>
    <p:sldId id="289" r:id="rId44"/>
    <p:sldId id="294" r:id="rId45"/>
    <p:sldId id="296" r:id="rId46"/>
    <p:sldId id="295" r:id="rId47"/>
    <p:sldId id="297" r:id="rId48"/>
    <p:sldId id="298" r:id="rId49"/>
    <p:sldId id="299" r:id="rId50"/>
    <p:sldId id="300" r:id="rId51"/>
    <p:sldId id="301" r:id="rId52"/>
    <p:sldId id="302" r:id="rId53"/>
    <p:sldId id="303" r:id="rId54"/>
    <p:sldId id="304" r:id="rId55"/>
    <p:sldId id="305" r:id="rId56"/>
    <p:sldId id="306" r:id="rId57"/>
    <p:sldId id="307" r:id="rId58"/>
    <p:sldId id="308" r:id="rId59"/>
    <p:sldId id="309" r:id="rId60"/>
    <p:sldId id="310" r:id="rId61"/>
    <p:sldId id="311" r:id="rId62"/>
    <p:sldId id="312" r:id="rId63"/>
    <p:sldId id="320" r:id="rId64"/>
    <p:sldId id="313" r:id="rId65"/>
    <p:sldId id="314" r:id="rId66"/>
    <p:sldId id="315" r:id="rId67"/>
    <p:sldId id="316" r:id="rId68"/>
    <p:sldId id="317" r:id="rId69"/>
    <p:sldId id="318" r:id="rId70"/>
    <p:sldId id="319" r:id="rId71"/>
    <p:sldId id="282" r:id="rId7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2354" autoAdjust="0"/>
  </p:normalViewPr>
  <p:slideViewPr>
    <p:cSldViewPr snapToGrid="0">
      <p:cViewPr varScale="1">
        <p:scale>
          <a:sx n="66" d="100"/>
          <a:sy n="66" d="100"/>
        </p:scale>
        <p:origin x="156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1.xml"/><Relationship Id="rId21" Type="http://schemas.openxmlformats.org/officeDocument/2006/relationships/slideMaster" Target="slideMasters/slideMaster18.xml"/><Relationship Id="rId42" Type="http://schemas.openxmlformats.org/officeDocument/2006/relationships/slide" Target="slides/slide17.xml"/><Relationship Id="rId47" Type="http://schemas.openxmlformats.org/officeDocument/2006/relationships/slide" Target="slides/slide22.xml"/><Relationship Id="rId63" Type="http://schemas.openxmlformats.org/officeDocument/2006/relationships/slide" Target="slides/slide38.xml"/><Relationship Id="rId68" Type="http://schemas.openxmlformats.org/officeDocument/2006/relationships/slide" Target="slides/slide43.xml"/><Relationship Id="rId16" Type="http://schemas.openxmlformats.org/officeDocument/2006/relationships/slideMaster" Target="slideMasters/slideMaster13.xml"/><Relationship Id="rId11" Type="http://schemas.openxmlformats.org/officeDocument/2006/relationships/slideMaster" Target="slideMasters/slideMaster8.xml"/><Relationship Id="rId24" Type="http://schemas.openxmlformats.org/officeDocument/2006/relationships/slideMaster" Target="slideMasters/slideMaster21.xml"/><Relationship Id="rId32" Type="http://schemas.openxmlformats.org/officeDocument/2006/relationships/slide" Target="slides/slide7.xml"/><Relationship Id="rId37" Type="http://schemas.openxmlformats.org/officeDocument/2006/relationships/slide" Target="slides/slide12.xml"/><Relationship Id="rId40" Type="http://schemas.openxmlformats.org/officeDocument/2006/relationships/slide" Target="slides/slide15.xml"/><Relationship Id="rId45" Type="http://schemas.openxmlformats.org/officeDocument/2006/relationships/slide" Target="slides/slide20.xml"/><Relationship Id="rId53" Type="http://schemas.openxmlformats.org/officeDocument/2006/relationships/slide" Target="slides/slide28.xml"/><Relationship Id="rId58" Type="http://schemas.openxmlformats.org/officeDocument/2006/relationships/slide" Target="slides/slide33.xml"/><Relationship Id="rId66" Type="http://schemas.openxmlformats.org/officeDocument/2006/relationships/slide" Target="slides/slide41.xml"/><Relationship Id="rId74" Type="http://schemas.openxmlformats.org/officeDocument/2006/relationships/presProps" Target="presProps.xml"/><Relationship Id="rId5" Type="http://schemas.openxmlformats.org/officeDocument/2006/relationships/slideMaster" Target="slideMasters/slideMaster2.xml"/><Relationship Id="rId61" Type="http://schemas.openxmlformats.org/officeDocument/2006/relationships/slide" Target="slides/slide36.xml"/><Relationship Id="rId19" Type="http://schemas.openxmlformats.org/officeDocument/2006/relationships/slideMaster" Target="slideMasters/slideMaster1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2.xml"/><Relationship Id="rId30" Type="http://schemas.openxmlformats.org/officeDocument/2006/relationships/slide" Target="slides/slide5.xml"/><Relationship Id="rId35" Type="http://schemas.openxmlformats.org/officeDocument/2006/relationships/slide" Target="slides/slide10.xml"/><Relationship Id="rId43" Type="http://schemas.openxmlformats.org/officeDocument/2006/relationships/slide" Target="slides/slide18.xml"/><Relationship Id="rId48" Type="http://schemas.openxmlformats.org/officeDocument/2006/relationships/slide" Target="slides/slide23.xml"/><Relationship Id="rId56" Type="http://schemas.openxmlformats.org/officeDocument/2006/relationships/slide" Target="slides/slide31.xml"/><Relationship Id="rId64" Type="http://schemas.openxmlformats.org/officeDocument/2006/relationships/slide" Target="slides/slide39.xml"/><Relationship Id="rId69" Type="http://schemas.openxmlformats.org/officeDocument/2006/relationships/slide" Target="slides/slide44.xml"/><Relationship Id="rId77" Type="http://schemas.openxmlformats.org/officeDocument/2006/relationships/tableStyles" Target="tableStyles.xml"/><Relationship Id="rId8" Type="http://schemas.openxmlformats.org/officeDocument/2006/relationships/slideMaster" Target="slideMasters/slideMaster5.xml"/><Relationship Id="rId51" Type="http://schemas.openxmlformats.org/officeDocument/2006/relationships/slide" Target="slides/slide26.xml"/><Relationship Id="rId72" Type="http://schemas.openxmlformats.org/officeDocument/2006/relationships/slide" Target="slides/slide47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Master" Target="slideMasters/slideMaster22.xml"/><Relationship Id="rId33" Type="http://schemas.openxmlformats.org/officeDocument/2006/relationships/slide" Target="slides/slide8.xml"/><Relationship Id="rId38" Type="http://schemas.openxmlformats.org/officeDocument/2006/relationships/slide" Target="slides/slide13.xml"/><Relationship Id="rId46" Type="http://schemas.openxmlformats.org/officeDocument/2006/relationships/slide" Target="slides/slide21.xml"/><Relationship Id="rId59" Type="http://schemas.openxmlformats.org/officeDocument/2006/relationships/slide" Target="slides/slide34.xml"/><Relationship Id="rId67" Type="http://schemas.openxmlformats.org/officeDocument/2006/relationships/slide" Target="slides/slide42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6.xml"/><Relationship Id="rId54" Type="http://schemas.openxmlformats.org/officeDocument/2006/relationships/slide" Target="slides/slide29.xml"/><Relationship Id="rId62" Type="http://schemas.openxmlformats.org/officeDocument/2006/relationships/slide" Target="slides/slide37.xml"/><Relationship Id="rId70" Type="http://schemas.openxmlformats.org/officeDocument/2006/relationships/slide" Target="slides/slide45.xml"/><Relationship Id="rId75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3.xml"/><Relationship Id="rId36" Type="http://schemas.openxmlformats.org/officeDocument/2006/relationships/slide" Target="slides/slide11.xml"/><Relationship Id="rId49" Type="http://schemas.openxmlformats.org/officeDocument/2006/relationships/slide" Target="slides/slide24.xml"/><Relationship Id="rId57" Type="http://schemas.openxmlformats.org/officeDocument/2006/relationships/slide" Target="slides/slide32.xml"/><Relationship Id="rId10" Type="http://schemas.openxmlformats.org/officeDocument/2006/relationships/slideMaster" Target="slideMasters/slideMaster7.xml"/><Relationship Id="rId31" Type="http://schemas.openxmlformats.org/officeDocument/2006/relationships/slide" Target="slides/slide6.xml"/><Relationship Id="rId44" Type="http://schemas.openxmlformats.org/officeDocument/2006/relationships/slide" Target="slides/slide19.xml"/><Relationship Id="rId52" Type="http://schemas.openxmlformats.org/officeDocument/2006/relationships/slide" Target="slides/slide27.xml"/><Relationship Id="rId60" Type="http://schemas.openxmlformats.org/officeDocument/2006/relationships/slide" Target="slides/slide35.xml"/><Relationship Id="rId65" Type="http://schemas.openxmlformats.org/officeDocument/2006/relationships/slide" Target="slides/slide40.xml"/><Relationship Id="rId73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39" Type="http://schemas.openxmlformats.org/officeDocument/2006/relationships/slide" Target="slides/slide14.xml"/><Relationship Id="rId34" Type="http://schemas.openxmlformats.org/officeDocument/2006/relationships/slide" Target="slides/slide9.xml"/><Relationship Id="rId50" Type="http://schemas.openxmlformats.org/officeDocument/2006/relationships/slide" Target="slides/slide25.xml"/><Relationship Id="rId55" Type="http://schemas.openxmlformats.org/officeDocument/2006/relationships/slide" Target="slides/slide30.xml"/><Relationship Id="rId76" Type="http://schemas.openxmlformats.org/officeDocument/2006/relationships/theme" Target="theme/theme1.xml"/><Relationship Id="rId7" Type="http://schemas.openxmlformats.org/officeDocument/2006/relationships/slideMaster" Target="slideMasters/slideMaster4.xml"/><Relationship Id="rId71" Type="http://schemas.openxmlformats.org/officeDocument/2006/relationships/slide" Target="slides/slide46.xml"/><Relationship Id="rId2" Type="http://schemas.openxmlformats.org/officeDocument/2006/relationships/customXml" Target="../customXml/item2.xml"/><Relationship Id="rId29" Type="http://schemas.openxmlformats.org/officeDocument/2006/relationships/slide" Target="slides/slide4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13D2297-0D71-4AB4-9F2F-04EC4F9409AC}" type="datetimeFigureOut">
              <a:rPr lang="en-GB" smtClean="0"/>
              <a:t>29/11/2024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0554485-19FD-416A-B051-20FE4EFF01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96308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7297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067164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090996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788835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956088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7F3911A-AF4A-8F0D-375E-6483CF22DB4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66F18F0-7C85-44C0-E29C-544F1899E4F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7BB4143-422B-A1E9-A856-A6DF13415B4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E90E628-CD0B-EF0B-1BCD-D38B810208E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17096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451015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CE45FC0-9E75-1D5B-0DF9-5621F506275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5E6BF39-2576-2E23-1C99-600FE36B5D3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FF7ED4D-823B-780C-403E-45B15DF6AFC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73C3C77-A2FE-0B30-26E0-C965DF37B24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255578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23247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A18447A-90C3-B93B-7988-5F36B4078DF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FC2FE1A-7BC1-D0A1-6920-2AA696826F4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48BBC2E-4766-B5DF-2CA9-182CA9118FC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F030E70-2276-01C8-F6D5-9F230E4AE8D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980525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401803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3BB87C6-F569-722A-5675-0704EFEF9D6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DF39686-02EE-CBF7-426B-7C5F91F54A1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6B761DF-37A8-ACE2-1E77-02FE2F9D811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F3EC310-4932-B388-6D7F-51B0DE593CE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941839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20D5C4D-C2F6-0303-65FA-A235DFA92DA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0AE0F0B-6DA1-BCFB-BB0F-EDB368A0489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C4F68C8-D21B-8B83-DC0B-6448D2E65EC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C8F5FC8-D09C-77F4-497B-FE87B1E0D43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9979370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7E01297-DE0B-ECA7-621D-036E6F72E5C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6EE9A20-C87C-9DB6-DD6E-A315A542783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1FF4F3C-B021-EFA6-E1D7-8B2E90566FD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6C2BBAC-C85A-9450-B25C-43859753352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8158265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A4CA8EA-C3F9-9C8F-61C6-4561197ECDC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C5850FD-4EC0-7539-0CC2-E5C383D44EC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ED783A3-378F-2260-E093-6092BCF0ACE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3C6CB4C-A9FA-2934-C1D9-466223B9A7E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1742740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6903E85-AA89-70EE-74DC-8888FA7B6BC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411DA7D-294A-B9F5-50DB-0E150D8C644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CD5072F-1B2F-2893-ABE5-86D7D5802DA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27FED7F-4080-9B77-35DE-440E34BB603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8118449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F05A72D-ADF3-87D7-94B2-8C0E7AAB633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519FD44-9426-6F27-335C-49503DEC6EF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1EBDEDB-96D5-184B-415D-F4256DE7280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958C1FA-345A-3191-1552-440AA56283E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358512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E321596-6FF8-0CDD-A99E-7B252E63AE6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62F0E2A-720E-1B05-C56E-79683F6DC43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244793B-6AE5-21E9-EDBC-400522485ED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97A5231-2575-E968-74FE-BE5898CC9FF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0461809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4269CA1-5599-BB2F-4EFF-868650DD31E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97530C2-CA9E-0F66-C581-374CBD40D8B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0C6BADC-A154-69B4-CE3D-DADD6311DCB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D266E7B-D28C-6B3B-3BC0-D8D0126B1F2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943494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24761E0-8B45-156E-C776-C4F2A4448EE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C6A89D6-3BE8-9D85-E459-ACFF5E88A1B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0941388-93DA-425C-121E-BC213A3C0C0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FB72C22-83EC-7D3A-E088-8DD9B44DD8E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3902025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FF7568E-1913-05CF-C4C6-1190067C5FE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9AF20AD-4020-D0EC-4DBF-DE238343D18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F4F27A5-6F64-3114-F01A-3208FB252E8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63CA5FE-05B3-2F11-68E8-D6AA9C46698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987075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462BF65-2106-AA61-4058-773BBC387C8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56BE298-5616-86E6-0617-2684BF36B9E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9A19B59-94BF-368C-49FC-44194CD7B1A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609AE65-2386-EC23-E501-1458AA48573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4987236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1E1FC2F-C7BA-16C4-10C6-C0BD964C6D9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D1DD22A-AC49-9545-E7D4-CEC8E891337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E20CAD6-B407-C82E-8E8A-A4A1698353F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DD89A02-4EFF-6BA0-9B4A-53DE4875E5F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997167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A34E1B9-6719-8302-D4B6-F1389AFBEB5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CAF0410-A9FF-51A3-E29C-669FB6DB02C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E25B925-3698-1E28-7EF7-BC87C6BD324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4DDFD2B-C811-8FDA-5592-2B1C8103003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0334929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E70D960-8A3B-E508-0120-BC6939EEA5B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6BA8A53-20A2-6DD4-EFBD-FAFC7177BD6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0ECD887-9CE9-F5C0-5916-0A3E5B31E6D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61754DD-AE30-4A3A-725E-3DDCEC6D32F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8162895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D92B877-ED96-873E-EFDA-C159D048B5D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97D315B-5750-8698-758C-ACFAB6F737A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6B7AEAE-1472-4375-EA1A-D16B2F1CD47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06272C8-3E05-EA6F-2C51-EEE067C542E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9549374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13C2863-8B67-A0CF-3BE7-6148F60EE2A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7B3422E-D456-0C39-986D-23495CAE25F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8AF56DA-9430-17A5-2E18-DB52791BE97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D661523-9B30-B218-6748-57E20F5FA00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6909008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18EEDFB-36CB-4EE2-61F8-BBD685E57A5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B1D1BB7-7F85-CDB6-9A3B-9B7386C630A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6AC4BC3-FA9C-3F87-65D3-E1229E32DF3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B3FD266-01AB-92D1-6063-C1DBCC289B1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0513099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EB2DF94-909F-1D2F-CBD2-4287F4D8A0C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B458B15-842B-0675-40A9-3BAE5D325BD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596E40E-E4B7-428D-93E5-2BDCA9363CF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BB517CA-E5F4-3A39-DFFE-6C1642D8A82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2360218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09B30F6-AB81-E5E2-CFE7-D195C22CD00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B71598B-4116-9A0C-5613-3A5621042A2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FB1FED0-3A1C-A5A1-A658-D59CA423E05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DF5D8EF-3B39-732B-B0E7-4A1A654CF05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5733936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F383927-0FB0-9D89-1E31-2AAB36A0013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E55BAB7-5683-A4A8-C9F3-01ED907CAB0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9B5D6F7-E761-503E-4206-50B36386A15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5F4EF83-1055-0D5F-EC1E-3BC11851143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1249295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9E84947-A69B-4C39-1D7C-A5901D307E7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033196A-836A-F034-DC82-FFB1ED77A94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0C6E4B6-A271-D4CC-AF5C-F52EA3E559E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B727B1B-AF74-EEE2-7504-9ACFC17B68B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3238817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55FF67B-8258-AF90-9A0F-1D5D7B6B162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99C1BC5-6609-A1A6-426E-E124B3F65F2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9C0DCC7-EB6B-7CCE-F4C5-C599BF25590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C1B383E-ADCC-5CC9-0A78-27986D18F62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9201720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5758002-9409-9514-82A0-8990C0E131F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2001BF3-BC9F-2D50-C9E4-695B9F8B2E8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7AFBBA8-3E5E-D53C-004F-6CCDF6BF967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234A09A-4703-EF00-7C29-50F323ECC8B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861588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7E0B45D-A393-BE92-9144-84819B9C427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DD6F633-B601-7768-44E0-47ABDD74CAA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E0CACC6-98A2-10B9-62DE-733B0B19620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B53ABCA-9ECD-5CA0-8FF1-412A7BF2578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7873795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21D4BFA-8A19-2345-0355-D1A14932E74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2390A4D-113C-643E-8119-ADCB3EE78EA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E5BC6C9-5B2F-2157-0A88-FA829E52BC9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114056A-C212-BC3E-16EF-367C54F05F9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4064363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15E3F25-1581-7918-8301-632D0D48AB6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F926F20-4A55-D758-33A0-73FD7CDEF91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23C0A99-229B-2DB8-5D5F-6879192DF4F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37373CC-2497-D9FC-7D21-5F6FBB8C733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2441202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F9B0CA0-86D1-D56B-71DC-6543806751F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B3CECFD-B36C-F4A0-E7D0-ADE719A09EC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C894EA3-6BBC-E41F-47A4-26ACA6AC8EA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C3FA5FA-EEAB-75E8-9C2D-35D13ABE402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3543037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78CC7AD-3FA7-8B3A-9F81-574674CB92A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56B41DE-FDDB-ADAD-F7A9-88317F7FAE8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6CE9F36-0B28-26CA-5DBA-F0FB557DFD4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8018000-3C1C-3CE7-5625-5916CF0D3A0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672628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970550F-042F-F0BA-67A0-02174DCB419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BFF9A95-F42F-9F1C-022A-CE08A038353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CFC3C9D-620C-4C2F-5D16-08BFDA02430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4A366B1-969C-7CFA-5273-D98E1D78C60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0814456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2C799B3-0CA7-AC26-7C15-EFC0EDDCA25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CB64E1E-805C-B569-BAAD-D1F79B44E83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5CD20FC-A10B-765B-B0F6-7D89714D7D6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EB352CF-7714-C7E5-B891-84D58B75587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4377150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04FCA2E-AD79-616C-D4B4-F6BD2FA3A3E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69CADA9-4492-44A3-144B-358DC248105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B754446-8AC8-B18A-60D6-172729C80FF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32826F2-0A69-FA1A-B538-EF6EE848835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8497178"/>
      </p:ext>
    </p:extLst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8EB12DE-11EF-F2F3-3FFA-10F83A26457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573B2CC-0997-8F07-376A-FAE37F7E9A5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212C2FC-5995-3FAD-75B3-5B60A9BFB26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D697EB6-4F7F-0BB2-C40A-3075824746B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8100727"/>
      </p:ext>
    </p:extLst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D04A5F6-0580-6F8E-8D26-A40928A3046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055A6B4-406A-E114-CBDC-5939C718A3E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6EF7E07-D20E-2FA1-0F5D-628C32E312D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F71D2EE-ED42-D9BB-41F5-CCCF0BE7C05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3210089"/>
      </p:ext>
    </p:extLst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30EFD40-FCFA-9059-BF04-1DFAC035FB6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0471C28-EB23-04C6-E0D6-92CA965B0EB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23E0A3D-99D2-9011-E276-E900367C424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C0041A8-0660-F7A3-0027-4FDCD80079B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456682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8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8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8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8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8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8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8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8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404109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843795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theme" Target="../theme/theme6.xml"/><Relationship Id="rId1" Type="http://schemas.openxmlformats.org/officeDocument/2006/relationships/slideLayout" Target="../slideLayouts/slideLayout6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7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8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theme" Target="../theme/theme9.xml"/><Relationship Id="rId1" Type="http://schemas.openxmlformats.org/officeDocument/2006/relationships/slideLayout" Target="../slideLayouts/slideLayout9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theme" Target="../theme/theme10.xml"/><Relationship Id="rId1" Type="http://schemas.openxmlformats.org/officeDocument/2006/relationships/slideLayout" Target="../slideLayouts/slideLayout10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theme" Target="../theme/theme11.xml"/><Relationship Id="rId1" Type="http://schemas.openxmlformats.org/officeDocument/2006/relationships/slideLayout" Target="../slideLayouts/slideLayout11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theme" Target="../theme/theme12.xml"/><Relationship Id="rId1" Type="http://schemas.openxmlformats.org/officeDocument/2006/relationships/slideLayout" Target="../slideLayouts/slideLayout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13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4.xml"/><Relationship Id="rId1" Type="http://schemas.openxmlformats.org/officeDocument/2006/relationships/slideLayout" Target="../slideLayouts/slideLayout14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theme" Target="../theme/theme15.xml"/><Relationship Id="rId1" Type="http://schemas.openxmlformats.org/officeDocument/2006/relationships/slideLayout" Target="../slideLayouts/slideLayout15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theme" Target="../theme/theme16.xml"/><Relationship Id="rId1" Type="http://schemas.openxmlformats.org/officeDocument/2006/relationships/slideLayout" Target="../slideLayouts/slideLayout16.xml"/></Relationships>
</file>

<file path=ppt/slideMasters/_rels/slideMaster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theme" Target="../theme/theme17.xml"/><Relationship Id="rId1" Type="http://schemas.openxmlformats.org/officeDocument/2006/relationships/slideLayout" Target="../slideLayouts/slideLayout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5.xml"/><Relationship Id="rId3" Type="http://schemas.openxmlformats.org/officeDocument/2006/relationships/slideLayout" Target="../slideLayouts/slideLayout20.xml"/><Relationship Id="rId7" Type="http://schemas.openxmlformats.org/officeDocument/2006/relationships/slideLayout" Target="../slideLayouts/slideLayout24.xml"/><Relationship Id="rId2" Type="http://schemas.openxmlformats.org/officeDocument/2006/relationships/slideLayout" Target="../slideLayouts/slideLayout19.xml"/><Relationship Id="rId1" Type="http://schemas.openxmlformats.org/officeDocument/2006/relationships/slideLayout" Target="../slideLayouts/slideLayout18.xml"/><Relationship Id="rId6" Type="http://schemas.openxmlformats.org/officeDocument/2006/relationships/slideLayout" Target="../slideLayouts/slideLayout23.xml"/><Relationship Id="rId5" Type="http://schemas.openxmlformats.org/officeDocument/2006/relationships/slideLayout" Target="../slideLayouts/slideLayout22.xml"/><Relationship Id="rId4" Type="http://schemas.openxmlformats.org/officeDocument/2006/relationships/slideLayout" Target="../slideLayouts/slideLayout21.xml"/><Relationship Id="rId9" Type="http://schemas.openxmlformats.org/officeDocument/2006/relationships/theme" Target="../theme/theme18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theme" Target="../theme/theme19.xml"/><Relationship Id="rId1" Type="http://schemas.openxmlformats.org/officeDocument/2006/relationships/slideLayout" Target="../slideLayouts/slideLayout26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27.xml"/></Relationships>
</file>

<file path=ppt/slideMasters/_rels/slideMaster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1.xml"/><Relationship Id="rId1" Type="http://schemas.openxmlformats.org/officeDocument/2006/relationships/slideLayout" Target="../slideLayouts/slideLayout28.xml"/></Relationships>
</file>

<file path=ppt/slideMasters/_rels/slideMaster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theme" Target="../theme/theme22.xml"/><Relationship Id="rId1" Type="http://schemas.openxmlformats.org/officeDocument/2006/relationships/slideLayout" Target="../slideLayouts/slideLayout2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40C29-F910-6D43-9045-53D256484F6D}" type="datetimeFigureOut">
              <a:rPr lang="en-US" smtClean="0"/>
              <a:t>11/29/2024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F188F3-1707-3C44-A904-58D86E3FE638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Logo&#10;&#10;Description automatically generated">
            <a:extLst>
              <a:ext uri="{FF2B5EF4-FFF2-40B4-BE49-F238E27FC236}">
                <a16:creationId xmlns:a16="http://schemas.microsoft.com/office/drawing/2014/main" id="{8EA94852-2BA4-0A45-840B-96DCEE0E009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36426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B11DD05D-E9D6-9843-8D15-F038D77E742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75235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0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0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0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0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0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0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0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0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0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0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0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0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0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0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0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0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0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0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0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0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0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0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0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0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0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10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10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10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10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10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10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10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10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10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10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34.png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10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10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10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10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10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10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10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10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5.xml"/><Relationship Id="rId1" Type="http://schemas.openxmlformats.org/officeDocument/2006/relationships/slideLayout" Target="../slideLayouts/slideLayout10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1C7EAB8-6FCF-4D69-AE3E-78B1E4AEEA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508166"/>
            <a:ext cx="5755922" cy="3827404"/>
          </a:xfrm>
        </p:spPr>
        <p:txBody>
          <a:bodyPr/>
          <a:lstStyle/>
          <a:p>
            <a:r>
              <a:rPr lang="en-US" sz="6600" b="1" dirty="0">
                <a:solidFill>
                  <a:schemeClr val="bg1"/>
                </a:solidFill>
              </a:rPr>
              <a:t>ACCA7048</a:t>
            </a:r>
          </a:p>
          <a:p>
            <a:r>
              <a:rPr lang="en-US" sz="6600" b="1" dirty="0"/>
              <a:t>Data Analysis &amp;</a:t>
            </a:r>
          </a:p>
          <a:p>
            <a:r>
              <a:rPr lang="en-US" sz="6600" b="1" dirty="0" err="1"/>
              <a:t>Visualisation</a:t>
            </a:r>
            <a:endParaRPr lang="en-GB" sz="4000" b="1" dirty="0">
              <a:solidFill>
                <a:schemeClr val="bg1"/>
              </a:solidFill>
            </a:endParaRPr>
          </a:p>
          <a:p>
            <a:r>
              <a:rPr lang="en-GB" sz="5400" b="1" dirty="0"/>
              <a:t>Experimental Design</a:t>
            </a:r>
            <a:endParaRPr lang="en-GB" sz="5400" b="1" dirty="0">
              <a:solidFill>
                <a:schemeClr val="bg1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3E6EE5C-FF74-0C01-6E6F-47ADC9495237}"/>
              </a:ext>
            </a:extLst>
          </p:cNvPr>
          <p:cNvSpPr txBox="1"/>
          <p:nvPr/>
        </p:nvSpPr>
        <p:spPr>
          <a:xfrm>
            <a:off x="7953499" y="5362870"/>
            <a:ext cx="4491841" cy="110697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Mark Huntly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m.huntly@uwtsd.ac.uk</a:t>
            </a:r>
          </a:p>
        </p:txBody>
      </p:sp>
    </p:spTree>
    <p:extLst>
      <p:ext uri="{BB962C8B-B14F-4D97-AF65-F5344CB8AC3E}">
        <p14:creationId xmlns:p14="http://schemas.microsoft.com/office/powerpoint/2010/main" val="39865251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Lecture Objectives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24000"/>
            <a:ext cx="11481847" cy="4170947"/>
          </a:xfrm>
        </p:spPr>
        <p:txBody>
          <a:bodyPr>
            <a:normAutofit/>
          </a:bodyPr>
          <a:lstStyle/>
          <a:p>
            <a:r>
              <a:rPr lang="en-US" sz="3200" dirty="0"/>
              <a:t>Experimental Design</a:t>
            </a:r>
          </a:p>
          <a:p>
            <a:r>
              <a:rPr lang="en-US" sz="3200" dirty="0"/>
              <a:t>Dependent and Independent Variables</a:t>
            </a:r>
          </a:p>
          <a:p>
            <a:r>
              <a:rPr lang="en-US" sz="3200" dirty="0"/>
              <a:t>The Null Hypothesis (again)</a:t>
            </a:r>
          </a:p>
          <a:p>
            <a:r>
              <a:rPr lang="en-US" sz="3200" dirty="0"/>
              <a:t>Type I and Type II Errors (again)</a:t>
            </a:r>
          </a:p>
          <a:p>
            <a:r>
              <a:rPr lang="en-US" sz="3200" dirty="0"/>
              <a:t>Statistical Significance </a:t>
            </a:r>
          </a:p>
          <a:p>
            <a:r>
              <a:rPr lang="en-US" sz="3200" dirty="0"/>
              <a:t>One-tailed and two-tailed tests</a:t>
            </a:r>
          </a:p>
        </p:txBody>
      </p:sp>
    </p:spTree>
    <p:extLst>
      <p:ext uri="{BB962C8B-B14F-4D97-AF65-F5344CB8AC3E}">
        <p14:creationId xmlns:p14="http://schemas.microsoft.com/office/powerpoint/2010/main" val="184882052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Experiment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8"/>
            <a:ext cx="11481847" cy="4100511"/>
          </a:xfrm>
        </p:spPr>
        <p:txBody>
          <a:bodyPr>
            <a:normAutofit fontScale="92500" lnSpcReduction="10000"/>
          </a:bodyPr>
          <a:lstStyle/>
          <a:p>
            <a:r>
              <a:rPr lang="en-US" sz="3200" b="1" dirty="0"/>
              <a:t>An experiment is a task that aims to predict the value of an output variable by introducing a change in the set of input variables.</a:t>
            </a:r>
          </a:p>
          <a:p>
            <a:pPr lvl="1"/>
            <a:r>
              <a:rPr lang="en-US" sz="3000" dirty="0"/>
              <a:t>It may also be necessary to identify some control variables that need to be kept constant to prevent external factors from influencing the result.</a:t>
            </a:r>
          </a:p>
          <a:p>
            <a:endParaRPr lang="en-US" sz="3200" dirty="0"/>
          </a:p>
          <a:p>
            <a:r>
              <a:rPr lang="en-US" sz="3200" dirty="0"/>
              <a:t>You are trying to show that:</a:t>
            </a:r>
          </a:p>
          <a:p>
            <a:pPr lvl="1"/>
            <a:r>
              <a:rPr lang="en-US" sz="3000" dirty="0"/>
              <a:t>IF the control variables are kept constant </a:t>
            </a:r>
          </a:p>
          <a:p>
            <a:pPr lvl="1"/>
            <a:r>
              <a:rPr lang="en-US" sz="3000" dirty="0"/>
              <a:t>THEN changing the input variables </a:t>
            </a:r>
          </a:p>
          <a:p>
            <a:pPr lvl="1"/>
            <a:r>
              <a:rPr lang="en-US" sz="3000" dirty="0"/>
              <a:t>WILL CAUSE a change in the output variable</a:t>
            </a:r>
          </a:p>
        </p:txBody>
      </p:sp>
    </p:spTree>
    <p:extLst>
      <p:ext uri="{BB962C8B-B14F-4D97-AF65-F5344CB8AC3E}">
        <p14:creationId xmlns:p14="http://schemas.microsoft.com/office/powerpoint/2010/main" val="250581906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1934" y="110601"/>
            <a:ext cx="11481847" cy="1325563"/>
          </a:xfrm>
        </p:spPr>
        <p:txBody>
          <a:bodyPr>
            <a:normAutofit/>
          </a:bodyPr>
          <a:lstStyle/>
          <a:p>
            <a:r>
              <a:rPr lang="en-US" sz="6000" b="1" dirty="0"/>
              <a:t>Experimental Credibility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216058"/>
            <a:ext cx="11481847" cy="4460347"/>
          </a:xfrm>
        </p:spPr>
        <p:txBody>
          <a:bodyPr>
            <a:noAutofit/>
          </a:bodyPr>
          <a:lstStyle/>
          <a:p>
            <a:pPr lvl="0"/>
            <a:r>
              <a:rPr lang="en-US" b="1" dirty="0"/>
              <a:t>Experimental findings must be credible. We can test credibility through:</a:t>
            </a:r>
          </a:p>
          <a:p>
            <a:pPr lvl="1"/>
            <a:r>
              <a:rPr lang="en-US" sz="2800" b="1" dirty="0"/>
              <a:t>Reliability -</a:t>
            </a:r>
          </a:p>
          <a:p>
            <a:pPr lvl="2"/>
            <a:r>
              <a:rPr lang="en-US" sz="2400" dirty="0"/>
              <a:t>Will the experiment give the same result if run a second time? Or by a different experimenter?</a:t>
            </a:r>
          </a:p>
          <a:p>
            <a:pPr lvl="1"/>
            <a:r>
              <a:rPr lang="en-US" sz="2800" b="1" dirty="0"/>
              <a:t>Validity -</a:t>
            </a:r>
          </a:p>
          <a:p>
            <a:pPr lvl="2"/>
            <a:r>
              <a:rPr lang="en-US" sz="2400" dirty="0"/>
              <a:t>Is this an appropriate way to explore this problem?</a:t>
            </a:r>
          </a:p>
          <a:p>
            <a:pPr lvl="2"/>
            <a:r>
              <a:rPr lang="en-US" sz="2400" dirty="0"/>
              <a:t>Do you have the right experimental conditions?</a:t>
            </a:r>
          </a:p>
          <a:p>
            <a:pPr lvl="2"/>
            <a:r>
              <a:rPr lang="en-US" sz="2400" dirty="0"/>
              <a:t>Are you collecting the right data?</a:t>
            </a:r>
          </a:p>
          <a:p>
            <a:pPr lvl="1"/>
            <a:r>
              <a:rPr lang="en-US" sz="2800" b="1" dirty="0" err="1"/>
              <a:t>Generalisability</a:t>
            </a:r>
            <a:endParaRPr lang="en-US" sz="2800" b="1" dirty="0"/>
          </a:p>
          <a:p>
            <a:pPr lvl="2"/>
            <a:r>
              <a:rPr lang="en-US" sz="2400" dirty="0"/>
              <a:t>Do the results apply globally? </a:t>
            </a:r>
          </a:p>
          <a:p>
            <a:pPr lvl="2"/>
            <a:r>
              <a:rPr lang="en-US" sz="2400" dirty="0"/>
              <a:t>Are there any conditions on where/when the results apply?</a:t>
            </a:r>
          </a:p>
        </p:txBody>
      </p:sp>
    </p:spTree>
    <p:extLst>
      <p:ext uri="{BB962C8B-B14F-4D97-AF65-F5344CB8AC3E}">
        <p14:creationId xmlns:p14="http://schemas.microsoft.com/office/powerpoint/2010/main" val="347673437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Variables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61155"/>
            <a:ext cx="11481847" cy="4215250"/>
          </a:xfrm>
        </p:spPr>
        <p:txBody>
          <a:bodyPr>
            <a:noAutofit/>
          </a:bodyPr>
          <a:lstStyle/>
          <a:p>
            <a:r>
              <a:rPr lang="en-US" dirty="0"/>
              <a:t>When designing an experiment we need to define three things:</a:t>
            </a:r>
          </a:p>
          <a:p>
            <a:pPr lvl="1"/>
            <a:r>
              <a:rPr lang="en-US" dirty="0"/>
              <a:t>What we are going to measure.</a:t>
            </a:r>
          </a:p>
          <a:p>
            <a:pPr lvl="1"/>
            <a:r>
              <a:rPr lang="en-US" dirty="0"/>
              <a:t>What conditions we’re going to measure this under.</a:t>
            </a:r>
          </a:p>
          <a:p>
            <a:pPr lvl="1"/>
            <a:r>
              <a:rPr lang="en-US" dirty="0"/>
              <a:t>What sort of a relationship do we expect there to be between the thing we’re going to measure under the conditions we’ve defined.</a:t>
            </a:r>
          </a:p>
          <a:p>
            <a:endParaRPr lang="en-US" sz="1000" dirty="0"/>
          </a:p>
          <a:p>
            <a:endParaRPr lang="en-US" sz="1000" dirty="0"/>
          </a:p>
          <a:p>
            <a:r>
              <a:rPr lang="en-US" dirty="0"/>
              <a:t>This allows us to define three important experimental items:</a:t>
            </a:r>
          </a:p>
          <a:p>
            <a:pPr lvl="1"/>
            <a:r>
              <a:rPr lang="en-US" dirty="0"/>
              <a:t>The dependent variable (the output variable).</a:t>
            </a:r>
          </a:p>
          <a:p>
            <a:pPr lvl="1"/>
            <a:r>
              <a:rPr lang="en-US" dirty="0"/>
              <a:t>The independent variable(s) (the input variable(s)).</a:t>
            </a:r>
          </a:p>
          <a:p>
            <a:pPr lvl="1"/>
            <a:r>
              <a:rPr lang="en-US" dirty="0"/>
              <a:t>The experimental hypothesis.</a:t>
            </a:r>
          </a:p>
        </p:txBody>
      </p:sp>
    </p:spTree>
    <p:extLst>
      <p:ext uri="{BB962C8B-B14F-4D97-AF65-F5344CB8AC3E}">
        <p14:creationId xmlns:p14="http://schemas.microsoft.com/office/powerpoint/2010/main" val="47216163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Dependent Variables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7"/>
            <a:ext cx="11481847" cy="3985717"/>
          </a:xfrm>
        </p:spPr>
        <p:txBody>
          <a:bodyPr>
            <a:noAutofit/>
          </a:bodyPr>
          <a:lstStyle/>
          <a:p>
            <a:r>
              <a:rPr lang="en-US" dirty="0"/>
              <a:t>The dependent variable (or DV) is the output variable that will be measured.</a:t>
            </a:r>
          </a:p>
          <a:p>
            <a:endParaRPr lang="en-US" dirty="0"/>
          </a:p>
          <a:p>
            <a:pPr lvl="1"/>
            <a:r>
              <a:rPr lang="en-US" dirty="0"/>
              <a:t>Ping time</a:t>
            </a:r>
          </a:p>
          <a:p>
            <a:pPr lvl="1"/>
            <a:r>
              <a:rPr lang="en-US" dirty="0"/>
              <a:t>Shoe size</a:t>
            </a:r>
          </a:p>
          <a:p>
            <a:pPr lvl="1"/>
            <a:r>
              <a:rPr lang="en-US" dirty="0"/>
              <a:t>Number of sales</a:t>
            </a:r>
          </a:p>
          <a:p>
            <a:pPr lvl="1"/>
            <a:r>
              <a:rPr lang="en-US" dirty="0"/>
              <a:t>Performance of a website</a:t>
            </a:r>
          </a:p>
          <a:p>
            <a:pPr lvl="1"/>
            <a:r>
              <a:rPr lang="en-US" dirty="0"/>
              <a:t>…</a:t>
            </a:r>
          </a:p>
          <a:p>
            <a:endParaRPr lang="en-US" sz="1000" dirty="0"/>
          </a:p>
          <a:p>
            <a:pPr lvl="1"/>
            <a:endParaRPr lang="en-GB" dirty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1464876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78E547B-4FD8-EFD3-0BE3-5C1292764D2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4703855C-BB84-D502-E8B8-E77E0573A0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Dependent Variables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A60B052-BD68-A410-C044-6697AA819F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8"/>
            <a:ext cx="11481847" cy="3985716"/>
          </a:xfrm>
        </p:spPr>
        <p:txBody>
          <a:bodyPr>
            <a:noAutofit/>
          </a:bodyPr>
          <a:lstStyle/>
          <a:p>
            <a:endParaRPr lang="en-US" sz="1000" dirty="0"/>
          </a:p>
          <a:p>
            <a:r>
              <a:rPr lang="en-US" dirty="0"/>
              <a:t>When designing an experiment it is sometimes difficult to measure the thing directly.</a:t>
            </a:r>
          </a:p>
          <a:p>
            <a:pPr lvl="1"/>
            <a:r>
              <a:rPr lang="en-US" dirty="0"/>
              <a:t>In this case we measure something that is likely to vary in the same manner as the thing we want to measure.</a:t>
            </a:r>
          </a:p>
          <a:p>
            <a:pPr lvl="1"/>
            <a:r>
              <a:rPr lang="en-US" dirty="0"/>
              <a:t>This is known as a proxy.</a:t>
            </a:r>
          </a:p>
          <a:p>
            <a:pPr lvl="1"/>
            <a:r>
              <a:rPr lang="en-US" dirty="0"/>
              <a:t>If you use a proxy you must explain why.</a:t>
            </a:r>
          </a:p>
          <a:p>
            <a:pPr lvl="1"/>
            <a:endParaRPr lang="en-GB" dirty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978331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Independent Variables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11481847" cy="4144488"/>
          </a:xfrm>
        </p:spPr>
        <p:txBody>
          <a:bodyPr>
            <a:noAutofit/>
          </a:bodyPr>
          <a:lstStyle/>
          <a:p>
            <a:r>
              <a:rPr lang="en-US" dirty="0"/>
              <a:t>The independent variable (IV) is the input variable you will change in order to cause a change in the dependent variable.</a:t>
            </a:r>
          </a:p>
          <a:p>
            <a:endParaRPr lang="en-US" dirty="0"/>
          </a:p>
          <a:p>
            <a:pPr lvl="1"/>
            <a:r>
              <a:rPr lang="en-US" dirty="0"/>
              <a:t>Network configuration (configuration 1/configuration 2).</a:t>
            </a:r>
          </a:p>
          <a:p>
            <a:pPr lvl="1"/>
            <a:r>
              <a:rPr lang="en-US" dirty="0"/>
              <a:t>Height.</a:t>
            </a:r>
          </a:p>
          <a:p>
            <a:pPr lvl="1"/>
            <a:r>
              <a:rPr lang="en-US" dirty="0"/>
              <a:t>Medical treatment (before/after, with/without).</a:t>
            </a:r>
          </a:p>
          <a:p>
            <a:pPr lvl="1"/>
            <a:r>
              <a:rPr lang="en-US" dirty="0"/>
              <a:t>Web page design (design 1/design 2).</a:t>
            </a:r>
          </a:p>
          <a:p>
            <a:pPr lvl="1"/>
            <a:r>
              <a:rPr lang="en-US" dirty="0"/>
              <a:t>…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5421791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259DF53-302D-15B0-875F-F430EEE1D81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4D2F6685-D71A-BAD4-57D4-851AD1D6BA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Independent Variables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0F1850E-BDE6-71D5-1E16-527179CC96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11481847" cy="4144488"/>
          </a:xfrm>
        </p:spPr>
        <p:txBody>
          <a:bodyPr>
            <a:noAutofit/>
          </a:bodyPr>
          <a:lstStyle/>
          <a:p>
            <a:r>
              <a:rPr lang="en-US" dirty="0"/>
              <a:t>Comparing two values of the IV is the simplest type of experiment,</a:t>
            </a:r>
          </a:p>
          <a:p>
            <a:r>
              <a:rPr lang="en-US" dirty="0"/>
              <a:t>It is the easiest to </a:t>
            </a:r>
            <a:r>
              <a:rPr lang="en-US" dirty="0" err="1"/>
              <a:t>analyse</a:t>
            </a:r>
            <a:r>
              <a:rPr lang="en-US" dirty="0"/>
              <a:t>.</a:t>
            </a:r>
          </a:p>
          <a:p>
            <a:endParaRPr lang="en-US" sz="1000" dirty="0"/>
          </a:p>
          <a:p>
            <a:r>
              <a:rPr lang="en-US" dirty="0"/>
              <a:t>Experiments can have more than one IV, but if so then they must test all possible combinations of the different </a:t>
            </a:r>
            <a:r>
              <a:rPr lang="en-US" dirty="0" err="1"/>
              <a:t>Ivs</a:t>
            </a:r>
            <a:r>
              <a:rPr lang="en-US" dirty="0"/>
              <a:t>.</a:t>
            </a:r>
          </a:p>
          <a:p>
            <a:r>
              <a:rPr lang="en-US" dirty="0"/>
              <a:t>Having more than two values of the IV or more than one IV means that the statistical analysis is more complicated.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9144674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Hypothesis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7D3062-7690-8ADD-01D1-0670183A01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8"/>
            <a:ext cx="11481847" cy="4068428"/>
          </a:xfrm>
        </p:spPr>
        <p:txBody>
          <a:bodyPr>
            <a:normAutofit/>
          </a:bodyPr>
          <a:lstStyle/>
          <a:p>
            <a:r>
              <a:rPr lang="en-US" sz="3200" dirty="0"/>
              <a:t>The</a:t>
            </a:r>
            <a:r>
              <a:rPr lang="en-US" sz="3200" b="1" dirty="0"/>
              <a:t> hypothesis </a:t>
            </a:r>
            <a:r>
              <a:rPr lang="en-US" sz="3200" dirty="0"/>
              <a:t>is your theory of how the IV affects the DV.</a:t>
            </a:r>
          </a:p>
          <a:p>
            <a:endParaRPr lang="en-US" sz="1000" dirty="0"/>
          </a:p>
          <a:p>
            <a:pPr lvl="1"/>
            <a:r>
              <a:rPr lang="en-US" sz="2800" dirty="0"/>
              <a:t>The most basic hypothesis might be changing the value of the IV changes the value of the DV.</a:t>
            </a:r>
          </a:p>
          <a:p>
            <a:pPr lvl="1"/>
            <a:endParaRPr lang="en-US" sz="2800" dirty="0"/>
          </a:p>
          <a:p>
            <a:pPr lvl="1"/>
            <a:r>
              <a:rPr lang="en-US" sz="2800" dirty="0"/>
              <a:t>A more complex hypothesis might be increasing the value of the IV causes an increase in the value of the DV.</a:t>
            </a:r>
          </a:p>
        </p:txBody>
      </p:sp>
    </p:spTree>
    <p:extLst>
      <p:ext uri="{BB962C8B-B14F-4D97-AF65-F5344CB8AC3E}">
        <p14:creationId xmlns:p14="http://schemas.microsoft.com/office/powerpoint/2010/main" val="10475024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D9D5013-4827-331E-E3D4-ABED168A603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3DF353E3-48F3-F245-DA1B-CE429E2E54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Hypothesis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01F798-7A0E-78E6-B0B7-2682D34EB1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8"/>
            <a:ext cx="11481847" cy="4068428"/>
          </a:xfrm>
        </p:spPr>
        <p:txBody>
          <a:bodyPr>
            <a:normAutofit/>
          </a:bodyPr>
          <a:lstStyle/>
          <a:p>
            <a:r>
              <a:rPr lang="en-US" sz="3200" dirty="0"/>
              <a:t>You would then design an experiment that would test whether the output results (DV) for condition 1 of the IV (Population A) differ from those for condition 2 of the IV (Population B).</a:t>
            </a:r>
          </a:p>
          <a:p>
            <a:endParaRPr lang="en-US" sz="1000" dirty="0"/>
          </a:p>
          <a:p>
            <a:pPr lvl="1"/>
            <a:r>
              <a:rPr lang="en-US" sz="2800" dirty="0"/>
              <a:t>This commonly requires the experimental to compare the mean value or the total values of the DVs under each of the two conditions.</a:t>
            </a:r>
          </a:p>
          <a:p>
            <a:pPr lvl="1"/>
            <a:endParaRPr lang="en-US" sz="1000" dirty="0"/>
          </a:p>
          <a:p>
            <a:pPr lvl="1"/>
            <a:r>
              <a:rPr lang="en-US" sz="2800" dirty="0"/>
              <a:t>It is better to use the mean than the total, but this may require that tests are run multiple times.</a:t>
            </a:r>
          </a:p>
        </p:txBody>
      </p:sp>
    </p:spTree>
    <p:extLst>
      <p:ext uri="{BB962C8B-B14F-4D97-AF65-F5344CB8AC3E}">
        <p14:creationId xmlns:p14="http://schemas.microsoft.com/office/powerpoint/2010/main" val="350578525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Example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808777-23CF-4AAE-60B2-A863515A9F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91917"/>
            <a:ext cx="11481847" cy="4267200"/>
          </a:xfrm>
        </p:spPr>
        <p:txBody>
          <a:bodyPr>
            <a:normAutofit/>
          </a:bodyPr>
          <a:lstStyle/>
          <a:p>
            <a:r>
              <a:rPr lang="en-US" dirty="0"/>
              <a:t>Suppose we want to measure how many mistakes a user makes when using the old version and the new version of a piece of software.</a:t>
            </a:r>
          </a:p>
          <a:p>
            <a:pPr lvl="1"/>
            <a:r>
              <a:rPr lang="en-US" b="1" dirty="0"/>
              <a:t>What is the output variable (DV)?</a:t>
            </a:r>
          </a:p>
          <a:p>
            <a:pPr lvl="1"/>
            <a:endParaRPr lang="en-US" b="1" dirty="0"/>
          </a:p>
          <a:p>
            <a:pPr lvl="1"/>
            <a:r>
              <a:rPr lang="en-US" b="1" dirty="0"/>
              <a:t>What is the input variable (IV)?</a:t>
            </a:r>
          </a:p>
          <a:p>
            <a:pPr lvl="1"/>
            <a:endParaRPr lang="en-US" b="1" dirty="0"/>
          </a:p>
          <a:p>
            <a:pPr lvl="1"/>
            <a:r>
              <a:rPr lang="en-US" b="1" dirty="0"/>
              <a:t>What conditions of the IV should be included?</a:t>
            </a:r>
          </a:p>
          <a:p>
            <a:pPr lvl="1"/>
            <a:endParaRPr lang="en-US" b="1" dirty="0"/>
          </a:p>
          <a:p>
            <a:pPr lvl="1"/>
            <a:r>
              <a:rPr lang="en-US" b="1" dirty="0"/>
              <a:t>What is the basic hypothesis?</a:t>
            </a:r>
          </a:p>
        </p:txBody>
      </p:sp>
    </p:spTree>
    <p:extLst>
      <p:ext uri="{BB962C8B-B14F-4D97-AF65-F5344CB8AC3E}">
        <p14:creationId xmlns:p14="http://schemas.microsoft.com/office/powerpoint/2010/main" val="317986075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5CB1822-B759-328C-EBAC-6772CC25700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36F4B886-D8F6-4506-6957-2434E4477F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Example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EA4916-A437-0BED-9357-9E0DF1FF2B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91917"/>
            <a:ext cx="11481847" cy="4267200"/>
          </a:xfrm>
        </p:spPr>
        <p:txBody>
          <a:bodyPr>
            <a:normAutofit/>
          </a:bodyPr>
          <a:lstStyle/>
          <a:p>
            <a:r>
              <a:rPr lang="en-US" dirty="0"/>
              <a:t>Suppose we want to measure how many mistakes a user makes when using the old version and the new version of a piece of software.</a:t>
            </a:r>
          </a:p>
          <a:p>
            <a:pPr lvl="1"/>
            <a:r>
              <a:rPr lang="en-US" b="1" dirty="0"/>
              <a:t>What is the output variable (DV)?</a:t>
            </a:r>
          </a:p>
          <a:p>
            <a:pPr lvl="1"/>
            <a:r>
              <a:rPr lang="en-US" b="1" dirty="0">
                <a:solidFill>
                  <a:srgbClr val="FF0000"/>
                </a:solidFill>
              </a:rPr>
              <a:t>Number of mistakes made.</a:t>
            </a:r>
          </a:p>
          <a:p>
            <a:pPr lvl="1"/>
            <a:r>
              <a:rPr lang="en-US" b="1" dirty="0"/>
              <a:t>What is the input variable (IV)?</a:t>
            </a:r>
          </a:p>
          <a:p>
            <a:pPr lvl="1"/>
            <a:r>
              <a:rPr lang="en-US" b="1" dirty="0">
                <a:solidFill>
                  <a:srgbClr val="FF0000"/>
                </a:solidFill>
              </a:rPr>
              <a:t>Version of the software.</a:t>
            </a:r>
          </a:p>
          <a:p>
            <a:pPr lvl="1"/>
            <a:r>
              <a:rPr lang="en-US" b="1" dirty="0"/>
              <a:t>What conditions of the IV should be included?</a:t>
            </a:r>
          </a:p>
          <a:p>
            <a:pPr lvl="1"/>
            <a:r>
              <a:rPr lang="en-US" b="1" dirty="0">
                <a:solidFill>
                  <a:srgbClr val="FF0000"/>
                </a:solidFill>
              </a:rPr>
              <a:t>Version 1, Version 2.</a:t>
            </a:r>
          </a:p>
          <a:p>
            <a:pPr lvl="1"/>
            <a:r>
              <a:rPr lang="en-US" b="1" dirty="0"/>
              <a:t>What is the basic hypothesis?</a:t>
            </a:r>
          </a:p>
          <a:p>
            <a:pPr lvl="1"/>
            <a:r>
              <a:rPr lang="en-US" b="1" dirty="0">
                <a:solidFill>
                  <a:srgbClr val="FF0000"/>
                </a:solidFill>
              </a:rPr>
              <a:t>Changing the version used leads to a change in the mean number of mistakes made.</a:t>
            </a:r>
          </a:p>
        </p:txBody>
      </p:sp>
    </p:spTree>
    <p:extLst>
      <p:ext uri="{BB962C8B-B14F-4D97-AF65-F5344CB8AC3E}">
        <p14:creationId xmlns:p14="http://schemas.microsoft.com/office/powerpoint/2010/main" val="77664053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4532DB4-712D-2282-BCD6-7E9FB84B18A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A78CAA0A-D489-4553-F36F-C38A4333C3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Exercise 1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FE5FDA-7FBA-44EE-A808-2F5CDF1503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91917"/>
            <a:ext cx="11481847" cy="4267200"/>
          </a:xfrm>
        </p:spPr>
        <p:txBody>
          <a:bodyPr>
            <a:normAutofit/>
          </a:bodyPr>
          <a:lstStyle/>
          <a:p>
            <a:r>
              <a:rPr lang="en-US" dirty="0"/>
              <a:t>Suppose we want measure the effect of changing the design of a website on the number of online sales.</a:t>
            </a:r>
          </a:p>
          <a:p>
            <a:pPr lvl="1"/>
            <a:r>
              <a:rPr lang="en-US" b="1" dirty="0"/>
              <a:t>What is the output variable (DV)?</a:t>
            </a:r>
          </a:p>
          <a:p>
            <a:pPr lvl="1"/>
            <a:endParaRPr lang="en-US" b="1" dirty="0"/>
          </a:p>
          <a:p>
            <a:pPr lvl="1"/>
            <a:r>
              <a:rPr lang="en-US" b="1" dirty="0"/>
              <a:t>What is the input variable (IV)?</a:t>
            </a:r>
          </a:p>
          <a:p>
            <a:pPr lvl="1"/>
            <a:endParaRPr lang="en-US" b="1" dirty="0"/>
          </a:p>
          <a:p>
            <a:pPr lvl="1"/>
            <a:r>
              <a:rPr lang="en-US" b="1" dirty="0"/>
              <a:t>What conditions of the IV should be included?</a:t>
            </a:r>
          </a:p>
          <a:p>
            <a:pPr lvl="1"/>
            <a:endParaRPr lang="en-US" b="1" dirty="0"/>
          </a:p>
          <a:p>
            <a:pPr lvl="1"/>
            <a:r>
              <a:rPr lang="en-US" b="1" dirty="0"/>
              <a:t>What is the basic hypothesis?</a:t>
            </a:r>
          </a:p>
        </p:txBody>
      </p:sp>
    </p:spTree>
    <p:extLst>
      <p:ext uri="{BB962C8B-B14F-4D97-AF65-F5344CB8AC3E}">
        <p14:creationId xmlns:p14="http://schemas.microsoft.com/office/powerpoint/2010/main" val="121440521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72C4AC7-D4F8-3789-F0D7-24B36241B63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A8313F36-A81F-B396-1AE1-FDDCFA92FF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Exercise 1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E4937C-E29D-D0AB-4045-F667C7B41B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91917"/>
            <a:ext cx="11481847" cy="4267200"/>
          </a:xfrm>
        </p:spPr>
        <p:txBody>
          <a:bodyPr>
            <a:normAutofit/>
          </a:bodyPr>
          <a:lstStyle/>
          <a:p>
            <a:r>
              <a:rPr lang="en-US" dirty="0"/>
              <a:t>Suppose we want measure the effect of changing the design of a website on the number of online sales.</a:t>
            </a:r>
          </a:p>
          <a:p>
            <a:pPr lvl="1"/>
            <a:r>
              <a:rPr lang="en-US" b="1" dirty="0"/>
              <a:t>What is the output variable (DV)?</a:t>
            </a:r>
          </a:p>
          <a:p>
            <a:pPr lvl="1"/>
            <a:r>
              <a:rPr lang="en-US" b="1" dirty="0">
                <a:solidFill>
                  <a:srgbClr val="FF0000"/>
                </a:solidFill>
              </a:rPr>
              <a:t>Number of sales on a particular day.</a:t>
            </a:r>
          </a:p>
          <a:p>
            <a:pPr lvl="1"/>
            <a:r>
              <a:rPr lang="en-US" b="1" dirty="0"/>
              <a:t>What is the input variable (IV)?</a:t>
            </a:r>
          </a:p>
          <a:p>
            <a:pPr lvl="1"/>
            <a:endParaRPr lang="en-US" b="1" dirty="0"/>
          </a:p>
          <a:p>
            <a:pPr lvl="1"/>
            <a:r>
              <a:rPr lang="en-US" b="1" dirty="0"/>
              <a:t>What conditions of the IV should be included?</a:t>
            </a:r>
          </a:p>
          <a:p>
            <a:pPr lvl="1"/>
            <a:endParaRPr lang="en-US" b="1" dirty="0"/>
          </a:p>
          <a:p>
            <a:pPr lvl="1"/>
            <a:r>
              <a:rPr lang="en-US" b="1" dirty="0"/>
              <a:t>What is the basic hypothesis?</a:t>
            </a:r>
          </a:p>
          <a:p>
            <a:pPr lvl="1"/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268793985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CB9F46B-A5AC-0A49-13CA-460541EF710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120DF77-7A71-253E-6CE9-BD5ABFB2F4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Exercise 1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CFD247-0EE5-0AA3-7CA9-AAA986B0AF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91917"/>
            <a:ext cx="11481847" cy="4267200"/>
          </a:xfrm>
        </p:spPr>
        <p:txBody>
          <a:bodyPr>
            <a:normAutofit/>
          </a:bodyPr>
          <a:lstStyle/>
          <a:p>
            <a:r>
              <a:rPr lang="en-US" dirty="0"/>
              <a:t>Suppose we want measure the effect of changing the design of a website on the number of online sales.</a:t>
            </a:r>
          </a:p>
          <a:p>
            <a:pPr lvl="1"/>
            <a:r>
              <a:rPr lang="en-US" b="1" dirty="0"/>
              <a:t>What is the output variable (DV)?</a:t>
            </a:r>
          </a:p>
          <a:p>
            <a:pPr lvl="1"/>
            <a:r>
              <a:rPr lang="en-US" b="1" dirty="0">
                <a:solidFill>
                  <a:srgbClr val="FF0000"/>
                </a:solidFill>
              </a:rPr>
              <a:t>Number of sales on a particular day.</a:t>
            </a:r>
          </a:p>
          <a:p>
            <a:pPr lvl="1"/>
            <a:r>
              <a:rPr lang="en-US" b="1" dirty="0"/>
              <a:t>What is the input variable (IV)?</a:t>
            </a:r>
          </a:p>
          <a:p>
            <a:pPr lvl="1"/>
            <a:r>
              <a:rPr lang="en-GB" b="1" dirty="0">
                <a:solidFill>
                  <a:srgbClr val="FF0000"/>
                </a:solidFill>
              </a:rPr>
              <a:t>Design of the website.</a:t>
            </a:r>
            <a:endParaRPr lang="en-US" b="1" dirty="0">
              <a:solidFill>
                <a:srgbClr val="FF0000"/>
              </a:solidFill>
            </a:endParaRPr>
          </a:p>
          <a:p>
            <a:pPr lvl="1"/>
            <a:r>
              <a:rPr lang="en-US" b="1" dirty="0"/>
              <a:t>What conditions of the IV should be included?</a:t>
            </a:r>
          </a:p>
          <a:p>
            <a:pPr lvl="1"/>
            <a:endParaRPr lang="en-US" b="1" dirty="0"/>
          </a:p>
          <a:p>
            <a:pPr lvl="1"/>
            <a:r>
              <a:rPr lang="en-US" b="1" dirty="0"/>
              <a:t>What is the basic hypothesis?</a:t>
            </a:r>
          </a:p>
          <a:p>
            <a:pPr lvl="1"/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161682208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5AF5FA1-E312-ED46-9713-6929726D2EF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3000FE4D-6BFF-A6B1-E078-6A4DA27137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Exercise 1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766137-66C8-AF99-027C-A886FC8A2A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91917"/>
            <a:ext cx="11481847" cy="4267200"/>
          </a:xfrm>
        </p:spPr>
        <p:txBody>
          <a:bodyPr>
            <a:normAutofit/>
          </a:bodyPr>
          <a:lstStyle/>
          <a:p>
            <a:r>
              <a:rPr lang="en-US" dirty="0"/>
              <a:t>Suppose we want measure the effect of changing the design of a website on the number of online sales.</a:t>
            </a:r>
          </a:p>
          <a:p>
            <a:pPr lvl="1"/>
            <a:r>
              <a:rPr lang="en-US" b="1" dirty="0"/>
              <a:t>What is the output variable (DV)?</a:t>
            </a:r>
          </a:p>
          <a:p>
            <a:pPr lvl="1"/>
            <a:r>
              <a:rPr lang="en-US" b="1" dirty="0">
                <a:solidFill>
                  <a:srgbClr val="FF0000"/>
                </a:solidFill>
              </a:rPr>
              <a:t>Number of sales on a particular day.</a:t>
            </a:r>
          </a:p>
          <a:p>
            <a:pPr lvl="1"/>
            <a:r>
              <a:rPr lang="en-US" b="1" dirty="0"/>
              <a:t>What is the input variable (IV)?</a:t>
            </a:r>
          </a:p>
          <a:p>
            <a:pPr lvl="1"/>
            <a:r>
              <a:rPr lang="en-GB" b="1" dirty="0">
                <a:solidFill>
                  <a:srgbClr val="FF0000"/>
                </a:solidFill>
              </a:rPr>
              <a:t>Design of the website.</a:t>
            </a:r>
            <a:endParaRPr lang="en-US" b="1" dirty="0">
              <a:solidFill>
                <a:srgbClr val="FF0000"/>
              </a:solidFill>
            </a:endParaRPr>
          </a:p>
          <a:p>
            <a:pPr lvl="1"/>
            <a:r>
              <a:rPr lang="en-US" b="1" dirty="0"/>
              <a:t>What conditions of the IV should be included?</a:t>
            </a:r>
          </a:p>
          <a:p>
            <a:pPr lvl="1"/>
            <a:r>
              <a:rPr lang="en-US" b="1" dirty="0">
                <a:solidFill>
                  <a:srgbClr val="FF0000"/>
                </a:solidFill>
              </a:rPr>
              <a:t>Design 1, Design 2, Design 3…</a:t>
            </a:r>
            <a:endParaRPr lang="en-US" b="1" dirty="0"/>
          </a:p>
          <a:p>
            <a:pPr lvl="1"/>
            <a:r>
              <a:rPr lang="en-US" b="1" dirty="0"/>
              <a:t>What is the basic hypothesis?</a:t>
            </a:r>
          </a:p>
        </p:txBody>
      </p:sp>
    </p:spTree>
    <p:extLst>
      <p:ext uri="{BB962C8B-B14F-4D97-AF65-F5344CB8AC3E}">
        <p14:creationId xmlns:p14="http://schemas.microsoft.com/office/powerpoint/2010/main" val="104077558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9DFD2F6-C1CF-C637-3C8F-AABA1E7586D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B6244AF1-BEDB-D716-7709-225F94F2C7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Exercise 1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287077-C92D-CADC-141E-23AB609773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91917"/>
            <a:ext cx="11481847" cy="4267200"/>
          </a:xfrm>
        </p:spPr>
        <p:txBody>
          <a:bodyPr>
            <a:normAutofit lnSpcReduction="10000"/>
          </a:bodyPr>
          <a:lstStyle/>
          <a:p>
            <a:r>
              <a:rPr lang="en-US" dirty="0"/>
              <a:t>Suppose we want measure the effect of changing the design of a website on the number of online sales.</a:t>
            </a:r>
          </a:p>
          <a:p>
            <a:pPr lvl="1"/>
            <a:r>
              <a:rPr lang="en-US" b="1" dirty="0"/>
              <a:t>What is the output variable (DV)?</a:t>
            </a:r>
          </a:p>
          <a:p>
            <a:pPr lvl="1"/>
            <a:r>
              <a:rPr lang="en-US" b="1" dirty="0">
                <a:solidFill>
                  <a:srgbClr val="FF0000"/>
                </a:solidFill>
              </a:rPr>
              <a:t>Number of sales on a particular day.</a:t>
            </a:r>
          </a:p>
          <a:p>
            <a:pPr lvl="1"/>
            <a:r>
              <a:rPr lang="en-US" b="1" dirty="0"/>
              <a:t>What is the input variable (IV)?</a:t>
            </a:r>
          </a:p>
          <a:p>
            <a:pPr lvl="1"/>
            <a:r>
              <a:rPr lang="en-GB" b="1" dirty="0">
                <a:solidFill>
                  <a:srgbClr val="FF0000"/>
                </a:solidFill>
              </a:rPr>
              <a:t>Design of the website.</a:t>
            </a:r>
            <a:endParaRPr lang="en-US" b="1" dirty="0">
              <a:solidFill>
                <a:srgbClr val="FF0000"/>
              </a:solidFill>
            </a:endParaRPr>
          </a:p>
          <a:p>
            <a:pPr lvl="1"/>
            <a:r>
              <a:rPr lang="en-US" b="1" dirty="0"/>
              <a:t>What conditions of the IV should be included?</a:t>
            </a:r>
          </a:p>
          <a:p>
            <a:pPr lvl="1"/>
            <a:r>
              <a:rPr lang="en-US" b="1" dirty="0">
                <a:solidFill>
                  <a:srgbClr val="FF0000"/>
                </a:solidFill>
              </a:rPr>
              <a:t>Design 1, Design 2, Design 3…</a:t>
            </a:r>
            <a:endParaRPr lang="en-US" b="1" dirty="0"/>
          </a:p>
          <a:p>
            <a:pPr lvl="1"/>
            <a:r>
              <a:rPr lang="en-US" b="1" dirty="0"/>
              <a:t>What is the basic hypothesis?</a:t>
            </a:r>
          </a:p>
          <a:p>
            <a:pPr lvl="1"/>
            <a:r>
              <a:rPr lang="en-US" b="1" dirty="0">
                <a:solidFill>
                  <a:srgbClr val="FF0000"/>
                </a:solidFill>
              </a:rPr>
              <a:t>Changing the design of the website will lead to a change in the mean number of sales per day.</a:t>
            </a:r>
          </a:p>
        </p:txBody>
      </p:sp>
    </p:spTree>
    <p:extLst>
      <p:ext uri="{BB962C8B-B14F-4D97-AF65-F5344CB8AC3E}">
        <p14:creationId xmlns:p14="http://schemas.microsoft.com/office/powerpoint/2010/main" val="106298556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1472E7D-6A97-C9A5-3139-C5F20812804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CBCFAF25-DACC-AD99-8CCB-AD679DEFF7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Exercise 2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524848-A4FA-FE03-E81E-648A64E628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91917"/>
            <a:ext cx="11481847" cy="4267200"/>
          </a:xfrm>
        </p:spPr>
        <p:txBody>
          <a:bodyPr>
            <a:normAutofit/>
          </a:bodyPr>
          <a:lstStyle/>
          <a:p>
            <a:r>
              <a:rPr lang="en-US" dirty="0"/>
              <a:t>Suppose we want to investigate the ease of use of two websites</a:t>
            </a:r>
          </a:p>
          <a:p>
            <a:pPr lvl="1"/>
            <a:r>
              <a:rPr lang="en-US" b="1" dirty="0"/>
              <a:t>What is the output variable (DV)?</a:t>
            </a:r>
          </a:p>
          <a:p>
            <a:pPr lvl="1"/>
            <a:endParaRPr lang="en-US" b="1" dirty="0"/>
          </a:p>
          <a:p>
            <a:pPr lvl="1"/>
            <a:r>
              <a:rPr lang="en-US" b="1" dirty="0"/>
              <a:t>What is the input variable (IV)?</a:t>
            </a:r>
          </a:p>
          <a:p>
            <a:pPr lvl="1"/>
            <a:endParaRPr lang="en-US" b="1" dirty="0"/>
          </a:p>
          <a:p>
            <a:pPr lvl="1"/>
            <a:r>
              <a:rPr lang="en-US" b="1" dirty="0"/>
              <a:t>What conditions of the IV should be included?</a:t>
            </a:r>
          </a:p>
          <a:p>
            <a:pPr lvl="1"/>
            <a:endParaRPr lang="en-US" b="1" dirty="0"/>
          </a:p>
          <a:p>
            <a:pPr lvl="1"/>
            <a:r>
              <a:rPr lang="en-US" b="1" dirty="0"/>
              <a:t>What is the basic hypothesis?</a:t>
            </a:r>
          </a:p>
        </p:txBody>
      </p:sp>
    </p:spTree>
    <p:extLst>
      <p:ext uri="{BB962C8B-B14F-4D97-AF65-F5344CB8AC3E}">
        <p14:creationId xmlns:p14="http://schemas.microsoft.com/office/powerpoint/2010/main" val="336182360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DAD8EE7-5FE6-F733-58C5-1BA168BCA48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DAB8B130-6AA8-1505-6F77-86DBDC6152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Exercise 2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CFA75F-4372-EF75-8E19-7B41F2951F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91917"/>
            <a:ext cx="11481847" cy="4267200"/>
          </a:xfrm>
        </p:spPr>
        <p:txBody>
          <a:bodyPr>
            <a:normAutofit/>
          </a:bodyPr>
          <a:lstStyle/>
          <a:p>
            <a:r>
              <a:rPr lang="en-US" dirty="0"/>
              <a:t>Suppose we want to investigate the ease of use of two websites</a:t>
            </a:r>
          </a:p>
          <a:p>
            <a:pPr lvl="1"/>
            <a:r>
              <a:rPr lang="en-US" b="1" dirty="0"/>
              <a:t>What is the output variable (DV)?</a:t>
            </a:r>
          </a:p>
          <a:p>
            <a:pPr lvl="1"/>
            <a:r>
              <a:rPr lang="en-US" b="1" dirty="0">
                <a:solidFill>
                  <a:srgbClr val="FF0000"/>
                </a:solidFill>
              </a:rPr>
              <a:t>We cannot measure ease of use directly, so we need to use a proxy measure for it, e.g. the number of mistakes a user makes, or how long it takes them to complete a task</a:t>
            </a:r>
          </a:p>
          <a:p>
            <a:pPr lvl="1"/>
            <a:r>
              <a:rPr lang="en-US" b="1" dirty="0"/>
              <a:t>What is the input variable (IV)?</a:t>
            </a:r>
          </a:p>
          <a:p>
            <a:pPr lvl="1"/>
            <a:endParaRPr lang="en-US" b="1" dirty="0"/>
          </a:p>
          <a:p>
            <a:pPr lvl="1"/>
            <a:r>
              <a:rPr lang="en-US" b="1" dirty="0"/>
              <a:t>What conditions of the IV should be included?</a:t>
            </a:r>
          </a:p>
          <a:p>
            <a:pPr lvl="1"/>
            <a:endParaRPr lang="en-US" b="1" dirty="0"/>
          </a:p>
          <a:p>
            <a:pPr lvl="1"/>
            <a:r>
              <a:rPr lang="en-US" b="1" dirty="0"/>
              <a:t>What is the basic hypothesis?</a:t>
            </a:r>
          </a:p>
          <a:p>
            <a:pPr lvl="1"/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337026733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9DE0C6E-E82F-C840-3BD4-F72793D40DB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38302E6F-F04F-F76E-44AE-3D003ED6E7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Exercise 2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31AAAB-9D1F-4286-F5D3-1556F914EB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91917"/>
            <a:ext cx="11481847" cy="4267200"/>
          </a:xfrm>
        </p:spPr>
        <p:txBody>
          <a:bodyPr>
            <a:normAutofit/>
          </a:bodyPr>
          <a:lstStyle/>
          <a:p>
            <a:r>
              <a:rPr lang="en-US" dirty="0"/>
              <a:t>Suppose we want to investigate the ease of use of two websites</a:t>
            </a:r>
          </a:p>
          <a:p>
            <a:pPr lvl="1"/>
            <a:r>
              <a:rPr lang="en-US" b="1" dirty="0"/>
              <a:t>What is the output variable (DV)?</a:t>
            </a:r>
          </a:p>
          <a:p>
            <a:pPr lvl="1"/>
            <a:r>
              <a:rPr lang="en-US" b="1" dirty="0">
                <a:solidFill>
                  <a:srgbClr val="FF0000"/>
                </a:solidFill>
              </a:rPr>
              <a:t>We cannot measure ease of use directly, so we need to use a proxy measure for it, e.g. the number of mistakes a user makes, or how long it takes them to complete a task</a:t>
            </a:r>
          </a:p>
          <a:p>
            <a:pPr lvl="1"/>
            <a:r>
              <a:rPr lang="en-US" b="1" dirty="0"/>
              <a:t>What is the input variable (IV)?</a:t>
            </a:r>
          </a:p>
          <a:p>
            <a:pPr lvl="1"/>
            <a:r>
              <a:rPr lang="en-US" b="1" dirty="0">
                <a:solidFill>
                  <a:srgbClr val="FF0000"/>
                </a:solidFill>
              </a:rPr>
              <a:t>Website</a:t>
            </a:r>
          </a:p>
          <a:p>
            <a:pPr lvl="1"/>
            <a:r>
              <a:rPr lang="en-US" b="1" dirty="0"/>
              <a:t>What conditions of the IV should be included?</a:t>
            </a:r>
          </a:p>
          <a:p>
            <a:pPr lvl="1"/>
            <a:endParaRPr lang="en-US" b="1" dirty="0"/>
          </a:p>
          <a:p>
            <a:pPr lvl="1"/>
            <a:r>
              <a:rPr lang="en-US" b="1" dirty="0"/>
              <a:t>What is the basic hypothesis?</a:t>
            </a:r>
          </a:p>
          <a:p>
            <a:pPr lvl="1"/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122145833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3FE3E8E-4FA4-A414-DFF2-0CF7B42F74D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F68F08BE-65C0-9683-03AA-AEE486CB3B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Exercise 2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39FEBE-9281-DCB2-9EB0-A33250649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91917"/>
            <a:ext cx="11481847" cy="4267200"/>
          </a:xfrm>
        </p:spPr>
        <p:txBody>
          <a:bodyPr>
            <a:normAutofit/>
          </a:bodyPr>
          <a:lstStyle/>
          <a:p>
            <a:r>
              <a:rPr lang="en-US" dirty="0"/>
              <a:t>Suppose we want to investigate the ease of use of two websites</a:t>
            </a:r>
          </a:p>
          <a:p>
            <a:pPr lvl="1"/>
            <a:r>
              <a:rPr lang="en-US" b="1" dirty="0"/>
              <a:t>What is the output variable (DV)?</a:t>
            </a:r>
          </a:p>
          <a:p>
            <a:pPr lvl="1"/>
            <a:r>
              <a:rPr lang="en-US" b="1" dirty="0">
                <a:solidFill>
                  <a:srgbClr val="FF0000"/>
                </a:solidFill>
              </a:rPr>
              <a:t>We cannot measure ease of use directly, so we need to use a proxy measure for it, e.g. the number of mistakes a user makes, or how long it takes them to complete a task</a:t>
            </a:r>
          </a:p>
          <a:p>
            <a:pPr lvl="1"/>
            <a:r>
              <a:rPr lang="en-US" b="1" dirty="0"/>
              <a:t>What is the input variable (IV)?</a:t>
            </a:r>
          </a:p>
          <a:p>
            <a:pPr lvl="1"/>
            <a:r>
              <a:rPr lang="en-US" b="1" dirty="0">
                <a:solidFill>
                  <a:srgbClr val="FF0000"/>
                </a:solidFill>
              </a:rPr>
              <a:t>Website</a:t>
            </a:r>
          </a:p>
          <a:p>
            <a:pPr lvl="1"/>
            <a:r>
              <a:rPr lang="en-US" b="1" dirty="0"/>
              <a:t>What conditions of the IV should be included?</a:t>
            </a:r>
          </a:p>
          <a:p>
            <a:pPr lvl="1"/>
            <a:r>
              <a:rPr lang="en-US" b="1" dirty="0">
                <a:solidFill>
                  <a:srgbClr val="FF0000"/>
                </a:solidFill>
              </a:rPr>
              <a:t>Website 1, Website 2</a:t>
            </a:r>
          </a:p>
          <a:p>
            <a:pPr lvl="1"/>
            <a:r>
              <a:rPr lang="en-US" b="1" dirty="0"/>
              <a:t>What is the basic hypothesis?</a:t>
            </a:r>
          </a:p>
        </p:txBody>
      </p:sp>
    </p:spTree>
    <p:extLst>
      <p:ext uri="{BB962C8B-B14F-4D97-AF65-F5344CB8AC3E}">
        <p14:creationId xmlns:p14="http://schemas.microsoft.com/office/powerpoint/2010/main" val="378815683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E6FEAE2-DA12-8EFF-2C0B-589D184A229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3F249828-6AFA-FFC3-C4F1-507174ABF9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Exercise 2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2BEEB5-F631-06D6-ECE1-E081B311D4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91917"/>
            <a:ext cx="11481847" cy="4267200"/>
          </a:xfrm>
        </p:spPr>
        <p:txBody>
          <a:bodyPr>
            <a:normAutofit lnSpcReduction="10000"/>
          </a:bodyPr>
          <a:lstStyle/>
          <a:p>
            <a:r>
              <a:rPr lang="en-US" dirty="0"/>
              <a:t>Suppose we want to investigate the ease of use of two websites</a:t>
            </a:r>
          </a:p>
          <a:p>
            <a:pPr lvl="1"/>
            <a:r>
              <a:rPr lang="en-US" b="1" dirty="0"/>
              <a:t>What is the output variable (DV)?</a:t>
            </a:r>
          </a:p>
          <a:p>
            <a:pPr lvl="1"/>
            <a:r>
              <a:rPr lang="en-US" b="1" dirty="0">
                <a:solidFill>
                  <a:srgbClr val="FF0000"/>
                </a:solidFill>
              </a:rPr>
              <a:t>We cannot measure ease of use directly, so we need to use a proxy measure for it, e.g. the number of mistakes a user makes, or how long it takes them to complete a task</a:t>
            </a:r>
          </a:p>
          <a:p>
            <a:pPr lvl="1"/>
            <a:r>
              <a:rPr lang="en-US" b="1" dirty="0"/>
              <a:t>What is the input variable (IV)?</a:t>
            </a:r>
          </a:p>
          <a:p>
            <a:pPr lvl="1"/>
            <a:r>
              <a:rPr lang="en-US" b="1" dirty="0">
                <a:solidFill>
                  <a:srgbClr val="FF0000"/>
                </a:solidFill>
              </a:rPr>
              <a:t>Website</a:t>
            </a:r>
          </a:p>
          <a:p>
            <a:pPr lvl="1"/>
            <a:r>
              <a:rPr lang="en-US" b="1" dirty="0"/>
              <a:t>What conditions of the IV should be included?</a:t>
            </a:r>
          </a:p>
          <a:p>
            <a:pPr lvl="1"/>
            <a:r>
              <a:rPr lang="en-US" b="1" dirty="0">
                <a:solidFill>
                  <a:srgbClr val="FF0000"/>
                </a:solidFill>
              </a:rPr>
              <a:t>Website 1, Website 2</a:t>
            </a:r>
          </a:p>
          <a:p>
            <a:pPr lvl="1"/>
            <a:r>
              <a:rPr lang="en-US" b="1" dirty="0"/>
              <a:t>What is the basic hypothesis?</a:t>
            </a:r>
          </a:p>
          <a:p>
            <a:pPr lvl="1"/>
            <a:r>
              <a:rPr lang="en-US" b="1" dirty="0">
                <a:solidFill>
                  <a:srgbClr val="FF0000"/>
                </a:solidFill>
              </a:rPr>
              <a:t>The ease of use (as measured using mean mistakes/task time) will change depending on which website is used</a:t>
            </a:r>
          </a:p>
        </p:txBody>
      </p:sp>
    </p:spTree>
    <p:extLst>
      <p:ext uri="{BB962C8B-B14F-4D97-AF65-F5344CB8AC3E}">
        <p14:creationId xmlns:p14="http://schemas.microsoft.com/office/powerpoint/2010/main" val="393052123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943C2A6-C800-53E3-E424-E58F573109B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A30549E-26E1-45F4-6778-5CBAE05454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Exercise 3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A63A45-CDCD-20D1-3F06-2A80013336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91917"/>
            <a:ext cx="11481847" cy="42672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Suppose we want to investigate the effectiveness of a computer’s firewall.</a:t>
            </a:r>
          </a:p>
          <a:p>
            <a:pPr lvl="1"/>
            <a:r>
              <a:rPr lang="en-GB" b="1" dirty="0"/>
              <a:t>What is the output variable (DV)?</a:t>
            </a:r>
          </a:p>
          <a:p>
            <a:pPr lvl="1"/>
            <a:endParaRPr lang="en-GB" b="1" dirty="0"/>
          </a:p>
          <a:p>
            <a:pPr lvl="1"/>
            <a:r>
              <a:rPr lang="en-GB" b="1" dirty="0"/>
              <a:t>What is the input variable (IV)?</a:t>
            </a:r>
          </a:p>
          <a:p>
            <a:pPr lvl="1"/>
            <a:endParaRPr lang="en-GB" b="1" dirty="0"/>
          </a:p>
          <a:p>
            <a:pPr lvl="1"/>
            <a:r>
              <a:rPr lang="en-GB" b="1" dirty="0"/>
              <a:t>What conditions of the IV should be included?</a:t>
            </a:r>
          </a:p>
          <a:p>
            <a:pPr lvl="2"/>
            <a:endParaRPr lang="en-GB" sz="2400" b="1" dirty="0"/>
          </a:p>
          <a:p>
            <a:pPr lvl="1"/>
            <a:r>
              <a:rPr lang="en-GB" b="1" dirty="0"/>
              <a:t>What is the basic hypothesis?</a:t>
            </a:r>
          </a:p>
        </p:txBody>
      </p:sp>
    </p:spTree>
    <p:extLst>
      <p:ext uri="{BB962C8B-B14F-4D97-AF65-F5344CB8AC3E}">
        <p14:creationId xmlns:p14="http://schemas.microsoft.com/office/powerpoint/2010/main" val="210164793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A34A251-8194-555A-42EB-36B2D0CCCD2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06689D94-473D-F384-2A69-FB41A5279E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Exercise 3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87B8A9-6BB4-5329-E73E-58F6CE78DD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91917"/>
            <a:ext cx="11481847" cy="42672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Suppose we want to investigate the effectiveness of a computer’s firewall.</a:t>
            </a:r>
          </a:p>
          <a:p>
            <a:pPr lvl="1"/>
            <a:r>
              <a:rPr lang="en-GB" b="1" dirty="0"/>
              <a:t>What is the output variable (DV)?</a:t>
            </a:r>
          </a:p>
          <a:p>
            <a:pPr lvl="1"/>
            <a:r>
              <a:rPr lang="en-US" b="1" dirty="0">
                <a:solidFill>
                  <a:srgbClr val="FF0000"/>
                </a:solidFill>
              </a:rPr>
              <a:t>We cannot measure firewall effectiveness directly, so we need to use a proxy measure for it, e.g. the number of attacks on the computer that are successful</a:t>
            </a:r>
            <a:endParaRPr lang="en-GB" b="1" dirty="0">
              <a:solidFill>
                <a:srgbClr val="FF0000"/>
              </a:solidFill>
            </a:endParaRPr>
          </a:p>
          <a:p>
            <a:pPr lvl="1"/>
            <a:r>
              <a:rPr lang="en-GB" b="1" dirty="0"/>
              <a:t>What is the input variable (IV)?</a:t>
            </a:r>
          </a:p>
          <a:p>
            <a:pPr lvl="1"/>
            <a:endParaRPr lang="en-GB" b="1" dirty="0"/>
          </a:p>
          <a:p>
            <a:pPr lvl="1"/>
            <a:r>
              <a:rPr lang="en-GB" b="1" dirty="0"/>
              <a:t>What conditions of the IV should be included?</a:t>
            </a:r>
          </a:p>
          <a:p>
            <a:pPr lvl="2"/>
            <a:endParaRPr lang="en-GB" sz="2400" b="1" dirty="0"/>
          </a:p>
          <a:p>
            <a:pPr lvl="1"/>
            <a:r>
              <a:rPr lang="en-GB" b="1" dirty="0"/>
              <a:t>What is the basic hypothesis?</a:t>
            </a:r>
          </a:p>
        </p:txBody>
      </p:sp>
    </p:spTree>
    <p:extLst>
      <p:ext uri="{BB962C8B-B14F-4D97-AF65-F5344CB8AC3E}">
        <p14:creationId xmlns:p14="http://schemas.microsoft.com/office/powerpoint/2010/main" val="267803603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590D307-D1CF-435E-5081-287B1FE9930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EE7EA3C-2882-FC17-83A1-4BF7B4B8A2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Exercise 3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1BE454-76E0-F4AC-4093-2F64E9513C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91917"/>
            <a:ext cx="11481847" cy="42672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Suppose we want to investigate the effectiveness of a computer’s firewall.</a:t>
            </a:r>
          </a:p>
          <a:p>
            <a:pPr lvl="1"/>
            <a:r>
              <a:rPr lang="en-GB" b="1" dirty="0"/>
              <a:t>What is the output variable (DV)?</a:t>
            </a:r>
          </a:p>
          <a:p>
            <a:pPr lvl="1"/>
            <a:r>
              <a:rPr lang="en-US" b="1" dirty="0">
                <a:solidFill>
                  <a:srgbClr val="FF0000"/>
                </a:solidFill>
              </a:rPr>
              <a:t>We cannot measure firewall effectiveness directly, so we need to use a proxy measure for it, e.g. the number of attacks on the computer that are successful</a:t>
            </a:r>
            <a:endParaRPr lang="en-GB" b="1" dirty="0">
              <a:solidFill>
                <a:srgbClr val="FF0000"/>
              </a:solidFill>
            </a:endParaRPr>
          </a:p>
          <a:p>
            <a:pPr lvl="1"/>
            <a:r>
              <a:rPr lang="en-GB" b="1" dirty="0"/>
              <a:t>What is the input variable (IV)?</a:t>
            </a:r>
          </a:p>
          <a:p>
            <a:pPr lvl="1"/>
            <a:r>
              <a:rPr lang="en-GB" b="1" dirty="0">
                <a:solidFill>
                  <a:srgbClr val="FF0000"/>
                </a:solidFill>
              </a:rPr>
              <a:t>Status of the firewall</a:t>
            </a:r>
          </a:p>
          <a:p>
            <a:pPr lvl="1"/>
            <a:r>
              <a:rPr lang="en-GB" b="1" dirty="0"/>
              <a:t>What conditions of the IV should be included?</a:t>
            </a:r>
          </a:p>
          <a:p>
            <a:pPr lvl="2"/>
            <a:endParaRPr lang="en-GB" sz="2400" b="1" dirty="0"/>
          </a:p>
          <a:p>
            <a:pPr lvl="1"/>
            <a:r>
              <a:rPr lang="en-GB" b="1" dirty="0"/>
              <a:t>What is the basic hypothesis?</a:t>
            </a:r>
          </a:p>
        </p:txBody>
      </p:sp>
    </p:spTree>
    <p:extLst>
      <p:ext uri="{BB962C8B-B14F-4D97-AF65-F5344CB8AC3E}">
        <p14:creationId xmlns:p14="http://schemas.microsoft.com/office/powerpoint/2010/main" val="333896754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1088B4C-875C-669D-C41D-B32D9BDFEDE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3359B67D-4841-0485-473B-E49B5507BF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Exercise 3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A6AE23-E5FD-E69C-D9C3-6E27903D99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91917"/>
            <a:ext cx="11481847" cy="42672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Suppose we want to investigate the effectiveness of a computer’s firewall.</a:t>
            </a:r>
          </a:p>
          <a:p>
            <a:pPr lvl="1"/>
            <a:r>
              <a:rPr lang="en-GB" b="1" dirty="0"/>
              <a:t>What is the output variable (DV)?</a:t>
            </a:r>
          </a:p>
          <a:p>
            <a:pPr lvl="1"/>
            <a:r>
              <a:rPr lang="en-US" b="1" dirty="0">
                <a:solidFill>
                  <a:srgbClr val="FF0000"/>
                </a:solidFill>
              </a:rPr>
              <a:t>We cannot measure firewall effectiveness directly, so we need to use a proxy measure for it, e.g. the number of attacks on the computer that are successful</a:t>
            </a:r>
            <a:endParaRPr lang="en-GB" b="1" dirty="0">
              <a:solidFill>
                <a:srgbClr val="FF0000"/>
              </a:solidFill>
            </a:endParaRPr>
          </a:p>
          <a:p>
            <a:pPr lvl="1"/>
            <a:r>
              <a:rPr lang="en-GB" b="1" dirty="0"/>
              <a:t>What is the input variable (IV)?</a:t>
            </a:r>
          </a:p>
          <a:p>
            <a:pPr lvl="1"/>
            <a:r>
              <a:rPr lang="en-GB" b="1" dirty="0">
                <a:solidFill>
                  <a:srgbClr val="FF0000"/>
                </a:solidFill>
              </a:rPr>
              <a:t>Status of the firewall</a:t>
            </a:r>
          </a:p>
          <a:p>
            <a:pPr lvl="1"/>
            <a:r>
              <a:rPr lang="en-GB" b="1" dirty="0"/>
              <a:t>What conditions of the IV should be included?</a:t>
            </a:r>
          </a:p>
          <a:p>
            <a:pPr lvl="1"/>
            <a:r>
              <a:rPr lang="nb-NO" b="1" dirty="0">
                <a:solidFill>
                  <a:srgbClr val="FF0000"/>
                </a:solidFill>
              </a:rPr>
              <a:t>Firewall settings 1, Firewall settings 2</a:t>
            </a:r>
            <a:endParaRPr lang="en-GB" b="1" dirty="0">
              <a:solidFill>
                <a:srgbClr val="FF0000"/>
              </a:solidFill>
            </a:endParaRPr>
          </a:p>
          <a:p>
            <a:pPr lvl="1"/>
            <a:r>
              <a:rPr lang="en-GB" b="1" dirty="0"/>
              <a:t>What is the basic hypothesis?</a:t>
            </a:r>
          </a:p>
        </p:txBody>
      </p:sp>
    </p:spTree>
    <p:extLst>
      <p:ext uri="{BB962C8B-B14F-4D97-AF65-F5344CB8AC3E}">
        <p14:creationId xmlns:p14="http://schemas.microsoft.com/office/powerpoint/2010/main" val="152697420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942BEC7-3B7B-E263-5D8B-EE569BBE449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E2B7DB24-B637-5297-0E42-398E46CA8B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Exercise 3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8D6B49-719B-B4C2-865C-2B47FADAC6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91917"/>
            <a:ext cx="11481847" cy="426720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Suppose we want to investigate the effectiveness of a computer’s firewall.</a:t>
            </a:r>
          </a:p>
          <a:p>
            <a:pPr lvl="1"/>
            <a:r>
              <a:rPr lang="en-GB" b="1" dirty="0"/>
              <a:t>What is the output variable (DV)?</a:t>
            </a:r>
          </a:p>
          <a:p>
            <a:pPr lvl="1"/>
            <a:r>
              <a:rPr lang="en-US" b="1" dirty="0">
                <a:solidFill>
                  <a:srgbClr val="FF0000"/>
                </a:solidFill>
              </a:rPr>
              <a:t>We cannot measure firewall effectiveness directly, so we need to use a proxy measure for it, e.g. the number of attacks on the computer that are successful</a:t>
            </a:r>
            <a:endParaRPr lang="en-GB" b="1" dirty="0">
              <a:solidFill>
                <a:srgbClr val="FF0000"/>
              </a:solidFill>
            </a:endParaRPr>
          </a:p>
          <a:p>
            <a:pPr lvl="1"/>
            <a:r>
              <a:rPr lang="en-GB" b="1" dirty="0"/>
              <a:t>What is the input variable (IV)?</a:t>
            </a:r>
          </a:p>
          <a:p>
            <a:pPr lvl="1"/>
            <a:r>
              <a:rPr lang="en-GB" b="1" dirty="0">
                <a:solidFill>
                  <a:srgbClr val="FF0000"/>
                </a:solidFill>
              </a:rPr>
              <a:t>Status of the firewall</a:t>
            </a:r>
          </a:p>
          <a:p>
            <a:pPr lvl="1"/>
            <a:r>
              <a:rPr lang="en-GB" b="1" dirty="0"/>
              <a:t>What conditions of the IV should be included?</a:t>
            </a:r>
          </a:p>
          <a:p>
            <a:pPr lvl="1"/>
            <a:r>
              <a:rPr lang="nb-NO" b="1" dirty="0">
                <a:solidFill>
                  <a:srgbClr val="FF0000"/>
                </a:solidFill>
              </a:rPr>
              <a:t>Firewall settings 1, Firewall settings 2</a:t>
            </a:r>
            <a:endParaRPr lang="en-GB" b="1" dirty="0">
              <a:solidFill>
                <a:srgbClr val="FF0000"/>
              </a:solidFill>
            </a:endParaRPr>
          </a:p>
          <a:p>
            <a:pPr lvl="1"/>
            <a:r>
              <a:rPr lang="en-GB" b="1" dirty="0"/>
              <a:t>What is the basic hypothesis?</a:t>
            </a:r>
          </a:p>
          <a:p>
            <a:pPr lvl="1"/>
            <a:r>
              <a:rPr lang="en-US" b="1" dirty="0">
                <a:solidFill>
                  <a:srgbClr val="FF0000"/>
                </a:solidFill>
              </a:rPr>
              <a:t>The effectiveness of the firewall (as measured by the mean number of successful attacks against it) varies depending on what firewall settings are used.</a:t>
            </a:r>
          </a:p>
        </p:txBody>
      </p:sp>
    </p:spTree>
    <p:extLst>
      <p:ext uri="{BB962C8B-B14F-4D97-AF65-F5344CB8AC3E}">
        <p14:creationId xmlns:p14="http://schemas.microsoft.com/office/powerpoint/2010/main" val="27459414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C3BB1B8-51D6-249B-8A68-723C47842CA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4A34A9EC-7FCB-B814-E5A8-14A9677168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The Null Hypothesis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874448-66FD-2026-6F7E-F3162BFF41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91917"/>
            <a:ext cx="11481847" cy="4267200"/>
          </a:xfrm>
        </p:spPr>
        <p:txBody>
          <a:bodyPr>
            <a:normAutofit/>
          </a:bodyPr>
          <a:lstStyle/>
          <a:p>
            <a:r>
              <a:rPr lang="en-GB" dirty="0"/>
              <a:t>Normally researchers are interested in demonstrating the truth of a hypothesis of interest.</a:t>
            </a:r>
          </a:p>
          <a:p>
            <a:pPr lvl="1"/>
            <a:r>
              <a:rPr lang="en-GB" sz="2800" dirty="0"/>
              <a:t>This group is healthier.</a:t>
            </a:r>
          </a:p>
          <a:p>
            <a:pPr lvl="1"/>
            <a:r>
              <a:rPr lang="en-GB" sz="2800" dirty="0"/>
              <a:t>These shops sell more.</a:t>
            </a:r>
          </a:p>
          <a:p>
            <a:pPr lvl="1"/>
            <a:r>
              <a:rPr lang="en-GB" sz="2800" dirty="0"/>
              <a:t>This routing algorithm is faster.</a:t>
            </a:r>
          </a:p>
          <a:p>
            <a:pPr lvl="1"/>
            <a:endParaRPr lang="en-GB" sz="2800" dirty="0"/>
          </a:p>
          <a:p>
            <a:r>
              <a:rPr lang="en-GB" dirty="0"/>
              <a:t>This means that Population A must differ from Population B in some way.</a:t>
            </a:r>
          </a:p>
        </p:txBody>
      </p:sp>
    </p:spTree>
    <p:extLst>
      <p:ext uri="{BB962C8B-B14F-4D97-AF65-F5344CB8AC3E}">
        <p14:creationId xmlns:p14="http://schemas.microsoft.com/office/powerpoint/2010/main" val="3479209637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CF70CA9-FE60-D899-41B8-6D2D45C0339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806AD0AE-635A-559E-B648-5156E0D29A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The Null Hypothesis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BBD0F2-9F38-BB44-765B-4B7006B312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91917"/>
            <a:ext cx="11481847" cy="4267200"/>
          </a:xfrm>
        </p:spPr>
        <p:txBody>
          <a:bodyPr>
            <a:normAutofit/>
          </a:bodyPr>
          <a:lstStyle/>
          <a:p>
            <a:r>
              <a:rPr lang="en-GB" dirty="0"/>
              <a:t>Unfortunately it is very difficult to prove something true, so instead we try to prove that something is false.</a:t>
            </a:r>
          </a:p>
          <a:p>
            <a:endParaRPr lang="en-GB" dirty="0"/>
          </a:p>
          <a:p>
            <a:r>
              <a:rPr lang="en-GB" dirty="0"/>
              <a:t>We therefore state the exact opposite of what we want to demonstrate to be true and then prove it false.</a:t>
            </a:r>
          </a:p>
          <a:p>
            <a:pPr lvl="1"/>
            <a:r>
              <a:rPr lang="en-GB" dirty="0"/>
              <a:t>What remains (the thing we’re interested is) must be true.</a:t>
            </a:r>
          </a:p>
          <a:p>
            <a:pPr lvl="1"/>
            <a:endParaRPr lang="en-GB" dirty="0"/>
          </a:p>
          <a:p>
            <a:r>
              <a:rPr lang="en-GB" dirty="0"/>
              <a:t>This ‘opposite’ hypothesis is known as the </a:t>
            </a:r>
            <a:r>
              <a:rPr lang="en-GB" i="1" dirty="0"/>
              <a:t>null hypothesis </a:t>
            </a:r>
            <a:r>
              <a:rPr lang="en-GB" b="1" i="1" dirty="0"/>
              <a:t>H</a:t>
            </a:r>
            <a:r>
              <a:rPr lang="en-GB" b="1" i="1" baseline="-25000" dirty="0"/>
              <a:t>0</a:t>
            </a:r>
            <a:r>
              <a:rPr lang="en-GB" i="1" baseline="-25000" dirty="0"/>
              <a:t> </a:t>
            </a:r>
            <a:r>
              <a:rPr lang="en-GB" i="1" dirty="0"/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45285237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6C8A6CA-7B6E-E3FA-1541-20A326C8826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9908B9-D758-B0DA-A7E6-B1544A96DB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The Null Hypothesis</a:t>
            </a:r>
            <a:endParaRPr lang="en-GB" sz="60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5628AA12-846D-32F8-F81C-A90FB8F03FC5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8219" y="1491917"/>
                <a:ext cx="11481847" cy="4267200"/>
              </a:xfrm>
            </p:spPr>
            <p:txBody>
              <a:bodyPr>
                <a:normAutofit/>
              </a:bodyPr>
              <a:lstStyle/>
              <a:p>
                <a:r>
                  <a:rPr lang="en-GB" dirty="0"/>
                  <a:t>Suppose we want to show that male feet are bigger than female feet:</a:t>
                </a:r>
              </a:p>
              <a:p>
                <a:endParaRPr lang="en-GB" sz="1000" dirty="0"/>
              </a:p>
              <a:p>
                <a:pPr lvl="1"/>
                <a:r>
                  <a:rPr lang="en-GB" sz="2800" dirty="0"/>
                  <a:t>The thing we want to show is that male feet are bigger than female feet, i.e.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80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800" b="0" i="1" smtClean="0">
                            <a:latin typeface="Cambria Math" panose="02040503050406030204" pitchFamily="18" charset="0"/>
                          </a:rPr>
                          <m:t>𝐻</m:t>
                        </m:r>
                      </m:e>
                      <m:sub>
                        <m:r>
                          <a:rPr lang="en-GB" sz="2800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r>
                      <a:rPr lang="en-GB" sz="2800" b="0" i="1" smtClean="0">
                        <a:latin typeface="Cambria Math" panose="02040503050406030204" pitchFamily="18" charset="0"/>
                      </a:rPr>
                      <m:t>:</m:t>
                    </m:r>
                    <m:sSub>
                      <m:sSubPr>
                        <m:ctrlPr>
                          <a:rPr lang="en-GB" sz="2800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8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𝜇</m:t>
                        </m:r>
                      </m:e>
                      <m:sub>
                        <m:r>
                          <a:rPr lang="en-GB" sz="2800" b="0" i="1" smtClean="0">
                            <a:latin typeface="Cambria Math" panose="02040503050406030204" pitchFamily="18" charset="0"/>
                          </a:rPr>
                          <m:t>𝑀𝑎𝑙𝑒</m:t>
                        </m:r>
                      </m:sub>
                    </m:sSub>
                    <m:r>
                      <a:rPr lang="en-GB" sz="28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&gt;</m:t>
                    </m:r>
                    <m:sSub>
                      <m:sSubPr>
                        <m:ctrlPr>
                          <a:rPr lang="en-GB" sz="28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8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𝜇</m:t>
                        </m:r>
                      </m:e>
                      <m:sub>
                        <m:r>
                          <a:rPr lang="en-GB" sz="28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𝐹𝑒𝑚𝑎𝑙𝑒</m:t>
                        </m:r>
                      </m:sub>
                    </m:sSub>
                  </m:oMath>
                </a14:m>
                <a:r>
                  <a:rPr lang="en-GB" dirty="0"/>
                  <a:t>.</a:t>
                </a:r>
              </a:p>
              <a:p>
                <a:pPr lvl="1"/>
                <a:endParaRPr lang="en-GB" sz="1000" dirty="0"/>
              </a:p>
              <a:p>
                <a:pPr lvl="1"/>
                <a:r>
                  <a:rPr lang="en-GB" sz="2800" dirty="0"/>
                  <a:t>Our null hypothesis is the opposite of this: Male feet are the same size as or smaller than female feet, i.e.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8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800" i="1">
                            <a:latin typeface="Cambria Math" panose="02040503050406030204" pitchFamily="18" charset="0"/>
                          </a:rPr>
                          <m:t>𝐻</m:t>
                        </m:r>
                      </m:e>
                      <m:sub>
                        <m:r>
                          <a:rPr lang="en-GB" sz="2800" b="0" i="1" smtClean="0">
                            <a:latin typeface="Cambria Math" panose="02040503050406030204" pitchFamily="18" charset="0"/>
                          </a:rPr>
                          <m:t>0</m:t>
                        </m:r>
                      </m:sub>
                    </m:sSub>
                    <m:r>
                      <a:rPr lang="en-GB" sz="2800" i="1">
                        <a:latin typeface="Cambria Math" panose="02040503050406030204" pitchFamily="18" charset="0"/>
                      </a:rPr>
                      <m:t>:</m:t>
                    </m:r>
                    <m:sSub>
                      <m:sSubPr>
                        <m:ctrlPr>
                          <a:rPr lang="en-GB" sz="28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8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𝜇</m:t>
                        </m:r>
                      </m:e>
                      <m:sub>
                        <m:r>
                          <a:rPr lang="en-GB" sz="2800" i="1">
                            <a:latin typeface="Cambria Math" panose="02040503050406030204" pitchFamily="18" charset="0"/>
                          </a:rPr>
                          <m:t>𝑀𝑎𝑙𝑒</m:t>
                        </m:r>
                      </m:sub>
                    </m:sSub>
                    <m:r>
                      <a:rPr lang="en-GB" sz="280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≤</m:t>
                    </m:r>
                    <m:sSub>
                      <m:sSubPr>
                        <m:ctrlPr>
                          <a:rPr lang="en-GB" sz="28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8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𝜇</m:t>
                        </m:r>
                      </m:e>
                      <m:sub>
                        <m:r>
                          <a:rPr lang="en-GB" sz="28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𝐹𝑒𝑚𝑎𝑙𝑒</m:t>
                        </m:r>
                      </m:sub>
                    </m:sSub>
                  </m:oMath>
                </a14:m>
                <a:r>
                  <a:rPr lang="en-GB" dirty="0"/>
                  <a:t>.</a:t>
                </a:r>
              </a:p>
              <a:p>
                <a:pPr lvl="1"/>
                <a:endParaRPr lang="en-GB" sz="1000" dirty="0"/>
              </a:p>
              <a:p>
                <a:pPr lvl="1"/>
                <a:r>
                  <a:rPr lang="en-GB" sz="2800" dirty="0"/>
                  <a:t>We then use statistical techniques to reject (disprove) this hypothesis by showing that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8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sz="2800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sz="2800" i="1">
                                <a:latin typeface="Cambria Math" panose="02040503050406030204" pitchFamily="18" charset="0"/>
                              </a:rPr>
                              <m:t>𝑋</m:t>
                            </m:r>
                          </m:e>
                        </m:acc>
                      </m:e>
                      <m:sub>
                        <m:r>
                          <a:rPr lang="en-GB" sz="2800" i="1">
                            <a:latin typeface="Cambria Math" panose="02040503050406030204" pitchFamily="18" charset="0"/>
                          </a:rPr>
                          <m:t>𝑀𝑎𝑙𝑒</m:t>
                        </m:r>
                      </m:sub>
                    </m:sSub>
                    <m:r>
                      <a:rPr lang="en-GB" sz="280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&gt;</m:t>
                    </m:r>
                    <m:sSub>
                      <m:sSubPr>
                        <m:ctrlPr>
                          <a:rPr lang="en-GB" sz="28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sz="2800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sz="2800" i="1" smtClean="0">
                                <a:latin typeface="Cambria Math" panose="02040503050406030204" pitchFamily="18" charset="0"/>
                              </a:rPr>
                              <m:t>𝑋</m:t>
                            </m:r>
                          </m:e>
                        </m:acc>
                      </m:e>
                      <m:sub>
                        <m:r>
                          <a:rPr lang="en-GB" sz="2800" b="0" i="1" smtClean="0">
                            <a:latin typeface="Cambria Math" panose="02040503050406030204" pitchFamily="18" charset="0"/>
                          </a:rPr>
                          <m:t>𝐹𝑒𝑚</m:t>
                        </m:r>
                        <m:r>
                          <a:rPr lang="en-GB" sz="2800" i="1">
                            <a:latin typeface="Cambria Math" panose="02040503050406030204" pitchFamily="18" charset="0"/>
                          </a:rPr>
                          <m:t>𝑎𝑙𝑒</m:t>
                        </m:r>
                      </m:sub>
                    </m:sSub>
                  </m:oMath>
                </a14:m>
                <a:r>
                  <a:rPr lang="en-GB" sz="2800" dirty="0"/>
                  <a:t>.</a:t>
                </a:r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5628AA12-846D-32F8-F81C-A90FB8F03FC5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8219" y="1491917"/>
                <a:ext cx="11481847" cy="4267200"/>
              </a:xfrm>
              <a:blipFill>
                <a:blip r:embed="rId3"/>
                <a:stretch>
                  <a:fillRect l="-956" t="-2429" r="-95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681010986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00C37B9-C628-42F8-AB2C-EDBC2172FCA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518E3170-DCD1-FE36-3545-AE2F085285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The Null Hypothesis</a:t>
            </a:r>
            <a:endParaRPr lang="en-GB" sz="60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F0C26335-697E-6CC9-EEAB-2BDCEA3C83B7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8219" y="1491917"/>
                <a:ext cx="11481847" cy="4267200"/>
              </a:xfrm>
            </p:spPr>
            <p:txBody>
              <a:bodyPr>
                <a:normAutofit fontScale="92500" lnSpcReduction="10000"/>
              </a:bodyPr>
              <a:lstStyle/>
              <a:p>
                <a:r>
                  <a:rPr lang="en-GB" sz="3000" dirty="0"/>
                  <a:t>We can now state our working hypotheses:</a:t>
                </a:r>
              </a:p>
              <a:p>
                <a:endParaRPr lang="en-GB" sz="1100" dirty="0"/>
              </a:p>
              <a:p>
                <a:pPr lvl="1"/>
                <a:r>
                  <a:rPr lang="en-GB" sz="3000" b="1" i="1" dirty="0"/>
                  <a:t>H</a:t>
                </a:r>
                <a:r>
                  <a:rPr lang="en-GB" sz="3000" b="1" i="1" baseline="-25000" dirty="0"/>
                  <a:t>0</a:t>
                </a:r>
                <a:r>
                  <a:rPr lang="en-GB" sz="3000" b="1" dirty="0"/>
                  <a:t>: </a:t>
                </a:r>
                <a:r>
                  <a:rPr lang="en-GB" sz="3000" dirty="0"/>
                  <a:t>Male feet are as small as or smaller than female feet.</a:t>
                </a:r>
              </a:p>
              <a:p>
                <a:pPr lvl="2"/>
                <a:r>
                  <a:rPr lang="en-GB" sz="2800" dirty="0"/>
                  <a:t>The mean foot size of a male is as the same as or less than the mean foot size of a female</a:t>
                </a:r>
              </a:p>
              <a:p>
                <a:pPr lvl="1"/>
                <a:r>
                  <a:rPr lang="en-GB" sz="3000" b="1" i="1" dirty="0"/>
                  <a:t>H</a:t>
                </a:r>
                <a:r>
                  <a:rPr lang="en-GB" sz="3000" b="1" i="1" baseline="-25000" dirty="0"/>
                  <a:t>1</a:t>
                </a:r>
                <a:r>
                  <a:rPr lang="en-GB" sz="3000" b="1" dirty="0"/>
                  <a:t>: </a:t>
                </a:r>
                <a:r>
                  <a:rPr lang="en-GB" sz="3000" dirty="0"/>
                  <a:t>Male feet are larger than female feet.</a:t>
                </a:r>
              </a:p>
              <a:p>
                <a:pPr lvl="2"/>
                <a:r>
                  <a:rPr lang="en-GB" sz="2800" dirty="0"/>
                  <a:t>The mean foot size of a male is greater than the mean foot size of a female</a:t>
                </a:r>
              </a:p>
              <a:p>
                <a:pPr lvl="1"/>
                <a:endParaRPr lang="en-GB" sz="3200" dirty="0"/>
              </a:p>
              <a:p>
                <a:r>
                  <a:rPr lang="en-GB" sz="3500" dirty="0"/>
                  <a:t>How can we reject </a:t>
                </a:r>
                <a:r>
                  <a:rPr lang="en-GB" sz="3500" i="1" dirty="0"/>
                  <a:t>H</a:t>
                </a:r>
                <a:r>
                  <a:rPr lang="en-GB" sz="3500" i="1" baseline="-25000" dirty="0"/>
                  <a:t>0</a:t>
                </a:r>
                <a:r>
                  <a:rPr lang="en-GB" sz="3500" dirty="0"/>
                  <a:t>?</a:t>
                </a:r>
              </a:p>
              <a:p>
                <a:pPr lvl="1"/>
                <a:r>
                  <a:rPr lang="en-GB" sz="3200" dirty="0"/>
                  <a:t>By showing that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32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sz="3200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sz="3200" i="1">
                                <a:latin typeface="Cambria Math" panose="02040503050406030204" pitchFamily="18" charset="0"/>
                              </a:rPr>
                              <m:t>𝑋</m:t>
                            </m:r>
                          </m:e>
                        </m:acc>
                      </m:e>
                      <m:sub>
                        <m:r>
                          <a:rPr lang="en-GB" sz="3200" i="1">
                            <a:latin typeface="Cambria Math" panose="02040503050406030204" pitchFamily="18" charset="0"/>
                          </a:rPr>
                          <m:t>𝑀𝑎𝑙𝑒</m:t>
                        </m:r>
                      </m:sub>
                    </m:sSub>
                    <m:r>
                      <a:rPr lang="en-GB" sz="320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&gt;</m:t>
                    </m:r>
                    <m:sSub>
                      <m:sSubPr>
                        <m:ctrlPr>
                          <a:rPr lang="en-GB" sz="32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sz="3200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sz="3200" i="1">
                                <a:latin typeface="Cambria Math" panose="02040503050406030204" pitchFamily="18" charset="0"/>
                              </a:rPr>
                              <m:t>𝑋</m:t>
                            </m:r>
                          </m:e>
                        </m:acc>
                      </m:e>
                      <m:sub>
                        <m:r>
                          <a:rPr lang="en-GB" sz="3200" i="1">
                            <a:latin typeface="Cambria Math" panose="02040503050406030204" pitchFamily="18" charset="0"/>
                          </a:rPr>
                          <m:t>𝐹𝑒𝑚𝑎𝑙𝑒</m:t>
                        </m:r>
                      </m:sub>
                    </m:sSub>
                  </m:oMath>
                </a14:m>
                <a:endParaRPr lang="en-GB" sz="3200" dirty="0"/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F0C26335-697E-6CC9-EEAB-2BDCEA3C83B7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8219" y="1491917"/>
                <a:ext cx="11481847" cy="4267200"/>
              </a:xfrm>
              <a:blipFill>
                <a:blip r:embed="rId3"/>
                <a:stretch>
                  <a:fillRect l="-1221" t="-328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722171191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47C0FF9-3487-47C0-E4E4-8613E51AE88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58414D26-8086-7129-7741-B52A66505C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The Null Hypothesis</a:t>
            </a:r>
            <a:endParaRPr lang="en-GB" sz="60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3FA81C5D-170E-EEF8-2B1D-D64966169AC3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8219" y="1491917"/>
                <a:ext cx="11481847" cy="4267200"/>
              </a:xfrm>
            </p:spPr>
            <p:txBody>
              <a:bodyPr>
                <a:normAutofit/>
              </a:bodyPr>
              <a:lstStyle/>
              <a:p>
                <a:r>
                  <a:rPr lang="en-GB" dirty="0"/>
                  <a:t>Why is there a difference between male and female sample means?</a:t>
                </a:r>
              </a:p>
              <a:p>
                <a:r>
                  <a:rPr lang="en-GB" dirty="0"/>
                  <a:t>Two possible reasons:</a:t>
                </a:r>
              </a:p>
              <a:p>
                <a:pPr lvl="1"/>
                <a:r>
                  <a:rPr lang="en-GB" dirty="0"/>
                  <a:t>There is a difference between the male and female mean shoe size, i.e.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𝑋</m:t>
                            </m:r>
                          </m:e>
                        </m:acc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𝑀𝑎𝑙𝑒</m:t>
                        </m:r>
                      </m:sub>
                    </m:sSub>
                    <m:r>
                      <a:rPr lang="en-GB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≠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𝑋</m:t>
                            </m:r>
                          </m:e>
                        </m:acc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𝐹𝑒𝑚𝑎𝑙𝑒</m:t>
                        </m:r>
                      </m:sub>
                    </m:sSub>
                  </m:oMath>
                </a14:m>
                <a:endParaRPr lang="en-GB" dirty="0"/>
              </a:p>
              <a:p>
                <a:pPr lvl="1"/>
                <a:r>
                  <a:rPr lang="en-GB" dirty="0"/>
                  <a:t>There is no difference between the male and female mean shoe size, i.e.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𝑋</m:t>
                            </m:r>
                          </m:e>
                        </m:acc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𝑀𝑎𝑙𝑒</m:t>
                        </m:r>
                      </m:sub>
                    </m:sSub>
                    <m:r>
                      <a:rPr lang="en-GB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𝑋</m:t>
                            </m:r>
                          </m:e>
                        </m:acc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𝐹𝑒𝑚𝑎𝑙𝑒</m:t>
                        </m:r>
                      </m:sub>
                    </m:sSub>
                  </m:oMath>
                </a14:m>
                <a:r>
                  <a:rPr lang="en-GB" dirty="0"/>
                  <a:t> and any variation is due to chance or to a sampling error</a:t>
                </a:r>
              </a:p>
              <a:p>
                <a:endParaRPr lang="en-GB" dirty="0"/>
              </a:p>
              <a:p>
                <a:r>
                  <a:rPr lang="en-GB" dirty="0"/>
                  <a:t>The t-test and the ANOVA test we’ll look at in later lectures will help to decide if the difference is due to chance or not</a:t>
                </a:r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3FA81C5D-170E-EEF8-2B1D-D64966169AC3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8219" y="1491917"/>
                <a:ext cx="11481847" cy="4267200"/>
              </a:xfrm>
              <a:blipFill>
                <a:blip r:embed="rId3"/>
                <a:stretch>
                  <a:fillRect l="-956" t="-242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32867660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EAAECA5-BCA5-79A0-A5E1-E79FA2D06EF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C5D3E8C8-5C54-2BDC-B5D9-73FC280AC6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Exercise 4</a:t>
            </a:r>
            <a:endParaRPr lang="en-GB" sz="60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A4CF63F9-6D90-9D7E-FA31-57AA7BF179EB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8219" y="1491917"/>
                <a:ext cx="11481847" cy="4267200"/>
              </a:xfrm>
            </p:spPr>
            <p:txBody>
              <a:bodyPr>
                <a:normAutofit/>
              </a:bodyPr>
              <a:lstStyle/>
              <a:p>
                <a:r>
                  <a:rPr lang="en-GB" dirty="0"/>
                  <a:t>We want to show that the new version of a piece of software allows users to complete tasks more quickly than the previous version</a:t>
                </a:r>
              </a:p>
              <a:p>
                <a:pPr lvl="1"/>
                <a:r>
                  <a:rPr lang="en-GB" sz="2800" b="1" dirty="0"/>
                  <a:t>What are the DV, IV and IV conditions?</a:t>
                </a:r>
              </a:p>
              <a:p>
                <a:pPr lvl="1"/>
                <a:endParaRPr lang="en-GB" sz="2800" b="1" dirty="0"/>
              </a:p>
              <a:p>
                <a:pPr lvl="1"/>
                <a:r>
                  <a:rPr lang="en-GB" sz="2800" b="1" dirty="0"/>
                  <a:t>Formulate a null hypothesis </a:t>
                </a:r>
                <a:r>
                  <a:rPr lang="en-GB" sz="2800" b="1" i="1" dirty="0"/>
                  <a:t>H</a:t>
                </a:r>
                <a:r>
                  <a:rPr lang="en-GB" sz="2800" b="1" i="1" baseline="-25000" dirty="0"/>
                  <a:t>0  </a:t>
                </a:r>
                <a:r>
                  <a:rPr lang="en-GB" sz="2800" b="1" dirty="0"/>
                  <a:t>and an alterative hypothesis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800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800" b="1" i="1" smtClean="0">
                            <a:latin typeface="Cambria Math" panose="02040503050406030204" pitchFamily="18" charset="0"/>
                          </a:rPr>
                          <m:t>𝑯</m:t>
                        </m:r>
                      </m:e>
                      <m:sub>
                        <m:r>
                          <a:rPr lang="en-GB" sz="2800" b="1" i="1" smtClean="0">
                            <a:latin typeface="Cambria Math" panose="02040503050406030204" pitchFamily="18" charset="0"/>
                          </a:rPr>
                          <m:t>𝟏</m:t>
                        </m:r>
                      </m:sub>
                    </m:sSub>
                  </m:oMath>
                </a14:m>
                <a:r>
                  <a:rPr lang="en-GB" sz="2800" b="1" dirty="0"/>
                  <a:t> for this experiment</a:t>
                </a:r>
              </a:p>
              <a:p>
                <a:pPr lvl="1"/>
                <a:endParaRPr lang="en-GB" sz="2800" b="1" dirty="0"/>
              </a:p>
              <a:p>
                <a:pPr lvl="1"/>
                <a:r>
                  <a:rPr lang="en-GB" sz="2800" b="1" dirty="0"/>
                  <a:t>What would you need to show to reject the null hypothesis?</a:t>
                </a:r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A4CF63F9-6D90-9D7E-FA31-57AA7BF179EB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8219" y="1491917"/>
                <a:ext cx="11481847" cy="4267200"/>
              </a:xfrm>
              <a:blipFill>
                <a:blip r:embed="rId3"/>
                <a:stretch>
                  <a:fillRect l="-956" t="-2429" r="-116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96283230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63004A3-5832-B914-A5A5-F7A7DDF02AF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BE4C864C-724E-A929-0486-A21817937D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Exercise 4</a:t>
            </a:r>
            <a:endParaRPr lang="en-GB" sz="60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25DF8ECA-14E0-5649-6110-F073D42521D6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8219" y="1491917"/>
                <a:ext cx="11481847" cy="4267200"/>
              </a:xfrm>
            </p:spPr>
            <p:txBody>
              <a:bodyPr>
                <a:normAutofit lnSpcReduction="10000"/>
              </a:bodyPr>
              <a:lstStyle/>
              <a:p>
                <a:r>
                  <a:rPr lang="en-GB" dirty="0"/>
                  <a:t>We want to show that the new version of a piece of software allows users to complete tasks more quickly than the previous version.</a:t>
                </a:r>
              </a:p>
              <a:p>
                <a:pPr lvl="1"/>
                <a:r>
                  <a:rPr lang="en-GB" sz="2800" b="1" dirty="0"/>
                  <a:t>What are the DV, IV and IV conditions?</a:t>
                </a:r>
              </a:p>
              <a:p>
                <a:pPr lvl="1"/>
                <a:r>
                  <a:rPr lang="en-GB" sz="2800" b="1" dirty="0">
                    <a:solidFill>
                      <a:srgbClr val="FF0000"/>
                    </a:solidFill>
                  </a:rPr>
                  <a:t>DV:  </a:t>
                </a:r>
                <a:r>
                  <a:rPr lang="en-GB" sz="2800" dirty="0">
                    <a:solidFill>
                      <a:srgbClr val="FF0000"/>
                    </a:solidFill>
                  </a:rPr>
                  <a:t>Speed of task.  </a:t>
                </a:r>
                <a:r>
                  <a:rPr lang="en-GB" sz="2800" b="1" dirty="0">
                    <a:solidFill>
                      <a:srgbClr val="FF0000"/>
                    </a:solidFill>
                  </a:rPr>
                  <a:t>IV: </a:t>
                </a:r>
                <a:r>
                  <a:rPr lang="en-GB" sz="2800" dirty="0">
                    <a:solidFill>
                      <a:srgbClr val="FF0000"/>
                    </a:solidFill>
                  </a:rPr>
                  <a:t>Version of software.  </a:t>
                </a:r>
                <a:r>
                  <a:rPr lang="en-GB" sz="2800" b="1" dirty="0">
                    <a:solidFill>
                      <a:srgbClr val="FF0000"/>
                    </a:solidFill>
                  </a:rPr>
                  <a:t>Conditions:  </a:t>
                </a:r>
                <a:r>
                  <a:rPr lang="en-GB" sz="2800" dirty="0">
                    <a:solidFill>
                      <a:srgbClr val="FF0000"/>
                    </a:solidFill>
                  </a:rPr>
                  <a:t>v1 / v2</a:t>
                </a:r>
              </a:p>
              <a:p>
                <a:pPr lvl="1"/>
                <a:r>
                  <a:rPr lang="en-GB" sz="2800" b="1" dirty="0"/>
                  <a:t>Formulate a null hypothesis </a:t>
                </a:r>
                <a:r>
                  <a:rPr lang="en-GB" sz="2800" b="1" i="1" dirty="0"/>
                  <a:t>H</a:t>
                </a:r>
                <a:r>
                  <a:rPr lang="en-GB" sz="2800" b="1" i="1" baseline="-25000" dirty="0"/>
                  <a:t>0  </a:t>
                </a:r>
                <a:r>
                  <a:rPr lang="en-GB" sz="2800" b="1" dirty="0"/>
                  <a:t>and an alterative hypothesis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800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800" b="1" i="1">
                            <a:latin typeface="Cambria Math" panose="02040503050406030204" pitchFamily="18" charset="0"/>
                          </a:rPr>
                          <m:t>𝑯</m:t>
                        </m:r>
                      </m:e>
                      <m:sub>
                        <m:r>
                          <a:rPr lang="en-GB" sz="2800" b="1" i="1">
                            <a:latin typeface="Cambria Math" panose="02040503050406030204" pitchFamily="18" charset="0"/>
                          </a:rPr>
                          <m:t>𝟏</m:t>
                        </m:r>
                      </m:sub>
                    </m:sSub>
                  </m:oMath>
                </a14:m>
                <a:r>
                  <a:rPr lang="en-GB" sz="2800" b="1" dirty="0"/>
                  <a:t> for this experiment.</a:t>
                </a:r>
              </a:p>
              <a:p>
                <a:pPr lvl="1"/>
                <a:r>
                  <a:rPr lang="en-GB" sz="2800" b="1" dirty="0">
                    <a:solidFill>
                      <a:srgbClr val="FF0000"/>
                    </a:solidFill>
                  </a:rPr>
                  <a:t>H</a:t>
                </a:r>
                <a:r>
                  <a:rPr lang="en-GB" sz="2800" b="1" baseline="-25000" dirty="0">
                    <a:solidFill>
                      <a:srgbClr val="FF0000"/>
                    </a:solidFill>
                  </a:rPr>
                  <a:t>1</a:t>
                </a:r>
                <a:r>
                  <a:rPr lang="en-GB" sz="2800" b="1" dirty="0">
                    <a:solidFill>
                      <a:srgbClr val="FF0000"/>
                    </a:solidFill>
                  </a:rPr>
                  <a:t>:  </a:t>
                </a:r>
                <a:r>
                  <a:rPr lang="en-GB" sz="2800" dirty="0">
                    <a:solidFill>
                      <a:srgbClr val="FF0000"/>
                    </a:solidFill>
                  </a:rPr>
                  <a:t>The speed of tasks on v1 &gt; the speed of tasks on v2</a:t>
                </a:r>
              </a:p>
              <a:p>
                <a:pPr lvl="1"/>
                <a:r>
                  <a:rPr lang="en-GB" sz="2800" b="1" dirty="0">
                    <a:solidFill>
                      <a:srgbClr val="FF0000"/>
                    </a:solidFill>
                  </a:rPr>
                  <a:t>H</a:t>
                </a:r>
                <a:r>
                  <a:rPr lang="en-GB" sz="2800" b="1" baseline="-25000" dirty="0">
                    <a:solidFill>
                      <a:srgbClr val="FF0000"/>
                    </a:solidFill>
                  </a:rPr>
                  <a:t>0</a:t>
                </a:r>
                <a:r>
                  <a:rPr lang="en-GB" sz="2800" b="1" dirty="0">
                    <a:solidFill>
                      <a:srgbClr val="FF0000"/>
                    </a:solidFill>
                  </a:rPr>
                  <a:t>:  </a:t>
                </a:r>
                <a:r>
                  <a:rPr lang="en-GB" sz="2800" dirty="0">
                    <a:solidFill>
                      <a:srgbClr val="FF0000"/>
                    </a:solidFill>
                  </a:rPr>
                  <a:t>The speed of tasks on v1 </a:t>
                </a:r>
                <a14:m>
                  <m:oMath xmlns:m="http://schemas.openxmlformats.org/officeDocument/2006/math">
                    <m:r>
                      <a:rPr lang="en-GB" sz="2800" dirty="0" smtClean="0">
                        <a:solidFill>
                          <a:srgbClr val="FF0000"/>
                        </a:solidFill>
                        <a:latin typeface="Cambria Math" panose="02040503050406030204" pitchFamily="18" charset="0"/>
                      </a:rPr>
                      <m:t>≤</m:t>
                    </m:r>
                  </m:oMath>
                </a14:m>
                <a:r>
                  <a:rPr lang="en-GB" sz="2800" dirty="0">
                    <a:solidFill>
                      <a:srgbClr val="FF0000"/>
                    </a:solidFill>
                  </a:rPr>
                  <a:t>  the speed of tasks on v2</a:t>
                </a:r>
              </a:p>
              <a:p>
                <a:pPr lvl="1"/>
                <a:r>
                  <a:rPr lang="en-GB" sz="2800" b="1" dirty="0"/>
                  <a:t>What would you need to show to reject the null hypothesis?</a:t>
                </a:r>
              </a:p>
              <a:p>
                <a:pPr lvl="1"/>
                <a:r>
                  <a:rPr lang="en-GB" sz="2800" b="1" dirty="0">
                    <a:solidFill>
                      <a:srgbClr val="FF0000"/>
                    </a:solidFill>
                  </a:rPr>
                  <a:t>Tasks are faster on v2.</a:t>
                </a:r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25DF8ECA-14E0-5649-6110-F073D42521D6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8219" y="1491917"/>
                <a:ext cx="11481847" cy="4267200"/>
              </a:xfrm>
              <a:blipFill>
                <a:blip r:embed="rId3"/>
                <a:stretch>
                  <a:fillRect l="-956" t="-3286" r="-116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403760229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1996437-DCD0-D9B2-3722-EE98D976DC3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D62D2B96-25BD-A240-C100-C6A04ED1DC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Exercise 4</a:t>
            </a:r>
            <a:endParaRPr lang="en-GB" sz="60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A8017225-23E1-8A56-8CA6-CBB8D8A7DA39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8219" y="1491917"/>
                <a:ext cx="11481847" cy="4267200"/>
              </a:xfrm>
            </p:spPr>
            <p:txBody>
              <a:bodyPr>
                <a:normAutofit lnSpcReduction="10000"/>
              </a:bodyPr>
              <a:lstStyle/>
              <a:p>
                <a:r>
                  <a:rPr lang="en-GB" dirty="0"/>
                  <a:t>We want to show that the new version of a piece of software allows users to complete tasks more quickly than the previous version.</a:t>
                </a:r>
              </a:p>
              <a:p>
                <a:pPr lvl="1"/>
                <a:r>
                  <a:rPr lang="en-GB" sz="2800" b="1" dirty="0"/>
                  <a:t>What are the DV, IV and IV conditions?</a:t>
                </a:r>
              </a:p>
              <a:p>
                <a:pPr lvl="1"/>
                <a:r>
                  <a:rPr lang="en-GB" sz="2800" b="1" dirty="0">
                    <a:solidFill>
                      <a:srgbClr val="FF0000"/>
                    </a:solidFill>
                  </a:rPr>
                  <a:t>DV:  </a:t>
                </a:r>
                <a:r>
                  <a:rPr lang="en-GB" sz="2800" dirty="0">
                    <a:solidFill>
                      <a:srgbClr val="FF0000"/>
                    </a:solidFill>
                  </a:rPr>
                  <a:t>Speed of task.  </a:t>
                </a:r>
                <a:r>
                  <a:rPr lang="en-GB" sz="2800" b="1" dirty="0">
                    <a:solidFill>
                      <a:srgbClr val="FF0000"/>
                    </a:solidFill>
                  </a:rPr>
                  <a:t>IV: </a:t>
                </a:r>
                <a:r>
                  <a:rPr lang="en-GB" sz="2800" dirty="0">
                    <a:solidFill>
                      <a:srgbClr val="FF0000"/>
                    </a:solidFill>
                  </a:rPr>
                  <a:t>Version of software.  </a:t>
                </a:r>
                <a:r>
                  <a:rPr lang="en-GB" sz="2800" b="1" dirty="0">
                    <a:solidFill>
                      <a:srgbClr val="FF0000"/>
                    </a:solidFill>
                  </a:rPr>
                  <a:t>Conditions:  </a:t>
                </a:r>
                <a:r>
                  <a:rPr lang="en-GB" sz="2800" dirty="0">
                    <a:solidFill>
                      <a:srgbClr val="FF0000"/>
                    </a:solidFill>
                  </a:rPr>
                  <a:t>v1 / v2</a:t>
                </a:r>
              </a:p>
              <a:p>
                <a:pPr lvl="1"/>
                <a:r>
                  <a:rPr lang="en-GB" sz="2800" b="1" dirty="0"/>
                  <a:t>Formulate a null hypothesis </a:t>
                </a:r>
                <a:r>
                  <a:rPr lang="en-GB" sz="2800" b="1" i="1" dirty="0"/>
                  <a:t>H</a:t>
                </a:r>
                <a:r>
                  <a:rPr lang="en-GB" sz="2800" b="1" i="1" baseline="-25000" dirty="0"/>
                  <a:t>0  </a:t>
                </a:r>
                <a:r>
                  <a:rPr lang="en-GB" sz="2800" b="1" dirty="0"/>
                  <a:t>and an alterative hypothesis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800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800" b="1" i="1">
                            <a:latin typeface="Cambria Math" panose="02040503050406030204" pitchFamily="18" charset="0"/>
                          </a:rPr>
                          <m:t>𝑯</m:t>
                        </m:r>
                      </m:e>
                      <m:sub>
                        <m:r>
                          <a:rPr lang="en-GB" sz="2800" b="1" i="1">
                            <a:latin typeface="Cambria Math" panose="02040503050406030204" pitchFamily="18" charset="0"/>
                          </a:rPr>
                          <m:t>𝟏</m:t>
                        </m:r>
                      </m:sub>
                    </m:sSub>
                  </m:oMath>
                </a14:m>
                <a:r>
                  <a:rPr lang="en-GB" sz="2800" b="1" dirty="0"/>
                  <a:t> for this experiment.</a:t>
                </a:r>
              </a:p>
              <a:p>
                <a:pPr lvl="1"/>
                <a:r>
                  <a:rPr lang="en-GB" sz="2800" b="1" dirty="0">
                    <a:solidFill>
                      <a:srgbClr val="FF0000"/>
                    </a:solidFill>
                  </a:rPr>
                  <a:t>H</a:t>
                </a:r>
                <a:r>
                  <a:rPr lang="en-GB" sz="2800" b="1" baseline="-25000" dirty="0">
                    <a:solidFill>
                      <a:srgbClr val="FF0000"/>
                    </a:solidFill>
                  </a:rPr>
                  <a:t>1</a:t>
                </a:r>
                <a:r>
                  <a:rPr lang="en-GB" sz="2800" b="1" dirty="0">
                    <a:solidFill>
                      <a:srgbClr val="FF0000"/>
                    </a:solidFill>
                  </a:rPr>
                  <a:t>:  </a:t>
                </a:r>
                <a:r>
                  <a:rPr lang="en-GB" sz="2800" dirty="0">
                    <a:solidFill>
                      <a:srgbClr val="FF0000"/>
                    </a:solidFill>
                  </a:rPr>
                  <a:t>The speed of tasks on v1 &gt; the speed of tasks on v2</a:t>
                </a:r>
              </a:p>
              <a:p>
                <a:pPr lvl="1"/>
                <a:r>
                  <a:rPr lang="en-GB" sz="2800" b="1" dirty="0">
                    <a:solidFill>
                      <a:srgbClr val="FF0000"/>
                    </a:solidFill>
                  </a:rPr>
                  <a:t>H</a:t>
                </a:r>
                <a:r>
                  <a:rPr lang="en-GB" sz="2800" b="1" baseline="-25000" dirty="0">
                    <a:solidFill>
                      <a:srgbClr val="FF0000"/>
                    </a:solidFill>
                  </a:rPr>
                  <a:t>0</a:t>
                </a:r>
                <a:r>
                  <a:rPr lang="en-GB" sz="2800" b="1" dirty="0">
                    <a:solidFill>
                      <a:srgbClr val="FF0000"/>
                    </a:solidFill>
                  </a:rPr>
                  <a:t>:  </a:t>
                </a:r>
                <a:r>
                  <a:rPr lang="en-GB" sz="2800" dirty="0">
                    <a:solidFill>
                      <a:srgbClr val="FF0000"/>
                    </a:solidFill>
                  </a:rPr>
                  <a:t>The speed of tasks on v1 </a:t>
                </a:r>
                <a14:m>
                  <m:oMath xmlns:m="http://schemas.openxmlformats.org/officeDocument/2006/math">
                    <m:r>
                      <a:rPr lang="en-GB" sz="2800" dirty="0" smtClean="0">
                        <a:solidFill>
                          <a:srgbClr val="FF0000"/>
                        </a:solidFill>
                        <a:latin typeface="Cambria Math" panose="02040503050406030204" pitchFamily="18" charset="0"/>
                      </a:rPr>
                      <m:t>≤</m:t>
                    </m:r>
                  </m:oMath>
                </a14:m>
                <a:r>
                  <a:rPr lang="en-GB" sz="2800" dirty="0">
                    <a:solidFill>
                      <a:srgbClr val="FF0000"/>
                    </a:solidFill>
                  </a:rPr>
                  <a:t>  the speed of tasks on v2</a:t>
                </a:r>
              </a:p>
              <a:p>
                <a:pPr lvl="1"/>
                <a:r>
                  <a:rPr lang="en-GB" sz="2800" b="1" dirty="0"/>
                  <a:t>What would you need to show to reject the null hypothesis?</a:t>
                </a:r>
              </a:p>
              <a:p>
                <a:pPr lvl="1"/>
                <a:r>
                  <a:rPr lang="en-GB" sz="2800" b="1" dirty="0">
                    <a:solidFill>
                      <a:srgbClr val="FF0000"/>
                    </a:solidFill>
                  </a:rPr>
                  <a:t>Tasks are completed more quickly on v2 than on v1.</a:t>
                </a:r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A8017225-23E1-8A56-8CA6-CBB8D8A7DA39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8219" y="1491917"/>
                <a:ext cx="11481847" cy="4267200"/>
              </a:xfrm>
              <a:blipFill>
                <a:blip r:embed="rId3"/>
                <a:stretch>
                  <a:fillRect l="-956" t="-3286" r="-116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448768826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89E1345-DA89-7962-3C8E-99EFCC202E9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BF35144B-B881-C98B-7A98-854CC1D8F0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Type I and Type II Errors</a:t>
            </a:r>
            <a:endParaRPr lang="en-GB" sz="60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E24CA59D-BB9B-1B3C-2964-C3D513112FE3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8219" y="1491917"/>
                <a:ext cx="11481847" cy="4267200"/>
              </a:xfrm>
            </p:spPr>
            <p:txBody>
              <a:bodyPr>
                <a:normAutofit fontScale="85000" lnSpcReduction="20000"/>
              </a:bodyPr>
              <a:lstStyle/>
              <a:p>
                <a:r>
                  <a:rPr lang="en-GB" dirty="0"/>
                  <a:t>The decision to reject (or not) the null hypothesis is subject to error because you have only studied a sample, not the entire population.</a:t>
                </a:r>
              </a:p>
              <a:p>
                <a:pPr lvl="1"/>
                <a:r>
                  <a:rPr lang="en-GB" sz="2800" dirty="0"/>
                  <a:t>You can never be completely sure whether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8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800" i="1">
                            <a:latin typeface="Cambria Math" panose="02040503050406030204" pitchFamily="18" charset="0"/>
                          </a:rPr>
                          <m:t>𝐻</m:t>
                        </m:r>
                      </m:e>
                      <m:sub>
                        <m:r>
                          <a:rPr lang="en-GB" sz="2800" i="1">
                            <a:latin typeface="Cambria Math" panose="02040503050406030204" pitchFamily="18" charset="0"/>
                          </a:rPr>
                          <m:t>0</m:t>
                        </m:r>
                      </m:sub>
                    </m:sSub>
                  </m:oMath>
                </a14:m>
                <a:r>
                  <a:rPr lang="en-GB" sz="2800" dirty="0"/>
                  <a:t> is true or not</a:t>
                </a:r>
              </a:p>
              <a:p>
                <a:pPr lvl="1"/>
                <a:r>
                  <a:rPr lang="en-GB" sz="2800" dirty="0"/>
                  <a:t>You can reject an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8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800" i="1">
                            <a:latin typeface="Cambria Math" panose="02040503050406030204" pitchFamily="18" charset="0"/>
                          </a:rPr>
                          <m:t>𝐻</m:t>
                        </m:r>
                      </m:e>
                      <m:sub>
                        <m:r>
                          <a:rPr lang="en-GB" sz="2800" i="1">
                            <a:latin typeface="Cambria Math" panose="02040503050406030204" pitchFamily="18" charset="0"/>
                          </a:rPr>
                          <m:t>0</m:t>
                        </m:r>
                      </m:sub>
                    </m:sSub>
                  </m:oMath>
                </a14:m>
                <a:r>
                  <a:rPr lang="en-GB" sz="2800" dirty="0"/>
                  <a:t> that is actually true – a Type I error</a:t>
                </a:r>
              </a:p>
              <a:p>
                <a:pPr lvl="1"/>
                <a:r>
                  <a:rPr lang="en-GB" sz="2800" dirty="0"/>
                  <a:t>You can accept an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8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800" i="1">
                            <a:latin typeface="Cambria Math" panose="02040503050406030204" pitchFamily="18" charset="0"/>
                          </a:rPr>
                          <m:t>𝐻</m:t>
                        </m:r>
                      </m:e>
                      <m:sub>
                        <m:r>
                          <a:rPr lang="en-GB" sz="2800" i="1">
                            <a:latin typeface="Cambria Math" panose="02040503050406030204" pitchFamily="18" charset="0"/>
                          </a:rPr>
                          <m:t>0</m:t>
                        </m:r>
                      </m:sub>
                    </m:sSub>
                  </m:oMath>
                </a14:m>
                <a:r>
                  <a:rPr lang="en-GB" sz="2800" dirty="0"/>
                  <a:t> that is actually false – a Type II error</a:t>
                </a:r>
              </a:p>
              <a:p>
                <a:endParaRPr lang="en-GB" dirty="0"/>
              </a:p>
              <a:p>
                <a:endParaRPr lang="en-GB" dirty="0"/>
              </a:p>
              <a:p>
                <a:endParaRPr lang="en-GB" dirty="0"/>
              </a:p>
              <a:p>
                <a:endParaRPr lang="en-GB" dirty="0"/>
              </a:p>
              <a:p>
                <a:endParaRPr lang="en-GB" dirty="0"/>
              </a:p>
              <a:p>
                <a:r>
                  <a:rPr lang="en-GB" dirty="0"/>
                  <a:t>Inferential statistics help you decide whether to reject the null hypothesis and to estimate the probability of a Type I or Type II error, not tell you if you’ve made an error.</a:t>
                </a:r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E24CA59D-BB9B-1B3C-2964-C3D513112FE3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8219" y="1491917"/>
                <a:ext cx="11481847" cy="4267200"/>
              </a:xfrm>
              <a:blipFill>
                <a:blip r:embed="rId3"/>
                <a:stretch>
                  <a:fillRect l="-743" t="-3286" b="-14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2" name="Picture 1">
            <a:extLst>
              <a:ext uri="{FF2B5EF4-FFF2-40B4-BE49-F238E27FC236}">
                <a16:creationId xmlns:a16="http://schemas.microsoft.com/office/drawing/2014/main" id="{5E21CDBA-7616-FD02-6B3D-8ED5557758C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69158" y="3055612"/>
            <a:ext cx="7053683" cy="20301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2730897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0CB15CA-C4F4-A201-A1CB-CD9F313511C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28B665CE-8D97-B220-B64B-7276084124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6000" b="1" dirty="0"/>
              <a:t>Statistical Significance and Type 1 Errors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5AA420-D2FC-A455-8B85-B97841BE85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91917"/>
            <a:ext cx="11481847" cy="4267200"/>
          </a:xfrm>
        </p:spPr>
        <p:txBody>
          <a:bodyPr>
            <a:normAutofit lnSpcReduction="10000"/>
          </a:bodyPr>
          <a:lstStyle/>
          <a:p>
            <a:r>
              <a:rPr lang="en-GB" dirty="0"/>
              <a:t>Statistical decisions are normally made so as to minimise the likelihood of Type I errors.</a:t>
            </a:r>
          </a:p>
          <a:p>
            <a:pPr lvl="1"/>
            <a:r>
              <a:rPr lang="en-GB" dirty="0"/>
              <a:t>Which might mean that lots of Type II errors occur.</a:t>
            </a:r>
          </a:p>
          <a:p>
            <a:r>
              <a:rPr lang="en-GB" dirty="0"/>
              <a:t>Statistical results are often reported as “statistically significant at the 0.05 level”.</a:t>
            </a:r>
          </a:p>
          <a:p>
            <a:pPr lvl="1"/>
            <a:r>
              <a:rPr lang="en-GB" dirty="0"/>
              <a:t>This means that there is a 5% chance of a Type I error.</a:t>
            </a:r>
          </a:p>
          <a:p>
            <a:pPr lvl="1"/>
            <a:r>
              <a:rPr lang="en-GB" dirty="0"/>
              <a:t>5 times in 100 that error will still occur.</a:t>
            </a:r>
          </a:p>
          <a:p>
            <a:r>
              <a:rPr lang="en-GB" dirty="0"/>
              <a:t>If you increase the level to 1% you increase the chance of making a Type II error.</a:t>
            </a:r>
          </a:p>
          <a:p>
            <a:pPr lvl="1"/>
            <a:r>
              <a:rPr lang="en-GB" dirty="0"/>
              <a:t>You are refusing to reject a hypothesis when the evidence that it should be rejected is pretty solid.</a:t>
            </a:r>
          </a:p>
        </p:txBody>
      </p:sp>
    </p:spTree>
    <p:extLst>
      <p:ext uri="{BB962C8B-B14F-4D97-AF65-F5344CB8AC3E}">
        <p14:creationId xmlns:p14="http://schemas.microsoft.com/office/powerpoint/2010/main" val="2026412034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CC05006-F059-503B-6827-8A54D6FDAE9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7453AE33-C031-DA55-D3BF-02BB4B9D81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6000" b="1" dirty="0"/>
              <a:t>Statistical Significance and Type 1 Errors</a:t>
            </a:r>
            <a:endParaRPr lang="en-GB" sz="6000" b="1" dirty="0"/>
          </a:p>
        </p:txBody>
      </p:sp>
      <p:pic>
        <p:nvPicPr>
          <p:cNvPr id="2" name="Content Placeholder 1">
            <a:extLst>
              <a:ext uri="{FF2B5EF4-FFF2-40B4-BE49-F238E27FC236}">
                <a16:creationId xmlns:a16="http://schemas.microsoft.com/office/drawing/2014/main" id="{A2F01DB4-2DF8-5498-8A5A-04C48F2FA06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2726644" y="1310519"/>
            <a:ext cx="6738711" cy="44924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9279332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538F42E-42D0-108C-1706-D7E54C80503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5A3B4B91-0EB1-2377-3CDB-DBEEE36651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Directional vs Non-Directional Tests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ED21AF-E1A5-167A-4162-9900F097F9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91917"/>
            <a:ext cx="11481847" cy="4267200"/>
          </a:xfrm>
        </p:spPr>
        <p:txBody>
          <a:bodyPr>
            <a:normAutofit/>
          </a:bodyPr>
          <a:lstStyle/>
          <a:p>
            <a:r>
              <a:rPr lang="en-US" dirty="0"/>
              <a:t>Sometimes we are interested in showing that one sample’s mean is specifically higher or lower than the other, rather than it just being not equal to the other.</a:t>
            </a:r>
          </a:p>
          <a:p>
            <a:r>
              <a:rPr lang="en-US" dirty="0"/>
              <a:t>To do this we use a directional or one-tailed test.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0EB281A-6F57-2726-F9A4-1F742FC91515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10402" y="3373646"/>
            <a:ext cx="8371195" cy="23563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5286041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9BBDB58-F858-D468-65C2-87E7738125C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412D9812-D08C-B55A-6421-59BA81C3C3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Directional vs Non-Directional Tests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E1C032-B44D-06C4-57A1-5347937E3A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91917"/>
            <a:ext cx="11481847" cy="4267200"/>
          </a:xfrm>
        </p:spPr>
        <p:txBody>
          <a:bodyPr>
            <a:normAutofit/>
          </a:bodyPr>
          <a:lstStyle/>
          <a:p>
            <a:r>
              <a:rPr lang="en-US" dirty="0"/>
              <a:t>In a non-directional test the critical value represents 0.05 as 0.025 at each end of the distribution (a two-tailed distribution).</a:t>
            </a:r>
          </a:p>
          <a:p>
            <a:r>
              <a:rPr lang="en-US" dirty="0"/>
              <a:t>In a directional test the critical value represents 0.025 at one end of the distribution (a one-tailed distribution).</a:t>
            </a:r>
          </a:p>
          <a:p>
            <a:r>
              <a:rPr lang="en-US" dirty="0"/>
              <a:t>You must decide whether you want a one-tailed or two-tailed distribution prior to data collection.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F53464F1-ADEB-AF26-C7A2-97A163BFFB5C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42118" y="3650314"/>
            <a:ext cx="7491663" cy="21088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6516660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1C3A17F-A87A-15B6-C9F1-9DDFBAFBF4A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F8551825-293A-6898-ACB9-00A4C920C5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Directional vs Non-Directional Tests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D58C05-82ED-DDE3-AC33-80351C3525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91917"/>
            <a:ext cx="11481847" cy="4267200"/>
          </a:xfrm>
        </p:spPr>
        <p:txBody>
          <a:bodyPr>
            <a:normAutofit/>
          </a:bodyPr>
          <a:lstStyle/>
          <a:p>
            <a:r>
              <a:rPr lang="en-US" dirty="0"/>
              <a:t>If you want to show that there is a difference between two means but you don’t care which of the two conditions gives the higher value, use the two-tailed test.</a:t>
            </a:r>
          </a:p>
          <a:p>
            <a:endParaRPr lang="en-US" sz="1000" dirty="0"/>
          </a:p>
          <a:p>
            <a:r>
              <a:rPr lang="en-US" dirty="0"/>
              <a:t>If you specifically want to show that one thing is higher than the other, use the one-tailed test.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92D7FB66-3A31-2F63-9363-46ECDE525A5B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42118" y="3650314"/>
            <a:ext cx="7491663" cy="21088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409530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36F46AE-8E17-61A2-D12E-5EFEA8089B8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A6571EDA-E21A-BA60-2A6F-7B647EC674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Exercise 5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869280-4992-829F-03E9-AA9CBE1E70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91917"/>
            <a:ext cx="11481847" cy="4267200"/>
          </a:xfrm>
        </p:spPr>
        <p:txBody>
          <a:bodyPr>
            <a:normAutofit/>
          </a:bodyPr>
          <a:lstStyle/>
          <a:p>
            <a:r>
              <a:rPr lang="en-US" b="1" dirty="0"/>
              <a:t>For each of the following situations, should you use a one-tailed or two-tailed test?</a:t>
            </a:r>
          </a:p>
          <a:p>
            <a:r>
              <a:rPr lang="en-US" dirty="0"/>
              <a:t>A company wants to see if there is any difference between the ease of use of the old version and the new version of their software.</a:t>
            </a:r>
          </a:p>
          <a:p>
            <a:endParaRPr lang="en-US" dirty="0"/>
          </a:p>
          <a:p>
            <a:r>
              <a:rPr lang="en-US" dirty="0"/>
              <a:t>A network engineer wants to know what difference changing a setting on the firewall has on the security of their system.</a:t>
            </a:r>
          </a:p>
          <a:p>
            <a:endParaRPr lang="en-US" dirty="0"/>
          </a:p>
          <a:p>
            <a:r>
              <a:rPr lang="en-US" dirty="0"/>
              <a:t>A company wants to know if a new website design will lead to more sales.</a:t>
            </a:r>
          </a:p>
        </p:txBody>
      </p:sp>
    </p:spTree>
    <p:extLst>
      <p:ext uri="{BB962C8B-B14F-4D97-AF65-F5344CB8AC3E}">
        <p14:creationId xmlns:p14="http://schemas.microsoft.com/office/powerpoint/2010/main" val="68714563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8A0741D-C49A-F583-B5F3-48985C5C8FA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F0E55736-6FDD-F6C7-366D-15F8E3BFCF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Exercise 5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06E515-8DCC-8EF3-E8A5-BD06568799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91917"/>
            <a:ext cx="11481847" cy="4267200"/>
          </a:xfrm>
        </p:spPr>
        <p:txBody>
          <a:bodyPr>
            <a:normAutofit lnSpcReduction="10000"/>
          </a:bodyPr>
          <a:lstStyle/>
          <a:p>
            <a:r>
              <a:rPr lang="en-US" b="1" dirty="0"/>
              <a:t>For each of the following situations, should you use a one-tailed or two-tailed test?</a:t>
            </a:r>
          </a:p>
          <a:p>
            <a:r>
              <a:rPr lang="en-US" dirty="0"/>
              <a:t>A company wants to see if there is any difference between the ease of use of the old version and the new version of their software.</a:t>
            </a:r>
          </a:p>
          <a:p>
            <a:pPr lvl="1"/>
            <a:r>
              <a:rPr lang="en-US" b="1" dirty="0">
                <a:solidFill>
                  <a:srgbClr val="FF0000"/>
                </a:solidFill>
              </a:rPr>
              <a:t>Two-tailed</a:t>
            </a:r>
          </a:p>
          <a:p>
            <a:r>
              <a:rPr lang="en-US" dirty="0"/>
              <a:t>A network engineer wants to know what difference changing a setting on the firewall has on the security of their system.</a:t>
            </a:r>
          </a:p>
          <a:p>
            <a:pPr lvl="1"/>
            <a:r>
              <a:rPr lang="en-US" b="1" dirty="0">
                <a:solidFill>
                  <a:srgbClr val="FF0000"/>
                </a:solidFill>
              </a:rPr>
              <a:t>Two-tailed</a:t>
            </a:r>
          </a:p>
          <a:p>
            <a:r>
              <a:rPr lang="en-US" dirty="0"/>
              <a:t>A company wants to know if a new website design will lead to more sales.</a:t>
            </a:r>
          </a:p>
          <a:p>
            <a:pPr lvl="1"/>
            <a:r>
              <a:rPr lang="en-US" b="1" dirty="0">
                <a:solidFill>
                  <a:srgbClr val="FF0000"/>
                </a:solidFill>
              </a:rPr>
              <a:t>One-tailed</a:t>
            </a:r>
          </a:p>
        </p:txBody>
      </p:sp>
    </p:spTree>
    <p:extLst>
      <p:ext uri="{BB962C8B-B14F-4D97-AF65-F5344CB8AC3E}">
        <p14:creationId xmlns:p14="http://schemas.microsoft.com/office/powerpoint/2010/main" val="1527553929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295370C-7225-FCBA-EA28-94C7807808F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82DFD7F3-0912-003B-143B-AA7B14B9E0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Summary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8E6809-95EB-017B-AF46-695507962D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91917"/>
            <a:ext cx="11481847" cy="4267200"/>
          </a:xfrm>
        </p:spPr>
        <p:txBody>
          <a:bodyPr>
            <a:normAutofit fontScale="85000" lnSpcReduction="20000"/>
          </a:bodyPr>
          <a:lstStyle/>
          <a:p>
            <a:r>
              <a:rPr lang="en-US" dirty="0"/>
              <a:t>Experimental Design is important and needs to be:</a:t>
            </a:r>
          </a:p>
          <a:p>
            <a:pPr lvl="1"/>
            <a:r>
              <a:rPr lang="en-US" sz="2800" dirty="0"/>
              <a:t>reliable,</a:t>
            </a:r>
          </a:p>
          <a:p>
            <a:pPr lvl="1"/>
            <a:r>
              <a:rPr lang="en-US" sz="2800" dirty="0"/>
              <a:t>valid and</a:t>
            </a:r>
          </a:p>
          <a:p>
            <a:pPr lvl="1"/>
            <a:r>
              <a:rPr lang="en-US" sz="2800" dirty="0" err="1"/>
              <a:t>generalisable</a:t>
            </a:r>
            <a:r>
              <a:rPr lang="en-US" sz="2800" dirty="0"/>
              <a:t>.</a:t>
            </a:r>
          </a:p>
          <a:p>
            <a:r>
              <a:rPr lang="en-US" dirty="0"/>
              <a:t>Dependent variables are what will be measured.</a:t>
            </a:r>
          </a:p>
          <a:p>
            <a:r>
              <a:rPr lang="en-US" dirty="0"/>
              <a:t>Independent Variables are what a DV is measured against.</a:t>
            </a:r>
          </a:p>
          <a:p>
            <a:r>
              <a:rPr lang="en-US" dirty="0"/>
              <a:t>The Null Hypothesis is created for us to disprove, meaning that H</a:t>
            </a:r>
            <a:r>
              <a:rPr lang="en-US" baseline="-25000" dirty="0"/>
              <a:t>1 </a:t>
            </a:r>
            <a:r>
              <a:rPr lang="en-US" dirty="0"/>
              <a:t>stands true.</a:t>
            </a:r>
          </a:p>
          <a:p>
            <a:r>
              <a:rPr lang="en-US" dirty="0"/>
              <a:t>Type I and Type II Errors:</a:t>
            </a:r>
          </a:p>
          <a:p>
            <a:pPr lvl="1"/>
            <a:r>
              <a:rPr lang="en-US" sz="2800" dirty="0"/>
              <a:t>By using a H</a:t>
            </a:r>
            <a:r>
              <a:rPr lang="en-US" sz="2800" baseline="-25000" dirty="0"/>
              <a:t>0</a:t>
            </a:r>
            <a:r>
              <a:rPr lang="en-US" sz="2800" dirty="0"/>
              <a:t> we can ensure we can improve the probability of Type I errors, rather than the worse case Type II.</a:t>
            </a:r>
          </a:p>
          <a:p>
            <a:r>
              <a:rPr lang="en-US" dirty="0"/>
              <a:t>Statistical significance is the chance of a Type ! Error.</a:t>
            </a:r>
          </a:p>
          <a:p>
            <a:r>
              <a:rPr lang="en-US" dirty="0"/>
              <a:t>One-tailed and two-tailed tests are used for measuring the difference between means.</a:t>
            </a:r>
          </a:p>
        </p:txBody>
      </p:sp>
    </p:spTree>
    <p:extLst>
      <p:ext uri="{BB962C8B-B14F-4D97-AF65-F5344CB8AC3E}">
        <p14:creationId xmlns:p14="http://schemas.microsoft.com/office/powerpoint/2010/main" val="1148054049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D161D87-087D-92CC-A754-D81CA110866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8CB5BF46-E808-B2FE-207E-336474F8D3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Summary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F47A88-FE13-5D25-087C-4D71A19409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91917"/>
            <a:ext cx="11481847" cy="4267200"/>
          </a:xfrm>
        </p:spPr>
        <p:txBody>
          <a:bodyPr>
            <a:normAutofit/>
          </a:bodyPr>
          <a:lstStyle/>
          <a:p>
            <a:r>
              <a:rPr lang="en-US" dirty="0"/>
              <a:t>Next time we will cover:</a:t>
            </a:r>
          </a:p>
          <a:p>
            <a:endParaRPr lang="en-US" dirty="0"/>
          </a:p>
          <a:p>
            <a:pPr lvl="1"/>
            <a:r>
              <a:rPr lang="en-US" sz="2800" dirty="0"/>
              <a:t>The 𝑡 Test for Independent Samples</a:t>
            </a:r>
          </a:p>
          <a:p>
            <a:pPr lvl="1"/>
            <a:r>
              <a:rPr lang="en-US" sz="2800" dirty="0"/>
              <a:t>The Critical Value of 𝑡: 𝑡_𝑐𝑟𝑖𝑡</a:t>
            </a:r>
          </a:p>
          <a:p>
            <a:pPr lvl="1"/>
            <a:r>
              <a:rPr lang="en-US" sz="2800" dirty="0"/>
              <a:t>Requirements for Using the 𝑡 Test for Independent Samples</a:t>
            </a:r>
          </a:p>
          <a:p>
            <a:pPr lvl="1"/>
            <a:r>
              <a:rPr lang="en-US" sz="2800" dirty="0"/>
              <a:t>The 𝑡 Test for Dependent (Matched) Samples</a:t>
            </a:r>
          </a:p>
          <a:p>
            <a:pPr lvl="1"/>
            <a:r>
              <a:rPr lang="en-US" sz="2800" dirty="0"/>
              <a:t>Directional vs. Non-directional Tests</a:t>
            </a:r>
          </a:p>
          <a:p>
            <a:pPr lvl="1"/>
            <a:r>
              <a:rPr lang="en-US" sz="2800" dirty="0"/>
              <a:t>The 𝑡 Test allows us to compare the means of two samples</a:t>
            </a:r>
          </a:p>
        </p:txBody>
      </p:sp>
    </p:spTree>
    <p:extLst>
      <p:ext uri="{BB962C8B-B14F-4D97-AF65-F5344CB8AC3E}">
        <p14:creationId xmlns:p14="http://schemas.microsoft.com/office/powerpoint/2010/main" val="3950158453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1C7EAB8-6FCF-4D69-AE3E-78B1E4AEEA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2149642"/>
            <a:ext cx="5755922" cy="3185927"/>
          </a:xfrm>
        </p:spPr>
        <p:txBody>
          <a:bodyPr/>
          <a:lstStyle/>
          <a:p>
            <a:r>
              <a:rPr lang="en-US" sz="7200" b="1" dirty="0">
                <a:solidFill>
                  <a:schemeClr val="bg1"/>
                </a:solidFill>
              </a:rPr>
              <a:t>Any Questions</a:t>
            </a:r>
            <a:endParaRPr lang="en-GB" sz="6000" b="1" dirty="0">
              <a:solidFill>
                <a:schemeClr val="bg1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3E6EE5C-FF74-0C01-6E6F-47ADC9495237}"/>
              </a:ext>
            </a:extLst>
          </p:cNvPr>
          <p:cNvSpPr txBox="1"/>
          <p:nvPr/>
        </p:nvSpPr>
        <p:spPr>
          <a:xfrm>
            <a:off x="7953499" y="5362870"/>
            <a:ext cx="4491841" cy="110697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Mark Huntly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m.huntly@uwtsd.ac.uk</a:t>
            </a:r>
          </a:p>
        </p:txBody>
      </p:sp>
    </p:spTree>
    <p:extLst>
      <p:ext uri="{BB962C8B-B14F-4D97-AF65-F5344CB8AC3E}">
        <p14:creationId xmlns:p14="http://schemas.microsoft.com/office/powerpoint/2010/main" val="1329425220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2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schemas.microsoft.com/office/infopath/2007/PartnerControl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3444</Words>
  <Application>Microsoft Office PowerPoint</Application>
  <PresentationFormat>Widescreen</PresentationFormat>
  <Paragraphs>420</Paragraphs>
  <Slides>47</Slides>
  <Notes>45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22</vt:i4>
      </vt:variant>
      <vt:variant>
        <vt:lpstr>Slide Titles</vt:lpstr>
      </vt:variant>
      <vt:variant>
        <vt:i4>47</vt:i4>
      </vt:variant>
    </vt:vector>
  </HeadingPairs>
  <TitlesOfParts>
    <vt:vector size="73" baseType="lpstr">
      <vt:lpstr>Arial</vt:lpstr>
      <vt:lpstr>Calibri</vt:lpstr>
      <vt:lpstr>Calibri Light</vt:lpstr>
      <vt:lpstr>Cambria Math</vt:lpstr>
      <vt:lpstr>UWTSD 200 Holding Page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Title Slide 1</vt:lpstr>
      <vt:lpstr>PowerPoint Presentation</vt:lpstr>
      <vt:lpstr>Lecture Objectives</vt:lpstr>
      <vt:lpstr>Experiment</vt:lpstr>
      <vt:lpstr>Experimental Credibility</vt:lpstr>
      <vt:lpstr>Variables</vt:lpstr>
      <vt:lpstr>Dependent Variables</vt:lpstr>
      <vt:lpstr>Dependent Variables</vt:lpstr>
      <vt:lpstr>Independent Variables</vt:lpstr>
      <vt:lpstr>Independent Variables</vt:lpstr>
      <vt:lpstr>Hypothesis</vt:lpstr>
      <vt:lpstr>Hypothesis</vt:lpstr>
      <vt:lpstr>Example</vt:lpstr>
      <vt:lpstr>Example</vt:lpstr>
      <vt:lpstr>Exercise 1</vt:lpstr>
      <vt:lpstr>Exercise 1</vt:lpstr>
      <vt:lpstr>Exercise 1</vt:lpstr>
      <vt:lpstr>Exercise 1</vt:lpstr>
      <vt:lpstr>Exercise 1</vt:lpstr>
      <vt:lpstr>Exercise 2</vt:lpstr>
      <vt:lpstr>Exercise 2</vt:lpstr>
      <vt:lpstr>Exercise 2</vt:lpstr>
      <vt:lpstr>Exercise 2</vt:lpstr>
      <vt:lpstr>Exercise 2</vt:lpstr>
      <vt:lpstr>Exercise 3</vt:lpstr>
      <vt:lpstr>Exercise 3</vt:lpstr>
      <vt:lpstr>Exercise 3</vt:lpstr>
      <vt:lpstr>Exercise 3</vt:lpstr>
      <vt:lpstr>Exercise 3</vt:lpstr>
      <vt:lpstr>The Null Hypothesis</vt:lpstr>
      <vt:lpstr>The Null Hypothesis</vt:lpstr>
      <vt:lpstr>The Null Hypothesis</vt:lpstr>
      <vt:lpstr>The Null Hypothesis</vt:lpstr>
      <vt:lpstr>The Null Hypothesis</vt:lpstr>
      <vt:lpstr>Exercise 4</vt:lpstr>
      <vt:lpstr>Exercise 4</vt:lpstr>
      <vt:lpstr>Exercise 4</vt:lpstr>
      <vt:lpstr>Type I and Type II Errors</vt:lpstr>
      <vt:lpstr>Statistical Significance and Type 1 Errors</vt:lpstr>
      <vt:lpstr>Statistical Significance and Type 1 Errors</vt:lpstr>
      <vt:lpstr>Directional vs Non-Directional Tests</vt:lpstr>
      <vt:lpstr>Directional vs Non-Directional Tests</vt:lpstr>
      <vt:lpstr>Directional vs Non-Directional Tests</vt:lpstr>
      <vt:lpstr>Exercise 5</vt:lpstr>
      <vt:lpstr>Exercise 5</vt:lpstr>
      <vt:lpstr>Summary</vt:lpstr>
      <vt:lpstr>Summary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Mark Huntly</cp:lastModifiedBy>
  <cp:revision>72</cp:revision>
  <dcterms:created xsi:type="dcterms:W3CDTF">2021-03-09T15:35:42Z</dcterms:created>
  <dcterms:modified xsi:type="dcterms:W3CDTF">2024-12-02T23:23:51Z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