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5" d="100"/>
          <a:sy n="85" d="100"/>
        </p:scale>
        <p:origin x="115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1A9B14-4D37-494E-9A0A-F1616C5DDF58}" type="datetimeFigureOut">
              <a:rPr lang="en-GB" smtClean="0"/>
              <a:t>16/06/2019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2290319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1A9B14-4D37-494E-9A0A-F1616C5DDF58}" type="datetimeFigureOut">
              <a:rPr lang="en-GB" smtClean="0"/>
              <a:t>16/06/2019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3030381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1A9B14-4D37-494E-9A0A-F1616C5DDF58}" type="datetimeFigureOut">
              <a:rPr lang="en-GB" smtClean="0"/>
              <a:t>16/06/2019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1687107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1A9B14-4D37-494E-9A0A-F1616C5DDF58}" type="datetimeFigureOut">
              <a:rPr lang="en-GB" smtClean="0"/>
              <a:t>16/06/2019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494312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1A9B14-4D37-494E-9A0A-F1616C5DDF58}" type="datetimeFigureOut">
              <a:rPr lang="en-GB" smtClean="0"/>
              <a:t>16/06/2019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4281476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1A9B14-4D37-494E-9A0A-F1616C5DDF58}" type="datetimeFigureOut">
              <a:rPr lang="en-GB" smtClean="0"/>
              <a:t>16/06/2019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2306680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1A9B14-4D37-494E-9A0A-F1616C5DDF58}" type="datetimeFigureOut">
              <a:rPr lang="en-GB" smtClean="0"/>
              <a:t>16/06/2019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2404781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1A9B14-4D37-494E-9A0A-F1616C5DDF58}" type="datetimeFigureOut">
              <a:rPr lang="en-GB" smtClean="0"/>
              <a:t>16/06/2019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396172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1A9B14-4D37-494E-9A0A-F1616C5DDF58}" type="datetimeFigureOut">
              <a:rPr lang="en-GB" smtClean="0"/>
              <a:t>16/06/2019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4267426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1A9B14-4D37-494E-9A0A-F1616C5DDF58}" type="datetimeFigureOut">
              <a:rPr lang="en-GB" smtClean="0"/>
              <a:t>16/06/2019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1187213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1A9B14-4D37-494E-9A0A-F1616C5DDF58}" type="datetimeFigureOut">
              <a:rPr lang="en-GB" smtClean="0"/>
              <a:t>16/06/2019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D8CC7-0B2C-4001-9D8D-C585B8E60C34}" type="slidenum">
              <a:rPr lang="en-GB" smtClean="0"/>
              <a:t>‹#›</a:t>
            </a:fld>
            <a:endParaRPr lang="en-GB"/>
          </a:p>
        </p:txBody>
      </p:sp>
    </p:spTree>
    <p:extLst>
      <p:ext uri="{BB962C8B-B14F-4D97-AF65-F5344CB8AC3E}">
        <p14:creationId xmlns:p14="http://schemas.microsoft.com/office/powerpoint/2010/main" val="3802386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1A9B14-4D37-494E-9A0A-F1616C5DDF58}" type="datetimeFigureOut">
              <a:rPr lang="en-GB" smtClean="0"/>
              <a:t>16/06/2019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7D8CC7-0B2C-4001-9D8D-C585B8E60C34}" type="slidenum">
              <a:rPr lang="en-GB" smtClean="0"/>
              <a:t>‹#›</a:t>
            </a:fld>
            <a:endParaRPr lang="en-GB"/>
          </a:p>
        </p:txBody>
      </p:sp>
    </p:spTree>
    <p:extLst>
      <p:ext uri="{BB962C8B-B14F-4D97-AF65-F5344CB8AC3E}">
        <p14:creationId xmlns:p14="http://schemas.microsoft.com/office/powerpoint/2010/main" val="2800102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According to the </a:t>
            </a:r>
            <a:r>
              <a:rPr lang="en-GB" sz="3200" b="1" u="sng" dirty="0"/>
              <a:t>UK Chartered Institute of Marketing</a:t>
            </a:r>
            <a:r>
              <a:rPr lang="en-GB" sz="3200" b="1" dirty="0"/>
              <a:t>:</a:t>
            </a:r>
            <a:br>
              <a:rPr lang="en-GB" sz="3200" b="1" dirty="0"/>
            </a:br>
            <a:endParaRPr lang="en-GB" sz="3200" b="1" dirty="0"/>
          </a:p>
        </p:txBody>
      </p:sp>
      <p:sp>
        <p:nvSpPr>
          <p:cNvPr id="3" name="Content Placeholder 2"/>
          <p:cNvSpPr>
            <a:spLocks noGrp="1"/>
          </p:cNvSpPr>
          <p:nvPr>
            <p:ph idx="1"/>
          </p:nvPr>
        </p:nvSpPr>
        <p:spPr/>
        <p:txBody>
          <a:bodyPr/>
          <a:lstStyle/>
          <a:p>
            <a:r>
              <a:rPr lang="en-GB" dirty="0"/>
              <a:t>Marketing is the management process responsible for identifying, anticipating and satisfying consumers' requirements profitably. </a:t>
            </a:r>
          </a:p>
          <a:p>
            <a:pPr marL="0" indent="0">
              <a:buNone/>
            </a:pPr>
            <a:endParaRPr lang="en-GB" dirty="0"/>
          </a:p>
          <a:p>
            <a:endParaRPr lang="en-GB" dirty="0"/>
          </a:p>
        </p:txBody>
      </p:sp>
    </p:spTree>
    <p:extLst>
      <p:ext uri="{BB962C8B-B14F-4D97-AF65-F5344CB8AC3E}">
        <p14:creationId xmlns:p14="http://schemas.microsoft.com/office/powerpoint/2010/main" val="2440469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t>A rather different definition has been developed by</a:t>
            </a:r>
            <a:r>
              <a:rPr lang="en-GB" sz="2800" b="1" i="1" dirty="0"/>
              <a:t> </a:t>
            </a:r>
            <a:r>
              <a:rPr lang="en-GB" sz="2800" b="1" dirty="0"/>
              <a:t>the </a:t>
            </a:r>
            <a:r>
              <a:rPr lang="en-GB" sz="2800" b="1" u="sng" dirty="0"/>
              <a:t>American Marketing Association (AMA):</a:t>
            </a:r>
            <a:br>
              <a:rPr lang="en-GB" sz="2800" b="1" dirty="0"/>
            </a:br>
            <a:endParaRPr lang="en-GB" sz="2800" b="1" dirty="0"/>
          </a:p>
        </p:txBody>
      </p:sp>
      <p:sp>
        <p:nvSpPr>
          <p:cNvPr id="3" name="Content Placeholder 2"/>
          <p:cNvSpPr>
            <a:spLocks noGrp="1"/>
          </p:cNvSpPr>
          <p:nvPr>
            <p:ph idx="1"/>
          </p:nvPr>
        </p:nvSpPr>
        <p:spPr/>
        <p:txBody>
          <a:bodyPr/>
          <a:lstStyle/>
          <a:p>
            <a:r>
              <a:rPr lang="en-GB" dirty="0"/>
              <a:t>Marketing is the process of planning and executing the pricing, promotion, and distribution of goods and services to create exchanges that satisfy individual and organisational goals.</a:t>
            </a:r>
          </a:p>
          <a:p>
            <a:endParaRPr lang="en-GB" dirty="0"/>
          </a:p>
        </p:txBody>
      </p:sp>
    </p:spTree>
    <p:extLst>
      <p:ext uri="{BB962C8B-B14F-4D97-AF65-F5344CB8AC3E}">
        <p14:creationId xmlns:p14="http://schemas.microsoft.com/office/powerpoint/2010/main" val="1756275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143000"/>
          </a:xfrm>
        </p:spPr>
        <p:txBody>
          <a:bodyPr>
            <a:normAutofit fontScale="90000"/>
          </a:bodyPr>
          <a:lstStyle/>
          <a:p>
            <a:br>
              <a:rPr lang="en-GB" sz="3100" b="1" u="sng" dirty="0"/>
            </a:br>
            <a:br>
              <a:rPr lang="en-GB" sz="3100" b="1" u="sng" dirty="0"/>
            </a:br>
            <a:br>
              <a:rPr lang="en-GB" sz="3100" b="1" u="sng" dirty="0"/>
            </a:br>
            <a:r>
              <a:rPr lang="en-GB" sz="3100" b="1" u="sng" dirty="0"/>
              <a:t>Marketing </a:t>
            </a:r>
            <a:r>
              <a:rPr lang="en-GB" sz="3100" b="1" u="sng" dirty="0" err="1"/>
              <a:t>mgt</a:t>
            </a:r>
            <a:r>
              <a:rPr lang="en-GB" sz="3100" b="1" u="sng" dirty="0"/>
              <a:t> </a:t>
            </a:r>
            <a:r>
              <a:rPr lang="en-GB" sz="3100" b="1" u="sng" dirty="0" err="1"/>
              <a:t>dibb</a:t>
            </a:r>
            <a:r>
              <a:rPr lang="en-GB" sz="3100" b="1" u="sng" dirty="0"/>
              <a:t>, </a:t>
            </a:r>
            <a:r>
              <a:rPr lang="en-GB" sz="3100" b="1" u="sng" dirty="0" err="1"/>
              <a:t>simkin</a:t>
            </a:r>
            <a:r>
              <a:rPr lang="en-GB" sz="3100" b="1" u="sng" dirty="0"/>
              <a:t>, pride and Ferrell</a:t>
            </a:r>
            <a:br>
              <a:rPr lang="en-GB" dirty="0"/>
            </a:br>
            <a:r>
              <a:rPr lang="en-GB" dirty="0"/>
              <a:t> </a:t>
            </a:r>
            <a:br>
              <a:rPr lang="en-GB" dirty="0"/>
            </a:br>
            <a:endParaRPr lang="en-GB" dirty="0"/>
          </a:p>
        </p:txBody>
      </p:sp>
      <p:sp>
        <p:nvSpPr>
          <p:cNvPr id="3" name="Content Placeholder 2"/>
          <p:cNvSpPr>
            <a:spLocks noGrp="1"/>
          </p:cNvSpPr>
          <p:nvPr>
            <p:ph idx="1"/>
          </p:nvPr>
        </p:nvSpPr>
        <p:spPr/>
        <p:txBody>
          <a:bodyPr/>
          <a:lstStyle/>
          <a:p>
            <a:r>
              <a:rPr lang="en-GB" dirty="0"/>
              <a:t>Marketing consists of individual and organisational activities that facilitate satisfying exchange relationships in a dynamic environment through the creation, distribution, promotion, and pricing of goods and services.</a:t>
            </a:r>
          </a:p>
          <a:p>
            <a:endParaRPr lang="en-GB" dirty="0"/>
          </a:p>
        </p:txBody>
      </p:sp>
    </p:spTree>
    <p:extLst>
      <p:ext uri="{BB962C8B-B14F-4D97-AF65-F5344CB8AC3E}">
        <p14:creationId xmlns:p14="http://schemas.microsoft.com/office/powerpoint/2010/main" val="3415158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3200" dirty="0"/>
            </a:br>
            <a:br>
              <a:rPr lang="en-GB" sz="3200" dirty="0"/>
            </a:br>
            <a:r>
              <a:rPr lang="en-GB" sz="3200" b="1" dirty="0"/>
              <a:t>The marketing management process:</a:t>
            </a:r>
            <a:br>
              <a:rPr lang="en-GB" sz="3200" b="1" dirty="0"/>
            </a:br>
            <a:r>
              <a:rPr lang="en-GB" sz="3200" dirty="0"/>
              <a:t> </a:t>
            </a:r>
            <a:br>
              <a:rPr lang="en-GB" sz="3200" dirty="0"/>
            </a:br>
            <a:endParaRPr lang="en-GB" sz="3200" dirty="0"/>
          </a:p>
        </p:txBody>
      </p:sp>
      <p:sp>
        <p:nvSpPr>
          <p:cNvPr id="3" name="Content Placeholder 2"/>
          <p:cNvSpPr>
            <a:spLocks noGrp="1"/>
          </p:cNvSpPr>
          <p:nvPr>
            <p:ph idx="1"/>
          </p:nvPr>
        </p:nvSpPr>
        <p:spPr/>
        <p:txBody>
          <a:bodyPr/>
          <a:lstStyle/>
          <a:p>
            <a:r>
              <a:rPr lang="en-GB" b="1" dirty="0"/>
              <a:t>M</a:t>
            </a:r>
            <a:r>
              <a:rPr lang="en-GB" b="1"/>
              <a:t>arketing </a:t>
            </a:r>
            <a:r>
              <a:rPr lang="en-GB" b="1" dirty="0"/>
              <a:t>management</a:t>
            </a:r>
            <a:r>
              <a:rPr lang="en-GB" dirty="0"/>
              <a:t> is the process of analysing, planning, implementing, coordinating, and controlling programs involving the conception, pricing, promotion, and distribution of goods, services, and ideas designed to create and maintain beneficial exchanges with target markets for the purpose of achieving organisational objectives.</a:t>
            </a:r>
          </a:p>
          <a:p>
            <a:endParaRPr lang="en-GB" dirty="0"/>
          </a:p>
        </p:txBody>
      </p:sp>
    </p:spTree>
    <p:extLst>
      <p:ext uri="{BB962C8B-B14F-4D97-AF65-F5344CB8AC3E}">
        <p14:creationId xmlns:p14="http://schemas.microsoft.com/office/powerpoint/2010/main" val="4123197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An unsatisfied </a:t>
            </a:r>
            <a:r>
              <a:rPr lang="en-GB" b="1" dirty="0"/>
              <a:t>need</a:t>
            </a:r>
            <a:r>
              <a:rPr lang="en-GB" dirty="0"/>
              <a:t> is:</a:t>
            </a:r>
            <a:br>
              <a:rPr lang="en-GB" dirty="0"/>
            </a:br>
            <a:endParaRPr lang="en-GB" dirty="0"/>
          </a:p>
        </p:txBody>
      </p:sp>
      <p:sp>
        <p:nvSpPr>
          <p:cNvPr id="3" name="Content Placeholder 2"/>
          <p:cNvSpPr>
            <a:spLocks noGrp="1"/>
          </p:cNvSpPr>
          <p:nvPr>
            <p:ph idx="1"/>
          </p:nvPr>
        </p:nvSpPr>
        <p:spPr/>
        <p:txBody>
          <a:bodyPr/>
          <a:lstStyle/>
          <a:p>
            <a:r>
              <a:rPr lang="en-GB" dirty="0"/>
              <a:t>An unsatisfied </a:t>
            </a:r>
            <a:r>
              <a:rPr lang="en-GB" b="1" dirty="0"/>
              <a:t>need</a:t>
            </a:r>
            <a:r>
              <a:rPr lang="en-GB" dirty="0"/>
              <a:t> is a gap between a person's actual and desired states on some physical or psychological dimension.</a:t>
            </a:r>
          </a:p>
        </p:txBody>
      </p:sp>
    </p:spTree>
    <p:extLst>
      <p:ext uri="{BB962C8B-B14F-4D97-AF65-F5344CB8AC3E}">
        <p14:creationId xmlns:p14="http://schemas.microsoft.com/office/powerpoint/2010/main" val="1186467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Wants</a:t>
            </a:r>
          </a:p>
        </p:txBody>
      </p:sp>
      <p:sp>
        <p:nvSpPr>
          <p:cNvPr id="3" name="Content Placeholder 2"/>
          <p:cNvSpPr>
            <a:spLocks noGrp="1"/>
          </p:cNvSpPr>
          <p:nvPr>
            <p:ph idx="1"/>
          </p:nvPr>
        </p:nvSpPr>
        <p:spPr/>
        <p:txBody>
          <a:bodyPr/>
          <a:lstStyle/>
          <a:p>
            <a:r>
              <a:rPr lang="en-GB" b="1" dirty="0"/>
              <a:t>Wants</a:t>
            </a:r>
            <a:r>
              <a:rPr lang="en-GB" dirty="0"/>
              <a:t> reflect a person's desires or preferences.</a:t>
            </a:r>
          </a:p>
        </p:txBody>
      </p:sp>
    </p:spTree>
    <p:extLst>
      <p:ext uri="{BB962C8B-B14F-4D97-AF65-F5344CB8AC3E}">
        <p14:creationId xmlns:p14="http://schemas.microsoft.com/office/powerpoint/2010/main" val="3066093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r>
              <a:rPr lang="en-GB" dirty="0"/>
              <a:t>A </a:t>
            </a:r>
            <a:r>
              <a:rPr lang="en-GB" b="1" dirty="0"/>
              <a:t>market</a:t>
            </a:r>
            <a:r>
              <a:rPr lang="en-GB" dirty="0"/>
              <a:t> consists of:</a:t>
            </a:r>
            <a:br>
              <a:rPr lang="en-GB" dirty="0"/>
            </a:br>
            <a:endParaRPr lang="en-GB" dirty="0"/>
          </a:p>
        </p:txBody>
      </p:sp>
      <p:sp>
        <p:nvSpPr>
          <p:cNvPr id="3" name="Content Placeholder 2"/>
          <p:cNvSpPr>
            <a:spLocks noGrp="1"/>
          </p:cNvSpPr>
          <p:nvPr>
            <p:ph idx="1"/>
          </p:nvPr>
        </p:nvSpPr>
        <p:spPr/>
        <p:txBody>
          <a:bodyPr/>
          <a:lstStyle/>
          <a:p>
            <a:r>
              <a:rPr lang="en-GB" dirty="0"/>
              <a:t>A </a:t>
            </a:r>
            <a:r>
              <a:rPr lang="en-GB" b="1" i="1" dirty="0"/>
              <a:t>market</a:t>
            </a:r>
            <a:r>
              <a:rPr lang="en-GB" dirty="0"/>
              <a:t> consists of (a) </a:t>
            </a:r>
            <a:r>
              <a:rPr lang="en-GB" i="1" dirty="0"/>
              <a:t>individuals and organisations</a:t>
            </a:r>
            <a:r>
              <a:rPr lang="en-GB" dirty="0"/>
              <a:t> who (b) are </a:t>
            </a:r>
            <a:r>
              <a:rPr lang="en-GB" i="1" dirty="0"/>
              <a:t>interested and willing</a:t>
            </a:r>
            <a:r>
              <a:rPr lang="en-GB" dirty="0"/>
              <a:t> to buy a particular product to obtain benefits that will satisfy a specific need or want, and who (c) have the </a:t>
            </a:r>
            <a:r>
              <a:rPr lang="en-GB" i="1" dirty="0"/>
              <a:t>resources (time, money)</a:t>
            </a:r>
            <a:r>
              <a:rPr lang="en-GB" dirty="0"/>
              <a:t> to engage in such a transaction. </a:t>
            </a:r>
          </a:p>
        </p:txBody>
      </p:sp>
    </p:spTree>
    <p:extLst>
      <p:ext uri="{BB962C8B-B14F-4D97-AF65-F5344CB8AC3E}">
        <p14:creationId xmlns:p14="http://schemas.microsoft.com/office/powerpoint/2010/main" val="1596485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Relationship Marketing</a:t>
            </a:r>
            <a:br>
              <a:rPr lang="en-GB" b="1" dirty="0"/>
            </a:br>
            <a:endParaRPr lang="en-GB" dirty="0"/>
          </a:p>
        </p:txBody>
      </p:sp>
      <p:sp>
        <p:nvSpPr>
          <p:cNvPr id="3" name="Content Placeholder 2"/>
          <p:cNvSpPr>
            <a:spLocks noGrp="1"/>
          </p:cNvSpPr>
          <p:nvPr>
            <p:ph idx="1"/>
          </p:nvPr>
        </p:nvSpPr>
        <p:spPr/>
        <p:txBody>
          <a:bodyPr/>
          <a:lstStyle/>
          <a:p>
            <a:r>
              <a:rPr lang="en-GB" dirty="0"/>
              <a:t>Creating and maintaining a long term relationship with existing customers and providing them with incentives.</a:t>
            </a:r>
          </a:p>
        </p:txBody>
      </p:sp>
    </p:spTree>
    <p:extLst>
      <p:ext uri="{BB962C8B-B14F-4D97-AF65-F5344CB8AC3E}">
        <p14:creationId xmlns:p14="http://schemas.microsoft.com/office/powerpoint/2010/main" val="867050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lifetime customer value</a:t>
            </a:r>
            <a:r>
              <a:rPr lang="en-GB" dirty="0"/>
              <a:t> </a:t>
            </a:r>
          </a:p>
        </p:txBody>
      </p:sp>
      <p:sp>
        <p:nvSpPr>
          <p:cNvPr id="3" name="Content Placeholder 2"/>
          <p:cNvSpPr>
            <a:spLocks noGrp="1"/>
          </p:cNvSpPr>
          <p:nvPr>
            <p:ph idx="1"/>
          </p:nvPr>
        </p:nvSpPr>
        <p:spPr/>
        <p:txBody>
          <a:bodyPr/>
          <a:lstStyle/>
          <a:p>
            <a:r>
              <a:rPr lang="en-GB" dirty="0"/>
              <a:t>The present value of a stream of revenue that can be produced by a customer over time.</a:t>
            </a:r>
          </a:p>
        </p:txBody>
      </p:sp>
    </p:spTree>
    <p:extLst>
      <p:ext uri="{BB962C8B-B14F-4D97-AF65-F5344CB8AC3E}">
        <p14:creationId xmlns:p14="http://schemas.microsoft.com/office/powerpoint/2010/main" val="1403195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The Marketing Mix</a:t>
            </a:r>
            <a:br>
              <a:rPr lang="en-GB" b="1" dirty="0"/>
            </a:br>
            <a:endParaRPr lang="en-GB" dirty="0"/>
          </a:p>
        </p:txBody>
      </p:sp>
      <p:sp>
        <p:nvSpPr>
          <p:cNvPr id="3" name="Content Placeholder 2"/>
          <p:cNvSpPr>
            <a:spLocks noGrp="1"/>
          </p:cNvSpPr>
          <p:nvPr>
            <p:ph idx="1"/>
          </p:nvPr>
        </p:nvSpPr>
        <p:spPr/>
        <p:txBody>
          <a:bodyPr/>
          <a:lstStyle/>
          <a:p>
            <a:r>
              <a:rPr lang="en-GB" dirty="0"/>
              <a:t>The tools used by a marketing manager often known as the 4ps. For the marketing of services the 4ps have been extended to the 7ps.</a:t>
            </a:r>
          </a:p>
        </p:txBody>
      </p:sp>
    </p:spTree>
    <p:extLst>
      <p:ext uri="{BB962C8B-B14F-4D97-AF65-F5344CB8AC3E}">
        <p14:creationId xmlns:p14="http://schemas.microsoft.com/office/powerpoint/2010/main" val="1243314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Internal Marketing</a:t>
            </a:r>
          </a:p>
        </p:txBody>
      </p:sp>
      <p:sp>
        <p:nvSpPr>
          <p:cNvPr id="3" name="Content Placeholder 2"/>
          <p:cNvSpPr>
            <a:spLocks noGrp="1"/>
          </p:cNvSpPr>
          <p:nvPr>
            <p:ph idx="1"/>
          </p:nvPr>
        </p:nvSpPr>
        <p:spPr/>
        <p:txBody>
          <a:bodyPr/>
          <a:lstStyle/>
          <a:p>
            <a:r>
              <a:rPr lang="en-GB" dirty="0"/>
              <a:t>Satisfying the needs and wants of the employees in the organisation.</a:t>
            </a:r>
          </a:p>
        </p:txBody>
      </p:sp>
    </p:spTree>
    <p:extLst>
      <p:ext uri="{BB962C8B-B14F-4D97-AF65-F5344CB8AC3E}">
        <p14:creationId xmlns:p14="http://schemas.microsoft.com/office/powerpoint/2010/main" val="3161972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TotalTime>
  <Words>315</Words>
  <Application>Microsoft Office PowerPoint</Application>
  <PresentationFormat>On-screen Show (4:3)</PresentationFormat>
  <Paragraphs>22</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According to the UK Chartered Institute of Marketing: </vt:lpstr>
      <vt:lpstr>A rather different definition has been developed by the American Marketing Association (AMA): </vt:lpstr>
      <vt:lpstr>   Marketing mgt dibb, simkin, pride and Ferrell   </vt:lpstr>
      <vt:lpstr>  The marketing management process:   </vt:lpstr>
      <vt:lpstr> An unsatisfied need is: </vt:lpstr>
      <vt:lpstr>Wants</vt:lpstr>
      <vt:lpstr>  A market consists of: </vt:lpstr>
      <vt:lpstr> Relationship Marketing </vt:lpstr>
      <vt:lpstr>lifetime customer value </vt:lpstr>
      <vt:lpstr>  The Marketing Mix </vt:lpstr>
      <vt:lpstr>Internal Marketing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Balan</dc:creator>
  <cp:lastModifiedBy>Tushara Balendran</cp:lastModifiedBy>
  <cp:revision>12</cp:revision>
  <dcterms:created xsi:type="dcterms:W3CDTF">2017-09-24T13:58:59Z</dcterms:created>
  <dcterms:modified xsi:type="dcterms:W3CDTF">2019-06-16T10:44:45Z</dcterms:modified>
</cp:coreProperties>
</file>