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98" r:id="rId4"/>
  </p:sldMasterIdLst>
  <p:notesMasterIdLst>
    <p:notesMasterId r:id="rId45"/>
  </p:notesMasterIdLst>
  <p:handoutMasterIdLst>
    <p:handoutMasterId r:id="rId46"/>
  </p:handoutMasterIdLst>
  <p:sldIdLst>
    <p:sldId id="371" r:id="rId5"/>
    <p:sldId id="419" r:id="rId6"/>
    <p:sldId id="418" r:id="rId7"/>
    <p:sldId id="417" r:id="rId8"/>
    <p:sldId id="380" r:id="rId9"/>
    <p:sldId id="406" r:id="rId10"/>
    <p:sldId id="382" r:id="rId11"/>
    <p:sldId id="383" r:id="rId12"/>
    <p:sldId id="390" r:id="rId13"/>
    <p:sldId id="384" r:id="rId14"/>
    <p:sldId id="385" r:id="rId15"/>
    <p:sldId id="391" r:id="rId16"/>
    <p:sldId id="386" r:id="rId17"/>
    <p:sldId id="387" r:id="rId18"/>
    <p:sldId id="388" r:id="rId19"/>
    <p:sldId id="389" r:id="rId20"/>
    <p:sldId id="392" r:id="rId21"/>
    <p:sldId id="393" r:id="rId22"/>
    <p:sldId id="394" r:id="rId23"/>
    <p:sldId id="395" r:id="rId24"/>
    <p:sldId id="396" r:id="rId25"/>
    <p:sldId id="397" r:id="rId26"/>
    <p:sldId id="398" r:id="rId27"/>
    <p:sldId id="399" r:id="rId28"/>
    <p:sldId id="400" r:id="rId29"/>
    <p:sldId id="401" r:id="rId30"/>
    <p:sldId id="420" r:id="rId31"/>
    <p:sldId id="421" r:id="rId32"/>
    <p:sldId id="407" r:id="rId33"/>
    <p:sldId id="408" r:id="rId34"/>
    <p:sldId id="409" r:id="rId35"/>
    <p:sldId id="410" r:id="rId36"/>
    <p:sldId id="411" r:id="rId37"/>
    <p:sldId id="412" r:id="rId38"/>
    <p:sldId id="414" r:id="rId39"/>
    <p:sldId id="413" r:id="rId40"/>
    <p:sldId id="402" r:id="rId41"/>
    <p:sldId id="403" r:id="rId42"/>
    <p:sldId id="404" r:id="rId43"/>
    <p:sldId id="415" r:id="rId44"/>
  </p:sldIdLst>
  <p:sldSz cx="9144000" cy="6858000" type="screen4x3"/>
  <p:notesSz cx="6934200" cy="92329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08">
          <p15:clr>
            <a:srgbClr val="A4A3A4"/>
          </p15:clr>
        </p15:guide>
        <p15:guide id="2" pos="218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7600"/>
    <a:srgbClr val="638600"/>
    <a:srgbClr val="99FF66"/>
    <a:srgbClr val="00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A20F1-479F-5B2D-67AA-2649DC45B05D}" v="5" dt="2020-02-27T16:25:35.391"/>
    <p1510:client id="{548EFA64-1E63-B437-D738-671050ABDE6C}" v="3" dt="2020-03-11T15:32:03.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72" autoAdjust="0"/>
    <p:restoredTop sz="72955" autoAdjust="0"/>
  </p:normalViewPr>
  <p:slideViewPr>
    <p:cSldViewPr>
      <p:cViewPr varScale="1">
        <p:scale>
          <a:sx n="115" d="100"/>
          <a:sy n="115" d="100"/>
        </p:scale>
        <p:origin x="93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36"/>
    </p:cViewPr>
  </p:sorterViewPr>
  <p:notesViewPr>
    <p:cSldViewPr>
      <p:cViewPr varScale="1">
        <p:scale>
          <a:sx n="56" d="100"/>
          <a:sy n="56" d="100"/>
        </p:scale>
        <p:origin x="-1842" y="-72"/>
      </p:cViewPr>
      <p:guideLst>
        <p:guide orient="horz" pos="2908"/>
        <p:guide pos="2184"/>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16F32D4-BFBB-4FB7-8EE1-D966DE8FD57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BC91AF7-C7C4-40C2-8BCD-A36FD97EA9D6}">
      <dgm:prSet/>
      <dgm:spPr/>
      <dgm:t>
        <a:bodyPr/>
        <a:lstStyle/>
        <a:p>
          <a:r>
            <a:rPr lang="en-US"/>
            <a:t>Crime analysts deal with individuals who have already committed a crime</a:t>
          </a:r>
        </a:p>
      </dgm:t>
    </dgm:pt>
    <dgm:pt modelId="{6FE66CD1-91EC-4250-AD69-CC1D895A0D24}" type="parTrans" cxnId="{65D81F9A-10BF-47AB-AA26-AE50DB026543}">
      <dgm:prSet/>
      <dgm:spPr/>
      <dgm:t>
        <a:bodyPr/>
        <a:lstStyle/>
        <a:p>
          <a:endParaRPr lang="en-US"/>
        </a:p>
      </dgm:t>
    </dgm:pt>
    <dgm:pt modelId="{6C535EA2-3F2E-48A1-8BB5-A15B6011DC41}" type="sibTrans" cxnId="{65D81F9A-10BF-47AB-AA26-AE50DB026543}">
      <dgm:prSet/>
      <dgm:spPr/>
      <dgm:t>
        <a:bodyPr/>
        <a:lstStyle/>
        <a:p>
          <a:endParaRPr lang="en-US"/>
        </a:p>
      </dgm:t>
    </dgm:pt>
    <dgm:pt modelId="{D8AD75C1-5221-4946-BB2B-849FAF8AA535}">
      <dgm:prSet/>
      <dgm:spPr/>
      <dgm:t>
        <a:bodyPr/>
        <a:lstStyle/>
        <a:p>
          <a:r>
            <a:rPr lang="en-US"/>
            <a:t>Must focus on why crimes are occurring, and seek solutions for those problems</a:t>
          </a:r>
        </a:p>
      </dgm:t>
    </dgm:pt>
    <dgm:pt modelId="{79E18B90-F8E5-4031-8223-9BEE91C1B392}" type="parTrans" cxnId="{5C088ACD-D25A-4484-8E38-6DAFE8AF8CFF}">
      <dgm:prSet/>
      <dgm:spPr/>
      <dgm:t>
        <a:bodyPr/>
        <a:lstStyle/>
        <a:p>
          <a:endParaRPr lang="en-US"/>
        </a:p>
      </dgm:t>
    </dgm:pt>
    <dgm:pt modelId="{10FB663A-12E4-49AA-844D-FB98D4FDE727}" type="sibTrans" cxnId="{5C088ACD-D25A-4484-8E38-6DAFE8AF8CFF}">
      <dgm:prSet/>
      <dgm:spPr/>
      <dgm:t>
        <a:bodyPr/>
        <a:lstStyle/>
        <a:p>
          <a:endParaRPr lang="en-US"/>
        </a:p>
      </dgm:t>
    </dgm:pt>
    <dgm:pt modelId="{E58C31F5-8548-4312-A926-601942AF38CB}">
      <dgm:prSet/>
      <dgm:spPr/>
      <dgm:t>
        <a:bodyPr/>
        <a:lstStyle/>
        <a:p>
          <a:r>
            <a:rPr lang="en-US"/>
            <a:t>Theories can help to explain why individuals commit crimes</a:t>
          </a:r>
        </a:p>
      </dgm:t>
    </dgm:pt>
    <dgm:pt modelId="{EEBAEDAF-3E8F-4E3D-84F1-BED6FC54A770}" type="parTrans" cxnId="{E779D6E8-9AC7-413A-9428-2B7566EA51ED}">
      <dgm:prSet/>
      <dgm:spPr/>
      <dgm:t>
        <a:bodyPr/>
        <a:lstStyle/>
        <a:p>
          <a:endParaRPr lang="en-US"/>
        </a:p>
      </dgm:t>
    </dgm:pt>
    <dgm:pt modelId="{B5EEB5BA-3BB5-4A63-933F-24206998D27C}" type="sibTrans" cxnId="{E779D6E8-9AC7-413A-9428-2B7566EA51ED}">
      <dgm:prSet/>
      <dgm:spPr/>
      <dgm:t>
        <a:bodyPr/>
        <a:lstStyle/>
        <a:p>
          <a:endParaRPr lang="en-US"/>
        </a:p>
      </dgm:t>
    </dgm:pt>
    <dgm:pt modelId="{EC317BD1-13B5-4397-AE74-F8AA52F84BC6}" type="pres">
      <dgm:prSet presAssocID="{B16F32D4-BFBB-4FB7-8EE1-D966DE8FD577}" presName="root" presStyleCnt="0">
        <dgm:presLayoutVars>
          <dgm:dir/>
          <dgm:resizeHandles val="exact"/>
        </dgm:presLayoutVars>
      </dgm:prSet>
      <dgm:spPr/>
    </dgm:pt>
    <dgm:pt modelId="{8D542427-4BFC-4DA9-8E57-55DCBCF18A71}" type="pres">
      <dgm:prSet presAssocID="{7BC91AF7-C7C4-40C2-8BCD-A36FD97EA9D6}" presName="compNode" presStyleCnt="0"/>
      <dgm:spPr/>
    </dgm:pt>
    <dgm:pt modelId="{6E01E534-2165-4BFA-BFA8-CAE954EAB8C9}" type="pres">
      <dgm:prSet presAssocID="{7BC91AF7-C7C4-40C2-8BCD-A36FD97EA9D6}" presName="bgRect" presStyleLbl="bgShp" presStyleIdx="0" presStyleCnt="3"/>
      <dgm:spPr/>
    </dgm:pt>
    <dgm:pt modelId="{64A5B99D-CF2B-458D-A70F-A51660E1C763}" type="pres">
      <dgm:prSet presAssocID="{7BC91AF7-C7C4-40C2-8BCD-A36FD97EA9D6}"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lice"/>
        </a:ext>
      </dgm:extLst>
    </dgm:pt>
    <dgm:pt modelId="{FF6972E8-9D87-4BD3-92EC-94BA93196688}" type="pres">
      <dgm:prSet presAssocID="{7BC91AF7-C7C4-40C2-8BCD-A36FD97EA9D6}" presName="spaceRect" presStyleCnt="0"/>
      <dgm:spPr/>
    </dgm:pt>
    <dgm:pt modelId="{B5F840A5-179B-48D0-86DA-3C8F1D80497C}" type="pres">
      <dgm:prSet presAssocID="{7BC91AF7-C7C4-40C2-8BCD-A36FD97EA9D6}" presName="parTx" presStyleLbl="revTx" presStyleIdx="0" presStyleCnt="3">
        <dgm:presLayoutVars>
          <dgm:chMax val="0"/>
          <dgm:chPref val="0"/>
        </dgm:presLayoutVars>
      </dgm:prSet>
      <dgm:spPr/>
    </dgm:pt>
    <dgm:pt modelId="{E83FA268-C648-40B8-95BB-C79DF0463A55}" type="pres">
      <dgm:prSet presAssocID="{6C535EA2-3F2E-48A1-8BB5-A15B6011DC41}" presName="sibTrans" presStyleCnt="0"/>
      <dgm:spPr/>
    </dgm:pt>
    <dgm:pt modelId="{C97AD1FE-C965-4ADB-B697-1DCFF016C6B5}" type="pres">
      <dgm:prSet presAssocID="{D8AD75C1-5221-4946-BB2B-849FAF8AA535}" presName="compNode" presStyleCnt="0"/>
      <dgm:spPr/>
    </dgm:pt>
    <dgm:pt modelId="{BB6E4C1C-19B8-42FA-BDD7-FCC5EFAADCB7}" type="pres">
      <dgm:prSet presAssocID="{D8AD75C1-5221-4946-BB2B-849FAF8AA535}" presName="bgRect" presStyleLbl="bgShp" presStyleIdx="1" presStyleCnt="3"/>
      <dgm:spPr/>
    </dgm:pt>
    <dgm:pt modelId="{F4A6FE00-1B1C-4D97-9DCC-6D869EA48603}" type="pres">
      <dgm:prSet presAssocID="{D8AD75C1-5221-4946-BB2B-849FAF8AA535}"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9BF0D5B5-D9D3-4AD1-94D9-92EDE7C75951}" type="pres">
      <dgm:prSet presAssocID="{D8AD75C1-5221-4946-BB2B-849FAF8AA535}" presName="spaceRect" presStyleCnt="0"/>
      <dgm:spPr/>
    </dgm:pt>
    <dgm:pt modelId="{C461F18A-F5AF-4C14-902B-405D71D358D1}" type="pres">
      <dgm:prSet presAssocID="{D8AD75C1-5221-4946-BB2B-849FAF8AA535}" presName="parTx" presStyleLbl="revTx" presStyleIdx="1" presStyleCnt="3">
        <dgm:presLayoutVars>
          <dgm:chMax val="0"/>
          <dgm:chPref val="0"/>
        </dgm:presLayoutVars>
      </dgm:prSet>
      <dgm:spPr/>
    </dgm:pt>
    <dgm:pt modelId="{FF6A0BEE-B0CF-4338-9D11-B74CB84559D3}" type="pres">
      <dgm:prSet presAssocID="{10FB663A-12E4-49AA-844D-FB98D4FDE727}" presName="sibTrans" presStyleCnt="0"/>
      <dgm:spPr/>
    </dgm:pt>
    <dgm:pt modelId="{20FAD3F4-F623-47D3-B84A-42611A976F66}" type="pres">
      <dgm:prSet presAssocID="{E58C31F5-8548-4312-A926-601942AF38CB}" presName="compNode" presStyleCnt="0"/>
      <dgm:spPr/>
    </dgm:pt>
    <dgm:pt modelId="{41BE20D9-9F00-4166-8760-F9092292F1C6}" type="pres">
      <dgm:prSet presAssocID="{E58C31F5-8548-4312-A926-601942AF38CB}" presName="bgRect" presStyleLbl="bgShp" presStyleIdx="2" presStyleCnt="3"/>
      <dgm:spPr/>
    </dgm:pt>
    <dgm:pt modelId="{5AE319B8-E41A-4479-8699-7CE15C11C242}" type="pres">
      <dgm:prSet presAssocID="{E58C31F5-8548-4312-A926-601942AF38CB}"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3F2C9B04-AD0D-4C51-9894-7547B65D1D3F}" type="pres">
      <dgm:prSet presAssocID="{E58C31F5-8548-4312-A926-601942AF38CB}" presName="spaceRect" presStyleCnt="0"/>
      <dgm:spPr/>
    </dgm:pt>
    <dgm:pt modelId="{7A80B9AD-DB38-4418-B665-7F1E916DA994}" type="pres">
      <dgm:prSet presAssocID="{E58C31F5-8548-4312-A926-601942AF38CB}" presName="parTx" presStyleLbl="revTx" presStyleIdx="2" presStyleCnt="3">
        <dgm:presLayoutVars>
          <dgm:chMax val="0"/>
          <dgm:chPref val="0"/>
        </dgm:presLayoutVars>
      </dgm:prSet>
      <dgm:spPr/>
    </dgm:pt>
  </dgm:ptLst>
  <dgm:cxnLst>
    <dgm:cxn modelId="{A99BC32F-3EC5-4C26-AFD9-4B1E29259746}" type="presOf" srcId="{D8AD75C1-5221-4946-BB2B-849FAF8AA535}" destId="{C461F18A-F5AF-4C14-902B-405D71D358D1}" srcOrd="0" destOrd="0" presId="urn:microsoft.com/office/officeart/2018/2/layout/IconVerticalSolidList"/>
    <dgm:cxn modelId="{6052C942-57D3-42F0-B377-9EFF1E85C481}" type="presOf" srcId="{7BC91AF7-C7C4-40C2-8BCD-A36FD97EA9D6}" destId="{B5F840A5-179B-48D0-86DA-3C8F1D80497C}" srcOrd="0" destOrd="0" presId="urn:microsoft.com/office/officeart/2018/2/layout/IconVerticalSolidList"/>
    <dgm:cxn modelId="{8483CE7B-B89A-4178-8E84-5A236D5EFA61}" type="presOf" srcId="{E58C31F5-8548-4312-A926-601942AF38CB}" destId="{7A80B9AD-DB38-4418-B665-7F1E916DA994}" srcOrd="0" destOrd="0" presId="urn:microsoft.com/office/officeart/2018/2/layout/IconVerticalSolidList"/>
    <dgm:cxn modelId="{65D81F9A-10BF-47AB-AA26-AE50DB026543}" srcId="{B16F32D4-BFBB-4FB7-8EE1-D966DE8FD577}" destId="{7BC91AF7-C7C4-40C2-8BCD-A36FD97EA9D6}" srcOrd="0" destOrd="0" parTransId="{6FE66CD1-91EC-4250-AD69-CC1D895A0D24}" sibTransId="{6C535EA2-3F2E-48A1-8BB5-A15B6011DC41}"/>
    <dgm:cxn modelId="{5C088ACD-D25A-4484-8E38-6DAFE8AF8CFF}" srcId="{B16F32D4-BFBB-4FB7-8EE1-D966DE8FD577}" destId="{D8AD75C1-5221-4946-BB2B-849FAF8AA535}" srcOrd="1" destOrd="0" parTransId="{79E18B90-F8E5-4031-8223-9BEE91C1B392}" sibTransId="{10FB663A-12E4-49AA-844D-FB98D4FDE727}"/>
    <dgm:cxn modelId="{6B4E87D4-11EA-4FD1-ABD3-2883E9F155AC}" type="presOf" srcId="{B16F32D4-BFBB-4FB7-8EE1-D966DE8FD577}" destId="{EC317BD1-13B5-4397-AE74-F8AA52F84BC6}" srcOrd="0" destOrd="0" presId="urn:microsoft.com/office/officeart/2018/2/layout/IconVerticalSolidList"/>
    <dgm:cxn modelId="{E779D6E8-9AC7-413A-9428-2B7566EA51ED}" srcId="{B16F32D4-BFBB-4FB7-8EE1-D966DE8FD577}" destId="{E58C31F5-8548-4312-A926-601942AF38CB}" srcOrd="2" destOrd="0" parTransId="{EEBAEDAF-3E8F-4E3D-84F1-BED6FC54A770}" sibTransId="{B5EEB5BA-3BB5-4A63-933F-24206998D27C}"/>
    <dgm:cxn modelId="{8A684D82-46C7-4537-ACBD-A05884F0105F}" type="presParOf" srcId="{EC317BD1-13B5-4397-AE74-F8AA52F84BC6}" destId="{8D542427-4BFC-4DA9-8E57-55DCBCF18A71}" srcOrd="0" destOrd="0" presId="urn:microsoft.com/office/officeart/2018/2/layout/IconVerticalSolidList"/>
    <dgm:cxn modelId="{05A8DC5D-D4E3-4A1E-B2F4-F7BAD611B553}" type="presParOf" srcId="{8D542427-4BFC-4DA9-8E57-55DCBCF18A71}" destId="{6E01E534-2165-4BFA-BFA8-CAE954EAB8C9}" srcOrd="0" destOrd="0" presId="urn:microsoft.com/office/officeart/2018/2/layout/IconVerticalSolidList"/>
    <dgm:cxn modelId="{E49002E7-C803-4EC6-8CAB-D540EA9A937D}" type="presParOf" srcId="{8D542427-4BFC-4DA9-8E57-55DCBCF18A71}" destId="{64A5B99D-CF2B-458D-A70F-A51660E1C763}" srcOrd="1" destOrd="0" presId="urn:microsoft.com/office/officeart/2018/2/layout/IconVerticalSolidList"/>
    <dgm:cxn modelId="{801CDFD7-ED7E-4FE0-B2E8-6CE0A238B17B}" type="presParOf" srcId="{8D542427-4BFC-4DA9-8E57-55DCBCF18A71}" destId="{FF6972E8-9D87-4BD3-92EC-94BA93196688}" srcOrd="2" destOrd="0" presId="urn:microsoft.com/office/officeart/2018/2/layout/IconVerticalSolidList"/>
    <dgm:cxn modelId="{B75EE161-65D8-4D45-B3FC-10A055B8ABF2}" type="presParOf" srcId="{8D542427-4BFC-4DA9-8E57-55DCBCF18A71}" destId="{B5F840A5-179B-48D0-86DA-3C8F1D80497C}" srcOrd="3" destOrd="0" presId="urn:microsoft.com/office/officeart/2018/2/layout/IconVerticalSolidList"/>
    <dgm:cxn modelId="{245507B4-54B5-414B-A896-6BEE0E668B7F}" type="presParOf" srcId="{EC317BD1-13B5-4397-AE74-F8AA52F84BC6}" destId="{E83FA268-C648-40B8-95BB-C79DF0463A55}" srcOrd="1" destOrd="0" presId="urn:microsoft.com/office/officeart/2018/2/layout/IconVerticalSolidList"/>
    <dgm:cxn modelId="{D85C837F-9D54-4539-895F-A3D96678B93B}" type="presParOf" srcId="{EC317BD1-13B5-4397-AE74-F8AA52F84BC6}" destId="{C97AD1FE-C965-4ADB-B697-1DCFF016C6B5}" srcOrd="2" destOrd="0" presId="urn:microsoft.com/office/officeart/2018/2/layout/IconVerticalSolidList"/>
    <dgm:cxn modelId="{DFA96F65-3F26-403D-A820-6658894FC8DA}" type="presParOf" srcId="{C97AD1FE-C965-4ADB-B697-1DCFF016C6B5}" destId="{BB6E4C1C-19B8-42FA-BDD7-FCC5EFAADCB7}" srcOrd="0" destOrd="0" presId="urn:microsoft.com/office/officeart/2018/2/layout/IconVerticalSolidList"/>
    <dgm:cxn modelId="{DB33443F-D284-4B63-8322-2B8918CE069F}" type="presParOf" srcId="{C97AD1FE-C965-4ADB-B697-1DCFF016C6B5}" destId="{F4A6FE00-1B1C-4D97-9DCC-6D869EA48603}" srcOrd="1" destOrd="0" presId="urn:microsoft.com/office/officeart/2018/2/layout/IconVerticalSolidList"/>
    <dgm:cxn modelId="{F23E9E80-F6DF-4E3A-AE05-C1846E38E230}" type="presParOf" srcId="{C97AD1FE-C965-4ADB-B697-1DCFF016C6B5}" destId="{9BF0D5B5-D9D3-4AD1-94D9-92EDE7C75951}" srcOrd="2" destOrd="0" presId="urn:microsoft.com/office/officeart/2018/2/layout/IconVerticalSolidList"/>
    <dgm:cxn modelId="{E2C281C9-4FC0-4221-B8DD-45FDB902B098}" type="presParOf" srcId="{C97AD1FE-C965-4ADB-B697-1DCFF016C6B5}" destId="{C461F18A-F5AF-4C14-902B-405D71D358D1}" srcOrd="3" destOrd="0" presId="urn:microsoft.com/office/officeart/2018/2/layout/IconVerticalSolidList"/>
    <dgm:cxn modelId="{6A28EF21-6F60-46D6-9D4D-AEFCA7C16BFC}" type="presParOf" srcId="{EC317BD1-13B5-4397-AE74-F8AA52F84BC6}" destId="{FF6A0BEE-B0CF-4338-9D11-B74CB84559D3}" srcOrd="3" destOrd="0" presId="urn:microsoft.com/office/officeart/2018/2/layout/IconVerticalSolidList"/>
    <dgm:cxn modelId="{4846ECA7-271C-431B-B447-91F1C4ED10FB}" type="presParOf" srcId="{EC317BD1-13B5-4397-AE74-F8AA52F84BC6}" destId="{20FAD3F4-F623-47D3-B84A-42611A976F66}" srcOrd="4" destOrd="0" presId="urn:microsoft.com/office/officeart/2018/2/layout/IconVerticalSolidList"/>
    <dgm:cxn modelId="{902BD59A-76E9-4FB3-B85E-A6B68D20D31C}" type="presParOf" srcId="{20FAD3F4-F623-47D3-B84A-42611A976F66}" destId="{41BE20D9-9F00-4166-8760-F9092292F1C6}" srcOrd="0" destOrd="0" presId="urn:microsoft.com/office/officeart/2018/2/layout/IconVerticalSolidList"/>
    <dgm:cxn modelId="{132AD3B9-7B9B-4D55-88B1-11AF012D5F54}" type="presParOf" srcId="{20FAD3F4-F623-47D3-B84A-42611A976F66}" destId="{5AE319B8-E41A-4479-8699-7CE15C11C242}" srcOrd="1" destOrd="0" presId="urn:microsoft.com/office/officeart/2018/2/layout/IconVerticalSolidList"/>
    <dgm:cxn modelId="{EC74960A-42FD-464C-951D-92FC43DF3E48}" type="presParOf" srcId="{20FAD3F4-F623-47D3-B84A-42611A976F66}" destId="{3F2C9B04-AD0D-4C51-9894-7547B65D1D3F}" srcOrd="2" destOrd="0" presId="urn:microsoft.com/office/officeart/2018/2/layout/IconVerticalSolidList"/>
    <dgm:cxn modelId="{80B10B3A-5D6D-4B5C-91F7-D2C53CEACC8E}" type="presParOf" srcId="{20FAD3F4-F623-47D3-B84A-42611A976F66}" destId="{7A80B9AD-DB38-4418-B665-7F1E916DA9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1E534-2165-4BFA-BFA8-CAE954EAB8C9}">
      <dsp:nvSpPr>
        <dsp:cNvPr id="0" name=""/>
        <dsp:cNvSpPr/>
      </dsp:nvSpPr>
      <dsp:spPr>
        <a:xfrm>
          <a:off x="0" y="718"/>
          <a:ext cx="48852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5B99D-CF2B-458D-A70F-A51660E1C763}">
      <dsp:nvSpPr>
        <dsp:cNvPr id="0" name=""/>
        <dsp:cNvSpPr/>
      </dsp:nvSpPr>
      <dsp:spPr>
        <a:xfrm>
          <a:off x="508544" y="378974"/>
          <a:ext cx="924626" cy="92462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840A5-179B-48D0-86DA-3C8F1D80497C}">
      <dsp:nvSpPr>
        <dsp:cNvPr id="0" name=""/>
        <dsp:cNvSpPr/>
      </dsp:nvSpPr>
      <dsp:spPr>
        <a:xfrm>
          <a:off x="1941716" y="718"/>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977900">
            <a:lnSpc>
              <a:spcPct val="90000"/>
            </a:lnSpc>
            <a:spcBef>
              <a:spcPct val="0"/>
            </a:spcBef>
            <a:spcAft>
              <a:spcPct val="35000"/>
            </a:spcAft>
            <a:buNone/>
          </a:pPr>
          <a:r>
            <a:rPr lang="en-US" sz="2200" kern="1200"/>
            <a:t>Crime analysts deal with individuals who have already committed a crime</a:t>
          </a:r>
        </a:p>
      </dsp:txBody>
      <dsp:txXfrm>
        <a:off x="1941716" y="718"/>
        <a:ext cx="2943486" cy="1681139"/>
      </dsp:txXfrm>
    </dsp:sp>
    <dsp:sp modelId="{BB6E4C1C-19B8-42FA-BDD7-FCC5EFAADCB7}">
      <dsp:nvSpPr>
        <dsp:cNvPr id="0" name=""/>
        <dsp:cNvSpPr/>
      </dsp:nvSpPr>
      <dsp:spPr>
        <a:xfrm>
          <a:off x="0" y="2102143"/>
          <a:ext cx="48852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6FE00-1B1C-4D97-9DCC-6D869EA48603}">
      <dsp:nvSpPr>
        <dsp:cNvPr id="0" name=""/>
        <dsp:cNvSpPr/>
      </dsp:nvSpPr>
      <dsp:spPr>
        <a:xfrm>
          <a:off x="508544" y="2480399"/>
          <a:ext cx="924626" cy="92462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61F18A-F5AF-4C14-902B-405D71D358D1}">
      <dsp:nvSpPr>
        <dsp:cNvPr id="0" name=""/>
        <dsp:cNvSpPr/>
      </dsp:nvSpPr>
      <dsp:spPr>
        <a:xfrm>
          <a:off x="1941716" y="2102143"/>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977900">
            <a:lnSpc>
              <a:spcPct val="90000"/>
            </a:lnSpc>
            <a:spcBef>
              <a:spcPct val="0"/>
            </a:spcBef>
            <a:spcAft>
              <a:spcPct val="35000"/>
            </a:spcAft>
            <a:buNone/>
          </a:pPr>
          <a:r>
            <a:rPr lang="en-US" sz="2200" kern="1200"/>
            <a:t>Must focus on why crimes are occurring, and seek solutions for those problems</a:t>
          </a:r>
        </a:p>
      </dsp:txBody>
      <dsp:txXfrm>
        <a:off x="1941716" y="2102143"/>
        <a:ext cx="2943486" cy="1681139"/>
      </dsp:txXfrm>
    </dsp:sp>
    <dsp:sp modelId="{41BE20D9-9F00-4166-8760-F9092292F1C6}">
      <dsp:nvSpPr>
        <dsp:cNvPr id="0" name=""/>
        <dsp:cNvSpPr/>
      </dsp:nvSpPr>
      <dsp:spPr>
        <a:xfrm>
          <a:off x="0" y="4203567"/>
          <a:ext cx="48852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E319B8-E41A-4479-8699-7CE15C11C242}">
      <dsp:nvSpPr>
        <dsp:cNvPr id="0" name=""/>
        <dsp:cNvSpPr/>
      </dsp:nvSpPr>
      <dsp:spPr>
        <a:xfrm>
          <a:off x="508544" y="4581824"/>
          <a:ext cx="924626" cy="92462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80B9AD-DB38-4418-B665-7F1E916DA994}">
      <dsp:nvSpPr>
        <dsp:cNvPr id="0" name=""/>
        <dsp:cNvSpPr/>
      </dsp:nvSpPr>
      <dsp:spPr>
        <a:xfrm>
          <a:off x="1941716" y="4203567"/>
          <a:ext cx="2943486"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977900">
            <a:lnSpc>
              <a:spcPct val="90000"/>
            </a:lnSpc>
            <a:spcBef>
              <a:spcPct val="0"/>
            </a:spcBef>
            <a:spcAft>
              <a:spcPct val="35000"/>
            </a:spcAft>
            <a:buNone/>
          </a:pPr>
          <a:r>
            <a:rPr lang="en-US" sz="2200" kern="1200"/>
            <a:t>Theories can help to explain why individuals commit crimes</a:t>
          </a:r>
        </a:p>
      </dsp:txBody>
      <dsp:txXfrm>
        <a:off x="1941716" y="4203567"/>
        <a:ext cx="2943486" cy="16811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538" name="Rectangle 2"/>
          <p:cNvSpPr>
            <a:spLocks noGrp="1" noChangeArrowheads="1"/>
          </p:cNvSpPr>
          <p:nvPr>
            <p:ph type="hdr" sz="quarter"/>
          </p:nvPr>
        </p:nvSpPr>
        <p:spPr bwMode="auto">
          <a:xfrm>
            <a:off x="0" y="0"/>
            <a:ext cx="3886200"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r>
              <a:rPr lang="en-US"/>
              <a:t>Police Foundation, 2003: Grant #2002-CK-WX-0303</a:t>
            </a:r>
          </a:p>
          <a:p>
            <a:pPr>
              <a:defRPr/>
            </a:pPr>
            <a:endParaRPr lang="en-US"/>
          </a:p>
        </p:txBody>
      </p:sp>
      <p:sp>
        <p:nvSpPr>
          <p:cNvPr id="193539" name="Rectangle 3"/>
          <p:cNvSpPr>
            <a:spLocks noGrp="1" noChangeArrowheads="1"/>
          </p:cNvSpPr>
          <p:nvPr>
            <p:ph type="dt" sz="quarter"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93540" name="Rectangle 4"/>
          <p:cNvSpPr>
            <a:spLocks noGrp="1" noChangeArrowheads="1"/>
          </p:cNvSpPr>
          <p:nvPr>
            <p:ph type="ftr" sz="quarter" idx="2"/>
          </p:nvPr>
        </p:nvSpPr>
        <p:spPr bwMode="auto">
          <a:xfrm>
            <a:off x="198120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ctr" defTabSz="923925" eaLnBrk="1" hangingPunct="1">
              <a:defRPr sz="1200">
                <a:latin typeface="Times New Roman" pitchFamily="18" charset="0"/>
              </a:defRPr>
            </a:lvl1pPr>
          </a:lstStyle>
          <a:p>
            <a:pPr>
              <a:defRPr/>
            </a:pPr>
            <a:r>
              <a:rPr lang="en-US"/>
              <a:t>Descriptive Spatial Analysis</a:t>
            </a:r>
          </a:p>
        </p:txBody>
      </p:sp>
    </p:spTree>
    <p:extLst>
      <p:ext uri="{BB962C8B-B14F-4D97-AF65-F5344CB8AC3E}">
        <p14:creationId xmlns:p14="http://schemas.microsoft.com/office/powerpoint/2010/main" val="874359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bwMode="auto">
          <a:xfrm>
            <a:off x="0" y="0"/>
            <a:ext cx="3005138"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5" name="Rectangle 3"/>
          <p:cNvSpPr>
            <a:spLocks noGrp="1" noChangeArrowheads="1"/>
          </p:cNvSpPr>
          <p:nvPr>
            <p:ph type="dt"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158875" y="692150"/>
            <a:ext cx="4616450" cy="3462338"/>
          </a:xfrm>
          <a:prstGeom prst="rect">
            <a:avLst/>
          </a:prstGeom>
          <a:noFill/>
          <a:ln w="9525">
            <a:solidFill>
              <a:srgbClr val="000000"/>
            </a:solidFill>
            <a:miter lim="800000"/>
            <a:headEnd/>
            <a:tailEnd/>
          </a:ln>
        </p:spPr>
      </p:sp>
      <p:sp>
        <p:nvSpPr>
          <p:cNvPr id="59397" name="Rectangle 5"/>
          <p:cNvSpPr>
            <a:spLocks noGrp="1" noChangeArrowheads="1"/>
          </p:cNvSpPr>
          <p:nvPr>
            <p:ph type="body" sz="quarter" idx="3"/>
          </p:nvPr>
        </p:nvSpPr>
        <p:spPr bwMode="auto">
          <a:xfrm>
            <a:off x="923925" y="4386263"/>
            <a:ext cx="5086350" cy="4154487"/>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9398" name="Rectangle 6"/>
          <p:cNvSpPr>
            <a:spLocks noGrp="1" noChangeArrowheads="1"/>
          </p:cNvSpPr>
          <p:nvPr>
            <p:ph type="ftr" sz="quarter" idx="4"/>
          </p:nvPr>
        </p:nvSpPr>
        <p:spPr bwMode="auto">
          <a:xfrm>
            <a:off x="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9" name="Rectangle 7"/>
          <p:cNvSpPr>
            <a:spLocks noGrp="1" noChangeArrowheads="1"/>
          </p:cNvSpPr>
          <p:nvPr>
            <p:ph type="sldNum" sz="quarter" idx="5"/>
          </p:nvPr>
        </p:nvSpPr>
        <p:spPr bwMode="auto">
          <a:xfrm>
            <a:off x="3929063" y="8770938"/>
            <a:ext cx="3005137"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r" defTabSz="923925" eaLnBrk="1" hangingPunct="1">
              <a:defRPr sz="1200">
                <a:latin typeface="Times New Roman" pitchFamily="18" charset="0"/>
              </a:defRPr>
            </a:lvl1pPr>
          </a:lstStyle>
          <a:p>
            <a:pPr>
              <a:defRPr/>
            </a:pPr>
            <a:fld id="{BB03DC98-6B70-4519-830D-7E77D620BE4D}" type="slidenum">
              <a:rPr lang="en-US"/>
              <a:pPr>
                <a:defRPr/>
              </a:pPr>
              <a:t>‹#›</a:t>
            </a:fld>
            <a:endParaRPr lang="en-US"/>
          </a:p>
        </p:txBody>
      </p:sp>
    </p:spTree>
    <p:extLst>
      <p:ext uri="{BB962C8B-B14F-4D97-AF65-F5344CB8AC3E}">
        <p14:creationId xmlns:p14="http://schemas.microsoft.com/office/powerpoint/2010/main" val="20383113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endParaRPr lang="en-US"/>
          </a:p>
        </p:txBody>
      </p:sp>
      <p:sp>
        <p:nvSpPr>
          <p:cNvPr id="18435" name="Slide Number Placeholder 3"/>
          <p:cNvSpPr>
            <a:spLocks noGrp="1"/>
          </p:cNvSpPr>
          <p:nvPr>
            <p:ph type="sldNum" sz="quarter" idx="5"/>
          </p:nvPr>
        </p:nvSpPr>
        <p:spPr>
          <a:noFill/>
        </p:spPr>
        <p:txBody>
          <a:bodyPr/>
          <a:lstStyle/>
          <a:p>
            <a:fld id="{57DC111F-06A1-4F72-B1A5-7C3522CAF326}" type="slidenum">
              <a:rPr lang="en-US" smtClean="0"/>
              <a:pPr/>
              <a:t>1</a:t>
            </a:fld>
            <a:endParaRPr lang="en-US"/>
          </a:p>
        </p:txBody>
      </p:sp>
    </p:spTree>
    <p:extLst>
      <p:ext uri="{BB962C8B-B14F-4D97-AF65-F5344CB8AC3E}">
        <p14:creationId xmlns:p14="http://schemas.microsoft.com/office/powerpoint/2010/main" val="12393359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endParaRPr lang="en-US"/>
          </a:p>
        </p:txBody>
      </p:sp>
      <p:sp>
        <p:nvSpPr>
          <p:cNvPr id="18435" name="Slide Number Placeholder 3"/>
          <p:cNvSpPr>
            <a:spLocks noGrp="1"/>
          </p:cNvSpPr>
          <p:nvPr>
            <p:ph type="sldNum" sz="quarter" idx="5"/>
          </p:nvPr>
        </p:nvSpPr>
        <p:spPr>
          <a:noFill/>
        </p:spPr>
        <p:txBody>
          <a:bodyPr/>
          <a:lstStyle/>
          <a:p>
            <a:fld id="{57DC111F-06A1-4F72-B1A5-7C3522CAF326}" type="slidenum">
              <a:rPr lang="en-US" smtClean="0"/>
              <a:pPr/>
              <a:t>28</a:t>
            </a:fld>
            <a:endParaRPr lang="en-US"/>
          </a:p>
        </p:txBody>
      </p:sp>
    </p:spTree>
    <p:extLst>
      <p:ext uri="{BB962C8B-B14F-4D97-AF65-F5344CB8AC3E}">
        <p14:creationId xmlns:p14="http://schemas.microsoft.com/office/powerpoint/2010/main" val="3466918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3/12/2020</a:t>
            </a:fld>
            <a:endParaRPr lang="en-US" dirty="0"/>
          </a:p>
        </p:txBody>
      </p:sp>
      <p:sp>
        <p:nvSpPr>
          <p:cNvPr id="5" name="Footer Placeholder 4"/>
          <p:cNvSpPr>
            <a:spLocks noGrp="1"/>
          </p:cNvSpPr>
          <p:nvPr>
            <p:ph type="ftr" sz="quarter" idx="11"/>
          </p:nvPr>
        </p:nvSpPr>
        <p:spPr/>
        <p:txBody>
          <a:bodyPr/>
          <a:lstStyle/>
          <a:p>
            <a:r>
              <a:rPr lang="en-US"/>
              <a:t>Boba, Crime Analysis and Crime Mapping, 4th edition. SAGE Publications, 2017</a:t>
            </a:r>
          </a:p>
        </p:txBody>
      </p:sp>
      <p:sp>
        <p:nvSpPr>
          <p:cNvPr id="6" name="Slide Number Placeholder 5"/>
          <p:cNvSpPr>
            <a:spLocks noGrp="1"/>
          </p:cNvSpPr>
          <p:nvPr>
            <p:ph type="sldNum" sz="quarter" idx="12"/>
          </p:nvPr>
        </p:nvSpPr>
        <p:spPr/>
        <p:txBody>
          <a:bodyPr/>
          <a:lstStyle/>
          <a:p>
            <a:fld id="{6DBB0159-74C4-4C09-ACD0-C0BDA59A8E24}" type="slidenum">
              <a:rPr lang="en-US" smtClean="0"/>
              <a:pPr/>
              <a:t>‹#›</a:t>
            </a:fld>
            <a:endParaRPr lang="en-US"/>
          </a:p>
        </p:txBody>
      </p:sp>
    </p:spTree>
    <p:extLst>
      <p:ext uri="{BB962C8B-B14F-4D97-AF65-F5344CB8AC3E}">
        <p14:creationId xmlns:p14="http://schemas.microsoft.com/office/powerpoint/2010/main" val="478414433"/>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normAutofit/>
          </a:bodyPr>
          <a:lstStyle>
            <a:lvl1pPr>
              <a:defRPr sz="2000"/>
            </a:lvl1pPr>
            <a:lvl2pPr>
              <a:defRPr sz="2000"/>
            </a:lvl2pPr>
            <a:lvl3pPr>
              <a:defRPr sz="20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3/12/2020</a:t>
            </a:fld>
            <a:endParaRPr lang="en-US" dirty="0"/>
          </a:p>
        </p:txBody>
      </p:sp>
      <p:sp>
        <p:nvSpPr>
          <p:cNvPr id="5" name="Footer Placeholder 4"/>
          <p:cNvSpPr>
            <a:spLocks noGrp="1"/>
          </p:cNvSpPr>
          <p:nvPr>
            <p:ph type="ftr" sz="quarter" idx="11"/>
          </p:nvPr>
        </p:nvSpPr>
        <p:spPr/>
        <p:txBody>
          <a:bodyPr/>
          <a:lstStyle/>
          <a:p>
            <a:r>
              <a:rPr lang="en-US"/>
              <a:t>Boba, Crime Analysis and Crime Mapping, 4th edition. SAGE Publications, 2017</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26122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3/12/2020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Boba, Crime Analysis and Crime Mapping, 4th edition. SAGE Publications, 2017</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88603339"/>
      </p:ext>
    </p:extLst>
  </p:cSld>
  <p:clrMap bg1="lt1" tx1="dk1" bg2="lt2" tx2="dk2" accent1="accent1" accent2="accent2" accent3="accent3" accent4="accent4" accent5="accent5" accent6="accent6" hlink="hlink" folHlink="folHlink"/>
  <p:sldLayoutIdLst>
    <p:sldLayoutId id="2147483699" r:id="rId1"/>
    <p:sldLayoutId id="2147483700" r:id="rId2"/>
  </p:sldLayoutIdLst>
  <p:transition spd="med">
    <p:fade/>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hatworks.college.police.uk/toolkit/Pages/Toolkit.aspx"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7409" name="Rectangle 6"/>
          <p:cNvSpPr>
            <a:spLocks noGrp="1" noChangeArrowheads="1"/>
          </p:cNvSpPr>
          <p:nvPr>
            <p:ph type="ctrTitle"/>
          </p:nvPr>
        </p:nvSpPr>
        <p:spPr>
          <a:xfrm>
            <a:off x="2284026" y="2043663"/>
            <a:ext cx="4578895" cy="2031055"/>
          </a:xfrm>
        </p:spPr>
        <p:txBody>
          <a:bodyPr>
            <a:noAutofit/>
          </a:bodyPr>
          <a:lstStyle/>
          <a:p>
            <a:pPr eaLnBrk="1" hangingPunct="1"/>
            <a:r>
              <a:rPr lang="en-US" sz="3600" b="1" dirty="0">
                <a:solidFill>
                  <a:srgbClr val="FFFFFF"/>
                </a:solidFill>
              </a:rPr>
              <a:t>Crime Analysis and Crime Mapping </a:t>
            </a:r>
            <a:br>
              <a:rPr lang="en-US" sz="3600" b="1" dirty="0"/>
            </a:br>
            <a:br>
              <a:rPr lang="en-US" sz="3600" b="1" dirty="0"/>
            </a:br>
            <a:endParaRPr lang="en-US" sz="3600" b="1" dirty="0">
              <a:solidFill>
                <a:srgbClr val="FFFFFF"/>
              </a:solidFill>
              <a:cs typeface="Calibri Light"/>
            </a:endParaRPr>
          </a:p>
        </p:txBody>
      </p:sp>
      <p:sp>
        <p:nvSpPr>
          <p:cNvPr id="17410" name="Rectangle 10"/>
          <p:cNvSpPr>
            <a:spLocks noGrp="1" noChangeArrowheads="1"/>
          </p:cNvSpPr>
          <p:nvPr>
            <p:ph type="subTitle" idx="1"/>
          </p:nvPr>
        </p:nvSpPr>
        <p:spPr>
          <a:xfrm>
            <a:off x="2284026" y="4074718"/>
            <a:ext cx="4578895" cy="682079"/>
          </a:xfrm>
        </p:spPr>
        <p:txBody>
          <a:bodyPr vert="horz" lIns="91440" tIns="45720" rIns="91440" bIns="45720" rtlCol="0" anchor="t">
            <a:normAutofit/>
          </a:bodyPr>
          <a:lstStyle/>
          <a:p>
            <a:r>
              <a:rPr lang="en-US" i="1" dirty="0">
                <a:solidFill>
                  <a:srgbClr val="FFFFFF"/>
                </a:solidFill>
              </a:rPr>
              <a:t>Peter Doyle, M.A.</a:t>
            </a:r>
            <a:endParaRPr 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Works Crime Reduction Toolkit</a:t>
            </a:r>
          </a:p>
        </p:txBody>
      </p:sp>
      <p:pic>
        <p:nvPicPr>
          <p:cNvPr id="4" name="Content Placeholder 3"/>
          <p:cNvPicPr>
            <a:picLocks noGrp="1" noChangeAspect="1"/>
          </p:cNvPicPr>
          <p:nvPr>
            <p:ph idx="1"/>
          </p:nvPr>
        </p:nvPicPr>
        <p:blipFill>
          <a:blip r:embed="rId2"/>
          <a:stretch>
            <a:fillRect/>
          </a:stretch>
        </p:blipFill>
        <p:spPr>
          <a:xfrm>
            <a:off x="623650" y="1576243"/>
            <a:ext cx="7820751" cy="4351338"/>
          </a:xfrm>
          <a:prstGeom prst="rect">
            <a:avLst/>
          </a:prstGeom>
        </p:spPr>
      </p:pic>
      <p:sp>
        <p:nvSpPr>
          <p:cNvPr id="5" name="TextBox 4"/>
          <p:cNvSpPr txBox="1"/>
          <p:nvPr/>
        </p:nvSpPr>
        <p:spPr>
          <a:xfrm>
            <a:off x="407324" y="6184669"/>
            <a:ext cx="8212974" cy="369332"/>
          </a:xfrm>
          <a:prstGeom prst="rect">
            <a:avLst/>
          </a:prstGeom>
          <a:noFill/>
        </p:spPr>
        <p:txBody>
          <a:bodyPr wrap="square" rtlCol="0">
            <a:spAutoFit/>
          </a:bodyPr>
          <a:lstStyle/>
          <a:p>
            <a:r>
              <a:rPr lang="en-GB">
                <a:hlinkClick r:id="rId3"/>
              </a:rPr>
              <a:t>http://whatworks.college.police.uk/toolkit/Pages/Toolkit.aspx</a:t>
            </a:r>
            <a:r>
              <a:rPr lang="en-GB"/>
              <a:t> </a:t>
            </a:r>
          </a:p>
        </p:txBody>
      </p:sp>
    </p:spTree>
    <p:extLst>
      <p:ext uri="{BB962C8B-B14F-4D97-AF65-F5344CB8AC3E}">
        <p14:creationId xmlns:p14="http://schemas.microsoft.com/office/powerpoint/2010/main" val="3838200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C5832-AC72-44D6-BDB7-461A00610EDA}"/>
              </a:ext>
            </a:extLst>
          </p:cNvPr>
          <p:cNvSpPr>
            <a:spLocks noGrp="1"/>
          </p:cNvSpPr>
          <p:nvPr>
            <p:ph type="title"/>
          </p:nvPr>
        </p:nvSpPr>
        <p:spPr/>
        <p:txBody>
          <a:bodyPr/>
          <a:lstStyle/>
          <a:p>
            <a:r>
              <a:rPr lang="en-GB" dirty="0">
                <a:cs typeface="Calibri Light"/>
              </a:rPr>
              <a:t>Group </a:t>
            </a:r>
            <a:r>
              <a:rPr lang="en-GB" dirty="0" err="1">
                <a:cs typeface="Calibri Light"/>
              </a:rPr>
              <a:t>Excersise</a:t>
            </a:r>
            <a:endParaRPr lang="en-GB" dirty="0" err="1"/>
          </a:p>
        </p:txBody>
      </p:sp>
      <p:sp>
        <p:nvSpPr>
          <p:cNvPr id="3" name="Content Placeholder 2">
            <a:extLst>
              <a:ext uri="{FF2B5EF4-FFF2-40B4-BE49-F238E27FC236}">
                <a16:creationId xmlns:a16="http://schemas.microsoft.com/office/drawing/2014/main" id="{FD04C365-43A4-40FA-9571-E51A1E9777F3}"/>
              </a:ext>
            </a:extLst>
          </p:cNvPr>
          <p:cNvSpPr>
            <a:spLocks noGrp="1"/>
          </p:cNvSpPr>
          <p:nvPr>
            <p:ph idx="1"/>
          </p:nvPr>
        </p:nvSpPr>
        <p:spPr>
          <a:xfrm>
            <a:off x="149489" y="1416342"/>
            <a:ext cx="8765162" cy="4760621"/>
          </a:xfrm>
        </p:spPr>
        <p:txBody>
          <a:bodyPr vert="horz" lIns="91440" tIns="45720" rIns="91440" bIns="45720" rtlCol="0" anchor="t">
            <a:noAutofit/>
          </a:bodyPr>
          <a:lstStyle/>
          <a:p>
            <a:r>
              <a:rPr lang="en-GB" sz="1800" b="1" dirty="0">
                <a:ea typeface="+mn-lt"/>
                <a:cs typeface="+mn-lt"/>
              </a:rPr>
              <a:t>What would your considerations and actions be to overcome this</a:t>
            </a:r>
            <a:endParaRPr lang="en-GB" sz="1800" b="1">
              <a:cs typeface="Calibri" panose="020F0502020204030204"/>
            </a:endParaRPr>
          </a:p>
          <a:p>
            <a:r>
              <a:rPr lang="en-GB" sz="1800" b="1" dirty="0">
                <a:ea typeface="+mn-lt"/>
                <a:cs typeface="+mn-lt"/>
              </a:rPr>
              <a:t>problem?</a:t>
            </a:r>
            <a:endParaRPr lang="en-GB" sz="1800" b="1">
              <a:cs typeface="Calibri"/>
            </a:endParaRPr>
          </a:p>
          <a:p>
            <a:r>
              <a:rPr lang="en-GB" sz="1800" b="1" dirty="0">
                <a:ea typeface="+mn-lt"/>
                <a:cs typeface="+mn-lt"/>
              </a:rPr>
              <a:t>1. Explain the details of the problem, issue or concern, including who may be affected by it. - consider who is involved, as collaborative working plays an important part in EBP</a:t>
            </a:r>
            <a:endParaRPr lang="en-GB" sz="1800" b="1">
              <a:cs typeface="Calibri"/>
            </a:endParaRPr>
          </a:p>
          <a:p>
            <a:pPr marL="0" indent="0">
              <a:buNone/>
            </a:pPr>
            <a:r>
              <a:rPr lang="en-GB" sz="1800" b="1" dirty="0">
                <a:ea typeface="+mn-lt"/>
                <a:cs typeface="+mn-lt"/>
              </a:rPr>
              <a:t>Consider the stages of Evidenced Based Policing</a:t>
            </a:r>
            <a:endParaRPr lang="en-GB" sz="1800" b="1">
              <a:cs typeface="Calibri" panose="020F0502020204030204"/>
            </a:endParaRPr>
          </a:p>
          <a:p>
            <a:r>
              <a:rPr lang="en-GB" sz="1800" b="1" dirty="0">
                <a:ea typeface="+mn-lt"/>
                <a:cs typeface="+mn-lt"/>
              </a:rPr>
              <a:t>• Identify Problem</a:t>
            </a:r>
            <a:endParaRPr lang="en-GB" sz="1800" b="1">
              <a:cs typeface="Calibri"/>
            </a:endParaRPr>
          </a:p>
          <a:p>
            <a:r>
              <a:rPr lang="en-GB" sz="1800" b="1" dirty="0">
                <a:ea typeface="+mn-lt"/>
                <a:cs typeface="+mn-lt"/>
              </a:rPr>
              <a:t>• Define Problem</a:t>
            </a:r>
            <a:endParaRPr lang="en-GB" sz="1800" b="1">
              <a:cs typeface="Calibri"/>
            </a:endParaRPr>
          </a:p>
          <a:p>
            <a:r>
              <a:rPr lang="en-GB" sz="1800" b="1" dirty="0">
                <a:ea typeface="+mn-lt"/>
                <a:cs typeface="+mn-lt"/>
              </a:rPr>
              <a:t>• Understand Problem</a:t>
            </a:r>
            <a:endParaRPr lang="en-GB" sz="1800" b="1">
              <a:cs typeface="Calibri"/>
            </a:endParaRPr>
          </a:p>
          <a:p>
            <a:r>
              <a:rPr lang="en-GB" sz="1800" b="1" dirty="0">
                <a:ea typeface="+mn-lt"/>
                <a:cs typeface="+mn-lt"/>
              </a:rPr>
              <a:t>• Develop Ideas</a:t>
            </a:r>
            <a:endParaRPr lang="en-GB" sz="1800" b="1">
              <a:cs typeface="Calibri"/>
            </a:endParaRPr>
          </a:p>
          <a:p>
            <a:r>
              <a:rPr lang="en-GB" sz="1800" b="1" dirty="0">
                <a:ea typeface="+mn-lt"/>
                <a:cs typeface="+mn-lt"/>
              </a:rPr>
              <a:t>• Identify Opportunities</a:t>
            </a:r>
            <a:endParaRPr lang="en-GB" sz="1800" b="1">
              <a:cs typeface="Calibri"/>
            </a:endParaRPr>
          </a:p>
          <a:p>
            <a:r>
              <a:rPr lang="en-GB" sz="1800" b="1" dirty="0">
                <a:ea typeface="+mn-lt"/>
                <a:cs typeface="+mn-lt"/>
              </a:rPr>
              <a:t>• Plan</a:t>
            </a:r>
            <a:endParaRPr lang="en-GB" sz="1800" b="1">
              <a:cs typeface="Calibri"/>
            </a:endParaRPr>
          </a:p>
          <a:p>
            <a:r>
              <a:rPr lang="en-GB" sz="1800" b="1" dirty="0">
                <a:ea typeface="+mn-lt"/>
                <a:cs typeface="+mn-lt"/>
              </a:rPr>
              <a:t>• Implement</a:t>
            </a:r>
            <a:endParaRPr lang="en-GB" sz="1800" b="1">
              <a:cs typeface="Calibri"/>
            </a:endParaRPr>
          </a:p>
          <a:p>
            <a:r>
              <a:rPr lang="en-GB" sz="1800" b="1" dirty="0">
                <a:ea typeface="+mn-lt"/>
                <a:cs typeface="+mn-lt"/>
              </a:rPr>
              <a:t>• Evaluate This cannot be completed at this stage</a:t>
            </a:r>
            <a:endParaRPr lang="en-GB" sz="1800" b="1">
              <a:cs typeface="Calibri"/>
            </a:endParaRPr>
          </a:p>
        </p:txBody>
      </p:sp>
    </p:spTree>
    <p:extLst>
      <p:ext uri="{BB962C8B-B14F-4D97-AF65-F5344CB8AC3E}">
        <p14:creationId xmlns:p14="http://schemas.microsoft.com/office/powerpoint/2010/main" val="2438986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F9871-22B2-4B89-9CA4-25A6BD3B1295}"/>
              </a:ext>
            </a:extLst>
          </p:cNvPr>
          <p:cNvSpPr>
            <a:spLocks noGrp="1"/>
          </p:cNvSpPr>
          <p:nvPr>
            <p:ph type="title"/>
          </p:nvPr>
        </p:nvSpPr>
        <p:spPr/>
        <p:txBody>
          <a:bodyPr/>
          <a:lstStyle/>
          <a:p>
            <a:r>
              <a:rPr lang="en-GB" dirty="0">
                <a:cs typeface="Calibri Light"/>
              </a:rPr>
              <a:t>Group </a:t>
            </a:r>
            <a:r>
              <a:rPr lang="en-GB" dirty="0" err="1">
                <a:cs typeface="Calibri Light"/>
              </a:rPr>
              <a:t>Excersise</a:t>
            </a:r>
            <a:r>
              <a:rPr lang="en-GB" dirty="0">
                <a:cs typeface="Calibri Light"/>
              </a:rPr>
              <a:t>....</a:t>
            </a:r>
            <a:endParaRPr lang="en-GB" dirty="0"/>
          </a:p>
        </p:txBody>
      </p:sp>
      <p:sp>
        <p:nvSpPr>
          <p:cNvPr id="3" name="Content Placeholder 2">
            <a:extLst>
              <a:ext uri="{FF2B5EF4-FFF2-40B4-BE49-F238E27FC236}">
                <a16:creationId xmlns:a16="http://schemas.microsoft.com/office/drawing/2014/main" id="{0A3B3A3D-3D93-4F8D-979C-CA26C8903567}"/>
              </a:ext>
            </a:extLst>
          </p:cNvPr>
          <p:cNvSpPr>
            <a:spLocks noGrp="1"/>
          </p:cNvSpPr>
          <p:nvPr>
            <p:ph idx="1"/>
          </p:nvPr>
        </p:nvSpPr>
        <p:spPr/>
        <p:txBody>
          <a:bodyPr vert="horz" lIns="91440" tIns="45720" rIns="91440" bIns="45720" rtlCol="0" anchor="t">
            <a:normAutofit/>
          </a:bodyPr>
          <a:lstStyle/>
          <a:p>
            <a:r>
              <a:rPr lang="en-GB" b="1" dirty="0">
                <a:cs typeface="Calibri"/>
              </a:rPr>
              <a:t>2. Outline the key stakeholders in relation to this situation – consider what is involved, the roles and responsibilities of each organisation or</a:t>
            </a:r>
            <a:endParaRPr lang="en-GB" b="1">
              <a:ea typeface="+mn-lt"/>
              <a:cs typeface="+mn-lt"/>
            </a:endParaRPr>
          </a:p>
          <a:p>
            <a:r>
              <a:rPr lang="en-GB" b="1" dirty="0">
                <a:cs typeface="Calibri"/>
              </a:rPr>
              <a:t>individual will have in implementing a new approach</a:t>
            </a:r>
            <a:endParaRPr lang="en-GB" b="1">
              <a:ea typeface="+mn-lt"/>
              <a:cs typeface="+mn-lt"/>
            </a:endParaRPr>
          </a:p>
          <a:p>
            <a:r>
              <a:rPr lang="en-GB" b="1" dirty="0">
                <a:cs typeface="Calibri"/>
              </a:rPr>
              <a:t>3. Where may you go to research the problem?</a:t>
            </a:r>
            <a:endParaRPr lang="en-GB" b="1">
              <a:ea typeface="+mn-lt"/>
              <a:cs typeface="+mn-lt"/>
            </a:endParaRPr>
          </a:p>
          <a:p>
            <a:r>
              <a:rPr lang="en-GB" b="1" dirty="0">
                <a:cs typeface="Calibri"/>
              </a:rPr>
              <a:t>4. Define possible options for resolving or the issue</a:t>
            </a:r>
            <a:endParaRPr lang="en-GB" b="1">
              <a:ea typeface="+mn-lt"/>
              <a:cs typeface="+mn-lt"/>
            </a:endParaRPr>
          </a:p>
          <a:p>
            <a:r>
              <a:rPr lang="en-GB" b="1" dirty="0">
                <a:cs typeface="Calibri"/>
              </a:rPr>
              <a:t>5. Define the preferred solution, including the rationale for the choice and likely benefits based on evidence.</a:t>
            </a:r>
            <a:endParaRPr lang="en-GB" b="1">
              <a:ea typeface="+mn-lt"/>
              <a:cs typeface="+mn-lt"/>
            </a:endParaRPr>
          </a:p>
          <a:p>
            <a:r>
              <a:rPr lang="en-GB" b="1" dirty="0">
                <a:cs typeface="Calibri"/>
              </a:rPr>
              <a:t>6. Construct a plan for the implementation of the preferred option. This should include consideration of: cost, resources, any partner agency involvement, timescales, monitoring, recording findings and date for concluding the implementation.</a:t>
            </a:r>
            <a:endParaRPr lang="en-GB" b="1">
              <a:ea typeface="+mn-lt"/>
              <a:cs typeface="+mn-lt"/>
            </a:endParaRPr>
          </a:p>
          <a:p>
            <a:endParaRPr lang="en-GB" b="1" dirty="0">
              <a:cs typeface="Calibri"/>
            </a:endParaRPr>
          </a:p>
        </p:txBody>
      </p:sp>
    </p:spTree>
    <p:extLst>
      <p:ext uri="{BB962C8B-B14F-4D97-AF65-F5344CB8AC3E}">
        <p14:creationId xmlns:p14="http://schemas.microsoft.com/office/powerpoint/2010/main" val="2774215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US">
                <a:solidFill>
                  <a:srgbClr val="FFFFFF"/>
                </a:solidFill>
              </a:rPr>
              <a:t>Theory in Crime Analysis</a:t>
            </a:r>
          </a:p>
        </p:txBody>
      </p:sp>
      <p:sp>
        <p:nvSpPr>
          <p:cNvPr id="4" name="Footer Placeholder 3"/>
          <p:cNvSpPr>
            <a:spLocks noGrp="1"/>
          </p:cNvSpPr>
          <p:nvPr>
            <p:ph type="ftr" sz="quarter" idx="11"/>
          </p:nvPr>
        </p:nvSpPr>
        <p:spPr>
          <a:xfrm>
            <a:off x="562728" y="6356350"/>
            <a:ext cx="3086100" cy="365125"/>
          </a:xfrm>
        </p:spPr>
        <p:txBody>
          <a:bodyPr>
            <a:normAutofit/>
          </a:bodyPr>
          <a:lstStyle/>
          <a:p>
            <a:pPr algn="l">
              <a:lnSpc>
                <a:spcPct val="90000"/>
              </a:lnSpc>
              <a:spcAft>
                <a:spcPts val="600"/>
              </a:spcAft>
            </a:pPr>
            <a:r>
              <a:rPr lang="en-US" sz="900">
                <a:solidFill>
                  <a:prstClr val="black">
                    <a:tint val="75000"/>
                  </a:prstClr>
                </a:solidFill>
              </a:rPr>
              <a:t>Santos, Crime Analysis and Crime Mapping, 4th edition. SAGE Publications, 2017</a:t>
            </a:r>
          </a:p>
        </p:txBody>
      </p:sp>
      <p:graphicFrame>
        <p:nvGraphicFramePr>
          <p:cNvPr id="6" name="Content Placeholder 2">
            <a:extLst>
              <a:ext uri="{FF2B5EF4-FFF2-40B4-BE49-F238E27FC236}">
                <a16:creationId xmlns:a16="http://schemas.microsoft.com/office/drawing/2014/main" id="{E7E153B7-A4FC-48F4-A0C4-1F9998251703}"/>
              </a:ext>
            </a:extLst>
          </p:cNvPr>
          <p:cNvGraphicFramePr>
            <a:graphicFrameLocks noGrp="1"/>
          </p:cNvGraphicFramePr>
          <p:nvPr>
            <p:ph idx="1"/>
            <p:extLst>
              <p:ext uri="{D42A27DB-BD31-4B8C-83A1-F6EECF244321}">
                <p14:modId xmlns:p14="http://schemas.microsoft.com/office/powerpoint/2010/main" val="3147085252"/>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1432687"/>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2590800"/>
            <a:ext cx="7886700" cy="1325563"/>
          </a:xfrm>
        </p:spPr>
        <p:txBody>
          <a:bodyPr/>
          <a:lstStyle/>
          <a:p>
            <a:r>
              <a:rPr lang="en-GB" dirty="0">
                <a:solidFill>
                  <a:srgbClr val="FF0000"/>
                </a:solidFill>
              </a:rPr>
              <a:t>Evidenced Based!</a:t>
            </a:r>
          </a:p>
        </p:txBody>
      </p:sp>
      <p:sp>
        <p:nvSpPr>
          <p:cNvPr id="3" name="Content Placeholder 2"/>
          <p:cNvSpPr>
            <a:spLocks noGrp="1"/>
          </p:cNvSpPr>
          <p:nvPr>
            <p:ph idx="1"/>
          </p:nvPr>
        </p:nvSpPr>
        <p:spPr>
          <a:xfrm>
            <a:off x="628650" y="1825625"/>
            <a:ext cx="7886700" cy="384175"/>
          </a:xfrm>
        </p:spPr>
        <p:txBody>
          <a:bodyPr/>
          <a:lstStyle/>
          <a:p>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6</a:t>
            </a:fld>
            <a:endParaRPr lang="en-US" dirty="0"/>
          </a:p>
        </p:txBody>
      </p:sp>
    </p:spTree>
    <p:extLst>
      <p:ext uri="{BB962C8B-B14F-4D97-AF65-F5344CB8AC3E}">
        <p14:creationId xmlns:p14="http://schemas.microsoft.com/office/powerpoint/2010/main" val="1014492147"/>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626"/>
            <a:ext cx="8001000" cy="1311275"/>
          </a:xfrm>
        </p:spPr>
        <p:txBody>
          <a:bodyPr/>
          <a:lstStyle/>
          <a:p>
            <a:r>
              <a:rPr lang="en-US" dirty="0"/>
              <a:t>Environmental Criminology</a:t>
            </a:r>
          </a:p>
        </p:txBody>
      </p:sp>
      <p:sp>
        <p:nvSpPr>
          <p:cNvPr id="3" name="Content Placeholder 2"/>
          <p:cNvSpPr>
            <a:spLocks noGrp="1"/>
          </p:cNvSpPr>
          <p:nvPr>
            <p:ph idx="1"/>
          </p:nvPr>
        </p:nvSpPr>
        <p:spPr>
          <a:xfrm>
            <a:off x="914400" y="1143000"/>
            <a:ext cx="8001000" cy="4953000"/>
          </a:xfrm>
        </p:spPr>
        <p:txBody>
          <a:bodyPr/>
          <a:lstStyle/>
          <a:p>
            <a:endParaRPr lang="en-US" dirty="0"/>
          </a:p>
          <a:p>
            <a:endParaRPr lang="en-US" dirty="0"/>
          </a:p>
          <a:p>
            <a:r>
              <a:rPr lang="en-US" dirty="0"/>
              <a:t>Focuses on aspects of “settings” in which crime occurs</a:t>
            </a:r>
          </a:p>
          <a:p>
            <a:endParaRPr lang="en-US" dirty="0"/>
          </a:p>
          <a:p>
            <a:r>
              <a:rPr lang="en-US" dirty="0"/>
              <a:t>Crime occurs only when the opportunity exists for that crime</a:t>
            </a:r>
          </a:p>
          <a:p>
            <a:endParaRPr lang="en-US" dirty="0"/>
          </a:p>
          <a:p>
            <a:r>
              <a:rPr lang="en-US" dirty="0"/>
              <a:t>Goal is to understand aspects of a crime in order to identify patterns of behavior and environmental factors that create opportunities for crime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743740838"/>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 Analysis Triangle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447800"/>
            <a:ext cx="8534400" cy="47170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9275930"/>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 Analysis Triangle</a:t>
            </a:r>
          </a:p>
        </p:txBody>
      </p:sp>
      <p:sp>
        <p:nvSpPr>
          <p:cNvPr id="3" name="Content Placeholder 2"/>
          <p:cNvSpPr>
            <a:spLocks noGrp="1"/>
          </p:cNvSpPr>
          <p:nvPr>
            <p:ph idx="1"/>
          </p:nvPr>
        </p:nvSpPr>
        <p:spPr>
          <a:xfrm>
            <a:off x="914400" y="1828800"/>
            <a:ext cx="8001000" cy="4267200"/>
          </a:xfrm>
        </p:spPr>
        <p:txBody>
          <a:bodyPr/>
          <a:lstStyle/>
          <a:p>
            <a:r>
              <a:rPr lang="en-US" dirty="0"/>
              <a:t>Explains how opportunities for crime are influenced</a:t>
            </a:r>
          </a:p>
          <a:p>
            <a:r>
              <a:rPr lang="en-US" dirty="0"/>
              <a:t>Different people in a setting have the opportunity to </a:t>
            </a:r>
            <a:r>
              <a:rPr lang="en-US" i="1" dirty="0"/>
              <a:t>discourage</a:t>
            </a:r>
            <a:r>
              <a:rPr lang="en-US" dirty="0"/>
              <a:t> or </a:t>
            </a:r>
            <a:r>
              <a:rPr lang="en-US" i="1" dirty="0"/>
              <a:t>encourage</a:t>
            </a:r>
            <a:r>
              <a:rPr lang="en-US" dirty="0"/>
              <a:t> opportunities for crime</a:t>
            </a:r>
          </a:p>
          <a:p>
            <a:pPr lvl="1">
              <a:buFont typeface="Wingdings" panose="05000000000000000000" pitchFamily="2" charset="2"/>
              <a:buChar char="§"/>
            </a:pPr>
            <a:r>
              <a:rPr lang="en-US" dirty="0"/>
              <a:t>Guardians</a:t>
            </a:r>
          </a:p>
          <a:p>
            <a:pPr lvl="1">
              <a:buFont typeface="Wingdings" panose="05000000000000000000" pitchFamily="2" charset="2"/>
              <a:buChar char="§"/>
            </a:pPr>
            <a:r>
              <a:rPr lang="en-US" dirty="0"/>
              <a:t>Managers</a:t>
            </a:r>
          </a:p>
          <a:p>
            <a:pPr lvl="1">
              <a:buFont typeface="Wingdings" panose="05000000000000000000" pitchFamily="2" charset="2"/>
              <a:buChar char="§"/>
            </a:pPr>
            <a:r>
              <a:rPr lang="en-US" dirty="0"/>
              <a:t>Handlers</a:t>
            </a:r>
            <a:endParaRPr lang="en-US" b="1" dirty="0"/>
          </a:p>
          <a:p>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4243444699"/>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Rational Choice Theory</a:t>
            </a:r>
          </a:p>
        </p:txBody>
      </p:sp>
      <p:sp>
        <p:nvSpPr>
          <p:cNvPr id="3" name="Content Placeholder 2"/>
          <p:cNvSpPr>
            <a:spLocks noGrp="1"/>
          </p:cNvSpPr>
          <p:nvPr>
            <p:ph idx="1"/>
          </p:nvPr>
        </p:nvSpPr>
        <p:spPr>
          <a:xfrm>
            <a:off x="381000" y="1905000"/>
            <a:ext cx="8534400" cy="4343400"/>
          </a:xfrm>
        </p:spPr>
        <p:txBody>
          <a:bodyPr/>
          <a:lstStyle/>
          <a:p>
            <a:r>
              <a:rPr lang="en-US" dirty="0"/>
              <a:t>Offenders make choices about committing crimes based on anticipated risks and rewards</a:t>
            </a:r>
          </a:p>
          <a:p>
            <a:endParaRPr lang="en-US" dirty="0"/>
          </a:p>
          <a:p>
            <a:r>
              <a:rPr lang="en-US" dirty="0"/>
              <a:t>Suggests that, if given the right “opportunity”, any person will commit a crime</a:t>
            </a:r>
          </a:p>
          <a:p>
            <a:endParaRPr lang="en-US" dirty="0"/>
          </a:p>
          <a:p>
            <a:r>
              <a:rPr lang="en-US" dirty="0"/>
              <a:t>Individuals will decide </a:t>
            </a:r>
            <a:r>
              <a:rPr lang="en-US" i="1" dirty="0"/>
              <a:t>not </a:t>
            </a:r>
            <a:r>
              <a:rPr lang="en-US" dirty="0"/>
              <a:t>to commit crimes when the risks are too high</a:t>
            </a:r>
          </a:p>
          <a:p>
            <a:endParaRPr lang="en-US" dirty="0"/>
          </a:p>
          <a:p>
            <a:pPr marL="0" indent="0" algn="ctr">
              <a:buNone/>
            </a:pPr>
            <a:endParaRPr lang="en-US" dirty="0">
              <a:solidFill>
                <a:srgbClr val="FF0000"/>
              </a:solidFill>
            </a:endParaRPr>
          </a:p>
          <a:p>
            <a:pPr marL="0" indent="0" algn="ctr">
              <a:buNone/>
            </a:pPr>
            <a:endParaRPr lang="en-US" dirty="0">
              <a:solidFill>
                <a:srgbClr val="FF0000"/>
              </a:solidFill>
            </a:endParaRPr>
          </a:p>
          <a:p>
            <a:pPr marL="0" indent="0" algn="ctr">
              <a:buNone/>
            </a:pPr>
            <a:r>
              <a:rPr lang="en-US" b="1" dirty="0">
                <a:solidFill>
                  <a:srgbClr val="FF0000"/>
                </a:solidFill>
              </a:rPr>
              <a:t>Very much a risk &amp; reward decision</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698889382"/>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Crime Pattern Theory</a:t>
            </a:r>
          </a:p>
        </p:txBody>
      </p:sp>
      <p:sp>
        <p:nvSpPr>
          <p:cNvPr id="3" name="Content Placeholder 2"/>
          <p:cNvSpPr>
            <a:spLocks noGrp="1"/>
          </p:cNvSpPr>
          <p:nvPr>
            <p:ph idx="1"/>
          </p:nvPr>
        </p:nvSpPr>
        <p:spPr>
          <a:xfrm>
            <a:off x="838200" y="1828800"/>
            <a:ext cx="8001000" cy="4267200"/>
          </a:xfrm>
        </p:spPr>
        <p:txBody>
          <a:bodyPr/>
          <a:lstStyle/>
          <a:p>
            <a:r>
              <a:rPr lang="en-US" dirty="0"/>
              <a:t>Seeks to understand how people come together in space and time within crime settings</a:t>
            </a:r>
          </a:p>
          <a:p>
            <a:endParaRPr lang="en-US" dirty="0"/>
          </a:p>
          <a:p>
            <a:r>
              <a:rPr lang="en-US" dirty="0"/>
              <a:t>Crime will most likely occur in areas where the activity space of potential offenders overlaps with the activity space of potential targets</a:t>
            </a:r>
          </a:p>
          <a:p>
            <a:endParaRPr lang="en-US" dirty="0"/>
          </a:p>
          <a:p>
            <a:r>
              <a:rPr lang="en-US" dirty="0"/>
              <a:t>Individuals commit crimes in places they know</a:t>
            </a:r>
            <a:endParaRPr lang="en-US" b="1"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252049386"/>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8001000" cy="1311275"/>
          </a:xfrm>
        </p:spPr>
        <p:txBody>
          <a:bodyPr/>
          <a:lstStyle/>
          <a:p>
            <a:r>
              <a:rPr lang="en-US" dirty="0"/>
              <a:t>Crime Pattern Theory</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524000"/>
            <a:ext cx="8610600" cy="4837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4298274"/>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Routine Activities Theory</a:t>
            </a:r>
          </a:p>
        </p:txBody>
      </p:sp>
      <p:sp>
        <p:nvSpPr>
          <p:cNvPr id="3" name="Content Placeholder 2"/>
          <p:cNvSpPr>
            <a:spLocks noGrp="1"/>
          </p:cNvSpPr>
          <p:nvPr>
            <p:ph idx="1"/>
          </p:nvPr>
        </p:nvSpPr>
        <p:spPr>
          <a:xfrm>
            <a:off x="914400" y="1600200"/>
            <a:ext cx="8001000" cy="4495800"/>
          </a:xfrm>
        </p:spPr>
        <p:txBody>
          <a:bodyPr/>
          <a:lstStyle/>
          <a:p>
            <a:pPr marL="0" indent="0">
              <a:buNone/>
            </a:pPr>
            <a:r>
              <a:rPr lang="en-US" dirty="0"/>
              <a:t>Focuses on how opportunities for crime change based on changes in behavior on a societal level</a:t>
            </a:r>
          </a:p>
          <a:p>
            <a:pPr lvl="1">
              <a:buFont typeface="Wingdings" panose="05000000000000000000" pitchFamily="2" charset="2"/>
              <a:buChar char="§"/>
            </a:pPr>
            <a:endParaRPr lang="en-US" dirty="0"/>
          </a:p>
          <a:p>
            <a:pPr lvl="1">
              <a:buFont typeface="Wingdings" panose="05000000000000000000" pitchFamily="2" charset="2"/>
              <a:buChar char="§"/>
            </a:pPr>
            <a:r>
              <a:rPr lang="en-US" dirty="0"/>
              <a:t>E.g., use of the internet to commit crimes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663610870"/>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Criminological Law</a:t>
            </a:r>
          </a:p>
        </p:txBody>
      </p:sp>
      <p:sp>
        <p:nvSpPr>
          <p:cNvPr id="3" name="Content Placeholder 2"/>
          <p:cNvSpPr>
            <a:spLocks noGrp="1"/>
          </p:cNvSpPr>
          <p:nvPr>
            <p:ph idx="1"/>
          </p:nvPr>
        </p:nvSpPr>
        <p:spPr>
          <a:xfrm>
            <a:off x="838200" y="1524000"/>
            <a:ext cx="8001000" cy="4572000"/>
          </a:xfrm>
        </p:spPr>
        <p:txBody>
          <a:bodyPr/>
          <a:lstStyle/>
          <a:p>
            <a:pPr marL="0" indent="0">
              <a:buNone/>
            </a:pPr>
            <a:r>
              <a:rPr lang="en-US" dirty="0"/>
              <a:t>A conclusion about the “way the world works” based on facts and research findings</a:t>
            </a:r>
          </a:p>
          <a:p>
            <a:pPr lvl="1">
              <a:buFont typeface="Wingdings" panose="05000000000000000000" pitchFamily="2" charset="2"/>
              <a:buChar char="§"/>
            </a:pPr>
            <a:endParaRPr lang="en-US" dirty="0"/>
          </a:p>
          <a:p>
            <a:pPr lvl="1">
              <a:buFont typeface="Wingdings" panose="05000000000000000000" pitchFamily="2" charset="2"/>
              <a:buChar char="§"/>
            </a:pPr>
            <a:r>
              <a:rPr lang="en-US" dirty="0"/>
              <a:t>E.g., Crime reduction strategies that focus on “place” are more effective than those that focus on people</a:t>
            </a:r>
          </a:p>
          <a:p>
            <a:pPr lvl="1">
              <a:buFont typeface="Wingdings" panose="05000000000000000000" pitchFamily="2" charset="2"/>
              <a:buChar char="§"/>
            </a:pPr>
            <a:endParaRPr lang="en-US" dirty="0"/>
          </a:p>
          <a:p>
            <a:pPr lvl="1">
              <a:buFont typeface="Wingdings" panose="05000000000000000000" pitchFamily="2" charset="2"/>
              <a:buChar char="§"/>
            </a:pPr>
            <a:r>
              <a:rPr lang="en-US" dirty="0"/>
              <a:t>E.g., Criminality is not consistent throughout the lifespan – rather, most individuals “age out” of crime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4270448658"/>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8001000" cy="1311275"/>
          </a:xfrm>
        </p:spPr>
        <p:txBody>
          <a:bodyPr/>
          <a:lstStyle/>
          <a:p>
            <a:r>
              <a:rPr lang="en-US" dirty="0"/>
              <a:t>Law of Crime Concentration</a:t>
            </a:r>
          </a:p>
        </p:txBody>
      </p:sp>
      <p:sp>
        <p:nvSpPr>
          <p:cNvPr id="3" name="Content Placeholder 2"/>
          <p:cNvSpPr>
            <a:spLocks noGrp="1"/>
          </p:cNvSpPr>
          <p:nvPr>
            <p:ph idx="1"/>
          </p:nvPr>
        </p:nvSpPr>
        <p:spPr>
          <a:xfrm>
            <a:off x="914400" y="1219200"/>
            <a:ext cx="8001000" cy="4953000"/>
          </a:xfrm>
        </p:spPr>
        <p:txBody>
          <a:bodyPr>
            <a:normAutofit/>
          </a:bodyPr>
          <a:lstStyle/>
          <a:p>
            <a:endParaRPr lang="en-US" dirty="0"/>
          </a:p>
          <a:p>
            <a:pPr marL="0" indent="0">
              <a:buNone/>
            </a:pPr>
            <a:r>
              <a:rPr lang="en-US" dirty="0"/>
              <a:t>“for a defined measure of  crime at a specific </a:t>
            </a:r>
            <a:r>
              <a:rPr lang="en-US" dirty="0" err="1"/>
              <a:t>microgeographic</a:t>
            </a:r>
            <a:r>
              <a:rPr lang="en-US" dirty="0"/>
              <a:t> unit, the concentration of crime will fall within a narrow bandwidth of percentages for a defined cumulative proportion of crime” – David </a:t>
            </a:r>
            <a:r>
              <a:rPr lang="en-US" dirty="0" err="1"/>
              <a:t>Weisburd</a:t>
            </a:r>
            <a:endParaRPr lang="en-US" dirty="0"/>
          </a:p>
          <a:p>
            <a:pPr lvl="1">
              <a:buFont typeface="Wingdings" panose="05000000000000000000" pitchFamily="2" charset="2"/>
              <a:buChar char="§"/>
            </a:pPr>
            <a:endParaRPr lang="en-US" dirty="0"/>
          </a:p>
          <a:p>
            <a:pPr lvl="1">
              <a:buFont typeface="Wingdings" panose="05000000000000000000" pitchFamily="2" charset="2"/>
              <a:buChar char="§"/>
            </a:pPr>
            <a:r>
              <a:rPr lang="en-US" dirty="0"/>
              <a:t>Thus, analyzing, understanding, and responding to crime at place is strongest crime fighting strategy</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685959069"/>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8001000" cy="1311275"/>
          </a:xfrm>
        </p:spPr>
        <p:txBody>
          <a:bodyPr/>
          <a:lstStyle/>
          <a:p>
            <a:r>
              <a:rPr lang="en-US" dirty="0"/>
              <a:t>Repeat Victimization, Near Repeats, and the 80/20 Rule</a:t>
            </a:r>
          </a:p>
        </p:txBody>
      </p:sp>
      <p:sp>
        <p:nvSpPr>
          <p:cNvPr id="3" name="Content Placeholder 2"/>
          <p:cNvSpPr>
            <a:spLocks noGrp="1"/>
          </p:cNvSpPr>
          <p:nvPr>
            <p:ph idx="1"/>
          </p:nvPr>
        </p:nvSpPr>
        <p:spPr>
          <a:xfrm>
            <a:off x="914400" y="1447800"/>
            <a:ext cx="8001000" cy="4648200"/>
          </a:xfrm>
        </p:spPr>
        <p:txBody>
          <a:bodyPr/>
          <a:lstStyle/>
          <a:p>
            <a:pPr marL="0" indent="0">
              <a:buNone/>
            </a:pPr>
            <a:r>
              <a:rPr lang="en-US" dirty="0"/>
              <a:t>Repeat victimization</a:t>
            </a:r>
          </a:p>
          <a:p>
            <a:pPr lvl="1">
              <a:buFont typeface="Wingdings" panose="05000000000000000000" pitchFamily="2" charset="2"/>
              <a:buChar char="§"/>
            </a:pPr>
            <a:endParaRPr lang="en-US" dirty="0"/>
          </a:p>
          <a:p>
            <a:pPr lvl="1">
              <a:buFont typeface="Wingdings" panose="05000000000000000000" pitchFamily="2" charset="2"/>
              <a:buChar char="§"/>
            </a:pPr>
            <a:r>
              <a:rPr lang="en-US" dirty="0"/>
              <a:t>People and places that have been victimized in the past have a higher likelihood of being victimized again</a:t>
            </a:r>
          </a:p>
          <a:p>
            <a:pPr lvl="1">
              <a:buFont typeface="Wingdings" panose="05000000000000000000" pitchFamily="2" charset="2"/>
              <a:buChar char="§"/>
            </a:pPr>
            <a:endParaRPr lang="en-US" dirty="0"/>
          </a:p>
          <a:p>
            <a:pPr lvl="1">
              <a:buFont typeface="Wingdings" panose="05000000000000000000" pitchFamily="2" charset="2"/>
              <a:buChar char="§"/>
            </a:pPr>
            <a:r>
              <a:rPr lang="en-US" dirty="0"/>
              <a:t>Can identify patterns of opportunity  </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424028416"/>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8001000" cy="1311275"/>
          </a:xfrm>
        </p:spPr>
        <p:txBody>
          <a:bodyPr/>
          <a:lstStyle/>
          <a:p>
            <a:r>
              <a:rPr lang="en-US" dirty="0"/>
              <a:t>Repeat Victimization – Four Types</a:t>
            </a:r>
          </a:p>
        </p:txBody>
      </p:sp>
      <p:sp>
        <p:nvSpPr>
          <p:cNvPr id="3" name="Content Placeholder 2"/>
          <p:cNvSpPr>
            <a:spLocks noGrp="1"/>
          </p:cNvSpPr>
          <p:nvPr>
            <p:ph idx="1"/>
          </p:nvPr>
        </p:nvSpPr>
        <p:spPr>
          <a:xfrm>
            <a:off x="914400" y="1447800"/>
            <a:ext cx="8001000" cy="4953000"/>
          </a:xfrm>
        </p:spPr>
        <p:txBody>
          <a:bodyPr/>
          <a:lstStyle/>
          <a:p>
            <a:endParaRPr lang="en-US" dirty="0"/>
          </a:p>
          <a:p>
            <a:r>
              <a:rPr lang="en-US" dirty="0"/>
              <a:t>True repeat victims</a:t>
            </a:r>
          </a:p>
          <a:p>
            <a:r>
              <a:rPr lang="en-US" dirty="0"/>
              <a:t>Near victims</a:t>
            </a:r>
          </a:p>
          <a:p>
            <a:r>
              <a:rPr lang="en-US" dirty="0"/>
              <a:t>Virtual victims</a:t>
            </a:r>
          </a:p>
          <a:p>
            <a:r>
              <a:rPr lang="en-US" dirty="0"/>
              <a:t>Chronic victims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965312952"/>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8001000" cy="1311275"/>
          </a:xfrm>
        </p:spPr>
        <p:txBody>
          <a:bodyPr/>
          <a:lstStyle/>
          <a:p>
            <a:r>
              <a:rPr lang="en-US" dirty="0"/>
              <a:t>Repeat Victimization – Crime Clusters</a:t>
            </a:r>
          </a:p>
        </p:txBody>
      </p:sp>
      <p:sp>
        <p:nvSpPr>
          <p:cNvPr id="3" name="Content Placeholder 2"/>
          <p:cNvSpPr>
            <a:spLocks noGrp="1"/>
          </p:cNvSpPr>
          <p:nvPr>
            <p:ph idx="1"/>
          </p:nvPr>
        </p:nvSpPr>
        <p:spPr>
          <a:xfrm>
            <a:off x="914400" y="1371600"/>
            <a:ext cx="8001000" cy="4953000"/>
          </a:xfrm>
        </p:spPr>
        <p:txBody>
          <a:bodyPr/>
          <a:lstStyle/>
          <a:p>
            <a:r>
              <a:rPr lang="en-US" dirty="0"/>
              <a:t>Repeat offenders</a:t>
            </a:r>
          </a:p>
          <a:p>
            <a:r>
              <a:rPr lang="en-US" dirty="0"/>
              <a:t>Hot spots</a:t>
            </a:r>
          </a:p>
          <a:p>
            <a:r>
              <a:rPr lang="en-US" dirty="0"/>
              <a:t>Risky facilities</a:t>
            </a:r>
          </a:p>
          <a:p>
            <a:r>
              <a:rPr lang="en-US" dirty="0"/>
              <a:t>Hot products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521127459"/>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Near Repeat Victimization</a:t>
            </a:r>
          </a:p>
        </p:txBody>
      </p:sp>
      <p:sp>
        <p:nvSpPr>
          <p:cNvPr id="3" name="Content Placeholder 2"/>
          <p:cNvSpPr>
            <a:spLocks noGrp="1"/>
          </p:cNvSpPr>
          <p:nvPr>
            <p:ph idx="1"/>
          </p:nvPr>
        </p:nvSpPr>
        <p:spPr>
          <a:xfrm>
            <a:off x="914400" y="1690688"/>
            <a:ext cx="8001000" cy="4481511"/>
          </a:xfrm>
        </p:spPr>
        <p:txBody>
          <a:bodyPr>
            <a:normAutofit/>
          </a:bodyPr>
          <a:lstStyle/>
          <a:p>
            <a:r>
              <a:rPr lang="en-US" dirty="0"/>
              <a:t>Non-victimized places near places that have been victimized</a:t>
            </a:r>
          </a:p>
          <a:p>
            <a:r>
              <a:rPr lang="en-US" dirty="0"/>
              <a:t>Near-repeats occur regularly and rapidly</a:t>
            </a:r>
          </a:p>
          <a:p>
            <a:r>
              <a:rPr lang="en-US" dirty="0"/>
              <a:t>Implications:</a:t>
            </a:r>
          </a:p>
          <a:p>
            <a:pPr lvl="1"/>
            <a:r>
              <a:rPr lang="en-US" dirty="0"/>
              <a:t>Look for additional incidents in the same area</a:t>
            </a:r>
          </a:p>
          <a:p>
            <a:pPr lvl="1"/>
            <a:r>
              <a:rPr lang="en-US" dirty="0"/>
              <a:t>Look for short-term crime within long-term clusters</a:t>
            </a:r>
          </a:p>
          <a:p>
            <a:pPr lvl="1"/>
            <a:r>
              <a:rPr lang="en-US" dirty="0"/>
              <a:t>Consider that the same offender may be committing the crimes within a cluster</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064511637"/>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80/20 Rule</a:t>
            </a:r>
          </a:p>
        </p:txBody>
      </p:sp>
      <p:sp>
        <p:nvSpPr>
          <p:cNvPr id="3" name="Content Placeholder 2"/>
          <p:cNvSpPr>
            <a:spLocks noGrp="1"/>
          </p:cNvSpPr>
          <p:nvPr>
            <p:ph idx="1"/>
          </p:nvPr>
        </p:nvSpPr>
        <p:spPr>
          <a:xfrm>
            <a:off x="838200" y="1295400"/>
            <a:ext cx="8001000" cy="4953000"/>
          </a:xfrm>
        </p:spPr>
        <p:txBody>
          <a:bodyPr>
            <a:normAutofit/>
          </a:bodyPr>
          <a:lstStyle/>
          <a:p>
            <a:endParaRPr lang="en-US" dirty="0"/>
          </a:p>
          <a:p>
            <a:r>
              <a:rPr lang="en-US" dirty="0"/>
              <a:t>80% of some kinds of outcomes are the result of only 20% of the related causes</a:t>
            </a:r>
          </a:p>
          <a:p>
            <a:r>
              <a:rPr lang="en-US" dirty="0"/>
              <a:t>A large proportion of offenders repeatedly target a small proportion of people and places</a:t>
            </a:r>
          </a:p>
          <a:p>
            <a:r>
              <a:rPr lang="en-US" dirty="0"/>
              <a:t>Focus resources on these people and places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53580472"/>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Situational Crime Prevention</a:t>
            </a:r>
          </a:p>
        </p:txBody>
      </p:sp>
      <p:sp>
        <p:nvSpPr>
          <p:cNvPr id="3" name="Content Placeholder 2"/>
          <p:cNvSpPr>
            <a:spLocks noGrp="1"/>
          </p:cNvSpPr>
          <p:nvPr>
            <p:ph idx="1"/>
          </p:nvPr>
        </p:nvSpPr>
        <p:spPr>
          <a:xfrm>
            <a:off x="838200" y="1371600"/>
            <a:ext cx="8001000" cy="4953000"/>
          </a:xfrm>
        </p:spPr>
        <p:txBody>
          <a:bodyPr/>
          <a:lstStyle/>
          <a:p>
            <a:pPr marL="0" indent="0">
              <a:buNone/>
            </a:pPr>
            <a:endParaRPr lang="en-US" sz="2800" dirty="0"/>
          </a:p>
          <a:p>
            <a:pPr marL="0" indent="0">
              <a:buNone/>
            </a:pPr>
            <a:r>
              <a:rPr lang="en-US" dirty="0"/>
              <a:t>Provides specific action plans police can take to address crime problems in local settings based on crime analysis</a:t>
            </a:r>
          </a:p>
          <a:p>
            <a:pPr lvl="1">
              <a:buFont typeface="Wingdings" panose="05000000000000000000" pitchFamily="2" charset="2"/>
              <a:buChar char="§"/>
            </a:pPr>
            <a:endParaRPr lang="en-US" dirty="0"/>
          </a:p>
          <a:p>
            <a:pPr lvl="1">
              <a:buFont typeface="Wingdings" panose="05000000000000000000" pitchFamily="2" charset="2"/>
              <a:buChar char="§"/>
            </a:pPr>
            <a:r>
              <a:rPr lang="en-US" dirty="0"/>
              <a:t>Increase the effort</a:t>
            </a:r>
          </a:p>
          <a:p>
            <a:pPr lvl="1">
              <a:buFont typeface="Wingdings" panose="05000000000000000000" pitchFamily="2" charset="2"/>
              <a:buChar char="§"/>
            </a:pPr>
            <a:r>
              <a:rPr lang="en-US" dirty="0"/>
              <a:t>Increase the risks</a:t>
            </a:r>
          </a:p>
          <a:p>
            <a:pPr lvl="1">
              <a:buFont typeface="Wingdings" panose="05000000000000000000" pitchFamily="2" charset="2"/>
              <a:buChar char="§"/>
            </a:pPr>
            <a:r>
              <a:rPr lang="en-US" dirty="0"/>
              <a:t>Reduce the rewards</a:t>
            </a:r>
          </a:p>
          <a:p>
            <a:pPr lvl="1">
              <a:buFont typeface="Wingdings" panose="05000000000000000000" pitchFamily="2" charset="2"/>
              <a:buChar char="§"/>
            </a:pPr>
            <a:r>
              <a:rPr lang="en-US" dirty="0"/>
              <a:t>Reduce provocations</a:t>
            </a:r>
          </a:p>
          <a:p>
            <a:pPr lvl="1">
              <a:buFont typeface="Wingdings" panose="05000000000000000000" pitchFamily="2" charset="2"/>
              <a:buChar char="§"/>
            </a:pPr>
            <a:r>
              <a:rPr lang="en-US" dirty="0"/>
              <a:t>Remove excuses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950885562"/>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8001000" cy="1311275"/>
          </a:xfrm>
        </p:spPr>
        <p:txBody>
          <a:bodyPr/>
          <a:lstStyle/>
          <a:p>
            <a:r>
              <a:rPr lang="en-US" dirty="0"/>
              <a:t>Displacement and Diffusion of Benefits</a:t>
            </a:r>
          </a:p>
        </p:txBody>
      </p:sp>
      <p:sp>
        <p:nvSpPr>
          <p:cNvPr id="3" name="Content Placeholder 2"/>
          <p:cNvSpPr>
            <a:spLocks noGrp="1"/>
          </p:cNvSpPr>
          <p:nvPr>
            <p:ph idx="1"/>
          </p:nvPr>
        </p:nvSpPr>
        <p:spPr>
          <a:xfrm>
            <a:off x="914400" y="1371600"/>
            <a:ext cx="8001000" cy="4953000"/>
          </a:xfrm>
        </p:spPr>
        <p:txBody>
          <a:bodyPr/>
          <a:lstStyle/>
          <a:p>
            <a:r>
              <a:rPr lang="en-US" dirty="0"/>
              <a:t>Crime analysts use theory to understand how and why crime phenomena change when crime prevention responses are applied</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402224770"/>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Displacement of Crime</a:t>
            </a:r>
          </a:p>
        </p:txBody>
      </p:sp>
      <p:sp>
        <p:nvSpPr>
          <p:cNvPr id="3" name="Content Placeholder 2"/>
          <p:cNvSpPr>
            <a:spLocks noGrp="1"/>
          </p:cNvSpPr>
          <p:nvPr>
            <p:ph idx="1"/>
          </p:nvPr>
        </p:nvSpPr>
        <p:spPr>
          <a:xfrm>
            <a:off x="914400" y="1371600"/>
            <a:ext cx="8001000" cy="4953000"/>
          </a:xfrm>
        </p:spPr>
        <p:txBody>
          <a:bodyPr/>
          <a:lstStyle/>
          <a:p>
            <a:endParaRPr lang="en-US" dirty="0"/>
          </a:p>
          <a:p>
            <a:endParaRPr lang="en-US" dirty="0"/>
          </a:p>
          <a:p>
            <a:r>
              <a:rPr lang="en-US" dirty="0"/>
              <a:t>Spatial displacement</a:t>
            </a:r>
          </a:p>
          <a:p>
            <a:r>
              <a:rPr lang="en-US" dirty="0"/>
              <a:t>Temporal displacement</a:t>
            </a:r>
          </a:p>
          <a:p>
            <a:r>
              <a:rPr lang="en-US" dirty="0"/>
              <a:t>Target displacement</a:t>
            </a:r>
          </a:p>
          <a:p>
            <a:r>
              <a:rPr lang="en-US" dirty="0"/>
              <a:t>Tactical displacement</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969180897"/>
      </p:ext>
    </p:extLst>
  </p:cSld>
  <p:clrMapOvr>
    <a:masterClrMapping/>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Diffusion of Benefits</a:t>
            </a:r>
          </a:p>
        </p:txBody>
      </p:sp>
      <p:sp>
        <p:nvSpPr>
          <p:cNvPr id="3" name="Content Placeholder 2"/>
          <p:cNvSpPr>
            <a:spLocks noGrp="1"/>
          </p:cNvSpPr>
          <p:nvPr>
            <p:ph idx="1"/>
          </p:nvPr>
        </p:nvSpPr>
        <p:spPr>
          <a:xfrm>
            <a:off x="914400" y="1447800"/>
            <a:ext cx="8001000" cy="4953000"/>
          </a:xfrm>
        </p:spPr>
        <p:txBody>
          <a:bodyPr/>
          <a:lstStyle/>
          <a:p>
            <a:endParaRPr lang="en-US" dirty="0"/>
          </a:p>
          <a:p>
            <a:r>
              <a:rPr lang="en-US" dirty="0"/>
              <a:t>When targeted problems are successfully eliminated, other problems are also often eliminated</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32652908"/>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Opportunity</a:t>
            </a:r>
          </a:p>
        </p:txBody>
      </p:sp>
      <p:sp>
        <p:nvSpPr>
          <p:cNvPr id="3" name="Content Placeholder 2"/>
          <p:cNvSpPr>
            <a:spLocks noGrp="1"/>
          </p:cNvSpPr>
          <p:nvPr>
            <p:ph idx="1"/>
          </p:nvPr>
        </p:nvSpPr>
        <p:spPr>
          <a:xfrm>
            <a:off x="914400" y="1371600"/>
            <a:ext cx="8001000" cy="4953000"/>
          </a:xfrm>
        </p:spPr>
        <p:txBody>
          <a:bodyPr/>
          <a:lstStyle/>
          <a:p>
            <a:endParaRPr lang="en-US" sz="2800" dirty="0"/>
          </a:p>
          <a:p>
            <a:r>
              <a:rPr lang="en-US" dirty="0"/>
              <a:t>Opportunities play a role in causing all crime</a:t>
            </a:r>
          </a:p>
          <a:p>
            <a:r>
              <a:rPr lang="en-US" dirty="0"/>
              <a:t>Crime opportunities are highly specific</a:t>
            </a:r>
          </a:p>
          <a:p>
            <a:r>
              <a:rPr lang="en-US" dirty="0"/>
              <a:t>Crime opportunities are concentrated in time and space</a:t>
            </a:r>
          </a:p>
          <a:p>
            <a:r>
              <a:rPr lang="en-US" dirty="0"/>
              <a:t>Crime opportunities depend on everyday movements of activity</a:t>
            </a:r>
          </a:p>
          <a:p>
            <a:r>
              <a:rPr lang="en-US" dirty="0"/>
              <a:t>One crime produces opportunities for another</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4082573933"/>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8001000" cy="1311275"/>
          </a:xfrm>
        </p:spPr>
        <p:txBody>
          <a:bodyPr/>
          <a:lstStyle/>
          <a:p>
            <a:r>
              <a:rPr lang="en-US" dirty="0"/>
              <a:t>Opportunity</a:t>
            </a:r>
          </a:p>
        </p:txBody>
      </p:sp>
      <p:sp>
        <p:nvSpPr>
          <p:cNvPr id="3" name="Content Placeholder 2"/>
          <p:cNvSpPr>
            <a:spLocks noGrp="1"/>
          </p:cNvSpPr>
          <p:nvPr>
            <p:ph idx="1"/>
          </p:nvPr>
        </p:nvSpPr>
        <p:spPr>
          <a:xfrm>
            <a:off x="914400" y="1371600"/>
            <a:ext cx="8001000" cy="4953000"/>
          </a:xfrm>
        </p:spPr>
        <p:txBody>
          <a:bodyPr>
            <a:normAutofit/>
          </a:bodyPr>
          <a:lstStyle/>
          <a:p>
            <a:r>
              <a:rPr lang="en-US" dirty="0"/>
              <a:t>Some products offer more tempting crime opportunities than do others</a:t>
            </a:r>
          </a:p>
          <a:p>
            <a:r>
              <a:rPr lang="en-US" dirty="0"/>
              <a:t>Social and technological changes produce new crime opportunities</a:t>
            </a:r>
          </a:p>
          <a:p>
            <a:r>
              <a:rPr lang="en-US" dirty="0"/>
              <a:t>Crime can be prevented through the reduction of opportunities</a:t>
            </a:r>
          </a:p>
          <a:p>
            <a:r>
              <a:rPr lang="en-US" dirty="0"/>
              <a:t>Reducing opportunities does not usually result in the displacement of crime</a:t>
            </a:r>
          </a:p>
          <a:p>
            <a:r>
              <a:rPr lang="en-US" dirty="0"/>
              <a:t>Focused opportunity reduction can produce wider declines in crime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238835236"/>
      </p:ext>
    </p:extLst>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C64E-E31F-4198-A99C-D8BA292312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70279E-7CFB-4901-8B1B-6823A0D37A2A}"/>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0C0F0BCA-3D60-489C-8A9A-0163792EAAE7}"/>
              </a:ext>
            </a:extLst>
          </p:cNvPr>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a:extLst>
              <a:ext uri="{FF2B5EF4-FFF2-40B4-BE49-F238E27FC236}">
                <a16:creationId xmlns:a16="http://schemas.microsoft.com/office/drawing/2014/main" id="{D40453E1-8A6A-4CA4-99AC-A3010530E13B}"/>
              </a:ext>
            </a:extLst>
          </p:cNvPr>
          <p:cNvSpPr>
            <a:spLocks noGrp="1"/>
          </p:cNvSpPr>
          <p:nvPr>
            <p:ph type="sldNum" sz="quarter" idx="12"/>
          </p:nvPr>
        </p:nvSpPr>
        <p:spPr/>
        <p:txBody>
          <a:bodyPr/>
          <a:lstStyle/>
          <a:p>
            <a:fld id="{48F63A3B-78C7-47BE-AE5E-E10140E04643}" type="slidenum">
              <a:rPr lang="en-US" dirty="0"/>
              <a:t>27</a:t>
            </a:fld>
            <a:endParaRPr lang="en-US" dirty="0"/>
          </a:p>
        </p:txBody>
      </p:sp>
    </p:spTree>
    <p:extLst>
      <p:ext uri="{BB962C8B-B14F-4D97-AF65-F5344CB8AC3E}">
        <p14:creationId xmlns:p14="http://schemas.microsoft.com/office/powerpoint/2010/main" val="201278009"/>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7409" name="Rectangle 6"/>
          <p:cNvSpPr>
            <a:spLocks noGrp="1" noChangeArrowheads="1"/>
          </p:cNvSpPr>
          <p:nvPr>
            <p:ph type="ctrTitle"/>
          </p:nvPr>
        </p:nvSpPr>
        <p:spPr>
          <a:xfrm>
            <a:off x="2284026" y="2043663"/>
            <a:ext cx="4578895" cy="2031055"/>
          </a:xfrm>
        </p:spPr>
        <p:txBody>
          <a:bodyPr>
            <a:noAutofit/>
          </a:bodyPr>
          <a:lstStyle/>
          <a:p>
            <a:pPr eaLnBrk="1" hangingPunct="1"/>
            <a:r>
              <a:rPr lang="en-US" sz="3600" b="1" dirty="0">
                <a:solidFill>
                  <a:srgbClr val="FFFFFF"/>
                </a:solidFill>
              </a:rPr>
              <a:t>Crime Analysis and Crime Mapping </a:t>
            </a:r>
            <a:br>
              <a:rPr lang="en-US" sz="3600" b="1" dirty="0"/>
            </a:br>
            <a:br>
              <a:rPr lang="en-US" sz="3600" b="1" dirty="0"/>
            </a:br>
            <a:endParaRPr lang="en-US" sz="3600" b="1" dirty="0">
              <a:solidFill>
                <a:srgbClr val="FFFFFF"/>
              </a:solidFill>
              <a:cs typeface="Calibri Light"/>
            </a:endParaRPr>
          </a:p>
        </p:txBody>
      </p:sp>
      <p:sp>
        <p:nvSpPr>
          <p:cNvPr id="17410" name="Rectangle 10"/>
          <p:cNvSpPr>
            <a:spLocks noGrp="1" noChangeArrowheads="1"/>
          </p:cNvSpPr>
          <p:nvPr>
            <p:ph type="subTitle" idx="1"/>
          </p:nvPr>
        </p:nvSpPr>
        <p:spPr>
          <a:xfrm>
            <a:off x="2284026" y="4074718"/>
            <a:ext cx="4578895" cy="682079"/>
          </a:xfrm>
        </p:spPr>
        <p:txBody>
          <a:bodyPr vert="horz" lIns="91440" tIns="45720" rIns="91440" bIns="45720" rtlCol="0" anchor="t">
            <a:normAutofit/>
          </a:bodyPr>
          <a:lstStyle/>
          <a:p>
            <a:r>
              <a:rPr lang="en-US" i="1" dirty="0">
                <a:solidFill>
                  <a:srgbClr val="FFFFFF"/>
                </a:solidFill>
              </a:rPr>
              <a:t>Peter Doyle, M.A.</a:t>
            </a:r>
            <a:endParaRPr lang="en-US" dirty="0"/>
          </a:p>
        </p:txBody>
      </p:sp>
    </p:spTree>
    <p:extLst>
      <p:ext uri="{BB962C8B-B14F-4D97-AF65-F5344CB8AC3E}">
        <p14:creationId xmlns:p14="http://schemas.microsoft.com/office/powerpoint/2010/main" val="19793036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how do we find out what works best?</a:t>
            </a:r>
          </a:p>
        </p:txBody>
      </p:sp>
      <p:sp>
        <p:nvSpPr>
          <p:cNvPr id="3" name="Content Placeholder 2"/>
          <p:cNvSpPr>
            <a:spLocks noGrp="1"/>
          </p:cNvSpPr>
          <p:nvPr>
            <p:ph idx="1"/>
          </p:nvPr>
        </p:nvSpPr>
        <p:spPr/>
        <p:txBody>
          <a:bodyPr>
            <a:normAutofit lnSpcReduction="10000"/>
          </a:bodyPr>
          <a:lstStyle/>
          <a:p>
            <a:r>
              <a:rPr lang="en-GB" dirty="0"/>
              <a:t>Randomized Control Trials (RCT)</a:t>
            </a:r>
          </a:p>
          <a:p>
            <a:endParaRPr lang="en-GB" dirty="0"/>
          </a:p>
          <a:p>
            <a:r>
              <a:rPr lang="en-GB" dirty="0"/>
              <a:t>An empirical study of a subject known as a population (shared characteristics) </a:t>
            </a:r>
            <a:r>
              <a:rPr lang="en-GB" dirty="0" err="1"/>
              <a:t>i.e</a:t>
            </a:r>
            <a:r>
              <a:rPr lang="en-GB" dirty="0"/>
              <a:t> – victims of Domestic Abuse</a:t>
            </a:r>
          </a:p>
          <a:p>
            <a:endParaRPr lang="en-GB" dirty="0"/>
          </a:p>
          <a:p>
            <a:r>
              <a:rPr lang="en-GB" dirty="0"/>
              <a:t>But the population could also be a place i.e. a car park or car parks where crime was high.</a:t>
            </a:r>
          </a:p>
          <a:p>
            <a:endParaRPr lang="en-GB" dirty="0"/>
          </a:p>
          <a:p>
            <a:r>
              <a:rPr lang="en-GB" dirty="0"/>
              <a:t>But </a:t>
            </a:r>
            <a:r>
              <a:rPr lang="en-GB" dirty="0" err="1"/>
              <a:t>chossing</a:t>
            </a:r>
            <a:r>
              <a:rPr lang="en-GB" dirty="0"/>
              <a:t> who to ask or what area to look at can be problematical.</a:t>
            </a:r>
          </a:p>
          <a:p>
            <a:endParaRPr lang="en-GB" dirty="0"/>
          </a:p>
          <a:p>
            <a:pPr marL="0" indent="0" algn="ctr">
              <a:buNone/>
            </a:pPr>
            <a:r>
              <a:rPr lang="en-GB" b="1" dirty="0">
                <a:solidFill>
                  <a:srgbClr val="FF0000"/>
                </a:solidFill>
              </a:rPr>
              <a:t>As with any research the outcome is only as good as your selection of sample to research</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29</a:t>
            </a:fld>
            <a:endParaRPr lang="en-US" dirty="0"/>
          </a:p>
        </p:txBody>
      </p:sp>
    </p:spTree>
    <p:extLst>
      <p:ext uri="{BB962C8B-B14F-4D97-AF65-F5344CB8AC3E}">
        <p14:creationId xmlns:p14="http://schemas.microsoft.com/office/powerpoint/2010/main" val="445133594"/>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examples</a:t>
            </a:r>
          </a:p>
        </p:txBody>
      </p:sp>
      <p:sp>
        <p:nvSpPr>
          <p:cNvPr id="3" name="Content Placeholder 2"/>
          <p:cNvSpPr>
            <a:spLocks noGrp="1"/>
          </p:cNvSpPr>
          <p:nvPr>
            <p:ph idx="1"/>
          </p:nvPr>
        </p:nvSpPr>
        <p:spPr/>
        <p:txBody>
          <a:bodyPr/>
          <a:lstStyle/>
          <a:p>
            <a:r>
              <a:rPr lang="en-GB" dirty="0"/>
              <a:t>The impact of Body Worn Video on criminal justice outcomes of domestic abuse incidents in Essex Owens, Mann &amp; </a:t>
            </a:r>
            <a:r>
              <a:rPr lang="en-GB" dirty="0" err="1"/>
              <a:t>Mckenna</a:t>
            </a:r>
            <a:r>
              <a:rPr lang="en-GB" dirty="0"/>
              <a:t> (2014)</a:t>
            </a:r>
          </a:p>
          <a:p>
            <a:endParaRPr lang="en-GB" dirty="0"/>
          </a:p>
          <a:p>
            <a:r>
              <a:rPr lang="en-GB" dirty="0"/>
              <a:t>The College of Policing worked in collaboration with Essex Police to test the impact of Body Worn Video (BWV) cameras on criminal justice outcomes of Domestic Abuse (DA) incidents.</a:t>
            </a:r>
          </a:p>
          <a:p>
            <a:endParaRPr lang="en-GB" dirty="0"/>
          </a:p>
          <a:p>
            <a:r>
              <a:rPr lang="en-GB" dirty="0"/>
              <a:t>The BWV were implemented as a randomised controlled trial which allows strong statements to be made about the impact of the cameras because it can establish </a:t>
            </a:r>
            <a:r>
              <a:rPr lang="en-GB" dirty="0" err="1"/>
              <a:t>‘cause</a:t>
            </a:r>
            <a:r>
              <a:rPr lang="en-GB" dirty="0"/>
              <a:t> and effect’ relationships. practice. </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30</a:t>
            </a:fld>
            <a:endParaRPr lang="en-US" dirty="0"/>
          </a:p>
        </p:txBody>
      </p:sp>
    </p:spTree>
    <p:extLst>
      <p:ext uri="{BB962C8B-B14F-4D97-AF65-F5344CB8AC3E}">
        <p14:creationId xmlns:p14="http://schemas.microsoft.com/office/powerpoint/2010/main" val="3625494388"/>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Following four domestic murders that took place between 2008 and 2011, Essex Police have been implementing a range of measures to improve its response to victims of domestic abuse. </a:t>
            </a:r>
          </a:p>
          <a:p>
            <a:endParaRPr lang="en-GB" dirty="0"/>
          </a:p>
          <a:p>
            <a:r>
              <a:rPr lang="en-GB" dirty="0"/>
              <a:t>One of these measures was the introduction of BWV cameras for use by response officers. </a:t>
            </a:r>
          </a:p>
          <a:p>
            <a:endParaRPr lang="en-GB" dirty="0"/>
          </a:p>
          <a:p>
            <a:r>
              <a:rPr lang="en-GB" dirty="0"/>
              <a:t>The rationale for using BWV cameras was to improve the volume of incidents that progressed through the Criminal Justice System (CJS) to conviction. </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31</a:t>
            </a:fld>
            <a:endParaRPr lang="en-US" dirty="0"/>
          </a:p>
        </p:txBody>
      </p:sp>
    </p:spTree>
    <p:extLst>
      <p:ext uri="{BB962C8B-B14F-4D97-AF65-F5344CB8AC3E}">
        <p14:creationId xmlns:p14="http://schemas.microsoft.com/office/powerpoint/2010/main" val="2004478283"/>
      </p:ext>
    </p:extLst>
  </p:cSld>
  <p:clrMapOvr>
    <a:masterClrMapping/>
  </p:clrMapOvr>
  <p:transition spd="med">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Previous research has suggested that attrition of DA incidents out of the CJS process is a particular issue, with only 7% of incidents resulting in a charge in one force.</a:t>
            </a:r>
          </a:p>
          <a:p>
            <a:endParaRPr lang="en-GB" dirty="0"/>
          </a:p>
          <a:p>
            <a:r>
              <a:rPr lang="en-GB" dirty="0"/>
              <a:t>Rape &amp; sexual offence conviction rates are also very low from point of reporting</a:t>
            </a:r>
          </a:p>
          <a:p>
            <a:endParaRPr lang="en-GB" dirty="0"/>
          </a:p>
          <a:p>
            <a:pPr marL="0" indent="0" algn="ctr">
              <a:buNone/>
            </a:pPr>
            <a:endParaRPr lang="en-GB" dirty="0">
              <a:solidFill>
                <a:srgbClr val="FF0000"/>
              </a:solidFill>
            </a:endParaRPr>
          </a:p>
          <a:p>
            <a:pPr marL="0" indent="0" algn="ctr">
              <a:buNone/>
            </a:pPr>
            <a:endParaRPr lang="en-GB" dirty="0">
              <a:solidFill>
                <a:srgbClr val="FF0000"/>
              </a:solidFill>
            </a:endParaRPr>
          </a:p>
          <a:p>
            <a:pPr marL="0" indent="0" algn="ctr">
              <a:buNone/>
            </a:pPr>
            <a:endParaRPr lang="en-GB" dirty="0">
              <a:solidFill>
                <a:srgbClr val="FF0000"/>
              </a:solidFill>
            </a:endParaRPr>
          </a:p>
          <a:p>
            <a:pPr marL="0" indent="0" algn="ctr">
              <a:buNone/>
            </a:pPr>
            <a:r>
              <a:rPr lang="en-GB" dirty="0">
                <a:solidFill>
                  <a:srgbClr val="FF0000"/>
                </a:solidFill>
              </a:rPr>
              <a:t>10 minutes to discuss - why do you think that this may be the case?</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32</a:t>
            </a:fld>
            <a:endParaRPr lang="en-US" dirty="0"/>
          </a:p>
        </p:txBody>
      </p:sp>
    </p:spTree>
    <p:extLst>
      <p:ext uri="{BB962C8B-B14F-4D97-AF65-F5344CB8AC3E}">
        <p14:creationId xmlns:p14="http://schemas.microsoft.com/office/powerpoint/2010/main" val="1073859931"/>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Do you feel that BWV would help in the investigation of this type of crime?</a:t>
            </a:r>
          </a:p>
          <a:p>
            <a:endParaRPr lang="en-GB" dirty="0"/>
          </a:p>
          <a:p>
            <a:r>
              <a:rPr lang="en-GB" dirty="0"/>
              <a:t>If so how?</a:t>
            </a:r>
          </a:p>
          <a:p>
            <a:endParaRPr lang="en-GB" dirty="0"/>
          </a:p>
          <a:p>
            <a:r>
              <a:rPr lang="en-GB" dirty="0"/>
              <a:t>If not why not?</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33</a:t>
            </a:fld>
            <a:endParaRPr lang="en-US" dirty="0"/>
          </a:p>
        </p:txBody>
      </p:sp>
    </p:spTree>
    <p:extLst>
      <p:ext uri="{BB962C8B-B14F-4D97-AF65-F5344CB8AC3E}">
        <p14:creationId xmlns:p14="http://schemas.microsoft.com/office/powerpoint/2010/main" val="3057372997"/>
      </p:ext>
    </p:extLst>
  </p:cSld>
  <p:clrMapOvr>
    <a:masterClrMapping/>
  </p:clrMapOvr>
  <p:transition spd="med">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It was felt that BWV may help because;</a:t>
            </a:r>
          </a:p>
          <a:p>
            <a:pPr marL="0" indent="0">
              <a:buNone/>
            </a:pPr>
            <a:endParaRPr lang="en-GB" dirty="0"/>
          </a:p>
          <a:p>
            <a:r>
              <a:rPr lang="en-GB" dirty="0">
                <a:solidFill>
                  <a:srgbClr val="FF0000"/>
                </a:solidFill>
              </a:rPr>
              <a:t>Increased accountability </a:t>
            </a:r>
            <a:r>
              <a:rPr lang="en-GB" dirty="0"/>
              <a:t>- the recording of officer interactions at domestic abuse incidents may increase the likelihood of them following force procedure/stricter adherence to force policies as footage can be viewed after the incident.</a:t>
            </a:r>
          </a:p>
          <a:p>
            <a:endParaRPr lang="en-GB" dirty="0"/>
          </a:p>
          <a:p>
            <a:r>
              <a:rPr lang="en-GB" dirty="0">
                <a:solidFill>
                  <a:srgbClr val="FF0000"/>
                </a:solidFill>
              </a:rPr>
              <a:t>Increased confidence and efficacy - </a:t>
            </a:r>
            <a:r>
              <a:rPr lang="en-GB" dirty="0"/>
              <a:t>camera recording of evidence at the scene may increase officers’ confidence in securing a successful outcome. This increased confidence may be apparent to suspects, victims and witnesses which in turn could affect their behaviour. </a:t>
            </a:r>
          </a:p>
          <a:p>
            <a:endParaRPr lang="en-GB" dirty="0"/>
          </a:p>
          <a:p>
            <a:pPr marL="0" indent="0" algn="ctr">
              <a:buNone/>
            </a:pPr>
            <a:endParaRPr lang="en-GB" b="1" dirty="0">
              <a:solidFill>
                <a:srgbClr val="FF0000"/>
              </a:solidFill>
            </a:endParaRPr>
          </a:p>
          <a:p>
            <a:pPr marL="0" indent="0" algn="ctr">
              <a:buNone/>
            </a:pPr>
            <a:r>
              <a:rPr lang="en-GB" b="1" dirty="0">
                <a:solidFill>
                  <a:srgbClr val="FF0000"/>
                </a:solidFill>
              </a:rPr>
              <a:t>Can you see any issues with this?</a:t>
            </a:r>
          </a:p>
          <a:p>
            <a:pPr marL="0" indent="0">
              <a:buNone/>
            </a:pPr>
            <a:endParaRPr lang="en-GB" dirty="0"/>
          </a:p>
          <a:p>
            <a:pPr marL="0" indent="0">
              <a:buNone/>
            </a:pPr>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34</a:t>
            </a:fld>
            <a:endParaRPr lang="en-US" dirty="0"/>
          </a:p>
        </p:txBody>
      </p:sp>
    </p:spTree>
    <p:extLst>
      <p:ext uri="{BB962C8B-B14F-4D97-AF65-F5344CB8AC3E}">
        <p14:creationId xmlns:p14="http://schemas.microsoft.com/office/powerpoint/2010/main" val="322886454"/>
      </p:ext>
    </p:extLst>
  </p:cSld>
  <p:clrMapOvr>
    <a:masterClrMapping/>
  </p:clrMapOvr>
  <p:transition spd="med">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a:xfrm>
            <a:off x="295071" y="1511668"/>
            <a:ext cx="8220279" cy="4665295"/>
          </a:xfrm>
        </p:spPr>
        <p:txBody>
          <a:bodyPr>
            <a:normAutofit fontScale="92500" lnSpcReduction="20000"/>
          </a:bodyPr>
          <a:lstStyle/>
          <a:p>
            <a:r>
              <a:rPr lang="en-GB" dirty="0"/>
              <a:t>There was no significant difference between whether a camera was present or not in the rate at which incidents resulted in a sanction detection (SD). However, there was evidence to suggest that use of the camera affected the type of SD. </a:t>
            </a:r>
          </a:p>
          <a:p>
            <a:r>
              <a:rPr lang="en-GB" dirty="0"/>
              <a:t>A significantly higher proportion of incidents attended by at least one officer wearing a camera resulted in one or more criminal charges rather than another SD outcome (81% of the sanction detections were charges in the treatment group compared to 72% in the control group). </a:t>
            </a:r>
          </a:p>
          <a:p>
            <a:r>
              <a:rPr lang="en-GB" dirty="0"/>
              <a:t>This finding was supported by a 5% 1 Compared to a penalty, community resolution or caution 2 difference in the mean for individual officer charging rates in the two groups (75% vs 80%), which although not statistically significant2 matches the pattern of findings from incidents. </a:t>
            </a:r>
          </a:p>
          <a:p>
            <a:r>
              <a:rPr lang="en-GB" dirty="0"/>
              <a:t>There was no evidence to suggest the cameras work differently for different types of officer, victim or area. However, the presence of the camera increases the probability of an individual being charged (as opposed to other forms of detection). </a:t>
            </a:r>
          </a:p>
          <a:p>
            <a:r>
              <a:rPr lang="en-GB" dirty="0"/>
              <a:t>There were no differences in incidents being recorded as crimes, or rates of arrest, and too few cases to identify impact on guilty pleas and sentencing at this time.</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35</a:t>
            </a:fld>
            <a:endParaRPr lang="en-US" dirty="0"/>
          </a:p>
        </p:txBody>
      </p:sp>
    </p:spTree>
    <p:extLst>
      <p:ext uri="{BB962C8B-B14F-4D97-AF65-F5344CB8AC3E}">
        <p14:creationId xmlns:p14="http://schemas.microsoft.com/office/powerpoint/2010/main" val="1478696666"/>
      </p:ext>
    </p:extLst>
  </p:cSld>
  <p:clrMapOvr>
    <a:masterClrMapping/>
  </p:clrMapOvr>
  <p:transition spd="med">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Overall, the trial showed that issuing officers with BWV, could be effective at increasing the charging rates of detected domestic abuse incidents. </a:t>
            </a:r>
          </a:p>
          <a:p>
            <a:r>
              <a:rPr lang="en-GB" dirty="0"/>
              <a:t>However, the findings from the officer interviews and surveys also give a good context of considerable practical challenges that the officers faced when using the cameras and a lower than expected usage rate by officers. </a:t>
            </a:r>
          </a:p>
          <a:p>
            <a:r>
              <a:rPr lang="en-GB" dirty="0"/>
              <a:t>These two factors combined may go some way to explain why the impact seen was not as large as seen in other studies and gives scope for potentially larger effects to be found if the technology was more user friendly and officer usage higher. </a:t>
            </a:r>
          </a:p>
          <a:p>
            <a:r>
              <a:rPr lang="en-GB" dirty="0"/>
              <a:t>However, there is still a question, from a victim and public perspective if CJ outcomes are the right outcome. </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36</a:t>
            </a:fld>
            <a:endParaRPr lang="en-US" dirty="0"/>
          </a:p>
        </p:txBody>
      </p:sp>
    </p:spTree>
    <p:extLst>
      <p:ext uri="{BB962C8B-B14F-4D97-AF65-F5344CB8AC3E}">
        <p14:creationId xmlns:p14="http://schemas.microsoft.com/office/powerpoint/2010/main" val="3057065971"/>
      </p:ext>
    </p:extLst>
  </p:cSld>
  <p:clrMapOvr>
    <a:masterClrMapping/>
  </p:clrMapOvr>
  <p:transition spd="med">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001000" cy="1311275"/>
          </a:xfrm>
        </p:spPr>
        <p:txBody>
          <a:bodyPr/>
          <a:lstStyle/>
          <a:p>
            <a:r>
              <a:rPr lang="en-US" dirty="0"/>
              <a:t>Discussion Exercise -1</a:t>
            </a:r>
          </a:p>
        </p:txBody>
      </p:sp>
      <p:sp>
        <p:nvSpPr>
          <p:cNvPr id="3" name="Content Placeholder 2"/>
          <p:cNvSpPr>
            <a:spLocks noGrp="1"/>
          </p:cNvSpPr>
          <p:nvPr>
            <p:ph idx="1"/>
          </p:nvPr>
        </p:nvSpPr>
        <p:spPr>
          <a:xfrm>
            <a:off x="304800" y="1408176"/>
            <a:ext cx="8001000" cy="4953000"/>
          </a:xfrm>
        </p:spPr>
        <p:txBody>
          <a:bodyPr>
            <a:normAutofit/>
          </a:bodyPr>
          <a:lstStyle/>
          <a:p>
            <a:pPr marL="0" indent="0">
              <a:buNone/>
            </a:pPr>
            <a:r>
              <a:rPr lang="en-US" dirty="0"/>
              <a:t>Think of a situation in which a crime has occurred in your own life or in the life of a family member, friend, or acquaintance: </a:t>
            </a:r>
          </a:p>
          <a:p>
            <a:pPr lvl="1">
              <a:buFont typeface="Wingdings" panose="05000000000000000000" pitchFamily="2" charset="2"/>
              <a:buChar char="§"/>
            </a:pPr>
            <a:endParaRPr lang="en-US" dirty="0"/>
          </a:p>
          <a:p>
            <a:pPr lvl="1">
              <a:buFont typeface="Wingdings" panose="05000000000000000000" pitchFamily="2" charset="2"/>
              <a:buChar char="§"/>
            </a:pPr>
            <a:r>
              <a:rPr lang="en-US" dirty="0"/>
              <a:t>What was (or seemed to be) the offender’s motivation to commit the crime? </a:t>
            </a:r>
          </a:p>
          <a:p>
            <a:pPr lvl="1">
              <a:buFont typeface="Wingdings" panose="05000000000000000000" pitchFamily="2" charset="2"/>
              <a:buChar char="§"/>
            </a:pPr>
            <a:r>
              <a:rPr lang="en-US" dirty="0"/>
              <a:t>What was the nature of the place where the crime occurred? </a:t>
            </a:r>
          </a:p>
          <a:p>
            <a:pPr lvl="1">
              <a:buFont typeface="Wingdings" panose="05000000000000000000" pitchFamily="2" charset="2"/>
              <a:buChar char="§"/>
            </a:pPr>
            <a:r>
              <a:rPr lang="en-US" dirty="0"/>
              <a:t>What was the nature of the target or behavior of the victim during the crime?  </a:t>
            </a:r>
          </a:p>
          <a:p>
            <a:pPr lvl="1">
              <a:buFont typeface="Wingdings" panose="05000000000000000000" pitchFamily="2" charset="2"/>
              <a:buChar char="§"/>
            </a:pPr>
            <a:r>
              <a:rPr lang="en-US" dirty="0"/>
              <a:t>How might the handlers, the guardians, and the managers have increased the opportunity for the crime to occur? </a:t>
            </a:r>
          </a:p>
          <a:p>
            <a:pPr lvl="1">
              <a:buFont typeface="Wingdings" panose="05000000000000000000" pitchFamily="2" charset="2"/>
              <a:buChar char="§"/>
            </a:pPr>
            <a:r>
              <a:rPr lang="en-US" dirty="0"/>
              <a:t>How might the crime have been prevented?</a:t>
            </a:r>
          </a:p>
          <a:p>
            <a:pPr lvl="1">
              <a:buFont typeface="Wingdings" panose="05000000000000000000" pitchFamily="2" charset="2"/>
              <a:buChar char="§"/>
            </a:pPr>
            <a:endParaRPr lang="en-US" dirty="0"/>
          </a:p>
          <a:p>
            <a:pPr marL="457200" lvl="1" indent="0" algn="ctr">
              <a:buNone/>
            </a:pPr>
            <a:r>
              <a:rPr lang="en-US" b="1" dirty="0">
                <a:solidFill>
                  <a:srgbClr val="FF0000"/>
                </a:solidFill>
              </a:rPr>
              <a:t>Health Warning!!</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4057478798"/>
      </p:ext>
    </p:extLst>
  </p:cSld>
  <p:clrMapOvr>
    <a:masterClrMapping/>
  </p:clrMapOvr>
  <p:transition spd="med">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001000" cy="1311275"/>
          </a:xfrm>
        </p:spPr>
        <p:txBody>
          <a:bodyPr/>
          <a:lstStyle/>
          <a:p>
            <a:r>
              <a:rPr lang="en-US" dirty="0"/>
              <a:t>Discussion Exercise - 2</a:t>
            </a:r>
          </a:p>
        </p:txBody>
      </p:sp>
      <p:sp>
        <p:nvSpPr>
          <p:cNvPr id="3" name="Content Placeholder 2"/>
          <p:cNvSpPr>
            <a:spLocks noGrp="1"/>
          </p:cNvSpPr>
          <p:nvPr>
            <p:ph idx="1"/>
          </p:nvPr>
        </p:nvSpPr>
        <p:spPr>
          <a:xfrm>
            <a:off x="914400" y="838200"/>
            <a:ext cx="8001000" cy="4953000"/>
          </a:xfrm>
        </p:spPr>
        <p:txBody>
          <a:bodyPr vert="horz" lIns="91440" tIns="45720" rIns="91440" bIns="45720" rtlCol="0" anchor="t">
            <a:normAutofit/>
          </a:bodyPr>
          <a:lstStyle/>
          <a:p>
            <a:endParaRPr lang="en-US" sz="2800" dirty="0"/>
          </a:p>
          <a:p>
            <a:r>
              <a:rPr lang="en-US" dirty="0"/>
              <a:t>For this exercise, partner up with one other person from class and go into the car park; then document the contents and condition of one another’s vehicle (if you don’t have a vehicle just chose a vehicle)</a:t>
            </a:r>
            <a:endParaRPr lang="en-US" dirty="0">
              <a:cs typeface="Calibri"/>
            </a:endParaRPr>
          </a:p>
          <a:p>
            <a:endParaRPr lang="en-US" dirty="0"/>
          </a:p>
          <a:p>
            <a:r>
              <a:rPr lang="en-US" dirty="0"/>
              <a:t>Document your observations of your fellow student’s vehicle and rate it from 1 to 10 on crime prevention vulnerability/opportunity—1 being not very vulnerable, with few opportunities, and 10 being very vulnerable to crime. </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392189998"/>
      </p:ext>
    </p:extLst>
  </p:cSld>
  <p:clrMapOvr>
    <a:masterClrMapping/>
  </p:clrMapOvr>
  <p:transition spd="med">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399"/>
            <a:ext cx="8001000" cy="990600"/>
          </a:xfrm>
        </p:spPr>
        <p:txBody>
          <a:bodyPr/>
          <a:lstStyle/>
          <a:p>
            <a:r>
              <a:rPr lang="en-US" dirty="0"/>
              <a:t>Discussion Exercise  - 3</a:t>
            </a:r>
          </a:p>
        </p:txBody>
      </p:sp>
      <p:sp>
        <p:nvSpPr>
          <p:cNvPr id="3" name="Content Placeholder 2"/>
          <p:cNvSpPr>
            <a:spLocks noGrp="1"/>
          </p:cNvSpPr>
          <p:nvPr>
            <p:ph idx="1"/>
          </p:nvPr>
        </p:nvSpPr>
        <p:spPr>
          <a:xfrm>
            <a:off x="838200" y="838200"/>
            <a:ext cx="8001000" cy="4953000"/>
          </a:xfrm>
        </p:spPr>
        <p:txBody>
          <a:bodyPr>
            <a:normAutofit/>
          </a:bodyPr>
          <a:lstStyle/>
          <a:p>
            <a:r>
              <a:rPr lang="en-US" dirty="0"/>
              <a:t>Select one or more of the following problems and describe how one technique from each of the five general situational crime prevention categories could be implemented to reduce the opportunities for this problematic activity: </a:t>
            </a:r>
          </a:p>
          <a:p>
            <a:pPr lvl="1">
              <a:buFont typeface="Wingdings" panose="05000000000000000000" pitchFamily="2" charset="2"/>
              <a:buChar char="§"/>
            </a:pPr>
            <a:endParaRPr lang="en-US" dirty="0"/>
          </a:p>
          <a:p>
            <a:pPr lvl="1">
              <a:buFont typeface="Wingdings" panose="05000000000000000000" pitchFamily="2" charset="2"/>
              <a:buChar char="§"/>
            </a:pPr>
            <a:r>
              <a:rPr lang="en-US" dirty="0"/>
              <a:t>Assaults at schools </a:t>
            </a:r>
          </a:p>
          <a:p>
            <a:pPr lvl="1">
              <a:buFont typeface="Wingdings" panose="05000000000000000000" pitchFamily="2" charset="2"/>
              <a:buChar char="§"/>
            </a:pPr>
            <a:r>
              <a:rPr lang="en-US" dirty="0"/>
              <a:t>Robbery at grocery stores </a:t>
            </a:r>
          </a:p>
          <a:p>
            <a:pPr lvl="1">
              <a:buFont typeface="Wingdings" panose="05000000000000000000" pitchFamily="2" charset="2"/>
              <a:buChar char="§"/>
            </a:pPr>
            <a:r>
              <a:rPr lang="en-US" dirty="0"/>
              <a:t>Graffiti on residential fences along a major roadway </a:t>
            </a:r>
          </a:p>
          <a:p>
            <a:pPr lvl="1">
              <a:buFont typeface="Wingdings" panose="05000000000000000000" pitchFamily="2" charset="2"/>
              <a:buChar char="§"/>
            </a:pPr>
            <a:r>
              <a:rPr lang="en-US" dirty="0"/>
              <a:t>Shoplifting at a major retailer </a:t>
            </a:r>
          </a:p>
          <a:p>
            <a:pPr lvl="1">
              <a:buFont typeface="Wingdings" panose="05000000000000000000" pitchFamily="2" charset="2"/>
              <a:buChar char="§"/>
            </a:pPr>
            <a:r>
              <a:rPr lang="en-US" dirty="0"/>
              <a:t>Disorderly youth at a cinema</a:t>
            </a:r>
          </a:p>
          <a:p>
            <a:pPr lvl="1">
              <a:buFont typeface="Wingdings" panose="05000000000000000000" pitchFamily="2" charset="2"/>
              <a:buChar char="§"/>
            </a:pPr>
            <a:r>
              <a:rPr lang="en-US" dirty="0"/>
              <a:t>Theft from vehicles in an apartment complex </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424661634"/>
      </p:ext>
    </p:extLst>
  </p:cSld>
  <p:clrMapOvr>
    <a:masterClrMapping/>
  </p:clrMapOvr>
  <p:transition spd="med">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r>
              <a:rPr lang="en-GB" b="1" dirty="0">
                <a:solidFill>
                  <a:srgbClr val="FF0000"/>
                </a:solidFill>
              </a:rPr>
              <a:t>Any Questions Please?</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40</a:t>
            </a:fld>
            <a:endParaRPr lang="en-US" dirty="0"/>
          </a:p>
        </p:txBody>
      </p:sp>
    </p:spTree>
    <p:extLst>
      <p:ext uri="{BB962C8B-B14F-4D97-AF65-F5344CB8AC3E}">
        <p14:creationId xmlns:p14="http://schemas.microsoft.com/office/powerpoint/2010/main" val="2860611821"/>
      </p:ext>
    </p:extLst>
  </p:cSld>
  <p:clrMapOvr>
    <a:masterClrMapping/>
  </p:clrMapOvr>
  <p:transition spd="med">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1" ma:contentTypeDescription="Create a new document." ma:contentTypeScope="" ma:versionID="50619ba7b7fdfd55f78197c00911344d">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0a0632fd713e13924f6edd3c98695efe"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F61408B-EAE0-46A7-B27E-DDDDCF2CCE2D}">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EC8156-D797-4D49-87ED-79A9A3029A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CF2CDB-3044-40F7-ACF3-499430D0863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6946</TotalTime>
  <Words>2265</Words>
  <Application>Microsoft Office PowerPoint</Application>
  <PresentationFormat>On-screen Show (4:3)</PresentationFormat>
  <Paragraphs>249</Paragraphs>
  <Slides>40</Slides>
  <Notes>2</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Crime Analysis and Crime Mapping   </vt:lpstr>
      <vt:lpstr>What Works Crime Reduction Toolkit</vt:lpstr>
      <vt:lpstr>Group Excersise</vt:lpstr>
      <vt:lpstr>Group Excersise....</vt:lpstr>
      <vt:lpstr>Theory in Crime Analysis</vt:lpstr>
      <vt:lpstr>Evidenced Based!</vt:lpstr>
      <vt:lpstr>Environmental Criminology</vt:lpstr>
      <vt:lpstr>Problem Analysis Triangle</vt:lpstr>
      <vt:lpstr>Problem Analysis Triangle</vt:lpstr>
      <vt:lpstr>Rational Choice Theory</vt:lpstr>
      <vt:lpstr>Crime Pattern Theory</vt:lpstr>
      <vt:lpstr>Crime Pattern Theory</vt:lpstr>
      <vt:lpstr>Routine Activities Theory</vt:lpstr>
      <vt:lpstr>Criminological Law</vt:lpstr>
      <vt:lpstr>Law of Crime Concentration</vt:lpstr>
      <vt:lpstr>Repeat Victimization, Near Repeats, and the 80/20 Rule</vt:lpstr>
      <vt:lpstr>Repeat Victimization – Four Types</vt:lpstr>
      <vt:lpstr>Repeat Victimization – Crime Clusters</vt:lpstr>
      <vt:lpstr>Near Repeat Victimization</vt:lpstr>
      <vt:lpstr>The 80/20 Rule</vt:lpstr>
      <vt:lpstr>Situational Crime Prevention</vt:lpstr>
      <vt:lpstr>Displacement and Diffusion of Benefits</vt:lpstr>
      <vt:lpstr>Displacement of Crime</vt:lpstr>
      <vt:lpstr>Diffusion of Benefits</vt:lpstr>
      <vt:lpstr>Opportunity</vt:lpstr>
      <vt:lpstr>Opportunity</vt:lpstr>
      <vt:lpstr>PowerPoint Presentation</vt:lpstr>
      <vt:lpstr>Crime Analysis and Crime Mapping   </vt:lpstr>
      <vt:lpstr>But how do we find out what works best?</vt:lpstr>
      <vt:lpstr>Some examples</vt:lpstr>
      <vt:lpstr>Continued…</vt:lpstr>
      <vt:lpstr>Continued….</vt:lpstr>
      <vt:lpstr>Continued….</vt:lpstr>
      <vt:lpstr>Continued</vt:lpstr>
      <vt:lpstr>Continued….</vt:lpstr>
      <vt:lpstr>Continued….</vt:lpstr>
      <vt:lpstr>Discussion Exercise -1</vt:lpstr>
      <vt:lpstr>Discussion Exercise - 2</vt:lpstr>
      <vt:lpstr>Discussion Exercise  - 3</vt:lpstr>
      <vt:lpstr>Thank You</vt:lpstr>
    </vt:vector>
  </TitlesOfParts>
  <Company>Dell Computer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Introduction to Crime Mapping</dc:title>
  <dc:creator>Rachel Boba</dc:creator>
  <cp:lastModifiedBy>Peter Doyle</cp:lastModifiedBy>
  <cp:revision>286</cp:revision>
  <cp:lastPrinted>1998-09-21T16:02:30Z</cp:lastPrinted>
  <dcterms:created xsi:type="dcterms:W3CDTF">1998-09-21T12:07:34Z</dcterms:created>
  <dcterms:modified xsi:type="dcterms:W3CDTF">2020-03-12T13:20:36Z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