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6" r:id="rId5"/>
    <p:sldId id="257" r:id="rId6"/>
    <p:sldId id="258" r:id="rId7"/>
    <p:sldId id="259" r:id="rId8"/>
    <p:sldId id="266" r:id="rId9"/>
    <p:sldId id="273" r:id="rId10"/>
    <p:sldId id="271" r:id="rId11"/>
    <p:sldId id="270" r:id="rId12"/>
    <p:sldId id="265" r:id="rId13"/>
    <p:sldId id="267"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718"/>
  </p:normalViewPr>
  <p:slideViewPr>
    <p:cSldViewPr snapToGrid="0">
      <p:cViewPr>
        <p:scale>
          <a:sx n="80" d="100"/>
          <a:sy n="80" d="100"/>
        </p:scale>
        <p:origin x="60" y="156"/>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12/4/2022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12/4/2022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12/4/2022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12/4/2022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12/4/2022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12/4/2022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12/4/2022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12/4/2022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12/4/2022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12/4/2022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12/4/2022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12/4/2022</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omas.co/assessments/employee-engagement-assessment" TargetMode="External"/><Relationship Id="rId7" Type="http://schemas.openxmlformats.org/officeDocument/2006/relationships/hyperlink" Target="https://www.pinterest.co.uk/pin/gen-y-needs-a-boost-in-employee-engagement-employeeengagement--551409548122124133/" TargetMode="External"/><Relationship Id="rId2" Type="http://schemas.openxmlformats.org/officeDocument/2006/relationships/hyperlink" Target="https://www.forbes.com/sites/kevinkruse/2012/06/22/employee-engagement-what-and-why/" TargetMode="External"/><Relationship Id="rId1" Type="http://schemas.openxmlformats.org/officeDocument/2006/relationships/slideLayout" Target="../slideLayouts/slideLayout13.xml"/><Relationship Id="rId6" Type="http://schemas.openxmlformats.org/officeDocument/2006/relationships/hyperlink" Target="https://haiilo.com/blog/employee-engagement-8-statistics-you-need-to-know/" TargetMode="External"/><Relationship Id="rId5" Type="http://schemas.openxmlformats.org/officeDocument/2006/relationships/hyperlink" Target="https://www.perkbox.com/uk/" TargetMode="External"/><Relationship Id="rId4" Type="http://schemas.openxmlformats.org/officeDocument/2006/relationships/hyperlink" Target="https://bestofhr.com/employee-engagement-best-pract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40414"/>
            <a:ext cx="8121303" cy="2387600"/>
          </a:xfrm>
        </p:spPr>
        <p:txBody>
          <a:bodyPr/>
          <a:lstStyle/>
          <a:p>
            <a:r>
              <a:rPr lang="en-US" sz="4800" dirty="0"/>
              <a:t>EMPLOYEE ENGAGEMENT        PRESENTATION</a:t>
            </a:r>
            <a:endParaRPr lang="en-US" dirty="0"/>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2846666"/>
            <a:ext cx="9500507" cy="806675"/>
          </a:xfrm>
        </p:spPr>
        <p:txBody>
          <a:bodyPr/>
          <a:lstStyle/>
          <a:p>
            <a:r>
              <a:rPr lang="en-US" dirty="0"/>
              <a:t>Syed Joshim Uddin</a:t>
            </a:r>
          </a:p>
          <a:p>
            <a:r>
              <a:rPr lang="en-US" dirty="0"/>
              <a:t>Student No: 2123565</a:t>
            </a:r>
          </a:p>
          <a:p>
            <a:r>
              <a:rPr lang="en-US" dirty="0"/>
              <a:t>Module: Operating </a:t>
            </a:r>
            <a:r>
              <a:rPr lang="en-US"/>
              <a:t>Hotel Facilities BMIH4006 </a:t>
            </a:r>
            <a:endParaRPr lang="en-US" dirty="0"/>
          </a:p>
          <a:p>
            <a:r>
              <a:rPr lang="en-US" dirty="0"/>
              <a:t>Lecturer Muhammad </a:t>
            </a:r>
            <a:r>
              <a:rPr lang="en-US" dirty="0" err="1"/>
              <a:t>Cassamo</a:t>
            </a:r>
            <a:endParaRPr lang="en-US"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a:lstStyle/>
          <a:p>
            <a:r>
              <a:rPr lang="en-US" dirty="0"/>
              <a:t>Contents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a:bodyPr>
          <a:lstStyle/>
          <a:p>
            <a:r>
              <a:rPr lang="en-US" dirty="0"/>
              <a:t>Introduction</a:t>
            </a:r>
          </a:p>
          <a:p>
            <a:r>
              <a:rPr lang="en-US" dirty="0"/>
              <a:t>Engagement Theoretical Model</a:t>
            </a:r>
          </a:p>
          <a:p>
            <a:r>
              <a:rPr lang="en-US" dirty="0"/>
              <a:t>Examples of best practice to engage employees</a:t>
            </a:r>
          </a:p>
          <a:p>
            <a:r>
              <a:rPr lang="en-US" dirty="0"/>
              <a:t>Data and Statistics</a:t>
            </a:r>
          </a:p>
          <a:p>
            <a:r>
              <a:rPr lang="en-US" dirty="0"/>
              <a:t>Summary</a:t>
            </a:r>
          </a:p>
          <a:p>
            <a:endParaRPr lang="en-US"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a:lstStyle/>
          <a:p>
            <a:fld id="{495D8227-9DE4-4D42-8C1B-E10C828BC634}" type="datetime1">
              <a:rPr lang="en-US" smtClean="0"/>
              <a:pPr/>
              <a:t>12/4/2022</a:t>
            </a:fld>
            <a:endParaRPr lang="en-US" dirty="0"/>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a:lstStyle/>
          <a:p>
            <a:r>
              <a:rPr lang="en-US" dirty="0"/>
              <a:t>Introduction-What is customer engagement?</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GB" dirty="0"/>
              <a:t>The emotional commitment a worker has to the organisation and its objectives is known as employee engagement. Engaged employees truly care about their work and the firm they work for because of this emotional commitment. They work for the objectives of the company rather than merely for a </a:t>
            </a:r>
            <a:r>
              <a:rPr lang="en-GB" dirty="0" err="1"/>
              <a:t>paycheck</a:t>
            </a:r>
            <a:r>
              <a:rPr lang="en-GB" dirty="0"/>
              <a:t> or the next promotion. (Kruse, 2015b)</a:t>
            </a:r>
            <a:endParaRPr lang="en-US" dirty="0"/>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a:lstStyle/>
          <a:p>
            <a:endParaRPr lang="en-US" dirty="0"/>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67492" y="381000"/>
            <a:ext cx="9779183" cy="1325563"/>
          </a:xfrm>
        </p:spPr>
        <p:txBody>
          <a:bodyPr anchor="b">
            <a:normAutofit/>
          </a:bodyPr>
          <a:lstStyle/>
          <a:p>
            <a:r>
              <a:rPr lang="en-US" dirty="0"/>
              <a:t>Engagement Theoretical Model</a:t>
            </a:r>
          </a:p>
        </p:txBody>
      </p:sp>
      <p:pic>
        <p:nvPicPr>
          <p:cNvPr id="1026" name="Picture 2" descr="See the source image">
            <a:extLst>
              <a:ext uri="{FF2B5EF4-FFF2-40B4-BE49-F238E27FC236}">
                <a16:creationId xmlns:a16="http://schemas.microsoft.com/office/drawing/2014/main" id="{B48F729A-89A5-36FA-5FC8-E92DAA02C3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3944" y="2528203"/>
            <a:ext cx="4190537" cy="282861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31" name="Date Placeholder 3">
            <a:extLst>
              <a:ext uri="{FF2B5EF4-FFF2-40B4-BE49-F238E27FC236}">
                <a16:creationId xmlns:a16="http://schemas.microsoft.com/office/drawing/2014/main" id="{8CBFCA4C-ADAB-A331-3815-E075C2DA10BA}"/>
              </a:ext>
            </a:extLst>
          </p:cNvPr>
          <p:cNvSpPr>
            <a:spLocks noGrp="1"/>
          </p:cNvSpPr>
          <p:nvPr>
            <p:ph type="dt" sz="half" idx="2"/>
          </p:nvPr>
        </p:nvSpPr>
        <p:spPr>
          <a:xfrm>
            <a:off x="412806" y="5308895"/>
            <a:ext cx="2743200" cy="365125"/>
          </a:xfrm>
        </p:spPr>
        <p:txBody>
          <a:bodyPr/>
          <a:lstStyle/>
          <a:p>
            <a:pPr>
              <a:spcAft>
                <a:spcPts val="600"/>
              </a:spcAft>
            </a:pPr>
            <a:r>
              <a:rPr lang="en-US" dirty="0"/>
              <a:t>(Thomas International, n.d.)</a:t>
            </a:r>
          </a:p>
        </p:txBody>
      </p:sp>
      <p:sp>
        <p:nvSpPr>
          <p:cNvPr id="1033" name="Footer Placeholder 4">
            <a:extLst>
              <a:ext uri="{FF2B5EF4-FFF2-40B4-BE49-F238E27FC236}">
                <a16:creationId xmlns:a16="http://schemas.microsoft.com/office/drawing/2014/main" id="{E724E7D0-ABA3-F420-D70A-C8D85B7963E4}"/>
              </a:ext>
            </a:extLst>
          </p:cNvPr>
          <p:cNvSpPr>
            <a:spLocks noGrp="1"/>
          </p:cNvSpPr>
          <p:nvPr>
            <p:ph type="ftr" sz="quarter" idx="3"/>
          </p:nvPr>
        </p:nvSpPr>
        <p:spPr>
          <a:xfrm>
            <a:off x="4038600" y="6356350"/>
            <a:ext cx="4114800" cy="365125"/>
          </a:xfrm>
        </p:spPr>
        <p:txBody>
          <a:bodyPr/>
          <a:lstStyle/>
          <a:p>
            <a:pPr>
              <a:spcAft>
                <a:spcPts val="600"/>
              </a:spcAft>
            </a:pPr>
            <a:r>
              <a:rPr lang="en-US"/>
              <a:t>PRESENTATION TITLE</a:t>
            </a:r>
          </a:p>
        </p:txBody>
      </p:sp>
      <p:sp>
        <p:nvSpPr>
          <p:cNvPr id="1035" name="Slide Number Placeholder 5">
            <a:extLst>
              <a:ext uri="{FF2B5EF4-FFF2-40B4-BE49-F238E27FC236}">
                <a16:creationId xmlns:a16="http://schemas.microsoft.com/office/drawing/2014/main" id="{643A2106-B5CF-B535-8A46-BBA9AC4AE731}"/>
              </a:ext>
            </a:extLst>
          </p:cNvPr>
          <p:cNvSpPr>
            <a:spLocks noGrp="1"/>
          </p:cNvSpPr>
          <p:nvPr>
            <p:ph type="sldNum" sz="quarter" idx="4"/>
          </p:nvPr>
        </p:nvSpPr>
        <p:spPr>
          <a:xfrm>
            <a:off x="10153276" y="6356350"/>
            <a:ext cx="1657723" cy="365125"/>
          </a:xfrm>
        </p:spPr>
        <p:txBody>
          <a:bodyPr/>
          <a:lstStyle/>
          <a:p>
            <a:pPr>
              <a:spcAft>
                <a:spcPts val="600"/>
              </a:spcAft>
            </a:pPr>
            <a:fld id="{294A09A9-5501-47C1-A89A-A340965A2BE2}" type="slidenum">
              <a:rPr lang="en-US" smtClean="0"/>
              <a:pPr>
                <a:spcAft>
                  <a:spcPts val="600"/>
                </a:spcAft>
              </a:pPr>
              <a:t>4</a:t>
            </a:fld>
            <a:endParaRPr lang="en-US"/>
          </a:p>
        </p:txBody>
      </p:sp>
      <p:sp>
        <p:nvSpPr>
          <p:cNvPr id="4" name="Text Placeholder 3">
            <a:extLst>
              <a:ext uri="{FF2B5EF4-FFF2-40B4-BE49-F238E27FC236}">
                <a16:creationId xmlns:a16="http://schemas.microsoft.com/office/drawing/2014/main" id="{D51A6D85-3837-435F-A342-5A3F98172B12}"/>
              </a:ext>
            </a:extLst>
          </p:cNvPr>
          <p:cNvSpPr>
            <a:spLocks noGrp="1"/>
          </p:cNvSpPr>
          <p:nvPr>
            <p:ph idx="10"/>
          </p:nvPr>
        </p:nvSpPr>
        <p:spPr>
          <a:xfrm>
            <a:off x="6283235" y="2528203"/>
            <a:ext cx="4663440" cy="2828613"/>
          </a:xfrm>
        </p:spPr>
        <p:txBody>
          <a:bodyPr vert="horz" lIns="91440" tIns="45720" rIns="91440" bIns="45720" rtlCol="0">
            <a:normAutofit/>
          </a:bodyPr>
          <a:lstStyle/>
          <a:p>
            <a:r>
              <a:rPr lang="en-US" dirty="0"/>
              <a:t>This model shows how we can communicate with the employees. By inspiring giving recognition the employees are more engaged. By doing this they are more likely to be invested with the work they do which leads to high performance employees and company success.</a:t>
            </a:r>
          </a:p>
        </p:txBody>
      </p:sp>
      <p:sp>
        <p:nvSpPr>
          <p:cNvPr id="1039" name="Content Placeholder 8">
            <a:extLst>
              <a:ext uri="{FF2B5EF4-FFF2-40B4-BE49-F238E27FC236}">
                <a16:creationId xmlns:a16="http://schemas.microsoft.com/office/drawing/2014/main" id="{AD3B2779-4BF3-9682-A183-6E72101E0E83}"/>
              </a:ext>
            </a:extLst>
          </p:cNvPr>
          <p:cNvSpPr>
            <a:spLocks noGrp="1"/>
          </p:cNvSpPr>
          <p:nvPr>
            <p:ph idx="12"/>
          </p:nvPr>
        </p:nvSpPr>
        <p:spPr>
          <a:xfrm>
            <a:off x="6283235" y="2005689"/>
            <a:ext cx="4663440" cy="522514"/>
          </a:xfrm>
        </p:spPr>
        <p:txBody>
          <a:bodyPr/>
          <a:lstStyle/>
          <a:p>
            <a:r>
              <a:rPr lang="en-US" dirty="0"/>
              <a:t>What does this mean?</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1167492" y="381000"/>
            <a:ext cx="9779183" cy="1325563"/>
          </a:xfrm>
        </p:spPr>
        <p:txBody>
          <a:bodyPr/>
          <a:lstStyle/>
          <a:p>
            <a:r>
              <a:rPr lang="en-US" dirty="0"/>
              <a:t>Examples of best practice to engage employees</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idx="1"/>
          </p:nvPr>
        </p:nvSpPr>
        <p:spPr>
          <a:xfrm>
            <a:off x="119270" y="2526318"/>
            <a:ext cx="4266909" cy="2828613"/>
          </a:xfrm>
        </p:spPr>
        <p:txBody>
          <a:bodyPr vert="horz" lIns="91440" tIns="45720" rIns="91440" bIns="45720" rtlCol="0" anchor="t">
            <a:noAutofit/>
          </a:bodyPr>
          <a:lstStyle/>
          <a:p>
            <a:r>
              <a:rPr lang="en-GB" sz="1600" dirty="0"/>
              <a:t>Listen to your employees address their needs</a:t>
            </a:r>
          </a:p>
          <a:p>
            <a:r>
              <a:rPr lang="en-GB" sz="1600" dirty="0"/>
              <a:t>Simply listening to your employees can increase employee engagement. Regardless of whether they have favourable or negative comments for you, pay close attention to what they have to say and consider how you may respond to it better. Even if they provide positive input, consider it and consider how to apply it to other areas that want improvement. Take the time to listen to employees' thoughts since they are more likely to remain involved and produce more when they feel valued.</a:t>
            </a:r>
            <a:endParaRPr lang="en-US" sz="1600" dirty="0"/>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idx="10"/>
          </p:nvPr>
        </p:nvSpPr>
        <p:spPr>
          <a:xfrm>
            <a:off x="4683787" y="2526318"/>
            <a:ext cx="3173279" cy="2828613"/>
          </a:xfrm>
        </p:spPr>
        <p:txBody>
          <a:bodyPr vert="horz" lIns="91440" tIns="45720" rIns="91440" bIns="45720" rtlCol="0" anchor="t">
            <a:normAutofit fontScale="77500" lnSpcReduction="20000"/>
          </a:bodyPr>
          <a:lstStyle/>
          <a:p>
            <a:r>
              <a:rPr lang="en-GB" dirty="0"/>
              <a:t>Buddy System</a:t>
            </a:r>
          </a:p>
          <a:p>
            <a:r>
              <a:rPr lang="en-GB" dirty="0"/>
              <a:t>A buddy system can be effective in virtually any team where tasks can be divided and allocated; it is not only helpful when it comes to training new personnel. By doing this, you can make sure that each member of the team feels supported and is free to ask for assistance. At the same time, it evenly distributes the workload so that none of the team members feel overworked or that the team's total productivity is impacted.</a:t>
            </a:r>
            <a:endParaRPr lang="en-US" dirty="0"/>
          </a:p>
        </p:txBody>
      </p:sp>
      <p:sp>
        <p:nvSpPr>
          <p:cNvPr id="11" name="Content Placeholder 10">
            <a:extLst>
              <a:ext uri="{FF2B5EF4-FFF2-40B4-BE49-F238E27FC236}">
                <a16:creationId xmlns:a16="http://schemas.microsoft.com/office/drawing/2014/main" id="{48A12450-9474-8A49-BAEB-20C6F51540D5}"/>
              </a:ext>
            </a:extLst>
          </p:cNvPr>
          <p:cNvSpPr>
            <a:spLocks noGrp="1"/>
          </p:cNvSpPr>
          <p:nvPr>
            <p:ph idx="13"/>
          </p:nvPr>
        </p:nvSpPr>
        <p:spPr>
          <a:xfrm>
            <a:off x="8200082" y="2526318"/>
            <a:ext cx="3173279" cy="2828613"/>
          </a:xfrm>
        </p:spPr>
        <p:txBody>
          <a:bodyPr/>
          <a:lstStyle/>
          <a:p>
            <a:pPr>
              <a:lnSpc>
                <a:spcPct val="100000"/>
              </a:lnSpc>
            </a:pPr>
            <a:r>
              <a:rPr lang="en-GB" sz="1400" dirty="0"/>
              <a:t>Frequent communication</a:t>
            </a:r>
          </a:p>
          <a:p>
            <a:pPr>
              <a:lnSpc>
                <a:spcPct val="100000"/>
              </a:lnSpc>
            </a:pPr>
            <a:r>
              <a:rPr lang="en-GB" sz="1400" dirty="0"/>
              <a:t>Through good communication, one of the finest ways to raise employee engagement may be achieved. Employers are responsible for ensuring that all employees are informed about corporate developments. Regular updates, team meetings, and even one-on-one interactions can accomplish this. Use tools like video conferencing and messaging apps if you have a distant workforce to keep everyone in touch. In addition to keeping workers informed, communication fosters a sense of teamwork and increases collaboration.</a:t>
            </a:r>
            <a:endParaRPr lang="en-US" sz="1400" dirty="0"/>
          </a:p>
        </p:txBody>
      </p:sp>
      <p:sp>
        <p:nvSpPr>
          <p:cNvPr id="3" name="Date Placeholder 2">
            <a:extLst>
              <a:ext uri="{FF2B5EF4-FFF2-40B4-BE49-F238E27FC236}">
                <a16:creationId xmlns:a16="http://schemas.microsoft.com/office/drawing/2014/main" id="{75202033-17DD-3E4F-BB90-ADC6A1F0C66F}"/>
              </a:ext>
            </a:extLst>
          </p:cNvPr>
          <p:cNvSpPr>
            <a:spLocks noGrp="1"/>
          </p:cNvSpPr>
          <p:nvPr>
            <p:ph type="dt" sz="half" idx="2"/>
          </p:nvPr>
        </p:nvSpPr>
        <p:spPr>
          <a:xfrm>
            <a:off x="381000" y="6356350"/>
            <a:ext cx="1767114" cy="365125"/>
          </a:xfrm>
        </p:spPr>
        <p:txBody>
          <a:bodyPr/>
          <a:lstStyle/>
          <a:p>
            <a:fld id="{A42FF1E2-60E5-C540-AA54-7072D5406B0B}" type="datetime1">
              <a:rPr lang="en-US" smtClean="0"/>
              <a:pPr/>
              <a:t>12/4/2022</a:t>
            </a:fld>
            <a:endParaRPr lang="en-US" dirty="0"/>
          </a:p>
        </p:txBody>
      </p:sp>
      <p:sp>
        <p:nvSpPr>
          <p:cNvPr id="7" name="Footer Placeholder 6">
            <a:extLst>
              <a:ext uri="{FF2B5EF4-FFF2-40B4-BE49-F238E27FC236}">
                <a16:creationId xmlns:a16="http://schemas.microsoft.com/office/drawing/2014/main" id="{B42ACFC2-B54A-8244-B5D9-4B1EC2EED59D}"/>
              </a:ext>
            </a:extLst>
          </p:cNvPr>
          <p:cNvSpPr>
            <a:spLocks noGrp="1"/>
          </p:cNvSpPr>
          <p:nvPr>
            <p:ph type="ftr" sz="quarter" idx="3"/>
          </p:nvPr>
        </p:nvSpPr>
        <p:spPr>
          <a:xfrm>
            <a:off x="3808012" y="5585073"/>
            <a:ext cx="4114800" cy="365125"/>
          </a:xfrm>
        </p:spPr>
        <p:txBody>
          <a:bodyPr/>
          <a:lstStyle/>
          <a:p>
            <a:r>
              <a:rPr lang="en-US" sz="2400" dirty="0"/>
              <a:t>(Best of HR, 2022)</a:t>
            </a:r>
          </a:p>
        </p:txBody>
      </p:sp>
      <p:sp>
        <p:nvSpPr>
          <p:cNvPr id="8" name="Slide Number Placeholder 7">
            <a:extLst>
              <a:ext uri="{FF2B5EF4-FFF2-40B4-BE49-F238E27FC236}">
                <a16:creationId xmlns:a16="http://schemas.microsoft.com/office/drawing/2014/main" id="{B609FC03-B5BE-D846-993A-8E351C9509F3}"/>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2721508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65A7-995A-9F45-891C-82D9B9D40801}"/>
              </a:ext>
            </a:extLst>
          </p:cNvPr>
          <p:cNvSpPr>
            <a:spLocks noGrp="1"/>
          </p:cNvSpPr>
          <p:nvPr>
            <p:ph type="title"/>
          </p:nvPr>
        </p:nvSpPr>
        <p:spPr>
          <a:xfrm>
            <a:off x="1406827" y="2419171"/>
            <a:ext cx="8412079" cy="2810460"/>
          </a:xfrm>
        </p:spPr>
        <p:txBody>
          <a:bodyPr>
            <a:normAutofit/>
          </a:bodyPr>
          <a:lstStyle/>
          <a:p>
            <a:r>
              <a:rPr lang="en-US" sz="4400" dirty="0"/>
              <a:t>The next few slides will present Data and Statistics of employee engagement and give us an overall insight.</a:t>
            </a:r>
          </a:p>
        </p:txBody>
      </p:sp>
      <p:sp>
        <p:nvSpPr>
          <p:cNvPr id="13" name="Text Placeholder 5">
            <a:extLst>
              <a:ext uri="{FF2B5EF4-FFF2-40B4-BE49-F238E27FC236}">
                <a16:creationId xmlns:a16="http://schemas.microsoft.com/office/drawing/2014/main" id="{6118A1B7-08BA-6B43-BBA8-952377DF944D}"/>
              </a:ext>
            </a:extLst>
          </p:cNvPr>
          <p:cNvSpPr>
            <a:spLocks noGrp="1"/>
          </p:cNvSpPr>
          <p:nvPr>
            <p:ph type="body" sz="quarter" idx="13"/>
          </p:nvPr>
        </p:nvSpPr>
        <p:spPr>
          <a:xfrm>
            <a:off x="1502619" y="543354"/>
            <a:ext cx="1364297" cy="1094521"/>
          </a:xfrm>
        </p:spPr>
        <p:txBody>
          <a:bodyPr/>
          <a:lstStyle/>
          <a:p>
            <a:r>
              <a:rPr lang="en-US" dirty="0"/>
              <a:t>“</a:t>
            </a:r>
          </a:p>
        </p:txBody>
      </p:sp>
      <p:sp>
        <p:nvSpPr>
          <p:cNvPr id="14" name="Text Placeholder 7">
            <a:extLst>
              <a:ext uri="{FF2B5EF4-FFF2-40B4-BE49-F238E27FC236}">
                <a16:creationId xmlns:a16="http://schemas.microsoft.com/office/drawing/2014/main" id="{A1F17760-D90A-AB46-A4E0-31B2684E3F5E}"/>
              </a:ext>
            </a:extLst>
          </p:cNvPr>
          <p:cNvSpPr>
            <a:spLocks noGrp="1"/>
          </p:cNvSpPr>
          <p:nvPr>
            <p:ph type="body" sz="quarter" idx="15"/>
          </p:nvPr>
        </p:nvSpPr>
        <p:spPr>
          <a:xfrm>
            <a:off x="9420876" y="3426615"/>
            <a:ext cx="1364297" cy="1094521"/>
          </a:xfrm>
        </p:spPr>
        <p:txBody>
          <a:bodyPr/>
          <a:lstStyle/>
          <a:p>
            <a:r>
              <a:rPr lang="en-US" dirty="0"/>
              <a:t>”</a:t>
            </a:r>
          </a:p>
        </p:txBody>
      </p:sp>
      <p:sp>
        <p:nvSpPr>
          <p:cNvPr id="3" name="Date Placeholder 2">
            <a:extLst>
              <a:ext uri="{FF2B5EF4-FFF2-40B4-BE49-F238E27FC236}">
                <a16:creationId xmlns:a16="http://schemas.microsoft.com/office/drawing/2014/main" id="{8D3F7063-A64B-CB42-8BBF-BF52424269A8}"/>
              </a:ext>
            </a:extLst>
          </p:cNvPr>
          <p:cNvSpPr>
            <a:spLocks noGrp="1"/>
          </p:cNvSpPr>
          <p:nvPr>
            <p:ph type="dt" sz="half" idx="10"/>
          </p:nvPr>
        </p:nvSpPr>
        <p:spPr/>
        <p:txBody>
          <a:bodyPr/>
          <a:lstStyle/>
          <a:p>
            <a:fld id="{4CF75428-5BE0-934D-BB71-675F8E23A386}" type="datetime1">
              <a:rPr lang="en-US" smtClean="0"/>
              <a:t>12/4/2022</a:t>
            </a:fld>
            <a:endParaRPr lang="en-US" dirty="0"/>
          </a:p>
        </p:txBody>
      </p:sp>
      <p:sp>
        <p:nvSpPr>
          <p:cNvPr id="4" name="Footer Placeholder 3">
            <a:extLst>
              <a:ext uri="{FF2B5EF4-FFF2-40B4-BE49-F238E27FC236}">
                <a16:creationId xmlns:a16="http://schemas.microsoft.com/office/drawing/2014/main" id="{6E4EA976-8646-0143-BA18-8675E6FA5EB7}"/>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2639983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167492" y="381000"/>
            <a:ext cx="9779183" cy="1325563"/>
          </a:xfrm>
        </p:spPr>
        <p:txBody>
          <a:bodyPr anchor="b">
            <a:normAutofit/>
          </a:bodyPr>
          <a:lstStyle/>
          <a:p>
            <a:r>
              <a:rPr lang="en-US" dirty="0"/>
              <a:t>Data and Statistics</a:t>
            </a:r>
          </a:p>
        </p:txBody>
      </p:sp>
      <p:pic>
        <p:nvPicPr>
          <p:cNvPr id="2050" name="Picture 2" descr="Image result for data and statistics of employee engagement">
            <a:extLst>
              <a:ext uri="{FF2B5EF4-FFF2-40B4-BE49-F238E27FC236}">
                <a16:creationId xmlns:a16="http://schemas.microsoft.com/office/drawing/2014/main" id="{B156682B-DB61-F70D-25D5-BFFB582E17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92314" y="2184444"/>
            <a:ext cx="5344150" cy="336681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Date Placeholder 2">
            <a:extLst>
              <a:ext uri="{FF2B5EF4-FFF2-40B4-BE49-F238E27FC236}">
                <a16:creationId xmlns:a16="http://schemas.microsoft.com/office/drawing/2014/main" id="{7517F12A-7304-B447-BEB8-A99EA8009F15}"/>
              </a:ext>
            </a:extLst>
          </p:cNvPr>
          <p:cNvSpPr>
            <a:spLocks noGrp="1"/>
          </p:cNvSpPr>
          <p:nvPr>
            <p:ph type="dt" sz="half" idx="2"/>
          </p:nvPr>
        </p:nvSpPr>
        <p:spPr>
          <a:xfrm>
            <a:off x="381000" y="6356350"/>
            <a:ext cx="2743200" cy="365125"/>
          </a:xfrm>
        </p:spPr>
        <p:txBody>
          <a:bodyPr anchor="ctr">
            <a:normAutofit/>
          </a:bodyPr>
          <a:lstStyle/>
          <a:p>
            <a:pPr>
              <a:spcAft>
                <a:spcPts val="600"/>
              </a:spcAft>
            </a:pPr>
            <a:fld id="{F742F39E-1B75-804F-BDAE-BCC03958AB94}" type="datetime1">
              <a:rPr lang="en-US" smtClean="0"/>
              <a:pPr>
                <a:spcAft>
                  <a:spcPts val="600"/>
                </a:spcAft>
              </a:pPr>
              <a:t>12/4/2022</a:t>
            </a:fld>
            <a:endParaRPr lang="en-US"/>
          </a:p>
        </p:txBody>
      </p:sp>
      <p:sp>
        <p:nvSpPr>
          <p:cNvPr id="4" name="Footer Placeholder 3">
            <a:extLst>
              <a:ext uri="{FF2B5EF4-FFF2-40B4-BE49-F238E27FC236}">
                <a16:creationId xmlns:a16="http://schemas.microsoft.com/office/drawing/2014/main" id="{BCF90246-DFB2-A340-AADC-E85D28C31B3E}"/>
              </a:ext>
            </a:extLst>
          </p:cNvPr>
          <p:cNvSpPr>
            <a:spLocks noGrp="1"/>
          </p:cNvSpPr>
          <p:nvPr>
            <p:ph type="ftr" sz="quarter" idx="3"/>
          </p:nvPr>
        </p:nvSpPr>
        <p:spPr>
          <a:xfrm>
            <a:off x="4038600" y="6356350"/>
            <a:ext cx="4114800" cy="365125"/>
          </a:xfrm>
        </p:spPr>
        <p:txBody>
          <a:bodyPr anchor="ctr">
            <a:normAutofit/>
          </a:bodyPr>
          <a:lstStyle/>
          <a:p>
            <a:pPr>
              <a:spcAft>
                <a:spcPts val="600"/>
              </a:spcAft>
            </a:pPr>
            <a:r>
              <a:rPr lang="en-US" dirty="0"/>
              <a:t>(</a:t>
            </a:r>
            <a:r>
              <a:rPr lang="en-US" dirty="0" err="1"/>
              <a:t>Perkbox</a:t>
            </a:r>
            <a:r>
              <a:rPr lang="en-US" dirty="0"/>
              <a:t>, n.d.)</a:t>
            </a:r>
          </a:p>
        </p:txBody>
      </p:sp>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7</a:t>
            </a:fld>
            <a:endParaRPr lang="en-US"/>
          </a:p>
        </p:txBody>
      </p:sp>
    </p:spTree>
    <p:extLst>
      <p:ext uri="{BB962C8B-B14F-4D97-AF65-F5344CB8AC3E}">
        <p14:creationId xmlns:p14="http://schemas.microsoft.com/office/powerpoint/2010/main" val="3335690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1167492" y="381000"/>
            <a:ext cx="9779183" cy="1325563"/>
          </a:xfrm>
        </p:spPr>
        <p:txBody>
          <a:bodyPr anchor="b">
            <a:normAutofit/>
          </a:bodyPr>
          <a:lstStyle/>
          <a:p>
            <a:r>
              <a:rPr lang="en-US" dirty="0"/>
              <a:t> Data and statistics </a:t>
            </a:r>
          </a:p>
        </p:txBody>
      </p:sp>
      <p:pic>
        <p:nvPicPr>
          <p:cNvPr id="3074" name="Picture 2" descr="See the source image">
            <a:extLst>
              <a:ext uri="{FF2B5EF4-FFF2-40B4-BE49-F238E27FC236}">
                <a16:creationId xmlns:a16="http://schemas.microsoft.com/office/drawing/2014/main" id="{81F968E2-9EEC-55D5-0483-6CD9AAC662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41932" y="2135269"/>
            <a:ext cx="6003940" cy="336681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374915C9-579A-6644-A782-7D56C8F5561E}"/>
              </a:ext>
            </a:extLst>
          </p:cNvPr>
          <p:cNvSpPr>
            <a:spLocks noGrp="1"/>
          </p:cNvSpPr>
          <p:nvPr>
            <p:ph type="dt" sz="half" idx="2"/>
          </p:nvPr>
        </p:nvSpPr>
        <p:spPr>
          <a:xfrm>
            <a:off x="381000" y="6356350"/>
            <a:ext cx="1701018" cy="365125"/>
          </a:xfrm>
        </p:spPr>
        <p:txBody>
          <a:bodyPr anchor="ctr">
            <a:normAutofit/>
          </a:bodyPr>
          <a:lstStyle/>
          <a:p>
            <a:pPr>
              <a:spcAft>
                <a:spcPts val="600"/>
              </a:spcAft>
            </a:pPr>
            <a:fld id="{79C497D8-AFA6-424B-9876-402B886244CF}" type="datetime1">
              <a:rPr lang="en-US" smtClean="0"/>
              <a:pPr>
                <a:spcAft>
                  <a:spcPts val="600"/>
                </a:spcAft>
              </a:pPr>
              <a:t>12/4/2022</a:t>
            </a:fld>
            <a:endParaRPr lang="en-US"/>
          </a:p>
        </p:txBody>
      </p:sp>
      <p:sp>
        <p:nvSpPr>
          <p:cNvPr id="5" name="Footer Placeholder 4">
            <a:extLst>
              <a:ext uri="{FF2B5EF4-FFF2-40B4-BE49-F238E27FC236}">
                <a16:creationId xmlns:a16="http://schemas.microsoft.com/office/drawing/2014/main" id="{140F55DB-0AAD-684A-B0E2-8EF58E039423}"/>
              </a:ext>
            </a:extLst>
          </p:cNvPr>
          <p:cNvSpPr>
            <a:spLocks noGrp="1"/>
          </p:cNvSpPr>
          <p:nvPr>
            <p:ph type="ftr" sz="quarter" idx="3"/>
          </p:nvPr>
        </p:nvSpPr>
        <p:spPr>
          <a:xfrm>
            <a:off x="4038600" y="6356350"/>
            <a:ext cx="4114800" cy="365125"/>
          </a:xfrm>
        </p:spPr>
        <p:txBody>
          <a:bodyPr anchor="ctr">
            <a:normAutofit/>
          </a:bodyPr>
          <a:lstStyle/>
          <a:p>
            <a:pPr>
              <a:spcAft>
                <a:spcPts val="600"/>
              </a:spcAft>
            </a:pPr>
            <a:r>
              <a:rPr lang="en-US" dirty="0"/>
              <a:t>(</a:t>
            </a:r>
            <a:r>
              <a:rPr lang="en-US" dirty="0" err="1"/>
              <a:t>Jouany</a:t>
            </a:r>
            <a:r>
              <a:rPr lang="en-US" dirty="0"/>
              <a:t> and </a:t>
            </a:r>
            <a:r>
              <a:rPr lang="en-US" dirty="0" err="1"/>
              <a:t>Mäkipää</a:t>
            </a:r>
            <a:r>
              <a:rPr lang="en-US" dirty="0"/>
              <a:t>, 2022)</a:t>
            </a:r>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spTree>
    <p:extLst>
      <p:ext uri="{BB962C8B-B14F-4D97-AF65-F5344CB8AC3E}">
        <p14:creationId xmlns:p14="http://schemas.microsoft.com/office/powerpoint/2010/main" val="932498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167492" y="381000"/>
            <a:ext cx="9779183" cy="1325563"/>
          </a:xfrm>
        </p:spPr>
        <p:txBody>
          <a:bodyPr anchor="b">
            <a:normAutofit/>
          </a:bodyPr>
          <a:lstStyle/>
          <a:p>
            <a:r>
              <a:rPr lang="en-US" dirty="0"/>
              <a:t>Data and Statistics</a:t>
            </a:r>
          </a:p>
        </p:txBody>
      </p:sp>
      <p:pic>
        <p:nvPicPr>
          <p:cNvPr id="4098" name="Picture 2" descr="See the source image">
            <a:extLst>
              <a:ext uri="{FF2B5EF4-FFF2-40B4-BE49-F238E27FC236}">
                <a16:creationId xmlns:a16="http://schemas.microsoft.com/office/drawing/2014/main" id="{1FA2B94E-6EB3-7D46-6BDE-1BEF2A0610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69790" y="2000098"/>
            <a:ext cx="6093779" cy="336681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 name="Date Placeholder 6">
            <a:extLst>
              <a:ext uri="{FF2B5EF4-FFF2-40B4-BE49-F238E27FC236}">
                <a16:creationId xmlns:a16="http://schemas.microsoft.com/office/drawing/2014/main" id="{1EB64BEF-8367-144A-9F53-7A1282A32569}"/>
              </a:ext>
            </a:extLst>
          </p:cNvPr>
          <p:cNvSpPr>
            <a:spLocks noGrp="1"/>
          </p:cNvSpPr>
          <p:nvPr>
            <p:ph type="dt" sz="half" idx="2"/>
          </p:nvPr>
        </p:nvSpPr>
        <p:spPr>
          <a:xfrm>
            <a:off x="381000" y="6356350"/>
            <a:ext cx="1701018" cy="365125"/>
          </a:xfrm>
        </p:spPr>
        <p:txBody>
          <a:bodyPr anchor="ctr">
            <a:normAutofit/>
          </a:bodyPr>
          <a:lstStyle/>
          <a:p>
            <a:pPr>
              <a:spcAft>
                <a:spcPts val="600"/>
              </a:spcAft>
            </a:pPr>
            <a:fld id="{0B931EDA-BCF8-BB4B-B4D1-2CFE062FA080}" type="datetime1">
              <a:rPr lang="en-US" smtClean="0"/>
              <a:pPr>
                <a:spcAft>
                  <a:spcPts val="600"/>
                </a:spcAft>
              </a:pPr>
              <a:t>12/4/2022</a:t>
            </a:fld>
            <a:endParaRPr lang="en-US"/>
          </a:p>
        </p:txBody>
      </p:sp>
      <p:sp>
        <p:nvSpPr>
          <p:cNvPr id="8" name="Footer Placeholder 7">
            <a:extLst>
              <a:ext uri="{FF2B5EF4-FFF2-40B4-BE49-F238E27FC236}">
                <a16:creationId xmlns:a16="http://schemas.microsoft.com/office/drawing/2014/main" id="{0DD1986A-9AF9-5C45-BE85-20D5AA267AE1}"/>
              </a:ext>
            </a:extLst>
          </p:cNvPr>
          <p:cNvSpPr>
            <a:spLocks noGrp="1"/>
          </p:cNvSpPr>
          <p:nvPr>
            <p:ph type="ftr" sz="quarter" idx="3"/>
          </p:nvPr>
        </p:nvSpPr>
        <p:spPr>
          <a:xfrm>
            <a:off x="4038600" y="6356350"/>
            <a:ext cx="4114800" cy="365125"/>
          </a:xfrm>
        </p:spPr>
        <p:txBody>
          <a:bodyPr anchor="ctr">
            <a:normAutofit/>
          </a:bodyPr>
          <a:lstStyle/>
          <a:p>
            <a:pPr>
              <a:spcAft>
                <a:spcPts val="600"/>
              </a:spcAft>
            </a:pPr>
            <a:r>
              <a:rPr lang="en-US" dirty="0"/>
              <a:t>(Pinterest, n.d.)</a:t>
            </a:r>
          </a:p>
        </p:txBody>
      </p:sp>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spTree>
    <p:extLst>
      <p:ext uri="{BB962C8B-B14F-4D97-AF65-F5344CB8AC3E}">
        <p14:creationId xmlns:p14="http://schemas.microsoft.com/office/powerpoint/2010/main" val="2563119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a:lstStyle/>
          <a:p>
            <a:r>
              <a:rPr lang="en-US" dirty="0"/>
              <a:t>Summary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GB" dirty="0"/>
              <a:t>Overall, businesses in the hotel sector must put an emphasis on employee engagement because it is a customer service-driven sector. Engagement enables businesses to thrive by prioritising employees, who will then profit by providing consumers with the greatest service possible.</a:t>
            </a:r>
            <a:endParaRPr lang="en-US" dirty="0"/>
          </a:p>
        </p:txBody>
      </p:sp>
      <p:sp>
        <p:nvSpPr>
          <p:cNvPr id="4" name="Date Placeholder 3">
            <a:extLst>
              <a:ext uri="{FF2B5EF4-FFF2-40B4-BE49-F238E27FC236}">
                <a16:creationId xmlns:a16="http://schemas.microsoft.com/office/drawing/2014/main" id="{3A738329-E174-7440-8FD5-179A15324C63}"/>
              </a:ext>
            </a:extLst>
          </p:cNvPr>
          <p:cNvSpPr>
            <a:spLocks noGrp="1"/>
          </p:cNvSpPr>
          <p:nvPr>
            <p:ph type="dt" sz="half" idx="10"/>
          </p:nvPr>
        </p:nvSpPr>
        <p:spPr>
          <a:xfrm>
            <a:off x="381000" y="6356350"/>
            <a:ext cx="2743200" cy="365125"/>
          </a:xfrm>
        </p:spPr>
        <p:txBody>
          <a:bodyPr/>
          <a:lstStyle/>
          <a:p>
            <a:fld id="{7FA0C2EE-8499-394A-A22C-DABDB4752AEE}" type="datetime1">
              <a:rPr lang="en-US" smtClean="0"/>
              <a:pPr/>
              <a:t>12/4/2022</a:t>
            </a:fld>
            <a:endParaRPr lang="en-US"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445070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2360190" y="0"/>
            <a:ext cx="4231441" cy="882595"/>
          </a:xfrm>
        </p:spPr>
        <p:txBody>
          <a:bodyPr/>
          <a:lstStyle/>
          <a:p>
            <a:r>
              <a:rPr lang="en-US" dirty="0"/>
              <a:t>References</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509533" y="946207"/>
            <a:ext cx="7624652" cy="5049076"/>
          </a:xfrm>
        </p:spPr>
        <p:txBody>
          <a:bodyPr>
            <a:normAutofit lnSpcReduction="10000"/>
          </a:bodyPr>
          <a:lstStyle/>
          <a:p>
            <a:r>
              <a:rPr lang="en-GB" sz="1800" dirty="0">
                <a:effectLst/>
                <a:latin typeface="Times New Roman" panose="02020603050405020304" pitchFamily="18" charset="0"/>
              </a:rPr>
              <a:t>Kruse, K. (2015b). What Is Employee Engagement. </a:t>
            </a:r>
            <a:r>
              <a:rPr lang="en-GB" sz="1800" i="1" dirty="0">
                <a:effectLst/>
                <a:latin typeface="Times New Roman" panose="02020603050405020304" pitchFamily="18" charset="0"/>
              </a:rPr>
              <a:t>Forbes</a:t>
            </a:r>
            <a:r>
              <a:rPr lang="en-GB" sz="1800" dirty="0">
                <a:effectLst/>
                <a:latin typeface="Times New Roman" panose="02020603050405020304" pitchFamily="18" charset="0"/>
              </a:rPr>
              <a:t>. [online] 26 Jun. Available at: </a:t>
            </a:r>
            <a:r>
              <a:rPr lang="en-GB" sz="1800" dirty="0">
                <a:effectLst/>
                <a:latin typeface="Times New Roman" panose="02020603050405020304" pitchFamily="18" charset="0"/>
                <a:hlinkClick r:id="rId2"/>
              </a:rPr>
              <a:t>https://www.forbes.com/sites/kevinkruse/2012/06/22/employee-engagement-what-and-why/</a:t>
            </a:r>
            <a:r>
              <a:rPr lang="en-GB" sz="1800" dirty="0">
                <a:effectLst/>
                <a:latin typeface="Times New Roman" panose="02020603050405020304" pitchFamily="18" charset="0"/>
              </a:rPr>
              <a:t>. </a:t>
            </a:r>
          </a:p>
          <a:p>
            <a:r>
              <a:rPr lang="en-GB" sz="1800" dirty="0">
                <a:effectLst/>
                <a:latin typeface="Times New Roman" panose="02020603050405020304" pitchFamily="18" charset="0"/>
              </a:rPr>
              <a:t>Thomas International. (n.d.). </a:t>
            </a:r>
            <a:r>
              <a:rPr lang="en-GB" sz="1800" i="1" dirty="0">
                <a:effectLst/>
                <a:latin typeface="Times New Roman" panose="02020603050405020304" pitchFamily="18" charset="0"/>
              </a:rPr>
              <a:t>Employee Engagement Survey Assessments</a:t>
            </a:r>
            <a:r>
              <a:rPr lang="en-GB" sz="1800" dirty="0">
                <a:effectLst/>
                <a:latin typeface="Times New Roman" panose="02020603050405020304" pitchFamily="18" charset="0"/>
              </a:rPr>
              <a:t>. [online] Available at:  </a:t>
            </a:r>
            <a:r>
              <a:rPr lang="en-GB" sz="1800" dirty="0">
                <a:effectLst/>
                <a:latin typeface="Times New Roman" panose="02020603050405020304" pitchFamily="18" charset="0"/>
                <a:hlinkClick r:id="rId3"/>
              </a:rPr>
              <a:t>https://www.thomas.co/assessments/employee-engagement-assessment</a:t>
            </a:r>
            <a:r>
              <a:rPr lang="en-GB" sz="1800" dirty="0">
                <a:effectLst/>
                <a:latin typeface="Times New Roman" panose="02020603050405020304" pitchFamily="18" charset="0"/>
              </a:rPr>
              <a:t> [Accessed 4 Dec. 2022].</a:t>
            </a:r>
          </a:p>
          <a:p>
            <a:r>
              <a:rPr lang="en-GB" sz="1800" dirty="0">
                <a:effectLst/>
                <a:latin typeface="Times New Roman" panose="02020603050405020304" pitchFamily="18" charset="0"/>
              </a:rPr>
              <a:t>Best of HR. (2022). </a:t>
            </a:r>
            <a:r>
              <a:rPr lang="en-GB" sz="1800" i="1" dirty="0">
                <a:effectLst/>
                <a:latin typeface="Times New Roman" panose="02020603050405020304" pitchFamily="18" charset="0"/>
              </a:rPr>
              <a:t>11 Employee Engagement Best Practices</a:t>
            </a:r>
            <a:r>
              <a:rPr lang="en-GB" sz="1800" dirty="0">
                <a:effectLst/>
                <a:latin typeface="Times New Roman" panose="02020603050405020304" pitchFamily="18" charset="0"/>
              </a:rPr>
              <a:t>. [online] Available at: </a:t>
            </a:r>
            <a:r>
              <a:rPr lang="en-GB" sz="1800" dirty="0">
                <a:effectLst/>
                <a:latin typeface="Times New Roman" panose="02020603050405020304" pitchFamily="18" charset="0"/>
                <a:hlinkClick r:id="rId4"/>
              </a:rPr>
              <a:t>https://bestofhr.com/employee-engagement-best-practices/</a:t>
            </a:r>
            <a:r>
              <a:rPr lang="en-GB" sz="1800" dirty="0">
                <a:effectLst/>
                <a:latin typeface="Times New Roman" panose="02020603050405020304" pitchFamily="18" charset="0"/>
              </a:rPr>
              <a:t> [Accessed 4 Dec. 2022].</a:t>
            </a:r>
          </a:p>
          <a:p>
            <a:r>
              <a:rPr lang="en-GB" sz="1800" dirty="0">
                <a:effectLst/>
                <a:latin typeface="Times New Roman" panose="02020603050405020304" pitchFamily="18" charset="0"/>
              </a:rPr>
              <a:t> </a:t>
            </a:r>
            <a:r>
              <a:rPr lang="en-GB" sz="1800" dirty="0" err="1">
                <a:effectLst/>
                <a:latin typeface="Times New Roman" panose="02020603050405020304" pitchFamily="18" charset="0"/>
              </a:rPr>
              <a:t>Perkbox</a:t>
            </a:r>
            <a:r>
              <a:rPr lang="en-GB" sz="1800" dirty="0">
                <a:effectLst/>
                <a:latin typeface="Times New Roman" panose="02020603050405020304" pitchFamily="18" charset="0"/>
              </a:rPr>
              <a:t>. (n.d.). </a:t>
            </a:r>
            <a:r>
              <a:rPr lang="en-GB" sz="1800" i="1" dirty="0" err="1">
                <a:effectLst/>
                <a:latin typeface="Times New Roman" panose="02020603050405020304" pitchFamily="18" charset="0"/>
              </a:rPr>
              <a:t>Perkbox</a:t>
            </a:r>
            <a:r>
              <a:rPr lang="en-GB" sz="1800" i="1" dirty="0">
                <a:effectLst/>
                <a:latin typeface="Times New Roman" panose="02020603050405020304" pitchFamily="18" charset="0"/>
              </a:rPr>
              <a:t> | Boost employee engagement and experience</a:t>
            </a:r>
            <a:r>
              <a:rPr lang="en-GB" sz="1800" dirty="0">
                <a:effectLst/>
                <a:latin typeface="Times New Roman" panose="02020603050405020304" pitchFamily="18" charset="0"/>
              </a:rPr>
              <a:t>. [online] Available at:  </a:t>
            </a:r>
            <a:r>
              <a:rPr lang="en-GB" sz="1800" dirty="0">
                <a:effectLst/>
                <a:latin typeface="Times New Roman" panose="02020603050405020304" pitchFamily="18" charset="0"/>
                <a:hlinkClick r:id="rId5"/>
              </a:rPr>
              <a:t>https://www.perkbox.com/uk/</a:t>
            </a:r>
            <a:r>
              <a:rPr lang="en-GB" sz="1800" dirty="0">
                <a:effectLst/>
                <a:latin typeface="Times New Roman" panose="02020603050405020304" pitchFamily="18" charset="0"/>
              </a:rPr>
              <a:t>. </a:t>
            </a:r>
          </a:p>
          <a:p>
            <a:r>
              <a:rPr lang="en-GB" sz="1800" dirty="0" err="1">
                <a:effectLst/>
                <a:latin typeface="Times New Roman" panose="02020603050405020304" pitchFamily="18" charset="0"/>
              </a:rPr>
              <a:t>Jouany</a:t>
            </a:r>
            <a:r>
              <a:rPr lang="en-GB" sz="1800" dirty="0">
                <a:effectLst/>
                <a:latin typeface="Times New Roman" panose="02020603050405020304" pitchFamily="18" charset="0"/>
              </a:rPr>
              <a:t>, V. and </a:t>
            </a:r>
            <a:r>
              <a:rPr lang="en-GB" sz="1800" dirty="0" err="1">
                <a:effectLst/>
                <a:latin typeface="Times New Roman" panose="02020603050405020304" pitchFamily="18" charset="0"/>
              </a:rPr>
              <a:t>Mäkipää</a:t>
            </a:r>
            <a:r>
              <a:rPr lang="en-GB" sz="1800" dirty="0">
                <a:effectLst/>
                <a:latin typeface="Times New Roman" panose="02020603050405020304" pitchFamily="18" charset="0"/>
              </a:rPr>
              <a:t>, M. (2022). </a:t>
            </a:r>
            <a:r>
              <a:rPr lang="en-GB" sz="1800" i="1" dirty="0">
                <a:effectLst/>
                <a:latin typeface="Times New Roman" panose="02020603050405020304" pitchFamily="18" charset="0"/>
              </a:rPr>
              <a:t>8 Employee Engagement Statistics You Need to Know in 2022 [INFOGRAPHIC]</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Haiilo</a:t>
            </a:r>
            <a:r>
              <a:rPr lang="en-GB" sz="1800" dirty="0">
                <a:effectLst/>
                <a:latin typeface="Times New Roman" panose="02020603050405020304" pitchFamily="18" charset="0"/>
              </a:rPr>
              <a:t>. Available at:  </a:t>
            </a:r>
            <a:r>
              <a:rPr lang="en-GB" sz="1800" dirty="0">
                <a:effectLst/>
                <a:latin typeface="Times New Roman" panose="02020603050405020304" pitchFamily="18" charset="0"/>
                <a:hlinkClick r:id="rId6"/>
              </a:rPr>
              <a:t>https://haiilo.com/blog/employee-engagement-8-statistics-you-need-to-know/</a:t>
            </a:r>
            <a:r>
              <a:rPr lang="en-GB" sz="1800" dirty="0">
                <a:effectLst/>
                <a:latin typeface="Times New Roman" panose="02020603050405020304" pitchFamily="18" charset="0"/>
              </a:rPr>
              <a:t>. </a:t>
            </a:r>
          </a:p>
          <a:p>
            <a:r>
              <a:rPr lang="en-GB" sz="1800" dirty="0">
                <a:effectLst/>
                <a:latin typeface="Times New Roman" panose="02020603050405020304" pitchFamily="18" charset="0"/>
              </a:rPr>
              <a:t>Pinterest. (n.d.). </a:t>
            </a:r>
            <a:r>
              <a:rPr lang="en-GB" sz="1800" i="1" dirty="0">
                <a:effectLst/>
                <a:latin typeface="Times New Roman" panose="02020603050405020304" pitchFamily="18" charset="0"/>
              </a:rPr>
              <a:t>Gen Y needs a boost in employee engagement #EmployeeEngagement | Employee engagement, Engagement, Employee</a:t>
            </a:r>
            <a:r>
              <a:rPr lang="en-GB" sz="1800" dirty="0">
                <a:effectLst/>
                <a:latin typeface="Times New Roman" panose="02020603050405020304" pitchFamily="18" charset="0"/>
              </a:rPr>
              <a:t>. [online] Available at:  </a:t>
            </a:r>
            <a:r>
              <a:rPr lang="en-GB" sz="1800" dirty="0">
                <a:effectLst/>
                <a:latin typeface="Times New Roman" panose="02020603050405020304" pitchFamily="18" charset="0"/>
                <a:hlinkClick r:id="rId7"/>
              </a:rPr>
              <a:t>https://www.pinterest.co.uk/pin/gen-y-needs-a-boost-in-employee-engagement-employeeengagement--551409548122124133/</a:t>
            </a:r>
            <a:r>
              <a:rPr lang="en-GB" sz="1800" dirty="0">
                <a:effectLst/>
                <a:latin typeface="Times New Roman" panose="02020603050405020304" pitchFamily="18" charset="0"/>
              </a:rPr>
              <a:t>  [Accessed 4 Dec. 2022].</a:t>
            </a:r>
          </a:p>
          <a:p>
            <a:endParaRPr lang="en-GB" sz="1800" dirty="0">
              <a:effectLst/>
              <a:latin typeface="Times New Roman" panose="02020603050405020304" pitchFamily="18" charset="0"/>
            </a:endParaRPr>
          </a:p>
          <a:p>
            <a:pPr>
              <a:lnSpc>
                <a:spcPct val="100000"/>
              </a:lnSpc>
            </a:pPr>
            <a:endParaRPr lang="en-GB" sz="1800" dirty="0">
              <a:effectLst/>
              <a:latin typeface="Times New Roman" panose="02020603050405020304" pitchFamily="18" charset="0"/>
            </a:endParaRPr>
          </a:p>
          <a:p>
            <a:pPr>
              <a:lnSpc>
                <a:spcPct val="100000"/>
              </a:lnSpc>
            </a:pPr>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{D745BD01-BFFD-41F2-8686-D3A3075C1AEB}tf45331398_win32</Template>
  <TotalTime>71</TotalTime>
  <Words>800</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Tenorite</vt:lpstr>
      <vt:lpstr>Times New Roman</vt:lpstr>
      <vt:lpstr>Office Theme</vt:lpstr>
      <vt:lpstr>EMPLOYEE ENGAGEMENT        PRESENTATION</vt:lpstr>
      <vt:lpstr>Contents</vt:lpstr>
      <vt:lpstr>Introduction-What is customer engagement?</vt:lpstr>
      <vt:lpstr>Engagement Theoretical Model</vt:lpstr>
      <vt:lpstr>Examples of best practice to engage employees</vt:lpstr>
      <vt:lpstr>The next few slides will present Data and Statistics of employee engagement and give us an overall insight.</vt:lpstr>
      <vt:lpstr>Data and Statistics</vt:lpstr>
      <vt:lpstr> Data and statistics </vt:lpstr>
      <vt:lpstr>Data and Statistics</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PRESENTATION</dc:title>
  <dc:creator>Syed Joshim Uddin (2123565)</dc:creator>
  <cp:lastModifiedBy>Syed Joshim Uddin (2123565)</cp:lastModifiedBy>
  <cp:revision>2</cp:revision>
  <dcterms:created xsi:type="dcterms:W3CDTF">2022-12-04T15:51:13Z</dcterms:created>
  <dcterms:modified xsi:type="dcterms:W3CDTF">2022-12-04T17:02:17Z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