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7" r:id="rId2"/>
    <p:sldId id="306" r:id="rId3"/>
    <p:sldId id="308" r:id="rId4"/>
    <p:sldId id="309" r:id="rId5"/>
    <p:sldId id="311" r:id="rId6"/>
    <p:sldId id="313" r:id="rId7"/>
    <p:sldId id="310" r:id="rId8"/>
    <p:sldId id="312" r:id="rId9"/>
    <p:sldId id="307"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418" autoAdjust="0"/>
    <p:restoredTop sz="95928" autoAdjust="0"/>
  </p:normalViewPr>
  <p:slideViewPr>
    <p:cSldViewPr snapToGrid="0">
      <p:cViewPr varScale="1">
        <p:scale>
          <a:sx n="115" d="100"/>
          <a:sy n="115" d="100"/>
        </p:scale>
        <p:origin x="1288" y="200"/>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03/11/2021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03/11/2021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03/11/2021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03/11/2021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03/11/2021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03/11/2021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03/11/2021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03/11/2021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03/11/2021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03/11/2021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03/11/2021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doi.org/10.1177/105756771557437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2475570" y="392050"/>
            <a:ext cx="4861931" cy="555804"/>
          </a:xfrm>
        </p:spPr>
        <p:txBody>
          <a:bodyPr>
            <a:normAutofit fontScale="90000"/>
          </a:bodyPr>
          <a:lstStyle/>
          <a:p>
            <a:r>
              <a:rPr lang="en-GB" sz="2000" dirty="0">
                <a:solidFill>
                  <a:schemeClr val="bg1"/>
                </a:solidFill>
              </a:rPr>
              <a:t>Strategic Management in Policing Module</a:t>
            </a:r>
          </a:p>
        </p:txBody>
      </p:sp>
      <p:sp>
        <p:nvSpPr>
          <p:cNvPr id="3" name="Subtitle 2">
            <a:extLst>
              <a:ext uri="{FF2B5EF4-FFF2-40B4-BE49-F238E27FC236}">
                <a16:creationId xmlns:a16="http://schemas.microsoft.com/office/drawing/2014/main" id="{0FCEB683-625E-4C5B-BF45-79745334AB08}"/>
              </a:ext>
            </a:extLst>
          </p:cNvPr>
          <p:cNvSpPr>
            <a:spLocks noGrp="1"/>
          </p:cNvSpPr>
          <p:nvPr>
            <p:ph type="subTitle" idx="1"/>
          </p:nvPr>
        </p:nvSpPr>
        <p:spPr>
          <a:xfrm>
            <a:off x="2460022" y="2284942"/>
            <a:ext cx="6400800" cy="1752600"/>
          </a:xfrm>
        </p:spPr>
        <p:txBody>
          <a:bodyPr/>
          <a:lstStyle/>
          <a:p>
            <a:r>
              <a:rPr lang="en-GB" dirty="0">
                <a:solidFill>
                  <a:schemeClr val="bg1"/>
                </a:solidFill>
              </a:rPr>
              <a:t>Commander Alex Murray OBE – MPS</a:t>
            </a:r>
          </a:p>
          <a:p>
            <a:r>
              <a:rPr lang="en-GB" dirty="0">
                <a:solidFill>
                  <a:schemeClr val="bg1"/>
                </a:solidFill>
              </a:rPr>
              <a:t>&amp; Dr Jon Edwards</a:t>
            </a:r>
          </a:p>
          <a:p>
            <a:endParaRPr lang="en-GB" dirty="0">
              <a:solidFill>
                <a:schemeClr val="bg1"/>
              </a:solidFill>
            </a:endParaRPr>
          </a:p>
        </p:txBody>
      </p:sp>
      <p:sp>
        <p:nvSpPr>
          <p:cNvPr id="4" name="Title 1">
            <a:extLst>
              <a:ext uri="{FF2B5EF4-FFF2-40B4-BE49-F238E27FC236}">
                <a16:creationId xmlns:a16="http://schemas.microsoft.com/office/drawing/2014/main" id="{B6F85C9F-FBB1-B84E-8E53-FF425FBDD652}"/>
              </a:ext>
            </a:extLst>
          </p:cNvPr>
          <p:cNvSpPr txBox="1">
            <a:spLocks/>
          </p:cNvSpPr>
          <p:nvPr/>
        </p:nvSpPr>
        <p:spPr>
          <a:xfrm>
            <a:off x="283178" y="814917"/>
            <a:ext cx="7979876" cy="1470025"/>
          </a:xfrm>
          <a:prstGeom prst="rect">
            <a:avLst/>
          </a:prstGeom>
        </p:spPr>
        <p:txBody>
          <a:bodyPr vert="horz" lIns="91440" tIns="45720" rIns="91440" bIns="45720" rtlCol="0" anchor="ctr">
            <a:normAutofit fontScale="85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a:t>Week 5: </a:t>
            </a:r>
          </a:p>
          <a:p>
            <a:r>
              <a:rPr lang="en-GB" dirty="0"/>
              <a:t>The role Evidence Based Policing in Strategic Police Management </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0AD77-AE9B-DA4C-8459-3CD57FD3F47C}"/>
              </a:ext>
            </a:extLst>
          </p:cNvPr>
          <p:cNvSpPr>
            <a:spLocks noGrp="1"/>
          </p:cNvSpPr>
          <p:nvPr>
            <p:ph type="title"/>
          </p:nvPr>
        </p:nvSpPr>
        <p:spPr/>
        <p:txBody>
          <a:bodyPr/>
          <a:lstStyle/>
          <a:p>
            <a:r>
              <a:rPr lang="en-US" dirty="0"/>
              <a:t>Course Content – Week 5. </a:t>
            </a:r>
          </a:p>
        </p:txBody>
      </p:sp>
      <p:sp>
        <p:nvSpPr>
          <p:cNvPr id="3" name="Content Placeholder 2">
            <a:extLst>
              <a:ext uri="{FF2B5EF4-FFF2-40B4-BE49-F238E27FC236}">
                <a16:creationId xmlns:a16="http://schemas.microsoft.com/office/drawing/2014/main" id="{DBCF3F83-F05B-E74C-9BB0-A016BE5A78EF}"/>
              </a:ext>
            </a:extLst>
          </p:cNvPr>
          <p:cNvSpPr>
            <a:spLocks noGrp="1"/>
          </p:cNvSpPr>
          <p:nvPr>
            <p:ph idx="1"/>
          </p:nvPr>
        </p:nvSpPr>
        <p:spPr/>
        <p:txBody>
          <a:bodyPr>
            <a:normAutofit/>
          </a:bodyPr>
          <a:lstStyle/>
          <a:p>
            <a:pPr marL="514350" indent="-514350">
              <a:buAutoNum type="arabicPeriod"/>
            </a:pPr>
            <a:r>
              <a:rPr lang="en-US" sz="1800" dirty="0"/>
              <a:t>Evidence Based Policing - Commander Alex Murray OBE – Chair, Society of Evidence Based Policing. </a:t>
            </a:r>
          </a:p>
          <a:p>
            <a:pPr marL="514350" indent="-514350">
              <a:buAutoNum type="arabicPeriod"/>
            </a:pPr>
            <a:r>
              <a:rPr lang="en-US" sz="1800" dirty="0"/>
              <a:t>Assignment overview</a:t>
            </a:r>
          </a:p>
          <a:p>
            <a:pPr marL="514350" indent="-514350">
              <a:buAutoNum type="arabicPeriod"/>
            </a:pPr>
            <a:endParaRPr lang="en-US" sz="1800" dirty="0"/>
          </a:p>
        </p:txBody>
      </p:sp>
    </p:spTree>
    <p:extLst>
      <p:ext uri="{BB962C8B-B14F-4D97-AF65-F5344CB8AC3E}">
        <p14:creationId xmlns:p14="http://schemas.microsoft.com/office/powerpoint/2010/main" val="3390324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3FFB3-59F8-4B46-8E7A-FE3139094846}"/>
              </a:ext>
            </a:extLst>
          </p:cNvPr>
          <p:cNvSpPr>
            <a:spLocks noGrp="1"/>
          </p:cNvSpPr>
          <p:nvPr>
            <p:ph type="title"/>
          </p:nvPr>
        </p:nvSpPr>
        <p:spPr/>
        <p:txBody>
          <a:bodyPr/>
          <a:lstStyle/>
          <a:p>
            <a:r>
              <a:rPr lang="en-US" dirty="0"/>
              <a:t>Assignment overview</a:t>
            </a:r>
          </a:p>
        </p:txBody>
      </p:sp>
      <p:sp>
        <p:nvSpPr>
          <p:cNvPr id="3" name="Content Placeholder 2">
            <a:extLst>
              <a:ext uri="{FF2B5EF4-FFF2-40B4-BE49-F238E27FC236}">
                <a16:creationId xmlns:a16="http://schemas.microsoft.com/office/drawing/2014/main" id="{15E5C872-8DA6-5F4C-91E1-4C5B8EDF7CD2}"/>
              </a:ext>
            </a:extLst>
          </p:cNvPr>
          <p:cNvSpPr>
            <a:spLocks noGrp="1"/>
          </p:cNvSpPr>
          <p:nvPr>
            <p:ph idx="1"/>
          </p:nvPr>
        </p:nvSpPr>
        <p:spPr/>
        <p:txBody>
          <a:bodyPr>
            <a:normAutofit fontScale="62500" lnSpcReduction="20000"/>
          </a:bodyPr>
          <a:lstStyle/>
          <a:p>
            <a:r>
              <a:rPr lang="en-GB" dirty="0"/>
              <a:t>14</a:t>
            </a:r>
            <a:r>
              <a:rPr lang="en-GB" baseline="30000" dirty="0"/>
              <a:t>th</a:t>
            </a:r>
            <a:r>
              <a:rPr lang="en-GB" dirty="0"/>
              <a:t> January 2022 (23:59 hrs)</a:t>
            </a:r>
          </a:p>
          <a:p>
            <a:r>
              <a:rPr lang="en-GB" dirty="0"/>
              <a:t>5,000 words</a:t>
            </a:r>
          </a:p>
          <a:p>
            <a:r>
              <a:rPr lang="en-GB" dirty="0"/>
              <a:t>11</a:t>
            </a:r>
            <a:r>
              <a:rPr lang="en-GB" baseline="30000" dirty="0"/>
              <a:t>th</a:t>
            </a:r>
            <a:r>
              <a:rPr lang="en-GB" dirty="0"/>
              <a:t> February 2022 (10:00hrs)</a:t>
            </a:r>
          </a:p>
          <a:p>
            <a:r>
              <a:rPr lang="en-GB" dirty="0"/>
              <a:t>All written assessments, where practical and possible, must be submitted via Turnitin unless otherwise instructed by the Lecturer. (Please DO NOT put this assessment specification into Turnitin or it will match many similarities with other students’ submissions.)</a:t>
            </a:r>
          </a:p>
          <a:p>
            <a:r>
              <a:rPr lang="en-GB" b="1" dirty="0"/>
              <a:t>Alternative submission method (if applicable): </a:t>
            </a:r>
            <a:endParaRPr lang="en-GB" dirty="0"/>
          </a:p>
          <a:p>
            <a:r>
              <a:rPr lang="en-GB" b="1" dirty="0"/>
              <a:t>Late submission of the assessment will result in a late penalty mark.  </a:t>
            </a:r>
            <a:r>
              <a:rPr lang="en-GB" dirty="0"/>
              <a:t>Penalties for late submission: Up to one week late, maximum mark of 50%.  Over one week late, 0%.  Only the Extenuating Circumstances Panel may approve a change to submission dates.</a:t>
            </a:r>
          </a:p>
          <a:p>
            <a:r>
              <a:rPr lang="en-GB" dirty="0"/>
              <a:t>Reminder regarding honesty, plagiarism, collusion etc</a:t>
            </a:r>
            <a:endParaRPr lang="en-US" dirty="0"/>
          </a:p>
        </p:txBody>
      </p:sp>
    </p:spTree>
    <p:extLst>
      <p:ext uri="{BB962C8B-B14F-4D97-AF65-F5344CB8AC3E}">
        <p14:creationId xmlns:p14="http://schemas.microsoft.com/office/powerpoint/2010/main" val="2883810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EB965-9700-DE42-97E2-94F293BE169D}"/>
              </a:ext>
            </a:extLst>
          </p:cNvPr>
          <p:cNvSpPr>
            <a:spLocks noGrp="1"/>
          </p:cNvSpPr>
          <p:nvPr>
            <p:ph type="title"/>
          </p:nvPr>
        </p:nvSpPr>
        <p:spPr/>
        <p:txBody>
          <a:bodyPr/>
          <a:lstStyle/>
          <a:p>
            <a:r>
              <a:rPr lang="en-US" dirty="0"/>
              <a:t>Assignment brief</a:t>
            </a:r>
          </a:p>
        </p:txBody>
      </p:sp>
      <p:sp>
        <p:nvSpPr>
          <p:cNvPr id="3" name="Content Placeholder 2">
            <a:extLst>
              <a:ext uri="{FF2B5EF4-FFF2-40B4-BE49-F238E27FC236}">
                <a16:creationId xmlns:a16="http://schemas.microsoft.com/office/drawing/2014/main" id="{D694958C-AEAA-4448-B252-2A60224AC160}"/>
              </a:ext>
            </a:extLst>
          </p:cNvPr>
          <p:cNvSpPr>
            <a:spLocks noGrp="1"/>
          </p:cNvSpPr>
          <p:nvPr>
            <p:ph idx="1"/>
          </p:nvPr>
        </p:nvSpPr>
        <p:spPr>
          <a:xfrm>
            <a:off x="256478" y="1109547"/>
            <a:ext cx="8653346" cy="4566424"/>
          </a:xfrm>
        </p:spPr>
        <p:txBody>
          <a:bodyPr>
            <a:normAutofit fontScale="55000" lnSpcReduction="20000"/>
          </a:bodyPr>
          <a:lstStyle/>
          <a:p>
            <a:pPr algn="just"/>
            <a:r>
              <a:rPr lang="en-GB" dirty="0"/>
              <a:t>Write a 5,000-word  report on the </a:t>
            </a:r>
            <a:r>
              <a:rPr lang="en-GB" b="1" dirty="0"/>
              <a:t>development of a strategic plan</a:t>
            </a:r>
            <a:r>
              <a:rPr lang="en-GB" dirty="0"/>
              <a:t> for an organisation of your choice.  Students will describe how theories of strategic management relate to the development of their plan. The student will ensure that the report is underpinned with academic theory and sources.</a:t>
            </a:r>
          </a:p>
          <a:p>
            <a:pPr marL="0" indent="0" algn="just">
              <a:buNone/>
            </a:pPr>
            <a:endParaRPr lang="en-GB" dirty="0"/>
          </a:p>
          <a:p>
            <a:pPr algn="just"/>
            <a:r>
              <a:rPr lang="en-GB" sz="2800" dirty="0"/>
              <a:t>This </a:t>
            </a:r>
            <a:r>
              <a:rPr lang="en-GB" dirty="0"/>
              <a:t>assignment is designed for you to engage with the existing literature covered during the lectures, together with your own research and professional practice in constructing the report. </a:t>
            </a:r>
          </a:p>
          <a:p>
            <a:pPr marL="0" indent="0" algn="just">
              <a:buNone/>
            </a:pPr>
            <a:endParaRPr lang="en-GB" dirty="0"/>
          </a:p>
          <a:p>
            <a:pPr algn="just"/>
            <a:r>
              <a:rPr lang="en-GB" dirty="0">
                <a:ea typeface="Times New Roman" panose="02020603050405020304" pitchFamily="18" charset="0"/>
              </a:rPr>
              <a:t>Explore central issues of strategic management in policing, they are required to critically assess and evaluate the current position and key theories and concepts and apply these to their report.</a:t>
            </a:r>
          </a:p>
          <a:p>
            <a:pPr marL="0" indent="0" algn="just">
              <a:buNone/>
            </a:pPr>
            <a:endParaRPr lang="en-GB" dirty="0">
              <a:ea typeface="Times New Roman" panose="02020603050405020304" pitchFamily="18" charset="0"/>
            </a:endParaRPr>
          </a:p>
          <a:p>
            <a:pPr algn="just"/>
            <a:r>
              <a:rPr lang="en-GB" dirty="0"/>
              <a:t>As previously noted this is about the approach you would adopt to the development of a strategic plan for an organisation – what elements do you think are critical – think through the materials and read around those areas to develop and informed view of what you would include and how you would approach the key elements. </a:t>
            </a:r>
          </a:p>
          <a:p>
            <a:endParaRPr lang="en-GB" dirty="0"/>
          </a:p>
          <a:p>
            <a:endParaRPr lang="en-US" dirty="0"/>
          </a:p>
        </p:txBody>
      </p:sp>
    </p:spTree>
    <p:extLst>
      <p:ext uri="{BB962C8B-B14F-4D97-AF65-F5344CB8AC3E}">
        <p14:creationId xmlns:p14="http://schemas.microsoft.com/office/powerpoint/2010/main" val="938600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6795B-6F82-9A4A-A999-6E144A9A03A2}"/>
              </a:ext>
            </a:extLst>
          </p:cNvPr>
          <p:cNvSpPr>
            <a:spLocks noGrp="1"/>
          </p:cNvSpPr>
          <p:nvPr>
            <p:ph type="title"/>
          </p:nvPr>
        </p:nvSpPr>
        <p:spPr/>
        <p:txBody>
          <a:bodyPr>
            <a:normAutofit/>
          </a:bodyPr>
          <a:lstStyle/>
          <a:p>
            <a:r>
              <a:rPr lang="en-US" sz="3600" dirty="0" err="1"/>
              <a:t>Protential</a:t>
            </a:r>
            <a:r>
              <a:rPr lang="en-US" sz="3600" dirty="0"/>
              <a:t> structure </a:t>
            </a:r>
          </a:p>
        </p:txBody>
      </p:sp>
      <p:sp>
        <p:nvSpPr>
          <p:cNvPr id="3" name="Content Placeholder 2">
            <a:extLst>
              <a:ext uri="{FF2B5EF4-FFF2-40B4-BE49-F238E27FC236}">
                <a16:creationId xmlns:a16="http://schemas.microsoft.com/office/drawing/2014/main" id="{374FB01E-C740-A54F-B8FB-FB81322C651F}"/>
              </a:ext>
            </a:extLst>
          </p:cNvPr>
          <p:cNvSpPr>
            <a:spLocks noGrp="1"/>
          </p:cNvSpPr>
          <p:nvPr>
            <p:ph idx="1"/>
          </p:nvPr>
        </p:nvSpPr>
        <p:spPr>
          <a:xfrm>
            <a:off x="457200" y="1204332"/>
            <a:ext cx="8229600" cy="4627756"/>
          </a:xfrm>
        </p:spPr>
        <p:txBody>
          <a:bodyPr>
            <a:normAutofit fontScale="62500" lnSpcReduction="20000"/>
          </a:bodyPr>
          <a:lstStyle/>
          <a:p>
            <a:r>
              <a:rPr lang="en-GB" sz="2500" dirty="0"/>
              <a:t>Students may use any format their wish in setting out their report, but as a guide the following may provide a broad structure for their submission. </a:t>
            </a:r>
          </a:p>
          <a:p>
            <a:pPr marL="0" indent="0">
              <a:buNone/>
            </a:pPr>
            <a:r>
              <a:rPr lang="en-GB" sz="2500" dirty="0"/>
              <a:t> </a:t>
            </a:r>
          </a:p>
          <a:p>
            <a:pPr lvl="1"/>
            <a:r>
              <a:rPr lang="en-GB" sz="2500" dirty="0"/>
              <a:t>Title Page</a:t>
            </a:r>
          </a:p>
          <a:p>
            <a:pPr lvl="1"/>
            <a:r>
              <a:rPr lang="en-GB" sz="2500" dirty="0"/>
              <a:t>Contents Page</a:t>
            </a:r>
          </a:p>
          <a:p>
            <a:pPr lvl="1"/>
            <a:r>
              <a:rPr lang="en-GB" sz="2500" b="1" dirty="0"/>
              <a:t>Executive Summary </a:t>
            </a:r>
            <a:r>
              <a:rPr lang="en-GB" sz="2500" dirty="0"/>
              <a:t>– this sets out for the reader the essence of the report – in other words the key points of the report. This report is 5000 words and therefore consider the audience and for those who just want an overview of the main elements the executive summary should be able to capture the key elements. </a:t>
            </a:r>
          </a:p>
          <a:p>
            <a:pPr lvl="1"/>
            <a:r>
              <a:rPr lang="en-GB" sz="2500" b="1" dirty="0"/>
              <a:t>Introduction</a:t>
            </a:r>
            <a:r>
              <a:rPr lang="en-GB" sz="2500" dirty="0"/>
              <a:t> – This is where you set the context of the assignment. You may want to consider some of the broader literature in relation to strategy and strategic management and the rationale for the development of a strategic plan for your organisation. </a:t>
            </a:r>
          </a:p>
          <a:p>
            <a:pPr lvl="1"/>
            <a:r>
              <a:rPr lang="en-GB" sz="2500" b="1" dirty="0"/>
              <a:t>Main findings </a:t>
            </a:r>
            <a:r>
              <a:rPr lang="en-GB" sz="2500" dirty="0"/>
              <a:t>- (This is the main body of the report and sets out what, when &amp; how you </a:t>
            </a:r>
            <a:r>
              <a:rPr lang="en-GB" sz="2500" b="1" dirty="0"/>
              <a:t>propose</a:t>
            </a:r>
            <a:r>
              <a:rPr lang="en-GB" sz="2500" dirty="0"/>
              <a:t> to implement your plan). </a:t>
            </a:r>
          </a:p>
          <a:p>
            <a:pPr lvl="2"/>
            <a:r>
              <a:rPr lang="en-GB" sz="2500" dirty="0"/>
              <a:t>this is where you would cover the detail – in other words the components of the strategic plan what approach would you take and how is that support by the theory. What elements would deem necessary in order to formulate a coherent strategic plan</a:t>
            </a:r>
          </a:p>
          <a:p>
            <a:pPr lvl="2"/>
            <a:r>
              <a:rPr lang="en-GB" sz="2500" dirty="0"/>
              <a:t>Remember week 2 provided some guidance as to what could be covered, but this is guidance only – this is your assignment – make it your own. </a:t>
            </a:r>
          </a:p>
          <a:p>
            <a:pPr marL="914400" lvl="2" indent="0">
              <a:buNone/>
            </a:pPr>
            <a:endParaRPr lang="en-GB"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462203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2859B-ADB3-5B4C-805D-463ED91C8564}"/>
              </a:ext>
            </a:extLst>
          </p:cNvPr>
          <p:cNvSpPr>
            <a:spLocks noGrp="1"/>
          </p:cNvSpPr>
          <p:nvPr>
            <p:ph type="title"/>
          </p:nvPr>
        </p:nvSpPr>
        <p:spPr/>
        <p:txBody>
          <a:bodyPr/>
          <a:lstStyle/>
          <a:p>
            <a:r>
              <a:rPr lang="en-US" dirty="0"/>
              <a:t>Potential structure</a:t>
            </a:r>
          </a:p>
        </p:txBody>
      </p:sp>
      <p:sp>
        <p:nvSpPr>
          <p:cNvPr id="3" name="Content Placeholder 2">
            <a:extLst>
              <a:ext uri="{FF2B5EF4-FFF2-40B4-BE49-F238E27FC236}">
                <a16:creationId xmlns:a16="http://schemas.microsoft.com/office/drawing/2014/main" id="{53489D21-57D5-E745-85C6-574F2E2C7045}"/>
              </a:ext>
            </a:extLst>
          </p:cNvPr>
          <p:cNvSpPr>
            <a:spLocks noGrp="1"/>
          </p:cNvSpPr>
          <p:nvPr>
            <p:ph idx="1"/>
          </p:nvPr>
        </p:nvSpPr>
        <p:spPr>
          <a:xfrm>
            <a:off x="457200" y="1600201"/>
            <a:ext cx="8229600" cy="3183672"/>
          </a:xfrm>
        </p:spPr>
        <p:txBody>
          <a:bodyPr>
            <a:normAutofit fontScale="92500"/>
          </a:bodyPr>
          <a:lstStyle/>
          <a:p>
            <a:pPr lvl="1"/>
            <a:r>
              <a:rPr lang="en-GB" sz="1900" b="1" dirty="0"/>
              <a:t>Conclusions</a:t>
            </a:r>
            <a:r>
              <a:rPr lang="en-GB" sz="1900" dirty="0"/>
              <a:t> – draw together everything you’ve and set out what you have found in the literature and how it applies to the organisation of your choice. </a:t>
            </a:r>
          </a:p>
          <a:p>
            <a:pPr lvl="1"/>
            <a:r>
              <a:rPr lang="en-GB" sz="1900" b="1" dirty="0"/>
              <a:t>Recommendations</a:t>
            </a:r>
            <a:r>
              <a:rPr lang="en-GB" sz="1900" dirty="0"/>
              <a:t> – simply set of recommendation setting out what based on the work you have done what you would recommend in terms of action. How would you go about delivering your approach.</a:t>
            </a:r>
          </a:p>
          <a:p>
            <a:pPr lvl="1"/>
            <a:r>
              <a:rPr lang="en-GB" sz="1900" b="1" dirty="0"/>
              <a:t>References</a:t>
            </a:r>
            <a:r>
              <a:rPr lang="en-GB" sz="1900" dirty="0"/>
              <a:t> – see below – Harvard referencing a must. </a:t>
            </a:r>
          </a:p>
          <a:p>
            <a:pPr lvl="1"/>
            <a:r>
              <a:rPr lang="en-GB" sz="1900" b="1" dirty="0"/>
              <a:t>Appendices </a:t>
            </a:r>
            <a:r>
              <a:rPr lang="en-GB" sz="1900" dirty="0"/>
              <a:t>– this does not count towards your word count – but must be set out properly and must be relevant to the content and not a substitute for material you can’t fit into the main body of the report. </a:t>
            </a:r>
          </a:p>
        </p:txBody>
      </p:sp>
    </p:spTree>
    <p:extLst>
      <p:ext uri="{BB962C8B-B14F-4D97-AF65-F5344CB8AC3E}">
        <p14:creationId xmlns:p14="http://schemas.microsoft.com/office/powerpoint/2010/main" val="4108787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EFB45-2EE6-724C-B148-2B4C49889129}"/>
              </a:ext>
            </a:extLst>
          </p:cNvPr>
          <p:cNvSpPr>
            <a:spLocks noGrp="1"/>
          </p:cNvSpPr>
          <p:nvPr>
            <p:ph type="title"/>
          </p:nvPr>
        </p:nvSpPr>
        <p:spPr/>
        <p:txBody>
          <a:bodyPr/>
          <a:lstStyle/>
          <a:p>
            <a:r>
              <a:rPr lang="en-US" dirty="0"/>
              <a:t>Assignment of marks</a:t>
            </a:r>
          </a:p>
        </p:txBody>
      </p:sp>
      <p:sp>
        <p:nvSpPr>
          <p:cNvPr id="3" name="Content Placeholder 2">
            <a:extLst>
              <a:ext uri="{FF2B5EF4-FFF2-40B4-BE49-F238E27FC236}">
                <a16:creationId xmlns:a16="http://schemas.microsoft.com/office/drawing/2014/main" id="{DAB3EF6D-9A1C-394A-97A9-001BF3DDE079}"/>
              </a:ext>
            </a:extLst>
          </p:cNvPr>
          <p:cNvSpPr>
            <a:spLocks noGrp="1"/>
          </p:cNvSpPr>
          <p:nvPr>
            <p:ph idx="1"/>
          </p:nvPr>
        </p:nvSpPr>
        <p:spPr/>
        <p:txBody>
          <a:bodyPr>
            <a:normAutofit fontScale="70000" lnSpcReduction="20000"/>
          </a:bodyPr>
          <a:lstStyle/>
          <a:p>
            <a:r>
              <a:rPr lang="en-GB" dirty="0"/>
              <a:t>Read widely around the subject matter. </a:t>
            </a:r>
            <a:r>
              <a:rPr lang="en-GB" b="1" dirty="0"/>
              <a:t>Lectures and tutorials are a springboard for your own research</a:t>
            </a:r>
            <a:r>
              <a:rPr lang="en-GB" dirty="0"/>
              <a:t>, not an end in themselves. </a:t>
            </a:r>
          </a:p>
          <a:p>
            <a:pPr marL="0" indent="0">
              <a:buNone/>
            </a:pPr>
            <a:endParaRPr lang="en-GB" dirty="0"/>
          </a:p>
          <a:p>
            <a:pPr marL="0" indent="0">
              <a:buNone/>
            </a:pPr>
            <a:r>
              <a:rPr lang="en-GB" dirty="0"/>
              <a:t>Generic Marking Criteria (below) which explains how marks will be allocated:</a:t>
            </a:r>
          </a:p>
          <a:p>
            <a:pPr marL="0" indent="0">
              <a:buNone/>
            </a:pPr>
            <a:endParaRPr lang="en-GB" dirty="0"/>
          </a:p>
          <a:p>
            <a:pPr lvl="0"/>
            <a:r>
              <a:rPr lang="en-GB" b="1" dirty="0"/>
              <a:t>Engagement with Literature Skills – 30%</a:t>
            </a:r>
          </a:p>
          <a:p>
            <a:pPr lvl="0"/>
            <a:r>
              <a:rPr lang="en-GB" b="1" dirty="0"/>
              <a:t>Knowledge and Understanding Skills – 30%</a:t>
            </a:r>
          </a:p>
          <a:p>
            <a:pPr lvl="0"/>
            <a:r>
              <a:rPr lang="en-GB" b="1" dirty="0"/>
              <a:t>Cognitive and Intellectual Skills – 20%</a:t>
            </a:r>
          </a:p>
          <a:p>
            <a:pPr lvl="0"/>
            <a:r>
              <a:rPr lang="en-GB" dirty="0"/>
              <a:t>Practical Skills – 10%</a:t>
            </a:r>
          </a:p>
          <a:p>
            <a:pPr lvl="0"/>
            <a:r>
              <a:rPr lang="en-GB" dirty="0"/>
              <a:t>Transferable Skills for Life and Professional Practice – 10%</a:t>
            </a:r>
          </a:p>
          <a:p>
            <a:endParaRPr lang="en-GB" dirty="0"/>
          </a:p>
        </p:txBody>
      </p:sp>
    </p:spTree>
    <p:extLst>
      <p:ext uri="{BB962C8B-B14F-4D97-AF65-F5344CB8AC3E}">
        <p14:creationId xmlns:p14="http://schemas.microsoft.com/office/powerpoint/2010/main" val="2596997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A447B-370B-D646-8E5D-F58B027B8042}"/>
              </a:ext>
            </a:extLst>
          </p:cNvPr>
          <p:cNvSpPr>
            <a:spLocks noGrp="1"/>
          </p:cNvSpPr>
          <p:nvPr>
            <p:ph type="title"/>
          </p:nvPr>
        </p:nvSpPr>
        <p:spPr/>
        <p:txBody>
          <a:bodyPr/>
          <a:lstStyle/>
          <a:p>
            <a:r>
              <a:rPr lang="en-US" dirty="0"/>
              <a:t>Setting your assignment out</a:t>
            </a:r>
          </a:p>
        </p:txBody>
      </p:sp>
      <p:sp>
        <p:nvSpPr>
          <p:cNvPr id="3" name="Content Placeholder 2">
            <a:extLst>
              <a:ext uri="{FF2B5EF4-FFF2-40B4-BE49-F238E27FC236}">
                <a16:creationId xmlns:a16="http://schemas.microsoft.com/office/drawing/2014/main" id="{C1D802C4-E2B8-FE41-BCCA-9DED0B94D6B4}"/>
              </a:ext>
            </a:extLst>
          </p:cNvPr>
          <p:cNvSpPr>
            <a:spLocks noGrp="1"/>
          </p:cNvSpPr>
          <p:nvPr>
            <p:ph idx="1"/>
          </p:nvPr>
        </p:nvSpPr>
        <p:spPr/>
        <p:txBody>
          <a:bodyPr>
            <a:normAutofit/>
          </a:bodyPr>
          <a:lstStyle/>
          <a:p>
            <a:r>
              <a:rPr lang="en-GB" sz="1800" dirty="0"/>
              <a:t>Work should be presented in a professional manner. Using Arial font size 12 and double spacing your work will mean that it is easier to proof-read prior to formal submission.</a:t>
            </a:r>
          </a:p>
          <a:p>
            <a:r>
              <a:rPr lang="en-GB" sz="1800" dirty="0"/>
              <a:t>Harvard referencing system – </a:t>
            </a:r>
            <a:r>
              <a:rPr lang="en-GB" sz="1800" b="1" dirty="0"/>
              <a:t>a must </a:t>
            </a:r>
            <a:r>
              <a:rPr lang="en-GB" sz="1800" dirty="0"/>
              <a:t>– Make sure you use the guidance on Moodle and reference according to Harvard referencing principles. </a:t>
            </a:r>
          </a:p>
          <a:p>
            <a:r>
              <a:rPr lang="en-GB" sz="1800" dirty="0"/>
              <a:t>Use the marking rubric – it’s there to help you cross check! </a:t>
            </a:r>
          </a:p>
          <a:p>
            <a:endParaRPr lang="en-US" dirty="0"/>
          </a:p>
        </p:txBody>
      </p:sp>
    </p:spTree>
    <p:extLst>
      <p:ext uri="{BB962C8B-B14F-4D97-AF65-F5344CB8AC3E}">
        <p14:creationId xmlns:p14="http://schemas.microsoft.com/office/powerpoint/2010/main" val="1352371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D14BB-6244-4E42-A71E-79A6668B43EB}"/>
              </a:ext>
            </a:extLst>
          </p:cNvPr>
          <p:cNvSpPr>
            <a:spLocks noGrp="1"/>
          </p:cNvSpPr>
          <p:nvPr>
            <p:ph type="title"/>
          </p:nvPr>
        </p:nvSpPr>
        <p:spPr/>
        <p:txBody>
          <a:bodyPr/>
          <a:lstStyle/>
          <a:p>
            <a:r>
              <a:rPr lang="en-US" dirty="0"/>
              <a:t>Task Week 5</a:t>
            </a:r>
          </a:p>
        </p:txBody>
      </p:sp>
      <p:sp>
        <p:nvSpPr>
          <p:cNvPr id="3" name="Content Placeholder 2">
            <a:extLst>
              <a:ext uri="{FF2B5EF4-FFF2-40B4-BE49-F238E27FC236}">
                <a16:creationId xmlns:a16="http://schemas.microsoft.com/office/drawing/2014/main" id="{373CAF8B-9C24-3E49-83DA-7B900ABBF970}"/>
              </a:ext>
            </a:extLst>
          </p:cNvPr>
          <p:cNvSpPr>
            <a:spLocks noGrp="1"/>
          </p:cNvSpPr>
          <p:nvPr>
            <p:ph idx="1"/>
          </p:nvPr>
        </p:nvSpPr>
        <p:spPr/>
        <p:txBody>
          <a:bodyPr>
            <a:normAutofit/>
          </a:bodyPr>
          <a:lstStyle/>
          <a:p>
            <a:r>
              <a:rPr lang="en-GB" sz="1800" dirty="0"/>
              <a:t>Sherman, L. W. (2015) ‘A Tipping Point for “Totally Evidenced Policing”: Ten Ideas for Building an Evidence-Based Police Agency’, </a:t>
            </a:r>
            <a:r>
              <a:rPr lang="en-GB" sz="1800" i="1" dirty="0"/>
              <a:t>International Criminal Justice Review</a:t>
            </a:r>
            <a:r>
              <a:rPr lang="en-GB" sz="1800" dirty="0"/>
              <a:t>, 25(1), pp. 11–29. </a:t>
            </a:r>
            <a:r>
              <a:rPr lang="en-GB" sz="1800" dirty="0" err="1"/>
              <a:t>doi</a:t>
            </a:r>
            <a:r>
              <a:rPr lang="en-GB" sz="1800" dirty="0"/>
              <a:t>: </a:t>
            </a:r>
            <a:r>
              <a:rPr lang="en-GB" sz="1800" dirty="0">
                <a:hlinkClick r:id="rId2"/>
              </a:rPr>
              <a:t>10.1177/1057567715574372</a:t>
            </a:r>
            <a:r>
              <a:rPr lang="en-GB" sz="1800" dirty="0"/>
              <a:t>.</a:t>
            </a:r>
            <a:endParaRPr lang="en-US" sz="1800" dirty="0"/>
          </a:p>
        </p:txBody>
      </p:sp>
    </p:spTree>
    <p:extLst>
      <p:ext uri="{BB962C8B-B14F-4D97-AF65-F5344CB8AC3E}">
        <p14:creationId xmlns:p14="http://schemas.microsoft.com/office/powerpoint/2010/main" val="4088686365"/>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trategic Managament in Policing - wk5" id="{50246934-5CD5-334A-B74A-0A6728E0AF07}" vid="{DF6CC9B9-B45E-D34D-AE0F-AC32B5F038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1741</TotalTime>
  <Words>895</Words>
  <Application>Microsoft Macintosh PowerPoint</Application>
  <PresentationFormat>On-screen Show (4:3)</PresentationFormat>
  <Paragraphs>56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Myriad Pro</vt:lpstr>
      <vt:lpstr>Theme1.thmx first page pp</vt:lpstr>
      <vt:lpstr>Strategic Management in Policing Module</vt:lpstr>
      <vt:lpstr>Course Content – Week 5. </vt:lpstr>
      <vt:lpstr>Assignment overview</vt:lpstr>
      <vt:lpstr>Assignment brief</vt:lpstr>
      <vt:lpstr>Protential structure </vt:lpstr>
      <vt:lpstr>Potential structure</vt:lpstr>
      <vt:lpstr>Assignment of marks</vt:lpstr>
      <vt:lpstr>Setting your assignment out</vt:lpstr>
      <vt:lpstr>Task Week 5</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in Policing Module</dc:title>
  <dc:creator>joneds@me.com</dc:creator>
  <cp:lastModifiedBy>joneds@me.com</cp:lastModifiedBy>
  <cp:revision>16</cp:revision>
  <cp:lastPrinted>2021-09-26T18:12:02Z</cp:lastPrinted>
  <dcterms:created xsi:type="dcterms:W3CDTF">2021-09-30T20:03:39Z</dcterms:created>
  <dcterms:modified xsi:type="dcterms:W3CDTF">2021-11-03T20:47:13Z</dcterms:modified>
</cp:coreProperties>
</file>