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9" r:id="rId2"/>
    <p:sldId id="256" r:id="rId3"/>
    <p:sldId id="257" r:id="rId4"/>
    <p:sldId id="258" r:id="rId5"/>
    <p:sldId id="259" r:id="rId6"/>
    <p:sldId id="260" r:id="rId7"/>
    <p:sldId id="262" r:id="rId8"/>
    <p:sldId id="261" r:id="rId9"/>
    <p:sldId id="263" r:id="rId10"/>
    <p:sldId id="276" r:id="rId11"/>
    <p:sldId id="278" r:id="rId12"/>
    <p:sldId id="267" r:id="rId13"/>
    <p:sldId id="277" r:id="rId14"/>
    <p:sldId id="269" r:id="rId15"/>
    <p:sldId id="271" r:id="rId16"/>
    <p:sldId id="272" r:id="rId17"/>
    <p:sldId id="275"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0559" autoAdjust="0"/>
  </p:normalViewPr>
  <p:slideViewPr>
    <p:cSldViewPr snapToGrid="0">
      <p:cViewPr varScale="1">
        <p:scale>
          <a:sx n="27" d="100"/>
          <a:sy n="27" d="100"/>
        </p:scale>
        <p:origin x="2188" y="40"/>
      </p:cViewPr>
      <p:guideLst/>
    </p:cSldViewPr>
  </p:slideViewPr>
  <p:notesTextViewPr>
    <p:cViewPr>
      <p:scale>
        <a:sx n="1" d="1"/>
        <a:sy n="1" d="1"/>
      </p:scale>
      <p:origin x="0" y="-2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D55723-C71A-428C-B29A-C41396E019F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5352B4A3-EA87-48F3-8859-B01A53CD14C0}">
      <dgm:prSet phldrT="[Text]"/>
      <dgm:spPr/>
      <dgm:t>
        <a:bodyPr/>
        <a:lstStyle/>
        <a:p>
          <a:r>
            <a:rPr lang="en-GB" dirty="0"/>
            <a:t>Personnel</a:t>
          </a:r>
        </a:p>
      </dgm:t>
    </dgm:pt>
    <dgm:pt modelId="{745EA041-FD22-429C-BE36-42F39203C5A0}" type="parTrans" cxnId="{AF50E9F1-6A9F-4523-B59A-565C4AF4C78E}">
      <dgm:prSet/>
      <dgm:spPr/>
      <dgm:t>
        <a:bodyPr/>
        <a:lstStyle/>
        <a:p>
          <a:endParaRPr lang="en-GB"/>
        </a:p>
      </dgm:t>
    </dgm:pt>
    <dgm:pt modelId="{8FA67D57-093B-437E-91A5-C522B2BEE1D5}" type="sibTrans" cxnId="{AF50E9F1-6A9F-4523-B59A-565C4AF4C78E}">
      <dgm:prSet/>
      <dgm:spPr/>
      <dgm:t>
        <a:bodyPr/>
        <a:lstStyle/>
        <a:p>
          <a:endParaRPr lang="en-GB"/>
        </a:p>
      </dgm:t>
    </dgm:pt>
    <dgm:pt modelId="{41EA97C4-41EE-4445-A3C3-1E5A1AF038AE}">
      <dgm:prSet phldrT="[Text]"/>
      <dgm:spPr/>
      <dgm:t>
        <a:bodyPr/>
        <a:lstStyle/>
        <a:p>
          <a:r>
            <a:rPr lang="en-GB" dirty="0"/>
            <a:t>Passive – administrative role</a:t>
          </a:r>
        </a:p>
      </dgm:t>
    </dgm:pt>
    <dgm:pt modelId="{D21D9C39-9519-487E-8C4C-C145043B30A3}" type="parTrans" cxnId="{7482C712-B20A-499E-8207-8CDC25C8B8CE}">
      <dgm:prSet/>
      <dgm:spPr/>
      <dgm:t>
        <a:bodyPr/>
        <a:lstStyle/>
        <a:p>
          <a:endParaRPr lang="en-GB"/>
        </a:p>
      </dgm:t>
    </dgm:pt>
    <dgm:pt modelId="{03A7808E-E811-4AD5-A126-495AF2952539}" type="sibTrans" cxnId="{7482C712-B20A-499E-8207-8CDC25C8B8CE}">
      <dgm:prSet/>
      <dgm:spPr/>
      <dgm:t>
        <a:bodyPr/>
        <a:lstStyle/>
        <a:p>
          <a:endParaRPr lang="en-GB"/>
        </a:p>
      </dgm:t>
    </dgm:pt>
    <dgm:pt modelId="{8626140B-763E-41F6-8DA7-BEA02688E443}">
      <dgm:prSet phldrT="[Text]"/>
      <dgm:spPr/>
      <dgm:t>
        <a:bodyPr/>
        <a:lstStyle/>
        <a:p>
          <a:r>
            <a:rPr lang="en-GB" dirty="0"/>
            <a:t>People = cogs</a:t>
          </a:r>
        </a:p>
      </dgm:t>
    </dgm:pt>
    <dgm:pt modelId="{A207DFFF-C062-4E61-8A53-1B86D515FD70}" type="parTrans" cxnId="{F5870A13-7926-4E4F-B9DE-9749ADDECBFC}">
      <dgm:prSet/>
      <dgm:spPr/>
      <dgm:t>
        <a:bodyPr/>
        <a:lstStyle/>
        <a:p>
          <a:endParaRPr lang="en-GB"/>
        </a:p>
      </dgm:t>
    </dgm:pt>
    <dgm:pt modelId="{4592767F-7A73-41BB-BED3-BE37EEA21BBF}" type="sibTrans" cxnId="{F5870A13-7926-4E4F-B9DE-9749ADDECBFC}">
      <dgm:prSet/>
      <dgm:spPr/>
      <dgm:t>
        <a:bodyPr/>
        <a:lstStyle/>
        <a:p>
          <a:endParaRPr lang="en-GB"/>
        </a:p>
      </dgm:t>
    </dgm:pt>
    <dgm:pt modelId="{0B8C3691-FB28-4274-991A-F11EEB62AAD5}">
      <dgm:prSet phldrT="[Text]"/>
      <dgm:spPr/>
      <dgm:t>
        <a:bodyPr/>
        <a:lstStyle/>
        <a:p>
          <a:r>
            <a:rPr lang="en-GB" dirty="0"/>
            <a:t>Human Resources</a:t>
          </a:r>
        </a:p>
      </dgm:t>
    </dgm:pt>
    <dgm:pt modelId="{02CF93CA-F650-451A-869A-7BEFEED6553D}" type="parTrans" cxnId="{B1CD3009-075D-41E9-BDCB-64A797D5DC4D}">
      <dgm:prSet/>
      <dgm:spPr/>
      <dgm:t>
        <a:bodyPr/>
        <a:lstStyle/>
        <a:p>
          <a:endParaRPr lang="en-GB"/>
        </a:p>
      </dgm:t>
    </dgm:pt>
    <dgm:pt modelId="{A4327932-3151-43F2-AEF3-A2F18A01F0C3}" type="sibTrans" cxnId="{B1CD3009-075D-41E9-BDCB-64A797D5DC4D}">
      <dgm:prSet/>
      <dgm:spPr/>
      <dgm:t>
        <a:bodyPr/>
        <a:lstStyle/>
        <a:p>
          <a:endParaRPr lang="en-GB"/>
        </a:p>
      </dgm:t>
    </dgm:pt>
    <dgm:pt modelId="{1B04CA9B-F7AC-47A5-9D3E-5C2AB7642499}">
      <dgm:prSet phldrT="[Text]"/>
      <dgm:spPr/>
      <dgm:t>
        <a:bodyPr/>
        <a:lstStyle/>
        <a:p>
          <a:r>
            <a:rPr lang="en-GB" dirty="0"/>
            <a:t>Dynamic</a:t>
          </a:r>
        </a:p>
      </dgm:t>
    </dgm:pt>
    <dgm:pt modelId="{FABF0D6A-2AC8-4E9D-A48D-6734D63F8B0E}" type="parTrans" cxnId="{C40BCB75-7008-422B-9E5D-CAFB74B4D402}">
      <dgm:prSet/>
      <dgm:spPr/>
      <dgm:t>
        <a:bodyPr/>
        <a:lstStyle/>
        <a:p>
          <a:endParaRPr lang="en-GB"/>
        </a:p>
      </dgm:t>
    </dgm:pt>
    <dgm:pt modelId="{7F918A52-E0CF-4C33-A13D-41869868A1F3}" type="sibTrans" cxnId="{C40BCB75-7008-422B-9E5D-CAFB74B4D402}">
      <dgm:prSet/>
      <dgm:spPr/>
      <dgm:t>
        <a:bodyPr/>
        <a:lstStyle/>
        <a:p>
          <a:endParaRPr lang="en-GB"/>
        </a:p>
      </dgm:t>
    </dgm:pt>
    <dgm:pt modelId="{C0913BC6-6F20-414C-8A0E-75DBFD8CB338}">
      <dgm:prSet phldrT="[Text]"/>
      <dgm:spPr/>
      <dgm:t>
        <a:bodyPr/>
        <a:lstStyle/>
        <a:p>
          <a:r>
            <a:rPr lang="en-GB" dirty="0"/>
            <a:t>People = resources</a:t>
          </a:r>
        </a:p>
      </dgm:t>
    </dgm:pt>
    <dgm:pt modelId="{1EEE7ED7-5FA5-46C7-AF18-DFDB2BB62C3B}" type="parTrans" cxnId="{93B17257-51D7-4A9A-A3F3-C632438EBC50}">
      <dgm:prSet/>
      <dgm:spPr/>
      <dgm:t>
        <a:bodyPr/>
        <a:lstStyle/>
        <a:p>
          <a:endParaRPr lang="en-GB"/>
        </a:p>
      </dgm:t>
    </dgm:pt>
    <dgm:pt modelId="{968B96DF-DB18-4BD5-BCC5-81C4C2298248}" type="sibTrans" cxnId="{93B17257-51D7-4A9A-A3F3-C632438EBC50}">
      <dgm:prSet/>
      <dgm:spPr/>
      <dgm:t>
        <a:bodyPr/>
        <a:lstStyle/>
        <a:p>
          <a:endParaRPr lang="en-GB"/>
        </a:p>
      </dgm:t>
    </dgm:pt>
    <dgm:pt modelId="{45D455AC-07E8-4A72-B56F-D93918B0295B}">
      <dgm:prSet phldrT="[Text]"/>
      <dgm:spPr/>
      <dgm:t>
        <a:bodyPr/>
        <a:lstStyle/>
        <a:p>
          <a:r>
            <a:rPr lang="en-GB" dirty="0"/>
            <a:t>Strategic Human Resources</a:t>
          </a:r>
        </a:p>
      </dgm:t>
    </dgm:pt>
    <dgm:pt modelId="{369D8A48-9396-4AE9-A7C1-EED5AAD4E11F}" type="parTrans" cxnId="{20C57085-9339-4F36-97A9-13E351F5216A}">
      <dgm:prSet/>
      <dgm:spPr/>
      <dgm:t>
        <a:bodyPr/>
        <a:lstStyle/>
        <a:p>
          <a:endParaRPr lang="en-GB"/>
        </a:p>
      </dgm:t>
    </dgm:pt>
    <dgm:pt modelId="{AE005F5E-83C9-45F3-84BD-71ED96AB7AB9}" type="sibTrans" cxnId="{20C57085-9339-4F36-97A9-13E351F5216A}">
      <dgm:prSet/>
      <dgm:spPr/>
      <dgm:t>
        <a:bodyPr/>
        <a:lstStyle/>
        <a:p>
          <a:endParaRPr lang="en-GB"/>
        </a:p>
      </dgm:t>
    </dgm:pt>
    <dgm:pt modelId="{FFE7C000-DDFC-4E59-A4FF-C07CDFA39681}">
      <dgm:prSet phldrT="[Text]"/>
      <dgm:spPr/>
      <dgm:t>
        <a:bodyPr/>
        <a:lstStyle/>
        <a:p>
          <a:r>
            <a:rPr lang="en-GB" dirty="0"/>
            <a:t>Strategic</a:t>
          </a:r>
        </a:p>
      </dgm:t>
    </dgm:pt>
    <dgm:pt modelId="{27230ACF-FD3A-4C02-9DD4-E5649E98BEF0}" type="parTrans" cxnId="{FD567241-EF56-4ED1-9B1D-F9FAF5B7034F}">
      <dgm:prSet/>
      <dgm:spPr/>
      <dgm:t>
        <a:bodyPr/>
        <a:lstStyle/>
        <a:p>
          <a:endParaRPr lang="en-GB"/>
        </a:p>
      </dgm:t>
    </dgm:pt>
    <dgm:pt modelId="{9C2FC1BB-3402-458F-A6A7-FFBF9B4E7F15}" type="sibTrans" cxnId="{FD567241-EF56-4ED1-9B1D-F9FAF5B7034F}">
      <dgm:prSet/>
      <dgm:spPr/>
      <dgm:t>
        <a:bodyPr/>
        <a:lstStyle/>
        <a:p>
          <a:endParaRPr lang="en-GB"/>
        </a:p>
      </dgm:t>
    </dgm:pt>
    <dgm:pt modelId="{0C6E93CC-6FD0-417A-8E7E-3B1378F10B49}">
      <dgm:prSet phldrT="[Text]"/>
      <dgm:spPr/>
      <dgm:t>
        <a:bodyPr/>
        <a:lstStyle/>
        <a:p>
          <a:r>
            <a:rPr lang="en-GB" dirty="0"/>
            <a:t>People = assets</a:t>
          </a:r>
        </a:p>
      </dgm:t>
    </dgm:pt>
    <dgm:pt modelId="{41745BAA-2275-4A6A-957A-0C03C621540A}" type="parTrans" cxnId="{2B729280-E355-4353-8582-99E7109EAEAF}">
      <dgm:prSet/>
      <dgm:spPr/>
      <dgm:t>
        <a:bodyPr/>
        <a:lstStyle/>
        <a:p>
          <a:endParaRPr lang="en-GB"/>
        </a:p>
      </dgm:t>
    </dgm:pt>
    <dgm:pt modelId="{1007E32E-561B-4A18-A61D-116ED557F3CB}" type="sibTrans" cxnId="{2B729280-E355-4353-8582-99E7109EAEAF}">
      <dgm:prSet/>
      <dgm:spPr/>
      <dgm:t>
        <a:bodyPr/>
        <a:lstStyle/>
        <a:p>
          <a:endParaRPr lang="en-GB"/>
        </a:p>
      </dgm:t>
    </dgm:pt>
    <dgm:pt modelId="{E93B1C8A-A88C-4652-A1EC-18616377B7D2}" type="pres">
      <dgm:prSet presAssocID="{6CD55723-C71A-428C-B29A-C41396E019FC}" presName="linearFlow" presStyleCnt="0">
        <dgm:presLayoutVars>
          <dgm:dir/>
          <dgm:animLvl val="lvl"/>
          <dgm:resizeHandles val="exact"/>
        </dgm:presLayoutVars>
      </dgm:prSet>
      <dgm:spPr/>
    </dgm:pt>
    <dgm:pt modelId="{873406AB-883B-4F5F-B830-C1F3AD4A9B10}" type="pres">
      <dgm:prSet presAssocID="{5352B4A3-EA87-48F3-8859-B01A53CD14C0}" presName="composite" presStyleCnt="0"/>
      <dgm:spPr/>
    </dgm:pt>
    <dgm:pt modelId="{693A0D2D-1A53-4446-8C85-D0D91AB74101}" type="pres">
      <dgm:prSet presAssocID="{5352B4A3-EA87-48F3-8859-B01A53CD14C0}" presName="parentText" presStyleLbl="alignNode1" presStyleIdx="0" presStyleCnt="3" custLinFactNeighborX="1326">
        <dgm:presLayoutVars>
          <dgm:chMax val="1"/>
          <dgm:bulletEnabled val="1"/>
        </dgm:presLayoutVars>
      </dgm:prSet>
      <dgm:spPr/>
    </dgm:pt>
    <dgm:pt modelId="{9CCEFFA8-AE1F-4B5B-8F84-4DB3E1541AA0}" type="pres">
      <dgm:prSet presAssocID="{5352B4A3-EA87-48F3-8859-B01A53CD14C0}" presName="descendantText" presStyleLbl="alignAcc1" presStyleIdx="0" presStyleCnt="3">
        <dgm:presLayoutVars>
          <dgm:bulletEnabled val="1"/>
        </dgm:presLayoutVars>
      </dgm:prSet>
      <dgm:spPr/>
    </dgm:pt>
    <dgm:pt modelId="{3CF31924-07B1-4540-B424-9EF4A91951D1}" type="pres">
      <dgm:prSet presAssocID="{8FA67D57-093B-437E-91A5-C522B2BEE1D5}" presName="sp" presStyleCnt="0"/>
      <dgm:spPr/>
    </dgm:pt>
    <dgm:pt modelId="{3F519ED8-1406-4D57-B5A1-0F838845E490}" type="pres">
      <dgm:prSet presAssocID="{0B8C3691-FB28-4274-991A-F11EEB62AAD5}" presName="composite" presStyleCnt="0"/>
      <dgm:spPr/>
    </dgm:pt>
    <dgm:pt modelId="{106A42D5-4DA2-49FC-A9C7-41C6E58CD49D}" type="pres">
      <dgm:prSet presAssocID="{0B8C3691-FB28-4274-991A-F11EEB62AAD5}" presName="parentText" presStyleLbl="alignNode1" presStyleIdx="1" presStyleCnt="3">
        <dgm:presLayoutVars>
          <dgm:chMax val="1"/>
          <dgm:bulletEnabled val="1"/>
        </dgm:presLayoutVars>
      </dgm:prSet>
      <dgm:spPr/>
    </dgm:pt>
    <dgm:pt modelId="{8E5835BE-209D-4C57-9A8E-E118556D872E}" type="pres">
      <dgm:prSet presAssocID="{0B8C3691-FB28-4274-991A-F11EEB62AAD5}" presName="descendantText" presStyleLbl="alignAcc1" presStyleIdx="1" presStyleCnt="3">
        <dgm:presLayoutVars>
          <dgm:bulletEnabled val="1"/>
        </dgm:presLayoutVars>
      </dgm:prSet>
      <dgm:spPr/>
    </dgm:pt>
    <dgm:pt modelId="{E4A41F24-F20E-4861-AA3F-299F7059AB7C}" type="pres">
      <dgm:prSet presAssocID="{A4327932-3151-43F2-AEF3-A2F18A01F0C3}" presName="sp" presStyleCnt="0"/>
      <dgm:spPr/>
    </dgm:pt>
    <dgm:pt modelId="{5CEF4103-8C8C-4484-B615-EB7DC574EB39}" type="pres">
      <dgm:prSet presAssocID="{45D455AC-07E8-4A72-B56F-D93918B0295B}" presName="composite" presStyleCnt="0"/>
      <dgm:spPr/>
    </dgm:pt>
    <dgm:pt modelId="{231D9190-776F-420E-99C3-F1CE594E399A}" type="pres">
      <dgm:prSet presAssocID="{45D455AC-07E8-4A72-B56F-D93918B0295B}" presName="parentText" presStyleLbl="alignNode1" presStyleIdx="2" presStyleCnt="3">
        <dgm:presLayoutVars>
          <dgm:chMax val="1"/>
          <dgm:bulletEnabled val="1"/>
        </dgm:presLayoutVars>
      </dgm:prSet>
      <dgm:spPr/>
    </dgm:pt>
    <dgm:pt modelId="{ADD57646-32AD-47F2-99EB-11D290B90E4B}" type="pres">
      <dgm:prSet presAssocID="{45D455AC-07E8-4A72-B56F-D93918B0295B}" presName="descendantText" presStyleLbl="alignAcc1" presStyleIdx="2" presStyleCnt="3" custAng="0">
        <dgm:presLayoutVars>
          <dgm:bulletEnabled val="1"/>
        </dgm:presLayoutVars>
      </dgm:prSet>
      <dgm:spPr/>
    </dgm:pt>
  </dgm:ptLst>
  <dgm:cxnLst>
    <dgm:cxn modelId="{B1CD3009-075D-41E9-BDCB-64A797D5DC4D}" srcId="{6CD55723-C71A-428C-B29A-C41396E019FC}" destId="{0B8C3691-FB28-4274-991A-F11EEB62AAD5}" srcOrd="1" destOrd="0" parTransId="{02CF93CA-F650-451A-869A-7BEFEED6553D}" sibTransId="{A4327932-3151-43F2-AEF3-A2F18A01F0C3}"/>
    <dgm:cxn modelId="{5BCE0F10-374E-4578-8A47-5AB1BEF94EFA}" type="presOf" srcId="{41EA97C4-41EE-4445-A3C3-1E5A1AF038AE}" destId="{9CCEFFA8-AE1F-4B5B-8F84-4DB3E1541AA0}" srcOrd="0" destOrd="0" presId="urn:microsoft.com/office/officeart/2005/8/layout/chevron2"/>
    <dgm:cxn modelId="{7482C712-B20A-499E-8207-8CDC25C8B8CE}" srcId="{5352B4A3-EA87-48F3-8859-B01A53CD14C0}" destId="{41EA97C4-41EE-4445-A3C3-1E5A1AF038AE}" srcOrd="0" destOrd="0" parTransId="{D21D9C39-9519-487E-8C4C-C145043B30A3}" sibTransId="{03A7808E-E811-4AD5-A126-495AF2952539}"/>
    <dgm:cxn modelId="{F5870A13-7926-4E4F-B9DE-9749ADDECBFC}" srcId="{5352B4A3-EA87-48F3-8859-B01A53CD14C0}" destId="{8626140B-763E-41F6-8DA7-BEA02688E443}" srcOrd="1" destOrd="0" parTransId="{A207DFFF-C062-4E61-8A53-1B86D515FD70}" sibTransId="{4592767F-7A73-41BB-BED3-BE37EEA21BBF}"/>
    <dgm:cxn modelId="{8708AB2D-E1AD-400D-B69B-D34C1FD09BBA}" type="presOf" srcId="{FFE7C000-DDFC-4E59-A4FF-C07CDFA39681}" destId="{ADD57646-32AD-47F2-99EB-11D290B90E4B}" srcOrd="0" destOrd="0" presId="urn:microsoft.com/office/officeart/2005/8/layout/chevron2"/>
    <dgm:cxn modelId="{FD567241-EF56-4ED1-9B1D-F9FAF5B7034F}" srcId="{45D455AC-07E8-4A72-B56F-D93918B0295B}" destId="{FFE7C000-DDFC-4E59-A4FF-C07CDFA39681}" srcOrd="0" destOrd="0" parTransId="{27230ACF-FD3A-4C02-9DD4-E5649E98BEF0}" sibTransId="{9C2FC1BB-3402-458F-A6A7-FFBF9B4E7F15}"/>
    <dgm:cxn modelId="{C40BCB75-7008-422B-9E5D-CAFB74B4D402}" srcId="{0B8C3691-FB28-4274-991A-F11EEB62AAD5}" destId="{1B04CA9B-F7AC-47A5-9D3E-5C2AB7642499}" srcOrd="0" destOrd="0" parTransId="{FABF0D6A-2AC8-4E9D-A48D-6734D63F8B0E}" sibTransId="{7F918A52-E0CF-4C33-A13D-41869868A1F3}"/>
    <dgm:cxn modelId="{93B17257-51D7-4A9A-A3F3-C632438EBC50}" srcId="{0B8C3691-FB28-4274-991A-F11EEB62AAD5}" destId="{C0913BC6-6F20-414C-8A0E-75DBFD8CB338}" srcOrd="1" destOrd="0" parTransId="{1EEE7ED7-5FA5-46C7-AF18-DFDB2BB62C3B}" sibTransId="{968B96DF-DB18-4BD5-BCC5-81C4C2298248}"/>
    <dgm:cxn modelId="{EBA68F7B-A2D5-4B7C-B8CF-075C6505B3B1}" type="presOf" srcId="{C0913BC6-6F20-414C-8A0E-75DBFD8CB338}" destId="{8E5835BE-209D-4C57-9A8E-E118556D872E}" srcOrd="0" destOrd="1" presId="urn:microsoft.com/office/officeart/2005/8/layout/chevron2"/>
    <dgm:cxn modelId="{2B729280-E355-4353-8582-99E7109EAEAF}" srcId="{45D455AC-07E8-4A72-B56F-D93918B0295B}" destId="{0C6E93CC-6FD0-417A-8E7E-3B1378F10B49}" srcOrd="1" destOrd="0" parTransId="{41745BAA-2275-4A6A-957A-0C03C621540A}" sibTransId="{1007E32E-561B-4A18-A61D-116ED557F3CB}"/>
    <dgm:cxn modelId="{20C57085-9339-4F36-97A9-13E351F5216A}" srcId="{6CD55723-C71A-428C-B29A-C41396E019FC}" destId="{45D455AC-07E8-4A72-B56F-D93918B0295B}" srcOrd="2" destOrd="0" parTransId="{369D8A48-9396-4AE9-A7C1-EED5AAD4E11F}" sibTransId="{AE005F5E-83C9-45F3-84BD-71ED96AB7AB9}"/>
    <dgm:cxn modelId="{5F880E8D-D91D-4598-94A8-C03F439C51D9}" type="presOf" srcId="{45D455AC-07E8-4A72-B56F-D93918B0295B}" destId="{231D9190-776F-420E-99C3-F1CE594E399A}" srcOrd="0" destOrd="0" presId="urn:microsoft.com/office/officeart/2005/8/layout/chevron2"/>
    <dgm:cxn modelId="{0C712990-27D2-4E2F-AF27-F956843F4664}" type="presOf" srcId="{0C6E93CC-6FD0-417A-8E7E-3B1378F10B49}" destId="{ADD57646-32AD-47F2-99EB-11D290B90E4B}" srcOrd="0" destOrd="1" presId="urn:microsoft.com/office/officeart/2005/8/layout/chevron2"/>
    <dgm:cxn modelId="{39514DA2-06CF-426F-9D81-0FB0F9EFD477}" type="presOf" srcId="{5352B4A3-EA87-48F3-8859-B01A53CD14C0}" destId="{693A0D2D-1A53-4446-8C85-D0D91AB74101}" srcOrd="0" destOrd="0" presId="urn:microsoft.com/office/officeart/2005/8/layout/chevron2"/>
    <dgm:cxn modelId="{0041B7CC-CE0B-4F7C-8ACD-918404F922F4}" type="presOf" srcId="{0B8C3691-FB28-4274-991A-F11EEB62AAD5}" destId="{106A42D5-4DA2-49FC-A9C7-41C6E58CD49D}" srcOrd="0" destOrd="0" presId="urn:microsoft.com/office/officeart/2005/8/layout/chevron2"/>
    <dgm:cxn modelId="{AB9F07DB-84FA-493A-B462-32B392FE97DA}" type="presOf" srcId="{6CD55723-C71A-428C-B29A-C41396E019FC}" destId="{E93B1C8A-A88C-4652-A1EC-18616377B7D2}" srcOrd="0" destOrd="0" presId="urn:microsoft.com/office/officeart/2005/8/layout/chevron2"/>
    <dgm:cxn modelId="{F93625E7-39DB-43AD-A9FE-8E65C6A6BF6C}" type="presOf" srcId="{1B04CA9B-F7AC-47A5-9D3E-5C2AB7642499}" destId="{8E5835BE-209D-4C57-9A8E-E118556D872E}" srcOrd="0" destOrd="0" presId="urn:microsoft.com/office/officeart/2005/8/layout/chevron2"/>
    <dgm:cxn modelId="{AF50E9F1-6A9F-4523-B59A-565C4AF4C78E}" srcId="{6CD55723-C71A-428C-B29A-C41396E019FC}" destId="{5352B4A3-EA87-48F3-8859-B01A53CD14C0}" srcOrd="0" destOrd="0" parTransId="{745EA041-FD22-429C-BE36-42F39203C5A0}" sibTransId="{8FA67D57-093B-437E-91A5-C522B2BEE1D5}"/>
    <dgm:cxn modelId="{E42AD4FC-F23B-4DE0-9E5F-BC200D6FF489}" type="presOf" srcId="{8626140B-763E-41F6-8DA7-BEA02688E443}" destId="{9CCEFFA8-AE1F-4B5B-8F84-4DB3E1541AA0}" srcOrd="0" destOrd="1" presId="urn:microsoft.com/office/officeart/2005/8/layout/chevron2"/>
    <dgm:cxn modelId="{DE5C2A78-F5EE-4A2E-8D8E-5D6F9FA6B726}" type="presParOf" srcId="{E93B1C8A-A88C-4652-A1EC-18616377B7D2}" destId="{873406AB-883B-4F5F-B830-C1F3AD4A9B10}" srcOrd="0" destOrd="0" presId="urn:microsoft.com/office/officeart/2005/8/layout/chevron2"/>
    <dgm:cxn modelId="{FBE1B40B-7F67-40CE-974F-1F9EF372ED0C}" type="presParOf" srcId="{873406AB-883B-4F5F-B830-C1F3AD4A9B10}" destId="{693A0D2D-1A53-4446-8C85-D0D91AB74101}" srcOrd="0" destOrd="0" presId="urn:microsoft.com/office/officeart/2005/8/layout/chevron2"/>
    <dgm:cxn modelId="{35DF5F65-F3E8-46C8-95D5-5EDCC3DE45D6}" type="presParOf" srcId="{873406AB-883B-4F5F-B830-C1F3AD4A9B10}" destId="{9CCEFFA8-AE1F-4B5B-8F84-4DB3E1541AA0}" srcOrd="1" destOrd="0" presId="urn:microsoft.com/office/officeart/2005/8/layout/chevron2"/>
    <dgm:cxn modelId="{F4BEDEC9-FD67-4180-AF50-D8B4DB96E366}" type="presParOf" srcId="{E93B1C8A-A88C-4652-A1EC-18616377B7D2}" destId="{3CF31924-07B1-4540-B424-9EF4A91951D1}" srcOrd="1" destOrd="0" presId="urn:microsoft.com/office/officeart/2005/8/layout/chevron2"/>
    <dgm:cxn modelId="{072A143B-D55C-492B-BF52-71E99C462AC6}" type="presParOf" srcId="{E93B1C8A-A88C-4652-A1EC-18616377B7D2}" destId="{3F519ED8-1406-4D57-B5A1-0F838845E490}" srcOrd="2" destOrd="0" presId="urn:microsoft.com/office/officeart/2005/8/layout/chevron2"/>
    <dgm:cxn modelId="{CD72D02B-3BFE-468B-9752-51399D4F80CA}" type="presParOf" srcId="{3F519ED8-1406-4D57-B5A1-0F838845E490}" destId="{106A42D5-4DA2-49FC-A9C7-41C6E58CD49D}" srcOrd="0" destOrd="0" presId="urn:microsoft.com/office/officeart/2005/8/layout/chevron2"/>
    <dgm:cxn modelId="{6720426E-F273-4165-818E-978D83082A43}" type="presParOf" srcId="{3F519ED8-1406-4D57-B5A1-0F838845E490}" destId="{8E5835BE-209D-4C57-9A8E-E118556D872E}" srcOrd="1" destOrd="0" presId="urn:microsoft.com/office/officeart/2005/8/layout/chevron2"/>
    <dgm:cxn modelId="{D8613A0E-FEE8-4408-81CF-2B465B3714FF}" type="presParOf" srcId="{E93B1C8A-A88C-4652-A1EC-18616377B7D2}" destId="{E4A41F24-F20E-4861-AA3F-299F7059AB7C}" srcOrd="3" destOrd="0" presId="urn:microsoft.com/office/officeart/2005/8/layout/chevron2"/>
    <dgm:cxn modelId="{8BA00184-124D-48AA-A39C-93ECC8FD0C69}" type="presParOf" srcId="{E93B1C8A-A88C-4652-A1EC-18616377B7D2}" destId="{5CEF4103-8C8C-4484-B615-EB7DC574EB39}" srcOrd="4" destOrd="0" presId="urn:microsoft.com/office/officeart/2005/8/layout/chevron2"/>
    <dgm:cxn modelId="{A2EEB4F6-6571-4B7D-A837-7570508600DF}" type="presParOf" srcId="{5CEF4103-8C8C-4484-B615-EB7DC574EB39}" destId="{231D9190-776F-420E-99C3-F1CE594E399A}" srcOrd="0" destOrd="0" presId="urn:microsoft.com/office/officeart/2005/8/layout/chevron2"/>
    <dgm:cxn modelId="{C5BB5071-94FE-4A27-B49F-60522FB9F1E2}" type="presParOf" srcId="{5CEF4103-8C8C-4484-B615-EB7DC574EB39}" destId="{ADD57646-32AD-47F2-99EB-11D290B90E4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A0D2D-1A53-4446-8C85-D0D91AB74101}">
      <dsp:nvSpPr>
        <dsp:cNvPr id="0" name=""/>
        <dsp:cNvSpPr/>
      </dsp:nvSpPr>
      <dsp:spPr>
        <a:xfrm rot="5400000">
          <a:off x="-210043" y="226459"/>
          <a:ext cx="1492655" cy="1044858"/>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Personnel</a:t>
          </a:r>
        </a:p>
      </dsp:txBody>
      <dsp:txXfrm rot="-5400000">
        <a:off x="13856" y="524989"/>
        <a:ext cx="1044858" cy="447797"/>
      </dsp:txXfrm>
    </dsp:sp>
    <dsp:sp modelId="{9CCEFFA8-AE1F-4B5B-8F84-4DB3E1541AA0}">
      <dsp:nvSpPr>
        <dsp:cNvPr id="0" name=""/>
        <dsp:cNvSpPr/>
      </dsp:nvSpPr>
      <dsp:spPr>
        <a:xfrm rot="5400000">
          <a:off x="4346632" y="-3299213"/>
          <a:ext cx="970226" cy="7573774"/>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Passive – administrative role</a:t>
          </a:r>
        </a:p>
        <a:p>
          <a:pPr marL="228600" lvl="1" indent="-228600" algn="l" defTabSz="1200150">
            <a:lnSpc>
              <a:spcPct val="90000"/>
            </a:lnSpc>
            <a:spcBef>
              <a:spcPct val="0"/>
            </a:spcBef>
            <a:spcAft>
              <a:spcPct val="15000"/>
            </a:spcAft>
            <a:buChar char="•"/>
          </a:pPr>
          <a:r>
            <a:rPr lang="en-GB" sz="2700" kern="1200" dirty="0"/>
            <a:t>People = cogs</a:t>
          </a:r>
        </a:p>
      </dsp:txBody>
      <dsp:txXfrm rot="-5400000">
        <a:off x="1044859" y="49923"/>
        <a:ext cx="7526411" cy="875500"/>
      </dsp:txXfrm>
    </dsp:sp>
    <dsp:sp modelId="{106A42D5-4DA2-49FC-A9C7-41C6E58CD49D}">
      <dsp:nvSpPr>
        <dsp:cNvPr id="0" name=""/>
        <dsp:cNvSpPr/>
      </dsp:nvSpPr>
      <dsp:spPr>
        <a:xfrm rot="5400000">
          <a:off x="-223898" y="1523727"/>
          <a:ext cx="1492655" cy="1044858"/>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Human Resources</a:t>
          </a:r>
        </a:p>
      </dsp:txBody>
      <dsp:txXfrm rot="-5400000">
        <a:off x="1" y="1822257"/>
        <a:ext cx="1044858" cy="447797"/>
      </dsp:txXfrm>
    </dsp:sp>
    <dsp:sp modelId="{8E5835BE-209D-4C57-9A8E-E118556D872E}">
      <dsp:nvSpPr>
        <dsp:cNvPr id="0" name=""/>
        <dsp:cNvSpPr/>
      </dsp:nvSpPr>
      <dsp:spPr>
        <a:xfrm rot="5400000">
          <a:off x="4346632" y="-2001944"/>
          <a:ext cx="970226" cy="7573774"/>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Dynamic</a:t>
          </a:r>
        </a:p>
        <a:p>
          <a:pPr marL="228600" lvl="1" indent="-228600" algn="l" defTabSz="1200150">
            <a:lnSpc>
              <a:spcPct val="90000"/>
            </a:lnSpc>
            <a:spcBef>
              <a:spcPct val="0"/>
            </a:spcBef>
            <a:spcAft>
              <a:spcPct val="15000"/>
            </a:spcAft>
            <a:buChar char="•"/>
          </a:pPr>
          <a:r>
            <a:rPr lang="en-GB" sz="2700" kern="1200" dirty="0"/>
            <a:t>People = resources</a:t>
          </a:r>
        </a:p>
      </dsp:txBody>
      <dsp:txXfrm rot="-5400000">
        <a:off x="1044859" y="1347192"/>
        <a:ext cx="7526411" cy="875500"/>
      </dsp:txXfrm>
    </dsp:sp>
    <dsp:sp modelId="{231D9190-776F-420E-99C3-F1CE594E399A}">
      <dsp:nvSpPr>
        <dsp:cNvPr id="0" name=""/>
        <dsp:cNvSpPr/>
      </dsp:nvSpPr>
      <dsp:spPr>
        <a:xfrm rot="5400000">
          <a:off x="-223898" y="2820995"/>
          <a:ext cx="1492655" cy="1044858"/>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Strategic Human Resources</a:t>
          </a:r>
        </a:p>
      </dsp:txBody>
      <dsp:txXfrm rot="-5400000">
        <a:off x="1" y="3119525"/>
        <a:ext cx="1044858" cy="447797"/>
      </dsp:txXfrm>
    </dsp:sp>
    <dsp:sp modelId="{ADD57646-32AD-47F2-99EB-11D290B90E4B}">
      <dsp:nvSpPr>
        <dsp:cNvPr id="0" name=""/>
        <dsp:cNvSpPr/>
      </dsp:nvSpPr>
      <dsp:spPr>
        <a:xfrm rot="5400000">
          <a:off x="4346632" y="-704676"/>
          <a:ext cx="970226" cy="7573774"/>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a:lnSpc>
              <a:spcPct val="90000"/>
            </a:lnSpc>
            <a:spcBef>
              <a:spcPct val="0"/>
            </a:spcBef>
            <a:spcAft>
              <a:spcPct val="15000"/>
            </a:spcAft>
            <a:buChar char="•"/>
          </a:pPr>
          <a:r>
            <a:rPr lang="en-GB" sz="2700" kern="1200" dirty="0"/>
            <a:t>Strategic</a:t>
          </a:r>
        </a:p>
        <a:p>
          <a:pPr marL="228600" lvl="1" indent="-228600" algn="l" defTabSz="1200150">
            <a:lnSpc>
              <a:spcPct val="90000"/>
            </a:lnSpc>
            <a:spcBef>
              <a:spcPct val="0"/>
            </a:spcBef>
            <a:spcAft>
              <a:spcPct val="15000"/>
            </a:spcAft>
            <a:buChar char="•"/>
          </a:pPr>
          <a:r>
            <a:rPr lang="en-GB" sz="2700" kern="1200" dirty="0"/>
            <a:t>People = assets</a:t>
          </a:r>
        </a:p>
      </dsp:txBody>
      <dsp:txXfrm rot="-5400000">
        <a:off x="1044859" y="2644460"/>
        <a:ext cx="7526411" cy="8755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A6121-6666-46E9-B226-4C77B36E6A37}" type="datetimeFigureOut">
              <a:rPr lang="en-GB" smtClean="0"/>
              <a:t>13/12/2018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6BAE2-78D8-4871-B9F4-9A3FB5C3263B}" type="slidenum">
              <a:rPr lang="en-GB" smtClean="0"/>
              <a:t>‹#›</a:t>
            </a:fld>
            <a:endParaRPr lang="en-GB"/>
          </a:p>
        </p:txBody>
      </p:sp>
    </p:spTree>
    <p:extLst>
      <p:ext uri="{BB962C8B-B14F-4D97-AF65-F5344CB8AC3E}">
        <p14:creationId xmlns:p14="http://schemas.microsoft.com/office/powerpoint/2010/main" val="3618156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a:t>
            </a:r>
          </a:p>
          <a:p>
            <a:r>
              <a:rPr lang="en-GB" dirty="0"/>
              <a:t>General information and housekeeping</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2</a:t>
            </a:fld>
            <a:endParaRPr lang="en-GB"/>
          </a:p>
        </p:txBody>
      </p:sp>
    </p:spTree>
    <p:extLst>
      <p:ext uri="{BB962C8B-B14F-4D97-AF65-F5344CB8AC3E}">
        <p14:creationId xmlns:p14="http://schemas.microsoft.com/office/powerpoint/2010/main" val="300602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Human Resources (HR) function has been in place, in one form or another, since the late nineteenth century.  People are the heart of every organisation; they must carry out the necessary work for the organisation to succeed. HR exist to ensure that those people employed can do just that.  This presentation will look at how the HR function has evolved, how it can contribute to managing change, the various ways the different services within HR can be delivered, why ethics have (and should have) a large influences on the practices within HR, how we can evaluated the effects HR has upon and within an organisation, and how it can contribute to an organisations outcomes positively. </a:t>
            </a:r>
          </a:p>
        </p:txBody>
      </p:sp>
      <p:sp>
        <p:nvSpPr>
          <p:cNvPr id="4" name="Slide Number Placeholder 3"/>
          <p:cNvSpPr>
            <a:spLocks noGrp="1"/>
          </p:cNvSpPr>
          <p:nvPr>
            <p:ph type="sldNum" sz="quarter" idx="5"/>
          </p:nvPr>
        </p:nvSpPr>
        <p:spPr/>
        <p:txBody>
          <a:bodyPr/>
          <a:lstStyle/>
          <a:p>
            <a:fld id="{8C96BAE2-78D8-4871-B9F4-9A3FB5C3263B}" type="slidenum">
              <a:rPr lang="en-GB" smtClean="0"/>
              <a:t>3</a:t>
            </a:fld>
            <a:endParaRPr lang="en-GB"/>
          </a:p>
        </p:txBody>
      </p:sp>
    </p:spTree>
    <p:extLst>
      <p:ext uri="{BB962C8B-B14F-4D97-AF65-F5344CB8AC3E}">
        <p14:creationId xmlns:p14="http://schemas.microsoft.com/office/powerpoint/2010/main" val="622912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HR first established, more commonly known as ‘personnel’ then, most activities were standardised due to the nature of the industrial industry, with its skills, operations and terms and conditions of employment being nationally decided (Taylor &amp; Woodhams, 2016).  It was administrative in nature – keeping records on wages, time keeping, recruitment etc.  Although it did have two priorities in exploring ways of maximising performance, ensuring that production was quick; also developing and maintain good relations with the trade union representatives (Taylor &amp; Woodhams, 2016). People were perceived as “cogs in a machine”, a means to an end, and their value wasn’t really recognised (Taylor &amp; Woodhams, 2016).</a:t>
            </a:r>
          </a:p>
          <a:p>
            <a:r>
              <a:rPr lang="en-GB" sz="1200" kern="1200" dirty="0">
                <a:solidFill>
                  <a:schemeClr val="tx1"/>
                </a:solidFill>
                <a:effectLst/>
                <a:latin typeface="+mn-lt"/>
                <a:ea typeface="+mn-ea"/>
                <a:cs typeface="+mn-cs"/>
              </a:rPr>
              <a:t>As time passed, however, economies changed, and governments passed new legislations that affected organisational responsibilities and the way it managed its people.  People were no longer seen as “cogs” any more, but as resources, hence the change in name from personnel to human resources.  This the term ‘human resources’ was coined in the 1960’s, it wasn’t used globally until the 1980’s (Taylor &amp; Woodhams, 2016).  The function become more dynamic with focus moving from fast production to how its resources’ behaviours could help meet organisational objectives (Wilkins &amp; Taylor, 2016).  Organisations had more freedom to design and implement their own policies and procedures and define who they were – their brand – how they were different to others, to competitively recruit and retain people (Taylor &amp; Woodhams, 2016).</a:t>
            </a:r>
          </a:p>
          <a:p>
            <a:r>
              <a:rPr lang="en-GB" sz="1200" kern="1200" dirty="0">
                <a:solidFill>
                  <a:schemeClr val="tx1"/>
                </a:solidFill>
                <a:effectLst/>
                <a:latin typeface="+mn-lt"/>
                <a:ea typeface="+mn-ea"/>
                <a:cs typeface="+mn-cs"/>
              </a:rPr>
              <a:t>Recently, there has been a new shift with HR, with its function becoming more strategically focused.  There is an increasing need for the function to look long-term and being involved in developing the organisational strategies, this means developing evidence-based practices to ensure added value.  This often involves change within the organisation, therefore it is an aim of the function to play a pivotal role in all aspects of change – strategical, operational and staff attitudes/behaviours (Taylor &amp; Woodhams, 2016).  There is also a change in how the people are perceived, no longer are they resources, but assets (Wilkins &amp; Taylor, 2016), and it’s activities reflect this change, including employee participation, engagement through job satisfaction, development to encourage innovation (Wilkins &amp; Taylor, 2016).</a:t>
            </a:r>
          </a:p>
          <a:p>
            <a:r>
              <a:rPr lang="en-GB" sz="1200" kern="1200" dirty="0">
                <a:solidFill>
                  <a:schemeClr val="tx1"/>
                </a:solidFill>
                <a:effectLst/>
                <a:latin typeface="+mn-lt"/>
                <a:ea typeface="+mn-ea"/>
                <a:cs typeface="+mn-cs"/>
              </a:rPr>
              <a:t>What is vital, is that world business and economics evolves, the HR function must too, for organisational success.</a:t>
            </a:r>
          </a:p>
        </p:txBody>
      </p:sp>
      <p:sp>
        <p:nvSpPr>
          <p:cNvPr id="4" name="Slide Number Placeholder 3"/>
          <p:cNvSpPr>
            <a:spLocks noGrp="1"/>
          </p:cNvSpPr>
          <p:nvPr>
            <p:ph type="sldNum" sz="quarter" idx="5"/>
          </p:nvPr>
        </p:nvSpPr>
        <p:spPr/>
        <p:txBody>
          <a:bodyPr/>
          <a:lstStyle/>
          <a:p>
            <a:fld id="{8C96BAE2-78D8-4871-B9F4-9A3FB5C3263B}" type="slidenum">
              <a:rPr lang="en-GB" smtClean="0"/>
              <a:t>4</a:t>
            </a:fld>
            <a:endParaRPr lang="en-GB"/>
          </a:p>
        </p:txBody>
      </p:sp>
    </p:spTree>
    <p:extLst>
      <p:ext uri="{BB962C8B-B14F-4D97-AF65-F5344CB8AC3E}">
        <p14:creationId xmlns:p14="http://schemas.microsoft.com/office/powerpoint/2010/main" val="3503905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have been many models of how HR should/could be applied within organisations since its establishment.</a:t>
            </a:r>
          </a:p>
          <a:p>
            <a:r>
              <a:rPr lang="en-GB" sz="1200" kern="1200" dirty="0">
                <a:solidFill>
                  <a:schemeClr val="tx1"/>
                </a:solidFill>
                <a:effectLst/>
                <a:latin typeface="+mn-lt"/>
                <a:ea typeface="+mn-ea"/>
                <a:cs typeface="+mn-cs"/>
              </a:rPr>
              <a:t>Several organisations use the centralised approach to HR, where there is a single head of HR and all specialists/professionals reporting up to that head (Ulrich, The Future of HR, 2016).  Whereas others use a decentralised approach where there are several HR professionals, located locally across services/organisations working the local managers.  Ulrich states that the HR approach used should be the same as the organisation use for all departments/services – if the organisation is centralised, the HR should be centralised etc. (Ulrich, The Future of HR, 2016)  </a:t>
            </a:r>
          </a:p>
          <a:p>
            <a:r>
              <a:rPr lang="en-GB" sz="1200" kern="1200" dirty="0">
                <a:solidFill>
                  <a:schemeClr val="tx1"/>
                </a:solidFill>
                <a:effectLst/>
                <a:latin typeface="+mn-lt"/>
                <a:ea typeface="+mn-ea"/>
                <a:cs typeface="+mn-cs"/>
              </a:rPr>
              <a:t>Ulrich’s (cited in Taylor &amp; Woodhams, 2016) ‘three-legged stool’ model for delivery of HR services comprises of three specialist areas – </a:t>
            </a:r>
            <a:r>
              <a:rPr lang="en-GB" sz="1200" i="1" kern="1200" dirty="0">
                <a:solidFill>
                  <a:schemeClr val="tx1"/>
                </a:solidFill>
                <a:effectLst/>
                <a:latin typeface="+mn-lt"/>
                <a:ea typeface="+mn-ea"/>
                <a:cs typeface="+mn-cs"/>
              </a:rPr>
              <a:t>shared services</a:t>
            </a:r>
            <a:r>
              <a:rPr lang="en-GB" sz="1200" kern="1200" dirty="0">
                <a:solidFill>
                  <a:schemeClr val="tx1"/>
                </a:solidFill>
                <a:effectLst/>
                <a:latin typeface="+mn-lt"/>
                <a:ea typeface="+mn-ea"/>
                <a:cs typeface="+mn-cs"/>
              </a:rPr>
              <a:t>, who carry out the transactional services (administrative roles) across services/organisations; </a:t>
            </a:r>
            <a:r>
              <a:rPr lang="en-GB" sz="1200" i="1" kern="1200" dirty="0">
                <a:solidFill>
                  <a:schemeClr val="tx1"/>
                </a:solidFill>
                <a:effectLst/>
                <a:latin typeface="+mn-lt"/>
                <a:ea typeface="+mn-ea"/>
                <a:cs typeface="+mn-cs"/>
              </a:rPr>
              <a:t>HR specialists</a:t>
            </a:r>
            <a:r>
              <a:rPr lang="en-GB" sz="1200" kern="1200" dirty="0">
                <a:solidFill>
                  <a:schemeClr val="tx1"/>
                </a:solidFill>
                <a:effectLst/>
                <a:latin typeface="+mn-lt"/>
                <a:ea typeface="+mn-ea"/>
                <a:cs typeface="+mn-cs"/>
              </a:rPr>
              <a:t> within each professional area leading the transformational activities (the development of improvement/ changes) of the service/organisation; and </a:t>
            </a:r>
            <a:r>
              <a:rPr lang="en-GB" sz="1200" i="1" kern="1200" dirty="0">
                <a:solidFill>
                  <a:schemeClr val="tx1"/>
                </a:solidFill>
                <a:effectLst/>
                <a:latin typeface="+mn-lt"/>
                <a:ea typeface="+mn-ea"/>
                <a:cs typeface="+mn-cs"/>
              </a:rPr>
              <a:t>business partners</a:t>
            </a:r>
            <a:r>
              <a:rPr lang="en-GB" sz="1200" kern="1200" dirty="0">
                <a:solidFill>
                  <a:schemeClr val="tx1"/>
                </a:solidFill>
                <a:effectLst/>
                <a:latin typeface="+mn-lt"/>
                <a:ea typeface="+mn-ea"/>
                <a:cs typeface="+mn-cs"/>
              </a:rPr>
              <a:t> who would assist with general employee issues (Wilkins &amp; Taylor, 2016).  </a:t>
            </a:r>
          </a:p>
          <a:p>
            <a:r>
              <a:rPr lang="en-GB" sz="1200" kern="1200" dirty="0">
                <a:solidFill>
                  <a:schemeClr val="tx1"/>
                </a:solidFill>
                <a:effectLst/>
                <a:latin typeface="+mn-lt"/>
                <a:ea typeface="+mn-ea"/>
                <a:cs typeface="+mn-cs"/>
              </a:rPr>
              <a:t>Another way of working is to either focus on the stakeholder or the stockholder.  The stakeholder model of HR forces an organisation to look, not only inside, but outside the organisation also, to the customer (Ulrich, The Future of HR, 2016). The stakeholder model recognises that there are many who are affected by the HR method used and encourages collaboration for the long-term success of the organisation.  Whilst the stockholder model only looks to gain quick financial returns to its owners, focusing on short-terms gains (Taylor &amp; Woodhams, 2016).</a:t>
            </a:r>
          </a:p>
          <a:p>
            <a:r>
              <a:rPr lang="en-GB" sz="1200" kern="1200" dirty="0">
                <a:solidFill>
                  <a:schemeClr val="tx1"/>
                </a:solidFill>
                <a:effectLst/>
                <a:latin typeface="+mn-lt"/>
                <a:ea typeface="+mn-ea"/>
                <a:cs typeface="+mn-cs"/>
              </a:rPr>
              <a:t>While it is helpful to have models, it should be acknowledged that as there is no one organisation that is the same, there is likewise no one model that fits all.  What is important is that the approach use in HR is vertically and horizontally integrational - all professional areas can work together, to fit in with each other, but they also must work or fit in across the whole organisation.</a:t>
            </a:r>
          </a:p>
        </p:txBody>
      </p:sp>
      <p:sp>
        <p:nvSpPr>
          <p:cNvPr id="4" name="Slide Number Placeholder 3"/>
          <p:cNvSpPr>
            <a:spLocks noGrp="1"/>
          </p:cNvSpPr>
          <p:nvPr>
            <p:ph type="sldNum" sz="quarter" idx="5"/>
          </p:nvPr>
        </p:nvSpPr>
        <p:spPr/>
        <p:txBody>
          <a:bodyPr/>
          <a:lstStyle/>
          <a:p>
            <a:fld id="{8C96BAE2-78D8-4871-B9F4-9A3FB5C3263B}" type="slidenum">
              <a:rPr lang="en-GB" smtClean="0"/>
              <a:t>5</a:t>
            </a:fld>
            <a:endParaRPr lang="en-GB"/>
          </a:p>
        </p:txBody>
      </p:sp>
    </p:spTree>
    <p:extLst>
      <p:ext uri="{BB962C8B-B14F-4D97-AF65-F5344CB8AC3E}">
        <p14:creationId xmlns:p14="http://schemas.microsoft.com/office/powerpoint/2010/main" val="721759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world continually changes in many ways, it is inevitable that organisations will to undergo change – large and small.  As part of the transformational work of the HR function, it is important to manage this change to ensure change success (Howlett, 2018). </a:t>
            </a:r>
          </a:p>
          <a:p>
            <a:r>
              <a:rPr lang="en-GB" sz="1200" kern="1200" dirty="0">
                <a:solidFill>
                  <a:schemeClr val="tx1"/>
                </a:solidFill>
                <a:effectLst/>
                <a:latin typeface="+mn-lt"/>
                <a:ea typeface="+mn-ea"/>
                <a:cs typeface="+mn-cs"/>
              </a:rPr>
              <a:t>While there is no one model for change management, the HR function can, and should contribute to the process (Howlett, 2018).  There are various ways the function can contribute, but it will depend on many variables, including extent of the change, the effect of the change on employees etc.  </a:t>
            </a:r>
          </a:p>
          <a:p>
            <a:r>
              <a:rPr lang="en-GB" sz="1200" kern="1200" dirty="0">
                <a:solidFill>
                  <a:schemeClr val="tx1"/>
                </a:solidFill>
                <a:effectLst/>
                <a:latin typeface="+mn-lt"/>
                <a:ea typeface="+mn-ea"/>
                <a:cs typeface="+mn-cs"/>
              </a:rPr>
              <a:t>HR professionals can help with the controllable elements – the systems/procedures – of the change process. This could be through advising managers and change drivers, bringing a strategic focus to a department/service change, highlighting HR requirements within the change or HR impact from the change (Wilkins &amp; Taylor, 2016).  What will help ensure effective change management is the involvement of HR in the change right from the start.</a:t>
            </a:r>
          </a:p>
          <a:p>
            <a:r>
              <a:rPr lang="en-GB" sz="1200" kern="1200" dirty="0">
                <a:solidFill>
                  <a:schemeClr val="tx1"/>
                </a:solidFill>
                <a:effectLst/>
                <a:latin typeface="+mn-lt"/>
                <a:ea typeface="+mn-ea"/>
                <a:cs typeface="+mn-cs"/>
              </a:rPr>
              <a:t>With the uncontrollable elements – peoples’ reactions/attitudes to change – of the change process needs understanding from the HR professionals.  When organisations’ change process fails, it is usually because of the uncontrollable elements (Carter &amp; Varney, 2018). Understanding that peoples’ personalities, experiences, positions are different and that individuals must go through a change cycle. Also, understanding that various changes will bring out various reactions – positive and negative (Wilkins &amp; Taylor, 2016).  When HR professionals include strategies like employee participation and appropriate communication, it is more likely that the change management process will be effective (Wilkins &amp; Taylor, 2016).</a:t>
            </a:r>
          </a:p>
          <a:p>
            <a:r>
              <a:rPr lang="en-GB" sz="1200" kern="1200" dirty="0">
                <a:solidFill>
                  <a:schemeClr val="tx1"/>
                </a:solidFill>
                <a:effectLst/>
                <a:latin typeface="+mn-lt"/>
                <a:ea typeface="+mn-ea"/>
                <a:cs typeface="+mn-cs"/>
              </a:rPr>
              <a:t>HR professionals can help cultivate a change-ready culture within the organisation, which will help with the uncontrollable elements.  By evaluating and actioning from previous changes, celebrating successes and advertising them, answering/resolving queries/issues swiftly, the organisation and its employees are more likely to adaptive to change. </a:t>
            </a:r>
          </a:p>
          <a:p>
            <a:r>
              <a:rPr lang="en-GB" sz="1200" kern="1200" dirty="0">
                <a:solidFill>
                  <a:schemeClr val="tx1"/>
                </a:solidFill>
                <a:effectLst/>
                <a:latin typeface="+mn-lt"/>
                <a:ea typeface="+mn-ea"/>
                <a:cs typeface="+mn-cs"/>
              </a:rPr>
              <a:t>Communication is critical in any change management process.  Effective communication can aid with uncontrollable elements, making it as positive process as possible.  In many organisations, the HR function has responsibility for the communication of the change, facilitating the translation of what is happening (Howlett, 2018).  If handled thoroughly, empathetically, patiently and honestly, with all key stakeholders, communication can make a potentially difficult time into a smoother transition.  There are different ways that could be employed to communicate change – top-down, bottom-up and two-way.  The top-down method is where the information comes directly from the top to all employees; whereas the bottom-up method allows the employees to play in part and influence the change decisions being made.  The two-way method provides an opportunity for a one-to-one discussion to be had between employee and a manager/HR professional about the change (Wilkins &amp; Taylor, 2016).</a:t>
            </a:r>
          </a:p>
          <a:p>
            <a:r>
              <a:rPr lang="en-GB" sz="1200" kern="1200" dirty="0">
                <a:solidFill>
                  <a:schemeClr val="tx1"/>
                </a:solidFill>
                <a:effectLst/>
                <a:latin typeface="+mn-lt"/>
                <a:ea typeface="+mn-ea"/>
                <a:cs typeface="+mn-cs"/>
              </a:rPr>
              <a:t>The following models show how people can and do experience change.</a:t>
            </a:r>
          </a:p>
        </p:txBody>
      </p:sp>
      <p:sp>
        <p:nvSpPr>
          <p:cNvPr id="4" name="Slide Number Placeholder 3"/>
          <p:cNvSpPr>
            <a:spLocks noGrp="1"/>
          </p:cNvSpPr>
          <p:nvPr>
            <p:ph type="sldNum" sz="quarter" idx="5"/>
          </p:nvPr>
        </p:nvSpPr>
        <p:spPr/>
        <p:txBody>
          <a:bodyPr/>
          <a:lstStyle/>
          <a:p>
            <a:fld id="{8C96BAE2-78D8-4871-B9F4-9A3FB5C3263B}" type="slidenum">
              <a:rPr lang="en-GB" smtClean="0"/>
              <a:t>6</a:t>
            </a:fld>
            <a:endParaRPr lang="en-GB"/>
          </a:p>
        </p:txBody>
      </p:sp>
    </p:spTree>
    <p:extLst>
      <p:ext uri="{BB962C8B-B14F-4D97-AF65-F5344CB8AC3E}">
        <p14:creationId xmlns:p14="http://schemas.microsoft.com/office/powerpoint/2010/main" val="588572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Kubler Ross’ model of change stemmed in the stages of grief but has also been applied to any change that people go through.  Many developed the model, adding or amending stages, but these five steps form the basis of the well-known model (Connelly, 2018). </a:t>
            </a:r>
          </a:p>
          <a:p>
            <a:r>
              <a:rPr lang="en-GB" sz="1200" kern="1200" dirty="0">
                <a:solidFill>
                  <a:schemeClr val="tx1"/>
                </a:solidFill>
                <a:effectLst/>
                <a:latin typeface="+mn-lt"/>
                <a:ea typeface="+mn-ea"/>
                <a:cs typeface="+mn-cs"/>
              </a:rPr>
              <a:t>First, </a:t>
            </a:r>
            <a:r>
              <a:rPr lang="en-GB" sz="1200" i="1" kern="1200" dirty="0">
                <a:solidFill>
                  <a:schemeClr val="tx1"/>
                </a:solidFill>
                <a:effectLst/>
                <a:latin typeface="+mn-lt"/>
                <a:ea typeface="+mn-ea"/>
                <a:cs typeface="+mn-cs"/>
              </a:rPr>
              <a:t>denial</a:t>
            </a:r>
            <a:r>
              <a:rPr lang="en-GB" sz="1200" kern="1200" dirty="0">
                <a:solidFill>
                  <a:schemeClr val="tx1"/>
                </a:solidFill>
                <a:effectLst/>
                <a:latin typeface="+mn-lt"/>
                <a:ea typeface="+mn-ea"/>
                <a:cs typeface="+mn-cs"/>
              </a:rPr>
              <a:t>, a defence mechanism, where individuals pretend that it is not happening.  Next a</a:t>
            </a:r>
            <a:r>
              <a:rPr lang="en-GB" sz="1200" i="1" kern="1200" dirty="0">
                <a:solidFill>
                  <a:schemeClr val="tx1"/>
                </a:solidFill>
                <a:effectLst/>
                <a:latin typeface="+mn-lt"/>
                <a:ea typeface="+mn-ea"/>
                <a:cs typeface="+mn-cs"/>
              </a:rPr>
              <a:t>nger</a:t>
            </a:r>
            <a:r>
              <a:rPr lang="en-GB" sz="1200" kern="1200" dirty="0">
                <a:solidFill>
                  <a:schemeClr val="tx1"/>
                </a:solidFill>
                <a:effectLst/>
                <a:latin typeface="+mn-lt"/>
                <a:ea typeface="+mn-ea"/>
                <a:cs typeface="+mn-cs"/>
              </a:rPr>
              <a:t>, or frustration, at the situation. Here individuals need to blame someone/something and likely finds faults in the change process.  Then </a:t>
            </a:r>
            <a:r>
              <a:rPr lang="en-GB" sz="1200" i="1" kern="1200" dirty="0">
                <a:solidFill>
                  <a:schemeClr val="tx1"/>
                </a:solidFill>
                <a:effectLst/>
                <a:latin typeface="+mn-lt"/>
                <a:ea typeface="+mn-ea"/>
                <a:cs typeface="+mn-cs"/>
              </a:rPr>
              <a:t>Bargaining</a:t>
            </a:r>
            <a:r>
              <a:rPr lang="en-GB" sz="1200" kern="1200" dirty="0">
                <a:solidFill>
                  <a:schemeClr val="tx1"/>
                </a:solidFill>
                <a:effectLst/>
                <a:latin typeface="+mn-lt"/>
                <a:ea typeface="+mn-ea"/>
                <a:cs typeface="+mn-cs"/>
              </a:rPr>
              <a:t> takes place in the hope of altering or putting off the coming change.  This could come in the form of words or actions.  After that comes </a:t>
            </a:r>
            <a:r>
              <a:rPr lang="en-GB" sz="1200" i="1" kern="1200" dirty="0">
                <a:solidFill>
                  <a:schemeClr val="tx1"/>
                </a:solidFill>
                <a:effectLst/>
                <a:latin typeface="+mn-lt"/>
                <a:ea typeface="+mn-ea"/>
                <a:cs typeface="+mn-cs"/>
              </a:rPr>
              <a:t>Depression</a:t>
            </a:r>
            <a:r>
              <a:rPr lang="en-GB" sz="1200" kern="1200" dirty="0">
                <a:solidFill>
                  <a:schemeClr val="tx1"/>
                </a:solidFill>
                <a:effectLst/>
                <a:latin typeface="+mn-lt"/>
                <a:ea typeface="+mn-ea"/>
                <a:cs typeface="+mn-cs"/>
              </a:rPr>
              <a:t>.  This stage may appear in the form of absenteeism, low performance, or demotivation.  This takes place when individuals realise that they cannot alter what is coming, but still feel uncertain, uncomfortable or anxious about the future.  Lastly, there is </a:t>
            </a:r>
            <a:r>
              <a:rPr lang="en-GB" sz="1200" i="1" kern="1200" dirty="0">
                <a:solidFill>
                  <a:schemeClr val="tx1"/>
                </a:solidFill>
                <a:effectLst/>
                <a:latin typeface="+mn-lt"/>
                <a:ea typeface="+mn-ea"/>
                <a:cs typeface="+mn-cs"/>
              </a:rPr>
              <a:t>Acceptance</a:t>
            </a:r>
            <a:r>
              <a:rPr lang="en-GB" sz="1200" kern="1200" dirty="0">
                <a:solidFill>
                  <a:schemeClr val="tx1"/>
                </a:solidFill>
                <a:effectLst/>
                <a:latin typeface="+mn-lt"/>
                <a:ea typeface="+mn-ea"/>
                <a:cs typeface="+mn-cs"/>
              </a:rPr>
              <a:t>.  This stage can be positive or negative.  With positive acceptance an individual can start to explore, learn, be open to possibilities; whereas a negative acceptance usually means a resigned attitude to the change, which if doesn’t change may lead to other issues later down the line (Connelly, 2018).</a:t>
            </a:r>
          </a:p>
          <a:p>
            <a:r>
              <a:rPr lang="en-GB" sz="1200" kern="1200" dirty="0">
                <a:solidFill>
                  <a:schemeClr val="tx1"/>
                </a:solidFill>
                <a:effectLst/>
                <a:latin typeface="+mn-lt"/>
                <a:ea typeface="+mn-ea"/>
                <a:cs typeface="+mn-cs"/>
              </a:rPr>
              <a:t>It is important to note that two or more of these stages may appear close together or the same time, some may be shorter than others, there is no time line for any of these stages. </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7</a:t>
            </a:fld>
            <a:endParaRPr lang="en-GB"/>
          </a:p>
        </p:txBody>
      </p:sp>
    </p:spTree>
    <p:extLst>
      <p:ext uri="{BB962C8B-B14F-4D97-AF65-F5344CB8AC3E}">
        <p14:creationId xmlns:p14="http://schemas.microsoft.com/office/powerpoint/2010/main" val="2157220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Lewin, there are three stages to change – unfreeze, change, refreeze (Connelly, 2016). </a:t>
            </a:r>
          </a:p>
          <a:p>
            <a:r>
              <a:rPr lang="en-GB" sz="1200" kern="1200" dirty="0">
                <a:solidFill>
                  <a:schemeClr val="tx1"/>
                </a:solidFill>
                <a:effectLst/>
                <a:latin typeface="+mn-lt"/>
                <a:ea typeface="+mn-ea"/>
                <a:cs typeface="+mn-cs"/>
              </a:rPr>
              <a:t>Unfreeze – preparing the organisation and its employees for change, and often stepping out of their comfort zone.  Lewin says that there needs to be a motivation for change, and outlining the benefits that outweigh the losses, will aid this stage.</a:t>
            </a:r>
          </a:p>
          <a:p>
            <a:r>
              <a:rPr lang="en-GB" sz="1200" kern="1200" dirty="0">
                <a:solidFill>
                  <a:schemeClr val="tx1"/>
                </a:solidFill>
                <a:effectLst/>
                <a:latin typeface="+mn-lt"/>
                <a:ea typeface="+mn-ea"/>
                <a:cs typeface="+mn-cs"/>
              </a:rPr>
              <a:t>Change – When the organisation and its employees are ready and motivated for change, then the next stage would be the process of change, which includes learning, training, coaching, support, communication, actioning.  There is no set time for all this to happen.</a:t>
            </a:r>
          </a:p>
          <a:p>
            <a:r>
              <a:rPr lang="en-GB" sz="1200" kern="1200" dirty="0">
                <a:solidFill>
                  <a:schemeClr val="tx1"/>
                </a:solidFill>
                <a:effectLst/>
                <a:latin typeface="+mn-lt"/>
                <a:ea typeface="+mn-ea"/>
                <a:cs typeface="+mn-cs"/>
              </a:rPr>
              <a:t>Refreeze – Where the change now becomes the norm and life stabilises again.  Employees have accepted the change and are employing in their everyday life.</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8</a:t>
            </a:fld>
            <a:endParaRPr lang="en-GB"/>
          </a:p>
        </p:txBody>
      </p:sp>
    </p:spTree>
    <p:extLst>
      <p:ext uri="{BB962C8B-B14F-4D97-AF65-F5344CB8AC3E}">
        <p14:creationId xmlns:p14="http://schemas.microsoft.com/office/powerpoint/2010/main" val="1671571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will deliver their HR services in a method that depends on various things, such as type and size of organisation, hours of operation, demands on service and others.  Some of the most common methods are the generalist roles, the specialist roles, shared services, outsourcing and consultancy.  </a:t>
            </a:r>
            <a:r>
              <a:rPr lang="en-GB" sz="1200" i="1" kern="1200" dirty="0">
                <a:solidFill>
                  <a:schemeClr val="tx1"/>
                </a:solidFill>
                <a:effectLst/>
                <a:latin typeface="+mn-lt"/>
                <a:ea typeface="+mn-ea"/>
                <a:cs typeface="+mn-cs"/>
              </a:rPr>
              <a:t>Generalists</a:t>
            </a:r>
            <a:r>
              <a:rPr lang="en-GB" sz="1200" kern="1200" dirty="0">
                <a:solidFill>
                  <a:schemeClr val="tx1"/>
                </a:solidFill>
                <a:effectLst/>
                <a:latin typeface="+mn-lt"/>
                <a:ea typeface="+mn-ea"/>
                <a:cs typeface="+mn-cs"/>
              </a:rPr>
              <a:t> cover all areas of HR within the organisation, this would indeed be the case with a sole HR practitioner (Wilkins &amp; Taylor, 2016).  Whereas s</a:t>
            </a:r>
            <a:r>
              <a:rPr lang="en-GB" sz="1200" i="1" kern="1200" dirty="0">
                <a:solidFill>
                  <a:schemeClr val="tx1"/>
                </a:solidFill>
                <a:effectLst/>
                <a:latin typeface="+mn-lt"/>
                <a:ea typeface="+mn-ea"/>
                <a:cs typeface="+mn-cs"/>
              </a:rPr>
              <a:t>pecialists</a:t>
            </a:r>
            <a:r>
              <a:rPr lang="en-GB" sz="1200" kern="1200" dirty="0">
                <a:solidFill>
                  <a:schemeClr val="tx1"/>
                </a:solidFill>
                <a:effectLst/>
                <a:latin typeface="+mn-lt"/>
                <a:ea typeface="+mn-ea"/>
                <a:cs typeface="+mn-cs"/>
              </a:rPr>
              <a:t> cover smaller linked groups of services, or single services along, becoming experts in that/those fields.  </a:t>
            </a:r>
            <a:r>
              <a:rPr lang="en-GB" sz="1200" i="1" kern="1200" dirty="0">
                <a:solidFill>
                  <a:schemeClr val="tx1"/>
                </a:solidFill>
                <a:effectLst/>
                <a:latin typeface="+mn-lt"/>
                <a:ea typeface="+mn-ea"/>
                <a:cs typeface="+mn-cs"/>
              </a:rPr>
              <a:t>Outsourcing</a:t>
            </a:r>
            <a:r>
              <a:rPr lang="en-GB" sz="1200" kern="1200" dirty="0">
                <a:solidFill>
                  <a:schemeClr val="tx1"/>
                </a:solidFill>
                <a:effectLst/>
                <a:latin typeface="+mn-lt"/>
                <a:ea typeface="+mn-ea"/>
                <a:cs typeface="+mn-cs"/>
              </a:rPr>
              <a:t> describes the process of buying an HR service from an external provider (CIPD, 2017).  </a:t>
            </a:r>
            <a:r>
              <a:rPr lang="en-GB" sz="1200" i="1" kern="1200" dirty="0">
                <a:solidFill>
                  <a:schemeClr val="tx1"/>
                </a:solidFill>
                <a:effectLst/>
                <a:latin typeface="+mn-lt"/>
                <a:ea typeface="+mn-ea"/>
                <a:cs typeface="+mn-cs"/>
              </a:rPr>
              <a:t>Shared services</a:t>
            </a:r>
            <a:r>
              <a:rPr lang="en-GB" sz="1200" kern="1200" dirty="0">
                <a:solidFill>
                  <a:schemeClr val="tx1"/>
                </a:solidFill>
                <a:effectLst/>
                <a:latin typeface="+mn-lt"/>
                <a:ea typeface="+mn-ea"/>
                <a:cs typeface="+mn-cs"/>
              </a:rPr>
              <a:t> is a way of organising some of the routine administrative services provided by HR across an organisation/organisations through a hub/centre (CIPD, 2017).  Use of </a:t>
            </a:r>
            <a:r>
              <a:rPr lang="en-GB" sz="1200" i="1" kern="1200" dirty="0">
                <a:solidFill>
                  <a:schemeClr val="tx1"/>
                </a:solidFill>
                <a:effectLst/>
                <a:latin typeface="+mn-lt"/>
                <a:ea typeface="+mn-ea"/>
                <a:cs typeface="+mn-cs"/>
              </a:rPr>
              <a:t>consultancy services</a:t>
            </a:r>
            <a:r>
              <a:rPr lang="en-GB" sz="1200" kern="1200" dirty="0">
                <a:solidFill>
                  <a:schemeClr val="tx1"/>
                </a:solidFill>
                <a:effectLst/>
                <a:latin typeface="+mn-lt"/>
                <a:ea typeface="+mn-ea"/>
                <a:cs typeface="+mn-cs"/>
              </a:rPr>
              <a:t> is typically used to gain advice only on specific HR issues/process (CIPD, 2017).  Each of these methods have their similarities and difference. </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9</a:t>
            </a:fld>
            <a:endParaRPr lang="en-GB"/>
          </a:p>
        </p:txBody>
      </p:sp>
    </p:spTree>
    <p:extLst>
      <p:ext uri="{BB962C8B-B14F-4D97-AF65-F5344CB8AC3E}">
        <p14:creationId xmlns:p14="http://schemas.microsoft.com/office/powerpoint/2010/main" val="1793109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several similarities between the methods, one of which is that there are benefits and challenges to all delivery methods. Different methods can be used in conjunction with each other – such as the previously mentioned Ulrich’s Three-Legged Model (Wilkins &amp; Taylor, 2016).  Outsourcing and shared services centres are service-focused as they dedicate their resources to one, or small number of linked services (CIPD, 2017).  Both outsourcing and shared services can reduce costs to the organisation, as well as an increased efficiency in HR activities, and alleviate capacity issues to allow for a greater focus on the wider organisational strategy/strategies (CIPD, 2017).  With consultancy, outsourcing and shared services there is access to HR specialisms that may not be available internally (CIPD, 2017).</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number of differences are slightly less, as most methods mentioned refer to external assistance.  While consultants can be classed as service-focused, they do not carry out the activities like outsourcing and shared services would, rather, they are employed solely to provide advice to the organisation.  Also, when outsourcing services, or using shared services there is the risk that the organisation will be dismissing knowledge, whereas when employing a consultant, the organisation is bringing knowledge in (CIPD, 2017).</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10</a:t>
            </a:fld>
            <a:endParaRPr lang="en-GB"/>
          </a:p>
        </p:txBody>
      </p:sp>
    </p:spTree>
    <p:extLst>
      <p:ext uri="{BB962C8B-B14F-4D97-AF65-F5344CB8AC3E}">
        <p14:creationId xmlns:p14="http://schemas.microsoft.com/office/powerpoint/2010/main" val="3026097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important aspect of an HR professional’s activities would be to develop and maintain a good working relationship with the organisation’s line managers.  While an HR professional would play a role in the organisation’s performance management, it would be highly unusual for an HR professional to assign work and monitor and evaluate an employee’s performance.  This would typically fall to a line manager.  It is important for the HR professional and the line manager, however, to work together to ensure that all employee issues are being handled correctly and is standardised across the organisation (Wilkins &amp; Taylor, 2016).  While it is meant to be a two-way relationship, however, there is much the HR professional can do to ensure their objectives are being met.  Information on aspects HR – e.g. policies and procedures – are widely communicated; as well as providing on-going training to line managers on how to implement these elements in their day-to-day management activities (Wilkins &amp; Taylor, 2016).  </a:t>
            </a:r>
          </a:p>
        </p:txBody>
      </p:sp>
      <p:sp>
        <p:nvSpPr>
          <p:cNvPr id="4" name="Slide Number Placeholder 3"/>
          <p:cNvSpPr>
            <a:spLocks noGrp="1"/>
          </p:cNvSpPr>
          <p:nvPr>
            <p:ph type="sldNum" sz="quarter" idx="5"/>
          </p:nvPr>
        </p:nvSpPr>
        <p:spPr/>
        <p:txBody>
          <a:bodyPr/>
          <a:lstStyle/>
          <a:p>
            <a:fld id="{8C96BAE2-78D8-4871-B9F4-9A3FB5C3263B}" type="slidenum">
              <a:rPr lang="en-GB" smtClean="0"/>
              <a:t>11</a:t>
            </a:fld>
            <a:endParaRPr lang="en-GB"/>
          </a:p>
        </p:txBody>
      </p:sp>
    </p:spTree>
    <p:extLst>
      <p:ext uri="{BB962C8B-B14F-4D97-AF65-F5344CB8AC3E}">
        <p14:creationId xmlns:p14="http://schemas.microsoft.com/office/powerpoint/2010/main" val="1281439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relationships HR professionals have with organisational employees, including line managers, influence the effectiveness of collaboration, communication and the achievement of the organisational/HR objectives.  A relationship that can be based on trust, respect, honesty, along with a clear demonstration of sensitivity for the culture, beliefs and practices of others is effective (Johns &amp; Perkins, 2016).  Everyday HR professionals face ethical dilemmas in one form or another (CIPD, 2017).  HR professionals have the responsibility of not only acting ethically in all practices but promoting ethical behaviour in the whole workforce (Wilkins &amp; Taylor, 2016).  CIPD promote eight ethical lenses HR professionals should look through when decision-making – fairness, merit, markets, democracy, well-being, rights and duties, character and handling down lenses (CIPD, 2015).  When decisions are made with these in mind, both organisation and employee will benefit.</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12</a:t>
            </a:fld>
            <a:endParaRPr lang="en-GB"/>
          </a:p>
        </p:txBody>
      </p:sp>
    </p:spTree>
    <p:extLst>
      <p:ext uri="{BB962C8B-B14F-4D97-AF65-F5344CB8AC3E}">
        <p14:creationId xmlns:p14="http://schemas.microsoft.com/office/powerpoint/2010/main" val="2401732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example, in the process of change management, when communication is fair, open, transparent and consistent it helps create trust between those being impacted by change and those managing the change process (CIPD, 2017).  Whether the communication is top-down, bottom-up, when it is ethical then it will be perceived as truthful.  This leads to greater buy-in with more chance of success in the change process (Wilkins &amp; Taylor, 2016).</a:t>
            </a:r>
          </a:p>
          <a:p>
            <a:r>
              <a:rPr lang="en-GB" sz="1200" kern="1200" dirty="0">
                <a:solidFill>
                  <a:schemeClr val="tx1"/>
                </a:solidFill>
                <a:effectLst/>
                <a:latin typeface="+mn-lt"/>
                <a:ea typeface="+mn-ea"/>
                <a:cs typeface="+mn-cs"/>
              </a:rPr>
              <a:t>In contrast when the, if Pseudo-discussions take place between </a:t>
            </a:r>
            <a:r>
              <a:rPr lang="en-GB" sz="1200" kern="1200" dirty="0" err="1">
                <a:solidFill>
                  <a:schemeClr val="tx1"/>
                </a:solidFill>
                <a:effectLst/>
                <a:latin typeface="+mn-lt"/>
                <a:ea typeface="+mn-ea"/>
                <a:cs typeface="+mn-cs"/>
              </a:rPr>
              <a:t>changee</a:t>
            </a:r>
            <a:r>
              <a:rPr lang="en-GB" sz="1200" kern="1200" dirty="0">
                <a:solidFill>
                  <a:schemeClr val="tx1"/>
                </a:solidFill>
                <a:effectLst/>
                <a:latin typeface="+mn-lt"/>
                <a:ea typeface="+mn-ea"/>
                <a:cs typeface="+mn-cs"/>
              </a:rPr>
              <a:t> and changer when the decision around change have already been made is non-ethical – it is unfair and will be deemed wrong by employees – and the decision will be perceived as imposed.  The results will be negative – building a barrier between </a:t>
            </a:r>
            <a:r>
              <a:rPr lang="en-GB" sz="1200" kern="1200" dirty="0" err="1">
                <a:solidFill>
                  <a:schemeClr val="tx1"/>
                </a:solidFill>
                <a:effectLst/>
                <a:latin typeface="+mn-lt"/>
                <a:ea typeface="+mn-ea"/>
                <a:cs typeface="+mn-cs"/>
              </a:rPr>
              <a:t>changee</a:t>
            </a:r>
            <a:r>
              <a:rPr lang="en-GB" sz="1200" kern="1200" dirty="0">
                <a:solidFill>
                  <a:schemeClr val="tx1"/>
                </a:solidFill>
                <a:effectLst/>
                <a:latin typeface="+mn-lt"/>
                <a:ea typeface="+mn-ea"/>
                <a:cs typeface="+mn-cs"/>
              </a:rPr>
              <a:t> and changer, potentially lowering morale, retention, performance, and increase absence (CIPD, 2017).</a:t>
            </a:r>
          </a:p>
        </p:txBody>
      </p:sp>
      <p:sp>
        <p:nvSpPr>
          <p:cNvPr id="4" name="Slide Number Placeholder 3"/>
          <p:cNvSpPr>
            <a:spLocks noGrp="1"/>
          </p:cNvSpPr>
          <p:nvPr>
            <p:ph type="sldNum" sz="quarter" idx="5"/>
          </p:nvPr>
        </p:nvSpPr>
        <p:spPr/>
        <p:txBody>
          <a:bodyPr/>
          <a:lstStyle/>
          <a:p>
            <a:fld id="{8C96BAE2-78D8-4871-B9F4-9A3FB5C3263B}" type="slidenum">
              <a:rPr lang="en-GB" smtClean="0"/>
              <a:t>13</a:t>
            </a:fld>
            <a:endParaRPr lang="en-GB"/>
          </a:p>
        </p:txBody>
      </p:sp>
    </p:spTree>
    <p:extLst>
      <p:ext uri="{BB962C8B-B14F-4D97-AF65-F5344CB8AC3E}">
        <p14:creationId xmlns:p14="http://schemas.microsoft.com/office/powerpoint/2010/main" val="2773329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should be focused in a way that adds value to the organisation and our customers – create value from the outside in (Ulrich, The Future of HR, 2016).  HR is called to ensure and prove it brings value to the organisation, not only in its transactional services, but its transformational services also. This requires various forms of evaluation.</a:t>
            </a:r>
          </a:p>
          <a:p>
            <a:r>
              <a:rPr lang="en-GB" sz="1200" kern="1200" dirty="0">
                <a:solidFill>
                  <a:schemeClr val="tx1"/>
                </a:solidFill>
                <a:effectLst/>
                <a:latin typeface="+mn-lt"/>
                <a:ea typeface="+mn-ea"/>
                <a:cs typeface="+mn-cs"/>
              </a:rPr>
              <a:t>Quantitative data in the form of statistics is gathered to benchmark – compare and analyse against previous year’s data, and that of competitors – in various services, such as absence, recruitment, costs etc.</a:t>
            </a:r>
          </a:p>
          <a:p>
            <a:r>
              <a:rPr lang="en-GB" sz="1200" kern="1200" dirty="0">
                <a:solidFill>
                  <a:schemeClr val="tx1"/>
                </a:solidFill>
                <a:effectLst/>
                <a:latin typeface="+mn-lt"/>
                <a:ea typeface="+mn-ea"/>
                <a:cs typeface="+mn-cs"/>
              </a:rPr>
              <a:t>Key Performance Indicators (KPIs) tell an organisation how the various services are performing against key objectives.  This can be gained statistically or otherwise, but must be SMART (specific, measurable, achievable, relevant, timebound) to provide an accurate picture (Taylor &amp; Woodhams, 2016).</a:t>
            </a:r>
          </a:p>
          <a:p>
            <a:r>
              <a:rPr lang="en-GB" sz="1200" kern="1200" dirty="0">
                <a:solidFill>
                  <a:schemeClr val="tx1"/>
                </a:solidFill>
                <a:effectLst/>
                <a:latin typeface="+mn-lt"/>
                <a:ea typeface="+mn-ea"/>
                <a:cs typeface="+mn-cs"/>
              </a:rPr>
              <a:t>A matrix is produces in the form of a balanced scorecard which provides a picture of how a set of performance measures aligned to the organisation’s objectives have been met. </a:t>
            </a:r>
          </a:p>
          <a:p>
            <a:r>
              <a:rPr lang="en-GB" sz="1200" kern="1200" dirty="0">
                <a:solidFill>
                  <a:schemeClr val="tx1"/>
                </a:solidFill>
                <a:effectLst/>
                <a:latin typeface="+mn-lt"/>
                <a:ea typeface="+mn-ea"/>
                <a:cs typeface="+mn-cs"/>
              </a:rPr>
              <a:t>Another way of determining the effect of the contribution of an HR function is through a stakeholder analysis – an examination of how the services within the HR function have met the needs of its customers/stakeholders (Wilkins &amp; Taylor, 2016).</a:t>
            </a:r>
          </a:p>
          <a:p>
            <a:r>
              <a:rPr lang="en-GB" sz="1200" kern="1200" dirty="0">
                <a:solidFill>
                  <a:schemeClr val="tx1"/>
                </a:solidFill>
                <a:effectLst/>
                <a:latin typeface="+mn-lt"/>
                <a:ea typeface="+mn-ea"/>
                <a:cs typeface="+mn-cs"/>
              </a:rPr>
              <a:t>It’s the proven added value of the HR function that ensures the organisation is competitive in its market.  This added value can be demonstrated in the organisation’s positive outcomes.</a:t>
            </a:r>
          </a:p>
        </p:txBody>
      </p:sp>
      <p:sp>
        <p:nvSpPr>
          <p:cNvPr id="4" name="Slide Number Placeholder 3"/>
          <p:cNvSpPr>
            <a:spLocks noGrp="1"/>
          </p:cNvSpPr>
          <p:nvPr>
            <p:ph type="sldNum" sz="quarter" idx="5"/>
          </p:nvPr>
        </p:nvSpPr>
        <p:spPr/>
        <p:txBody>
          <a:bodyPr/>
          <a:lstStyle/>
          <a:p>
            <a:fld id="{8C96BAE2-78D8-4871-B9F4-9A3FB5C3263B}" type="slidenum">
              <a:rPr lang="en-GB" smtClean="0"/>
              <a:t>14</a:t>
            </a:fld>
            <a:endParaRPr lang="en-GB"/>
          </a:p>
        </p:txBody>
      </p:sp>
    </p:spTree>
    <p:extLst>
      <p:ext uri="{BB962C8B-B14F-4D97-AF65-F5344CB8AC3E}">
        <p14:creationId xmlns:p14="http://schemas.microsoft.com/office/powerpoint/2010/main" val="877530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Many researchers claim that effective HR produces positive organisational outcomes (Marin-Garcia &amp; Tomas, 2016).  The AMO model claims that employees’ performance improves when they possess the capabilities and adequate motivation along with the organisation’s provision of opportunity to participate, shows that these three elements empower the employees to meet organisational outcomes.  Marin-Garcia and Tomas (2016) reviewed whether there was, not only a direct correlation between trained/skilled employees and better performance, but between inadequate learning opportunities and demotivation (Marin-Garcia &amp; Tomas, 2016). Their conclusion highlighted that while previous studies appeared have data showing the correlation, there were a number of criticisms, including the limitation of studies across various contexts and the lack of longitudinal studies (Marin-Garcia &amp; Tomas, 2016).</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15</a:t>
            </a:fld>
            <a:endParaRPr lang="en-GB"/>
          </a:p>
        </p:txBody>
      </p:sp>
    </p:spTree>
    <p:extLst>
      <p:ext uri="{BB962C8B-B14F-4D97-AF65-F5344CB8AC3E}">
        <p14:creationId xmlns:p14="http://schemas.microsoft.com/office/powerpoint/2010/main" val="14781654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 also reviewed the literature on link between HR management and performance (Guest, 2011).  Like Marin-Garcia &amp; Tomas, Guest also found that after the decades of studies, the question remains unanswered.  It was acknowledged that as HR evolves, there is limited research to prove the link between the two in various contexts and professional areas.  The review also highlights that there is potential risk with the exclusion of some HR professional (Guest, 2011).</a:t>
            </a:r>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16</a:t>
            </a:fld>
            <a:endParaRPr lang="en-GB"/>
          </a:p>
        </p:txBody>
      </p:sp>
    </p:spTree>
    <p:extLst>
      <p:ext uri="{BB962C8B-B14F-4D97-AF65-F5344CB8AC3E}">
        <p14:creationId xmlns:p14="http://schemas.microsoft.com/office/powerpoint/2010/main" val="806733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has shown how HR has evolved over the last century, and its need to keep evolving, how the function can contribute to any change management process – small or large, the various ways its services can be delivered and how effective relationships with the organisation’s line managers can contribute to positive outcomes, the importance of ethical practices, and how evaluations of contributions can be carried out.  What has also been clear is that HR will always need to evolve and keep proving their value to organisations.  What will the future of HR be?  That is to be seen, but it will need to change with the world and its organisation.</a:t>
            </a:r>
          </a:p>
          <a:p>
            <a:endParaRPr lang="en-GB" dirty="0"/>
          </a:p>
        </p:txBody>
      </p:sp>
      <p:sp>
        <p:nvSpPr>
          <p:cNvPr id="4" name="Slide Number Placeholder 3"/>
          <p:cNvSpPr>
            <a:spLocks noGrp="1"/>
          </p:cNvSpPr>
          <p:nvPr>
            <p:ph type="sldNum" sz="quarter" idx="5"/>
          </p:nvPr>
        </p:nvSpPr>
        <p:spPr/>
        <p:txBody>
          <a:bodyPr/>
          <a:lstStyle/>
          <a:p>
            <a:fld id="{8C96BAE2-78D8-4871-B9F4-9A3FB5C3263B}" type="slidenum">
              <a:rPr lang="en-GB" smtClean="0"/>
              <a:t>17</a:t>
            </a:fld>
            <a:endParaRPr lang="en-GB"/>
          </a:p>
        </p:txBody>
      </p:sp>
    </p:spTree>
    <p:extLst>
      <p:ext uri="{BB962C8B-B14F-4D97-AF65-F5344CB8AC3E}">
        <p14:creationId xmlns:p14="http://schemas.microsoft.com/office/powerpoint/2010/main" val="2687223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Bibliography:</a:t>
            </a:r>
          </a:p>
          <a:p>
            <a:r>
              <a:rPr lang="en-US" sz="1200" kern="1200" dirty="0">
                <a:solidFill>
                  <a:schemeClr val="tx1"/>
                </a:solidFill>
                <a:effectLst/>
                <a:latin typeface="+mn-lt"/>
                <a:ea typeface="+mn-ea"/>
                <a:cs typeface="+mn-cs"/>
              </a:rPr>
              <a:t>Carter, A., &amp; Varney, S. (2018). Change Capability in the Agile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HRN Paper (Member Paper 139) : IES</a:t>
            </a:r>
            <a:r>
              <a:rPr lang="en-US" sz="1200" kern="1200" dirty="0">
                <a:solidFill>
                  <a:schemeClr val="tx1"/>
                </a:solidFill>
                <a:effectLst/>
                <a:latin typeface="+mn-lt"/>
                <a:ea typeface="+mn-ea"/>
                <a:cs typeface="+mn-cs"/>
              </a:rPr>
              <a:t>, 1-12.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CIPD. (2015). </a:t>
            </a:r>
            <a:r>
              <a:rPr lang="en-US" sz="1200" i="1" kern="1200" dirty="0">
                <a:solidFill>
                  <a:schemeClr val="tx1"/>
                </a:solidFill>
                <a:effectLst/>
                <a:latin typeface="+mn-lt"/>
                <a:ea typeface="+mn-ea"/>
                <a:cs typeface="+mn-cs"/>
              </a:rPr>
              <a:t>Ethical Decision-Making: Eight Perspectives on Workplace Dilemmas.</a:t>
            </a:r>
            <a:r>
              <a:rPr lang="en-US" sz="1200" kern="1200" dirty="0">
                <a:solidFill>
                  <a:schemeClr val="tx1"/>
                </a:solidFill>
                <a:effectLst/>
                <a:latin typeface="+mn-lt"/>
                <a:ea typeface="+mn-ea"/>
                <a:cs typeface="+mn-cs"/>
              </a:rPr>
              <a:t> London: CIPD.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CIPD. (2017, March 30). </a:t>
            </a:r>
            <a:r>
              <a:rPr lang="en-US" sz="1200" i="1" kern="1200" dirty="0">
                <a:solidFill>
                  <a:schemeClr val="tx1"/>
                </a:solidFill>
                <a:effectLst/>
                <a:latin typeface="+mn-lt"/>
                <a:ea typeface="+mn-ea"/>
                <a:cs typeface="+mn-cs"/>
              </a:rPr>
              <a:t>CIPD - What does an ethical approach to HRM entail?</a:t>
            </a:r>
            <a:r>
              <a:rPr lang="en-US" sz="1200" kern="1200" dirty="0">
                <a:solidFill>
                  <a:schemeClr val="tx1"/>
                </a:solidFill>
                <a:effectLst/>
                <a:latin typeface="+mn-lt"/>
                <a:ea typeface="+mn-ea"/>
                <a:cs typeface="+mn-cs"/>
              </a:rPr>
              <a:t> Retrieved from YouTube: https://www.youtube.com/watch?time_continue=132&amp;v=KtGipKcJ_CQ</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CIPD. (2017, October 17). </a:t>
            </a:r>
            <a:r>
              <a:rPr lang="en-US" sz="1200" i="1" kern="1200" dirty="0">
                <a:solidFill>
                  <a:schemeClr val="tx1"/>
                </a:solidFill>
                <a:effectLst/>
                <a:latin typeface="+mn-lt"/>
                <a:ea typeface="+mn-ea"/>
                <a:cs typeface="+mn-cs"/>
              </a:rPr>
              <a:t>HR Outsourcing Factsheet.</a:t>
            </a:r>
            <a:r>
              <a:rPr lang="en-US" sz="1200" kern="1200" dirty="0">
                <a:solidFill>
                  <a:schemeClr val="tx1"/>
                </a:solidFill>
                <a:effectLst/>
                <a:latin typeface="+mn-lt"/>
                <a:ea typeface="+mn-ea"/>
                <a:cs typeface="+mn-cs"/>
              </a:rPr>
              <a:t> Retrieved from CIPD: https://www.cipd.co.uk/knowledge/fundamentals/people/hr/outsourcing-facsheet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CIPD. (2017, October 19). </a:t>
            </a:r>
            <a:r>
              <a:rPr lang="en-US" sz="1200" i="1" kern="1200" dirty="0">
                <a:solidFill>
                  <a:schemeClr val="tx1"/>
                </a:solidFill>
                <a:effectLst/>
                <a:latin typeface="+mn-lt"/>
                <a:ea typeface="+mn-ea"/>
                <a:cs typeface="+mn-cs"/>
              </a:rPr>
              <a:t>HR Shared Services Factsheet.</a:t>
            </a:r>
            <a:r>
              <a:rPr lang="en-US" sz="1200" kern="1200" dirty="0">
                <a:solidFill>
                  <a:schemeClr val="tx1"/>
                </a:solidFill>
                <a:effectLst/>
                <a:latin typeface="+mn-lt"/>
                <a:ea typeface="+mn-ea"/>
                <a:cs typeface="+mn-cs"/>
              </a:rPr>
              <a:t> Retrieved from CIPD: https://www.cipd.co.uk/knowledge/fundamentals/people/hr/shared-services-factsheet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CIPD. (2017, November 8). </a:t>
            </a:r>
            <a:r>
              <a:rPr lang="en-US" sz="1200" i="1" kern="1200" dirty="0">
                <a:solidFill>
                  <a:schemeClr val="tx1"/>
                </a:solidFill>
                <a:effectLst/>
                <a:latin typeface="+mn-lt"/>
                <a:ea typeface="+mn-ea"/>
                <a:cs typeface="+mn-cs"/>
              </a:rPr>
              <a:t>HR Strategic Resourcing.</a:t>
            </a:r>
            <a:r>
              <a:rPr lang="en-US" sz="1200" kern="1200" dirty="0">
                <a:solidFill>
                  <a:schemeClr val="tx1"/>
                </a:solidFill>
                <a:effectLst/>
                <a:latin typeface="+mn-lt"/>
                <a:ea typeface="+mn-ea"/>
                <a:cs typeface="+mn-cs"/>
              </a:rPr>
              <a:t> Retrieved from CIPD: https://www.cipd.co.uk/knowledge/strategy/hr/strategic-hrm-factsheet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Connelly, M. (2016, November 15). </a:t>
            </a:r>
            <a:r>
              <a:rPr lang="en-US" sz="1200" i="1" kern="1200" dirty="0">
                <a:solidFill>
                  <a:schemeClr val="tx1"/>
                </a:solidFill>
                <a:effectLst/>
                <a:latin typeface="+mn-lt"/>
                <a:ea typeface="+mn-ea"/>
                <a:cs typeface="+mn-cs"/>
              </a:rPr>
              <a:t>The Kurt Lewin Change Management Model</a:t>
            </a:r>
            <a:r>
              <a:rPr lang="en-US" sz="1200" kern="1200" dirty="0">
                <a:solidFill>
                  <a:schemeClr val="tx1"/>
                </a:solidFill>
                <a:effectLst/>
                <a:latin typeface="+mn-lt"/>
                <a:ea typeface="+mn-ea"/>
                <a:cs typeface="+mn-cs"/>
              </a:rPr>
              <a:t>. Retrieved from Change Management Coach: https://www.change-management-coach.com/kurt_lewin.html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Connelly, M. (2018, August 30). </a:t>
            </a:r>
            <a:r>
              <a:rPr lang="en-US" sz="1200" i="1" kern="1200" dirty="0">
                <a:solidFill>
                  <a:schemeClr val="tx1"/>
                </a:solidFill>
                <a:effectLst/>
                <a:latin typeface="+mn-lt"/>
                <a:ea typeface="+mn-ea"/>
                <a:cs typeface="+mn-cs"/>
              </a:rPr>
              <a:t>Kubler Ross 5 Stage Model</a:t>
            </a:r>
            <a:r>
              <a:rPr lang="en-US" sz="1200" kern="1200" dirty="0">
                <a:solidFill>
                  <a:schemeClr val="tx1"/>
                </a:solidFill>
                <a:effectLst/>
                <a:latin typeface="+mn-lt"/>
                <a:ea typeface="+mn-ea"/>
                <a:cs typeface="+mn-cs"/>
              </a:rPr>
              <a:t>. Retrieved from Change Management Coach: https://www.change-management-coach.com/kubler-ross.html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Guest, D. (2011). Human Resource Management and Performance: Searching for Some Answers. </a:t>
            </a:r>
            <a:r>
              <a:rPr lang="en-US" sz="1200" i="1" kern="1200" dirty="0">
                <a:solidFill>
                  <a:schemeClr val="tx1"/>
                </a:solidFill>
                <a:effectLst/>
                <a:latin typeface="+mn-lt"/>
                <a:ea typeface="+mn-ea"/>
                <a:cs typeface="+mn-cs"/>
              </a:rPr>
              <a:t>Human Resource Management Journal</a:t>
            </a:r>
            <a:r>
              <a:rPr lang="en-US" sz="1200" kern="1200" dirty="0">
                <a:solidFill>
                  <a:schemeClr val="tx1"/>
                </a:solidFill>
                <a:effectLst/>
                <a:latin typeface="+mn-lt"/>
                <a:ea typeface="+mn-ea"/>
                <a:cs typeface="+mn-cs"/>
              </a:rPr>
              <a:t>, 3-13.</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Howlett, W. (2018, November 7). </a:t>
            </a:r>
            <a:r>
              <a:rPr lang="en-US" sz="1200" i="1" kern="1200" dirty="0">
                <a:solidFill>
                  <a:schemeClr val="tx1"/>
                </a:solidFill>
                <a:effectLst/>
                <a:latin typeface="+mn-lt"/>
                <a:ea typeface="+mn-ea"/>
                <a:cs typeface="+mn-cs"/>
              </a:rPr>
              <a:t>Change Management Factsheet</a:t>
            </a:r>
            <a:r>
              <a:rPr lang="en-US" sz="1200" kern="1200" dirty="0">
                <a:solidFill>
                  <a:schemeClr val="tx1"/>
                </a:solidFill>
                <a:effectLst/>
                <a:latin typeface="+mn-lt"/>
                <a:ea typeface="+mn-ea"/>
                <a:cs typeface="+mn-cs"/>
              </a:rPr>
              <a:t>. Retrieved from CIPD: https://www.cipd.co.uk/knowledge/strategy/change/management-factsheet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Johns, T., &amp; Perkins, G. (2016). Developing Professional Practice. In S. Taylor, &amp; C. Woodhams, </a:t>
            </a:r>
            <a:r>
              <a:rPr lang="en-US" sz="1200" i="1" kern="1200" dirty="0">
                <a:solidFill>
                  <a:schemeClr val="tx1"/>
                </a:solidFill>
                <a:effectLst/>
                <a:latin typeface="+mn-lt"/>
                <a:ea typeface="+mn-ea"/>
                <a:cs typeface="+mn-cs"/>
              </a:rPr>
              <a:t>Studying Human Resource Management</a:t>
            </a:r>
            <a:r>
              <a:rPr lang="en-US" sz="1200" kern="1200" dirty="0">
                <a:solidFill>
                  <a:schemeClr val="tx1"/>
                </a:solidFill>
                <a:effectLst/>
                <a:latin typeface="+mn-lt"/>
                <a:ea typeface="+mn-ea"/>
                <a:cs typeface="+mn-cs"/>
              </a:rPr>
              <a:t> (pp. 67-87). London: CIPD.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Marin-Garcia, J., &amp; Tomas, J. M. (2016). Deconstructing AMO Framework: A Systematic Review. </a:t>
            </a:r>
            <a:r>
              <a:rPr lang="en-US" sz="1200" i="1" kern="1200" dirty="0">
                <a:solidFill>
                  <a:schemeClr val="tx1"/>
                </a:solidFill>
                <a:effectLst/>
                <a:latin typeface="+mn-lt"/>
                <a:ea typeface="+mn-ea"/>
                <a:cs typeface="+mn-cs"/>
              </a:rPr>
              <a:t>Omnia Science</a:t>
            </a:r>
            <a:r>
              <a:rPr lang="en-US" sz="1200" kern="1200" dirty="0">
                <a:solidFill>
                  <a:schemeClr val="tx1"/>
                </a:solidFill>
                <a:effectLst/>
                <a:latin typeface="+mn-lt"/>
                <a:ea typeface="+mn-ea"/>
                <a:cs typeface="+mn-cs"/>
              </a:rPr>
              <a:t>, 1040 - 1087.</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Taylor, S., &amp; Woodhams, C. (2016). </a:t>
            </a:r>
            <a:r>
              <a:rPr lang="en-US" sz="1200" i="1" kern="1200" dirty="0">
                <a:solidFill>
                  <a:schemeClr val="tx1"/>
                </a:solidFill>
                <a:effectLst/>
                <a:latin typeface="+mn-lt"/>
                <a:ea typeface="+mn-ea"/>
                <a:cs typeface="+mn-cs"/>
              </a:rPr>
              <a:t>Studying Human Resources Management.</a:t>
            </a:r>
            <a:r>
              <a:rPr lang="en-US" sz="1200" kern="1200" dirty="0">
                <a:solidFill>
                  <a:schemeClr val="tx1"/>
                </a:solidFill>
                <a:effectLst/>
                <a:latin typeface="+mn-lt"/>
                <a:ea typeface="+mn-ea"/>
                <a:cs typeface="+mn-cs"/>
              </a:rPr>
              <a:t> London: CIPD.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Ulrich, D. D. (2015, August 19). </a:t>
            </a:r>
            <a:r>
              <a:rPr lang="en-US" sz="1200" i="1" kern="1200" dirty="0">
                <a:solidFill>
                  <a:schemeClr val="tx1"/>
                </a:solidFill>
                <a:effectLst/>
                <a:latin typeface="+mn-lt"/>
                <a:ea typeface="+mn-ea"/>
                <a:cs typeface="+mn-cs"/>
              </a:rPr>
              <a:t>HR Transformation: Four Steps of HR Transformation</a:t>
            </a:r>
            <a:r>
              <a:rPr lang="en-US" sz="1200" kern="1200" dirty="0">
                <a:solidFill>
                  <a:schemeClr val="tx1"/>
                </a:solidFill>
                <a:effectLst/>
                <a:latin typeface="+mn-lt"/>
                <a:ea typeface="+mn-ea"/>
                <a:cs typeface="+mn-cs"/>
              </a:rPr>
              <a:t>. Retrieved from YouTube: https://www.youtube.com/watch?v=xopVlmEkoFo</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Ulrich, D. D. (2016, April 12). </a:t>
            </a:r>
            <a:r>
              <a:rPr lang="en-US" sz="1200" i="1" kern="1200" dirty="0">
                <a:solidFill>
                  <a:schemeClr val="tx1"/>
                </a:solidFill>
                <a:effectLst/>
                <a:latin typeface="+mn-lt"/>
                <a:ea typeface="+mn-ea"/>
                <a:cs typeface="+mn-cs"/>
              </a:rPr>
              <a:t>The Future of HR</a:t>
            </a:r>
            <a:r>
              <a:rPr lang="en-US" sz="1200" kern="1200" dirty="0">
                <a:solidFill>
                  <a:schemeClr val="tx1"/>
                </a:solidFill>
                <a:effectLst/>
                <a:latin typeface="+mn-lt"/>
                <a:ea typeface="+mn-ea"/>
                <a:cs typeface="+mn-cs"/>
              </a:rPr>
              <a:t>. Retrieved from YouTube: https://www.youtube.com/watch?time_continue=812&amp;v=57PmDk73u7I</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Wilkins, K., &amp; Taylor, S. (2016). Managing and Co-ordinating the HR Function. In S. Taylor, &amp; C. Woodhams, </a:t>
            </a:r>
            <a:r>
              <a:rPr lang="en-US" sz="1200" i="1" kern="1200" dirty="0">
                <a:solidFill>
                  <a:schemeClr val="tx1"/>
                </a:solidFill>
                <a:effectLst/>
                <a:latin typeface="+mn-lt"/>
                <a:ea typeface="+mn-ea"/>
                <a:cs typeface="+mn-cs"/>
              </a:rPr>
              <a:t>Studying Human Resource Management</a:t>
            </a:r>
            <a:r>
              <a:rPr lang="en-US" sz="1200" kern="1200" dirty="0">
                <a:solidFill>
                  <a:schemeClr val="tx1"/>
                </a:solidFill>
                <a:effectLst/>
                <a:latin typeface="+mn-lt"/>
                <a:ea typeface="+mn-ea"/>
                <a:cs typeface="+mn-cs"/>
              </a:rPr>
              <a:t> (pp. 21-41). London: CIPD.</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C96BAE2-78D8-4871-B9F4-9A3FB5C3263B}" type="slidenum">
              <a:rPr lang="en-GB" smtClean="0"/>
              <a:t>18</a:t>
            </a:fld>
            <a:endParaRPr lang="en-GB"/>
          </a:p>
        </p:txBody>
      </p:sp>
    </p:spTree>
    <p:extLst>
      <p:ext uri="{BB962C8B-B14F-4D97-AF65-F5344CB8AC3E}">
        <p14:creationId xmlns:p14="http://schemas.microsoft.com/office/powerpoint/2010/main" val="3466780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767676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76571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65736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BEAD1-565C-4CC7-A09C-24120FFBB803}" type="datetimeFigureOut">
              <a:rPr lang="en-GB" smtClean="0"/>
              <a:t>13/12/2018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7453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BEAD1-565C-4CC7-A09C-24120FFBB803}" type="datetimeFigureOut">
              <a:rPr lang="en-GB" smtClean="0"/>
              <a:t>13/12/2018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42544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BEAD1-565C-4CC7-A09C-24120FFBB803}" type="datetimeFigureOut">
              <a:rPr lang="en-GB" smtClean="0"/>
              <a:t>13/12/2018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610356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BEAD1-565C-4CC7-A09C-24120FFBB803}" type="datetimeFigureOut">
              <a:rPr lang="en-GB" smtClean="0"/>
              <a:t>13/12/2018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71185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13/12/2018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202826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13/12/2018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01313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5BEAD1-565C-4CC7-A09C-24120FFBB803}" type="datetimeFigureOut">
              <a:rPr lang="en-GB" smtClean="0"/>
              <a:t>13/12/2018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099016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089589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3293542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44741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13/12/2018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813708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15BEAD1-565C-4CC7-A09C-24120FFBB803}" type="datetimeFigureOut">
              <a:rPr lang="en-GB" smtClean="0"/>
              <a:t>13/12/2018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297951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2180496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15BEAD1-565C-4CC7-A09C-24120FFBB803}" type="datetimeFigureOut">
              <a:rPr lang="en-GB" smtClean="0"/>
              <a:t>13/12/2018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58BE7F6-3E82-4688-944B-5684E7964089}" type="slidenum">
              <a:rPr lang="en-GB" smtClean="0"/>
              <a:t>‹#›</a:t>
            </a:fld>
            <a:endParaRPr lang="en-GB"/>
          </a:p>
        </p:txBody>
      </p:sp>
    </p:spTree>
    <p:extLst>
      <p:ext uri="{BB962C8B-B14F-4D97-AF65-F5344CB8AC3E}">
        <p14:creationId xmlns:p14="http://schemas.microsoft.com/office/powerpoint/2010/main" val="188240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15BEAD1-565C-4CC7-A09C-24120FFBB803}" type="datetimeFigureOut">
              <a:rPr lang="en-GB" smtClean="0"/>
              <a:t>13/12/2018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58BE7F6-3E82-4688-944B-5684E7964089}" type="slidenum">
              <a:rPr lang="en-GB" smtClean="0"/>
              <a:t>‹#›</a:t>
            </a:fld>
            <a:endParaRPr lang="en-GB"/>
          </a:p>
        </p:txBody>
      </p:sp>
    </p:spTree>
    <p:extLst>
      <p:ext uri="{BB962C8B-B14F-4D97-AF65-F5344CB8AC3E}">
        <p14:creationId xmlns:p14="http://schemas.microsoft.com/office/powerpoint/2010/main" val="9357767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mailto:shelley.dony@wales.nhs.uk"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AD0FC463-7C6D-4FB4-8409-DD54DF4E5140}"/>
              </a:ext>
            </a:extLst>
          </p:cNvPr>
          <p:cNvSpPr>
            <a:spLocks noChangeArrowheads="1"/>
          </p:cNvSpPr>
          <p:nvPr/>
        </p:nvSpPr>
        <p:spPr bwMode="auto">
          <a:xfrm>
            <a:off x="1413163" y="1395358"/>
            <a:ext cx="8575963"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Qualification: 		CIPD Level 5 Diploma in Applied HR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Module:                		Understanding the Contemporary HR Function</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Assignment:  		Activity 1</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Name:                        	Shelley Dony</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Student Number:        	1810449 </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CIPD Number:		53274174</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000" dirty="0">
              <a:solidFill>
                <a:srgbClr val="000000"/>
              </a:solidFill>
              <a:latin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By signing below, I confirm that the work/evidence presented is my own, unaided work.  I understand the regulations pertaining to candidate malpractice and the action that may be taken as a result.</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Signed:   </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pic>
        <p:nvPicPr>
          <p:cNvPr id="1025" name="Picture 1">
            <a:extLst>
              <a:ext uri="{FF2B5EF4-FFF2-40B4-BE49-F238E27FC236}">
                <a16:creationId xmlns:a16="http://schemas.microsoft.com/office/drawing/2014/main" id="{EB4FC84B-6D3B-4C62-A363-98781048D5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946" y="5015344"/>
            <a:ext cx="1039090" cy="1389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8741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 name="Rectangle 13">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C45C335-6197-4AA5-A2BC-01148282189E}"/>
              </a:ext>
            </a:extLst>
          </p:cNvPr>
          <p:cNvSpPr>
            <a:spLocks noGrp="1"/>
          </p:cNvSpPr>
          <p:nvPr>
            <p:ph type="ctrTitle"/>
          </p:nvPr>
        </p:nvSpPr>
        <p:spPr>
          <a:xfrm>
            <a:off x="5274825" y="1143000"/>
            <a:ext cx="6268246" cy="3134032"/>
          </a:xfrm>
        </p:spPr>
        <p:txBody>
          <a:bodyPr>
            <a:normAutofit/>
          </a:bodyPr>
          <a:lstStyle/>
          <a:p>
            <a:pPr>
              <a:lnSpc>
                <a:spcPct val="90000"/>
              </a:lnSpc>
            </a:pPr>
            <a:r>
              <a:rPr lang="en-GB" sz="5100" dirty="0">
                <a:solidFill>
                  <a:srgbClr val="EBEBEB"/>
                </a:solidFill>
              </a:rPr>
              <a:t>Understanding the Contemporary Human Resources Function</a:t>
            </a:r>
          </a:p>
        </p:txBody>
      </p:sp>
      <p:sp>
        <p:nvSpPr>
          <p:cNvPr id="3" name="Subtitle 2">
            <a:extLst>
              <a:ext uri="{FF2B5EF4-FFF2-40B4-BE49-F238E27FC236}">
                <a16:creationId xmlns:a16="http://schemas.microsoft.com/office/drawing/2014/main" id="{D5801EBC-A00A-40D8-87FF-3CCE442A8965}"/>
              </a:ext>
            </a:extLst>
          </p:cNvPr>
          <p:cNvSpPr>
            <a:spLocks noGrp="1"/>
          </p:cNvSpPr>
          <p:nvPr>
            <p:ph type="subTitle" idx="1"/>
          </p:nvPr>
        </p:nvSpPr>
        <p:spPr>
          <a:xfrm>
            <a:off x="5274825" y="4473677"/>
            <a:ext cx="6268246" cy="1268144"/>
          </a:xfrm>
        </p:spPr>
        <p:txBody>
          <a:bodyPr>
            <a:normAutofit/>
          </a:bodyPr>
          <a:lstStyle/>
          <a:p>
            <a:r>
              <a:rPr lang="en-GB" sz="2000"/>
              <a:t>Shelley Dony</a:t>
            </a:r>
          </a:p>
          <a:p>
            <a:r>
              <a:rPr lang="en-GB" sz="2000"/>
              <a:t>1810449</a:t>
            </a:r>
          </a:p>
        </p:txBody>
      </p:sp>
      <p:pic>
        <p:nvPicPr>
          <p:cNvPr id="7" name="Graphic 6" descr="Group">
            <a:extLst>
              <a:ext uri="{FF2B5EF4-FFF2-40B4-BE49-F238E27FC236}">
                <a16:creationId xmlns:a16="http://schemas.microsoft.com/office/drawing/2014/main" id="{E1E52868-4E9C-4D4C-BAB5-853318091E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09764" y="1661911"/>
            <a:ext cx="3531062" cy="3531062"/>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5750785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DF6C4-724A-4A5C-9172-0C1BC97A317D}"/>
              </a:ext>
            </a:extLst>
          </p:cNvPr>
          <p:cNvSpPr>
            <a:spLocks noGrp="1"/>
          </p:cNvSpPr>
          <p:nvPr>
            <p:ph type="title"/>
          </p:nvPr>
        </p:nvSpPr>
        <p:spPr/>
        <p:txBody>
          <a:bodyPr/>
          <a:lstStyle/>
          <a:p>
            <a:r>
              <a:rPr lang="en-GB" dirty="0"/>
              <a:t>Aims</a:t>
            </a:r>
          </a:p>
        </p:txBody>
      </p:sp>
      <p:sp>
        <p:nvSpPr>
          <p:cNvPr id="3" name="Text Placeholder 2">
            <a:extLst>
              <a:ext uri="{FF2B5EF4-FFF2-40B4-BE49-F238E27FC236}">
                <a16:creationId xmlns:a16="http://schemas.microsoft.com/office/drawing/2014/main" id="{1EA4A6D9-215E-48E3-AB4E-BB742F57B839}"/>
              </a:ext>
            </a:extLst>
          </p:cNvPr>
          <p:cNvSpPr>
            <a:spLocks noGrp="1"/>
          </p:cNvSpPr>
          <p:nvPr>
            <p:ph type="body" idx="1"/>
          </p:nvPr>
        </p:nvSpPr>
        <p:spPr>
          <a:xfrm>
            <a:off x="6475751" y="1618938"/>
            <a:ext cx="5716249" cy="4616970"/>
          </a:xfrm>
        </p:spPr>
        <p:txBody>
          <a:bodyPr>
            <a:normAutofit/>
          </a:bodyPr>
          <a:lstStyle/>
          <a:p>
            <a:pPr marL="342900" indent="-342900">
              <a:buFont typeface="Arial" panose="020B0604020202020204" pitchFamily="34" charset="0"/>
              <a:buChar char="•"/>
            </a:pPr>
            <a:r>
              <a:rPr lang="en-GB" dirty="0"/>
              <a:t>Explain the evolving function of HR</a:t>
            </a:r>
          </a:p>
          <a:p>
            <a:pPr marL="342900" indent="-342900">
              <a:buFont typeface="Arial" panose="020B0604020202020204" pitchFamily="34" charset="0"/>
              <a:buChar char="•"/>
            </a:pPr>
            <a:r>
              <a:rPr lang="en-GB" dirty="0"/>
              <a:t>Explain hr’s contribution to change management</a:t>
            </a:r>
          </a:p>
          <a:p>
            <a:pPr marL="342900" indent="-342900">
              <a:buFont typeface="Arial" panose="020B0604020202020204" pitchFamily="34" charset="0"/>
              <a:buChar char="•"/>
            </a:pPr>
            <a:r>
              <a:rPr lang="en-GB" dirty="0"/>
              <a:t>Describe delivery of hr services </a:t>
            </a:r>
          </a:p>
          <a:p>
            <a:pPr marL="342900" indent="-342900">
              <a:buFont typeface="Arial" panose="020B0604020202020204" pitchFamily="34" charset="0"/>
              <a:buChar char="•"/>
            </a:pPr>
            <a:r>
              <a:rPr lang="en-GB" dirty="0"/>
              <a:t>Explain how hr &amp; managers work together</a:t>
            </a:r>
          </a:p>
          <a:p>
            <a:pPr marL="342900" indent="-342900">
              <a:buFont typeface="Arial" panose="020B0604020202020204" pitchFamily="34" charset="0"/>
              <a:buChar char="•"/>
            </a:pPr>
            <a:r>
              <a:rPr lang="en-GB" dirty="0"/>
              <a:t>Justify why ethics should lead hr practices</a:t>
            </a:r>
          </a:p>
          <a:p>
            <a:pPr marL="342900" indent="-342900">
              <a:buFont typeface="Arial" panose="020B0604020202020204" pitchFamily="34" charset="0"/>
              <a:buChar char="•"/>
            </a:pPr>
            <a:r>
              <a:rPr lang="en-GB" dirty="0"/>
              <a:t>Explain how hr contribution can be evaluated</a:t>
            </a:r>
          </a:p>
          <a:p>
            <a:pPr marL="342900" indent="-342900">
              <a:buFont typeface="Arial" panose="020B0604020202020204" pitchFamily="34" charset="0"/>
              <a:buChar char="•"/>
            </a:pPr>
            <a:r>
              <a:rPr lang="en-GB" dirty="0"/>
              <a:t>Explain how hr contributes to positive organisational outcomes</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3010970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B17C-C77F-4F6A-B553-011AACE3B625}"/>
              </a:ext>
            </a:extLst>
          </p:cNvPr>
          <p:cNvSpPr>
            <a:spLocks noGrp="1"/>
          </p:cNvSpPr>
          <p:nvPr>
            <p:ph type="title"/>
          </p:nvPr>
        </p:nvSpPr>
        <p:spPr>
          <a:xfrm>
            <a:off x="1154954" y="958428"/>
            <a:ext cx="8761413" cy="706964"/>
          </a:xfrm>
        </p:spPr>
        <p:txBody>
          <a:bodyPr/>
          <a:lstStyle/>
          <a:p>
            <a:r>
              <a:rPr lang="en-GB" dirty="0"/>
              <a:t>The HR Function – its development</a:t>
            </a:r>
          </a:p>
        </p:txBody>
      </p:sp>
      <p:graphicFrame>
        <p:nvGraphicFramePr>
          <p:cNvPr id="4" name="Content Placeholder 3">
            <a:extLst>
              <a:ext uri="{FF2B5EF4-FFF2-40B4-BE49-F238E27FC236}">
                <a16:creationId xmlns:a16="http://schemas.microsoft.com/office/drawing/2014/main" id="{309DBFDD-410C-4D57-B100-6A92E1C7E9D1}"/>
              </a:ext>
            </a:extLst>
          </p:cNvPr>
          <p:cNvGraphicFramePr>
            <a:graphicFrameLocks noGrp="1"/>
          </p:cNvGraphicFramePr>
          <p:nvPr>
            <p:ph idx="1"/>
            <p:extLst>
              <p:ext uri="{D42A27DB-BD31-4B8C-83A1-F6EECF244321}">
                <p14:modId xmlns:p14="http://schemas.microsoft.com/office/powerpoint/2010/main" val="69770159"/>
              </p:ext>
            </p:extLst>
          </p:nvPr>
        </p:nvGraphicFramePr>
        <p:xfrm>
          <a:off x="1949432" y="2353456"/>
          <a:ext cx="8618633" cy="4092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5924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3A08-D74A-4124-821A-7FCA6F59349E}"/>
              </a:ext>
            </a:extLst>
          </p:cNvPr>
          <p:cNvSpPr>
            <a:spLocks noGrp="1"/>
          </p:cNvSpPr>
          <p:nvPr>
            <p:ph type="title"/>
          </p:nvPr>
        </p:nvSpPr>
        <p:spPr/>
        <p:txBody>
          <a:bodyPr/>
          <a:lstStyle/>
          <a:p>
            <a:r>
              <a:rPr lang="en-GB" dirty="0"/>
              <a:t>The HR Function</a:t>
            </a:r>
          </a:p>
        </p:txBody>
      </p:sp>
      <p:sp>
        <p:nvSpPr>
          <p:cNvPr id="3" name="Content Placeholder 2">
            <a:extLst>
              <a:ext uri="{FF2B5EF4-FFF2-40B4-BE49-F238E27FC236}">
                <a16:creationId xmlns:a16="http://schemas.microsoft.com/office/drawing/2014/main" id="{B7E1C8FE-A9D0-4410-98B6-A7F61870210D}"/>
              </a:ext>
            </a:extLst>
          </p:cNvPr>
          <p:cNvSpPr>
            <a:spLocks noGrp="1"/>
          </p:cNvSpPr>
          <p:nvPr>
            <p:ph idx="1"/>
          </p:nvPr>
        </p:nvSpPr>
        <p:spPr/>
        <p:txBody>
          <a:bodyPr>
            <a:normAutofit fontScale="92500" lnSpcReduction="10000"/>
          </a:bodyPr>
          <a:lstStyle/>
          <a:p>
            <a:r>
              <a:rPr lang="en-GB" sz="3600" dirty="0"/>
              <a:t>Centralised Vs Decentralised</a:t>
            </a:r>
          </a:p>
          <a:p>
            <a:endParaRPr lang="en-GB" sz="3600" dirty="0"/>
          </a:p>
          <a:p>
            <a:r>
              <a:rPr lang="en-GB" sz="3600" dirty="0"/>
              <a:t>Ulrich’s Three-Legged Stool</a:t>
            </a:r>
          </a:p>
          <a:p>
            <a:endParaRPr lang="en-GB" sz="3600" dirty="0"/>
          </a:p>
          <a:p>
            <a:r>
              <a:rPr lang="en-GB" sz="3600" dirty="0"/>
              <a:t>Stakeholder Vs Stockholder</a:t>
            </a:r>
            <a:br>
              <a:rPr lang="en-GB" sz="3600" dirty="0"/>
            </a:br>
            <a:endParaRPr lang="en-GB" sz="3600" dirty="0"/>
          </a:p>
          <a:p>
            <a:endParaRPr lang="en-GB" sz="3600" dirty="0"/>
          </a:p>
        </p:txBody>
      </p:sp>
    </p:spTree>
    <p:extLst>
      <p:ext uri="{BB962C8B-B14F-4D97-AF65-F5344CB8AC3E}">
        <p14:creationId xmlns:p14="http://schemas.microsoft.com/office/powerpoint/2010/main" val="1292849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722D-436A-45EE-9D26-60C8A4CA3D3E}"/>
              </a:ext>
            </a:extLst>
          </p:cNvPr>
          <p:cNvSpPr>
            <a:spLocks noGrp="1"/>
          </p:cNvSpPr>
          <p:nvPr>
            <p:ph type="title"/>
          </p:nvPr>
        </p:nvSpPr>
        <p:spPr>
          <a:xfrm>
            <a:off x="1154954" y="2497765"/>
            <a:ext cx="4351025" cy="2283824"/>
          </a:xfrm>
        </p:spPr>
        <p:txBody>
          <a:bodyPr/>
          <a:lstStyle/>
          <a:p>
            <a:r>
              <a:rPr lang="en-GB" sz="5400" b="1" dirty="0"/>
              <a:t>Change</a:t>
            </a:r>
          </a:p>
        </p:txBody>
      </p:sp>
      <p:sp>
        <p:nvSpPr>
          <p:cNvPr id="3" name="Text Placeholder 2">
            <a:extLst>
              <a:ext uri="{FF2B5EF4-FFF2-40B4-BE49-F238E27FC236}">
                <a16:creationId xmlns:a16="http://schemas.microsoft.com/office/drawing/2014/main" id="{5EADCA6C-9BFA-4FAE-9284-FB297B98B7C8}"/>
              </a:ext>
            </a:extLst>
          </p:cNvPr>
          <p:cNvSpPr>
            <a:spLocks noGrp="1"/>
          </p:cNvSpPr>
          <p:nvPr>
            <p:ph type="body" idx="1"/>
          </p:nvPr>
        </p:nvSpPr>
        <p:spPr>
          <a:xfrm>
            <a:off x="6895559" y="1356360"/>
            <a:ext cx="4869721" cy="4572000"/>
          </a:xfrm>
        </p:spPr>
        <p:txBody>
          <a:bodyPr/>
          <a:lstStyle/>
          <a:p>
            <a:pPr marL="342900" indent="-342900">
              <a:buFont typeface="Arial" panose="020B0604020202020204" pitchFamily="34" charset="0"/>
              <a:buChar char="•"/>
            </a:pPr>
            <a:r>
              <a:rPr lang="en-GB" sz="3200" dirty="0"/>
              <a:t>Controllable</a:t>
            </a:r>
          </a:p>
          <a:p>
            <a:pPr marL="342900" indent="-342900">
              <a:buFont typeface="Arial" panose="020B0604020202020204" pitchFamily="34" charset="0"/>
              <a:buChar char="•"/>
            </a:pPr>
            <a:r>
              <a:rPr lang="en-GB" sz="3200" dirty="0"/>
              <a:t>Uncontrollable </a:t>
            </a:r>
          </a:p>
          <a:p>
            <a:pPr marL="342900" indent="-342900">
              <a:buFont typeface="Arial" panose="020B0604020202020204" pitchFamily="34" charset="0"/>
              <a:buChar char="•"/>
            </a:pPr>
            <a:r>
              <a:rPr lang="en-GB" sz="3200" dirty="0"/>
              <a:t>Change-ready culture</a:t>
            </a:r>
          </a:p>
          <a:p>
            <a:pPr marL="342900" indent="-342900">
              <a:buFont typeface="Arial" panose="020B0604020202020204" pitchFamily="34" charset="0"/>
              <a:buChar char="•"/>
            </a:pPr>
            <a:r>
              <a:rPr lang="en-GB" sz="3200" dirty="0"/>
              <a:t>Communication</a:t>
            </a:r>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630769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7940E7A-08C5-47E6-B379-96B9F0209812}"/>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Change</a:t>
            </a:r>
          </a:p>
        </p:txBody>
      </p:sp>
      <p:grpSp>
        <p:nvGrpSpPr>
          <p:cNvPr id="21"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9A201B5F-799E-4313-88BA-5130E290DF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34" y="1192530"/>
            <a:ext cx="7919086" cy="4613910"/>
          </a:xfrm>
          <a:prstGeom prst="rect">
            <a:avLst/>
          </a:prstGeom>
        </p:spPr>
      </p:pic>
    </p:spTree>
    <p:extLst>
      <p:ext uri="{BB962C8B-B14F-4D97-AF65-F5344CB8AC3E}">
        <p14:creationId xmlns:p14="http://schemas.microsoft.com/office/powerpoint/2010/main" val="3638906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8B6F49-1D78-4612-8FC6-49F7786FF676}"/>
              </a:ext>
            </a:extLst>
          </p:cNvPr>
          <p:cNvSpPr>
            <a:spLocks noGrp="1"/>
          </p:cNvSpPr>
          <p:nvPr>
            <p:ph type="title"/>
          </p:nvPr>
        </p:nvSpPr>
        <p:spPr>
          <a:xfrm>
            <a:off x="8382055" y="1241266"/>
            <a:ext cx="316101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Change</a:t>
            </a:r>
          </a:p>
        </p:txBody>
      </p:sp>
      <p:grpSp>
        <p:nvGrpSpPr>
          <p:cNvPr id="15" name="Group 14">
            <a:extLst>
              <a:ext uri="{FF2B5EF4-FFF2-40B4-BE49-F238E27FC236}">
                <a16:creationId xmlns:a16="http://schemas.microsoft.com/office/drawing/2014/main" id="{25A657F0-42F3-40D3-BC75-7DA1F5C6A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16" name="Rectangle 15">
              <a:extLst>
                <a:ext uri="{FF2B5EF4-FFF2-40B4-BE49-F238E27FC236}">
                  <a16:creationId xmlns:a16="http://schemas.microsoft.com/office/drawing/2014/main" id="{2E94FF68-7A60-47B7-AB98-1674FC7F2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42B4F8D7-4E9C-45EF-9072-1AF32CEF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3ECBDDDB-593C-40F0-8E80-AA75798EE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Picture 4">
            <a:extLst>
              <a:ext uri="{FF2B5EF4-FFF2-40B4-BE49-F238E27FC236}">
                <a16:creationId xmlns:a16="http://schemas.microsoft.com/office/drawing/2014/main" id="{8B7A750D-0FF2-4C06-B4C5-1662543B60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420" y="960120"/>
            <a:ext cx="6814820" cy="5111115"/>
          </a:xfrm>
          <a:prstGeom prst="rect">
            <a:avLst/>
          </a:prstGeom>
        </p:spPr>
      </p:pic>
    </p:spTree>
    <p:extLst>
      <p:ext uri="{BB962C8B-B14F-4D97-AF65-F5344CB8AC3E}">
        <p14:creationId xmlns:p14="http://schemas.microsoft.com/office/powerpoint/2010/main" val="2642262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E38A3-E3E3-4F1D-B8FC-B2634E4EC91D}"/>
              </a:ext>
            </a:extLst>
          </p:cNvPr>
          <p:cNvSpPr>
            <a:spLocks noGrp="1"/>
          </p:cNvSpPr>
          <p:nvPr>
            <p:ph type="title"/>
          </p:nvPr>
        </p:nvSpPr>
        <p:spPr>
          <a:xfrm>
            <a:off x="1154954" y="2220445"/>
            <a:ext cx="4351025" cy="2283824"/>
          </a:xfrm>
        </p:spPr>
        <p:txBody>
          <a:bodyPr/>
          <a:lstStyle/>
          <a:p>
            <a:r>
              <a:rPr lang="en-GB" sz="5400" b="1" dirty="0"/>
              <a:t>HR Services</a:t>
            </a:r>
          </a:p>
        </p:txBody>
      </p:sp>
      <p:sp>
        <p:nvSpPr>
          <p:cNvPr id="3" name="Text Placeholder 2">
            <a:extLst>
              <a:ext uri="{FF2B5EF4-FFF2-40B4-BE49-F238E27FC236}">
                <a16:creationId xmlns:a16="http://schemas.microsoft.com/office/drawing/2014/main" id="{57534B61-02A5-4863-84E5-6A1737CF712E}"/>
              </a:ext>
            </a:extLst>
          </p:cNvPr>
          <p:cNvSpPr>
            <a:spLocks noGrp="1"/>
          </p:cNvSpPr>
          <p:nvPr>
            <p:ph type="body" idx="1"/>
          </p:nvPr>
        </p:nvSpPr>
        <p:spPr>
          <a:xfrm>
            <a:off x="6490741" y="1394085"/>
            <a:ext cx="5531370" cy="5051685"/>
          </a:xfrm>
        </p:spPr>
        <p:txBody>
          <a:bodyPr>
            <a:normAutofit/>
          </a:bodyPr>
          <a:lstStyle/>
          <a:p>
            <a:pPr marL="342900" indent="-342900">
              <a:buFont typeface="Arial" panose="020B0604020202020204" pitchFamily="34" charset="0"/>
              <a:buChar char="•"/>
            </a:pPr>
            <a:r>
              <a:rPr lang="en-GB" sz="3200" dirty="0"/>
              <a:t>Generalist</a:t>
            </a:r>
          </a:p>
          <a:p>
            <a:pPr marL="342900" indent="-342900">
              <a:buFont typeface="Arial" panose="020B0604020202020204" pitchFamily="34" charset="0"/>
              <a:buChar char="•"/>
            </a:pPr>
            <a:r>
              <a:rPr lang="en-GB" sz="3200" dirty="0"/>
              <a:t>Specialist</a:t>
            </a:r>
          </a:p>
          <a:p>
            <a:pPr marL="342900" indent="-342900">
              <a:buFont typeface="Arial" panose="020B0604020202020204" pitchFamily="34" charset="0"/>
              <a:buChar char="•"/>
            </a:pPr>
            <a:r>
              <a:rPr lang="en-GB" sz="3200" dirty="0"/>
              <a:t>Shared services</a:t>
            </a:r>
          </a:p>
          <a:p>
            <a:pPr marL="342900" indent="-342900">
              <a:buFont typeface="Arial" panose="020B0604020202020204" pitchFamily="34" charset="0"/>
              <a:buChar char="•"/>
            </a:pPr>
            <a:r>
              <a:rPr lang="en-GB" sz="3200" dirty="0"/>
              <a:t>Outsourcing</a:t>
            </a:r>
          </a:p>
          <a:p>
            <a:pPr marL="342900" indent="-342900">
              <a:buFont typeface="Arial" panose="020B0604020202020204" pitchFamily="34" charset="0"/>
              <a:buChar char="•"/>
            </a:pPr>
            <a:r>
              <a:rPr lang="en-GB" sz="3200" dirty="0"/>
              <a:t>consultancy</a:t>
            </a:r>
          </a:p>
        </p:txBody>
      </p:sp>
    </p:spTree>
    <p:extLst>
      <p:ext uri="{BB962C8B-B14F-4D97-AF65-F5344CB8AC3E}">
        <p14:creationId xmlns:p14="http://schemas.microsoft.com/office/powerpoint/2010/main" val="3818548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F4CD-721D-4B9F-A40C-D47DF8BC2959}"/>
              </a:ext>
            </a:extLst>
          </p:cNvPr>
          <p:cNvSpPr>
            <a:spLocks noGrp="1"/>
          </p:cNvSpPr>
          <p:nvPr>
            <p:ph type="title"/>
          </p:nvPr>
        </p:nvSpPr>
        <p:spPr/>
        <p:txBody>
          <a:bodyPr/>
          <a:lstStyle/>
          <a:p>
            <a:r>
              <a:rPr lang="en-GB" dirty="0"/>
              <a:t>HR Services – compare and contrast</a:t>
            </a:r>
          </a:p>
        </p:txBody>
      </p:sp>
      <p:sp>
        <p:nvSpPr>
          <p:cNvPr id="3" name="Text Placeholder 2">
            <a:extLst>
              <a:ext uri="{FF2B5EF4-FFF2-40B4-BE49-F238E27FC236}">
                <a16:creationId xmlns:a16="http://schemas.microsoft.com/office/drawing/2014/main" id="{35B9EF05-7F4E-4519-9347-28F9608D5D04}"/>
              </a:ext>
            </a:extLst>
          </p:cNvPr>
          <p:cNvSpPr>
            <a:spLocks noGrp="1"/>
          </p:cNvSpPr>
          <p:nvPr>
            <p:ph type="body" idx="1"/>
          </p:nvPr>
        </p:nvSpPr>
        <p:spPr>
          <a:xfrm>
            <a:off x="1154954" y="2390140"/>
            <a:ext cx="4825157" cy="576262"/>
          </a:xfrm>
        </p:spPr>
        <p:txBody>
          <a:bodyPr/>
          <a:lstStyle/>
          <a:p>
            <a:r>
              <a:rPr lang="en-GB" sz="3200" b="1" dirty="0"/>
              <a:t>Similarities</a:t>
            </a:r>
          </a:p>
        </p:txBody>
      </p:sp>
      <p:sp>
        <p:nvSpPr>
          <p:cNvPr id="4" name="Content Placeholder 3">
            <a:extLst>
              <a:ext uri="{FF2B5EF4-FFF2-40B4-BE49-F238E27FC236}">
                <a16:creationId xmlns:a16="http://schemas.microsoft.com/office/drawing/2014/main" id="{5571A672-D7FA-4AB8-B9A8-A21A0718F64D}"/>
              </a:ext>
            </a:extLst>
          </p:cNvPr>
          <p:cNvSpPr>
            <a:spLocks noGrp="1"/>
          </p:cNvSpPr>
          <p:nvPr>
            <p:ph sz="half" idx="2"/>
          </p:nvPr>
        </p:nvSpPr>
        <p:spPr>
          <a:xfrm>
            <a:off x="1154954" y="3042602"/>
            <a:ext cx="4825158" cy="2840039"/>
          </a:xfrm>
        </p:spPr>
        <p:txBody>
          <a:bodyPr>
            <a:noAutofit/>
          </a:bodyPr>
          <a:lstStyle/>
          <a:p>
            <a:r>
              <a:rPr lang="en-GB" sz="2400" dirty="0"/>
              <a:t>Benefits &amp; challenges</a:t>
            </a:r>
          </a:p>
          <a:p>
            <a:r>
              <a:rPr lang="en-GB" sz="2400" dirty="0"/>
              <a:t>In conjunction</a:t>
            </a:r>
          </a:p>
          <a:p>
            <a:r>
              <a:rPr lang="en-GB" sz="2400" dirty="0"/>
              <a:t>Service-focused</a:t>
            </a:r>
          </a:p>
          <a:p>
            <a:r>
              <a:rPr lang="en-GB" sz="2400" dirty="0"/>
              <a:t>Reduce costs, increase efficiency &amp; strategy focused</a:t>
            </a:r>
          </a:p>
          <a:p>
            <a:r>
              <a:rPr lang="en-GB" sz="2400" dirty="0"/>
              <a:t>Access to expertise</a:t>
            </a:r>
          </a:p>
        </p:txBody>
      </p:sp>
      <p:sp>
        <p:nvSpPr>
          <p:cNvPr id="5" name="Text Placeholder 4">
            <a:extLst>
              <a:ext uri="{FF2B5EF4-FFF2-40B4-BE49-F238E27FC236}">
                <a16:creationId xmlns:a16="http://schemas.microsoft.com/office/drawing/2014/main" id="{922B0090-412D-4CDE-95D8-EB0D3C84C59B}"/>
              </a:ext>
            </a:extLst>
          </p:cNvPr>
          <p:cNvSpPr>
            <a:spLocks noGrp="1"/>
          </p:cNvSpPr>
          <p:nvPr>
            <p:ph type="body" sz="quarter" idx="3"/>
          </p:nvPr>
        </p:nvSpPr>
        <p:spPr>
          <a:xfrm>
            <a:off x="6208712" y="2329180"/>
            <a:ext cx="4825159" cy="576262"/>
          </a:xfrm>
        </p:spPr>
        <p:txBody>
          <a:bodyPr/>
          <a:lstStyle/>
          <a:p>
            <a:r>
              <a:rPr lang="en-GB" sz="3200" b="1" dirty="0"/>
              <a:t>Differences</a:t>
            </a:r>
          </a:p>
        </p:txBody>
      </p:sp>
      <p:sp>
        <p:nvSpPr>
          <p:cNvPr id="6" name="Content Placeholder 5">
            <a:extLst>
              <a:ext uri="{FF2B5EF4-FFF2-40B4-BE49-F238E27FC236}">
                <a16:creationId xmlns:a16="http://schemas.microsoft.com/office/drawing/2014/main" id="{11732D94-90AB-42E7-A8A2-06CBA6B28861}"/>
              </a:ext>
            </a:extLst>
          </p:cNvPr>
          <p:cNvSpPr>
            <a:spLocks noGrp="1"/>
          </p:cNvSpPr>
          <p:nvPr>
            <p:ph sz="quarter" idx="4"/>
          </p:nvPr>
        </p:nvSpPr>
        <p:spPr>
          <a:xfrm>
            <a:off x="6208712" y="3012122"/>
            <a:ext cx="4825159" cy="2840039"/>
          </a:xfrm>
        </p:spPr>
        <p:txBody>
          <a:bodyPr>
            <a:normAutofit/>
          </a:bodyPr>
          <a:lstStyle/>
          <a:p>
            <a:r>
              <a:rPr lang="en-GB" sz="2400" dirty="0"/>
              <a:t>Service-focused</a:t>
            </a:r>
          </a:p>
          <a:p>
            <a:endParaRPr lang="en-GB" sz="2400" dirty="0"/>
          </a:p>
          <a:p>
            <a:r>
              <a:rPr lang="en-GB" sz="2400" dirty="0"/>
              <a:t>Knowledge</a:t>
            </a:r>
          </a:p>
          <a:p>
            <a:endParaRPr lang="en-GB" sz="2400" dirty="0"/>
          </a:p>
        </p:txBody>
      </p:sp>
    </p:spTree>
    <p:extLst>
      <p:ext uri="{BB962C8B-B14F-4D97-AF65-F5344CB8AC3E}">
        <p14:creationId xmlns:p14="http://schemas.microsoft.com/office/powerpoint/2010/main" val="584508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70ECE-A438-4AB4-9D28-AB6D06A6AB1B}"/>
              </a:ext>
            </a:extLst>
          </p:cNvPr>
          <p:cNvSpPr>
            <a:spLocks noGrp="1"/>
          </p:cNvSpPr>
          <p:nvPr>
            <p:ph type="title"/>
          </p:nvPr>
        </p:nvSpPr>
        <p:spPr>
          <a:xfrm>
            <a:off x="716883" y="973668"/>
            <a:ext cx="9637554" cy="706964"/>
          </a:xfrm>
        </p:spPr>
        <p:txBody>
          <a:bodyPr/>
          <a:lstStyle/>
          <a:p>
            <a:r>
              <a:rPr lang="en-GB" dirty="0"/>
              <a:t>HR &amp; Line Managers</a:t>
            </a:r>
          </a:p>
        </p:txBody>
      </p:sp>
      <p:sp>
        <p:nvSpPr>
          <p:cNvPr id="3" name="Content Placeholder 2">
            <a:extLst>
              <a:ext uri="{FF2B5EF4-FFF2-40B4-BE49-F238E27FC236}">
                <a16:creationId xmlns:a16="http://schemas.microsoft.com/office/drawing/2014/main" id="{D427A505-0184-4373-A88D-FBF88D6CEBA3}"/>
              </a:ext>
            </a:extLst>
          </p:cNvPr>
          <p:cNvSpPr>
            <a:spLocks noGrp="1"/>
          </p:cNvSpPr>
          <p:nvPr>
            <p:ph idx="1"/>
          </p:nvPr>
        </p:nvSpPr>
        <p:spPr/>
        <p:txBody>
          <a:bodyPr>
            <a:normAutofit/>
          </a:bodyPr>
          <a:lstStyle/>
          <a:p>
            <a:r>
              <a:rPr lang="en-GB" sz="2800" dirty="0"/>
              <a:t>Relationship:</a:t>
            </a:r>
            <a:br>
              <a:rPr lang="en-GB" sz="2800" dirty="0"/>
            </a:br>
            <a:r>
              <a:rPr lang="en-GB" sz="2800" dirty="0"/>
              <a:t>Effective</a:t>
            </a:r>
            <a:br>
              <a:rPr lang="en-GB" sz="2800" dirty="0"/>
            </a:br>
            <a:r>
              <a:rPr lang="en-GB" sz="2800" dirty="0"/>
              <a:t>Two-way</a:t>
            </a:r>
            <a:br>
              <a:rPr lang="en-GB" sz="2800" dirty="0"/>
            </a:br>
            <a:endParaRPr lang="en-GB" sz="2800" dirty="0"/>
          </a:p>
          <a:p>
            <a:r>
              <a:rPr lang="en-GB" sz="2800" dirty="0"/>
              <a:t>HR objectives communicated</a:t>
            </a:r>
            <a:br>
              <a:rPr lang="en-GB" sz="2800" dirty="0"/>
            </a:br>
            <a:endParaRPr lang="en-GB" sz="2800" dirty="0"/>
          </a:p>
          <a:p>
            <a:r>
              <a:rPr lang="en-GB" sz="2800" dirty="0"/>
              <a:t>Training </a:t>
            </a:r>
          </a:p>
        </p:txBody>
      </p:sp>
    </p:spTree>
    <p:extLst>
      <p:ext uri="{BB962C8B-B14F-4D97-AF65-F5344CB8AC3E}">
        <p14:creationId xmlns:p14="http://schemas.microsoft.com/office/powerpoint/2010/main" val="2515133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A5158A-F742-4995-8D90-D518CF85F1CF}"/>
              </a:ext>
            </a:extLst>
          </p:cNvPr>
          <p:cNvSpPr>
            <a:spLocks noGrp="1"/>
          </p:cNvSpPr>
          <p:nvPr>
            <p:ph type="title"/>
          </p:nvPr>
        </p:nvSpPr>
        <p:spPr>
          <a:xfrm>
            <a:off x="1154954" y="2257917"/>
            <a:ext cx="4351025" cy="2283824"/>
          </a:xfrm>
        </p:spPr>
        <p:txBody>
          <a:bodyPr/>
          <a:lstStyle/>
          <a:p>
            <a:r>
              <a:rPr lang="en-GB" sz="5400" b="1" dirty="0"/>
              <a:t>Ethics</a:t>
            </a:r>
          </a:p>
        </p:txBody>
      </p:sp>
      <p:sp>
        <p:nvSpPr>
          <p:cNvPr id="5" name="Text Placeholder 4">
            <a:extLst>
              <a:ext uri="{FF2B5EF4-FFF2-40B4-BE49-F238E27FC236}">
                <a16:creationId xmlns:a16="http://schemas.microsoft.com/office/drawing/2014/main" id="{0378AC44-4C69-4FD0-B5BE-7E0A91C7B14B}"/>
              </a:ext>
            </a:extLst>
          </p:cNvPr>
          <p:cNvSpPr>
            <a:spLocks noGrp="1"/>
          </p:cNvSpPr>
          <p:nvPr>
            <p:ph type="body" idx="1"/>
          </p:nvPr>
        </p:nvSpPr>
        <p:spPr>
          <a:xfrm>
            <a:off x="6895558" y="2250924"/>
            <a:ext cx="5185605" cy="2283824"/>
          </a:xfrm>
        </p:spPr>
        <p:txBody>
          <a:bodyPr>
            <a:normAutofit/>
          </a:bodyPr>
          <a:lstStyle/>
          <a:p>
            <a:pPr marL="457200" indent="-457200">
              <a:buSzPct val="100000"/>
              <a:buFont typeface="Arial" panose="020B0604020202020204" pitchFamily="34" charset="0"/>
              <a:buChar char="•"/>
            </a:pPr>
            <a:r>
              <a:rPr lang="en-GB" sz="3200" dirty="0"/>
              <a:t>Relationships</a:t>
            </a:r>
          </a:p>
          <a:p>
            <a:pPr marL="457200" indent="-457200">
              <a:buSzPct val="100000"/>
              <a:buFont typeface="Arial" panose="020B0604020202020204" pitchFamily="34" charset="0"/>
              <a:buChar char="•"/>
            </a:pPr>
            <a:r>
              <a:rPr lang="en-GB" sz="3200" dirty="0"/>
              <a:t>Decision-making</a:t>
            </a:r>
          </a:p>
          <a:p>
            <a:pPr marL="457200" indent="-457200">
              <a:buSzPct val="100000"/>
              <a:buFont typeface="Arial" panose="020B0604020202020204" pitchFamily="34" charset="0"/>
              <a:buChar char="•"/>
            </a:pPr>
            <a:r>
              <a:rPr lang="en-GB" sz="3200" dirty="0"/>
              <a:t>CIPD 8 ethical lenses</a:t>
            </a:r>
          </a:p>
        </p:txBody>
      </p:sp>
    </p:spTree>
    <p:extLst>
      <p:ext uri="{BB962C8B-B14F-4D97-AF65-F5344CB8AC3E}">
        <p14:creationId xmlns:p14="http://schemas.microsoft.com/office/powerpoint/2010/main" val="242978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96CBC-9C64-4F27-B3EB-99DBF9504508}"/>
              </a:ext>
            </a:extLst>
          </p:cNvPr>
          <p:cNvSpPr>
            <a:spLocks noGrp="1"/>
          </p:cNvSpPr>
          <p:nvPr>
            <p:ph type="title"/>
          </p:nvPr>
        </p:nvSpPr>
        <p:spPr/>
        <p:txBody>
          <a:bodyPr/>
          <a:lstStyle/>
          <a:p>
            <a:r>
              <a:rPr lang="en-GB" dirty="0"/>
              <a:t>Ethics</a:t>
            </a:r>
          </a:p>
        </p:txBody>
      </p:sp>
      <p:sp>
        <p:nvSpPr>
          <p:cNvPr id="3" name="Text Placeholder 2">
            <a:extLst>
              <a:ext uri="{FF2B5EF4-FFF2-40B4-BE49-F238E27FC236}">
                <a16:creationId xmlns:a16="http://schemas.microsoft.com/office/drawing/2014/main" id="{9AD6A98F-54C8-4C4E-88BB-BF64979BB356}"/>
              </a:ext>
            </a:extLst>
          </p:cNvPr>
          <p:cNvSpPr>
            <a:spLocks noGrp="1"/>
          </p:cNvSpPr>
          <p:nvPr>
            <p:ph type="body" idx="1"/>
          </p:nvPr>
        </p:nvSpPr>
        <p:spPr>
          <a:xfrm>
            <a:off x="1154954" y="2344420"/>
            <a:ext cx="4825157" cy="576262"/>
          </a:xfrm>
        </p:spPr>
        <p:txBody>
          <a:bodyPr/>
          <a:lstStyle/>
          <a:p>
            <a:r>
              <a:rPr lang="en-GB" sz="2800" dirty="0"/>
              <a:t>Ethical</a:t>
            </a:r>
          </a:p>
        </p:txBody>
      </p:sp>
      <p:sp>
        <p:nvSpPr>
          <p:cNvPr id="4" name="Content Placeholder 3">
            <a:extLst>
              <a:ext uri="{FF2B5EF4-FFF2-40B4-BE49-F238E27FC236}">
                <a16:creationId xmlns:a16="http://schemas.microsoft.com/office/drawing/2014/main" id="{2C3FE49E-FB8F-4665-885F-C66082F04429}"/>
              </a:ext>
            </a:extLst>
          </p:cNvPr>
          <p:cNvSpPr>
            <a:spLocks noGrp="1"/>
          </p:cNvSpPr>
          <p:nvPr>
            <p:ph sz="half" idx="2"/>
          </p:nvPr>
        </p:nvSpPr>
        <p:spPr/>
        <p:txBody>
          <a:bodyPr/>
          <a:lstStyle/>
          <a:p>
            <a:r>
              <a:rPr lang="en-GB" sz="2800" dirty="0"/>
              <a:t>Open</a:t>
            </a:r>
          </a:p>
          <a:p>
            <a:r>
              <a:rPr lang="en-GB" sz="2800" dirty="0"/>
              <a:t>Fair</a:t>
            </a:r>
          </a:p>
          <a:p>
            <a:r>
              <a:rPr lang="en-GB" sz="2800" dirty="0"/>
              <a:t>Transparent</a:t>
            </a:r>
          </a:p>
          <a:p>
            <a:r>
              <a:rPr lang="en-GB" sz="2800" dirty="0"/>
              <a:t>Consistent</a:t>
            </a:r>
            <a:r>
              <a:rPr lang="en-GB" dirty="0"/>
              <a:t>	</a:t>
            </a:r>
          </a:p>
        </p:txBody>
      </p:sp>
      <p:sp>
        <p:nvSpPr>
          <p:cNvPr id="5" name="Text Placeholder 4">
            <a:extLst>
              <a:ext uri="{FF2B5EF4-FFF2-40B4-BE49-F238E27FC236}">
                <a16:creationId xmlns:a16="http://schemas.microsoft.com/office/drawing/2014/main" id="{4F1E9A0F-2C76-489A-BC2D-5FAA0D358208}"/>
              </a:ext>
            </a:extLst>
          </p:cNvPr>
          <p:cNvSpPr>
            <a:spLocks noGrp="1"/>
          </p:cNvSpPr>
          <p:nvPr>
            <p:ph type="body" sz="quarter" idx="3"/>
          </p:nvPr>
        </p:nvSpPr>
        <p:spPr>
          <a:xfrm>
            <a:off x="6208712" y="2359660"/>
            <a:ext cx="4825159" cy="576262"/>
          </a:xfrm>
        </p:spPr>
        <p:txBody>
          <a:bodyPr/>
          <a:lstStyle/>
          <a:p>
            <a:r>
              <a:rPr lang="en-GB" sz="2800" dirty="0"/>
              <a:t>Non-ethical</a:t>
            </a:r>
          </a:p>
        </p:txBody>
      </p:sp>
      <p:sp>
        <p:nvSpPr>
          <p:cNvPr id="6" name="Content Placeholder 5">
            <a:extLst>
              <a:ext uri="{FF2B5EF4-FFF2-40B4-BE49-F238E27FC236}">
                <a16:creationId xmlns:a16="http://schemas.microsoft.com/office/drawing/2014/main" id="{32CD6B1C-1184-4657-9FCA-60A63B9B3728}"/>
              </a:ext>
            </a:extLst>
          </p:cNvPr>
          <p:cNvSpPr>
            <a:spLocks noGrp="1"/>
          </p:cNvSpPr>
          <p:nvPr>
            <p:ph sz="quarter" idx="4"/>
          </p:nvPr>
        </p:nvSpPr>
        <p:spPr/>
        <p:txBody>
          <a:bodyPr>
            <a:normAutofit/>
          </a:bodyPr>
          <a:lstStyle/>
          <a:p>
            <a:r>
              <a:rPr lang="en-GB" sz="2800" dirty="0"/>
              <a:t>Pseudo-discussion</a:t>
            </a:r>
          </a:p>
          <a:p>
            <a:r>
              <a:rPr lang="en-GB" sz="2800" dirty="0"/>
              <a:t>Decisions imposed</a:t>
            </a:r>
          </a:p>
        </p:txBody>
      </p:sp>
    </p:spTree>
    <p:extLst>
      <p:ext uri="{BB962C8B-B14F-4D97-AF65-F5344CB8AC3E}">
        <p14:creationId xmlns:p14="http://schemas.microsoft.com/office/powerpoint/2010/main" val="6814204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65EC0F-C33C-4A6C-ABCA-8AD09D30F0DB}"/>
              </a:ext>
            </a:extLst>
          </p:cNvPr>
          <p:cNvSpPr>
            <a:spLocks noGrp="1"/>
          </p:cNvSpPr>
          <p:nvPr>
            <p:ph type="title"/>
          </p:nvPr>
        </p:nvSpPr>
        <p:spPr>
          <a:xfrm>
            <a:off x="1154954" y="943188"/>
            <a:ext cx="8761413" cy="706964"/>
          </a:xfrm>
        </p:spPr>
        <p:txBody>
          <a:bodyPr/>
          <a:lstStyle/>
          <a:p>
            <a:r>
              <a:rPr lang="en-GB" dirty="0"/>
              <a:t>Evaluation of Contributions</a:t>
            </a:r>
          </a:p>
        </p:txBody>
      </p:sp>
      <p:sp>
        <p:nvSpPr>
          <p:cNvPr id="5" name="Content Placeholder 4">
            <a:extLst>
              <a:ext uri="{FF2B5EF4-FFF2-40B4-BE49-F238E27FC236}">
                <a16:creationId xmlns:a16="http://schemas.microsoft.com/office/drawing/2014/main" id="{30D6EE91-C406-4B04-B8E6-2D44FAB98187}"/>
              </a:ext>
            </a:extLst>
          </p:cNvPr>
          <p:cNvSpPr>
            <a:spLocks noGrp="1"/>
          </p:cNvSpPr>
          <p:nvPr>
            <p:ph idx="1"/>
          </p:nvPr>
        </p:nvSpPr>
        <p:spPr/>
        <p:txBody>
          <a:bodyPr>
            <a:normAutofit/>
          </a:bodyPr>
          <a:lstStyle/>
          <a:p>
            <a:r>
              <a:rPr lang="en-GB" sz="2400" dirty="0"/>
              <a:t>Statistics</a:t>
            </a:r>
          </a:p>
          <a:p>
            <a:endParaRPr lang="en-GB" sz="2400" dirty="0"/>
          </a:p>
          <a:p>
            <a:r>
              <a:rPr lang="en-GB" sz="2400" dirty="0"/>
              <a:t>KPIs</a:t>
            </a:r>
          </a:p>
          <a:p>
            <a:endParaRPr lang="en-GB" sz="2400" dirty="0"/>
          </a:p>
          <a:p>
            <a:r>
              <a:rPr lang="en-GB" sz="2400" dirty="0"/>
              <a:t>Balanced Scorecards</a:t>
            </a:r>
          </a:p>
          <a:p>
            <a:endParaRPr lang="en-GB" sz="2400" dirty="0"/>
          </a:p>
          <a:p>
            <a:r>
              <a:rPr lang="en-GB" sz="2400" dirty="0"/>
              <a:t>Stakeholder analysis</a:t>
            </a:r>
          </a:p>
        </p:txBody>
      </p:sp>
    </p:spTree>
    <p:extLst>
      <p:ext uri="{BB962C8B-B14F-4D97-AF65-F5344CB8AC3E}">
        <p14:creationId xmlns:p14="http://schemas.microsoft.com/office/powerpoint/2010/main" val="1257162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C7DD7-F567-408A-BCEB-BB86556129CA}"/>
              </a:ext>
            </a:extLst>
          </p:cNvPr>
          <p:cNvSpPr>
            <a:spLocks noGrp="1"/>
          </p:cNvSpPr>
          <p:nvPr>
            <p:ph type="title"/>
          </p:nvPr>
        </p:nvSpPr>
        <p:spPr/>
        <p:txBody>
          <a:bodyPr/>
          <a:lstStyle/>
          <a:p>
            <a:r>
              <a:rPr lang="en-GB" dirty="0"/>
              <a:t>HR = Positive Outcomes</a:t>
            </a:r>
          </a:p>
        </p:txBody>
      </p:sp>
      <p:sp>
        <p:nvSpPr>
          <p:cNvPr id="3" name="Content Placeholder 2">
            <a:extLst>
              <a:ext uri="{FF2B5EF4-FFF2-40B4-BE49-F238E27FC236}">
                <a16:creationId xmlns:a16="http://schemas.microsoft.com/office/drawing/2014/main" id="{FDC53D97-6D12-40A3-8DA2-5AFB4C0DE386}"/>
              </a:ext>
            </a:extLst>
          </p:cNvPr>
          <p:cNvSpPr>
            <a:spLocks noGrp="1"/>
          </p:cNvSpPr>
          <p:nvPr>
            <p:ph idx="1"/>
          </p:nvPr>
        </p:nvSpPr>
        <p:spPr/>
        <p:txBody>
          <a:bodyPr/>
          <a:lstStyle/>
          <a:p>
            <a:r>
              <a:rPr lang="en-GB" dirty="0"/>
              <a:t>	</a:t>
            </a:r>
            <a:r>
              <a:rPr lang="en-US" sz="2400" dirty="0"/>
              <a:t>Deconstructing AMO Framework: A Systematic Review</a:t>
            </a:r>
            <a:endParaRPr lang="en-GB" sz="2400" dirty="0"/>
          </a:p>
          <a:p>
            <a:pPr marL="0" indent="0">
              <a:buNone/>
            </a:pPr>
            <a:r>
              <a:rPr lang="en-GB" sz="2400" dirty="0"/>
              <a:t>	</a:t>
            </a:r>
            <a:r>
              <a:rPr lang="en-US" sz="2400" dirty="0"/>
              <a:t>Marin-Garcia, J., &amp; Tomas, J. M. (2016).</a:t>
            </a:r>
            <a:endParaRPr lang="en-GB" sz="2400" dirty="0"/>
          </a:p>
          <a:p>
            <a:pPr marL="0" indent="0">
              <a:buNone/>
            </a:pPr>
            <a:endParaRPr lang="en-GB" dirty="0"/>
          </a:p>
          <a:p>
            <a:pPr>
              <a:buSzPct val="100000"/>
              <a:buFont typeface="Arial" panose="020B0604020202020204" pitchFamily="34" charset="0"/>
              <a:buChar char="•"/>
            </a:pPr>
            <a:r>
              <a:rPr lang="en-GB" sz="2400" dirty="0"/>
              <a:t>Ability</a:t>
            </a:r>
          </a:p>
          <a:p>
            <a:pPr>
              <a:buSzPct val="100000"/>
              <a:buFont typeface="Arial" panose="020B0604020202020204" pitchFamily="34" charset="0"/>
              <a:buChar char="•"/>
            </a:pPr>
            <a:r>
              <a:rPr lang="en-GB" sz="2400" dirty="0"/>
              <a:t>Motivation</a:t>
            </a:r>
          </a:p>
          <a:p>
            <a:pPr>
              <a:buSzPct val="100000"/>
              <a:buFont typeface="Arial" panose="020B0604020202020204" pitchFamily="34" charset="0"/>
              <a:buChar char="•"/>
            </a:pPr>
            <a:r>
              <a:rPr lang="en-GB" sz="2400" dirty="0"/>
              <a:t>Opportunity</a:t>
            </a:r>
          </a:p>
        </p:txBody>
      </p:sp>
    </p:spTree>
    <p:extLst>
      <p:ext uri="{BB962C8B-B14F-4D97-AF65-F5344CB8AC3E}">
        <p14:creationId xmlns:p14="http://schemas.microsoft.com/office/powerpoint/2010/main" val="2033910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2944-6324-4164-97B4-BEAEF62E7AC5}"/>
              </a:ext>
            </a:extLst>
          </p:cNvPr>
          <p:cNvSpPr>
            <a:spLocks noGrp="1"/>
          </p:cNvSpPr>
          <p:nvPr>
            <p:ph type="title"/>
          </p:nvPr>
        </p:nvSpPr>
        <p:spPr/>
        <p:txBody>
          <a:bodyPr/>
          <a:lstStyle/>
          <a:p>
            <a:r>
              <a:rPr lang="en-GB" dirty="0"/>
              <a:t>HR = Positive Outcomes</a:t>
            </a:r>
          </a:p>
        </p:txBody>
      </p:sp>
      <p:sp>
        <p:nvSpPr>
          <p:cNvPr id="3" name="Content Placeholder 2">
            <a:extLst>
              <a:ext uri="{FF2B5EF4-FFF2-40B4-BE49-F238E27FC236}">
                <a16:creationId xmlns:a16="http://schemas.microsoft.com/office/drawing/2014/main" id="{08BAF2B6-6CBF-4873-96BD-BCA34F913A6E}"/>
              </a:ext>
            </a:extLst>
          </p:cNvPr>
          <p:cNvSpPr>
            <a:spLocks noGrp="1"/>
          </p:cNvSpPr>
          <p:nvPr>
            <p:ph idx="1"/>
          </p:nvPr>
        </p:nvSpPr>
        <p:spPr/>
        <p:txBody>
          <a:bodyPr>
            <a:normAutofit/>
          </a:bodyPr>
          <a:lstStyle/>
          <a:p>
            <a:r>
              <a:rPr lang="en-US" sz="2400" dirty="0"/>
              <a:t>Human Resource Management and Performance: Searching for Some Answers</a:t>
            </a:r>
            <a:br>
              <a:rPr lang="en-US" sz="2400" dirty="0"/>
            </a:br>
            <a:r>
              <a:rPr lang="en-US" sz="2400" dirty="0"/>
              <a:t>Guest, D. (2011)</a:t>
            </a:r>
          </a:p>
          <a:p>
            <a:endParaRPr lang="en-US" sz="2400" dirty="0"/>
          </a:p>
          <a:p>
            <a:endParaRPr lang="en-GB" sz="2400" dirty="0"/>
          </a:p>
        </p:txBody>
      </p:sp>
    </p:spTree>
    <p:extLst>
      <p:ext uri="{BB962C8B-B14F-4D97-AF65-F5344CB8AC3E}">
        <p14:creationId xmlns:p14="http://schemas.microsoft.com/office/powerpoint/2010/main" val="2740436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1486B-58B6-43D2-80C7-4F301F7DA75D}"/>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5BF19918-1E78-4FBE-ACAF-6C8BA7E92B0A}"/>
              </a:ext>
            </a:extLst>
          </p:cNvPr>
          <p:cNvSpPr>
            <a:spLocks noGrp="1"/>
          </p:cNvSpPr>
          <p:nvPr>
            <p:ph idx="1"/>
          </p:nvPr>
        </p:nvSpPr>
        <p:spPr/>
        <p:txBody>
          <a:bodyPr/>
          <a:lstStyle/>
          <a:p>
            <a:r>
              <a:rPr lang="en-GB" sz="2400" dirty="0"/>
              <a:t>Continuous Evolution</a:t>
            </a:r>
          </a:p>
          <a:p>
            <a:r>
              <a:rPr lang="en-GB" sz="2400" dirty="0"/>
              <a:t>Change Management</a:t>
            </a:r>
          </a:p>
          <a:p>
            <a:r>
              <a:rPr lang="en-GB" sz="2400" dirty="0"/>
              <a:t>Various Services</a:t>
            </a:r>
          </a:p>
          <a:p>
            <a:r>
              <a:rPr lang="en-GB" sz="2400" dirty="0"/>
              <a:t>Line Manager Relationships</a:t>
            </a:r>
          </a:p>
          <a:p>
            <a:r>
              <a:rPr lang="en-GB" sz="2400" dirty="0"/>
              <a:t>Ethics</a:t>
            </a:r>
          </a:p>
          <a:p>
            <a:r>
              <a:rPr lang="en-GB" sz="2400" dirty="0"/>
              <a:t>Evaluations</a:t>
            </a:r>
          </a:p>
          <a:p>
            <a:r>
              <a:rPr lang="en-GB" sz="2400" dirty="0"/>
              <a:t>Value</a:t>
            </a:r>
          </a:p>
          <a:p>
            <a:endParaRPr lang="en-GB" dirty="0"/>
          </a:p>
          <a:p>
            <a:endParaRPr lang="en-GB" dirty="0"/>
          </a:p>
        </p:txBody>
      </p:sp>
    </p:spTree>
    <p:extLst>
      <p:ext uri="{BB962C8B-B14F-4D97-AF65-F5344CB8AC3E}">
        <p14:creationId xmlns:p14="http://schemas.microsoft.com/office/powerpoint/2010/main" val="398015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43D-D216-4B5F-98DF-3670786B7E1C}"/>
              </a:ext>
            </a:extLst>
          </p:cNvPr>
          <p:cNvSpPr>
            <a:spLocks noGrp="1"/>
          </p:cNvSpPr>
          <p:nvPr>
            <p:ph type="title"/>
          </p:nvPr>
        </p:nvSpPr>
        <p:spPr>
          <a:xfrm>
            <a:off x="899160" y="2385907"/>
            <a:ext cx="10439400" cy="1822514"/>
          </a:xfrm>
        </p:spPr>
        <p:txBody>
          <a:bodyPr/>
          <a:lstStyle/>
          <a:p>
            <a:r>
              <a:rPr lang="en-GB" dirty="0"/>
              <a:t>Shelley Dony</a:t>
            </a:r>
            <a:br>
              <a:rPr lang="en-GB" dirty="0"/>
            </a:br>
            <a:r>
              <a:rPr lang="en-GB" dirty="0"/>
              <a:t>Future Workforce Development Manager</a:t>
            </a:r>
            <a:br>
              <a:rPr lang="en-GB" dirty="0"/>
            </a:br>
            <a:r>
              <a:rPr lang="en-GB" dirty="0" err="1"/>
              <a:t>Hafan</a:t>
            </a:r>
            <a:r>
              <a:rPr lang="en-GB" dirty="0"/>
              <a:t> </a:t>
            </a:r>
            <a:r>
              <a:rPr lang="en-GB" dirty="0" err="1"/>
              <a:t>Derwen</a:t>
            </a:r>
            <a:br>
              <a:rPr lang="en-GB" dirty="0"/>
            </a:br>
            <a:r>
              <a:rPr lang="en-GB" dirty="0">
                <a:hlinkClick r:id="rId3"/>
              </a:rPr>
              <a:t>shelley.dony@wales.nhs.uk</a:t>
            </a:r>
            <a:br>
              <a:rPr lang="en-GB" dirty="0"/>
            </a:br>
            <a:r>
              <a:rPr lang="en-GB" dirty="0"/>
              <a:t>01267 239863</a:t>
            </a:r>
          </a:p>
        </p:txBody>
      </p:sp>
      <p:sp>
        <p:nvSpPr>
          <p:cNvPr id="3" name="Text Placeholder 2">
            <a:extLst>
              <a:ext uri="{FF2B5EF4-FFF2-40B4-BE49-F238E27FC236}">
                <a16:creationId xmlns:a16="http://schemas.microsoft.com/office/drawing/2014/main" id="{834A9001-2E97-4BF5-88D7-71A145D6EC51}"/>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85013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A38E9-1BE8-4BC7-84AF-147472449216}"/>
              </a:ext>
            </a:extLst>
          </p:cNvPr>
          <p:cNvSpPr>
            <a:spLocks noGrp="1"/>
          </p:cNvSpPr>
          <p:nvPr>
            <p:ph type="title"/>
          </p:nvPr>
        </p:nvSpPr>
        <p:spPr/>
        <p:txBody>
          <a:bodyPr/>
          <a:lstStyle/>
          <a:p>
            <a:r>
              <a:rPr lang="en-GB" dirty="0"/>
              <a:t>Thank you for listening</a:t>
            </a:r>
          </a:p>
        </p:txBody>
      </p:sp>
      <p:sp>
        <p:nvSpPr>
          <p:cNvPr id="3" name="Text Placeholder 2">
            <a:extLst>
              <a:ext uri="{FF2B5EF4-FFF2-40B4-BE49-F238E27FC236}">
                <a16:creationId xmlns:a16="http://schemas.microsoft.com/office/drawing/2014/main" id="{566405DD-98E9-4654-B474-D2286EAA637B}"/>
              </a:ext>
            </a:extLst>
          </p:cNvPr>
          <p:cNvSpPr>
            <a:spLocks noGrp="1"/>
          </p:cNvSpPr>
          <p:nvPr>
            <p:ph type="body" sz="half" idx="2"/>
          </p:nvPr>
        </p:nvSpPr>
        <p:spPr/>
        <p:txBody>
          <a:bodyPr>
            <a:normAutofit/>
          </a:bodyPr>
          <a:lstStyle/>
          <a:p>
            <a:r>
              <a:rPr lang="en-GB" sz="4400" dirty="0"/>
              <a:t>Any questions?</a:t>
            </a:r>
          </a:p>
        </p:txBody>
      </p:sp>
    </p:spTree>
    <p:extLst>
      <p:ext uri="{BB962C8B-B14F-4D97-AF65-F5344CB8AC3E}">
        <p14:creationId xmlns:p14="http://schemas.microsoft.com/office/powerpoint/2010/main" val="1929251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6329</TotalTime>
  <Words>4224</Words>
  <Application>Microsoft Office PowerPoint</Application>
  <PresentationFormat>Widescreen</PresentationFormat>
  <Paragraphs>182</Paragraphs>
  <Slides>19</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 3</vt:lpstr>
      <vt:lpstr>Ion Boardroom</vt:lpstr>
      <vt:lpstr>PowerPoint Presentation</vt:lpstr>
      <vt:lpstr>Understanding the Contemporary Human Resources Function</vt:lpstr>
      <vt:lpstr>Aims</vt:lpstr>
      <vt:lpstr>The HR Function – its development</vt:lpstr>
      <vt:lpstr>The HR Function</vt:lpstr>
      <vt:lpstr>Change</vt:lpstr>
      <vt:lpstr>Change</vt:lpstr>
      <vt:lpstr>Change</vt:lpstr>
      <vt:lpstr>HR Services</vt:lpstr>
      <vt:lpstr>HR Services – compare and contrast</vt:lpstr>
      <vt:lpstr>HR &amp; Line Managers</vt:lpstr>
      <vt:lpstr>Ethics</vt:lpstr>
      <vt:lpstr>Ethics</vt:lpstr>
      <vt:lpstr>Evaluation of Contributions</vt:lpstr>
      <vt:lpstr>HR = Positive Outcomes</vt:lpstr>
      <vt:lpstr>HR = Positive Outcomes</vt:lpstr>
      <vt:lpstr>Conclusion</vt:lpstr>
      <vt:lpstr>Shelley Dony Future Workforce Development Manager Hafan Derwen shelley.dony@wales.nhs.uk 01267 239863</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Contemporary Human Resources Function</dc:title>
  <dc:creator>Shelley Dony (1810449)</dc:creator>
  <cp:lastModifiedBy>Shelley Dony (1810449)</cp:lastModifiedBy>
  <cp:revision>51</cp:revision>
  <dcterms:created xsi:type="dcterms:W3CDTF">2018-12-06T13:18:20Z</dcterms:created>
  <dcterms:modified xsi:type="dcterms:W3CDTF">2018-12-13T20:07:19Z</dcterms:modified>
</cp:coreProperties>
</file>