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8"/>
  </p:notesMasterIdLst>
  <p:handoutMasterIdLst>
    <p:handoutMasterId r:id="rId39"/>
  </p:handoutMasterIdLst>
  <p:sldIdLst>
    <p:sldId id="256" r:id="rId4"/>
    <p:sldId id="260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81" r:id="rId17"/>
    <p:sldId id="282" r:id="rId18"/>
    <p:sldId id="283" r:id="rId19"/>
    <p:sldId id="284" r:id="rId20"/>
    <p:sldId id="285" r:id="rId21"/>
    <p:sldId id="286" r:id="rId22"/>
    <p:sldId id="287" r:id="rId23"/>
    <p:sldId id="288" r:id="rId24"/>
    <p:sldId id="289" r:id="rId25"/>
    <p:sldId id="290" r:id="rId26"/>
    <p:sldId id="291" r:id="rId27"/>
    <p:sldId id="292" r:id="rId28"/>
    <p:sldId id="293" r:id="rId29"/>
    <p:sldId id="294" r:id="rId30"/>
    <p:sldId id="295" r:id="rId31"/>
    <p:sldId id="296" r:id="rId32"/>
    <p:sldId id="297" r:id="rId33"/>
    <p:sldId id="298" r:id="rId34"/>
    <p:sldId id="299" r:id="rId35"/>
    <p:sldId id="300" r:id="rId36"/>
    <p:sldId id="301" r:id="rId3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30173B-BC7D-4EB1-A2B2-86A6F42BA686}" v="95" dt="2022-09-19T15:04:07.2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112" d="100"/>
          <a:sy n="112" d="100"/>
        </p:scale>
        <p:origin x="158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microsoft.com/office/2016/11/relationships/changesInfo" Target="changesInfos/changesInfo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bleStyles" Target="tableStyle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notesMaster" Target="notesMasters/notesMaster1.xml"/><Relationship Id="rId20" Type="http://schemas.openxmlformats.org/officeDocument/2006/relationships/slide" Target="slides/slide17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Hole" userId="a131402a-191c-4885-ab61-475e015fddd2" providerId="ADAL" clId="{5830173B-BC7D-4EB1-A2B2-86A6F42BA686}"/>
    <pc:docChg chg="custSel delSld modSld">
      <pc:chgData name="Stephen Hole" userId="a131402a-191c-4885-ab61-475e015fddd2" providerId="ADAL" clId="{5830173B-BC7D-4EB1-A2B2-86A6F42BA686}" dt="2022-09-19T15:04:07.298" v="103" actId="20577"/>
      <pc:docMkLst>
        <pc:docMk/>
      </pc:docMkLst>
      <pc:sldChg chg="modSp mod">
        <pc:chgData name="Stephen Hole" userId="a131402a-191c-4885-ab61-475e015fddd2" providerId="ADAL" clId="{5830173B-BC7D-4EB1-A2B2-86A6F42BA686}" dt="2022-09-19T15:00:37.348" v="1" actId="20577"/>
        <pc:sldMkLst>
          <pc:docMk/>
          <pc:sldMk cId="0" sldId="256"/>
        </pc:sldMkLst>
        <pc:spChg chg="mod">
          <ac:chgData name="Stephen Hole" userId="a131402a-191c-4885-ab61-475e015fddd2" providerId="ADAL" clId="{5830173B-BC7D-4EB1-A2B2-86A6F42BA686}" dt="2022-09-19T15:00:37.348" v="1" actId="20577"/>
          <ac:spMkLst>
            <pc:docMk/>
            <pc:sldMk cId="0" sldId="256"/>
            <ac:spMk id="3" creationId="{00000000-0000-0000-0000-000000000000}"/>
          </ac:spMkLst>
        </pc:spChg>
      </pc:sldChg>
      <pc:sldChg chg="del">
        <pc:chgData name="Stephen Hole" userId="a131402a-191c-4885-ab61-475e015fddd2" providerId="ADAL" clId="{5830173B-BC7D-4EB1-A2B2-86A6F42BA686}" dt="2022-09-19T15:01:08.581" v="3" actId="47"/>
        <pc:sldMkLst>
          <pc:docMk/>
          <pc:sldMk cId="0" sldId="259"/>
        </pc:sldMkLst>
      </pc:sldChg>
      <pc:sldChg chg="modSp modAnim">
        <pc:chgData name="Stephen Hole" userId="a131402a-191c-4885-ab61-475e015fddd2" providerId="ADAL" clId="{5830173B-BC7D-4EB1-A2B2-86A6F42BA686}" dt="2022-09-19T15:04:07.298" v="103" actId="20577"/>
        <pc:sldMkLst>
          <pc:docMk/>
          <pc:sldMk cId="0" sldId="260"/>
        </pc:sldMkLst>
        <pc:spChg chg="mod">
          <ac:chgData name="Stephen Hole" userId="a131402a-191c-4885-ab61-475e015fddd2" providerId="ADAL" clId="{5830173B-BC7D-4EB1-A2B2-86A6F42BA686}" dt="2022-09-19T15:04:07.298" v="103" actId="20577"/>
          <ac:spMkLst>
            <pc:docMk/>
            <pc:sldMk cId="0" sldId="260"/>
            <ac:spMk id="12292" creationId="{00000000-0000-0000-0000-000000000000}"/>
          </ac:spMkLst>
        </pc:spChg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0" sldId="261"/>
        </pc:sldMkLst>
      </pc:sldChg>
      <pc:sldChg chg="modSp mod">
        <pc:chgData name="Stephen Hole" userId="a131402a-191c-4885-ab61-475e015fddd2" providerId="ADAL" clId="{5830173B-BC7D-4EB1-A2B2-86A6F42BA686}" dt="2022-09-19T15:02:14.038" v="5" actId="27636"/>
        <pc:sldMkLst>
          <pc:docMk/>
          <pc:sldMk cId="0" sldId="285"/>
        </pc:sldMkLst>
        <pc:spChg chg="mod">
          <ac:chgData name="Stephen Hole" userId="a131402a-191c-4885-ab61-475e015fddd2" providerId="ADAL" clId="{5830173B-BC7D-4EB1-A2B2-86A6F42BA686}" dt="2022-09-19T15:02:14.038" v="5" actId="27636"/>
          <ac:spMkLst>
            <pc:docMk/>
            <pc:sldMk cId="0" sldId="285"/>
            <ac:spMk id="62467" creationId="{00000000-0000-0000-0000-000000000000}"/>
          </ac:spMkLst>
        </pc:spChg>
      </pc:sldChg>
      <pc:sldChg chg="modSp mod">
        <pc:chgData name="Stephen Hole" userId="a131402a-191c-4885-ab61-475e015fddd2" providerId="ADAL" clId="{5830173B-BC7D-4EB1-A2B2-86A6F42BA686}" dt="2022-09-19T15:02:14.038" v="6" actId="27636"/>
        <pc:sldMkLst>
          <pc:docMk/>
          <pc:sldMk cId="0" sldId="286"/>
        </pc:sldMkLst>
        <pc:spChg chg="mod">
          <ac:chgData name="Stephen Hole" userId="a131402a-191c-4885-ab61-475e015fddd2" providerId="ADAL" clId="{5830173B-BC7D-4EB1-A2B2-86A6F42BA686}" dt="2022-09-19T15:02:14.038" v="6" actId="27636"/>
          <ac:spMkLst>
            <pc:docMk/>
            <pc:sldMk cId="0" sldId="286"/>
            <ac:spMk id="64515" creationId="{00000000-0000-0000-0000-000000000000}"/>
          </ac:spMkLst>
        </pc:spChg>
      </pc:sldChg>
      <pc:sldChg chg="modSp mod">
        <pc:chgData name="Stephen Hole" userId="a131402a-191c-4885-ab61-475e015fddd2" providerId="ADAL" clId="{5830173B-BC7D-4EB1-A2B2-86A6F42BA686}" dt="2022-09-19T15:02:14.062" v="7" actId="27636"/>
        <pc:sldMkLst>
          <pc:docMk/>
          <pc:sldMk cId="0" sldId="296"/>
        </pc:sldMkLst>
        <pc:spChg chg="mod">
          <ac:chgData name="Stephen Hole" userId="a131402a-191c-4885-ab61-475e015fddd2" providerId="ADAL" clId="{5830173B-BC7D-4EB1-A2B2-86A6F42BA686}" dt="2022-09-19T15:02:14.062" v="7" actId="27636"/>
          <ac:spMkLst>
            <pc:docMk/>
            <pc:sldMk cId="0" sldId="296"/>
            <ac:spMk id="84995" creationId="{00000000-0000-0000-0000-000000000000}"/>
          </ac:spMkLst>
        </pc:spChg>
      </pc:sldChg>
      <pc:sldChg chg="modSp mod">
        <pc:chgData name="Stephen Hole" userId="a131402a-191c-4885-ab61-475e015fddd2" providerId="ADAL" clId="{5830173B-BC7D-4EB1-A2B2-86A6F42BA686}" dt="2022-09-19T15:02:14.070" v="8" actId="27636"/>
        <pc:sldMkLst>
          <pc:docMk/>
          <pc:sldMk cId="0" sldId="297"/>
        </pc:sldMkLst>
        <pc:spChg chg="mod">
          <ac:chgData name="Stephen Hole" userId="a131402a-191c-4885-ab61-475e015fddd2" providerId="ADAL" clId="{5830173B-BC7D-4EB1-A2B2-86A6F42BA686}" dt="2022-09-19T15:02:14.070" v="8" actId="27636"/>
          <ac:spMkLst>
            <pc:docMk/>
            <pc:sldMk cId="0" sldId="297"/>
            <ac:spMk id="87043" creationId="{00000000-0000-0000-0000-000000000000}"/>
          </ac:spMkLst>
        </pc:spChg>
      </pc:sldChg>
      <pc:sldChg chg="modSp mod">
        <pc:chgData name="Stephen Hole" userId="a131402a-191c-4885-ab61-475e015fddd2" providerId="ADAL" clId="{5830173B-BC7D-4EB1-A2B2-86A6F42BA686}" dt="2022-09-19T15:02:14.079" v="9" actId="27636"/>
        <pc:sldMkLst>
          <pc:docMk/>
          <pc:sldMk cId="0" sldId="300"/>
        </pc:sldMkLst>
        <pc:spChg chg="mod">
          <ac:chgData name="Stephen Hole" userId="a131402a-191c-4885-ab61-475e015fddd2" providerId="ADAL" clId="{5830173B-BC7D-4EB1-A2B2-86A6F42BA686}" dt="2022-09-19T15:02:14.079" v="9" actId="27636"/>
          <ac:spMkLst>
            <pc:docMk/>
            <pc:sldMk cId="0" sldId="300"/>
            <ac:spMk id="93187" creationId="{00000000-0000-0000-0000-000000000000}"/>
          </ac:spMkLst>
        </pc:spChg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1006291896" sldId="309"/>
        </pc:sldMkLst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4011865693" sldId="310"/>
        </pc:sldMkLst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1167356692" sldId="311"/>
        </pc:sldMkLst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1256732507" sldId="312"/>
        </pc:sldMkLst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2825710606" sldId="313"/>
        </pc:sldMkLst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1841372650" sldId="314"/>
        </pc:sldMkLst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2653072625" sldId="315"/>
        </pc:sldMkLst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3236678092" sldId="316"/>
        </pc:sldMkLst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600189821" sldId="317"/>
        </pc:sldMkLst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3480848010" sldId="318"/>
        </pc:sldMkLst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1216450318" sldId="321"/>
        </pc:sldMkLst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2506135015" sldId="322"/>
        </pc:sldMkLst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1279603932" sldId="323"/>
        </pc:sldMkLst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3345460690" sldId="324"/>
        </pc:sldMkLst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1124607450" sldId="325"/>
        </pc:sldMkLst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3219591955" sldId="326"/>
        </pc:sldMkLst>
      </pc:sldChg>
      <pc:sldChg chg="del">
        <pc:chgData name="Stephen Hole" userId="a131402a-191c-4885-ab61-475e015fddd2" providerId="ADAL" clId="{5830173B-BC7D-4EB1-A2B2-86A6F42BA686}" dt="2022-09-19T15:01:22.373" v="4" actId="47"/>
        <pc:sldMkLst>
          <pc:docMk/>
          <pc:sldMk cId="3667916995" sldId="327"/>
        </pc:sldMkLst>
      </pc:sldChg>
      <pc:sldChg chg="del">
        <pc:chgData name="Stephen Hole" userId="a131402a-191c-4885-ab61-475e015fddd2" providerId="ADAL" clId="{5830173B-BC7D-4EB1-A2B2-86A6F42BA686}" dt="2022-09-19T15:01:06.188" v="2" actId="47"/>
        <pc:sldMkLst>
          <pc:docMk/>
          <pc:sldMk cId="0" sldId="32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94286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40959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29893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96690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83727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29165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61513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20382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53738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07258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1600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6084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80815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22669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49888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14509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9313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1714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442366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153076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615381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0411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101336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50336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138273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796577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068621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699370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827681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468946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82356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168204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395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Database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2B: Database Systems (DBS)</a:t>
            </a:r>
          </a:p>
          <a:p>
            <a:r>
              <a:rPr lang="en-GB" dirty="0"/>
              <a:t>Dr Stephen Hole &amp; Mr Nathan Morgan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26-Sep-2022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5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defRPr/>
            </a:pPr>
            <a:r>
              <a:rPr lang="en-US" b="1" dirty="0">
                <a:latin typeface="CG Times" charset="0"/>
                <a:ea typeface="ＭＳ Ｐゴシック" charset="0"/>
              </a:rPr>
              <a:t>Objectives</a:t>
            </a:r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r>
              <a:rPr lang="en-US" altLang="en-US" b="1" dirty="0">
                <a:latin typeface="Times" panose="02020603050405020304" pitchFamily="18" charset="0"/>
              </a:rPr>
              <a:t>Database Languages</a:t>
            </a:r>
          </a:p>
          <a:p>
            <a:pPr eaLnBrk="1" hangingPunct="1"/>
            <a:r>
              <a:rPr lang="en-US" altLang="en-US" b="1" dirty="0">
                <a:latin typeface="Times" panose="02020603050405020304" pitchFamily="18" charset="0"/>
              </a:rPr>
              <a:t>Data Model</a:t>
            </a:r>
          </a:p>
          <a:p>
            <a:pPr eaLnBrk="1" hangingPunct="1"/>
            <a:r>
              <a:rPr lang="en-US" altLang="en-US" b="1" dirty="0">
                <a:latin typeface="Times" panose="02020603050405020304" pitchFamily="18" charset="0"/>
              </a:rPr>
              <a:t>Conceptual Modeling</a:t>
            </a:r>
          </a:p>
          <a:p>
            <a:pPr eaLnBrk="1" hangingPunct="1"/>
            <a:r>
              <a:rPr lang="en-US" altLang="en-US" b="1" dirty="0">
                <a:latin typeface="Times" panose="02020603050405020304" pitchFamily="18" charset="0"/>
              </a:rPr>
              <a:t>Functions of a DBMS</a:t>
            </a:r>
          </a:p>
          <a:p>
            <a:pPr eaLnBrk="1" hangingPunct="1"/>
            <a:r>
              <a:rPr lang="en-US" altLang="en-US" b="1">
                <a:latin typeface="Times" panose="02020603050405020304" pitchFamily="18" charset="0"/>
              </a:rPr>
              <a:t>Components of a DBMS</a:t>
            </a:r>
            <a:endParaRPr lang="en-US" altLang="en-US" b="1" dirty="0">
              <a:latin typeface="Times" panose="02020603050405020304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15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Database Languages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Data Definition Language (DDL)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Allows DBA or user to describe and name entitles, attributes and relationships required for the application.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2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16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Database Languages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Data Manipulation Language (DML)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Provides basic data manipulation operations on data held in the database.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Procedural DML - allows user to tell system exactly how to manipulate data.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Non-Procedural DML - allows user to state what data is needed rather than how it is to be retrieved.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0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17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Database Languages</a:t>
            </a:r>
          </a:p>
        </p:txBody>
      </p:sp>
      <p:sp>
        <p:nvSpPr>
          <p:cNvPr id="36868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Fourth Generation Language (4GL)</a:t>
            </a:r>
          </a:p>
          <a:p>
            <a:pPr lvl="1" algn="just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Query Languages</a:t>
            </a:r>
          </a:p>
          <a:p>
            <a:pPr lvl="1" algn="just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Forms Generators</a:t>
            </a:r>
          </a:p>
          <a:p>
            <a:pPr lvl="1" algn="just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Report Generators</a:t>
            </a:r>
          </a:p>
          <a:p>
            <a:pPr lvl="1" algn="just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Graphics Generators</a:t>
            </a:r>
          </a:p>
          <a:p>
            <a:pPr lvl="1" algn="just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Application Generators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8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18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Data Model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buFont typeface="Wingdings" charset="0"/>
              <a:buChar char="n"/>
              <a:defRPr/>
            </a:pPr>
            <a:r>
              <a:rPr lang="en-US" sz="2800" b="1">
                <a:latin typeface="CG Times" charset="0"/>
                <a:ea typeface="ＭＳ Ｐゴシック" charset="0"/>
              </a:rPr>
              <a:t>Collection of concepts for describing data, relationships between data and constraints on the data in an organization.</a:t>
            </a:r>
          </a:p>
          <a:p>
            <a:pPr eaLnBrk="1" hangingPunct="1">
              <a:buFont typeface="Wingdings" charset="0"/>
              <a:buChar char="n"/>
              <a:defRPr/>
            </a:pPr>
            <a:endParaRPr lang="en-US" sz="2800" b="1">
              <a:latin typeface="CG Times" charset="0"/>
              <a:ea typeface="ＭＳ Ｐゴシック" charset="0"/>
            </a:endParaRPr>
          </a:p>
          <a:p>
            <a:pPr eaLnBrk="1" hangingPunct="1">
              <a:buFont typeface="Wingdings" charset="0"/>
              <a:buChar char="n"/>
              <a:defRPr/>
            </a:pPr>
            <a:r>
              <a:rPr lang="en-US" sz="2800" b="1">
                <a:latin typeface="CG Times" charset="0"/>
                <a:ea typeface="ＭＳ Ｐゴシック" charset="0"/>
              </a:rPr>
              <a:t>Data Model comprises: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sz="2400" b="1">
                <a:latin typeface="CG Times" charset="0"/>
                <a:ea typeface="ＭＳ Ｐゴシック" charset="0"/>
              </a:rPr>
              <a:t>A structural part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sz="2400" b="1">
                <a:latin typeface="CG Times" charset="0"/>
                <a:ea typeface="ＭＳ Ｐゴシック" charset="0"/>
              </a:rPr>
              <a:t>A manipulative part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sz="2400" b="1">
                <a:latin typeface="CG Times" charset="0"/>
                <a:ea typeface="ＭＳ Ｐゴシック" charset="0"/>
              </a:rPr>
              <a:t>Possibly a set of integrity rules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6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19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Data Model</a:t>
            </a:r>
          </a:p>
        </p:txBody>
      </p:sp>
      <p:sp>
        <p:nvSpPr>
          <p:cNvPr id="40964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Purpose</a:t>
            </a:r>
          </a:p>
          <a:p>
            <a:pPr lvl="1" eaLnBrk="1" hangingPunct="1">
              <a:lnSpc>
                <a:spcPct val="90000"/>
              </a:lnSpc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To represent the data in an understandable way.</a:t>
            </a:r>
          </a:p>
          <a:p>
            <a:pPr lvl="1" eaLnBrk="1" hangingPunct="1">
              <a:lnSpc>
                <a:spcPct val="90000"/>
              </a:lnSpc>
              <a:buSzPct val="75000"/>
              <a:buFont typeface="Wingdings" charset="0"/>
              <a:buChar char="n"/>
              <a:defRPr/>
            </a:pPr>
            <a:endParaRPr lang="en-US" b="1">
              <a:latin typeface="CG Times" charset="0"/>
              <a:ea typeface="ＭＳ Ｐゴシック" charset="0"/>
            </a:endParaRPr>
          </a:p>
          <a:p>
            <a:pPr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Categories of data models include:</a:t>
            </a:r>
          </a:p>
          <a:p>
            <a:pPr lvl="1" eaLnBrk="1" hangingPunct="1">
              <a:lnSpc>
                <a:spcPct val="90000"/>
              </a:lnSpc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Object-based</a:t>
            </a:r>
          </a:p>
          <a:p>
            <a:pPr lvl="1" eaLnBrk="1" hangingPunct="1">
              <a:lnSpc>
                <a:spcPct val="90000"/>
              </a:lnSpc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Record-based</a:t>
            </a:r>
          </a:p>
          <a:p>
            <a:pPr lvl="1" eaLnBrk="1" hangingPunct="1">
              <a:lnSpc>
                <a:spcPct val="90000"/>
              </a:lnSpc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Physical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4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20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Data Model</a:t>
            </a:r>
          </a:p>
        </p:txBody>
      </p:sp>
      <p:sp>
        <p:nvSpPr>
          <p:cNvPr id="43012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Object-based Data Models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Entity-Relationship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Semantic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Functional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Object-Oriented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2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21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Data Model</a:t>
            </a:r>
          </a:p>
        </p:txBody>
      </p:sp>
      <p:sp>
        <p:nvSpPr>
          <p:cNvPr id="45060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Record-based Data Models</a:t>
            </a:r>
          </a:p>
          <a:p>
            <a:pPr lvl="1" algn="just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Relational Data Model</a:t>
            </a:r>
          </a:p>
          <a:p>
            <a:pPr lvl="1" algn="just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Network Data Model</a:t>
            </a:r>
          </a:p>
          <a:p>
            <a:pPr lvl="1" algn="just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Hierarchical Data Model</a:t>
            </a:r>
          </a:p>
          <a:p>
            <a:pPr lvl="1" algn="just" eaLnBrk="1" hangingPunct="1">
              <a:buSzPct val="75000"/>
              <a:buFont typeface="Wingdings" charset="0"/>
              <a:buChar char="n"/>
              <a:defRPr/>
            </a:pPr>
            <a:endParaRPr lang="en-US" b="1">
              <a:latin typeface="CG Times" charset="0"/>
              <a:ea typeface="ＭＳ Ｐゴシック" charset="0"/>
            </a:endParaRPr>
          </a:p>
          <a:p>
            <a:pPr algn="just"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Physical Data Models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0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22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Conceptual modeling</a:t>
            </a:r>
          </a:p>
        </p:txBody>
      </p:sp>
      <p:sp>
        <p:nvSpPr>
          <p:cNvPr id="47108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The process of developing a conceptual data model that is 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a complete and accurate representation of an organization's data requirements.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independent of implementation details.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1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8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23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Functions of a DBMS</a:t>
            </a:r>
          </a:p>
        </p:txBody>
      </p:sp>
      <p:sp>
        <p:nvSpPr>
          <p:cNvPr id="49156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Data Storage, Retrieval and Update.</a:t>
            </a:r>
          </a:p>
          <a:p>
            <a:pPr lvl="1" algn="just" eaLnBrk="1" hangingPunct="1">
              <a:lnSpc>
                <a:spcPct val="90000"/>
              </a:lnSpc>
              <a:spcAft>
                <a:spcPts val="1500"/>
              </a:spcAft>
              <a:buSzPct val="75000"/>
              <a:buFont typeface="Wingdings" charset="0"/>
              <a:buChar char="n"/>
              <a:defRPr/>
            </a:pPr>
            <a:r>
              <a:rPr lang="en-US" b="1">
                <a:latin typeface="Times" charset="0"/>
                <a:ea typeface="ＭＳ Ｐゴシック" charset="0"/>
              </a:rPr>
              <a:t>Must furnish users with the ability to store, retrieve, and update data in the database.</a:t>
            </a:r>
          </a:p>
          <a:p>
            <a:pPr lvl="1" eaLnBrk="1" hangingPunct="1">
              <a:lnSpc>
                <a:spcPct val="90000"/>
              </a:lnSpc>
              <a:buSzPct val="75000"/>
              <a:buFont typeface="Wingdings" charset="0"/>
              <a:buChar char="n"/>
              <a:defRPr/>
            </a:pPr>
            <a:endParaRPr lang="en-US" b="1">
              <a:latin typeface="CG Times" charset="0"/>
              <a:ea typeface="ＭＳ Ｐゴシック" charset="0"/>
            </a:endParaRPr>
          </a:p>
          <a:p>
            <a:pPr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A User-Accessible Catalog.</a:t>
            </a:r>
          </a:p>
          <a:p>
            <a:pPr lvl="1" eaLnBrk="1" hangingPunct="1">
              <a:lnSpc>
                <a:spcPct val="90000"/>
              </a:lnSpc>
              <a:buSzPct val="75000"/>
              <a:buFont typeface="Wingdings" charset="0"/>
              <a:buChar char="n"/>
              <a:defRPr/>
            </a:pPr>
            <a:r>
              <a:rPr lang="en-US" b="1">
                <a:latin typeface="Times" charset="0"/>
                <a:ea typeface="ＭＳ Ｐゴシック" charset="0"/>
              </a:rPr>
              <a:t>Must furnish a catalog in which descriptions of data items are stored and which is accessible to users.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6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24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Functions of a DBMS</a:t>
            </a:r>
          </a:p>
        </p:txBody>
      </p:sp>
      <p:sp>
        <p:nvSpPr>
          <p:cNvPr id="5120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762000" y="1447800"/>
            <a:ext cx="8108950" cy="4114800"/>
          </a:xfrm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US" sz="2800" b="1">
                <a:latin typeface="CG Times" charset="0"/>
                <a:ea typeface="ＭＳ Ｐゴシック" charset="0"/>
              </a:rPr>
              <a:t>Transaction Support</a:t>
            </a:r>
          </a:p>
          <a:p>
            <a:pPr lvl="1" eaLnBrk="1" hangingPunct="1">
              <a:lnSpc>
                <a:spcPct val="90000"/>
              </a:lnSpc>
              <a:spcAft>
                <a:spcPts val="1500"/>
              </a:spcAft>
              <a:buSzPct val="75000"/>
              <a:buFont typeface="Wingdings" charset="0"/>
              <a:buChar char="n"/>
              <a:defRPr/>
            </a:pPr>
            <a:r>
              <a:rPr lang="en-US" sz="2400" b="1">
                <a:latin typeface="Times" charset="0"/>
                <a:ea typeface="ＭＳ Ｐゴシック" charset="0"/>
              </a:rPr>
              <a:t>Must furnish a mechanism to ensure that either all the updates corresponding to a given transaction are made or that none of them are made.</a:t>
            </a:r>
          </a:p>
          <a:p>
            <a:pPr lvl="1" eaLnBrk="1" hangingPunct="1">
              <a:lnSpc>
                <a:spcPct val="90000"/>
              </a:lnSpc>
              <a:spcAft>
                <a:spcPts val="1500"/>
              </a:spcAft>
              <a:buSzPct val="75000"/>
              <a:buFont typeface="Wingdings" charset="0"/>
              <a:buChar char="n"/>
              <a:defRPr/>
            </a:pPr>
            <a:endParaRPr lang="en-US" sz="2400" b="1">
              <a:latin typeface="CG Times" charset="0"/>
              <a:ea typeface="ＭＳ Ｐゴシック" charset="0"/>
            </a:endParaRPr>
          </a:p>
          <a:p>
            <a:pPr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US" sz="2800" b="1">
                <a:latin typeface="CG Times" charset="0"/>
                <a:ea typeface="ＭＳ Ｐゴシック" charset="0"/>
              </a:rPr>
              <a:t>Concurrency Control Services</a:t>
            </a:r>
          </a:p>
          <a:p>
            <a:pPr lvl="1" eaLnBrk="1" hangingPunct="1">
              <a:lnSpc>
                <a:spcPct val="90000"/>
              </a:lnSpc>
              <a:spcAft>
                <a:spcPts val="1500"/>
              </a:spcAft>
              <a:buSzPct val="75000"/>
              <a:buFont typeface="Wingdings" charset="0"/>
              <a:buChar char="n"/>
              <a:defRPr/>
            </a:pPr>
            <a:r>
              <a:rPr lang="en-US" sz="2400" b="1">
                <a:latin typeface="Times" charset="0"/>
                <a:ea typeface="ＭＳ Ｐゴシック" charset="0"/>
              </a:rPr>
              <a:t>Must furnish a mechanism to ensure that database is updated correctly when multiple users are updating the database concurrently.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4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25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Functions of a DBMS</a:t>
            </a:r>
          </a:p>
        </p:txBody>
      </p:sp>
      <p:sp>
        <p:nvSpPr>
          <p:cNvPr id="53252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buFont typeface="Wingdings" charset="0"/>
              <a:buChar char="n"/>
              <a:defRPr/>
            </a:pPr>
            <a:r>
              <a:rPr lang="en-US" sz="2800" b="1">
                <a:latin typeface="CG Times" charset="0"/>
                <a:ea typeface="ＭＳ Ｐゴシック" charset="0"/>
              </a:rPr>
              <a:t>Recovery Services</a:t>
            </a:r>
          </a:p>
          <a:p>
            <a:pPr lvl="1" eaLnBrk="1" hangingPunct="1">
              <a:spcAft>
                <a:spcPts val="1500"/>
              </a:spcAft>
              <a:buSzPct val="75000"/>
              <a:buFont typeface="Wingdings" charset="0"/>
              <a:buChar char="n"/>
              <a:defRPr/>
            </a:pPr>
            <a:r>
              <a:rPr lang="en-US" sz="2400" b="1">
                <a:latin typeface="Times" charset="0"/>
                <a:ea typeface="ＭＳ Ｐゴシック" charset="0"/>
              </a:rPr>
              <a:t>Must furnish a mechanism for recovering the database in the event that the database is damaged in any way.</a:t>
            </a:r>
          </a:p>
          <a:p>
            <a:pPr eaLnBrk="1" hangingPunct="1">
              <a:buFont typeface="Wingdings" charset="0"/>
              <a:buChar char="n"/>
              <a:defRPr/>
            </a:pPr>
            <a:endParaRPr lang="en-US" sz="2800" b="1">
              <a:latin typeface="CG Times" charset="0"/>
              <a:ea typeface="ＭＳ Ｐゴシック" charset="0"/>
            </a:endParaRPr>
          </a:p>
          <a:p>
            <a:pPr eaLnBrk="1" hangingPunct="1">
              <a:buFont typeface="Wingdings" charset="0"/>
              <a:buChar char="n"/>
              <a:defRPr/>
            </a:pPr>
            <a:r>
              <a:rPr lang="en-US" sz="2800" b="1">
                <a:latin typeface="CG Times" charset="0"/>
                <a:ea typeface="ＭＳ Ｐゴシック" charset="0"/>
              </a:rPr>
              <a:t>Authorization Services</a:t>
            </a:r>
          </a:p>
          <a:p>
            <a:pPr lvl="1" eaLnBrk="1" hangingPunct="1">
              <a:spcAft>
                <a:spcPts val="1500"/>
              </a:spcAft>
              <a:buSzPct val="75000"/>
              <a:buFont typeface="Wingdings" charset="0"/>
              <a:buChar char="n"/>
              <a:defRPr/>
            </a:pPr>
            <a:r>
              <a:rPr lang="en-US" sz="2400" b="1">
                <a:latin typeface="Times" charset="0"/>
                <a:ea typeface="ＭＳ Ｐゴシック" charset="0"/>
              </a:rPr>
              <a:t>Must furnish a mechanism to ensure that only authorized users can access the database.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2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2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2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2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2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26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Functions of a DBMS</a:t>
            </a:r>
          </a:p>
        </p:txBody>
      </p:sp>
      <p:sp>
        <p:nvSpPr>
          <p:cNvPr id="55300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Support for Data Communication</a:t>
            </a:r>
          </a:p>
          <a:p>
            <a:pPr lvl="1" eaLnBrk="1" hangingPunct="1">
              <a:lnSpc>
                <a:spcPct val="90000"/>
              </a:lnSpc>
              <a:spcAft>
                <a:spcPts val="1500"/>
              </a:spcAft>
              <a:buSzPct val="75000"/>
              <a:buFont typeface="Wingdings" charset="0"/>
              <a:buChar char="n"/>
              <a:defRPr/>
            </a:pPr>
            <a:r>
              <a:rPr lang="en-US" b="1">
                <a:latin typeface="Times" charset="0"/>
                <a:ea typeface="ＭＳ Ｐゴシック" charset="0"/>
              </a:rPr>
              <a:t>Must be capable of integrating with communication software.</a:t>
            </a:r>
          </a:p>
          <a:p>
            <a:pPr lvl="1" eaLnBrk="1" hangingPunct="1">
              <a:lnSpc>
                <a:spcPct val="90000"/>
              </a:lnSpc>
              <a:buSzPct val="75000"/>
              <a:buFont typeface="Wingdings" charset="0"/>
              <a:buChar char="n"/>
              <a:defRPr/>
            </a:pPr>
            <a:endParaRPr lang="en-US" b="1">
              <a:latin typeface="CG Times" charset="0"/>
              <a:ea typeface="ＭＳ Ｐゴシック" charset="0"/>
            </a:endParaRPr>
          </a:p>
          <a:p>
            <a:pPr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Integrity Services</a:t>
            </a:r>
          </a:p>
          <a:p>
            <a:pPr lvl="1" eaLnBrk="1" hangingPunct="1">
              <a:lnSpc>
                <a:spcPct val="90000"/>
              </a:lnSpc>
              <a:spcAft>
                <a:spcPts val="1500"/>
              </a:spcAft>
              <a:buSzPct val="75000"/>
              <a:buFont typeface="Wingdings" charset="0"/>
              <a:buChar char="n"/>
              <a:defRPr/>
            </a:pPr>
            <a:r>
              <a:rPr lang="en-US" b="1">
                <a:latin typeface="Times" charset="0"/>
                <a:ea typeface="ＭＳ Ｐゴシック" charset="0"/>
              </a:rPr>
              <a:t>Must furnish a means to ensure that both the data in the database and changes to the data follow certain rules.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0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27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Functions of a DBMS</a:t>
            </a:r>
          </a:p>
        </p:txBody>
      </p:sp>
      <p:sp>
        <p:nvSpPr>
          <p:cNvPr id="57348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Services to Promote Data Independence</a:t>
            </a:r>
          </a:p>
          <a:p>
            <a:pPr lvl="1" eaLnBrk="1" hangingPunct="1">
              <a:spcAft>
                <a:spcPts val="1500"/>
              </a:spcAft>
              <a:buSzPct val="75000"/>
              <a:buFont typeface="Wingdings" charset="0"/>
              <a:buChar char="n"/>
              <a:defRPr/>
            </a:pPr>
            <a:r>
              <a:rPr lang="en-US" b="1">
                <a:latin typeface="Times" charset="0"/>
                <a:ea typeface="ＭＳ Ｐゴシック" charset="0"/>
              </a:rPr>
              <a:t>Must include facilities to support the independence of programs from the actual structure of the database.</a:t>
            </a:r>
          </a:p>
          <a:p>
            <a:pPr eaLnBrk="1" hangingPunct="1">
              <a:buFont typeface="Wingdings" charset="0"/>
              <a:buChar char="n"/>
              <a:defRPr/>
            </a:pPr>
            <a:endParaRPr lang="en-US" b="1">
              <a:latin typeface="CG Times" charset="0"/>
              <a:ea typeface="ＭＳ Ｐゴシック" charset="0"/>
            </a:endParaRPr>
          </a:p>
          <a:p>
            <a:pPr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Utility Services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Times" charset="0"/>
                <a:ea typeface="ＭＳ Ｐゴシック" charset="0"/>
              </a:rPr>
              <a:t>Should provide a set of utility services.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3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3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3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3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8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28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Components of a DBMS</a:t>
            </a:r>
          </a:p>
        </p:txBody>
      </p:sp>
      <p:pic>
        <p:nvPicPr>
          <p:cNvPr id="58372" name="Picture 4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447800"/>
            <a:ext cx="5956300" cy="5211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29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Components of a DBMS</a:t>
            </a:r>
          </a:p>
        </p:txBody>
      </p:sp>
      <p:sp>
        <p:nvSpPr>
          <p:cNvPr id="61444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buFont typeface="Wingdings" charset="0"/>
              <a:buChar char="n"/>
              <a:defRPr/>
            </a:pPr>
            <a:r>
              <a:rPr lang="en-US" b="1">
                <a:latin typeface="Times" charset="0"/>
                <a:ea typeface="ＭＳ Ｐゴシック" charset="0"/>
              </a:rPr>
              <a:t>Query processor</a:t>
            </a:r>
          </a:p>
          <a:p>
            <a:pPr algn="just" eaLnBrk="1" hangingPunct="1">
              <a:buFont typeface="Wingdings" charset="0"/>
              <a:buChar char="n"/>
              <a:defRPr/>
            </a:pPr>
            <a:r>
              <a:rPr lang="en-US" b="1">
                <a:latin typeface="Times" charset="0"/>
                <a:ea typeface="ＭＳ Ｐゴシック" charset="0"/>
              </a:rPr>
              <a:t>Database manager (DM)</a:t>
            </a:r>
          </a:p>
          <a:p>
            <a:pPr algn="just" eaLnBrk="1" hangingPunct="1">
              <a:buFont typeface="Wingdings" charset="0"/>
              <a:buChar char="n"/>
              <a:defRPr/>
            </a:pPr>
            <a:r>
              <a:rPr lang="en-US" b="1">
                <a:latin typeface="Times" charset="0"/>
                <a:ea typeface="ＭＳ Ｐゴシック" charset="0"/>
              </a:rPr>
              <a:t>File manager</a:t>
            </a:r>
          </a:p>
          <a:p>
            <a:pPr algn="just" eaLnBrk="1" hangingPunct="1">
              <a:buFont typeface="Wingdings" charset="0"/>
              <a:buChar char="n"/>
              <a:defRPr/>
            </a:pPr>
            <a:r>
              <a:rPr lang="en-US" b="1">
                <a:latin typeface="Times" charset="0"/>
                <a:ea typeface="ＭＳ Ｐゴシック" charset="0"/>
              </a:rPr>
              <a:t>DML preprocessor</a:t>
            </a:r>
          </a:p>
          <a:p>
            <a:pPr algn="just" eaLnBrk="1" hangingPunct="1">
              <a:buFont typeface="Wingdings" charset="0"/>
              <a:buChar char="n"/>
              <a:defRPr/>
            </a:pPr>
            <a:r>
              <a:rPr lang="en-US" b="1">
                <a:latin typeface="Times" charset="0"/>
                <a:ea typeface="ＭＳ Ｐゴシック" charset="0"/>
              </a:rPr>
              <a:t>DDL compiler</a:t>
            </a:r>
          </a:p>
          <a:p>
            <a:pPr algn="just" eaLnBrk="1" hangingPunct="1">
              <a:buFont typeface="Wingdings" charset="0"/>
              <a:buChar char="n"/>
              <a:defRPr/>
            </a:pPr>
            <a:r>
              <a:rPr lang="en-US" b="1">
                <a:latin typeface="Times" charset="0"/>
                <a:ea typeface="ＭＳ Ｐゴシック" charset="0"/>
              </a:rPr>
              <a:t>Catalog manager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4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30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 algn="just" eaLnBrk="1" hangingPunct="1">
              <a:spcAft>
                <a:spcPts val="600"/>
              </a:spcAft>
              <a:defRPr/>
            </a:pPr>
            <a:r>
              <a:rPr lang="en-US" b="1">
                <a:latin typeface="CG Times" charset="0"/>
                <a:ea typeface="ＭＳ Ｐゴシック" charset="0"/>
              </a:rPr>
              <a:t>Components of Database Manager (DM)</a:t>
            </a:r>
          </a:p>
        </p:txBody>
      </p:sp>
      <p:pic>
        <p:nvPicPr>
          <p:cNvPr id="62468" name="Picture 4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447800"/>
            <a:ext cx="5270500" cy="5118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d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31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 algn="just"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Components of Database Manager (DM)</a:t>
            </a:r>
          </a:p>
        </p:txBody>
      </p:sp>
      <p:sp>
        <p:nvSpPr>
          <p:cNvPr id="65540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buFont typeface="Wingdings" charset="0"/>
              <a:buChar char="n"/>
              <a:defRPr/>
            </a:pPr>
            <a:r>
              <a:rPr lang="en-US" sz="2800" b="1">
                <a:latin typeface="Times" charset="0"/>
                <a:ea typeface="ＭＳ Ｐゴシック" charset="0"/>
              </a:rPr>
              <a:t>Authorization control</a:t>
            </a:r>
          </a:p>
          <a:p>
            <a:pPr algn="just" eaLnBrk="1" hangingPunct="1">
              <a:buFont typeface="Wingdings" charset="0"/>
              <a:buChar char="n"/>
              <a:defRPr/>
            </a:pPr>
            <a:r>
              <a:rPr lang="en-US" sz="2800" b="1">
                <a:latin typeface="Times" charset="0"/>
                <a:ea typeface="ＭＳ Ｐゴシック" charset="0"/>
              </a:rPr>
              <a:t>Command processor</a:t>
            </a:r>
          </a:p>
          <a:p>
            <a:pPr algn="just" eaLnBrk="1" hangingPunct="1">
              <a:buFont typeface="Wingdings" charset="0"/>
              <a:buChar char="n"/>
              <a:defRPr/>
            </a:pPr>
            <a:r>
              <a:rPr lang="en-US" sz="2800" b="1">
                <a:latin typeface="Times" charset="0"/>
                <a:ea typeface="ＭＳ Ｐゴシック" charset="0"/>
              </a:rPr>
              <a:t>Integrity checker</a:t>
            </a:r>
          </a:p>
          <a:p>
            <a:pPr algn="just" eaLnBrk="1" hangingPunct="1">
              <a:buFont typeface="Wingdings" charset="0"/>
              <a:buChar char="n"/>
              <a:defRPr/>
            </a:pPr>
            <a:r>
              <a:rPr lang="en-US" sz="2800" b="1">
                <a:latin typeface="Times" charset="0"/>
                <a:ea typeface="ＭＳ Ｐゴシック" charset="0"/>
              </a:rPr>
              <a:t>Query optimizer</a:t>
            </a:r>
          </a:p>
          <a:p>
            <a:pPr algn="just" eaLnBrk="1" hangingPunct="1">
              <a:buFont typeface="Wingdings" charset="0"/>
              <a:buChar char="n"/>
              <a:defRPr/>
            </a:pPr>
            <a:r>
              <a:rPr lang="en-US" sz="2800" b="1">
                <a:latin typeface="Times" charset="0"/>
                <a:ea typeface="ＭＳ Ｐゴシック" charset="0"/>
              </a:rPr>
              <a:t>Transaction manager</a:t>
            </a:r>
          </a:p>
          <a:p>
            <a:pPr algn="just" eaLnBrk="1" hangingPunct="1">
              <a:buFont typeface="Wingdings" charset="0"/>
              <a:buChar char="n"/>
              <a:defRPr/>
            </a:pPr>
            <a:r>
              <a:rPr lang="en-US" sz="2800" b="1">
                <a:latin typeface="Times" charset="0"/>
                <a:ea typeface="ＭＳ Ｐゴシック" charset="0"/>
              </a:rPr>
              <a:t>Scheduler</a:t>
            </a:r>
          </a:p>
          <a:p>
            <a:pPr algn="just" eaLnBrk="1" hangingPunct="1">
              <a:buFont typeface="Wingdings" charset="0"/>
              <a:buChar char="n"/>
              <a:defRPr/>
            </a:pPr>
            <a:r>
              <a:rPr lang="en-US" sz="2800" b="1">
                <a:latin typeface="Times" charset="0"/>
                <a:ea typeface="ＭＳ Ｐゴシック" charset="0"/>
              </a:rPr>
              <a:t>Recovery manager</a:t>
            </a:r>
          </a:p>
          <a:p>
            <a:pPr algn="just" eaLnBrk="1" hangingPunct="1">
              <a:buFont typeface="Wingdings" charset="0"/>
              <a:buChar char="n"/>
              <a:defRPr/>
            </a:pPr>
            <a:r>
              <a:rPr lang="en-US" sz="2800" b="1">
                <a:latin typeface="Times" charset="0"/>
                <a:ea typeface="ＭＳ Ｐゴシック" charset="0"/>
              </a:rPr>
              <a:t>Buffer manager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5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5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5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5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5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5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5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5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32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Multi-user DBMS Architectures</a:t>
            </a:r>
          </a:p>
        </p:txBody>
      </p:sp>
      <p:sp>
        <p:nvSpPr>
          <p:cNvPr id="67588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Teleprocessing</a:t>
            </a:r>
          </a:p>
          <a:p>
            <a:pPr algn="just" eaLnBrk="1" hangingPunct="1">
              <a:buFont typeface="Wingdings" charset="0"/>
              <a:buChar char="n"/>
              <a:defRPr/>
            </a:pPr>
            <a:endParaRPr lang="en-US" b="1">
              <a:latin typeface="CG Times" charset="0"/>
              <a:ea typeface="ＭＳ Ｐゴシック" charset="0"/>
            </a:endParaRPr>
          </a:p>
          <a:p>
            <a:pPr algn="just"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File-server</a:t>
            </a:r>
          </a:p>
          <a:p>
            <a:pPr algn="just" eaLnBrk="1" hangingPunct="1">
              <a:buFont typeface="Wingdings" charset="0"/>
              <a:buChar char="n"/>
              <a:defRPr/>
            </a:pPr>
            <a:endParaRPr lang="en-US" b="1">
              <a:latin typeface="CG Times" charset="0"/>
              <a:ea typeface="ＭＳ Ｐゴシック" charset="0"/>
            </a:endParaRPr>
          </a:p>
          <a:p>
            <a:pPr algn="just"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Client-server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33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Teleprocessing</a:t>
            </a:r>
          </a:p>
        </p:txBody>
      </p:sp>
      <p:sp>
        <p:nvSpPr>
          <p:cNvPr id="69636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Traditional architecture.</a:t>
            </a:r>
          </a:p>
          <a:p>
            <a:pPr eaLnBrk="1" hangingPunct="1">
              <a:buFont typeface="Wingdings" charset="0"/>
              <a:buChar char="n"/>
              <a:defRPr/>
            </a:pPr>
            <a:endParaRPr lang="en-US" b="1">
              <a:latin typeface="CG Times" charset="0"/>
              <a:ea typeface="ＭＳ Ｐゴシック" charset="0"/>
            </a:endParaRPr>
          </a:p>
          <a:p>
            <a:pPr algn="just"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Single mainframe with a number of terminals attached.</a:t>
            </a:r>
          </a:p>
          <a:p>
            <a:pPr algn="just" eaLnBrk="1" hangingPunct="1">
              <a:buFont typeface="Wingdings" charset="0"/>
              <a:buChar char="n"/>
              <a:defRPr/>
            </a:pPr>
            <a:endParaRPr lang="en-US" b="1">
              <a:latin typeface="CG Times" charset="0"/>
              <a:ea typeface="ＭＳ Ｐゴシック" charset="0"/>
            </a:endParaRPr>
          </a:p>
          <a:p>
            <a:pPr algn="just"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Trend is now towards downsizing.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6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34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Teleprocessing Topology</a:t>
            </a:r>
          </a:p>
        </p:txBody>
      </p:sp>
      <p:pic>
        <p:nvPicPr>
          <p:cNvPr id="70660" name="Picture 4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600200"/>
            <a:ext cx="5608638" cy="447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d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35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File-server</a:t>
            </a:r>
          </a:p>
        </p:txBody>
      </p:sp>
      <p:sp>
        <p:nvSpPr>
          <p:cNvPr id="73732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File-server is connected to several workstations across a network.</a:t>
            </a:r>
          </a:p>
          <a:p>
            <a:pPr eaLnBrk="1" hangingPunct="1">
              <a:buFont typeface="Wingdings" charset="0"/>
              <a:buChar char="n"/>
              <a:defRPr/>
            </a:pPr>
            <a:endParaRPr lang="en-US" b="1">
              <a:latin typeface="CG Times" charset="0"/>
              <a:ea typeface="ＭＳ Ｐゴシック" charset="0"/>
            </a:endParaRPr>
          </a:p>
          <a:p>
            <a:pPr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Database resides on file-server.</a:t>
            </a:r>
          </a:p>
          <a:p>
            <a:pPr eaLnBrk="1" hangingPunct="1">
              <a:buFont typeface="Wingdings" charset="0"/>
              <a:buChar char="n"/>
              <a:defRPr/>
            </a:pPr>
            <a:endParaRPr lang="en-US" b="1">
              <a:latin typeface="CG Times" charset="0"/>
              <a:ea typeface="ＭＳ Ｐゴシック" charset="0"/>
            </a:endParaRPr>
          </a:p>
          <a:p>
            <a:pPr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DBMS and applications run on each workstation.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7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7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7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2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36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File-server</a:t>
            </a:r>
          </a:p>
        </p:txBody>
      </p:sp>
      <p:sp>
        <p:nvSpPr>
          <p:cNvPr id="75780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Disadvantages include:</a:t>
            </a:r>
          </a:p>
          <a:p>
            <a:pPr lvl="1" algn="just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Significant network traffic.</a:t>
            </a:r>
          </a:p>
          <a:p>
            <a:pPr lvl="1" algn="just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Copy of DBMS on each workstation.</a:t>
            </a:r>
          </a:p>
          <a:p>
            <a:pPr lvl="1" algn="just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Concurrency, recovery and integrity control more complex.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7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7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7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7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0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37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File-server Architecture</a:t>
            </a:r>
          </a:p>
        </p:txBody>
      </p:sp>
      <p:pic>
        <p:nvPicPr>
          <p:cNvPr id="76804" name="Picture 4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600200"/>
            <a:ext cx="4549775" cy="481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d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38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Client-server</a:t>
            </a:r>
          </a:p>
        </p:txBody>
      </p:sp>
      <p:sp>
        <p:nvSpPr>
          <p:cNvPr id="79876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Server holds the database and the DBMS.</a:t>
            </a:r>
          </a:p>
          <a:p>
            <a:pPr algn="just" eaLnBrk="1" hangingPunct="1">
              <a:buFont typeface="Wingdings" charset="0"/>
              <a:buChar char="n"/>
              <a:defRPr/>
            </a:pPr>
            <a:endParaRPr lang="en-US" b="1">
              <a:latin typeface="CG Times" charset="0"/>
              <a:ea typeface="ＭＳ Ｐゴシック" charset="0"/>
            </a:endParaRPr>
          </a:p>
          <a:p>
            <a:pPr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Client manages the user interface and runs applications.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 build="p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39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Client-server</a:t>
            </a:r>
          </a:p>
        </p:txBody>
      </p:sp>
      <p:sp>
        <p:nvSpPr>
          <p:cNvPr id="81924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Advantages include:</a:t>
            </a:r>
          </a:p>
          <a:p>
            <a:pPr lvl="1" algn="just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Wider access to existing databases.</a:t>
            </a:r>
          </a:p>
          <a:p>
            <a:pPr lvl="1" algn="just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Increased performance.</a:t>
            </a:r>
          </a:p>
          <a:p>
            <a:pPr lvl="1" algn="just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Possible reduction in hardware costs.</a:t>
            </a:r>
          </a:p>
          <a:p>
            <a:pPr lvl="1" algn="just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Reduction in communication costs.</a:t>
            </a:r>
          </a:p>
          <a:p>
            <a:pPr lvl="1" algn="just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Increased consistency.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4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40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Client-server Architecture</a:t>
            </a:r>
          </a:p>
        </p:txBody>
      </p:sp>
      <p:pic>
        <p:nvPicPr>
          <p:cNvPr id="82948" name="Picture 4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1600200"/>
            <a:ext cx="4160838" cy="473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d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41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 algn="just"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Alternative Client-server Topologies</a:t>
            </a:r>
          </a:p>
        </p:txBody>
      </p:sp>
      <p:pic>
        <p:nvPicPr>
          <p:cNvPr id="84996" name="Picture 4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1524000"/>
            <a:ext cx="3441700" cy="5118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d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42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 eaLnBrk="1" hangingPunct="1">
              <a:defRPr/>
            </a:pPr>
            <a:r>
              <a:rPr lang="en-US" b="1">
                <a:ea typeface="ＭＳ Ｐゴシック" charset="0"/>
              </a:rPr>
              <a:t>Summary of Client-server Functions</a:t>
            </a:r>
          </a:p>
        </p:txBody>
      </p:sp>
      <p:pic>
        <p:nvPicPr>
          <p:cNvPr id="87044" name="Picture 4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592263"/>
            <a:ext cx="8013700" cy="3722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d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43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b="1">
                <a:latin typeface="Times" charset="0"/>
                <a:ea typeface="ＭＳ Ｐゴシック" charset="0"/>
              </a:rPr>
              <a:t>System Catalog</a:t>
            </a:r>
          </a:p>
        </p:txBody>
      </p:sp>
      <p:sp>
        <p:nvSpPr>
          <p:cNvPr id="90116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buFont typeface="Wingdings" charset="0"/>
              <a:buChar char="n"/>
              <a:defRPr/>
            </a:pPr>
            <a:r>
              <a:rPr lang="en-US" sz="2800" b="1">
                <a:ea typeface="ＭＳ Ｐゴシック" charset="0"/>
              </a:rPr>
              <a:t>A repository of information (metadata) describing the data in the database.</a:t>
            </a:r>
          </a:p>
          <a:p>
            <a:pPr eaLnBrk="1" hangingPunct="1">
              <a:buFont typeface="Wingdings" charset="0"/>
              <a:buChar char="n"/>
              <a:defRPr/>
            </a:pPr>
            <a:endParaRPr lang="en-US" sz="2800" b="1">
              <a:ea typeface="ＭＳ Ｐゴシック" charset="0"/>
            </a:endParaRPr>
          </a:p>
          <a:p>
            <a:pPr eaLnBrk="1" hangingPunct="1">
              <a:buFont typeface="Wingdings" charset="0"/>
              <a:buChar char="n"/>
              <a:defRPr/>
            </a:pPr>
            <a:r>
              <a:rPr lang="en-US" sz="2800" b="1">
                <a:ea typeface="ＭＳ Ｐゴシック" charset="0"/>
              </a:rPr>
              <a:t>Typically stores: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sz="2400" b="1">
                <a:latin typeface="CG Times" charset="0"/>
                <a:ea typeface="ＭＳ Ｐゴシック" charset="0"/>
              </a:rPr>
              <a:t>Names of authorized users.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sz="2400" b="1">
                <a:latin typeface="CG Times" charset="0"/>
                <a:ea typeface="ＭＳ Ｐゴシック" charset="0"/>
              </a:rPr>
              <a:t>Names of data items in the database.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sz="2400" b="1">
                <a:latin typeface="CG Times" charset="0"/>
                <a:ea typeface="ＭＳ Ｐゴシック" charset="0"/>
              </a:rPr>
              <a:t>Constraints on each data item.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sz="2400" b="1">
                <a:latin typeface="CG Times" charset="0"/>
                <a:ea typeface="ＭＳ Ｐゴシック" charset="0"/>
              </a:rPr>
              <a:t>Data items accessible by a user and the type of access.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1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1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1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1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1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 build="p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44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b="1">
                <a:latin typeface="Times" charset="0"/>
                <a:ea typeface="ＭＳ Ｐゴシック" charset="0"/>
              </a:rPr>
              <a:t>System Catalog</a:t>
            </a:r>
          </a:p>
        </p:txBody>
      </p:sp>
      <p:sp>
        <p:nvSpPr>
          <p:cNvPr id="92164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It is used by modules such as: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Authorization Control.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Integrity Checker.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 build="p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45</a:t>
            </a:r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Information Resource Dictionary </a:t>
            </a:r>
            <a:br>
              <a:rPr lang="en-US" b="1">
                <a:latin typeface="CG Times" charset="0"/>
                <a:ea typeface="ＭＳ Ｐゴシック" charset="0"/>
              </a:rPr>
            </a:br>
            <a:r>
              <a:rPr lang="en-US" b="1">
                <a:latin typeface="CG Times" charset="0"/>
                <a:ea typeface="ＭＳ Ｐゴシック" charset="0"/>
              </a:rPr>
              <a:t>System (IRDS)</a:t>
            </a:r>
          </a:p>
        </p:txBody>
      </p:sp>
      <p:sp>
        <p:nvSpPr>
          <p:cNvPr id="94212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Response to an attempt to standardize data dictionary interfaces.</a:t>
            </a:r>
          </a:p>
          <a:p>
            <a:pPr eaLnBrk="1" hangingPunct="1">
              <a:buFont typeface="Wingdings" charset="0"/>
              <a:buChar char="n"/>
              <a:defRPr/>
            </a:pPr>
            <a:endParaRPr lang="en-US" b="1">
              <a:latin typeface="CG Times" charset="0"/>
              <a:ea typeface="ＭＳ Ｐゴシック" charset="0"/>
            </a:endParaRPr>
          </a:p>
          <a:p>
            <a:pPr eaLnBrk="1" hangingPunct="1"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Objectives: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Extensibility of data.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Integrity of data.</a:t>
            </a:r>
          </a:p>
          <a:p>
            <a:pPr lvl="1" eaLnBrk="1" hangingPunct="1">
              <a:buSzPct val="75000"/>
              <a:buFont typeface="Wingdings" charset="0"/>
              <a:buChar char="n"/>
              <a:defRPr/>
            </a:pPr>
            <a:r>
              <a:rPr lang="en-US" b="1">
                <a:latin typeface="CG Times" charset="0"/>
                <a:ea typeface="ＭＳ Ｐゴシック" charset="0"/>
              </a:rPr>
              <a:t>Controlled access to data.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2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2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2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2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2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46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b="1">
                <a:latin typeface="Times" charset="0"/>
                <a:ea typeface="ＭＳ Ｐゴシック" charset="0"/>
              </a:rPr>
              <a:t>IRDS Services Interface</a:t>
            </a:r>
          </a:p>
        </p:txBody>
      </p:sp>
      <p:pic>
        <p:nvPicPr>
          <p:cNvPr id="95236" name="Picture 4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524000"/>
            <a:ext cx="6184900" cy="4611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d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790</Words>
  <Application>Microsoft Office PowerPoint</Application>
  <PresentationFormat>On-screen Show (4:3)</PresentationFormat>
  <Paragraphs>198</Paragraphs>
  <Slides>34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CG Times</vt:lpstr>
      <vt:lpstr>Arial</vt:lpstr>
      <vt:lpstr>Calibri</vt:lpstr>
      <vt:lpstr>Cambria</vt:lpstr>
      <vt:lpstr>Times</vt:lpstr>
      <vt:lpstr>Times New Roman</vt:lpstr>
      <vt:lpstr>Wingdings</vt:lpstr>
      <vt:lpstr>Wingdings 2</vt:lpstr>
      <vt:lpstr>Median</vt:lpstr>
      <vt:lpstr>Database Environment</vt:lpstr>
      <vt:lpstr>Objectives</vt:lpstr>
      <vt:lpstr>Database Languages</vt:lpstr>
      <vt:lpstr>Database Languages</vt:lpstr>
      <vt:lpstr>Database Languages</vt:lpstr>
      <vt:lpstr>Data Model</vt:lpstr>
      <vt:lpstr>Data Model</vt:lpstr>
      <vt:lpstr>Data Model</vt:lpstr>
      <vt:lpstr>Data Model</vt:lpstr>
      <vt:lpstr>Conceptual modeling</vt:lpstr>
      <vt:lpstr>Functions of a DBMS</vt:lpstr>
      <vt:lpstr>Functions of a DBMS</vt:lpstr>
      <vt:lpstr>Functions of a DBMS</vt:lpstr>
      <vt:lpstr>Functions of a DBMS</vt:lpstr>
      <vt:lpstr>Functions of a DBMS</vt:lpstr>
      <vt:lpstr>Components of a DBMS</vt:lpstr>
      <vt:lpstr>Components of a DBMS</vt:lpstr>
      <vt:lpstr>Components of Database Manager (DM)</vt:lpstr>
      <vt:lpstr>Components of Database Manager (DM)</vt:lpstr>
      <vt:lpstr>Multi-user DBMS Architectures</vt:lpstr>
      <vt:lpstr>Teleprocessing</vt:lpstr>
      <vt:lpstr>Teleprocessing Topology</vt:lpstr>
      <vt:lpstr>File-server</vt:lpstr>
      <vt:lpstr>File-server</vt:lpstr>
      <vt:lpstr>File-server Architecture</vt:lpstr>
      <vt:lpstr>Client-server</vt:lpstr>
      <vt:lpstr>Client-server</vt:lpstr>
      <vt:lpstr>Client-server Architecture</vt:lpstr>
      <vt:lpstr>Alternative Client-server Topologies</vt:lpstr>
      <vt:lpstr>Summary of Client-server Functions</vt:lpstr>
      <vt:lpstr>System Catalog</vt:lpstr>
      <vt:lpstr>System Catalog</vt:lpstr>
      <vt:lpstr>Information Resource Dictionary  System (IRDS)</vt:lpstr>
      <vt:lpstr>IRDS Services Interface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Stephen Hole</cp:lastModifiedBy>
  <cp:revision>1402</cp:revision>
  <cp:lastPrinted>2014-09-29T16:21:25Z</cp:lastPrinted>
  <dcterms:created xsi:type="dcterms:W3CDTF">2013-09-18T07:00:31Z</dcterms:created>
  <dcterms:modified xsi:type="dcterms:W3CDTF">2022-09-19T15:04:15Z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