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5A8E52-F7AB-4291-9580-0F798FC071B0}" v="3" dt="2026-03-19T12:10:36.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9668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16413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3932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1390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43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3938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3666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8313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42129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0619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54031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0692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5299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602733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13591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92305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3/19/2026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876014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714C5-963E-EE4D-E5F5-E3A6846AE661}"/>
              </a:ext>
            </a:extLst>
          </p:cNvPr>
          <p:cNvSpPr>
            <a:spLocks noGrp="1"/>
          </p:cNvSpPr>
          <p:nvPr>
            <p:ph type="ctrTitle"/>
          </p:nvPr>
        </p:nvSpPr>
        <p:spPr/>
        <p:txBody>
          <a:bodyPr/>
          <a:lstStyle/>
          <a:p>
            <a:r>
              <a:rPr lang="en-GB" sz="1800" b="1" dirty="0"/>
              <a:t>LCMB7023 Group Presentation </a:t>
            </a:r>
            <a:br>
              <a:rPr lang="en-GB" sz="1800" b="1" dirty="0"/>
            </a:br>
            <a:r>
              <a:rPr lang="en-GB" sz="3600" b="1" dirty="0"/>
              <a:t>Human Capital Challenges in the NHS: An HRM Perspective</a:t>
            </a:r>
            <a:endParaRPr lang="en-GB" sz="3600" dirty="0"/>
          </a:p>
        </p:txBody>
      </p:sp>
      <p:sp>
        <p:nvSpPr>
          <p:cNvPr id="3" name="Subtitle 2">
            <a:extLst>
              <a:ext uri="{FF2B5EF4-FFF2-40B4-BE49-F238E27FC236}">
                <a16:creationId xmlns:a16="http://schemas.microsoft.com/office/drawing/2014/main" id="{0C663D07-88B9-A71B-8D9B-AF00FEEA1EFB}"/>
              </a:ext>
            </a:extLst>
          </p:cNvPr>
          <p:cNvSpPr>
            <a:spLocks noGrp="1"/>
          </p:cNvSpPr>
          <p:nvPr>
            <p:ph type="subTitle" idx="1"/>
          </p:nvPr>
        </p:nvSpPr>
        <p:spPr/>
        <p:txBody>
          <a:bodyPr/>
          <a:lstStyle/>
          <a:p>
            <a:r>
              <a:rPr lang="en-US" dirty="0"/>
              <a:t>Student name : Andreea Craciun Student ID: 2212082</a:t>
            </a:r>
          </a:p>
          <a:p>
            <a:r>
              <a:rPr lang="en-US" dirty="0"/>
              <a:t>Student name: Zsolt Czirjek Student ID: 2212090</a:t>
            </a:r>
            <a:endParaRPr lang="en-GB" dirty="0"/>
          </a:p>
        </p:txBody>
      </p:sp>
    </p:spTree>
    <p:extLst>
      <p:ext uri="{BB962C8B-B14F-4D97-AF65-F5344CB8AC3E}">
        <p14:creationId xmlns:p14="http://schemas.microsoft.com/office/powerpoint/2010/main" val="120367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rPr lang="en-US"/>
              <a:t>This presentation critically examines recruitment challenges within the UK National Health Service (NHS), which is one of the largest public sector employers globally (NHS England, 2023). It focuses on identifying key issues and proposing evidence-based HR solutions grounded in theory and practice.</a:t>
            </a:r>
          </a:p>
        </p:txBody>
      </p:sp>
      <p:sp>
        <p:nvSpPr>
          <p:cNvPr id="58" name="Rectangle 57">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60" name="Straight Connector 59">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64"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Isosceles Triangle 67">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Isosceles Triangle 75">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US" sz="3100">
                <a:solidFill>
                  <a:schemeClr val="bg1"/>
                </a:solidFill>
              </a:rPr>
              <a:t>Human Capital Management in the NHS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This presentation includes an overview of the NHS, the importance of recruitment, key workforce challenges, root causes, theoretical frameworks, organisational impacts, and strategic HR recommendations supported by academic research.</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Table of Contents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The NHS employs over 1.3 million people and delivers healthcare services across the UK (NHS Digital, 2024). It plays a critical role in public health, but increasing demand and workforce shortages have placed significant pressure on HR management.</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3300">
                <a:solidFill>
                  <a:schemeClr val="bg1"/>
                </a:solidFill>
              </a:rPr>
              <a:t>Introduction to NHS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Effective recruitment ensures that healthcare services are delivered efficiently and safely. Poor recruitment strategies can lead to understaffing, increased workload, and reduced patient care quality (CIPD,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3300">
                <a:solidFill>
                  <a:schemeClr val="bg1"/>
                </a:solidFill>
              </a:rPr>
              <a:t>Importance of Recruitment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The NHS faces major recruitment challenges, including staff shortages, long hiring processes, and competition from private healthcare providers. These challenges affect both clinical and non-clinical roles (KPMG,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3300">
                <a:solidFill>
                  <a:schemeClr val="bg1"/>
                </a:solidFill>
              </a:rPr>
              <a:t>Recruitment Challenges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Recent reports indicate over 120,000 vacancies within the NHS, particularly in nursing and emergency care (NHS Digital, 2024). This highlights the urgent need for improved recruitment strategies.</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NHS Workforce Data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Structural issues such as funding constraints, inefficient hiring processes, and poor workforce planning contribute significantly to recruitment challenges within the NHS (NHS England,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Root Causes - Structural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EDC3CC07-0FE8-A7D2-32D6-86E43C8CA4E5}"/>
              </a:ext>
            </a:extLst>
          </p:cNvPr>
          <p:cNvPicPr>
            <a:picLocks noChangeAspect="1"/>
          </p:cNvPicPr>
          <p:nvPr/>
        </p:nvPicPr>
        <p:blipFill>
          <a:blip r:embed="rId2"/>
          <a:srcRect l="19252" r="19019" b="-1"/>
          <a:stretch>
            <a:fillRect/>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507999" y="609600"/>
            <a:ext cx="2888343" cy="1320800"/>
          </a:xfrm>
        </p:spPr>
        <p:txBody>
          <a:bodyPr>
            <a:normAutofit/>
          </a:bodyPr>
          <a:lstStyle/>
          <a:p>
            <a:r>
              <a:rPr lang="en-GB"/>
              <a:t>Root Causes - Cultural</a:t>
            </a:r>
          </a:p>
        </p:txBody>
      </p:sp>
      <p:sp>
        <p:nvSpPr>
          <p:cNvPr id="3" name="Content Placeholder 2"/>
          <p:cNvSpPr>
            <a:spLocks noGrp="1"/>
          </p:cNvSpPr>
          <p:nvPr>
            <p:ph idx="1"/>
          </p:nvPr>
        </p:nvSpPr>
        <p:spPr>
          <a:xfrm>
            <a:off x="508000" y="2160589"/>
            <a:ext cx="2888342" cy="3880773"/>
          </a:xfrm>
        </p:spPr>
        <p:txBody>
          <a:bodyPr>
            <a:normAutofit/>
          </a:bodyPr>
          <a:lstStyle/>
          <a:p>
            <a:r>
              <a:t>Cultural factors, including high stress levels and limited employee engagement, reduce the attractiveness of NHS roles and affect recruitment and retention (CIPD, 2023).</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Psychological Contract Theory explains how unmet expectations between employees and employers can lead to dissatisfaction and turnover (Rousseau, 1995). In the NHS, this gap is evident in workload and work-life balance issues.</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3300">
                <a:solidFill>
                  <a:schemeClr val="bg1"/>
                </a:solidFill>
              </a:rPr>
              <a:t>Theoretical Framework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Herzberg’s Two-Factor Theory highlights how poor working conditions and lack of recognition reduce motivation, while Maslow’s hierarchy emphasises unmet safety and wellbeing needs (Herzberg, 1959; Maslow, 1943).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Motivation Theory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Recruitment problems lead to increased staff burnout, lower patient satisfaction, and higher operational costs due to reliance on agency workers (KPMG,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Impact of Issues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The NHS should streamline recruitment processes by implementing digital systems and reducing administrative delays, improving efficiency and candidate experience (CIPD,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2300">
                <a:solidFill>
                  <a:schemeClr val="bg1"/>
                </a:solidFill>
              </a:rPr>
              <a:t>Recommendation 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Improving employer branding can help attract talent by promoting career development, job stability, and the social value of working within the NHS (NHS England,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2300">
                <a:solidFill>
                  <a:schemeClr val="bg1"/>
                </a:solidFill>
              </a:rPr>
              <a:t>Recommendation 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Ethical international recruitment strategies should be developed to address shortages while ensuring long-term workforce sustainability (World Health Organization,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2300">
                <a:solidFill>
                  <a:schemeClr val="bg1"/>
                </a:solidFill>
              </a:rPr>
              <a:t>Recommendation 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Strategic workforce planning is essential to anticipate future staffing needs and invest in training programmes, ensuring long-term organisational success (KPMG, 2023).</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sz="2300">
                <a:solidFill>
                  <a:schemeClr val="bg1"/>
                </a:solidFill>
              </a:rPr>
              <a:t>Recommendation 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Recruitment remains a critical challenge for the NHS, and addressing it requires a strategic HR approach that integrates theory, data, and practical solutions to ensure sustainable workforce management.</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Conclusion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8000" y="1253067"/>
            <a:ext cx="4616450" cy="4351866"/>
          </a:xfrm>
        </p:spPr>
        <p:txBody>
          <a:bodyPr anchor="ctr">
            <a:normAutofit/>
          </a:bodyPr>
          <a:lstStyle/>
          <a:p>
            <a:r>
              <a:t>CIPD (2023) Resourcing and Talent Planning.</a:t>
            </a:r>
          </a:p>
          <a:p>
            <a:r>
              <a:t>Herzberg (1959) Motivation to Work.</a:t>
            </a:r>
          </a:p>
          <a:p>
            <a:r>
              <a:t>KPMG (2023) Healthcare Workforce Report.</a:t>
            </a:r>
          </a:p>
          <a:p>
            <a:r>
              <a:t>Maslow (1943) Hierarchy of Needs.</a:t>
            </a:r>
          </a:p>
          <a:p>
            <a:r>
              <a:t>NHS Digital (2024) Workforce Statistics.</a:t>
            </a:r>
          </a:p>
          <a:p>
            <a:r>
              <a:t>NHS England (2023) Workforce Plan.</a:t>
            </a:r>
          </a:p>
          <a:p>
            <a:r>
              <a:t>Rousseau (1995) Psychological Contract.</a:t>
            </a:r>
          </a:p>
          <a:p>
            <a:r>
              <a:t>World Health Organization (2023) Health Workforce Report.</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72243" y="1253067"/>
            <a:ext cx="2528807" cy="4351866"/>
          </a:xfrm>
        </p:spPr>
        <p:txBody>
          <a:bodyPr anchor="ctr">
            <a:normAutofit/>
          </a:bodyPr>
          <a:lstStyle/>
          <a:p>
            <a:r>
              <a:rPr lang="en-GB">
                <a:solidFill>
                  <a:schemeClr val="bg1"/>
                </a:solidFill>
              </a:rPr>
              <a:t>References</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TotalTime>
  <Words>658</Words>
  <Application>Microsoft Office PowerPoint</Application>
  <PresentationFormat>On-screen Show (4:3)</PresentationFormat>
  <Paragraphs>44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LCMB7023 Group Presentation  Human Capital Challenges in the NHS: An HRM Perspective</vt:lpstr>
      <vt:lpstr>Human Capital Management in the NHS</vt:lpstr>
      <vt:lpstr>Table of Contents</vt:lpstr>
      <vt:lpstr>Introduction to NHS</vt:lpstr>
      <vt:lpstr>Importance of Recruitment</vt:lpstr>
      <vt:lpstr>Recruitment Challenges</vt:lpstr>
      <vt:lpstr>NHS Workforce Data</vt:lpstr>
      <vt:lpstr>Root Causes - Structural</vt:lpstr>
      <vt:lpstr>Root Causes - Cultural</vt:lpstr>
      <vt:lpstr>Theoretical Framework</vt:lpstr>
      <vt:lpstr>Motivation Theory</vt:lpstr>
      <vt:lpstr>Impact of Issues</vt:lpstr>
      <vt:lpstr>Recommendation 1</vt:lpstr>
      <vt:lpstr>Recommendation 2</vt:lpstr>
      <vt:lpstr>Recommendation 3</vt:lpstr>
      <vt:lpstr>Recommendation 4</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Andreea Craciun</dc:creator>
  <cp:keywords/>
  <dc:description>generated using python-pptx</dc:description>
  <cp:lastModifiedBy>Andreea Craciun</cp:lastModifiedBy>
  <cp:revision>2</cp:revision>
  <dcterms:created xsi:type="dcterms:W3CDTF">2013-01-27T09:14:16Z</dcterms:created>
  <dcterms:modified xsi:type="dcterms:W3CDTF">2026-03-19T12:12:03Z</dcterms:modified>
  <cp:category/>
</cp:coreProperties>
</file>