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4"/>
  </p:notesMasterIdLst>
  <p:sldIdLst>
    <p:sldId id="256" r:id="rId2"/>
    <p:sldId id="257" r:id="rId3"/>
    <p:sldId id="260" r:id="rId4"/>
    <p:sldId id="263" r:id="rId5"/>
    <p:sldId id="264" r:id="rId6"/>
    <p:sldId id="265" r:id="rId7"/>
    <p:sldId id="266" r:id="rId8"/>
    <p:sldId id="267" r:id="rId9"/>
    <p:sldId id="268" r:id="rId10"/>
    <p:sldId id="269" r:id="rId11"/>
    <p:sldId id="271" r:id="rId12"/>
    <p:sldId id="272"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2E8E2085-8692-4642-9F03-2C1E397D61DC}">
          <p14:sldIdLst>
            <p14:sldId id="256"/>
            <p14:sldId id="257"/>
            <p14:sldId id="260"/>
            <p14:sldId id="263"/>
            <p14:sldId id="264"/>
            <p14:sldId id="265"/>
            <p14:sldId id="266"/>
            <p14:sldId id="267"/>
            <p14:sldId id="268"/>
            <p14:sldId id="269"/>
            <p14:sldId id="271"/>
            <p14:sldId id="27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DFE7B5-F73C-42FD-93CD-E352A342A0C0}" v="140" dt="2026-03-24T16:11:57.784"/>
    <p1510:client id="{CDADE29B-DE67-45E8-A6E4-D4768A6ADA7D}" v="1" dt="2026-03-24T16:58:06.4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arl Jiyane" userId="c1af102f5711625c" providerId="LiveId" clId="{55141B21-8F84-40F4-A81A-D29E6BACFB10}"/>
    <pc:docChg chg="custSel modSld">
      <pc:chgData name="Pearl Jiyane" userId="c1af102f5711625c" providerId="LiveId" clId="{55141B21-8F84-40F4-A81A-D29E6BACFB10}" dt="2026-03-24T17:01:21.238" v="533" actId="20577"/>
      <pc:docMkLst>
        <pc:docMk/>
      </pc:docMkLst>
      <pc:sldChg chg="modSp mod">
        <pc:chgData name="Pearl Jiyane" userId="c1af102f5711625c" providerId="LiveId" clId="{55141B21-8F84-40F4-A81A-D29E6BACFB10}" dt="2026-03-24T16:40:04.609" v="35" actId="20577"/>
        <pc:sldMkLst>
          <pc:docMk/>
          <pc:sldMk cId="271733928" sldId="257"/>
        </pc:sldMkLst>
        <pc:spChg chg="mod">
          <ac:chgData name="Pearl Jiyane" userId="c1af102f5711625c" providerId="LiveId" clId="{55141B21-8F84-40F4-A81A-D29E6BACFB10}" dt="2026-03-24T16:40:04.609" v="35" actId="20577"/>
          <ac:spMkLst>
            <pc:docMk/>
            <pc:sldMk cId="271733928" sldId="257"/>
            <ac:spMk id="3" creationId="{129A4026-BF8B-E3CC-3680-6F9AAC880BF6}"/>
          </ac:spMkLst>
        </pc:spChg>
      </pc:sldChg>
      <pc:sldChg chg="modSp mod">
        <pc:chgData name="Pearl Jiyane" userId="c1af102f5711625c" providerId="LiveId" clId="{55141B21-8F84-40F4-A81A-D29E6BACFB10}" dt="2026-03-24T16:56:11.077" v="504" actId="20577"/>
        <pc:sldMkLst>
          <pc:docMk/>
          <pc:sldMk cId="4077982378" sldId="263"/>
        </pc:sldMkLst>
        <pc:spChg chg="mod">
          <ac:chgData name="Pearl Jiyane" userId="c1af102f5711625c" providerId="LiveId" clId="{55141B21-8F84-40F4-A81A-D29E6BACFB10}" dt="2026-03-24T16:56:11.077" v="504" actId="20577"/>
          <ac:spMkLst>
            <pc:docMk/>
            <pc:sldMk cId="4077982378" sldId="263"/>
            <ac:spMk id="2" creationId="{49144712-87D7-2F0A-EAB7-30440A53D5B1}"/>
          </ac:spMkLst>
        </pc:spChg>
        <pc:spChg chg="mod">
          <ac:chgData name="Pearl Jiyane" userId="c1af102f5711625c" providerId="LiveId" clId="{55141B21-8F84-40F4-A81A-D29E6BACFB10}" dt="2026-03-24T16:55:37.613" v="489" actId="14100"/>
          <ac:spMkLst>
            <pc:docMk/>
            <pc:sldMk cId="4077982378" sldId="263"/>
            <ac:spMk id="3" creationId="{39336635-A7D8-560D-E798-57083EB4BA4B}"/>
          </ac:spMkLst>
        </pc:spChg>
        <pc:graphicFrameChg chg="modGraphic">
          <ac:chgData name="Pearl Jiyane" userId="c1af102f5711625c" providerId="LiveId" clId="{55141B21-8F84-40F4-A81A-D29E6BACFB10}" dt="2026-03-24T16:52:42.107" v="415" actId="20577"/>
          <ac:graphicFrameMkLst>
            <pc:docMk/>
            <pc:sldMk cId="4077982378" sldId="263"/>
            <ac:graphicFrameMk id="6" creationId="{CD5CE5FF-8005-1D36-377C-2CC22D063424}"/>
          </ac:graphicFrameMkLst>
        </pc:graphicFrameChg>
      </pc:sldChg>
      <pc:sldChg chg="modSp mod">
        <pc:chgData name="Pearl Jiyane" userId="c1af102f5711625c" providerId="LiveId" clId="{55141B21-8F84-40F4-A81A-D29E6BACFB10}" dt="2026-03-24T16:56:49.406" v="510" actId="20577"/>
        <pc:sldMkLst>
          <pc:docMk/>
          <pc:sldMk cId="577381024" sldId="264"/>
        </pc:sldMkLst>
        <pc:spChg chg="mod">
          <ac:chgData name="Pearl Jiyane" userId="c1af102f5711625c" providerId="LiveId" clId="{55141B21-8F84-40F4-A81A-D29E6BACFB10}" dt="2026-03-24T16:56:49.406" v="510" actId="20577"/>
          <ac:spMkLst>
            <pc:docMk/>
            <pc:sldMk cId="577381024" sldId="264"/>
            <ac:spMk id="3" creationId="{5975C59E-6738-7474-4813-4B2123D14379}"/>
          </ac:spMkLst>
        </pc:spChg>
      </pc:sldChg>
      <pc:sldChg chg="modSp mod">
        <pc:chgData name="Pearl Jiyane" userId="c1af102f5711625c" providerId="LiveId" clId="{55141B21-8F84-40F4-A81A-D29E6BACFB10}" dt="2026-03-24T16:48:04.626" v="384" actId="20577"/>
        <pc:sldMkLst>
          <pc:docMk/>
          <pc:sldMk cId="3276818639" sldId="265"/>
        </pc:sldMkLst>
        <pc:spChg chg="mod">
          <ac:chgData name="Pearl Jiyane" userId="c1af102f5711625c" providerId="LiveId" clId="{55141B21-8F84-40F4-A81A-D29E6BACFB10}" dt="2026-03-24T16:48:04.626" v="384" actId="20577"/>
          <ac:spMkLst>
            <pc:docMk/>
            <pc:sldMk cId="3276818639" sldId="265"/>
            <ac:spMk id="3" creationId="{2E65D24F-CAD3-6A83-56B6-6390399407B7}"/>
          </ac:spMkLst>
        </pc:spChg>
      </pc:sldChg>
      <pc:sldChg chg="modSp mod">
        <pc:chgData name="Pearl Jiyane" userId="c1af102f5711625c" providerId="LiveId" clId="{55141B21-8F84-40F4-A81A-D29E6BACFB10}" dt="2026-03-24T16:57:16.188" v="514" actId="20577"/>
        <pc:sldMkLst>
          <pc:docMk/>
          <pc:sldMk cId="3467387342" sldId="266"/>
        </pc:sldMkLst>
        <pc:spChg chg="mod">
          <ac:chgData name="Pearl Jiyane" userId="c1af102f5711625c" providerId="LiveId" clId="{55141B21-8F84-40F4-A81A-D29E6BACFB10}" dt="2026-03-24T16:57:16.188" v="514" actId="20577"/>
          <ac:spMkLst>
            <pc:docMk/>
            <pc:sldMk cId="3467387342" sldId="266"/>
            <ac:spMk id="2" creationId="{C14C85A5-B4CF-BF56-8068-838E06762618}"/>
          </ac:spMkLst>
        </pc:spChg>
      </pc:sldChg>
      <pc:sldChg chg="modSp mod">
        <pc:chgData name="Pearl Jiyane" userId="c1af102f5711625c" providerId="LiveId" clId="{55141B21-8F84-40F4-A81A-D29E6BACFB10}" dt="2026-03-24T16:57:30.909" v="516" actId="5793"/>
        <pc:sldMkLst>
          <pc:docMk/>
          <pc:sldMk cId="1655208123" sldId="267"/>
        </pc:sldMkLst>
        <pc:spChg chg="mod">
          <ac:chgData name="Pearl Jiyane" userId="c1af102f5711625c" providerId="LiveId" clId="{55141B21-8F84-40F4-A81A-D29E6BACFB10}" dt="2026-03-24T16:57:30.909" v="516" actId="5793"/>
          <ac:spMkLst>
            <pc:docMk/>
            <pc:sldMk cId="1655208123" sldId="267"/>
            <ac:spMk id="3" creationId="{B058A08D-A157-2C17-0283-D2AFBCFEB354}"/>
          </ac:spMkLst>
        </pc:spChg>
      </pc:sldChg>
      <pc:sldChg chg="modSp mod">
        <pc:chgData name="Pearl Jiyane" userId="c1af102f5711625c" providerId="LiveId" clId="{55141B21-8F84-40F4-A81A-D29E6BACFB10}" dt="2026-03-24T16:57:39.297" v="518" actId="5793"/>
        <pc:sldMkLst>
          <pc:docMk/>
          <pc:sldMk cId="2658253537" sldId="268"/>
        </pc:sldMkLst>
        <pc:spChg chg="mod">
          <ac:chgData name="Pearl Jiyane" userId="c1af102f5711625c" providerId="LiveId" clId="{55141B21-8F84-40F4-A81A-D29E6BACFB10}" dt="2026-03-24T16:57:39.297" v="518" actId="5793"/>
          <ac:spMkLst>
            <pc:docMk/>
            <pc:sldMk cId="2658253537" sldId="268"/>
            <ac:spMk id="38" creationId="{3E323129-D83D-EB4A-9383-191C4D1A482A}"/>
          </ac:spMkLst>
        </pc:spChg>
      </pc:sldChg>
      <pc:sldChg chg="modSp mod">
        <pc:chgData name="Pearl Jiyane" userId="c1af102f5711625c" providerId="LiveId" clId="{55141B21-8F84-40F4-A81A-D29E6BACFB10}" dt="2026-03-24T17:01:21.238" v="533" actId="20577"/>
        <pc:sldMkLst>
          <pc:docMk/>
          <pc:sldMk cId="544729726" sldId="269"/>
        </pc:sldMkLst>
        <pc:graphicFrameChg chg="mod modGraphic">
          <ac:chgData name="Pearl Jiyane" userId="c1af102f5711625c" providerId="LiveId" clId="{55141B21-8F84-40F4-A81A-D29E6BACFB10}" dt="2026-03-24T17:01:21.238" v="533" actId="20577"/>
          <ac:graphicFrameMkLst>
            <pc:docMk/>
            <pc:sldMk cId="544729726" sldId="269"/>
            <ac:graphicFrameMk id="20" creationId="{E440F219-625F-AAE2-E4BF-9A0BFF0F4A34}"/>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E80BDE-D4B6-44B0-853D-228FF48BA27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D3B8B230-75B1-40B3-A39A-6A37433086AC}">
      <dgm:prSet/>
      <dgm:spPr/>
      <dgm:t>
        <a:bodyPr/>
        <a:lstStyle/>
        <a:p>
          <a:r>
            <a:rPr lang="en-GB"/>
            <a:t>Accessing gaps such as: The early help assessment was not put into action when child HN moved. (UK Government, 2026).</a:t>
          </a:r>
          <a:endParaRPr lang="en-US"/>
        </a:p>
      </dgm:t>
    </dgm:pt>
    <dgm:pt modelId="{833E023D-9641-44B1-B2DC-FA9285BBF2FF}" type="parTrans" cxnId="{6436B787-0160-4241-A376-0FD181D3A93E}">
      <dgm:prSet/>
      <dgm:spPr/>
      <dgm:t>
        <a:bodyPr/>
        <a:lstStyle/>
        <a:p>
          <a:endParaRPr lang="en-US"/>
        </a:p>
      </dgm:t>
    </dgm:pt>
    <dgm:pt modelId="{69CFB270-1809-46B4-9013-F26D6A92C88C}" type="sibTrans" cxnId="{6436B787-0160-4241-A376-0FD181D3A93E}">
      <dgm:prSet/>
      <dgm:spPr/>
      <dgm:t>
        <a:bodyPr/>
        <a:lstStyle/>
        <a:p>
          <a:endParaRPr lang="en-US"/>
        </a:p>
      </dgm:t>
    </dgm:pt>
    <dgm:pt modelId="{1D141C72-86F2-4744-8EBA-C6DD59E57CFC}">
      <dgm:prSet/>
      <dgm:spPr/>
      <dgm:t>
        <a:bodyPr/>
        <a:lstStyle/>
        <a:p>
          <a:r>
            <a:rPr lang="en-GB" dirty="0"/>
            <a:t>Failure to recognise medical neglect as a safeguarding issue which was compounded by a cross- boarder move between Worcestershire to Herefordshire. </a:t>
          </a:r>
          <a:endParaRPr lang="en-US" dirty="0"/>
        </a:p>
      </dgm:t>
    </dgm:pt>
    <dgm:pt modelId="{2492C45F-268B-4971-B28E-763B4EA7B922}" type="parTrans" cxnId="{3D69C566-6ECE-4116-B39A-4AAEE6136895}">
      <dgm:prSet/>
      <dgm:spPr/>
      <dgm:t>
        <a:bodyPr/>
        <a:lstStyle/>
        <a:p>
          <a:endParaRPr lang="en-US"/>
        </a:p>
      </dgm:t>
    </dgm:pt>
    <dgm:pt modelId="{FD65E4EA-302E-4240-BF73-FA43A7A88E13}" type="sibTrans" cxnId="{3D69C566-6ECE-4116-B39A-4AAEE6136895}">
      <dgm:prSet/>
      <dgm:spPr/>
      <dgm:t>
        <a:bodyPr/>
        <a:lstStyle/>
        <a:p>
          <a:endParaRPr lang="en-US"/>
        </a:p>
      </dgm:t>
    </dgm:pt>
    <dgm:pt modelId="{17975729-70B2-4B08-B5E4-DE7BC04E22CF}">
      <dgm:prSet/>
      <dgm:spPr/>
      <dgm:t>
        <a:bodyPr/>
        <a:lstStyle/>
        <a:p>
          <a:r>
            <a:rPr lang="en-GB" dirty="0"/>
            <a:t>Healthcare professionals (social worker), needed to analyse child HN lived experiences and the capacity of child HN’s mother to manage his chronic illness. </a:t>
          </a:r>
          <a:endParaRPr lang="en-US" dirty="0"/>
        </a:p>
      </dgm:t>
    </dgm:pt>
    <dgm:pt modelId="{E37E5181-082A-4B7E-9DBF-27784054F571}" type="parTrans" cxnId="{3F6FB4CA-CD69-4006-87FA-84552E97D475}">
      <dgm:prSet/>
      <dgm:spPr/>
      <dgm:t>
        <a:bodyPr/>
        <a:lstStyle/>
        <a:p>
          <a:endParaRPr lang="en-US"/>
        </a:p>
      </dgm:t>
    </dgm:pt>
    <dgm:pt modelId="{99970B0F-742E-4EED-BDA9-D7E0040F86F0}" type="sibTrans" cxnId="{3F6FB4CA-CD69-4006-87FA-84552E97D475}">
      <dgm:prSet/>
      <dgm:spPr/>
      <dgm:t>
        <a:bodyPr/>
        <a:lstStyle/>
        <a:p>
          <a:endParaRPr lang="en-US"/>
        </a:p>
      </dgm:t>
    </dgm:pt>
    <dgm:pt modelId="{B8ECC438-AADF-4744-8746-5F4C395C97D2}">
      <dgm:prSet/>
      <dgm:spPr/>
      <dgm:t>
        <a:bodyPr/>
        <a:lstStyle/>
        <a:p>
          <a:r>
            <a:rPr lang="en-GB"/>
            <a:t>Socioeconomic Barriers</a:t>
          </a:r>
          <a:endParaRPr lang="en-US"/>
        </a:p>
      </dgm:t>
    </dgm:pt>
    <dgm:pt modelId="{44018F7E-5511-45D7-8AE3-3CBED54DCF2F}" type="parTrans" cxnId="{09DF9955-EC48-451C-BCC9-DC6FC4B9E634}">
      <dgm:prSet/>
      <dgm:spPr/>
      <dgm:t>
        <a:bodyPr/>
        <a:lstStyle/>
        <a:p>
          <a:endParaRPr lang="en-US"/>
        </a:p>
      </dgm:t>
    </dgm:pt>
    <dgm:pt modelId="{A09D7D89-2F23-4B3C-B812-F3F782910626}" type="sibTrans" cxnId="{09DF9955-EC48-451C-BCC9-DC6FC4B9E634}">
      <dgm:prSet/>
      <dgm:spPr/>
      <dgm:t>
        <a:bodyPr/>
        <a:lstStyle/>
        <a:p>
          <a:endParaRPr lang="en-US"/>
        </a:p>
      </dgm:t>
    </dgm:pt>
    <dgm:pt modelId="{E572B44C-55BC-45FE-B47A-BD5F63FBE05F}" type="pres">
      <dgm:prSet presAssocID="{42E80BDE-D4B6-44B0-853D-228FF48BA27F}" presName="vert0" presStyleCnt="0">
        <dgm:presLayoutVars>
          <dgm:dir/>
          <dgm:animOne val="branch"/>
          <dgm:animLvl val="lvl"/>
        </dgm:presLayoutVars>
      </dgm:prSet>
      <dgm:spPr/>
    </dgm:pt>
    <dgm:pt modelId="{1F026B27-6622-48F3-A51F-214C608E1967}" type="pres">
      <dgm:prSet presAssocID="{D3B8B230-75B1-40B3-A39A-6A37433086AC}" presName="thickLine" presStyleLbl="alignNode1" presStyleIdx="0" presStyleCnt="4"/>
      <dgm:spPr/>
    </dgm:pt>
    <dgm:pt modelId="{35E826BD-B6AC-41FD-A402-43E254760003}" type="pres">
      <dgm:prSet presAssocID="{D3B8B230-75B1-40B3-A39A-6A37433086AC}" presName="horz1" presStyleCnt="0"/>
      <dgm:spPr/>
    </dgm:pt>
    <dgm:pt modelId="{6BF5CC32-32FA-4EC1-BCEE-A1B05205961C}" type="pres">
      <dgm:prSet presAssocID="{D3B8B230-75B1-40B3-A39A-6A37433086AC}" presName="tx1" presStyleLbl="revTx" presStyleIdx="0" presStyleCnt="4"/>
      <dgm:spPr/>
    </dgm:pt>
    <dgm:pt modelId="{409873C0-E5AD-4579-89AC-5AE7E23278F5}" type="pres">
      <dgm:prSet presAssocID="{D3B8B230-75B1-40B3-A39A-6A37433086AC}" presName="vert1" presStyleCnt="0"/>
      <dgm:spPr/>
    </dgm:pt>
    <dgm:pt modelId="{1A51E97D-FAA9-43D3-8607-3A01514044E3}" type="pres">
      <dgm:prSet presAssocID="{1D141C72-86F2-4744-8EBA-C6DD59E57CFC}" presName="thickLine" presStyleLbl="alignNode1" presStyleIdx="1" presStyleCnt="4"/>
      <dgm:spPr/>
    </dgm:pt>
    <dgm:pt modelId="{462021D1-F97C-4C2D-97BD-D5522CC21150}" type="pres">
      <dgm:prSet presAssocID="{1D141C72-86F2-4744-8EBA-C6DD59E57CFC}" presName="horz1" presStyleCnt="0"/>
      <dgm:spPr/>
    </dgm:pt>
    <dgm:pt modelId="{6AF86FFB-CF87-4013-A298-11ABEE50E24D}" type="pres">
      <dgm:prSet presAssocID="{1D141C72-86F2-4744-8EBA-C6DD59E57CFC}" presName="tx1" presStyleLbl="revTx" presStyleIdx="1" presStyleCnt="4"/>
      <dgm:spPr/>
    </dgm:pt>
    <dgm:pt modelId="{853973D8-E91C-4154-81EF-F927854BF975}" type="pres">
      <dgm:prSet presAssocID="{1D141C72-86F2-4744-8EBA-C6DD59E57CFC}" presName="vert1" presStyleCnt="0"/>
      <dgm:spPr/>
    </dgm:pt>
    <dgm:pt modelId="{9A6DF5DC-BBC9-4D74-BB50-80051D2D994F}" type="pres">
      <dgm:prSet presAssocID="{17975729-70B2-4B08-B5E4-DE7BC04E22CF}" presName="thickLine" presStyleLbl="alignNode1" presStyleIdx="2" presStyleCnt="4"/>
      <dgm:spPr/>
    </dgm:pt>
    <dgm:pt modelId="{CC696438-F17B-4229-948F-9ADEE874FE63}" type="pres">
      <dgm:prSet presAssocID="{17975729-70B2-4B08-B5E4-DE7BC04E22CF}" presName="horz1" presStyleCnt="0"/>
      <dgm:spPr/>
    </dgm:pt>
    <dgm:pt modelId="{B45448F9-1C11-42C0-B9ED-076D0C7264A4}" type="pres">
      <dgm:prSet presAssocID="{17975729-70B2-4B08-B5E4-DE7BC04E22CF}" presName="tx1" presStyleLbl="revTx" presStyleIdx="2" presStyleCnt="4"/>
      <dgm:spPr/>
    </dgm:pt>
    <dgm:pt modelId="{7CC3F4D6-6D63-41F8-92CC-A9FDCC4CC07A}" type="pres">
      <dgm:prSet presAssocID="{17975729-70B2-4B08-B5E4-DE7BC04E22CF}" presName="vert1" presStyleCnt="0"/>
      <dgm:spPr/>
    </dgm:pt>
    <dgm:pt modelId="{E1A6E31F-F5B9-4E2D-85AF-4F418F8BFF5A}" type="pres">
      <dgm:prSet presAssocID="{B8ECC438-AADF-4744-8746-5F4C395C97D2}" presName="thickLine" presStyleLbl="alignNode1" presStyleIdx="3" presStyleCnt="4"/>
      <dgm:spPr/>
    </dgm:pt>
    <dgm:pt modelId="{BAFABB3C-4489-41A4-B764-A6532226A2F5}" type="pres">
      <dgm:prSet presAssocID="{B8ECC438-AADF-4744-8746-5F4C395C97D2}" presName="horz1" presStyleCnt="0"/>
      <dgm:spPr/>
    </dgm:pt>
    <dgm:pt modelId="{647AC87C-7A9B-4120-BDCA-6BAA9E6B4634}" type="pres">
      <dgm:prSet presAssocID="{B8ECC438-AADF-4744-8746-5F4C395C97D2}" presName="tx1" presStyleLbl="revTx" presStyleIdx="3" presStyleCnt="4"/>
      <dgm:spPr/>
    </dgm:pt>
    <dgm:pt modelId="{ACE1623B-6EB8-4A0E-9D6E-05FB269ED1A9}" type="pres">
      <dgm:prSet presAssocID="{B8ECC438-AADF-4744-8746-5F4C395C97D2}" presName="vert1" presStyleCnt="0"/>
      <dgm:spPr/>
    </dgm:pt>
  </dgm:ptLst>
  <dgm:cxnLst>
    <dgm:cxn modelId="{38EF1712-267C-4E54-AF5C-532D2FD94521}" type="presOf" srcId="{B8ECC438-AADF-4744-8746-5F4C395C97D2}" destId="{647AC87C-7A9B-4120-BDCA-6BAA9E6B4634}" srcOrd="0" destOrd="0" presId="urn:microsoft.com/office/officeart/2008/layout/LinedList"/>
    <dgm:cxn modelId="{D7FAF51A-ED5D-47FB-BEC0-4AA65A636238}" type="presOf" srcId="{D3B8B230-75B1-40B3-A39A-6A37433086AC}" destId="{6BF5CC32-32FA-4EC1-BCEE-A1B05205961C}" srcOrd="0" destOrd="0" presId="urn:microsoft.com/office/officeart/2008/layout/LinedList"/>
    <dgm:cxn modelId="{3D69C566-6ECE-4116-B39A-4AAEE6136895}" srcId="{42E80BDE-D4B6-44B0-853D-228FF48BA27F}" destId="{1D141C72-86F2-4744-8EBA-C6DD59E57CFC}" srcOrd="1" destOrd="0" parTransId="{2492C45F-268B-4971-B28E-763B4EA7B922}" sibTransId="{FD65E4EA-302E-4240-BF73-FA43A7A88E13}"/>
    <dgm:cxn modelId="{09DF9955-EC48-451C-BCC9-DC6FC4B9E634}" srcId="{42E80BDE-D4B6-44B0-853D-228FF48BA27F}" destId="{B8ECC438-AADF-4744-8746-5F4C395C97D2}" srcOrd="3" destOrd="0" parTransId="{44018F7E-5511-45D7-8AE3-3CBED54DCF2F}" sibTransId="{A09D7D89-2F23-4B3C-B812-F3F782910626}"/>
    <dgm:cxn modelId="{04C06F7C-D6BC-4C50-9127-4EDCF8C14BCC}" type="presOf" srcId="{17975729-70B2-4B08-B5E4-DE7BC04E22CF}" destId="{B45448F9-1C11-42C0-B9ED-076D0C7264A4}" srcOrd="0" destOrd="0" presId="urn:microsoft.com/office/officeart/2008/layout/LinedList"/>
    <dgm:cxn modelId="{6436B787-0160-4241-A376-0FD181D3A93E}" srcId="{42E80BDE-D4B6-44B0-853D-228FF48BA27F}" destId="{D3B8B230-75B1-40B3-A39A-6A37433086AC}" srcOrd="0" destOrd="0" parTransId="{833E023D-9641-44B1-B2DC-FA9285BBF2FF}" sibTransId="{69CFB270-1809-46B4-9013-F26D6A92C88C}"/>
    <dgm:cxn modelId="{A15E87A5-3635-4F9C-B96D-B3074F6D4C9A}" type="presOf" srcId="{42E80BDE-D4B6-44B0-853D-228FF48BA27F}" destId="{E572B44C-55BC-45FE-B47A-BD5F63FBE05F}" srcOrd="0" destOrd="0" presId="urn:microsoft.com/office/officeart/2008/layout/LinedList"/>
    <dgm:cxn modelId="{3F6FB4CA-CD69-4006-87FA-84552E97D475}" srcId="{42E80BDE-D4B6-44B0-853D-228FF48BA27F}" destId="{17975729-70B2-4B08-B5E4-DE7BC04E22CF}" srcOrd="2" destOrd="0" parTransId="{E37E5181-082A-4B7E-9DBF-27784054F571}" sibTransId="{99970B0F-742E-4EED-BDA9-D7E0040F86F0}"/>
    <dgm:cxn modelId="{F3F0DCF9-E5A7-4A0F-AB4C-949CEBAA9F2C}" type="presOf" srcId="{1D141C72-86F2-4744-8EBA-C6DD59E57CFC}" destId="{6AF86FFB-CF87-4013-A298-11ABEE50E24D}" srcOrd="0" destOrd="0" presId="urn:microsoft.com/office/officeart/2008/layout/LinedList"/>
    <dgm:cxn modelId="{9C9094EA-8DAC-4ADA-AE98-B3E5D3310FCC}" type="presParOf" srcId="{E572B44C-55BC-45FE-B47A-BD5F63FBE05F}" destId="{1F026B27-6622-48F3-A51F-214C608E1967}" srcOrd="0" destOrd="0" presId="urn:microsoft.com/office/officeart/2008/layout/LinedList"/>
    <dgm:cxn modelId="{CB46DE34-E493-453B-B2EC-7824E07ACAF8}" type="presParOf" srcId="{E572B44C-55BC-45FE-B47A-BD5F63FBE05F}" destId="{35E826BD-B6AC-41FD-A402-43E254760003}" srcOrd="1" destOrd="0" presId="urn:microsoft.com/office/officeart/2008/layout/LinedList"/>
    <dgm:cxn modelId="{95D7AC98-66AA-4E8F-923E-A54C92724C6A}" type="presParOf" srcId="{35E826BD-B6AC-41FD-A402-43E254760003}" destId="{6BF5CC32-32FA-4EC1-BCEE-A1B05205961C}" srcOrd="0" destOrd="0" presId="urn:microsoft.com/office/officeart/2008/layout/LinedList"/>
    <dgm:cxn modelId="{BFD06944-01AA-46F3-BF37-D4872CF765B4}" type="presParOf" srcId="{35E826BD-B6AC-41FD-A402-43E254760003}" destId="{409873C0-E5AD-4579-89AC-5AE7E23278F5}" srcOrd="1" destOrd="0" presId="urn:microsoft.com/office/officeart/2008/layout/LinedList"/>
    <dgm:cxn modelId="{8C9E0BEE-78BD-4855-887F-EDA0358B5509}" type="presParOf" srcId="{E572B44C-55BC-45FE-B47A-BD5F63FBE05F}" destId="{1A51E97D-FAA9-43D3-8607-3A01514044E3}" srcOrd="2" destOrd="0" presId="urn:microsoft.com/office/officeart/2008/layout/LinedList"/>
    <dgm:cxn modelId="{9E153708-7DB5-4D59-AC3B-2895B88D0F76}" type="presParOf" srcId="{E572B44C-55BC-45FE-B47A-BD5F63FBE05F}" destId="{462021D1-F97C-4C2D-97BD-D5522CC21150}" srcOrd="3" destOrd="0" presId="urn:microsoft.com/office/officeart/2008/layout/LinedList"/>
    <dgm:cxn modelId="{ADA04820-DB3D-4431-8416-160D570DEC4F}" type="presParOf" srcId="{462021D1-F97C-4C2D-97BD-D5522CC21150}" destId="{6AF86FFB-CF87-4013-A298-11ABEE50E24D}" srcOrd="0" destOrd="0" presId="urn:microsoft.com/office/officeart/2008/layout/LinedList"/>
    <dgm:cxn modelId="{222D5917-0D68-44D3-8196-D460BE1AC514}" type="presParOf" srcId="{462021D1-F97C-4C2D-97BD-D5522CC21150}" destId="{853973D8-E91C-4154-81EF-F927854BF975}" srcOrd="1" destOrd="0" presId="urn:microsoft.com/office/officeart/2008/layout/LinedList"/>
    <dgm:cxn modelId="{2FB2C9FF-7396-437B-AA37-0A4795225972}" type="presParOf" srcId="{E572B44C-55BC-45FE-B47A-BD5F63FBE05F}" destId="{9A6DF5DC-BBC9-4D74-BB50-80051D2D994F}" srcOrd="4" destOrd="0" presId="urn:microsoft.com/office/officeart/2008/layout/LinedList"/>
    <dgm:cxn modelId="{5C0302FA-E326-4A52-9C3F-960FD730229B}" type="presParOf" srcId="{E572B44C-55BC-45FE-B47A-BD5F63FBE05F}" destId="{CC696438-F17B-4229-948F-9ADEE874FE63}" srcOrd="5" destOrd="0" presId="urn:microsoft.com/office/officeart/2008/layout/LinedList"/>
    <dgm:cxn modelId="{BC31394D-3C7A-471A-986A-B2BB6DA1EBA3}" type="presParOf" srcId="{CC696438-F17B-4229-948F-9ADEE874FE63}" destId="{B45448F9-1C11-42C0-B9ED-076D0C7264A4}" srcOrd="0" destOrd="0" presId="urn:microsoft.com/office/officeart/2008/layout/LinedList"/>
    <dgm:cxn modelId="{32954FCE-F8C0-4D73-AE39-F30C3B877D17}" type="presParOf" srcId="{CC696438-F17B-4229-948F-9ADEE874FE63}" destId="{7CC3F4D6-6D63-41F8-92CC-A9FDCC4CC07A}" srcOrd="1" destOrd="0" presId="urn:microsoft.com/office/officeart/2008/layout/LinedList"/>
    <dgm:cxn modelId="{15D84132-6603-4152-8272-E625D5A790A7}" type="presParOf" srcId="{E572B44C-55BC-45FE-B47A-BD5F63FBE05F}" destId="{E1A6E31F-F5B9-4E2D-85AF-4F418F8BFF5A}" srcOrd="6" destOrd="0" presId="urn:microsoft.com/office/officeart/2008/layout/LinedList"/>
    <dgm:cxn modelId="{8B63EF85-24F4-4F79-BC85-C022189DC398}" type="presParOf" srcId="{E572B44C-55BC-45FE-B47A-BD5F63FBE05F}" destId="{BAFABB3C-4489-41A4-B764-A6532226A2F5}" srcOrd="7" destOrd="0" presId="urn:microsoft.com/office/officeart/2008/layout/LinedList"/>
    <dgm:cxn modelId="{B8923D1F-BA55-41F8-AE23-17591BD9C93A}" type="presParOf" srcId="{BAFABB3C-4489-41A4-B764-A6532226A2F5}" destId="{647AC87C-7A9B-4120-BDCA-6BAA9E6B4634}" srcOrd="0" destOrd="0" presId="urn:microsoft.com/office/officeart/2008/layout/LinedList"/>
    <dgm:cxn modelId="{D6405E23-46B9-429D-90DF-7FF200DFC970}" type="presParOf" srcId="{BAFABB3C-4489-41A4-B764-A6532226A2F5}" destId="{ACE1623B-6EB8-4A0E-9D6E-05FB269ED1A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DC92D7-B635-4EE9-B4C6-2EE40AD9E6EF}"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6B9545C3-5F7D-45FE-8E6B-712EC2E59B86}">
      <dgm:prSet/>
      <dgm:spPr/>
      <dgm:t>
        <a:bodyPr/>
        <a:lstStyle/>
        <a:p>
          <a:pPr>
            <a:lnSpc>
              <a:spcPct val="100000"/>
            </a:lnSpc>
            <a:defRPr cap="all"/>
          </a:pPr>
          <a:r>
            <a:rPr lang="en-GB"/>
            <a:t>Policy not effectively implemented.</a:t>
          </a:r>
          <a:endParaRPr lang="en-US"/>
        </a:p>
      </dgm:t>
    </dgm:pt>
    <dgm:pt modelId="{63361729-6CF9-41DA-BD84-333228490ACD}" type="parTrans" cxnId="{1585FFB2-8515-43B4-AF01-2F75861AB2E9}">
      <dgm:prSet/>
      <dgm:spPr/>
      <dgm:t>
        <a:bodyPr/>
        <a:lstStyle/>
        <a:p>
          <a:endParaRPr lang="en-US"/>
        </a:p>
      </dgm:t>
    </dgm:pt>
    <dgm:pt modelId="{8491B66B-33E2-40D7-B6D6-3AB20096F1AD}" type="sibTrans" cxnId="{1585FFB2-8515-43B4-AF01-2F75861AB2E9}">
      <dgm:prSet/>
      <dgm:spPr/>
      <dgm:t>
        <a:bodyPr/>
        <a:lstStyle/>
        <a:p>
          <a:endParaRPr lang="en-US"/>
        </a:p>
      </dgm:t>
    </dgm:pt>
    <dgm:pt modelId="{00FA016B-01F4-4C90-9FFC-CBA2404002B6}">
      <dgm:prSet/>
      <dgm:spPr/>
      <dgm:t>
        <a:bodyPr/>
        <a:lstStyle/>
        <a:p>
          <a:pPr>
            <a:lnSpc>
              <a:spcPct val="100000"/>
            </a:lnSpc>
            <a:defRPr cap="all"/>
          </a:pPr>
          <a:r>
            <a:rPr lang="en-GB"/>
            <a:t>Limited evidence of trauma –informed approach.</a:t>
          </a:r>
          <a:endParaRPr lang="en-US"/>
        </a:p>
      </dgm:t>
    </dgm:pt>
    <dgm:pt modelId="{868C203F-74F3-49BA-B98E-25E2AF5E85CF}" type="parTrans" cxnId="{8351AE2B-2CE6-4A22-8E9A-5F6601EADD45}">
      <dgm:prSet/>
      <dgm:spPr/>
      <dgm:t>
        <a:bodyPr/>
        <a:lstStyle/>
        <a:p>
          <a:endParaRPr lang="en-US"/>
        </a:p>
      </dgm:t>
    </dgm:pt>
    <dgm:pt modelId="{9763392C-0613-4F51-AAE3-1CAB90448775}" type="sibTrans" cxnId="{8351AE2B-2CE6-4A22-8E9A-5F6601EADD45}">
      <dgm:prSet/>
      <dgm:spPr/>
      <dgm:t>
        <a:bodyPr/>
        <a:lstStyle/>
        <a:p>
          <a:endParaRPr lang="en-US"/>
        </a:p>
      </dgm:t>
    </dgm:pt>
    <dgm:pt modelId="{C4B80DB3-4C29-4FD7-8CF7-5E80B8546B99}">
      <dgm:prSet/>
      <dgm:spPr/>
      <dgm:t>
        <a:bodyPr/>
        <a:lstStyle/>
        <a:p>
          <a:pPr>
            <a:lnSpc>
              <a:spcPct val="100000"/>
            </a:lnSpc>
            <a:defRPr cap="all"/>
          </a:pPr>
          <a:r>
            <a:rPr lang="en-GB"/>
            <a:t>Systematic gaps placed the burden of care on the family without a multidisciplinary ongoing support.</a:t>
          </a:r>
          <a:endParaRPr lang="en-US"/>
        </a:p>
      </dgm:t>
    </dgm:pt>
    <dgm:pt modelId="{8824BC93-6424-4E2B-B8BE-1299ADA1A608}" type="parTrans" cxnId="{FF8AA1C6-E6D9-42FB-A8AA-1FE10E770697}">
      <dgm:prSet/>
      <dgm:spPr/>
      <dgm:t>
        <a:bodyPr/>
        <a:lstStyle/>
        <a:p>
          <a:endParaRPr lang="en-US"/>
        </a:p>
      </dgm:t>
    </dgm:pt>
    <dgm:pt modelId="{D6482573-4BF5-4270-B846-4F99E65B9ADD}" type="sibTrans" cxnId="{FF8AA1C6-E6D9-42FB-A8AA-1FE10E770697}">
      <dgm:prSet/>
      <dgm:spPr/>
      <dgm:t>
        <a:bodyPr/>
        <a:lstStyle/>
        <a:p>
          <a:endParaRPr lang="en-US"/>
        </a:p>
      </dgm:t>
    </dgm:pt>
    <dgm:pt modelId="{7D262CFA-F033-49AF-A5F6-6695473F5522}">
      <dgm:prSet/>
      <dgm:spPr/>
      <dgm:t>
        <a:bodyPr/>
        <a:lstStyle/>
        <a:p>
          <a:pPr>
            <a:lnSpc>
              <a:spcPct val="100000"/>
            </a:lnSpc>
            <a:defRPr cap="all"/>
          </a:pPr>
          <a:r>
            <a:rPr lang="en-GB"/>
            <a:t>No psychological support for Child HN to reduce the likelihood of depression and stress due to the diagnosis and family instability. </a:t>
          </a:r>
          <a:endParaRPr lang="en-US"/>
        </a:p>
      </dgm:t>
    </dgm:pt>
    <dgm:pt modelId="{AC71802E-776E-45C7-9FDD-FBA40746EEAD}" type="parTrans" cxnId="{27CB47D4-CF1B-4259-9C44-08B9BF6EFB27}">
      <dgm:prSet/>
      <dgm:spPr/>
      <dgm:t>
        <a:bodyPr/>
        <a:lstStyle/>
        <a:p>
          <a:endParaRPr lang="en-US"/>
        </a:p>
      </dgm:t>
    </dgm:pt>
    <dgm:pt modelId="{351C8577-2D87-480E-A90B-B71890C4CE57}" type="sibTrans" cxnId="{27CB47D4-CF1B-4259-9C44-08B9BF6EFB27}">
      <dgm:prSet/>
      <dgm:spPr/>
      <dgm:t>
        <a:bodyPr/>
        <a:lstStyle/>
        <a:p>
          <a:endParaRPr lang="en-US"/>
        </a:p>
      </dgm:t>
    </dgm:pt>
    <dgm:pt modelId="{D402D6C3-0744-4360-9217-2C36FD4004F5}" type="pres">
      <dgm:prSet presAssocID="{9FDC92D7-B635-4EE9-B4C6-2EE40AD9E6EF}" presName="outerComposite" presStyleCnt="0">
        <dgm:presLayoutVars>
          <dgm:chMax val="5"/>
          <dgm:dir/>
          <dgm:resizeHandles val="exact"/>
        </dgm:presLayoutVars>
      </dgm:prSet>
      <dgm:spPr/>
    </dgm:pt>
    <dgm:pt modelId="{16872499-4FF3-474A-B72E-D08E088CFB2E}" type="pres">
      <dgm:prSet presAssocID="{9FDC92D7-B635-4EE9-B4C6-2EE40AD9E6EF}" presName="dummyMaxCanvas" presStyleCnt="0">
        <dgm:presLayoutVars/>
      </dgm:prSet>
      <dgm:spPr/>
    </dgm:pt>
    <dgm:pt modelId="{27538787-82A2-4A65-96DF-4A4427CF1499}" type="pres">
      <dgm:prSet presAssocID="{9FDC92D7-B635-4EE9-B4C6-2EE40AD9E6EF}" presName="FourNodes_1" presStyleLbl="node1" presStyleIdx="0" presStyleCnt="4">
        <dgm:presLayoutVars>
          <dgm:bulletEnabled val="1"/>
        </dgm:presLayoutVars>
      </dgm:prSet>
      <dgm:spPr/>
    </dgm:pt>
    <dgm:pt modelId="{14761439-AA89-4C26-8174-0D2F961F2DBF}" type="pres">
      <dgm:prSet presAssocID="{9FDC92D7-B635-4EE9-B4C6-2EE40AD9E6EF}" presName="FourNodes_2" presStyleLbl="node1" presStyleIdx="1" presStyleCnt="4">
        <dgm:presLayoutVars>
          <dgm:bulletEnabled val="1"/>
        </dgm:presLayoutVars>
      </dgm:prSet>
      <dgm:spPr/>
    </dgm:pt>
    <dgm:pt modelId="{DD2D5E49-48E5-4A47-81D6-884843925105}" type="pres">
      <dgm:prSet presAssocID="{9FDC92D7-B635-4EE9-B4C6-2EE40AD9E6EF}" presName="FourNodes_3" presStyleLbl="node1" presStyleIdx="2" presStyleCnt="4">
        <dgm:presLayoutVars>
          <dgm:bulletEnabled val="1"/>
        </dgm:presLayoutVars>
      </dgm:prSet>
      <dgm:spPr/>
    </dgm:pt>
    <dgm:pt modelId="{5382384D-3F8F-460E-AAFE-39F808FB1C3C}" type="pres">
      <dgm:prSet presAssocID="{9FDC92D7-B635-4EE9-B4C6-2EE40AD9E6EF}" presName="FourNodes_4" presStyleLbl="node1" presStyleIdx="3" presStyleCnt="4">
        <dgm:presLayoutVars>
          <dgm:bulletEnabled val="1"/>
        </dgm:presLayoutVars>
      </dgm:prSet>
      <dgm:spPr/>
    </dgm:pt>
    <dgm:pt modelId="{D00CE5B1-47E1-4DF3-B384-0CDD457D1329}" type="pres">
      <dgm:prSet presAssocID="{9FDC92D7-B635-4EE9-B4C6-2EE40AD9E6EF}" presName="FourConn_1-2" presStyleLbl="fgAccFollowNode1" presStyleIdx="0" presStyleCnt="3">
        <dgm:presLayoutVars>
          <dgm:bulletEnabled val="1"/>
        </dgm:presLayoutVars>
      </dgm:prSet>
      <dgm:spPr/>
    </dgm:pt>
    <dgm:pt modelId="{EEE25208-69FF-4BC3-923F-9BAB359F09CA}" type="pres">
      <dgm:prSet presAssocID="{9FDC92D7-B635-4EE9-B4C6-2EE40AD9E6EF}" presName="FourConn_2-3" presStyleLbl="fgAccFollowNode1" presStyleIdx="1" presStyleCnt="3">
        <dgm:presLayoutVars>
          <dgm:bulletEnabled val="1"/>
        </dgm:presLayoutVars>
      </dgm:prSet>
      <dgm:spPr/>
    </dgm:pt>
    <dgm:pt modelId="{7468FF67-10FA-4277-B379-10085EEDD88C}" type="pres">
      <dgm:prSet presAssocID="{9FDC92D7-B635-4EE9-B4C6-2EE40AD9E6EF}" presName="FourConn_3-4" presStyleLbl="fgAccFollowNode1" presStyleIdx="2" presStyleCnt="3">
        <dgm:presLayoutVars>
          <dgm:bulletEnabled val="1"/>
        </dgm:presLayoutVars>
      </dgm:prSet>
      <dgm:spPr/>
    </dgm:pt>
    <dgm:pt modelId="{A02177CE-C1F4-4282-A012-9D6F9670FE7F}" type="pres">
      <dgm:prSet presAssocID="{9FDC92D7-B635-4EE9-B4C6-2EE40AD9E6EF}" presName="FourNodes_1_text" presStyleLbl="node1" presStyleIdx="3" presStyleCnt="4">
        <dgm:presLayoutVars>
          <dgm:bulletEnabled val="1"/>
        </dgm:presLayoutVars>
      </dgm:prSet>
      <dgm:spPr/>
    </dgm:pt>
    <dgm:pt modelId="{17DAFFD6-E893-4101-94B5-4BAB7097C6BE}" type="pres">
      <dgm:prSet presAssocID="{9FDC92D7-B635-4EE9-B4C6-2EE40AD9E6EF}" presName="FourNodes_2_text" presStyleLbl="node1" presStyleIdx="3" presStyleCnt="4">
        <dgm:presLayoutVars>
          <dgm:bulletEnabled val="1"/>
        </dgm:presLayoutVars>
      </dgm:prSet>
      <dgm:spPr/>
    </dgm:pt>
    <dgm:pt modelId="{0AB7A7DC-38CB-434C-B5FA-0FCA1ABC0EC4}" type="pres">
      <dgm:prSet presAssocID="{9FDC92D7-B635-4EE9-B4C6-2EE40AD9E6EF}" presName="FourNodes_3_text" presStyleLbl="node1" presStyleIdx="3" presStyleCnt="4">
        <dgm:presLayoutVars>
          <dgm:bulletEnabled val="1"/>
        </dgm:presLayoutVars>
      </dgm:prSet>
      <dgm:spPr/>
    </dgm:pt>
    <dgm:pt modelId="{0595A6CB-4ACD-40F5-A8C3-7EEE681E0E2D}" type="pres">
      <dgm:prSet presAssocID="{9FDC92D7-B635-4EE9-B4C6-2EE40AD9E6EF}" presName="FourNodes_4_text" presStyleLbl="node1" presStyleIdx="3" presStyleCnt="4">
        <dgm:presLayoutVars>
          <dgm:bulletEnabled val="1"/>
        </dgm:presLayoutVars>
      </dgm:prSet>
      <dgm:spPr/>
    </dgm:pt>
  </dgm:ptLst>
  <dgm:cxnLst>
    <dgm:cxn modelId="{8351AE2B-2CE6-4A22-8E9A-5F6601EADD45}" srcId="{9FDC92D7-B635-4EE9-B4C6-2EE40AD9E6EF}" destId="{00FA016B-01F4-4C90-9FFC-CBA2404002B6}" srcOrd="1" destOrd="0" parTransId="{868C203F-74F3-49BA-B98E-25E2AF5E85CF}" sibTransId="{9763392C-0613-4F51-AAE3-1CAB90448775}"/>
    <dgm:cxn modelId="{37A9C043-5B26-472C-BB25-FF51081605CB}" type="presOf" srcId="{9763392C-0613-4F51-AAE3-1CAB90448775}" destId="{EEE25208-69FF-4BC3-923F-9BAB359F09CA}" srcOrd="0" destOrd="0" presId="urn:microsoft.com/office/officeart/2005/8/layout/vProcess5"/>
    <dgm:cxn modelId="{BB73936F-69E0-4AFB-B0A6-620A6A85CC81}" type="presOf" srcId="{00FA016B-01F4-4C90-9FFC-CBA2404002B6}" destId="{14761439-AA89-4C26-8174-0D2F961F2DBF}" srcOrd="0" destOrd="0" presId="urn:microsoft.com/office/officeart/2005/8/layout/vProcess5"/>
    <dgm:cxn modelId="{D56F0D70-853A-4D95-832B-07880CD378B0}" type="presOf" srcId="{C4B80DB3-4C29-4FD7-8CF7-5E80B8546B99}" destId="{DD2D5E49-48E5-4A47-81D6-884843925105}" srcOrd="0" destOrd="0" presId="urn:microsoft.com/office/officeart/2005/8/layout/vProcess5"/>
    <dgm:cxn modelId="{7EA2D772-0D51-4E7D-A4F2-41FC5F8730AA}" type="presOf" srcId="{7D262CFA-F033-49AF-A5F6-6695473F5522}" destId="{5382384D-3F8F-460E-AAFE-39F808FB1C3C}" srcOrd="0" destOrd="0" presId="urn:microsoft.com/office/officeart/2005/8/layout/vProcess5"/>
    <dgm:cxn modelId="{E9A71E76-78CB-4AA0-8391-6F26A5DD7C28}" type="presOf" srcId="{8491B66B-33E2-40D7-B6D6-3AB20096F1AD}" destId="{D00CE5B1-47E1-4DF3-B384-0CDD457D1329}" srcOrd="0" destOrd="0" presId="urn:microsoft.com/office/officeart/2005/8/layout/vProcess5"/>
    <dgm:cxn modelId="{EF9ABB8F-2563-4B15-A049-37BA7913C8EE}" type="presOf" srcId="{7D262CFA-F033-49AF-A5F6-6695473F5522}" destId="{0595A6CB-4ACD-40F5-A8C3-7EEE681E0E2D}" srcOrd="1" destOrd="0" presId="urn:microsoft.com/office/officeart/2005/8/layout/vProcess5"/>
    <dgm:cxn modelId="{3CDDFCAA-59AC-4416-8BCC-1C72CD0F3EEE}" type="presOf" srcId="{6B9545C3-5F7D-45FE-8E6B-712EC2E59B86}" destId="{A02177CE-C1F4-4282-A012-9D6F9670FE7F}" srcOrd="1" destOrd="0" presId="urn:microsoft.com/office/officeart/2005/8/layout/vProcess5"/>
    <dgm:cxn modelId="{1585FFB2-8515-43B4-AF01-2F75861AB2E9}" srcId="{9FDC92D7-B635-4EE9-B4C6-2EE40AD9E6EF}" destId="{6B9545C3-5F7D-45FE-8E6B-712EC2E59B86}" srcOrd="0" destOrd="0" parTransId="{63361729-6CF9-41DA-BD84-333228490ACD}" sibTransId="{8491B66B-33E2-40D7-B6D6-3AB20096F1AD}"/>
    <dgm:cxn modelId="{DEF36CB3-A1EC-47D3-965D-3A5898B2900A}" type="presOf" srcId="{6B9545C3-5F7D-45FE-8E6B-712EC2E59B86}" destId="{27538787-82A2-4A65-96DF-4A4427CF1499}" srcOrd="0" destOrd="0" presId="urn:microsoft.com/office/officeart/2005/8/layout/vProcess5"/>
    <dgm:cxn modelId="{37BC14B4-9E40-4C3B-B660-65DE6BCBEC36}" type="presOf" srcId="{00FA016B-01F4-4C90-9FFC-CBA2404002B6}" destId="{17DAFFD6-E893-4101-94B5-4BAB7097C6BE}" srcOrd="1" destOrd="0" presId="urn:microsoft.com/office/officeart/2005/8/layout/vProcess5"/>
    <dgm:cxn modelId="{9B2CF3B4-4847-4354-9055-687FC9409343}" type="presOf" srcId="{9FDC92D7-B635-4EE9-B4C6-2EE40AD9E6EF}" destId="{D402D6C3-0744-4360-9217-2C36FD4004F5}" srcOrd="0" destOrd="0" presId="urn:microsoft.com/office/officeart/2005/8/layout/vProcess5"/>
    <dgm:cxn modelId="{FF8AA1C6-E6D9-42FB-A8AA-1FE10E770697}" srcId="{9FDC92D7-B635-4EE9-B4C6-2EE40AD9E6EF}" destId="{C4B80DB3-4C29-4FD7-8CF7-5E80B8546B99}" srcOrd="2" destOrd="0" parTransId="{8824BC93-6424-4E2B-B8BE-1299ADA1A608}" sibTransId="{D6482573-4BF5-4270-B846-4F99E65B9ADD}"/>
    <dgm:cxn modelId="{AEED6CCD-2C95-4BBC-B4A1-0869EE70FEDB}" type="presOf" srcId="{C4B80DB3-4C29-4FD7-8CF7-5E80B8546B99}" destId="{0AB7A7DC-38CB-434C-B5FA-0FCA1ABC0EC4}" srcOrd="1" destOrd="0" presId="urn:microsoft.com/office/officeart/2005/8/layout/vProcess5"/>
    <dgm:cxn modelId="{27CB47D4-CF1B-4259-9C44-08B9BF6EFB27}" srcId="{9FDC92D7-B635-4EE9-B4C6-2EE40AD9E6EF}" destId="{7D262CFA-F033-49AF-A5F6-6695473F5522}" srcOrd="3" destOrd="0" parTransId="{AC71802E-776E-45C7-9FDD-FBA40746EEAD}" sibTransId="{351C8577-2D87-480E-A90B-B71890C4CE57}"/>
    <dgm:cxn modelId="{429170FE-7F1D-46CD-9CE4-4B9D171435D8}" type="presOf" srcId="{D6482573-4BF5-4270-B846-4F99E65B9ADD}" destId="{7468FF67-10FA-4277-B379-10085EEDD88C}" srcOrd="0" destOrd="0" presId="urn:microsoft.com/office/officeart/2005/8/layout/vProcess5"/>
    <dgm:cxn modelId="{CB529B9E-1B64-4E10-BE42-6F9A6125D08F}" type="presParOf" srcId="{D402D6C3-0744-4360-9217-2C36FD4004F5}" destId="{16872499-4FF3-474A-B72E-D08E088CFB2E}" srcOrd="0" destOrd="0" presId="urn:microsoft.com/office/officeart/2005/8/layout/vProcess5"/>
    <dgm:cxn modelId="{91B9C38B-69EE-41B9-B67D-5748E03A64C5}" type="presParOf" srcId="{D402D6C3-0744-4360-9217-2C36FD4004F5}" destId="{27538787-82A2-4A65-96DF-4A4427CF1499}" srcOrd="1" destOrd="0" presId="urn:microsoft.com/office/officeart/2005/8/layout/vProcess5"/>
    <dgm:cxn modelId="{F7A2C34C-3E1A-48F8-AE7F-C4A821CFB5FD}" type="presParOf" srcId="{D402D6C3-0744-4360-9217-2C36FD4004F5}" destId="{14761439-AA89-4C26-8174-0D2F961F2DBF}" srcOrd="2" destOrd="0" presId="urn:microsoft.com/office/officeart/2005/8/layout/vProcess5"/>
    <dgm:cxn modelId="{993EF627-0327-4542-B439-6A35651C2F55}" type="presParOf" srcId="{D402D6C3-0744-4360-9217-2C36FD4004F5}" destId="{DD2D5E49-48E5-4A47-81D6-884843925105}" srcOrd="3" destOrd="0" presId="urn:microsoft.com/office/officeart/2005/8/layout/vProcess5"/>
    <dgm:cxn modelId="{ED1482F3-DD87-40A2-8608-5FFB064245AA}" type="presParOf" srcId="{D402D6C3-0744-4360-9217-2C36FD4004F5}" destId="{5382384D-3F8F-460E-AAFE-39F808FB1C3C}" srcOrd="4" destOrd="0" presId="urn:microsoft.com/office/officeart/2005/8/layout/vProcess5"/>
    <dgm:cxn modelId="{E46F8095-EB8A-4C23-870E-78FE4F9645D9}" type="presParOf" srcId="{D402D6C3-0744-4360-9217-2C36FD4004F5}" destId="{D00CE5B1-47E1-4DF3-B384-0CDD457D1329}" srcOrd="5" destOrd="0" presId="urn:microsoft.com/office/officeart/2005/8/layout/vProcess5"/>
    <dgm:cxn modelId="{D6F9F27B-AD9E-4FF1-AC68-868FE2E421AB}" type="presParOf" srcId="{D402D6C3-0744-4360-9217-2C36FD4004F5}" destId="{EEE25208-69FF-4BC3-923F-9BAB359F09CA}" srcOrd="6" destOrd="0" presId="urn:microsoft.com/office/officeart/2005/8/layout/vProcess5"/>
    <dgm:cxn modelId="{FE764B73-D266-42F7-A8E5-5CF01E29CB81}" type="presParOf" srcId="{D402D6C3-0744-4360-9217-2C36FD4004F5}" destId="{7468FF67-10FA-4277-B379-10085EEDD88C}" srcOrd="7" destOrd="0" presId="urn:microsoft.com/office/officeart/2005/8/layout/vProcess5"/>
    <dgm:cxn modelId="{6353F65E-1295-4975-95C7-04052F945C4A}" type="presParOf" srcId="{D402D6C3-0744-4360-9217-2C36FD4004F5}" destId="{A02177CE-C1F4-4282-A012-9D6F9670FE7F}" srcOrd="8" destOrd="0" presId="urn:microsoft.com/office/officeart/2005/8/layout/vProcess5"/>
    <dgm:cxn modelId="{F317CAA9-6BDD-41DB-9479-17EC7BC27F99}" type="presParOf" srcId="{D402D6C3-0744-4360-9217-2C36FD4004F5}" destId="{17DAFFD6-E893-4101-94B5-4BAB7097C6BE}" srcOrd="9" destOrd="0" presId="urn:microsoft.com/office/officeart/2005/8/layout/vProcess5"/>
    <dgm:cxn modelId="{DE26FA53-C677-4A46-A737-F82637C9F52B}" type="presParOf" srcId="{D402D6C3-0744-4360-9217-2C36FD4004F5}" destId="{0AB7A7DC-38CB-434C-B5FA-0FCA1ABC0EC4}" srcOrd="10" destOrd="0" presId="urn:microsoft.com/office/officeart/2005/8/layout/vProcess5"/>
    <dgm:cxn modelId="{7CFC4418-7FB5-4942-B7AC-CB8ABB981A57}" type="presParOf" srcId="{D402D6C3-0744-4360-9217-2C36FD4004F5}" destId="{0595A6CB-4ACD-40F5-A8C3-7EEE681E0E2D}"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ED95D3-7634-41FE-A7F3-4C1450A83227}" type="doc">
      <dgm:prSet loTypeId="urn:microsoft.com/office/officeart/2005/8/layout/vList2" loCatId="list" qsTypeId="urn:microsoft.com/office/officeart/2005/8/quickstyle/simple4" qsCatId="simple" csTypeId="urn:microsoft.com/office/officeart/2005/8/colors/accent4_2" csCatId="accent4" phldr="1"/>
      <dgm:spPr/>
      <dgm:t>
        <a:bodyPr/>
        <a:lstStyle/>
        <a:p>
          <a:endParaRPr lang="en-US"/>
        </a:p>
      </dgm:t>
    </dgm:pt>
    <dgm:pt modelId="{C7E60181-EA5C-4EE9-BEAE-4C299C7BC290}">
      <dgm:prSet/>
      <dgm:spPr/>
      <dgm:t>
        <a:bodyPr/>
        <a:lstStyle/>
        <a:p>
          <a:r>
            <a:rPr lang="en-GB" dirty="0"/>
            <a:t>Child HN’s case study demonstrated the consequences of delayed intervention therefore healthcare professionals and Multi-agency teams need to be proactive and implement preventative measures early to support families in crisis. </a:t>
          </a:r>
          <a:r>
            <a:rPr lang="en-GB" dirty="0">
              <a:latin typeface="Arial" panose="020B0604020202020204" pitchFamily="34" charset="0"/>
              <a:cs typeface="Arial" panose="020B0604020202020204" pitchFamily="34" charset="0"/>
            </a:rPr>
            <a:t>(NSPCC, 2023).</a:t>
          </a:r>
          <a:endParaRPr lang="en-US" dirty="0"/>
        </a:p>
      </dgm:t>
    </dgm:pt>
    <dgm:pt modelId="{CBF3F0D0-7CBE-4073-938E-C4CF14E9789B}" type="parTrans" cxnId="{EDB0147D-4900-4ED2-A194-C9BB3AE607DA}">
      <dgm:prSet/>
      <dgm:spPr/>
      <dgm:t>
        <a:bodyPr/>
        <a:lstStyle/>
        <a:p>
          <a:endParaRPr lang="en-US"/>
        </a:p>
      </dgm:t>
    </dgm:pt>
    <dgm:pt modelId="{0A08A6A6-3C81-47BC-8A71-B87841DB993E}" type="sibTrans" cxnId="{EDB0147D-4900-4ED2-A194-C9BB3AE607DA}">
      <dgm:prSet/>
      <dgm:spPr/>
      <dgm:t>
        <a:bodyPr/>
        <a:lstStyle/>
        <a:p>
          <a:endParaRPr lang="en-US"/>
        </a:p>
      </dgm:t>
    </dgm:pt>
    <dgm:pt modelId="{B1195462-B2D5-4D51-B1FD-3D7BF26E9EE7}">
      <dgm:prSet/>
      <dgm:spPr/>
      <dgm:t>
        <a:bodyPr/>
        <a:lstStyle/>
        <a:p>
          <a:r>
            <a:rPr lang="en-GB" dirty="0"/>
            <a:t>Children with complex medical diagnosis such as diabetes should be prioritised immediately despite them presenting as responsible, as this may cause a lethal risk that would require more than a clinical management. (GOV.UK, 2021)</a:t>
          </a:r>
          <a:endParaRPr lang="en-US" dirty="0"/>
        </a:p>
      </dgm:t>
    </dgm:pt>
    <dgm:pt modelId="{EEC82C3D-4D92-4EEB-A240-DAE28C7668CC}" type="parTrans" cxnId="{76D04683-45E7-4F38-96AA-675A974F61BA}">
      <dgm:prSet/>
      <dgm:spPr/>
      <dgm:t>
        <a:bodyPr/>
        <a:lstStyle/>
        <a:p>
          <a:endParaRPr lang="en-US"/>
        </a:p>
      </dgm:t>
    </dgm:pt>
    <dgm:pt modelId="{BD378D7F-A455-4D39-B1E5-35ACA74E968D}" type="sibTrans" cxnId="{76D04683-45E7-4F38-96AA-675A974F61BA}">
      <dgm:prSet/>
      <dgm:spPr/>
      <dgm:t>
        <a:bodyPr/>
        <a:lstStyle/>
        <a:p>
          <a:endParaRPr lang="en-US"/>
        </a:p>
      </dgm:t>
    </dgm:pt>
    <dgm:pt modelId="{FCC20725-380B-45D3-9413-07DF1411B382}">
      <dgm:prSet/>
      <dgm:spPr/>
      <dgm:t>
        <a:bodyPr/>
        <a:lstStyle/>
        <a:p>
          <a:r>
            <a:rPr lang="en-GB"/>
            <a:t>Recognition of safeguarding risks before they escalate to a crisis. </a:t>
          </a:r>
          <a:endParaRPr lang="en-US"/>
        </a:p>
      </dgm:t>
    </dgm:pt>
    <dgm:pt modelId="{B92F0A55-16FD-4C24-A221-D6A1260FF3E1}" type="parTrans" cxnId="{31194C15-D40A-49C1-89C1-1C619837DCED}">
      <dgm:prSet/>
      <dgm:spPr/>
      <dgm:t>
        <a:bodyPr/>
        <a:lstStyle/>
        <a:p>
          <a:endParaRPr lang="en-US"/>
        </a:p>
      </dgm:t>
    </dgm:pt>
    <dgm:pt modelId="{DED0136D-71E6-4847-8C16-8313D9CDDC80}" type="sibTrans" cxnId="{31194C15-D40A-49C1-89C1-1C619837DCED}">
      <dgm:prSet/>
      <dgm:spPr/>
      <dgm:t>
        <a:bodyPr/>
        <a:lstStyle/>
        <a:p>
          <a:endParaRPr lang="en-US"/>
        </a:p>
      </dgm:t>
    </dgm:pt>
    <dgm:pt modelId="{C829663D-BFC8-4B8E-89A0-8FE4A1E49742}">
      <dgm:prSet/>
      <dgm:spPr/>
      <dgm:t>
        <a:bodyPr/>
        <a:lstStyle/>
        <a:p>
          <a:r>
            <a:rPr lang="en-GB"/>
            <a:t>Multi-agency collaboration and a proactive approach. </a:t>
          </a:r>
          <a:endParaRPr lang="en-US"/>
        </a:p>
      </dgm:t>
    </dgm:pt>
    <dgm:pt modelId="{24F601A7-5633-48E2-B412-BC2080DED49D}" type="parTrans" cxnId="{5C9D327E-80F9-40FE-AD39-C00ABCAD6A5A}">
      <dgm:prSet/>
      <dgm:spPr/>
      <dgm:t>
        <a:bodyPr/>
        <a:lstStyle/>
        <a:p>
          <a:endParaRPr lang="en-US"/>
        </a:p>
      </dgm:t>
    </dgm:pt>
    <dgm:pt modelId="{2ABB1E3B-9210-47A8-9026-F8362B790D6C}" type="sibTrans" cxnId="{5C9D327E-80F9-40FE-AD39-C00ABCAD6A5A}">
      <dgm:prSet/>
      <dgm:spPr/>
      <dgm:t>
        <a:bodyPr/>
        <a:lstStyle/>
        <a:p>
          <a:endParaRPr lang="en-US"/>
        </a:p>
      </dgm:t>
    </dgm:pt>
    <dgm:pt modelId="{9BB3BC59-4F7A-417C-9CE7-65D42F50207B}" type="pres">
      <dgm:prSet presAssocID="{CDED95D3-7634-41FE-A7F3-4C1450A83227}" presName="linear" presStyleCnt="0">
        <dgm:presLayoutVars>
          <dgm:animLvl val="lvl"/>
          <dgm:resizeHandles val="exact"/>
        </dgm:presLayoutVars>
      </dgm:prSet>
      <dgm:spPr/>
    </dgm:pt>
    <dgm:pt modelId="{2A0F9569-7782-4B7E-A500-58DD5C10B070}" type="pres">
      <dgm:prSet presAssocID="{C7E60181-EA5C-4EE9-BEAE-4C299C7BC290}" presName="parentText" presStyleLbl="node1" presStyleIdx="0" presStyleCnt="4">
        <dgm:presLayoutVars>
          <dgm:chMax val="0"/>
          <dgm:bulletEnabled val="1"/>
        </dgm:presLayoutVars>
      </dgm:prSet>
      <dgm:spPr/>
    </dgm:pt>
    <dgm:pt modelId="{02817EF0-6104-4F7C-A81C-B63C1E38EFCD}" type="pres">
      <dgm:prSet presAssocID="{0A08A6A6-3C81-47BC-8A71-B87841DB993E}" presName="spacer" presStyleCnt="0"/>
      <dgm:spPr/>
    </dgm:pt>
    <dgm:pt modelId="{9203BB1E-D94B-48C0-A06C-0181E812B24E}" type="pres">
      <dgm:prSet presAssocID="{B1195462-B2D5-4D51-B1FD-3D7BF26E9EE7}" presName="parentText" presStyleLbl="node1" presStyleIdx="1" presStyleCnt="4">
        <dgm:presLayoutVars>
          <dgm:chMax val="0"/>
          <dgm:bulletEnabled val="1"/>
        </dgm:presLayoutVars>
      </dgm:prSet>
      <dgm:spPr/>
    </dgm:pt>
    <dgm:pt modelId="{A37A29BF-ABE1-4F1B-B851-6EA90E6BAD20}" type="pres">
      <dgm:prSet presAssocID="{BD378D7F-A455-4D39-B1E5-35ACA74E968D}" presName="spacer" presStyleCnt="0"/>
      <dgm:spPr/>
    </dgm:pt>
    <dgm:pt modelId="{B81CBE98-C675-4214-9B7A-9AEB52B03391}" type="pres">
      <dgm:prSet presAssocID="{FCC20725-380B-45D3-9413-07DF1411B382}" presName="parentText" presStyleLbl="node1" presStyleIdx="2" presStyleCnt="4">
        <dgm:presLayoutVars>
          <dgm:chMax val="0"/>
          <dgm:bulletEnabled val="1"/>
        </dgm:presLayoutVars>
      </dgm:prSet>
      <dgm:spPr/>
    </dgm:pt>
    <dgm:pt modelId="{882A704E-6FAE-4721-9761-1FD14E2A0A18}" type="pres">
      <dgm:prSet presAssocID="{DED0136D-71E6-4847-8C16-8313D9CDDC80}" presName="spacer" presStyleCnt="0"/>
      <dgm:spPr/>
    </dgm:pt>
    <dgm:pt modelId="{8C8A3C0A-B977-4B68-AE24-3D90EC2DFE42}" type="pres">
      <dgm:prSet presAssocID="{C829663D-BFC8-4B8E-89A0-8FE4A1E49742}" presName="parentText" presStyleLbl="node1" presStyleIdx="3" presStyleCnt="4">
        <dgm:presLayoutVars>
          <dgm:chMax val="0"/>
          <dgm:bulletEnabled val="1"/>
        </dgm:presLayoutVars>
      </dgm:prSet>
      <dgm:spPr/>
    </dgm:pt>
  </dgm:ptLst>
  <dgm:cxnLst>
    <dgm:cxn modelId="{7983700F-61DC-4783-809D-41B6FB18CC8C}" type="presOf" srcId="{FCC20725-380B-45D3-9413-07DF1411B382}" destId="{B81CBE98-C675-4214-9B7A-9AEB52B03391}" srcOrd="0" destOrd="0" presId="urn:microsoft.com/office/officeart/2005/8/layout/vList2"/>
    <dgm:cxn modelId="{31194C15-D40A-49C1-89C1-1C619837DCED}" srcId="{CDED95D3-7634-41FE-A7F3-4C1450A83227}" destId="{FCC20725-380B-45D3-9413-07DF1411B382}" srcOrd="2" destOrd="0" parTransId="{B92F0A55-16FD-4C24-A221-D6A1260FF3E1}" sibTransId="{DED0136D-71E6-4847-8C16-8313D9CDDC80}"/>
    <dgm:cxn modelId="{B8A44750-6AA5-467E-81FE-DF73E94A9ABD}" type="presOf" srcId="{C829663D-BFC8-4B8E-89A0-8FE4A1E49742}" destId="{8C8A3C0A-B977-4B68-AE24-3D90EC2DFE42}" srcOrd="0" destOrd="0" presId="urn:microsoft.com/office/officeart/2005/8/layout/vList2"/>
    <dgm:cxn modelId="{EDB0147D-4900-4ED2-A194-C9BB3AE607DA}" srcId="{CDED95D3-7634-41FE-A7F3-4C1450A83227}" destId="{C7E60181-EA5C-4EE9-BEAE-4C299C7BC290}" srcOrd="0" destOrd="0" parTransId="{CBF3F0D0-7CBE-4073-938E-C4CF14E9789B}" sibTransId="{0A08A6A6-3C81-47BC-8A71-B87841DB993E}"/>
    <dgm:cxn modelId="{5C9D327E-80F9-40FE-AD39-C00ABCAD6A5A}" srcId="{CDED95D3-7634-41FE-A7F3-4C1450A83227}" destId="{C829663D-BFC8-4B8E-89A0-8FE4A1E49742}" srcOrd="3" destOrd="0" parTransId="{24F601A7-5633-48E2-B412-BC2080DED49D}" sibTransId="{2ABB1E3B-9210-47A8-9026-F8362B790D6C}"/>
    <dgm:cxn modelId="{76D04683-45E7-4F38-96AA-675A974F61BA}" srcId="{CDED95D3-7634-41FE-A7F3-4C1450A83227}" destId="{B1195462-B2D5-4D51-B1FD-3D7BF26E9EE7}" srcOrd="1" destOrd="0" parTransId="{EEC82C3D-4D92-4EEB-A240-DAE28C7668CC}" sibTransId="{BD378D7F-A455-4D39-B1E5-35ACA74E968D}"/>
    <dgm:cxn modelId="{5A2827DD-3BDC-49D0-9B73-C7EC0B0F3EBE}" type="presOf" srcId="{B1195462-B2D5-4D51-B1FD-3D7BF26E9EE7}" destId="{9203BB1E-D94B-48C0-A06C-0181E812B24E}" srcOrd="0" destOrd="0" presId="urn:microsoft.com/office/officeart/2005/8/layout/vList2"/>
    <dgm:cxn modelId="{7621BDEB-322F-4A3D-BCCB-73504A31D3CE}" type="presOf" srcId="{CDED95D3-7634-41FE-A7F3-4C1450A83227}" destId="{9BB3BC59-4F7A-417C-9CE7-65D42F50207B}" srcOrd="0" destOrd="0" presId="urn:microsoft.com/office/officeart/2005/8/layout/vList2"/>
    <dgm:cxn modelId="{94F70CF0-0929-4E27-B715-DDE3A3B79168}" type="presOf" srcId="{C7E60181-EA5C-4EE9-BEAE-4C299C7BC290}" destId="{2A0F9569-7782-4B7E-A500-58DD5C10B070}" srcOrd="0" destOrd="0" presId="urn:microsoft.com/office/officeart/2005/8/layout/vList2"/>
    <dgm:cxn modelId="{6B0728E1-BD17-44C4-B352-9DDFF82BC848}" type="presParOf" srcId="{9BB3BC59-4F7A-417C-9CE7-65D42F50207B}" destId="{2A0F9569-7782-4B7E-A500-58DD5C10B070}" srcOrd="0" destOrd="0" presId="urn:microsoft.com/office/officeart/2005/8/layout/vList2"/>
    <dgm:cxn modelId="{1F4B9AF5-3649-4F9D-93CB-6FDD4A7F3E81}" type="presParOf" srcId="{9BB3BC59-4F7A-417C-9CE7-65D42F50207B}" destId="{02817EF0-6104-4F7C-A81C-B63C1E38EFCD}" srcOrd="1" destOrd="0" presId="urn:microsoft.com/office/officeart/2005/8/layout/vList2"/>
    <dgm:cxn modelId="{E8A1273F-C7AD-40D2-9BFF-3A251E80ACC4}" type="presParOf" srcId="{9BB3BC59-4F7A-417C-9CE7-65D42F50207B}" destId="{9203BB1E-D94B-48C0-A06C-0181E812B24E}" srcOrd="2" destOrd="0" presId="urn:microsoft.com/office/officeart/2005/8/layout/vList2"/>
    <dgm:cxn modelId="{1568F4F8-3936-4138-BCC0-C3004AAAD3F2}" type="presParOf" srcId="{9BB3BC59-4F7A-417C-9CE7-65D42F50207B}" destId="{A37A29BF-ABE1-4F1B-B851-6EA90E6BAD20}" srcOrd="3" destOrd="0" presId="urn:microsoft.com/office/officeart/2005/8/layout/vList2"/>
    <dgm:cxn modelId="{9075B8C3-E756-4061-B26F-5C95129CE2F1}" type="presParOf" srcId="{9BB3BC59-4F7A-417C-9CE7-65D42F50207B}" destId="{B81CBE98-C675-4214-9B7A-9AEB52B03391}" srcOrd="4" destOrd="0" presId="urn:microsoft.com/office/officeart/2005/8/layout/vList2"/>
    <dgm:cxn modelId="{4E701ADF-3563-4F7F-9C0A-AC21974B4C17}" type="presParOf" srcId="{9BB3BC59-4F7A-417C-9CE7-65D42F50207B}" destId="{882A704E-6FAE-4721-9761-1FD14E2A0A18}" srcOrd="5" destOrd="0" presId="urn:microsoft.com/office/officeart/2005/8/layout/vList2"/>
    <dgm:cxn modelId="{893FBA96-578E-43AC-93A0-F2A9637C7B6E}" type="presParOf" srcId="{9BB3BC59-4F7A-417C-9CE7-65D42F50207B}" destId="{8C8A3C0A-B977-4B68-AE24-3D90EC2DFE4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026B27-6622-48F3-A51F-214C608E1967}">
      <dsp:nvSpPr>
        <dsp:cNvPr id="0" name=""/>
        <dsp:cNvSpPr/>
      </dsp:nvSpPr>
      <dsp:spPr>
        <a:xfrm>
          <a:off x="0" y="0"/>
          <a:ext cx="1202871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F5CC32-32FA-4EC1-BCEE-A1B05205961C}">
      <dsp:nvSpPr>
        <dsp:cNvPr id="0" name=""/>
        <dsp:cNvSpPr/>
      </dsp:nvSpPr>
      <dsp:spPr>
        <a:xfrm>
          <a:off x="0" y="0"/>
          <a:ext cx="12028714" cy="14080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Accessing gaps such as: The early help assessment was not put into action when child HN moved. (UK Government, 2026).</a:t>
          </a:r>
          <a:endParaRPr lang="en-US" sz="2800" kern="1200"/>
        </a:p>
      </dsp:txBody>
      <dsp:txXfrm>
        <a:off x="0" y="0"/>
        <a:ext cx="12028714" cy="1408077"/>
      </dsp:txXfrm>
    </dsp:sp>
    <dsp:sp modelId="{1A51E97D-FAA9-43D3-8607-3A01514044E3}">
      <dsp:nvSpPr>
        <dsp:cNvPr id="0" name=""/>
        <dsp:cNvSpPr/>
      </dsp:nvSpPr>
      <dsp:spPr>
        <a:xfrm>
          <a:off x="0" y="1408077"/>
          <a:ext cx="1202871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F86FFB-CF87-4013-A298-11ABEE50E24D}">
      <dsp:nvSpPr>
        <dsp:cNvPr id="0" name=""/>
        <dsp:cNvSpPr/>
      </dsp:nvSpPr>
      <dsp:spPr>
        <a:xfrm>
          <a:off x="0" y="1408077"/>
          <a:ext cx="12028714" cy="14080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Failure to recognise medical neglect as a safeguarding issue which was compounded by a cross- boarder move between Worcestershire to Herefordshire. </a:t>
          </a:r>
          <a:endParaRPr lang="en-US" sz="2800" kern="1200" dirty="0"/>
        </a:p>
      </dsp:txBody>
      <dsp:txXfrm>
        <a:off x="0" y="1408077"/>
        <a:ext cx="12028714" cy="1408077"/>
      </dsp:txXfrm>
    </dsp:sp>
    <dsp:sp modelId="{9A6DF5DC-BBC9-4D74-BB50-80051D2D994F}">
      <dsp:nvSpPr>
        <dsp:cNvPr id="0" name=""/>
        <dsp:cNvSpPr/>
      </dsp:nvSpPr>
      <dsp:spPr>
        <a:xfrm>
          <a:off x="0" y="2816155"/>
          <a:ext cx="1202871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5448F9-1C11-42C0-B9ED-076D0C7264A4}">
      <dsp:nvSpPr>
        <dsp:cNvPr id="0" name=""/>
        <dsp:cNvSpPr/>
      </dsp:nvSpPr>
      <dsp:spPr>
        <a:xfrm>
          <a:off x="0" y="2816155"/>
          <a:ext cx="12028714" cy="14080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Healthcare professionals (social worker), needed to analyse child HN lived experiences and the capacity of child HN’s mother to manage his chronic illness. </a:t>
          </a:r>
          <a:endParaRPr lang="en-US" sz="2800" kern="1200" dirty="0"/>
        </a:p>
      </dsp:txBody>
      <dsp:txXfrm>
        <a:off x="0" y="2816155"/>
        <a:ext cx="12028714" cy="1408077"/>
      </dsp:txXfrm>
    </dsp:sp>
    <dsp:sp modelId="{E1A6E31F-F5B9-4E2D-85AF-4F418F8BFF5A}">
      <dsp:nvSpPr>
        <dsp:cNvPr id="0" name=""/>
        <dsp:cNvSpPr/>
      </dsp:nvSpPr>
      <dsp:spPr>
        <a:xfrm>
          <a:off x="0" y="4224233"/>
          <a:ext cx="1202871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7AC87C-7A9B-4120-BDCA-6BAA9E6B4634}">
      <dsp:nvSpPr>
        <dsp:cNvPr id="0" name=""/>
        <dsp:cNvSpPr/>
      </dsp:nvSpPr>
      <dsp:spPr>
        <a:xfrm>
          <a:off x="0" y="4224233"/>
          <a:ext cx="12028714" cy="14080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Socioeconomic Barriers</a:t>
          </a:r>
          <a:endParaRPr lang="en-US" sz="2800" kern="1200"/>
        </a:p>
      </dsp:txBody>
      <dsp:txXfrm>
        <a:off x="0" y="4224233"/>
        <a:ext cx="12028714" cy="14080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538787-82A2-4A65-96DF-4A4427CF1499}">
      <dsp:nvSpPr>
        <dsp:cNvPr id="0" name=""/>
        <dsp:cNvSpPr/>
      </dsp:nvSpPr>
      <dsp:spPr>
        <a:xfrm>
          <a:off x="0" y="0"/>
          <a:ext cx="8412480" cy="95729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defRPr cap="all"/>
          </a:pPr>
          <a:r>
            <a:rPr lang="en-GB" sz="1600" kern="1200"/>
            <a:t>Policy not effectively implemented.</a:t>
          </a:r>
          <a:endParaRPr lang="en-US" sz="1600" kern="1200"/>
        </a:p>
      </dsp:txBody>
      <dsp:txXfrm>
        <a:off x="28038" y="28038"/>
        <a:ext cx="7298593" cy="901218"/>
      </dsp:txXfrm>
    </dsp:sp>
    <dsp:sp modelId="{14761439-AA89-4C26-8174-0D2F961F2DBF}">
      <dsp:nvSpPr>
        <dsp:cNvPr id="0" name=""/>
        <dsp:cNvSpPr/>
      </dsp:nvSpPr>
      <dsp:spPr>
        <a:xfrm>
          <a:off x="704545" y="1131347"/>
          <a:ext cx="8412480" cy="957294"/>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defRPr cap="all"/>
          </a:pPr>
          <a:r>
            <a:rPr lang="en-GB" sz="1600" kern="1200"/>
            <a:t>Limited evidence of trauma –informed approach.</a:t>
          </a:r>
          <a:endParaRPr lang="en-US" sz="1600" kern="1200"/>
        </a:p>
      </dsp:txBody>
      <dsp:txXfrm>
        <a:off x="732583" y="1159385"/>
        <a:ext cx="7029617" cy="901218"/>
      </dsp:txXfrm>
    </dsp:sp>
    <dsp:sp modelId="{DD2D5E49-48E5-4A47-81D6-884843925105}">
      <dsp:nvSpPr>
        <dsp:cNvPr id="0" name=""/>
        <dsp:cNvSpPr/>
      </dsp:nvSpPr>
      <dsp:spPr>
        <a:xfrm>
          <a:off x="1398574" y="2262695"/>
          <a:ext cx="8412480" cy="957294"/>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defRPr cap="all"/>
          </a:pPr>
          <a:r>
            <a:rPr lang="en-GB" sz="1600" kern="1200"/>
            <a:t>Systematic gaps placed the burden of care on the family without a multidisciplinary ongoing support.</a:t>
          </a:r>
          <a:endParaRPr lang="en-US" sz="1600" kern="1200"/>
        </a:p>
      </dsp:txBody>
      <dsp:txXfrm>
        <a:off x="1426612" y="2290733"/>
        <a:ext cx="7040133" cy="901218"/>
      </dsp:txXfrm>
    </dsp:sp>
    <dsp:sp modelId="{5382384D-3F8F-460E-AAFE-39F808FB1C3C}">
      <dsp:nvSpPr>
        <dsp:cNvPr id="0" name=""/>
        <dsp:cNvSpPr/>
      </dsp:nvSpPr>
      <dsp:spPr>
        <a:xfrm>
          <a:off x="2103119" y="3394043"/>
          <a:ext cx="8412480" cy="957294"/>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defRPr cap="all"/>
          </a:pPr>
          <a:r>
            <a:rPr lang="en-GB" sz="1600" kern="1200"/>
            <a:t>No psychological support for Child HN to reduce the likelihood of depression and stress due to the diagnosis and family instability. </a:t>
          </a:r>
          <a:endParaRPr lang="en-US" sz="1600" kern="1200"/>
        </a:p>
      </dsp:txBody>
      <dsp:txXfrm>
        <a:off x="2131157" y="3422081"/>
        <a:ext cx="7029617" cy="901218"/>
      </dsp:txXfrm>
    </dsp:sp>
    <dsp:sp modelId="{D00CE5B1-47E1-4DF3-B384-0CDD457D1329}">
      <dsp:nvSpPr>
        <dsp:cNvPr id="0" name=""/>
        <dsp:cNvSpPr/>
      </dsp:nvSpPr>
      <dsp:spPr>
        <a:xfrm>
          <a:off x="7790238" y="733200"/>
          <a:ext cx="622241" cy="622241"/>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930242" y="733200"/>
        <a:ext cx="342233" cy="468236"/>
      </dsp:txXfrm>
    </dsp:sp>
    <dsp:sp modelId="{EEE25208-69FF-4BC3-923F-9BAB359F09CA}">
      <dsp:nvSpPr>
        <dsp:cNvPr id="0" name=""/>
        <dsp:cNvSpPr/>
      </dsp:nvSpPr>
      <dsp:spPr>
        <a:xfrm>
          <a:off x="8494783" y="1864548"/>
          <a:ext cx="622241" cy="622241"/>
        </a:xfrm>
        <a:prstGeom prst="downArrow">
          <a:avLst>
            <a:gd name="adj1" fmla="val 55000"/>
            <a:gd name="adj2" fmla="val 45000"/>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8634787" y="1864548"/>
        <a:ext cx="342233" cy="468236"/>
      </dsp:txXfrm>
    </dsp:sp>
    <dsp:sp modelId="{7468FF67-10FA-4277-B379-10085EEDD88C}">
      <dsp:nvSpPr>
        <dsp:cNvPr id="0" name=""/>
        <dsp:cNvSpPr/>
      </dsp:nvSpPr>
      <dsp:spPr>
        <a:xfrm>
          <a:off x="9188813" y="2995896"/>
          <a:ext cx="622241" cy="622241"/>
        </a:xfrm>
        <a:prstGeom prst="downArrow">
          <a:avLst>
            <a:gd name="adj1" fmla="val 55000"/>
            <a:gd name="adj2" fmla="val 45000"/>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9328817" y="2995896"/>
        <a:ext cx="342233" cy="4682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0F9569-7782-4B7E-A500-58DD5C10B070}">
      <dsp:nvSpPr>
        <dsp:cNvPr id="0" name=""/>
        <dsp:cNvSpPr/>
      </dsp:nvSpPr>
      <dsp:spPr>
        <a:xfrm>
          <a:off x="0" y="3969"/>
          <a:ext cx="10515600" cy="1044809"/>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Child HN’s case study demonstrated the consequences of delayed intervention therefore healthcare professionals and Multi-agency teams need to be proactive and implement preventative measures early to support families in crisis. </a:t>
          </a:r>
          <a:r>
            <a:rPr lang="en-GB" sz="1900" kern="1200" dirty="0">
              <a:latin typeface="Arial" panose="020B0604020202020204" pitchFamily="34" charset="0"/>
              <a:cs typeface="Arial" panose="020B0604020202020204" pitchFamily="34" charset="0"/>
            </a:rPr>
            <a:t>(NSPCC, 2023).</a:t>
          </a:r>
          <a:endParaRPr lang="en-US" sz="1900" kern="1200" dirty="0"/>
        </a:p>
      </dsp:txBody>
      <dsp:txXfrm>
        <a:off x="51003" y="54972"/>
        <a:ext cx="10413594" cy="942803"/>
      </dsp:txXfrm>
    </dsp:sp>
    <dsp:sp modelId="{9203BB1E-D94B-48C0-A06C-0181E812B24E}">
      <dsp:nvSpPr>
        <dsp:cNvPr id="0" name=""/>
        <dsp:cNvSpPr/>
      </dsp:nvSpPr>
      <dsp:spPr>
        <a:xfrm>
          <a:off x="0" y="1103499"/>
          <a:ext cx="10515600" cy="1044809"/>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Children with complex medical diagnosis such as diabetes should be prioritised immediately despite them presenting as responsible, as this may cause a lethal risk that would require more than a clinical management. (GOV.UK, 2021)</a:t>
          </a:r>
          <a:endParaRPr lang="en-US" sz="1900" kern="1200" dirty="0"/>
        </a:p>
      </dsp:txBody>
      <dsp:txXfrm>
        <a:off x="51003" y="1154502"/>
        <a:ext cx="10413594" cy="942803"/>
      </dsp:txXfrm>
    </dsp:sp>
    <dsp:sp modelId="{B81CBE98-C675-4214-9B7A-9AEB52B03391}">
      <dsp:nvSpPr>
        <dsp:cNvPr id="0" name=""/>
        <dsp:cNvSpPr/>
      </dsp:nvSpPr>
      <dsp:spPr>
        <a:xfrm>
          <a:off x="0" y="2203029"/>
          <a:ext cx="10515600" cy="1044809"/>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Recognition of safeguarding risks before they escalate to a crisis. </a:t>
          </a:r>
          <a:endParaRPr lang="en-US" sz="1900" kern="1200"/>
        </a:p>
      </dsp:txBody>
      <dsp:txXfrm>
        <a:off x="51003" y="2254032"/>
        <a:ext cx="10413594" cy="942803"/>
      </dsp:txXfrm>
    </dsp:sp>
    <dsp:sp modelId="{8C8A3C0A-B977-4B68-AE24-3D90EC2DFE42}">
      <dsp:nvSpPr>
        <dsp:cNvPr id="0" name=""/>
        <dsp:cNvSpPr/>
      </dsp:nvSpPr>
      <dsp:spPr>
        <a:xfrm>
          <a:off x="0" y="3302559"/>
          <a:ext cx="10515600" cy="1044809"/>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Multi-agency collaboration and a proactive approach. </a:t>
          </a:r>
          <a:endParaRPr lang="en-US" sz="1900" kern="1200"/>
        </a:p>
      </dsp:txBody>
      <dsp:txXfrm>
        <a:off x="51003" y="3353562"/>
        <a:ext cx="10413594" cy="94280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F44D21-1C3E-4D5A-A5E2-73BA428D664A}" type="datetimeFigureOut">
              <a:rPr lang="en-GB" smtClean="0"/>
              <a:t>24/03/2026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A87F15-A9ED-4422-8421-B44CFB8492E8}" type="slidenum">
              <a:rPr lang="en-GB" smtClean="0"/>
              <a:t>‹#›</a:t>
            </a:fld>
            <a:endParaRPr lang="en-GB"/>
          </a:p>
        </p:txBody>
      </p:sp>
    </p:spTree>
    <p:extLst>
      <p:ext uri="{BB962C8B-B14F-4D97-AF65-F5344CB8AC3E}">
        <p14:creationId xmlns:p14="http://schemas.microsoft.com/office/powerpoint/2010/main" val="4073089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A30D349-C081-46D4-9548-470C2E58A745}"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1E72C-00A1-4E38-A51A-7C0CDB400917}" type="slidenum">
              <a:rPr lang="en-GB" smtClean="0"/>
              <a:t>‹#›</a:t>
            </a:fld>
            <a:endParaRPr lang="en-GB"/>
          </a:p>
        </p:txBody>
      </p:sp>
    </p:spTree>
    <p:extLst>
      <p:ext uri="{BB962C8B-B14F-4D97-AF65-F5344CB8AC3E}">
        <p14:creationId xmlns:p14="http://schemas.microsoft.com/office/powerpoint/2010/main" val="3199241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A30D349-C081-46D4-9548-470C2E58A745}"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1E72C-00A1-4E38-A51A-7C0CDB400917}" type="slidenum">
              <a:rPr lang="en-GB" smtClean="0"/>
              <a:t>‹#›</a:t>
            </a:fld>
            <a:endParaRPr lang="en-GB"/>
          </a:p>
        </p:txBody>
      </p:sp>
    </p:spTree>
    <p:extLst>
      <p:ext uri="{BB962C8B-B14F-4D97-AF65-F5344CB8AC3E}">
        <p14:creationId xmlns:p14="http://schemas.microsoft.com/office/powerpoint/2010/main" val="2987171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A30D349-C081-46D4-9548-470C2E58A745}"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1E72C-00A1-4E38-A51A-7C0CDB400917}" type="slidenum">
              <a:rPr lang="en-GB" smtClean="0"/>
              <a:t>‹#›</a:t>
            </a:fld>
            <a:endParaRPr lang="en-GB"/>
          </a:p>
        </p:txBody>
      </p:sp>
    </p:spTree>
    <p:extLst>
      <p:ext uri="{BB962C8B-B14F-4D97-AF65-F5344CB8AC3E}">
        <p14:creationId xmlns:p14="http://schemas.microsoft.com/office/powerpoint/2010/main" val="372832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A30D349-C081-46D4-9548-470C2E58A745}" type="datetimeFigureOut">
              <a:rPr lang="en-GB" smtClean="0"/>
              <a:t>24/03/2026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71E72C-00A1-4E38-A51A-7C0CDB400917}" type="slidenum">
              <a:rPr lang="en-GB" smtClean="0"/>
              <a:t>‹#›</a:t>
            </a:fld>
            <a:endParaRPr lang="en-GB"/>
          </a:p>
        </p:txBody>
      </p:sp>
    </p:spTree>
    <p:extLst>
      <p:ext uri="{BB962C8B-B14F-4D97-AF65-F5344CB8AC3E}">
        <p14:creationId xmlns:p14="http://schemas.microsoft.com/office/powerpoint/2010/main" val="2086395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A30D349-C081-46D4-9548-470C2E58A745}" type="datetimeFigureOut">
              <a:rPr lang="en-GB" smtClean="0"/>
              <a:t>24/03/2026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71E72C-00A1-4E38-A51A-7C0CDB400917}" type="slidenum">
              <a:rPr lang="en-GB" smtClean="0"/>
              <a:t>‹#›</a:t>
            </a:fld>
            <a:endParaRPr lang="en-GB"/>
          </a:p>
        </p:txBody>
      </p:sp>
    </p:spTree>
    <p:extLst>
      <p:ext uri="{BB962C8B-B14F-4D97-AF65-F5344CB8AC3E}">
        <p14:creationId xmlns:p14="http://schemas.microsoft.com/office/powerpoint/2010/main" val="954935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A30D349-C081-46D4-9548-470C2E58A745}" type="datetimeFigureOut">
              <a:rPr lang="en-GB" smtClean="0"/>
              <a:t>24/03/2026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271E72C-00A1-4E38-A51A-7C0CDB400917}" type="slidenum">
              <a:rPr lang="en-GB" smtClean="0"/>
              <a:t>‹#›</a:t>
            </a:fld>
            <a:endParaRPr lang="en-GB"/>
          </a:p>
        </p:txBody>
      </p:sp>
    </p:spTree>
    <p:extLst>
      <p:ext uri="{BB962C8B-B14F-4D97-AF65-F5344CB8AC3E}">
        <p14:creationId xmlns:p14="http://schemas.microsoft.com/office/powerpoint/2010/main" val="335083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30D349-C081-46D4-9548-470C2E58A745}" type="datetimeFigureOut">
              <a:rPr lang="en-GB" smtClean="0"/>
              <a:t>24/03/2026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271E72C-00A1-4E38-A51A-7C0CDB400917}" type="slidenum">
              <a:rPr lang="en-GB" smtClean="0"/>
              <a:t>‹#›</a:t>
            </a:fld>
            <a:endParaRPr lang="en-GB"/>
          </a:p>
        </p:txBody>
      </p:sp>
    </p:spTree>
    <p:extLst>
      <p:ext uri="{BB962C8B-B14F-4D97-AF65-F5344CB8AC3E}">
        <p14:creationId xmlns:p14="http://schemas.microsoft.com/office/powerpoint/2010/main" val="4123229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A30D349-C081-46D4-9548-470C2E58A745}" type="datetimeFigureOut">
              <a:rPr lang="en-GB" smtClean="0"/>
              <a:t>24/03/2026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71E72C-00A1-4E38-A51A-7C0CDB400917}" type="slidenum">
              <a:rPr lang="en-GB" smtClean="0"/>
              <a:t>‹#›</a:t>
            </a:fld>
            <a:endParaRPr lang="en-GB"/>
          </a:p>
        </p:txBody>
      </p:sp>
    </p:spTree>
    <p:extLst>
      <p:ext uri="{BB962C8B-B14F-4D97-AF65-F5344CB8AC3E}">
        <p14:creationId xmlns:p14="http://schemas.microsoft.com/office/powerpoint/2010/main" val="2542510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A30D349-C081-46D4-9548-470C2E58A745}" type="datetimeFigureOut">
              <a:rPr lang="en-GB" smtClean="0"/>
              <a:t>24/03/2026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71E72C-00A1-4E38-A51A-7C0CDB400917}" type="slidenum">
              <a:rPr lang="en-GB" smtClean="0"/>
              <a:t>‹#›</a:t>
            </a:fld>
            <a:endParaRPr lang="en-GB"/>
          </a:p>
        </p:txBody>
      </p:sp>
    </p:spTree>
    <p:extLst>
      <p:ext uri="{BB962C8B-B14F-4D97-AF65-F5344CB8AC3E}">
        <p14:creationId xmlns:p14="http://schemas.microsoft.com/office/powerpoint/2010/main" val="1184901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A30D349-C081-46D4-9548-470C2E58A745}"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1E72C-00A1-4E38-A51A-7C0CDB400917}" type="slidenum">
              <a:rPr lang="en-GB" smtClean="0"/>
              <a:t>‹#›</a:t>
            </a:fld>
            <a:endParaRPr lang="en-GB"/>
          </a:p>
        </p:txBody>
      </p:sp>
    </p:spTree>
    <p:extLst>
      <p:ext uri="{BB962C8B-B14F-4D97-AF65-F5344CB8AC3E}">
        <p14:creationId xmlns:p14="http://schemas.microsoft.com/office/powerpoint/2010/main" val="3775813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A30D349-C081-46D4-9548-470C2E58A745}"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1E72C-00A1-4E38-A51A-7C0CDB400917}" type="slidenum">
              <a:rPr lang="en-GB" smtClean="0"/>
              <a:t>‹#›</a:t>
            </a:fld>
            <a:endParaRPr lang="en-GB"/>
          </a:p>
        </p:txBody>
      </p:sp>
    </p:spTree>
    <p:extLst>
      <p:ext uri="{BB962C8B-B14F-4D97-AF65-F5344CB8AC3E}">
        <p14:creationId xmlns:p14="http://schemas.microsoft.com/office/powerpoint/2010/main" val="1854471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A30D349-C081-46D4-9548-470C2E58A745}" type="datetimeFigureOut">
              <a:rPr lang="en-GB" smtClean="0"/>
              <a:t>24/03/2026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271E72C-00A1-4E38-A51A-7C0CDB400917}" type="slidenum">
              <a:rPr lang="en-GB" smtClean="0"/>
              <a:t>‹#›</a:t>
            </a:fld>
            <a:endParaRPr lang="en-GB"/>
          </a:p>
        </p:txBody>
      </p:sp>
    </p:spTree>
    <p:extLst>
      <p:ext uri="{BB962C8B-B14F-4D97-AF65-F5344CB8AC3E}">
        <p14:creationId xmlns:p14="http://schemas.microsoft.com/office/powerpoint/2010/main" val="314162218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hyperlink" Target="https://worditout.com/word-cloud/2597526" TargetMode="External"/><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hyperlink" Target="https://creativecommons.org/licenses/by-nc-nd/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emcage.net/module-9/further-safeguarding-resources/" TargetMode="External"/><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8" Type="http://schemas.openxmlformats.org/officeDocument/2006/relationships/hyperlink" Target="https://www.hra.nhs.uk/planning-and-improving-research/policies-standards-legislation/uk-policy-framework-health-social-care-research/uk-policy-framework-health-andsocial-care-research/" TargetMode="External"/><Relationship Id="rId3" Type="http://schemas.openxmlformats.org/officeDocument/2006/relationships/hyperlink" Target="https://www.cqc.org.uk/guidance-regulation/providers/assessment/assessment-framework" TargetMode="External"/><Relationship Id="rId7" Type="http://schemas.openxmlformats.org/officeDocument/2006/relationships/hyperlink" Target="https://childlawadvice.org.uk/information-pages/child-in-need-services/" TargetMode="External"/><Relationship Id="rId2" Type="http://schemas.openxmlformats.org/officeDocument/2006/relationships/hyperlink" Target="https://acehubwales.com/" TargetMode="External"/><Relationship Id="rId1" Type="http://schemas.openxmlformats.org/officeDocument/2006/relationships/slideLayout" Target="../slideLayouts/slideLayout6.xml"/><Relationship Id="rId6" Type="http://schemas.openxmlformats.org/officeDocument/2006/relationships/hyperlink" Target="https://www.legislation.gov.uk/ukpga/1989/41/section/17" TargetMode="External"/><Relationship Id="rId5" Type="http://schemas.openxmlformats.org/officeDocument/2006/relationships/hyperlink" Target="https://www.cayp-psychology.com/" TargetMode="External"/><Relationship Id="rId4" Type="http://schemas.openxmlformats.org/officeDocument/2006/relationships/hyperlink" Target="https://www.cdc.gov/aces/"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assets.publishing.service.gov.uk/media/69bb9be99c6ac6540dfd61f1/Working_together_to_safeguard_children_2026.pdf" TargetMode="External"/><Relationship Id="rId3" Type="http://schemas.openxmlformats.org/officeDocument/2006/relationships/hyperlink" Target="https://lspbirmingham.org.uk/working-with-children/early-help/early-help-assessment-and-our-family-plan" TargetMode="External"/><Relationship Id="rId7" Type="http://schemas.openxmlformats.org/officeDocument/2006/relationships/hyperlink" Target="https://hipprocedures.org.uk/ykyzo/assessing-need-and-providing-help/child-protection-section-47-enquiries-procedure-and-strategy-discussions" TargetMode="External"/><Relationship Id="rId2" Type="http://schemas.openxmlformats.org/officeDocument/2006/relationships/hyperlink" Target="https://www.legislation.gov.uk/ukpga/1989/41/section17" TargetMode="External"/><Relationship Id="rId1" Type="http://schemas.openxmlformats.org/officeDocument/2006/relationships/slideLayout" Target="../slideLayouts/slideLayout7.xml"/><Relationship Id="rId6" Type="http://schemas.openxmlformats.org/officeDocument/2006/relationships/hyperlink" Target="http://traumaframeworkcymru.com/" TargetMode="External"/><Relationship Id="rId5" Type="http://schemas.openxmlformats.org/officeDocument/2006/relationships/hyperlink" Target="https://traumaticstress.nhs.wales/" TargetMode="External"/><Relationship Id="rId4" Type="http://schemas.openxmlformats.org/officeDocument/2006/relationships/hyperlink" Target="https://learning.nspcc.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9" name="Rectangle 8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46792193-6B3B-3261-F57E-A29CD3F94587}"/>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1800"/>
              <a:t>SAFEGUARDING PRACTICE REVIEW REPORT:</a:t>
            </a:r>
            <a:br>
              <a:rPr lang="en-US" sz="1800"/>
            </a:br>
            <a:br>
              <a:rPr lang="en-US" sz="1800"/>
            </a:br>
            <a:r>
              <a:rPr lang="en-US" sz="1800"/>
              <a:t>CASE STUDY : Child HN</a:t>
            </a:r>
            <a:br>
              <a:rPr lang="en-US" sz="1800"/>
            </a:br>
            <a:br>
              <a:rPr lang="en-US" sz="1800"/>
            </a:br>
            <a:r>
              <a:rPr lang="en-US" sz="1800"/>
              <a:t>Chosen Role: Social Worker</a:t>
            </a:r>
            <a:br>
              <a:rPr lang="en-US" sz="1800"/>
            </a:br>
            <a:endParaRPr lang="en-US" sz="1800"/>
          </a:p>
        </p:txBody>
      </p:sp>
      <p:sp>
        <p:nvSpPr>
          <p:cNvPr id="90"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a:extLst>
              <a:ext uri="{FF2B5EF4-FFF2-40B4-BE49-F238E27FC236}">
                <a16:creationId xmlns:a16="http://schemas.microsoft.com/office/drawing/2014/main" id="{20733F08-FC65-8FE9-6598-D7A511557889}"/>
              </a:ext>
            </a:extLst>
          </p:cNvPr>
          <p:cNvSpPr>
            <a:spLocks noGrp="1"/>
          </p:cNvSpPr>
          <p:nvPr>
            <p:ph type="body" sz="half" idx="2"/>
          </p:nvPr>
        </p:nvSpPr>
        <p:spPr>
          <a:xfrm>
            <a:off x="640080" y="2872899"/>
            <a:ext cx="4243589" cy="3320668"/>
          </a:xfrm>
        </p:spPr>
        <p:txBody>
          <a:bodyPr vert="horz" lIns="91440" tIns="45720" rIns="91440" bIns="45720" rtlCol="0">
            <a:normAutofit/>
          </a:bodyPr>
          <a:lstStyle/>
          <a:p>
            <a:pPr indent="-228600">
              <a:buFont typeface="Arial" panose="020B0604020202020204" pitchFamily="34" charset="0"/>
              <a:buChar char="•"/>
            </a:pPr>
            <a:r>
              <a:rPr lang="en-US" sz="1900"/>
              <a:t>Name:  Phumla Precious Gasa</a:t>
            </a:r>
          </a:p>
          <a:p>
            <a:pPr indent="-228600">
              <a:buFont typeface="Arial" panose="020B0604020202020204" pitchFamily="34" charset="0"/>
              <a:buChar char="•"/>
            </a:pPr>
            <a:endParaRPr lang="en-US" sz="1900"/>
          </a:p>
          <a:p>
            <a:pPr indent="-228600">
              <a:buFont typeface="Arial" panose="020B0604020202020204" pitchFamily="34" charset="0"/>
              <a:buChar char="•"/>
            </a:pPr>
            <a:r>
              <a:rPr lang="en-US" sz="1900"/>
              <a:t>Tutor: Gillian Weaver</a:t>
            </a:r>
          </a:p>
          <a:p>
            <a:pPr indent="-228600">
              <a:buFont typeface="Arial" panose="020B0604020202020204" pitchFamily="34" charset="0"/>
              <a:buChar char="•"/>
            </a:pPr>
            <a:endParaRPr lang="en-US" sz="1900"/>
          </a:p>
          <a:p>
            <a:pPr indent="-228600">
              <a:buFont typeface="Arial" panose="020B0604020202020204" pitchFamily="34" charset="0"/>
              <a:buChar char="•"/>
            </a:pPr>
            <a:r>
              <a:rPr lang="en-US" sz="1900"/>
              <a:t>Module: Protecting and Supporting Families in Health and Care (BMHP5021)</a:t>
            </a:r>
          </a:p>
          <a:p>
            <a:pPr indent="-228600">
              <a:buFont typeface="Arial" panose="020B0604020202020204" pitchFamily="34" charset="0"/>
              <a:buChar char="•"/>
            </a:pPr>
            <a:endParaRPr lang="en-US" sz="1900"/>
          </a:p>
          <a:p>
            <a:pPr indent="-228600">
              <a:buFont typeface="Arial" panose="020B0604020202020204" pitchFamily="34" charset="0"/>
              <a:buChar char="•"/>
            </a:pPr>
            <a:r>
              <a:rPr lang="en-US" sz="1900"/>
              <a:t>Student Number: 2236694</a:t>
            </a:r>
          </a:p>
          <a:p>
            <a:pPr indent="-228600">
              <a:buFont typeface="Arial" panose="020B0604020202020204" pitchFamily="34" charset="0"/>
              <a:buChar char="•"/>
            </a:pPr>
            <a:endParaRPr lang="en-US" sz="1900"/>
          </a:p>
          <a:p>
            <a:pPr indent="-228600">
              <a:buFont typeface="Arial" panose="020B0604020202020204" pitchFamily="34" charset="0"/>
              <a:buChar char="•"/>
            </a:pPr>
            <a:endParaRPr lang="en-US" sz="1900"/>
          </a:p>
        </p:txBody>
      </p:sp>
      <p:pic>
        <p:nvPicPr>
          <p:cNvPr id="8" name="Picture Placeholder 7" descr="Stick figure families holding hands">
            <a:extLst>
              <a:ext uri="{FF2B5EF4-FFF2-40B4-BE49-F238E27FC236}">
                <a16:creationId xmlns:a16="http://schemas.microsoft.com/office/drawing/2014/main" id="{EB9909E7-8087-FA38-9C86-F1F32C94FBB6}"/>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16523" r="16524"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1428907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34855-ADAB-6507-9BEE-A0E2B6B78C76}"/>
              </a:ext>
            </a:extLst>
          </p:cNvPr>
          <p:cNvSpPr>
            <a:spLocks noGrp="1"/>
          </p:cNvSpPr>
          <p:nvPr>
            <p:ph type="title"/>
          </p:nvPr>
        </p:nvSpPr>
        <p:spPr>
          <a:xfrm>
            <a:off x="0" y="0"/>
            <a:ext cx="1621971" cy="994002"/>
          </a:xfrm>
        </p:spPr>
        <p:txBody>
          <a:bodyPr/>
          <a:lstStyle/>
          <a:p>
            <a:r>
              <a:rPr lang="en-GB"/>
              <a:t>AIM:</a:t>
            </a:r>
            <a:endParaRPr lang="en-GB" dirty="0"/>
          </a:p>
        </p:txBody>
      </p:sp>
      <p:sp>
        <p:nvSpPr>
          <p:cNvPr id="3" name="TextBox 2">
            <a:extLst>
              <a:ext uri="{FF2B5EF4-FFF2-40B4-BE49-F238E27FC236}">
                <a16:creationId xmlns:a16="http://schemas.microsoft.com/office/drawing/2014/main" id="{129A4026-BF8B-E3CC-3680-6F9AAC880BF6}"/>
              </a:ext>
            </a:extLst>
          </p:cNvPr>
          <p:cNvSpPr txBox="1"/>
          <p:nvPr/>
        </p:nvSpPr>
        <p:spPr>
          <a:xfrm>
            <a:off x="1" y="685800"/>
            <a:ext cx="12104914" cy="7171194"/>
          </a:xfrm>
          <a:prstGeom prst="rect">
            <a:avLst/>
          </a:prstGeom>
          <a:noFill/>
        </p:spPr>
        <p:txBody>
          <a:bodyPr wrap="square" rtlCol="0">
            <a:spAutoFit/>
          </a:bodyPr>
          <a:lstStyle/>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*Introduction: Overview of the Statutory Framework</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 primary aim is to evaluate the critical analysis of the Local Child Safeguarding Practice Review</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 (LCSPR) on Child HN who was diagnosed with Type 1 Diabetes and suffered a near fatal diabetic episode.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This report will focus on analysing: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Early Help (Well-being perceptions).</a:t>
            </a:r>
          </a:p>
          <a:p>
            <a:r>
              <a:rPr lang="en-GB" sz="2000" dirty="0">
                <a:latin typeface="Arial" panose="020B0604020202020204" pitchFamily="34" charset="0"/>
                <a:cs typeface="Arial" panose="020B0604020202020204" pitchFamily="34" charset="0"/>
              </a:rPr>
              <a:t>Accessing need and Providing help.</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Multi-agency.</a:t>
            </a:r>
          </a:p>
          <a:p>
            <a:r>
              <a:rPr lang="en-GB" sz="2000" dirty="0">
                <a:latin typeface="Arial" panose="020B0604020202020204" pitchFamily="34" charset="0"/>
                <a:cs typeface="Arial" panose="020B0604020202020204" pitchFamily="34" charset="0"/>
              </a:rPr>
              <a:t>Organisational Responsibilities </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ACE’s impact.</a:t>
            </a:r>
          </a:p>
          <a:p>
            <a:r>
              <a:rPr lang="en-GB" sz="2000" dirty="0">
                <a:latin typeface="Arial" panose="020B0604020202020204" pitchFamily="34" charset="0"/>
                <a:cs typeface="Arial" panose="020B0604020202020204" pitchFamily="34" charset="0"/>
              </a:rPr>
              <a:t>* Practice and Policy.</a:t>
            </a:r>
          </a:p>
          <a:p>
            <a:r>
              <a:rPr lang="en-GB" sz="2000" dirty="0">
                <a:latin typeface="Arial" panose="020B0604020202020204" pitchFamily="34" charset="0"/>
                <a:cs typeface="Arial" panose="020B0604020202020204" pitchFamily="34" charset="0"/>
              </a:rPr>
              <a:t>* Advantages and Disadvantages</a:t>
            </a:r>
          </a:p>
          <a:p>
            <a:r>
              <a:rPr lang="en-GB" sz="2000" dirty="0">
                <a:latin typeface="Arial" panose="020B0604020202020204" pitchFamily="34" charset="0"/>
                <a:cs typeface="Arial" panose="020B0604020202020204" pitchFamily="34" charset="0"/>
              </a:rPr>
              <a:t>* Recommendations   </a:t>
            </a:r>
          </a:p>
          <a:p>
            <a:r>
              <a:rPr lang="en-GB" sz="2000" dirty="0">
                <a:latin typeface="Arial" panose="020B0604020202020204" pitchFamily="34" charset="0"/>
                <a:cs typeface="Arial" panose="020B0604020202020204" pitchFamily="34" charset="0"/>
              </a:rPr>
              <a:t>* Summary.</a:t>
            </a:r>
          </a:p>
          <a:p>
            <a:r>
              <a:rPr lang="en-GB" sz="2000" dirty="0">
                <a:latin typeface="Arial" panose="020B0604020202020204" pitchFamily="34" charset="0"/>
                <a:cs typeface="Arial" panose="020B0604020202020204" pitchFamily="34" charset="0"/>
              </a:rPr>
              <a:t>* References.</a:t>
            </a:r>
          </a:p>
          <a:p>
            <a:r>
              <a:rPr lang="en-GB" sz="2000" dirty="0">
                <a:latin typeface="Arial" panose="020B0604020202020204" pitchFamily="34" charset="0"/>
                <a:cs typeface="Arial" panose="020B0604020202020204" pitchFamily="34" charset="0"/>
              </a:rPr>
              <a:t> </a:t>
            </a:r>
          </a:p>
          <a:p>
            <a:endParaRPr lang="en-GB" sz="2000" dirty="0">
              <a:latin typeface="Arial" panose="020B0604020202020204" pitchFamily="34" charset="0"/>
              <a:cs typeface="Arial" panose="020B0604020202020204" pitchFamily="34" charset="0"/>
            </a:endParaRPr>
          </a:p>
          <a:p>
            <a:endParaRPr lang="en-GB" sz="40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5D2F69B-7FB2-4E91-1553-8D45AF91034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a:xfrm>
            <a:off x="7222145" y="3853543"/>
            <a:ext cx="4969854" cy="3004457"/>
          </a:xfrm>
          <a:prstGeom prst="rect">
            <a:avLst/>
          </a:prstGeom>
        </p:spPr>
      </p:pic>
      <p:sp>
        <p:nvSpPr>
          <p:cNvPr id="6" name="TextBox 5">
            <a:extLst>
              <a:ext uri="{FF2B5EF4-FFF2-40B4-BE49-F238E27FC236}">
                <a16:creationId xmlns:a16="http://schemas.microsoft.com/office/drawing/2014/main" id="{E868F89E-C5AB-5CEE-BE02-09C64FE4398B}"/>
              </a:ext>
            </a:extLst>
          </p:cNvPr>
          <p:cNvSpPr txBox="1"/>
          <p:nvPr/>
        </p:nvSpPr>
        <p:spPr>
          <a:xfrm>
            <a:off x="5501501" y="6858000"/>
            <a:ext cx="6566544" cy="230832"/>
          </a:xfrm>
          <a:prstGeom prst="rect">
            <a:avLst/>
          </a:prstGeom>
          <a:noFill/>
        </p:spPr>
        <p:txBody>
          <a:bodyPr wrap="square" rtlCol="0">
            <a:spAutoFit/>
          </a:bodyPr>
          <a:lstStyle/>
          <a:p>
            <a:r>
              <a:rPr lang="en-GB" sz="900">
                <a:hlinkClick r:id="rId3" tooltip="https://worditout.com/word-cloud/2597526"/>
              </a:rPr>
              <a:t>This Photo</a:t>
            </a:r>
            <a:r>
              <a:rPr lang="en-GB" sz="900"/>
              <a:t> by Unknown Author is licensed under </a:t>
            </a:r>
            <a:r>
              <a:rPr lang="en-GB" sz="900">
                <a:hlinkClick r:id="rId4" tooltip="https://creativecommons.org/licenses/by-nc-nd/3.0/"/>
              </a:rPr>
              <a:t>CC BY-NC-ND</a:t>
            </a:r>
            <a:endParaRPr lang="en-GB" sz="900"/>
          </a:p>
        </p:txBody>
      </p:sp>
    </p:spTree>
    <p:extLst>
      <p:ext uri="{BB962C8B-B14F-4D97-AF65-F5344CB8AC3E}">
        <p14:creationId xmlns:p14="http://schemas.microsoft.com/office/powerpoint/2010/main" val="271733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57287-0021-DBFA-A72F-0EBA4A0CD37B}"/>
            </a:ext>
          </a:extLst>
        </p:cNvPr>
        <p:cNvGrpSpPr/>
        <p:nvPr/>
      </p:nvGrpSpPr>
      <p:grpSpPr>
        <a:xfrm>
          <a:off x="0" y="0"/>
          <a:ext cx="0" cy="0"/>
          <a:chOff x="0" y="0"/>
          <a:chExt cx="0" cy="0"/>
        </a:xfrm>
      </p:grpSpPr>
      <p:sp>
        <p:nvSpPr>
          <p:cNvPr id="12" name="Isosceles Triangle 11">
            <a:extLst>
              <a:ext uri="{FF2B5EF4-FFF2-40B4-BE49-F238E27FC236}">
                <a16:creationId xmlns:a16="http://schemas.microsoft.com/office/drawing/2014/main" id="{096F4274-D418-6BBC-BE5F-5E71B78E469B}"/>
              </a:ext>
            </a:extLst>
          </p:cNvPr>
          <p:cNvSpPr/>
          <p:nvPr/>
        </p:nvSpPr>
        <p:spPr>
          <a:xfrm>
            <a:off x="8784773" y="3946300"/>
            <a:ext cx="2704446" cy="2677656"/>
          </a:xfrm>
          <a:prstGeom prst="triangle">
            <a:avLst>
              <a:gd name="adj" fmla="val 54569"/>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GB" sz="2400" b="1"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BA422FB8-6375-8350-7705-BE7442458DE6}"/>
              </a:ext>
            </a:extLst>
          </p:cNvPr>
          <p:cNvSpPr>
            <a:spLocks noGrp="1"/>
          </p:cNvSpPr>
          <p:nvPr>
            <p:ph type="title"/>
          </p:nvPr>
        </p:nvSpPr>
        <p:spPr>
          <a:xfrm>
            <a:off x="0" y="1"/>
            <a:ext cx="11353800" cy="947056"/>
          </a:xfrm>
        </p:spPr>
        <p:txBody>
          <a:bodyPr/>
          <a:lstStyle/>
          <a:p>
            <a:r>
              <a:rPr lang="en-GB" dirty="0"/>
              <a:t>INTRODUCTION:</a:t>
            </a:r>
          </a:p>
        </p:txBody>
      </p:sp>
      <p:pic>
        <p:nvPicPr>
          <p:cNvPr id="7" name="Picture 6">
            <a:extLst>
              <a:ext uri="{FF2B5EF4-FFF2-40B4-BE49-F238E27FC236}">
                <a16:creationId xmlns:a16="http://schemas.microsoft.com/office/drawing/2014/main" id="{405E89DA-FB01-2BC7-11D7-C86F0C1F271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348546" y="0"/>
            <a:ext cx="3843454" cy="1271239"/>
          </a:xfrm>
          <a:prstGeom prst="rect">
            <a:avLst/>
          </a:prstGeom>
        </p:spPr>
      </p:pic>
      <p:sp>
        <p:nvSpPr>
          <p:cNvPr id="9" name="TextBox 8">
            <a:extLst>
              <a:ext uri="{FF2B5EF4-FFF2-40B4-BE49-F238E27FC236}">
                <a16:creationId xmlns:a16="http://schemas.microsoft.com/office/drawing/2014/main" id="{0D5F7583-9F05-92C0-EB6E-0F4F2162BB8E}"/>
              </a:ext>
            </a:extLst>
          </p:cNvPr>
          <p:cNvSpPr txBox="1"/>
          <p:nvPr/>
        </p:nvSpPr>
        <p:spPr>
          <a:xfrm>
            <a:off x="-38100" y="1458686"/>
            <a:ext cx="12230100" cy="2677656"/>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This report will be analysing and proving a critical analysis of Child HN from a social worker perspective. </a:t>
            </a:r>
          </a:p>
          <a:p>
            <a:r>
              <a:rPr lang="en-GB" sz="2400" dirty="0">
                <a:latin typeface="Arial" panose="020B0604020202020204" pitchFamily="34" charset="0"/>
                <a:cs typeface="Arial" panose="020B0604020202020204" pitchFamily="34" charset="0"/>
              </a:rPr>
              <a:t>It will examine the effectiveness of early help, multi-agency working and professional practice in supporting Child HN and the family. It will also explore the impact of adverse childhood experiences and evaluates how statutory guidance informed, or failed to inform, or professional decision-making. (NSPCC, 2022). </a:t>
            </a:r>
          </a:p>
          <a:p>
            <a:endParaRPr lang="en-GB" sz="2400" dirty="0">
              <a:latin typeface="Arial" panose="020B060402020202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2FCACED7-BEF9-6DC5-104B-AAFCE9A31FE6}"/>
              </a:ext>
            </a:extLst>
          </p:cNvPr>
          <p:cNvSpPr/>
          <p:nvPr/>
        </p:nvSpPr>
        <p:spPr>
          <a:xfrm>
            <a:off x="-1" y="5627914"/>
            <a:ext cx="3494315" cy="12518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t>Working Together to Safeguarding Children</a:t>
            </a:r>
          </a:p>
        </p:txBody>
      </p:sp>
      <p:sp>
        <p:nvSpPr>
          <p:cNvPr id="13" name="Oval 12">
            <a:extLst>
              <a:ext uri="{FF2B5EF4-FFF2-40B4-BE49-F238E27FC236}">
                <a16:creationId xmlns:a16="http://schemas.microsoft.com/office/drawing/2014/main" id="{1BE3AEE2-7C13-8ADD-B0AC-E11B791D4334}"/>
              </a:ext>
            </a:extLst>
          </p:cNvPr>
          <p:cNvSpPr/>
          <p:nvPr/>
        </p:nvSpPr>
        <p:spPr>
          <a:xfrm>
            <a:off x="6923314" y="3758853"/>
            <a:ext cx="5192486" cy="2968518"/>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GB" sz="2400" b="1" dirty="0">
                <a:latin typeface="Arial" panose="020B0604020202020204" pitchFamily="34" charset="0"/>
                <a:cs typeface="Arial" panose="020B0604020202020204" pitchFamily="34" charset="0"/>
              </a:rPr>
              <a:t>Overview of the Statutory Framework. (NHS , 2025)</a:t>
            </a:r>
          </a:p>
        </p:txBody>
      </p:sp>
    </p:spTree>
    <p:extLst>
      <p:ext uri="{BB962C8B-B14F-4D97-AF65-F5344CB8AC3E}">
        <p14:creationId xmlns:p14="http://schemas.microsoft.com/office/powerpoint/2010/main" val="1404964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33FFC-4FF5-6115-4527-7DFF4EAF19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144712-87D7-2F0A-EAB7-30440A53D5B1}"/>
              </a:ext>
            </a:extLst>
          </p:cNvPr>
          <p:cNvSpPr>
            <a:spLocks noGrp="1"/>
          </p:cNvSpPr>
          <p:nvPr>
            <p:ph type="title"/>
          </p:nvPr>
        </p:nvSpPr>
        <p:spPr>
          <a:xfrm>
            <a:off x="4191000" y="365125"/>
            <a:ext cx="8001000" cy="1325563"/>
          </a:xfrm>
        </p:spPr>
        <p:txBody>
          <a:bodyPr>
            <a:normAutofit/>
          </a:bodyPr>
          <a:lstStyle/>
          <a:p>
            <a:r>
              <a:rPr lang="en-GB" sz="2400" dirty="0">
                <a:latin typeface="Arial" panose="020B0604020202020204" pitchFamily="34" charset="0"/>
                <a:cs typeface="Arial" panose="020B0604020202020204" pitchFamily="34" charset="0"/>
              </a:rPr>
              <a:t>Accessing Child HN’s Need and Providing Help</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(Birmingham Safeguarding Children Partnership, 2026)</a:t>
            </a:r>
          </a:p>
        </p:txBody>
      </p:sp>
      <p:sp>
        <p:nvSpPr>
          <p:cNvPr id="3" name="Oval 2">
            <a:extLst>
              <a:ext uri="{FF2B5EF4-FFF2-40B4-BE49-F238E27FC236}">
                <a16:creationId xmlns:a16="http://schemas.microsoft.com/office/drawing/2014/main" id="{39336635-A7D8-560D-E798-57083EB4BA4B}"/>
              </a:ext>
            </a:extLst>
          </p:cNvPr>
          <p:cNvSpPr/>
          <p:nvPr/>
        </p:nvSpPr>
        <p:spPr>
          <a:xfrm>
            <a:off x="1" y="0"/>
            <a:ext cx="3875314" cy="177045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latin typeface="Arial" panose="020B0604020202020204" pitchFamily="34" charset="0"/>
                <a:cs typeface="Arial" panose="020B0604020202020204" pitchFamily="34" charset="0"/>
              </a:rPr>
              <a:t>EARLY HELP: </a:t>
            </a:r>
          </a:p>
        </p:txBody>
      </p:sp>
      <p:graphicFrame>
        <p:nvGraphicFramePr>
          <p:cNvPr id="6" name="TextBox 3">
            <a:extLst>
              <a:ext uri="{FF2B5EF4-FFF2-40B4-BE49-F238E27FC236}">
                <a16:creationId xmlns:a16="http://schemas.microsoft.com/office/drawing/2014/main" id="{CD5CE5FF-8005-1D36-377C-2CC22D063424}"/>
              </a:ext>
            </a:extLst>
          </p:cNvPr>
          <p:cNvGraphicFramePr/>
          <p:nvPr>
            <p:extLst>
              <p:ext uri="{D42A27DB-BD31-4B8C-83A1-F6EECF244321}">
                <p14:modId xmlns:p14="http://schemas.microsoft.com/office/powerpoint/2010/main" val="3138378529"/>
              </p:ext>
            </p:extLst>
          </p:nvPr>
        </p:nvGraphicFramePr>
        <p:xfrm>
          <a:off x="1" y="1970314"/>
          <a:ext cx="12028714" cy="56323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79823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FD8B62E-C774-BDEA-8A19-AEC097EA9025}"/>
            </a:ext>
          </a:extLst>
        </p:cNvPr>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ople doing teamwork illustration">
            <a:extLst>
              <a:ext uri="{FF2B5EF4-FFF2-40B4-BE49-F238E27FC236}">
                <a16:creationId xmlns:a16="http://schemas.microsoft.com/office/drawing/2014/main" id="{8D6449FD-AFB0-D6D7-A118-B5D4A0471F98}"/>
              </a:ext>
            </a:extLst>
          </p:cNvPr>
          <p:cNvPicPr>
            <a:picLocks noChangeAspect="1"/>
          </p:cNvPicPr>
          <p:nvPr/>
        </p:nvPicPr>
        <p:blipFill>
          <a:blip r:embed="rId2">
            <a:extLst>
              <a:ext uri="{28A0092B-C50C-407E-A947-70E740481C1C}">
                <a14:useLocalDpi xmlns:a14="http://schemas.microsoft.com/office/drawing/2010/main" val="0"/>
              </a:ext>
            </a:extLst>
          </a:blip>
          <a:srcRect l="5049" r="5770" b="1"/>
          <a:stretch>
            <a:fillRect/>
          </a:stretch>
        </p:blipFill>
        <p:spPr>
          <a:xfrm>
            <a:off x="1" y="10"/>
            <a:ext cx="9669642" cy="6857990"/>
          </a:xfrm>
          <a:prstGeom prst="rect">
            <a:avLst/>
          </a:prstGeom>
        </p:spPr>
      </p:pic>
      <p:sp>
        <p:nvSpPr>
          <p:cNvPr id="21" name="Rectangle 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48BF2FA-288F-9EE1-6DEA-E949E5104B9B}"/>
              </a:ext>
            </a:extLst>
          </p:cNvPr>
          <p:cNvSpPr>
            <a:spLocks noGrp="1"/>
          </p:cNvSpPr>
          <p:nvPr>
            <p:ph type="title"/>
          </p:nvPr>
        </p:nvSpPr>
        <p:spPr>
          <a:xfrm>
            <a:off x="7531610" y="365125"/>
            <a:ext cx="3822189" cy="1899912"/>
          </a:xfrm>
        </p:spPr>
        <p:txBody>
          <a:bodyPr vert="horz" lIns="91440" tIns="45720" rIns="91440" bIns="45720" rtlCol="0" anchor="ctr">
            <a:normAutofit/>
          </a:bodyPr>
          <a:lstStyle/>
          <a:p>
            <a:r>
              <a:rPr lang="en-US" sz="4000"/>
              <a:t>MULTI-AGENCY</a:t>
            </a:r>
          </a:p>
        </p:txBody>
      </p:sp>
      <p:sp>
        <p:nvSpPr>
          <p:cNvPr id="3" name="Rectangle: Rounded Corners 2">
            <a:extLst>
              <a:ext uri="{FF2B5EF4-FFF2-40B4-BE49-F238E27FC236}">
                <a16:creationId xmlns:a16="http://schemas.microsoft.com/office/drawing/2014/main" id="{5975C59E-6738-7474-4813-4B2123D14379}"/>
              </a:ext>
            </a:extLst>
          </p:cNvPr>
          <p:cNvSpPr/>
          <p:nvPr/>
        </p:nvSpPr>
        <p:spPr>
          <a:xfrm>
            <a:off x="6792686" y="1676400"/>
            <a:ext cx="5399314" cy="5181590"/>
          </a:xfrm>
          <a:prstGeom prst="round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1700" dirty="0">
                <a:solidFill>
                  <a:schemeClr val="tx1"/>
                </a:solidFill>
              </a:rPr>
              <a:t>Stakeholders were not effective in communication sharing.</a:t>
            </a:r>
          </a:p>
          <a:p>
            <a:pPr indent="-228600" defTabSz="914400">
              <a:lnSpc>
                <a:spcPct val="90000"/>
              </a:lnSpc>
              <a:spcAft>
                <a:spcPts val="600"/>
              </a:spcAft>
              <a:buFont typeface="Arial" panose="020B0604020202020204" pitchFamily="34" charset="0"/>
              <a:buChar char="•"/>
            </a:pPr>
            <a:endParaRPr lang="en-US" sz="1700" dirty="0">
              <a:solidFill>
                <a:schemeClr val="tx1"/>
              </a:solidFill>
            </a:endParaRPr>
          </a:p>
          <a:p>
            <a:pPr marL="342900" indent="-228600" defTabSz="914400">
              <a:lnSpc>
                <a:spcPct val="90000"/>
              </a:lnSpc>
              <a:spcAft>
                <a:spcPts val="600"/>
              </a:spcAft>
              <a:buFont typeface="Arial" panose="020B0604020202020204" pitchFamily="34" charset="0"/>
              <a:buChar char="•"/>
            </a:pPr>
            <a:r>
              <a:rPr lang="en-US" sz="1700" dirty="0">
                <a:solidFill>
                  <a:schemeClr val="tx1"/>
                </a:solidFill>
              </a:rPr>
              <a:t>Inadequate information sharing between healthcare professionals and the social care teams. </a:t>
            </a:r>
          </a:p>
          <a:p>
            <a:pPr marL="342900" indent="-228600" defTabSz="914400">
              <a:lnSpc>
                <a:spcPct val="90000"/>
              </a:lnSpc>
              <a:spcAft>
                <a:spcPts val="600"/>
              </a:spcAft>
              <a:buFont typeface="Arial" panose="020B0604020202020204" pitchFamily="34" charset="0"/>
              <a:buChar char="•"/>
            </a:pPr>
            <a:endParaRPr lang="en-US" sz="1700" dirty="0">
              <a:solidFill>
                <a:schemeClr val="tx1"/>
              </a:solidFill>
            </a:endParaRPr>
          </a:p>
          <a:p>
            <a:pPr marL="342900" indent="-228600" defTabSz="914400">
              <a:lnSpc>
                <a:spcPct val="90000"/>
              </a:lnSpc>
              <a:spcAft>
                <a:spcPts val="600"/>
              </a:spcAft>
              <a:buFont typeface="Arial" panose="020B0604020202020204" pitchFamily="34" charset="0"/>
              <a:buChar char="•"/>
            </a:pPr>
            <a:r>
              <a:rPr lang="en-US" sz="1700" dirty="0">
                <a:solidFill>
                  <a:schemeClr val="tx1"/>
                </a:solidFill>
              </a:rPr>
              <a:t>Fragmented service delivery.</a:t>
            </a:r>
          </a:p>
          <a:p>
            <a:pPr marL="342900" indent="-228600" defTabSz="914400">
              <a:lnSpc>
                <a:spcPct val="90000"/>
              </a:lnSpc>
              <a:spcAft>
                <a:spcPts val="600"/>
              </a:spcAft>
              <a:buFont typeface="Arial" panose="020B0604020202020204" pitchFamily="34" charset="0"/>
              <a:buChar char="•"/>
            </a:pPr>
            <a:endParaRPr lang="en-US" sz="1700" dirty="0">
              <a:solidFill>
                <a:schemeClr val="tx1"/>
              </a:solidFill>
            </a:endParaRPr>
          </a:p>
          <a:p>
            <a:pPr marL="342900" indent="-228600" defTabSz="914400">
              <a:lnSpc>
                <a:spcPct val="90000"/>
              </a:lnSpc>
              <a:spcAft>
                <a:spcPts val="600"/>
              </a:spcAft>
              <a:buFont typeface="Arial" panose="020B0604020202020204" pitchFamily="34" charset="0"/>
              <a:buChar char="•"/>
            </a:pPr>
            <a:r>
              <a:rPr lang="en-US" sz="1700" dirty="0">
                <a:solidFill>
                  <a:schemeClr val="tx1"/>
                </a:solidFill>
              </a:rPr>
              <a:t>Delays in identifying risks .</a:t>
            </a:r>
          </a:p>
          <a:p>
            <a:pPr marL="342900" indent="-228600" defTabSz="914400">
              <a:lnSpc>
                <a:spcPct val="90000"/>
              </a:lnSpc>
              <a:spcAft>
                <a:spcPts val="600"/>
              </a:spcAft>
              <a:buFont typeface="Arial" panose="020B0604020202020204" pitchFamily="34" charset="0"/>
              <a:buChar char="•"/>
            </a:pPr>
            <a:endParaRPr lang="en-US" sz="1700" dirty="0">
              <a:solidFill>
                <a:schemeClr val="tx1"/>
              </a:solidFill>
            </a:endParaRPr>
          </a:p>
          <a:p>
            <a:pPr marL="114300" defTabSz="914400">
              <a:lnSpc>
                <a:spcPct val="90000"/>
              </a:lnSpc>
              <a:spcAft>
                <a:spcPts val="600"/>
              </a:spcAft>
            </a:pPr>
            <a:r>
              <a:rPr lang="en-US" sz="1700" dirty="0">
                <a:solidFill>
                  <a:schemeClr val="tx1"/>
                </a:solidFill>
              </a:rPr>
              <a:t> (</a:t>
            </a:r>
            <a:r>
              <a:rPr lang="en-US" sz="1700" dirty="0">
                <a:solidFill>
                  <a:schemeClr val="tx1"/>
                </a:solidFill>
                <a:latin typeface="Arial" panose="020B0604020202020204" pitchFamily="34" charset="0"/>
                <a:cs typeface="Arial" panose="020B0604020202020204" pitchFamily="34" charset="0"/>
              </a:rPr>
              <a:t>UK Government, 2026). </a:t>
            </a:r>
            <a:endParaRPr lang="en-US" sz="1700" dirty="0">
              <a:solidFill>
                <a:schemeClr val="tx1"/>
              </a:solidFill>
            </a:endParaRPr>
          </a:p>
          <a:p>
            <a:pPr marL="342900" indent="-228600" defTabSz="914400">
              <a:lnSpc>
                <a:spcPct val="90000"/>
              </a:lnSpc>
              <a:spcAft>
                <a:spcPts val="600"/>
              </a:spcAft>
              <a:buFont typeface="Arial" panose="020B0604020202020204" pitchFamily="34" charset="0"/>
              <a:buChar char="•"/>
            </a:pPr>
            <a:endParaRPr lang="en-US" sz="1700" dirty="0">
              <a:solidFill>
                <a:schemeClr val="tx1"/>
              </a:solidFill>
            </a:endParaRPr>
          </a:p>
        </p:txBody>
      </p:sp>
    </p:spTree>
    <p:extLst>
      <p:ext uri="{BB962C8B-B14F-4D97-AF65-F5344CB8AC3E}">
        <p14:creationId xmlns:p14="http://schemas.microsoft.com/office/powerpoint/2010/main" val="5773810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8DFBAB8-D0BE-742D-9FB1-935C8C329F13}"/>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A8CE0C5F-A919-9F07-6C11-67C2D73D4ADD}"/>
              </a:ext>
            </a:extLst>
          </p:cNvPr>
          <p:cNvSpPr>
            <a:spLocks noGrp="1"/>
          </p:cNvSpPr>
          <p:nvPr>
            <p:ph type="title"/>
          </p:nvPr>
        </p:nvSpPr>
        <p:spPr>
          <a:xfrm>
            <a:off x="841246" y="673770"/>
            <a:ext cx="3644489" cy="2414488"/>
          </a:xfrm>
        </p:spPr>
        <p:txBody>
          <a:bodyPr vert="horz" lIns="91440" tIns="45720" rIns="91440" bIns="45720" rtlCol="0" anchor="t">
            <a:normAutofit/>
          </a:bodyPr>
          <a:lstStyle/>
          <a:p>
            <a:r>
              <a:rPr lang="en-US" sz="5400" kern="1200">
                <a:solidFill>
                  <a:srgbClr val="FFFFFF"/>
                </a:solidFill>
                <a:latin typeface="+mj-lt"/>
                <a:ea typeface="+mj-ea"/>
                <a:cs typeface="+mj-cs"/>
              </a:rPr>
              <a:t>ACE’S IMPACT:</a:t>
            </a:r>
          </a:p>
        </p:txBody>
      </p:sp>
      <p:sp>
        <p:nvSpPr>
          <p:cNvPr id="3" name="Speech Bubble: Rectangle with Corners Rounded 2">
            <a:extLst>
              <a:ext uri="{FF2B5EF4-FFF2-40B4-BE49-F238E27FC236}">
                <a16:creationId xmlns:a16="http://schemas.microsoft.com/office/drawing/2014/main" id="{2E65D24F-CAD3-6A83-56B6-6390399407B7}"/>
              </a:ext>
            </a:extLst>
          </p:cNvPr>
          <p:cNvSpPr/>
          <p:nvPr/>
        </p:nvSpPr>
        <p:spPr>
          <a:xfrm>
            <a:off x="5562600" y="816429"/>
            <a:ext cx="6629399" cy="5360533"/>
          </a:xfrm>
          <a:prstGeom prst="wedgeRoundRectCallout">
            <a:avLst>
              <a:gd name="adj1" fmla="val -26966"/>
              <a:gd name="adj2" fmla="val 214758"/>
              <a:gd name="adj3" fmla="val 16667"/>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lnSpcReduction="10000"/>
          </a:bodyPr>
          <a:lstStyle/>
          <a:p>
            <a:pPr marL="342900" indent="-228600" defTabSz="914400">
              <a:lnSpc>
                <a:spcPct val="90000"/>
              </a:lnSpc>
              <a:spcAft>
                <a:spcPts val="600"/>
              </a:spcAft>
              <a:buFont typeface="Arial" panose="020B0604020202020204" pitchFamily="34" charset="0"/>
              <a:buChar char="•"/>
            </a:pPr>
            <a:r>
              <a:rPr lang="en-US" sz="2200" dirty="0">
                <a:solidFill>
                  <a:schemeClr val="tx1"/>
                </a:solidFill>
              </a:rPr>
              <a:t>Family instability: </a:t>
            </a:r>
          </a:p>
          <a:p>
            <a:pPr marL="342900" indent="-228600" defTabSz="914400">
              <a:lnSpc>
                <a:spcPct val="90000"/>
              </a:lnSpc>
              <a:spcAft>
                <a:spcPts val="600"/>
              </a:spcAft>
              <a:buFont typeface="Arial" panose="020B0604020202020204" pitchFamily="34" charset="0"/>
              <a:buChar char="•"/>
            </a:pPr>
            <a:r>
              <a:rPr lang="en-US" sz="2200" dirty="0">
                <a:solidFill>
                  <a:schemeClr val="tx1"/>
                </a:solidFill>
              </a:rPr>
              <a:t>potential household dysfunction.</a:t>
            </a:r>
          </a:p>
          <a:p>
            <a:pPr marL="285750" indent="-228600" defTabSz="914400">
              <a:lnSpc>
                <a:spcPct val="90000"/>
              </a:lnSpc>
              <a:spcAft>
                <a:spcPts val="600"/>
              </a:spcAft>
              <a:buFont typeface="Arial" panose="020B0604020202020204" pitchFamily="34" charset="0"/>
              <a:buChar char="•"/>
            </a:pPr>
            <a:r>
              <a:rPr lang="en-US" sz="2200" dirty="0">
                <a:solidFill>
                  <a:schemeClr val="tx1"/>
                </a:solidFill>
              </a:rPr>
              <a:t>Poor Health Management: </a:t>
            </a:r>
          </a:p>
          <a:p>
            <a:pPr marL="285750" indent="-228600" defTabSz="914400">
              <a:lnSpc>
                <a:spcPct val="90000"/>
              </a:lnSpc>
              <a:spcAft>
                <a:spcPts val="600"/>
              </a:spcAft>
              <a:buFont typeface="Arial" panose="020B0604020202020204" pitchFamily="34" charset="0"/>
              <a:buChar char="•"/>
            </a:pPr>
            <a:r>
              <a:rPr lang="en-US" sz="2200" dirty="0">
                <a:solidFill>
                  <a:schemeClr val="tx1"/>
                </a:solidFill>
              </a:rPr>
              <a:t>A near miss incident due to mismanagement of daily  diabetic management. </a:t>
            </a:r>
          </a:p>
          <a:p>
            <a:pPr marL="285750" indent="-228600" defTabSz="914400">
              <a:lnSpc>
                <a:spcPct val="90000"/>
              </a:lnSpc>
              <a:spcAft>
                <a:spcPts val="600"/>
              </a:spcAft>
              <a:buFont typeface="Arial" panose="020B0604020202020204" pitchFamily="34" charset="0"/>
              <a:buChar char="•"/>
            </a:pPr>
            <a:r>
              <a:rPr lang="en-US" sz="2200" dirty="0">
                <a:solidFill>
                  <a:schemeClr val="tx1"/>
                </a:solidFill>
              </a:rPr>
              <a:t>Behavioral challenges, By  Child HN</a:t>
            </a:r>
          </a:p>
          <a:p>
            <a:pPr marL="285750" indent="-228600" defTabSz="914400">
              <a:lnSpc>
                <a:spcPct val="90000"/>
              </a:lnSpc>
              <a:spcAft>
                <a:spcPts val="600"/>
              </a:spcAft>
              <a:buFont typeface="Arial" panose="020B0604020202020204" pitchFamily="34" charset="0"/>
              <a:buChar char="•"/>
            </a:pPr>
            <a:r>
              <a:rPr lang="en-US" sz="2200" dirty="0">
                <a:solidFill>
                  <a:schemeClr val="tx1"/>
                </a:solidFill>
              </a:rPr>
              <a:t>lack of emotional regulation.</a:t>
            </a:r>
          </a:p>
          <a:p>
            <a:pPr marL="285750" indent="-228600" defTabSz="914400">
              <a:lnSpc>
                <a:spcPct val="90000"/>
              </a:lnSpc>
              <a:spcAft>
                <a:spcPts val="600"/>
              </a:spcAft>
              <a:buFont typeface="Arial" panose="020B0604020202020204" pitchFamily="34" charset="0"/>
              <a:buChar char="•"/>
            </a:pPr>
            <a:r>
              <a:rPr lang="en-US" sz="2200" dirty="0">
                <a:solidFill>
                  <a:schemeClr val="tx1"/>
                </a:solidFill>
              </a:rPr>
              <a:t>Trauma: </a:t>
            </a:r>
          </a:p>
          <a:p>
            <a:pPr marL="285750" indent="-228600" defTabSz="914400">
              <a:lnSpc>
                <a:spcPct val="90000"/>
              </a:lnSpc>
              <a:spcAft>
                <a:spcPts val="600"/>
              </a:spcAft>
              <a:buFont typeface="Arial" panose="020B0604020202020204" pitchFamily="34" charset="0"/>
              <a:buChar char="•"/>
            </a:pPr>
            <a:r>
              <a:rPr lang="en-US" sz="2200" dirty="0">
                <a:solidFill>
                  <a:schemeClr val="tx1"/>
                </a:solidFill>
              </a:rPr>
              <a:t>Lack of acceptance of life-threatening chronic illness.</a:t>
            </a:r>
          </a:p>
          <a:p>
            <a:pPr marL="285750" indent="-228600" defTabSz="914400">
              <a:lnSpc>
                <a:spcPct val="90000"/>
              </a:lnSpc>
              <a:spcAft>
                <a:spcPts val="600"/>
              </a:spcAft>
              <a:buFont typeface="Arial" panose="020B0604020202020204" pitchFamily="34" charset="0"/>
              <a:buChar char="•"/>
            </a:pPr>
            <a:r>
              <a:rPr lang="en-US" sz="2200" dirty="0">
                <a:solidFill>
                  <a:schemeClr val="tx1"/>
                </a:solidFill>
              </a:rPr>
              <a:t>Child HN’s mother exhaustion and stress due to family breakdown and lack of support for Child HN. </a:t>
            </a:r>
          </a:p>
          <a:p>
            <a:pPr marL="57150" defTabSz="914400">
              <a:lnSpc>
                <a:spcPct val="90000"/>
              </a:lnSpc>
              <a:spcAft>
                <a:spcPts val="600"/>
              </a:spcAft>
            </a:pPr>
            <a:r>
              <a:rPr lang="en-US" sz="2200" dirty="0">
                <a:solidFill>
                  <a:schemeClr val="tx1"/>
                </a:solidFill>
              </a:rPr>
              <a:t> </a:t>
            </a:r>
            <a:r>
              <a:rPr lang="en-US" sz="2400" dirty="0">
                <a:solidFill>
                  <a:schemeClr val="tx1"/>
                </a:solidFill>
                <a:latin typeface="Arial" panose="020B0604020202020204" pitchFamily="34" charset="0"/>
                <a:cs typeface="Arial" panose="020B0604020202020204" pitchFamily="34" charset="0"/>
              </a:rPr>
              <a:t>(ACE Hub Wales, 2026)</a:t>
            </a:r>
            <a:endParaRPr lang="en-US" sz="2200" dirty="0">
              <a:solidFill>
                <a:schemeClr val="tx1"/>
              </a:solidFill>
            </a:endParaRPr>
          </a:p>
          <a:p>
            <a:pPr marL="285750" indent="-228600" defTabSz="914400">
              <a:lnSpc>
                <a:spcPct val="90000"/>
              </a:lnSpc>
              <a:spcAft>
                <a:spcPts val="600"/>
              </a:spcAft>
              <a:buFont typeface="Arial" panose="020B0604020202020204" pitchFamily="34" charset="0"/>
              <a:buChar char="•"/>
            </a:pPr>
            <a:endParaRPr lang="en-US" sz="2200" dirty="0">
              <a:solidFill>
                <a:schemeClr val="tx1"/>
              </a:solidFill>
            </a:endParaRPr>
          </a:p>
          <a:p>
            <a:pPr marL="285750" indent="-228600" defTabSz="914400">
              <a:lnSpc>
                <a:spcPct val="90000"/>
              </a:lnSpc>
              <a:spcAft>
                <a:spcPts val="600"/>
              </a:spcAft>
              <a:buFont typeface="Arial" panose="020B0604020202020204" pitchFamily="34" charset="0"/>
              <a:buChar char="•"/>
            </a:pPr>
            <a:endParaRPr lang="en-US" sz="2200" dirty="0">
              <a:solidFill>
                <a:schemeClr val="tx1"/>
              </a:solidFill>
            </a:endParaRPr>
          </a:p>
        </p:txBody>
      </p:sp>
    </p:spTree>
    <p:extLst>
      <p:ext uri="{BB962C8B-B14F-4D97-AF65-F5344CB8AC3E}">
        <p14:creationId xmlns:p14="http://schemas.microsoft.com/office/powerpoint/2010/main" val="32768186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8293AA5-B235-A2D6-FF2E-6A00ACBFEC51}"/>
            </a:ext>
          </a:extLst>
        </p:cNvPr>
        <p:cNvGrpSpPr/>
        <p:nvPr/>
      </p:nvGrpSpPr>
      <p:grpSpPr>
        <a:xfrm>
          <a:off x="0" y="0"/>
          <a:ext cx="0" cy="0"/>
          <a:chOff x="0" y="0"/>
          <a:chExt cx="0" cy="0"/>
        </a:xfrm>
      </p:grpSpPr>
      <p:pic>
        <p:nvPicPr>
          <p:cNvPr id="30" name="Picture 29">
            <a:extLst>
              <a:ext uri="{FF2B5EF4-FFF2-40B4-BE49-F238E27FC236}">
                <a16:creationId xmlns:a16="http://schemas.microsoft.com/office/drawing/2014/main" id="{B77AE769-C56C-FA40-74B4-619330B60166}"/>
              </a:ext>
            </a:extLst>
          </p:cNvPr>
          <p:cNvPicPr>
            <a:picLocks noChangeAspect="1"/>
          </p:cNvPicPr>
          <p:nvPr/>
        </p:nvPicPr>
        <p:blipFill>
          <a:blip r:embed="rId2">
            <a:duotone>
              <a:schemeClr val="bg2">
                <a:shade val="45000"/>
                <a:satMod val="135000"/>
              </a:schemeClr>
              <a:prstClr val="white"/>
            </a:duotone>
          </a:blip>
          <a:srcRect t="15188" b="543"/>
          <a:stretch>
            <a:fillRect/>
          </a:stretch>
        </p:blipFill>
        <p:spPr>
          <a:xfrm>
            <a:off x="20" y="10"/>
            <a:ext cx="12191980" cy="6857990"/>
          </a:xfrm>
          <a:prstGeom prst="rect">
            <a:avLst/>
          </a:prstGeom>
        </p:spPr>
      </p:pic>
      <p:sp>
        <p:nvSpPr>
          <p:cNvPr id="34" name="Rectangle 33">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4C85A5-B4CF-BF56-8068-838E06762618}"/>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dirty="0"/>
              <a:t>POLICY AND </a:t>
            </a:r>
            <a:r>
              <a:rPr lang="en-US" sz="4000" dirty="0">
                <a:latin typeface="Arial" panose="020B0604020202020204" pitchFamily="34" charset="0"/>
                <a:cs typeface="Arial" panose="020B0604020202020204" pitchFamily="34" charset="0"/>
              </a:rPr>
              <a:t>PRACTICES</a:t>
            </a:r>
            <a:r>
              <a:rPr lang="en-US" dirty="0"/>
              <a:t>: </a:t>
            </a:r>
            <a:br>
              <a:rPr lang="en-US" dirty="0"/>
            </a:br>
            <a:r>
              <a:rPr lang="en-US" dirty="0"/>
              <a:t>(</a:t>
            </a:r>
            <a:r>
              <a:rPr lang="en-US" dirty="0">
                <a:latin typeface="Arial" panose="020B0604020202020204" pitchFamily="34" charset="0"/>
                <a:cs typeface="Arial" panose="020B0604020202020204" pitchFamily="34" charset="0"/>
              </a:rPr>
              <a:t>Children</a:t>
            </a:r>
            <a:r>
              <a:rPr lang="en-US" dirty="0"/>
              <a:t> Act, 1989)</a:t>
            </a:r>
          </a:p>
        </p:txBody>
      </p:sp>
      <p:graphicFrame>
        <p:nvGraphicFramePr>
          <p:cNvPr id="28" name="TextBox 3">
            <a:extLst>
              <a:ext uri="{FF2B5EF4-FFF2-40B4-BE49-F238E27FC236}">
                <a16:creationId xmlns:a16="http://schemas.microsoft.com/office/drawing/2014/main" id="{4D996FA2-EF1A-4307-A31B-3C5320D0858A}"/>
              </a:ext>
            </a:extLst>
          </p:cNvPr>
          <p:cNvGraphicFramePr/>
          <p:nvPr>
            <p:extLst>
              <p:ext uri="{D42A27DB-BD31-4B8C-83A1-F6EECF244321}">
                <p14:modId xmlns:p14="http://schemas.microsoft.com/office/powerpoint/2010/main" val="45098437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7387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B8547B8-B6BD-1709-9339-B40627758B9C}"/>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93FF797-5BD5-0D2C-55B6-1720EB13737E}"/>
              </a:ext>
            </a:extLst>
          </p:cNvPr>
          <p:cNvSpPr>
            <a:spLocks noGrp="1"/>
          </p:cNvSpPr>
          <p:nvPr>
            <p:ph type="title"/>
          </p:nvPr>
        </p:nvSpPr>
        <p:spPr>
          <a:xfrm>
            <a:off x="838200" y="401221"/>
            <a:ext cx="10515600" cy="1348065"/>
          </a:xfrm>
        </p:spPr>
        <p:txBody>
          <a:bodyPr vert="horz" lIns="91440" tIns="45720" rIns="91440" bIns="45720" rtlCol="0" anchor="ctr">
            <a:normAutofit/>
          </a:bodyPr>
          <a:lstStyle/>
          <a:p>
            <a:r>
              <a:rPr lang="en-US" sz="4200" kern="1200" dirty="0">
                <a:solidFill>
                  <a:srgbClr val="FFFFFF"/>
                </a:solidFill>
                <a:latin typeface="+mj-lt"/>
                <a:ea typeface="+mj-ea"/>
                <a:cs typeface="+mj-cs"/>
              </a:rPr>
              <a:t>ADVANTAGES AND DISADVANTAGES  </a:t>
            </a:r>
          </a:p>
        </p:txBody>
      </p:sp>
      <p:sp>
        <p:nvSpPr>
          <p:cNvPr id="3" name="TextBox 2">
            <a:extLst>
              <a:ext uri="{FF2B5EF4-FFF2-40B4-BE49-F238E27FC236}">
                <a16:creationId xmlns:a16="http://schemas.microsoft.com/office/drawing/2014/main" id="{B058A08D-A157-2C17-0283-D2AFBCFEB354}"/>
              </a:ext>
            </a:extLst>
          </p:cNvPr>
          <p:cNvSpPr txBox="1"/>
          <p:nvPr/>
        </p:nvSpPr>
        <p:spPr>
          <a:xfrm>
            <a:off x="-3048" y="2586788"/>
            <a:ext cx="12192000" cy="4434497"/>
          </a:xfrm>
          <a:prstGeom prst="rect">
            <a:avLst/>
          </a:prstGeom>
        </p:spPr>
        <p:txBody>
          <a:bodyPr vert="horz" lIns="91440" tIns="45720" rIns="91440" bIns="45720" rtlCol="0">
            <a:normAutofit fontScale="92500" lnSpcReduction="20000"/>
          </a:bodyPr>
          <a:lstStyle/>
          <a:p>
            <a:pPr marL="342900" indent="-228600" defTabSz="914400">
              <a:lnSpc>
                <a:spcPct val="90000"/>
              </a:lnSpc>
              <a:spcAft>
                <a:spcPts val="600"/>
              </a:spcAft>
              <a:buFont typeface="Arial" panose="020B0604020202020204" pitchFamily="34" charset="0"/>
              <a:buChar char="•"/>
            </a:pPr>
            <a:r>
              <a:rPr lang="en-US" sz="2200" b="1" dirty="0"/>
              <a:t>ADVANTAGES: </a:t>
            </a:r>
          </a:p>
          <a:p>
            <a:pPr marL="342900" indent="-228600" defTabSz="914400">
              <a:lnSpc>
                <a:spcPct val="90000"/>
              </a:lnSpc>
              <a:spcAft>
                <a:spcPts val="600"/>
              </a:spcAft>
              <a:buFont typeface="Arial" panose="020B0604020202020204" pitchFamily="34" charset="0"/>
              <a:buChar char="•"/>
            </a:pPr>
            <a:endParaRPr lang="en-US" sz="2200" b="1" dirty="0"/>
          </a:p>
          <a:p>
            <a:pPr indent="-228600" defTabSz="914400">
              <a:lnSpc>
                <a:spcPct val="90000"/>
              </a:lnSpc>
              <a:spcAft>
                <a:spcPts val="600"/>
              </a:spcAft>
              <a:buFont typeface="Arial" panose="020B0604020202020204" pitchFamily="34" charset="0"/>
              <a:buChar char="•"/>
            </a:pPr>
            <a:r>
              <a:rPr lang="en-US" sz="2200" dirty="0"/>
              <a:t>Recognition of safeguarding concerns however, recognition alone is insufficient without effective  communication, action planning and coordination. </a:t>
            </a:r>
          </a:p>
          <a:p>
            <a:pPr indent="-228600" defTabSz="914400">
              <a:lnSpc>
                <a:spcPct val="90000"/>
              </a:lnSpc>
              <a:spcAft>
                <a:spcPts val="600"/>
              </a:spcAft>
              <a:buFont typeface="Arial" panose="020B0604020202020204" pitchFamily="34" charset="0"/>
              <a:buChar char="•"/>
            </a:pPr>
            <a:endParaRPr lang="en-US" sz="2200" dirty="0"/>
          </a:p>
          <a:p>
            <a:pPr marL="114300" defTabSz="914400">
              <a:lnSpc>
                <a:spcPct val="90000"/>
              </a:lnSpc>
              <a:spcAft>
                <a:spcPts val="600"/>
              </a:spcAft>
            </a:pPr>
            <a:endParaRPr lang="en-US" sz="2400" dirty="0">
              <a:latin typeface="Arial" panose="020B0604020202020204" pitchFamily="34" charset="0"/>
              <a:cs typeface="Arial" panose="020B0604020202020204" pitchFamily="34" charset="0"/>
            </a:endParaRPr>
          </a:p>
          <a:p>
            <a:pPr marL="114300" defTabSz="914400">
              <a:lnSpc>
                <a:spcPct val="90000"/>
              </a:lnSpc>
              <a:spcAft>
                <a:spcPts val="600"/>
              </a:spcAft>
            </a:pPr>
            <a:r>
              <a:rPr lang="en-US" sz="2200" b="1" dirty="0"/>
              <a:t>DISADVANTAGES: </a:t>
            </a:r>
          </a:p>
          <a:p>
            <a:pPr marL="342900" indent="-228600" defTabSz="914400">
              <a:lnSpc>
                <a:spcPct val="90000"/>
              </a:lnSpc>
              <a:spcAft>
                <a:spcPts val="600"/>
              </a:spcAft>
              <a:buFont typeface="Arial" panose="020B0604020202020204" pitchFamily="34" charset="0"/>
              <a:buChar char="•"/>
            </a:pPr>
            <a:endParaRPr lang="en-US" sz="2200" b="1" dirty="0"/>
          </a:p>
          <a:p>
            <a:pPr indent="-228600" defTabSz="914400">
              <a:lnSpc>
                <a:spcPct val="90000"/>
              </a:lnSpc>
              <a:spcAft>
                <a:spcPts val="600"/>
              </a:spcAft>
              <a:buFont typeface="Arial" panose="020B0604020202020204" pitchFamily="34" charset="0"/>
              <a:buChar char="•"/>
            </a:pPr>
            <a:r>
              <a:rPr lang="en-US" sz="2200" dirty="0"/>
              <a:t>Child HN’s mother’s concerns were not taken into consideration and Child HN’s holistic needs were not met.</a:t>
            </a:r>
          </a:p>
          <a:p>
            <a:pPr defTabSz="914400">
              <a:lnSpc>
                <a:spcPct val="90000"/>
              </a:lnSpc>
              <a:spcAft>
                <a:spcPts val="600"/>
              </a:spcAft>
            </a:pPr>
            <a:r>
              <a:rPr lang="en-US" sz="2200" dirty="0"/>
              <a:t> </a:t>
            </a:r>
          </a:p>
          <a:p>
            <a:pPr indent="-228600" defTabSz="914400">
              <a:lnSpc>
                <a:spcPct val="90000"/>
              </a:lnSpc>
              <a:spcAft>
                <a:spcPts val="600"/>
              </a:spcAft>
              <a:buFont typeface="Arial" panose="020B0604020202020204" pitchFamily="34" charset="0"/>
              <a:buChar char="•"/>
            </a:pPr>
            <a:r>
              <a:rPr lang="en-US" sz="2200" dirty="0"/>
              <a:t>Lack of communication between teams.</a:t>
            </a:r>
          </a:p>
          <a:p>
            <a:pPr indent="-228600" defTabSz="914400">
              <a:lnSpc>
                <a:spcPct val="90000"/>
              </a:lnSpc>
              <a:spcAft>
                <a:spcPts val="600"/>
              </a:spcAft>
              <a:buFont typeface="Arial" panose="020B0604020202020204" pitchFamily="34" charset="0"/>
              <a:buChar char="•"/>
            </a:pPr>
            <a:endParaRPr lang="en-US" sz="2200" dirty="0"/>
          </a:p>
          <a:p>
            <a:pPr indent="-228600" defTabSz="914400">
              <a:lnSpc>
                <a:spcPct val="90000"/>
              </a:lnSpc>
              <a:spcAft>
                <a:spcPts val="600"/>
              </a:spcAft>
              <a:buFont typeface="Arial" panose="020B0604020202020204" pitchFamily="34" charset="0"/>
              <a:buChar char="•"/>
            </a:pPr>
            <a:r>
              <a:rPr lang="en-US" sz="2200" dirty="0"/>
              <a:t>Delayed intervention </a:t>
            </a:r>
          </a:p>
          <a:p>
            <a:pPr defTabSz="914400">
              <a:lnSpc>
                <a:spcPct val="90000"/>
              </a:lnSpc>
              <a:spcAft>
                <a:spcPts val="600"/>
              </a:spcAft>
            </a:pPr>
            <a:r>
              <a:rPr lang="en-US" sz="2200" dirty="0"/>
              <a:t>(</a:t>
            </a:r>
            <a:r>
              <a:rPr lang="en-US" dirty="0">
                <a:latin typeface="Arial" panose="020B0604020202020204" pitchFamily="34" charset="0"/>
                <a:cs typeface="Arial" panose="020B0604020202020204" pitchFamily="34" charset="0"/>
              </a:rPr>
              <a:t>NSPCC, 2023)</a:t>
            </a:r>
            <a:endParaRPr lang="en-US" sz="2200" dirty="0"/>
          </a:p>
          <a:p>
            <a:pPr marL="342900" indent="-228600" defTabSz="914400">
              <a:lnSpc>
                <a:spcPct val="90000"/>
              </a:lnSpc>
              <a:spcAft>
                <a:spcPts val="600"/>
              </a:spcAft>
              <a:buFont typeface="Arial" panose="020B0604020202020204" pitchFamily="34" charset="0"/>
              <a:buChar char="•"/>
            </a:pPr>
            <a:endParaRPr lang="en-US" sz="2200" dirty="0"/>
          </a:p>
        </p:txBody>
      </p:sp>
    </p:spTree>
    <p:extLst>
      <p:ext uri="{BB962C8B-B14F-4D97-AF65-F5344CB8AC3E}">
        <p14:creationId xmlns:p14="http://schemas.microsoft.com/office/powerpoint/2010/main" val="1655208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96474E7-F878-DFA8-1EE7-8B6ADBB7CD24}"/>
            </a:ext>
          </a:extLst>
        </p:cNvPr>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0CFACA-AC41-E45D-EA93-11DCBD1C0E17}"/>
              </a:ext>
            </a:extLst>
          </p:cNvPr>
          <p:cNvSpPr>
            <a:spLocks noGrp="1"/>
          </p:cNvSpPr>
          <p:nvPr>
            <p:ph type="title"/>
          </p:nvPr>
        </p:nvSpPr>
        <p:spPr>
          <a:xfrm>
            <a:off x="838200" y="365125"/>
            <a:ext cx="5558489" cy="1325563"/>
          </a:xfrm>
        </p:spPr>
        <p:txBody>
          <a:bodyPr vert="horz" lIns="91440" tIns="45720" rIns="91440" bIns="45720" rtlCol="0" anchor="ctr">
            <a:normAutofit/>
          </a:bodyPr>
          <a:lstStyle/>
          <a:p>
            <a:r>
              <a:rPr lang="en-US" kern="1200" dirty="0">
                <a:solidFill>
                  <a:schemeClr val="tx1"/>
                </a:solidFill>
                <a:latin typeface="+mj-lt"/>
                <a:ea typeface="+mj-ea"/>
                <a:cs typeface="+mj-cs"/>
              </a:rPr>
              <a:t>RECOMMENDATIONS:</a:t>
            </a:r>
          </a:p>
        </p:txBody>
      </p:sp>
      <p:sp>
        <p:nvSpPr>
          <p:cNvPr id="37"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8" name="TextBox 37">
            <a:extLst>
              <a:ext uri="{FF2B5EF4-FFF2-40B4-BE49-F238E27FC236}">
                <a16:creationId xmlns:a16="http://schemas.microsoft.com/office/drawing/2014/main" id="{3E323129-D83D-EB4A-9383-191C4D1A482A}"/>
              </a:ext>
            </a:extLst>
          </p:cNvPr>
          <p:cNvSpPr txBox="1"/>
          <p:nvPr/>
        </p:nvSpPr>
        <p:spPr>
          <a:xfrm>
            <a:off x="0" y="1550992"/>
            <a:ext cx="6607629" cy="5307008"/>
          </a:xfrm>
          <a:prstGeom prst="rect">
            <a:avLst/>
          </a:prstGeom>
        </p:spPr>
        <p:txBody>
          <a:bodyPr vert="horz" lIns="91440" tIns="45720" rIns="91440" bIns="45720" rtlCol="0">
            <a:normAutofit/>
          </a:bodyPr>
          <a:lstStyle/>
          <a:p>
            <a:pPr marL="342900" indent="-228600" defTabSz="914400">
              <a:lnSpc>
                <a:spcPct val="90000"/>
              </a:lnSpc>
              <a:spcAft>
                <a:spcPts val="600"/>
              </a:spcAft>
              <a:buFont typeface="Arial" panose="020B0604020202020204" pitchFamily="34" charset="0"/>
              <a:buChar char="•"/>
            </a:pPr>
            <a:r>
              <a:rPr lang="en-US" dirty="0"/>
              <a:t>A Trauma informed care plan should be implemented in practice to better support children and families like Child HN, who are affected by adverse childhood experiences and who have gone through traumatic life events.</a:t>
            </a:r>
          </a:p>
          <a:p>
            <a:pPr marL="342900" indent="-228600" defTabSz="914400">
              <a:lnSpc>
                <a:spcPct val="90000"/>
              </a:lnSpc>
              <a:spcAft>
                <a:spcPts val="600"/>
              </a:spcAft>
              <a:buFont typeface="Arial" panose="020B0604020202020204" pitchFamily="34" charset="0"/>
              <a:buChar char="•"/>
            </a:pPr>
            <a:endParaRPr lang="en-US" dirty="0"/>
          </a:p>
          <a:p>
            <a:pPr marL="342900" indent="-228600" defTabSz="914400">
              <a:lnSpc>
                <a:spcPct val="90000"/>
              </a:lnSpc>
              <a:spcAft>
                <a:spcPts val="600"/>
              </a:spcAft>
              <a:buFont typeface="Arial" panose="020B0604020202020204" pitchFamily="34" charset="0"/>
              <a:buChar char="•"/>
            </a:pPr>
            <a:r>
              <a:rPr lang="en-US" dirty="0"/>
              <a:t>Mandatory training for healthcare professionals should be increased incases to avoid gaps. </a:t>
            </a:r>
          </a:p>
          <a:p>
            <a:pPr marL="342900" indent="-228600" defTabSz="914400">
              <a:lnSpc>
                <a:spcPct val="90000"/>
              </a:lnSpc>
              <a:spcAft>
                <a:spcPts val="600"/>
              </a:spcAft>
              <a:buFont typeface="Arial" panose="020B0604020202020204" pitchFamily="34" charset="0"/>
              <a:buChar char="•"/>
            </a:pPr>
            <a:r>
              <a:rPr lang="en-US" dirty="0"/>
              <a:t> Professional input and consistent engagement between multi-agencies and families to improve outcomes. </a:t>
            </a:r>
          </a:p>
          <a:p>
            <a:pPr marL="342900" indent="-228600" defTabSz="914400">
              <a:lnSpc>
                <a:spcPct val="90000"/>
              </a:lnSpc>
              <a:spcAft>
                <a:spcPts val="600"/>
              </a:spcAft>
              <a:buFont typeface="Arial" panose="020B0604020202020204" pitchFamily="34" charset="0"/>
              <a:buChar char="•"/>
            </a:pPr>
            <a:endParaRPr lang="en-US" dirty="0"/>
          </a:p>
          <a:p>
            <a:pPr marL="342900" indent="-228600" defTabSz="914400">
              <a:lnSpc>
                <a:spcPct val="90000"/>
              </a:lnSpc>
              <a:spcAft>
                <a:spcPts val="600"/>
              </a:spcAft>
              <a:buFont typeface="Arial" panose="020B0604020202020204" pitchFamily="34" charset="0"/>
              <a:buChar char="•"/>
            </a:pPr>
            <a:r>
              <a:rPr lang="en-US" dirty="0"/>
              <a:t>An appointed Lead professional who will address high risk chronic medical cases to work together with hospital diabetic teams for child HN.</a:t>
            </a:r>
          </a:p>
          <a:p>
            <a:pPr marL="342900" indent="-228600" defTabSz="914400">
              <a:lnSpc>
                <a:spcPct val="90000"/>
              </a:lnSpc>
              <a:spcAft>
                <a:spcPts val="600"/>
              </a:spcAft>
              <a:buFont typeface="Arial" panose="020B0604020202020204" pitchFamily="34" charset="0"/>
              <a:buChar char="•"/>
            </a:pPr>
            <a:r>
              <a:rPr lang="en-US" dirty="0"/>
              <a:t> Local authorities and regular transfer meetings for children and families with complex care needs when they relocate to another county.</a:t>
            </a:r>
          </a:p>
          <a:p>
            <a:pPr marL="114300" defTabSz="914400">
              <a:lnSpc>
                <a:spcPct val="90000"/>
              </a:lnSpc>
              <a:spcAft>
                <a:spcPts val="600"/>
              </a:spcAft>
            </a:pPr>
            <a:r>
              <a:rPr lang="en-US" dirty="0"/>
              <a:t> (CDC, 2024). </a:t>
            </a:r>
          </a:p>
        </p:txBody>
      </p:sp>
      <p:sp>
        <p:nvSpPr>
          <p:cNvPr id="39" name="Oval 38">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Block Arc 39">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41" name="Straight Connector 40">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42" name="Arc 4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3"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8253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2EBA78-BC2E-9455-10E9-7A7F960DA4DD}"/>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dirty="0">
                <a:solidFill>
                  <a:srgbClr val="FF0000"/>
                </a:solidFill>
              </a:rPr>
              <a:t>SUMMARY</a:t>
            </a:r>
          </a:p>
        </p:txBody>
      </p:sp>
      <p:graphicFrame>
        <p:nvGraphicFramePr>
          <p:cNvPr id="20" name="TextBox 3">
            <a:extLst>
              <a:ext uri="{FF2B5EF4-FFF2-40B4-BE49-F238E27FC236}">
                <a16:creationId xmlns:a16="http://schemas.microsoft.com/office/drawing/2014/main" id="{E440F219-625F-AAE2-E4BF-9A0BFF0F4A34}"/>
              </a:ext>
            </a:extLst>
          </p:cNvPr>
          <p:cNvGraphicFramePr/>
          <p:nvPr>
            <p:extLst>
              <p:ext uri="{D42A27DB-BD31-4B8C-83A1-F6EECF244321}">
                <p14:modId xmlns:p14="http://schemas.microsoft.com/office/powerpoint/2010/main" val="296303903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47297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B90FE-49CB-C112-A33D-219BC5A27304}"/>
              </a:ext>
            </a:extLst>
          </p:cNvPr>
          <p:cNvSpPr>
            <a:spLocks noGrp="1"/>
          </p:cNvSpPr>
          <p:nvPr>
            <p:ph type="title"/>
          </p:nvPr>
        </p:nvSpPr>
        <p:spPr>
          <a:xfrm>
            <a:off x="1164771" y="0"/>
            <a:ext cx="10896599" cy="544286"/>
          </a:xfrm>
        </p:spPr>
        <p:txBody>
          <a:bodyPr>
            <a:noAutofit/>
          </a:bodyPr>
          <a:lstStyle/>
          <a:p>
            <a:r>
              <a:rPr lang="en-GB" sz="4000" dirty="0">
                <a:latin typeface="Arial Black" panose="020B0A04020102020204" pitchFamily="34" charset="0"/>
              </a:rPr>
              <a:t>REFERENCES:</a:t>
            </a:r>
          </a:p>
        </p:txBody>
      </p:sp>
      <p:sp>
        <p:nvSpPr>
          <p:cNvPr id="5" name="TextBox 4">
            <a:extLst>
              <a:ext uri="{FF2B5EF4-FFF2-40B4-BE49-F238E27FC236}">
                <a16:creationId xmlns:a16="http://schemas.microsoft.com/office/drawing/2014/main" id="{D0079AD6-7C15-AE0B-DC8E-41DCC2D31D6D}"/>
              </a:ext>
            </a:extLst>
          </p:cNvPr>
          <p:cNvSpPr txBox="1"/>
          <p:nvPr/>
        </p:nvSpPr>
        <p:spPr>
          <a:xfrm>
            <a:off x="-1" y="468086"/>
            <a:ext cx="12192001" cy="7294305"/>
          </a:xfrm>
          <a:prstGeom prst="rect">
            <a:avLst/>
          </a:prstGeom>
          <a:noFill/>
        </p:spPr>
        <p:txBody>
          <a:bodyPr wrap="square" rtlCol="0">
            <a:spAutoFit/>
          </a:bodyPr>
          <a:lstStyle/>
          <a:p>
            <a:pPr marL="342900" lvl="0" indent="-342900">
              <a:buAutoNum type="arabicPeriod"/>
            </a:pPr>
            <a:endParaRPr lang="en-GB" dirty="0"/>
          </a:p>
          <a:p>
            <a:pPr marL="342900" lvl="0" indent="-342900">
              <a:buAutoNum type="arabicPeriod"/>
            </a:pPr>
            <a:endParaRPr lang="en-GB" dirty="0"/>
          </a:p>
          <a:p>
            <a:pPr marL="342900" lvl="0" indent="-342900">
              <a:buAutoNum type="arabicPeriod"/>
            </a:pPr>
            <a:r>
              <a:rPr lang="en-GB" dirty="0"/>
              <a:t>ACE Hub Wales (2026) </a:t>
            </a:r>
            <a:r>
              <a:rPr lang="en-GB" i="1" dirty="0"/>
              <a:t>Adverse Childhood Experiences</a:t>
            </a:r>
            <a:r>
              <a:rPr lang="en-GB" dirty="0"/>
              <a:t>. Available at: </a:t>
            </a:r>
            <a:r>
              <a:rPr lang="en-GB" dirty="0">
                <a:hlinkClick r:id="rId2"/>
              </a:rPr>
              <a:t>https://acehubwales.com/</a:t>
            </a:r>
            <a:endParaRPr lang="en-GB" dirty="0"/>
          </a:p>
          <a:p>
            <a:pPr lvl="0"/>
            <a:r>
              <a:rPr lang="en-GB" dirty="0"/>
              <a:t> (Accessed: 20 February 2026).</a:t>
            </a:r>
          </a:p>
          <a:p>
            <a:pPr lvl="0"/>
            <a:r>
              <a:rPr lang="en-GB" dirty="0"/>
              <a:t>2.  </a:t>
            </a:r>
            <a:r>
              <a:rPr lang="en-GB" dirty="0">
                <a:latin typeface="Arial" panose="020B0604020202020204" pitchFamily="34" charset="0"/>
                <a:cs typeface="Arial" panose="020B0604020202020204" pitchFamily="34" charset="0"/>
              </a:rPr>
              <a:t>Care Quality Commission (2025) Assessment Framework, Available at: </a:t>
            </a:r>
            <a:r>
              <a:rPr lang="en-GB" dirty="0">
                <a:latin typeface="Arial" panose="020B0604020202020204" pitchFamily="34" charset="0"/>
                <a:cs typeface="Arial" panose="020B0604020202020204" pitchFamily="34" charset="0"/>
                <a:hlinkClick r:id="rId3"/>
              </a:rPr>
              <a:t>https://www.cqc.org.uk/guidance-regulation/providers/assessment/assessment-framework</a:t>
            </a:r>
            <a:r>
              <a:rPr lang="en-GB" dirty="0">
                <a:latin typeface="Arial" panose="020B0604020202020204" pitchFamily="34" charset="0"/>
                <a:cs typeface="Arial" panose="020B0604020202020204" pitchFamily="34" charset="0"/>
              </a:rPr>
              <a:t> (Accessed: 20 February 2026). </a:t>
            </a:r>
            <a:endParaRPr lang="en-GB" dirty="0"/>
          </a:p>
          <a:p>
            <a:pPr lvl="0"/>
            <a:r>
              <a:rPr lang="en-GB" dirty="0"/>
              <a:t>3.   </a:t>
            </a:r>
            <a:r>
              <a:rPr lang="en-GB" dirty="0" err="1"/>
              <a:t>Centers</a:t>
            </a:r>
            <a:r>
              <a:rPr lang="en-GB" dirty="0"/>
              <a:t> for Disease Control and Prevention (CDC) (2023) </a:t>
            </a:r>
            <a:r>
              <a:rPr lang="en-GB" i="1" dirty="0"/>
              <a:t>Adverse Childhood Experiences (ACEs)</a:t>
            </a:r>
            <a:r>
              <a:rPr lang="en-GB" dirty="0"/>
              <a:t>. Available at: </a:t>
            </a:r>
            <a:r>
              <a:rPr lang="en-GB" dirty="0">
                <a:hlinkClick r:id="rId4"/>
              </a:rPr>
              <a:t>https://www.cdc.gov/aces/</a:t>
            </a:r>
            <a:endParaRPr lang="en-GB" dirty="0"/>
          </a:p>
          <a:p>
            <a:pPr lvl="0"/>
            <a:r>
              <a:rPr lang="en-GB" dirty="0"/>
              <a:t> (Accessed: 20 February 2026).</a:t>
            </a:r>
          </a:p>
          <a:p>
            <a:pPr lvl="0"/>
            <a:r>
              <a:rPr lang="en-GB" dirty="0"/>
              <a:t>4.    </a:t>
            </a:r>
            <a:r>
              <a:rPr lang="en-GB" dirty="0">
                <a:latin typeface="Arial" panose="020B0604020202020204" pitchFamily="34" charset="0"/>
                <a:cs typeface="Arial" panose="020B0604020202020204" pitchFamily="34" charset="0"/>
              </a:rPr>
              <a:t>CAYP Psychology (2025), Psychological Healthcare for Children. Adolescents and Young People Across UK, Professional and Effective Assessment, Therapy and Support Available at: </a:t>
            </a:r>
            <a:r>
              <a:rPr lang="en-GB" dirty="0">
                <a:latin typeface="Arial" panose="020B0604020202020204" pitchFamily="34" charset="0"/>
                <a:cs typeface="Arial" panose="020B0604020202020204" pitchFamily="34" charset="0"/>
                <a:hlinkClick r:id="rId5"/>
              </a:rPr>
              <a:t>https://www.cayp-psychology.com/</a:t>
            </a:r>
            <a:r>
              <a:rPr lang="en-GB" dirty="0">
                <a:latin typeface="Arial" panose="020B0604020202020204" pitchFamily="34" charset="0"/>
                <a:cs typeface="Arial" panose="020B0604020202020204" pitchFamily="34" charset="0"/>
              </a:rPr>
              <a:t> (Accessed 22 February 2026). </a:t>
            </a:r>
            <a:endParaRPr lang="en-GB" dirty="0"/>
          </a:p>
          <a:p>
            <a:pPr marL="342900" lvl="0" indent="-342900">
              <a:buAutoNum type="arabicPeriod" startAt="5"/>
            </a:pPr>
            <a:r>
              <a:rPr lang="en-GB" dirty="0">
                <a:latin typeface="Arial" panose="020B0604020202020204" pitchFamily="34" charset="0"/>
                <a:cs typeface="Arial" panose="020B0604020202020204" pitchFamily="34" charset="0"/>
              </a:rPr>
              <a:t>Children Act (1989) Available at: </a:t>
            </a:r>
            <a:r>
              <a:rPr lang="en-GB" dirty="0">
                <a:latin typeface="Arial" panose="020B0604020202020204" pitchFamily="34" charset="0"/>
                <a:cs typeface="Arial" panose="020B0604020202020204" pitchFamily="34" charset="0"/>
                <a:hlinkClick r:id="rId6"/>
              </a:rPr>
              <a:t>https://www.legislation.gov.uk/ukpga/1989/41/section/17</a:t>
            </a:r>
            <a:r>
              <a:rPr lang="en-GB" dirty="0">
                <a:latin typeface="Arial" panose="020B0604020202020204" pitchFamily="34" charset="0"/>
                <a:cs typeface="Arial" panose="020B0604020202020204" pitchFamily="34" charset="0"/>
              </a:rPr>
              <a:t> (Accessed: 20 February 2026)</a:t>
            </a:r>
          </a:p>
          <a:p>
            <a:pPr lvl="0"/>
            <a:r>
              <a:rPr lang="en-GB" dirty="0"/>
              <a:t>6.   Child Law Advice (2024) </a:t>
            </a:r>
            <a:r>
              <a:rPr lang="en-GB" i="1" dirty="0"/>
              <a:t>Child in Need Services</a:t>
            </a:r>
            <a:r>
              <a:rPr lang="en-GB" dirty="0"/>
              <a:t>. Available at: </a:t>
            </a:r>
            <a:r>
              <a:rPr lang="en-GB" dirty="0">
                <a:hlinkClick r:id="rId7"/>
              </a:rPr>
              <a:t>https://childlawadvice.org.uk/information-pages/child-in-need-services/</a:t>
            </a:r>
            <a:endParaRPr lang="en-GB" dirty="0"/>
          </a:p>
          <a:p>
            <a:pPr lvl="0"/>
            <a:r>
              <a:rPr lang="en-GB" dirty="0"/>
              <a:t> (Accessed: 20 February 2026).</a:t>
            </a:r>
          </a:p>
          <a:p>
            <a:pPr lvl="0"/>
            <a:r>
              <a:rPr lang="en-GB" dirty="0"/>
              <a:t>7.   NHS Health Research Authority (2025)</a:t>
            </a:r>
            <a:r>
              <a:rPr lang="en-GB" i="1" dirty="0"/>
              <a:t>, </a:t>
            </a:r>
            <a:r>
              <a:rPr lang="en-GB" i="1" dirty="0">
                <a:latin typeface="Arial" panose="020B0604020202020204" pitchFamily="34" charset="0"/>
                <a:cs typeface="Arial" panose="020B0604020202020204" pitchFamily="34" charset="0"/>
              </a:rPr>
              <a:t>UK Policy Framework for Health and Social Care Research. Available at: </a:t>
            </a:r>
            <a:r>
              <a:rPr lang="en-GB" i="1" dirty="0">
                <a:latin typeface="Arial" panose="020B0604020202020204" pitchFamily="34" charset="0"/>
                <a:cs typeface="Arial" panose="020B0604020202020204" pitchFamily="34" charset="0"/>
                <a:hlinkClick r:id="rId8"/>
              </a:rPr>
              <a:t>https://www.hra.nhs.uk/planning-and-improving-research/policies-standards-legislation/uk-policy-framework-health-social-care-research/uk-policy-framework-health-andsocial-care-research/</a:t>
            </a:r>
            <a:r>
              <a:rPr lang="en-GB" i="1" dirty="0">
                <a:latin typeface="Arial" panose="020B0604020202020204" pitchFamily="34" charset="0"/>
                <a:cs typeface="Arial" panose="020B0604020202020204" pitchFamily="34" charset="0"/>
              </a:rPr>
              <a:t> (Accessed 25 February 2026)</a:t>
            </a:r>
            <a:endParaRPr lang="en-GB" dirty="0"/>
          </a:p>
          <a:p>
            <a:pPr lvl="0"/>
            <a:endParaRPr lang="en-GB" dirty="0"/>
          </a:p>
          <a:p>
            <a:pPr lvl="0"/>
            <a:endParaRPr lang="en-GB" dirty="0"/>
          </a:p>
          <a:p>
            <a:pPr lvl="0"/>
            <a:endParaRPr lang="en-GB" dirty="0"/>
          </a:p>
          <a:p>
            <a:pPr lvl="0"/>
            <a:endParaRPr lang="en-GB" dirty="0"/>
          </a:p>
          <a:p>
            <a:pPr lvl="0"/>
            <a:endParaRPr lang="en-GB" dirty="0"/>
          </a:p>
          <a:p>
            <a:pPr lvl="0"/>
            <a:endParaRPr lang="en-GB" dirty="0"/>
          </a:p>
        </p:txBody>
      </p:sp>
    </p:spTree>
    <p:extLst>
      <p:ext uri="{BB962C8B-B14F-4D97-AF65-F5344CB8AC3E}">
        <p14:creationId xmlns:p14="http://schemas.microsoft.com/office/powerpoint/2010/main" val="2470984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F95F0B-C06C-D2CB-377B-B49405BB5A93}"/>
              </a:ext>
            </a:extLst>
          </p:cNvPr>
          <p:cNvSpPr txBox="1"/>
          <p:nvPr/>
        </p:nvSpPr>
        <p:spPr>
          <a:xfrm>
            <a:off x="-97970" y="1197429"/>
            <a:ext cx="12289970" cy="5632311"/>
          </a:xfrm>
          <a:prstGeom prst="rect">
            <a:avLst/>
          </a:prstGeom>
          <a:noFill/>
        </p:spPr>
        <p:txBody>
          <a:bodyPr wrap="square" rtlCol="0">
            <a:spAutoFit/>
          </a:bodyPr>
          <a:lstStyle/>
          <a:p>
            <a:r>
              <a:rPr lang="en-GB" dirty="0"/>
              <a:t>8.   HM Government (1989) Children Act 1989. Available at: </a:t>
            </a:r>
            <a:r>
              <a:rPr lang="en-GB" dirty="0">
                <a:hlinkClick r:id="rId2"/>
              </a:rPr>
              <a:t>https://www.legislation.gov.uk/ukpga/1989/41/section17</a:t>
            </a:r>
            <a:r>
              <a:rPr lang="en-GB" dirty="0"/>
              <a:t> </a:t>
            </a:r>
          </a:p>
          <a:p>
            <a:r>
              <a:rPr lang="en-GB" dirty="0"/>
              <a:t>(Accessed: 20 February 2026).</a:t>
            </a:r>
          </a:p>
          <a:p>
            <a:r>
              <a:rPr lang="en-GB" dirty="0">
                <a:latin typeface="Arial" panose="020B0604020202020204" pitchFamily="34" charset="0"/>
                <a:cs typeface="Arial" panose="020B0604020202020204" pitchFamily="34" charset="0"/>
              </a:rPr>
              <a:t> 9.   Birmingham Safeguarding Children Partnership (2026) Early help Assessment and Our Family Plan. Available at: </a:t>
            </a:r>
            <a:r>
              <a:rPr lang="en-GB" dirty="0">
                <a:latin typeface="Arial" panose="020B0604020202020204" pitchFamily="34" charset="0"/>
                <a:cs typeface="Arial" panose="020B0604020202020204" pitchFamily="34" charset="0"/>
                <a:hlinkClick r:id="rId3"/>
              </a:rPr>
              <a:t>https://lspbirmingham.org.uk/working-with-children/early-help/early-help-assessment-and-our-family-plan</a:t>
            </a:r>
            <a:r>
              <a:rPr lang="en-GB" dirty="0">
                <a:latin typeface="Arial" panose="020B0604020202020204" pitchFamily="34" charset="0"/>
                <a:cs typeface="Arial" panose="020B0604020202020204" pitchFamily="34" charset="0"/>
              </a:rPr>
              <a:t> (Accessed 20 February 2026)</a:t>
            </a:r>
          </a:p>
          <a:p>
            <a:r>
              <a:rPr lang="en-GB" dirty="0"/>
              <a:t>10.   NSPCC (2024) Safeguarding and Child Protection. Available at: </a:t>
            </a:r>
            <a:r>
              <a:rPr lang="en-GB" dirty="0">
                <a:hlinkClick r:id="rId4"/>
              </a:rPr>
              <a:t>https://learning.nspcc.org.uk/</a:t>
            </a:r>
            <a:endParaRPr lang="en-GB" dirty="0"/>
          </a:p>
          <a:p>
            <a:r>
              <a:rPr lang="en-GB" dirty="0"/>
              <a:t> (Accessed: 20 February 2026).</a:t>
            </a:r>
          </a:p>
          <a:p>
            <a:r>
              <a:rPr lang="en-GB" dirty="0"/>
              <a:t>11.  NHS Wales (2024) All Wales Traumatic Stress Quality Improvement Initiative.</a:t>
            </a:r>
          </a:p>
          <a:p>
            <a:r>
              <a:rPr lang="en-GB" dirty="0"/>
              <a:t> Available at: </a:t>
            </a:r>
            <a:r>
              <a:rPr lang="en-GB" dirty="0">
                <a:hlinkClick r:id="rId5"/>
              </a:rPr>
              <a:t>https://traumaticstress.nhs.wales/</a:t>
            </a:r>
            <a:endParaRPr lang="en-GB" dirty="0"/>
          </a:p>
          <a:p>
            <a:r>
              <a:rPr lang="en-GB" dirty="0"/>
              <a:t> (Accessed: 20 February 2026).</a:t>
            </a:r>
          </a:p>
          <a:p>
            <a:r>
              <a:rPr lang="en-GB" dirty="0"/>
              <a:t>12.   Ace Hub (2022), Trauma-Informed Wales Framework. Available at: </a:t>
            </a:r>
            <a:r>
              <a:rPr lang="en-GB" dirty="0">
                <a:hlinkClick r:id="rId6"/>
              </a:rPr>
              <a:t>http://traumaframeworkcymru.com</a:t>
            </a:r>
            <a:r>
              <a:rPr lang="en-GB" dirty="0"/>
              <a:t>  (Accessed: 20 February 2026).</a:t>
            </a:r>
          </a:p>
          <a:p>
            <a:r>
              <a:rPr lang="en-GB" dirty="0"/>
              <a:t>13.    Hampshire Safeguarding Children Partnership (2026), Child Protection Section 47 Enquiries Procedure and Strategy Discussions. Available at: </a:t>
            </a:r>
            <a:r>
              <a:rPr lang="en-GB" dirty="0">
                <a:hlinkClick r:id="rId7"/>
              </a:rPr>
              <a:t>https://hipprocedures.org.uk/ykyzo/assessing-need-and-providing-help/child-protection-section-47-enquiries-procedure-and-strategy-discussions</a:t>
            </a:r>
            <a:r>
              <a:rPr lang="en-GB" dirty="0"/>
              <a:t> (Accessed 25 February 2026). </a:t>
            </a:r>
          </a:p>
          <a:p>
            <a:r>
              <a:rPr lang="en-GB" dirty="0"/>
              <a:t>14.   UK Government , Working Together to Safeguard Children (2026), A Guide to Multi-Agency working to Help, Protect and promote the welfare of children. Available at: </a:t>
            </a:r>
            <a:r>
              <a:rPr lang="en-GB" dirty="0">
                <a:hlinkClick r:id="rId8"/>
              </a:rPr>
              <a:t>https://assets.publishing.service.gov.uk/media/69bb9be99c6ac6540dfd61f1/Working_together_to_safeguard_children_2026.pdf</a:t>
            </a:r>
            <a:r>
              <a:rPr lang="en-GB" dirty="0"/>
              <a:t> (Accessed 25 February 2026). </a:t>
            </a:r>
          </a:p>
          <a:p>
            <a:endParaRPr lang="en-GB" dirty="0"/>
          </a:p>
        </p:txBody>
      </p:sp>
      <p:sp>
        <p:nvSpPr>
          <p:cNvPr id="3" name="TextBox 2">
            <a:extLst>
              <a:ext uri="{FF2B5EF4-FFF2-40B4-BE49-F238E27FC236}">
                <a16:creationId xmlns:a16="http://schemas.microsoft.com/office/drawing/2014/main" id="{0742679D-1EBB-F80B-723A-843F9A8E2BD2}"/>
              </a:ext>
            </a:extLst>
          </p:cNvPr>
          <p:cNvSpPr txBox="1"/>
          <p:nvPr/>
        </p:nvSpPr>
        <p:spPr>
          <a:xfrm>
            <a:off x="0" y="0"/>
            <a:ext cx="12192000"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REFERENCES: CONTINUATION</a:t>
            </a:r>
          </a:p>
        </p:txBody>
      </p:sp>
    </p:spTree>
    <p:extLst>
      <p:ext uri="{BB962C8B-B14F-4D97-AF65-F5344CB8AC3E}">
        <p14:creationId xmlns:p14="http://schemas.microsoft.com/office/powerpoint/2010/main" val="163086787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4946</TotalTime>
  <Words>1321</Words>
  <Application>Microsoft Office PowerPoint</Application>
  <PresentationFormat>Widescreen</PresentationFormat>
  <Paragraphs>123</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Arial Black</vt:lpstr>
      <vt:lpstr>Office Theme</vt:lpstr>
      <vt:lpstr>SAFEGUARDING PRACTICE REVIEW REPORT:  CASE STUDY : Child HN  Chosen Role: Social Worker </vt:lpstr>
      <vt:lpstr>AIM:</vt:lpstr>
      <vt:lpstr>INTRODUCTION:</vt:lpstr>
      <vt:lpstr>Accessing Child HN’s Need and Providing Help  (Birmingham Safeguarding Children Partnership, 2026)</vt:lpstr>
      <vt:lpstr>MULTI-AGENCY</vt:lpstr>
      <vt:lpstr>ACE’S IMPACT:</vt:lpstr>
      <vt:lpstr>POLICY AND PRACTICES:  (Children Act, 1989)</vt:lpstr>
      <vt:lpstr>ADVANTAGES AND DISADVANTAGES  </vt:lpstr>
      <vt:lpstr>RECOMMENDATIONS:</vt:lpstr>
      <vt:lpstr>SUMMARY</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Pearl Jiyane</dc:creator>
  <cp:lastModifiedBy>Pearl Jiyane</cp:lastModifiedBy>
  <cp:revision>2</cp:revision>
  <dcterms:created xsi:type="dcterms:W3CDTF">2026-03-21T05:38:39Z</dcterms:created>
  <dcterms:modified xsi:type="dcterms:W3CDTF">2026-03-24T17:01:27Z</dcterms:modified>
</cp:coreProperties>
</file>