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35"/>
  </p:notesMasterIdLst>
  <p:sldIdLst>
    <p:sldId id="280" r:id="rId2"/>
    <p:sldId id="785" r:id="rId3"/>
    <p:sldId id="787" r:id="rId4"/>
    <p:sldId id="786" r:id="rId5"/>
    <p:sldId id="788" r:id="rId6"/>
    <p:sldId id="789" r:id="rId7"/>
    <p:sldId id="791" r:id="rId8"/>
    <p:sldId id="792" r:id="rId9"/>
    <p:sldId id="793" r:id="rId10"/>
    <p:sldId id="794" r:id="rId11"/>
    <p:sldId id="795" r:id="rId12"/>
    <p:sldId id="796" r:id="rId13"/>
    <p:sldId id="797" r:id="rId14"/>
    <p:sldId id="798" r:id="rId15"/>
    <p:sldId id="799" r:id="rId16"/>
    <p:sldId id="827" r:id="rId17"/>
    <p:sldId id="800" r:id="rId18"/>
    <p:sldId id="801" r:id="rId19"/>
    <p:sldId id="802" r:id="rId20"/>
    <p:sldId id="803" r:id="rId21"/>
    <p:sldId id="804" r:id="rId22"/>
    <p:sldId id="805" r:id="rId23"/>
    <p:sldId id="806" r:id="rId24"/>
    <p:sldId id="807" r:id="rId25"/>
    <p:sldId id="808" r:id="rId26"/>
    <p:sldId id="809" r:id="rId27"/>
    <p:sldId id="810" r:id="rId28"/>
    <p:sldId id="811" r:id="rId29"/>
    <p:sldId id="812" r:id="rId30"/>
    <p:sldId id="816" r:id="rId31"/>
    <p:sldId id="817" r:id="rId32"/>
    <p:sldId id="818" r:id="rId33"/>
    <p:sldId id="783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e Gibbons" initials="JG" lastIdx="1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795" autoAdjust="0"/>
  </p:normalViewPr>
  <p:slideViewPr>
    <p:cSldViewPr snapToGrid="0" snapToObjects="1">
      <p:cViewPr>
        <p:scale>
          <a:sx n="82" d="100"/>
          <a:sy n="82" d="100"/>
        </p:scale>
        <p:origin x="1383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AAB29-8C3D-B644-9A94-851573723F63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D592-0E56-B542-BE10-818C2A04D2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42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63351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GB" b="1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5F77EF-9F5D-4805-BD17-79024BE7C85C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cid:image005.png@01CEBADB.7545DCC0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cid:image005.png@01CEBADB.7545DCC0"/>
          <p:cNvPicPr/>
          <p:nvPr userDrawn="1"/>
        </p:nvPicPr>
        <p:blipFill>
          <a:blip r:embed="rId14" r:link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34" y="0"/>
            <a:ext cx="2393806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U:\UWTSD Logo.jpg"/>
          <p:cNvPicPr/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03780" cy="92011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68519" y="2065166"/>
            <a:ext cx="6156352" cy="1481138"/>
          </a:xfrm>
        </p:spPr>
        <p:txBody>
          <a:bodyPr/>
          <a:lstStyle/>
          <a:p>
            <a:r>
              <a:rPr lang="en-US" sz="4000" dirty="0">
                <a:latin typeface="Arial" charset="0"/>
              </a:rPr>
              <a:t>Network </a:t>
            </a:r>
            <a:r>
              <a:rPr lang="en-US" sz="4000">
                <a:latin typeface="Arial" charset="0"/>
              </a:rPr>
              <a:t>Address Translation (NAT)</a:t>
            </a:r>
            <a:endParaRPr lang="en-US" sz="4000" b="1" dirty="0">
              <a:solidFill>
                <a:schemeClr val="folHlin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04160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596109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IPv4 Private Address Space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409" y="1535567"/>
            <a:ext cx="8227105" cy="4487862"/>
          </a:xfrm>
        </p:spPr>
        <p:txBody>
          <a:bodyPr/>
          <a:lstStyle/>
          <a:p>
            <a:r>
              <a:rPr lang="en-US" sz="2000" dirty="0"/>
              <a:t>IPv4 address space is not big enough to uniquely address all the devices that must be connected to the Internet.</a:t>
            </a:r>
          </a:p>
          <a:p>
            <a:r>
              <a:rPr lang="en-US" sz="2000" dirty="0"/>
              <a:t>Network private addresses are described in RFC 1918 and are to designed to be used within an organization or site only.</a:t>
            </a:r>
          </a:p>
          <a:p>
            <a:r>
              <a:rPr lang="en-US" sz="2000" dirty="0"/>
              <a:t>Private addresses are not routed by Internet routers while public addresses are.</a:t>
            </a:r>
          </a:p>
          <a:p>
            <a:r>
              <a:rPr lang="en-US" sz="2000" dirty="0"/>
              <a:t>Private addresses can alleviate IPv4 scarcity, but because they aren’t routed by Internet devices, they first need to be translated.</a:t>
            </a:r>
          </a:p>
          <a:p>
            <a:r>
              <a:rPr lang="en-US" sz="2000" dirty="0"/>
              <a:t>NAT is process used to perform such translation.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84753" y="481798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IPv4 Private Address Space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536" y="1514924"/>
            <a:ext cx="6799898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17" y="3191324"/>
            <a:ext cx="8827535" cy="3081968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708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39278" y="468150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What is NAT?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409" y="1390426"/>
            <a:ext cx="8187191" cy="5067523"/>
          </a:xfrm>
        </p:spPr>
        <p:txBody>
          <a:bodyPr/>
          <a:lstStyle/>
          <a:p>
            <a:r>
              <a:rPr lang="en-US" sz="2000" dirty="0"/>
              <a:t>NAT is a process used to translate network addresses.</a:t>
            </a:r>
          </a:p>
          <a:p>
            <a:r>
              <a:rPr lang="en-US" sz="2000" dirty="0"/>
              <a:t>NAT’s primary use is to conserve public IPv4 addresses.</a:t>
            </a:r>
          </a:p>
          <a:p>
            <a:r>
              <a:rPr lang="en-US" sz="2000" dirty="0"/>
              <a:t>NAT is usually implemented at border network devices, such as firewalls or routers.</a:t>
            </a:r>
          </a:p>
          <a:p>
            <a:r>
              <a:rPr lang="en-US" sz="2000" dirty="0"/>
              <a:t>NAT allows the networks to use private addresses internally, only translating to public addresses when needed.</a:t>
            </a:r>
          </a:p>
          <a:p>
            <a:r>
              <a:rPr lang="en-US" sz="2000" dirty="0"/>
              <a:t>Devices within the organization can be assigned private addresses and operate with locally unique addresses.</a:t>
            </a:r>
          </a:p>
          <a:p>
            <a:r>
              <a:rPr lang="en-US" sz="2000" dirty="0"/>
              <a:t>When traffic must be sent or received to or from other organizations or the Internet, the border router translates the addresses to a public and globally unique address.</a:t>
            </a:r>
          </a:p>
        </p:txBody>
      </p:sp>
    </p:spTree>
    <p:extLst>
      <p:ext uri="{BB962C8B-B14F-4D97-AF65-F5344CB8AC3E}">
        <p14:creationId xmlns:p14="http://schemas.microsoft.com/office/powerpoint/2010/main" val="319591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88507" y="426395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What is NAT? (cont.)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335" y="1727714"/>
            <a:ext cx="6342069" cy="4580383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59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409" y="1691396"/>
            <a:ext cx="4818820" cy="3194498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427207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NAT Terminology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0900" y="1554919"/>
            <a:ext cx="3725509" cy="4108903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/>
              <a:t>Inside network is the set of devices using private addresses</a:t>
            </a:r>
          </a:p>
          <a:p>
            <a:r>
              <a:rPr lang="en-US" sz="2000" dirty="0"/>
              <a:t>Outside network refers to all other networks</a:t>
            </a:r>
          </a:p>
          <a:p>
            <a:r>
              <a:rPr lang="en-US" sz="2000" dirty="0"/>
              <a:t>NAT includes four types of addresses:</a:t>
            </a:r>
          </a:p>
          <a:p>
            <a:pPr marL="682625" lvl="1" indent="-225425">
              <a:buFont typeface="Arial" pitchFamily="34" charset="0"/>
              <a:buChar char="•"/>
            </a:pPr>
            <a:r>
              <a:rPr lang="en-US" dirty="0"/>
              <a:t>Inside local address</a:t>
            </a:r>
          </a:p>
          <a:p>
            <a:pPr marL="682625" lvl="1" indent="-225425">
              <a:buFont typeface="Arial" pitchFamily="34" charset="0"/>
              <a:buChar char="•"/>
            </a:pPr>
            <a:r>
              <a:rPr lang="en-US" dirty="0"/>
              <a:t>Inside global address</a:t>
            </a:r>
          </a:p>
          <a:p>
            <a:pPr marL="682625" lvl="1" indent="-225425">
              <a:buFont typeface="Arial" pitchFamily="34" charset="0"/>
              <a:buChar char="•"/>
            </a:pPr>
            <a:r>
              <a:rPr lang="en-US" dirty="0"/>
              <a:t>Outside local address</a:t>
            </a:r>
          </a:p>
          <a:p>
            <a:pPr marL="682625" lvl="1" indent="-225425">
              <a:buFont typeface="Arial" pitchFamily="34" charset="0"/>
              <a:buChar char="•"/>
            </a:pPr>
            <a:r>
              <a:rPr lang="en-US" dirty="0"/>
              <a:t>Outside global address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8711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12183" y="427206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NAT Terminology (cont.)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77" y="1479992"/>
            <a:ext cx="6848475" cy="4819650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22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4686" y="468150"/>
            <a:ext cx="8145462" cy="838200"/>
          </a:xfrm>
        </p:spPr>
        <p:txBody>
          <a:bodyPr/>
          <a:lstStyle/>
          <a:p>
            <a:pPr eaLnBrk="1" hangingPunct="1"/>
            <a:r>
              <a:rPr lang="en-US" sz="1800" dirty="0">
                <a:ea typeface="ＭＳ Ｐゴシック" pitchFamily="34" charset="-128"/>
              </a:rPr>
              <a:t>Types of NAT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Static NAT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423409" y="1458667"/>
            <a:ext cx="8227105" cy="4487862"/>
          </a:xfrm>
        </p:spPr>
        <p:txBody>
          <a:bodyPr/>
          <a:lstStyle/>
          <a:p>
            <a:r>
              <a:rPr lang="en-US" sz="2000" dirty="0"/>
              <a:t>Static NAT uses a one-to-one mapping of local and global addresses.</a:t>
            </a:r>
          </a:p>
          <a:p>
            <a:r>
              <a:rPr lang="en-US" sz="2000" dirty="0"/>
              <a:t>These mappings are configured by the network administrator and remain constant.</a:t>
            </a:r>
          </a:p>
          <a:p>
            <a:r>
              <a:rPr lang="en-US" sz="2000" dirty="0"/>
              <a:t>Static NAT is particularly useful when servers hosted in the inside network must be accessible from the outside network.</a:t>
            </a:r>
          </a:p>
          <a:p>
            <a:r>
              <a:rPr lang="en-US" sz="2000" dirty="0"/>
              <a:t>A network administrator can SSH to a server in the inside network by pointing the SSH client to the proper inside global address.</a:t>
            </a:r>
          </a:p>
        </p:txBody>
      </p:sp>
    </p:spTree>
    <p:extLst>
      <p:ext uri="{BB962C8B-B14F-4D97-AF65-F5344CB8AC3E}">
        <p14:creationId xmlns:p14="http://schemas.microsoft.com/office/powerpoint/2010/main" val="381011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99269" y="454963"/>
            <a:ext cx="8145462" cy="838200"/>
          </a:xfrm>
        </p:spPr>
        <p:txBody>
          <a:bodyPr/>
          <a:lstStyle/>
          <a:p>
            <a:pPr eaLnBrk="1" hangingPunct="1"/>
            <a:r>
              <a:rPr lang="en-US" sz="1800" dirty="0">
                <a:ea typeface="ＭＳ Ｐゴシック" pitchFamily="34" charset="-128"/>
              </a:rPr>
              <a:t>Types of NAT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Static NAT (cont.)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398" y="1293163"/>
            <a:ext cx="6243205" cy="5316682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75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4686" y="468150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Dynamic NAT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423409" y="1445019"/>
            <a:ext cx="8227105" cy="4487862"/>
          </a:xfrm>
        </p:spPr>
        <p:txBody>
          <a:bodyPr/>
          <a:lstStyle/>
          <a:p>
            <a:r>
              <a:rPr lang="en-US" sz="2000" dirty="0"/>
              <a:t>Dynamic NAT uses a pool of public addresses and assigns them on a first-come, first-served basis.</a:t>
            </a:r>
          </a:p>
          <a:p>
            <a:r>
              <a:rPr lang="en-US" sz="2000" dirty="0"/>
              <a:t>When an inside device requests access to an outside network, dynamic NAT assigns an available public IPv4 address from the pool.</a:t>
            </a:r>
          </a:p>
          <a:p>
            <a:r>
              <a:rPr lang="en-US" sz="2000" dirty="0"/>
              <a:t>Dynamic NAT requires that enough public addresses are available to satisfy the total number of simultaneous user sessions.</a:t>
            </a:r>
          </a:p>
        </p:txBody>
      </p:sp>
    </p:spTree>
    <p:extLst>
      <p:ext uri="{BB962C8B-B14F-4D97-AF65-F5344CB8AC3E}">
        <p14:creationId xmlns:p14="http://schemas.microsoft.com/office/powerpoint/2010/main" val="421528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386" y="1470197"/>
            <a:ext cx="6029235" cy="5122330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05272" y="454502"/>
            <a:ext cx="8145462" cy="838200"/>
          </a:xfrm>
        </p:spPr>
        <p:txBody>
          <a:bodyPr/>
          <a:lstStyle/>
          <a:p>
            <a:pPr eaLnBrk="1" hangingPunct="1"/>
            <a:r>
              <a:rPr lang="en-US" sz="1800" dirty="0">
                <a:ea typeface="ＭＳ Ｐゴシック" pitchFamily="34" charset="-128"/>
              </a:rPr>
              <a:t>Types of NAT</a:t>
            </a:r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Dynamic NAT (cont.)</a:t>
            </a:r>
          </a:p>
        </p:txBody>
      </p:sp>
    </p:spTree>
    <p:extLst>
      <p:ext uri="{BB962C8B-B14F-4D97-AF65-F5344CB8AC3E}">
        <p14:creationId xmlns:p14="http://schemas.microsoft.com/office/powerpoint/2010/main" val="312358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7516" y="481798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Port Address Translation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18945" y="1390427"/>
            <a:ext cx="8161032" cy="4487862"/>
          </a:xfrm>
        </p:spPr>
        <p:txBody>
          <a:bodyPr/>
          <a:lstStyle/>
          <a:p>
            <a:r>
              <a:rPr lang="en-US" sz="2000" dirty="0"/>
              <a:t>Port Address Translation (PAT) maps multiple private IPv4 addresses to a single public IPv4 address or a few addresses.</a:t>
            </a:r>
          </a:p>
          <a:p>
            <a:r>
              <a:rPr lang="en-US" sz="2000" dirty="0"/>
              <a:t>PAT uses the pair source port and source IP address to keep track of what traffic belongs to what internal client.</a:t>
            </a:r>
          </a:p>
          <a:p>
            <a:r>
              <a:rPr lang="en-US" sz="2000" dirty="0"/>
              <a:t>PAT is also known as NAT overload.</a:t>
            </a:r>
          </a:p>
          <a:p>
            <a:r>
              <a:rPr lang="en-US" sz="2000" dirty="0"/>
              <a:t>By also using the port number, PAT forwards the response packets to the correct internal device.</a:t>
            </a:r>
          </a:p>
          <a:p>
            <a:r>
              <a:rPr lang="en-US" sz="2000" dirty="0"/>
              <a:t>The PAT process also validates that the incoming packets were requested, thus adding a degree of security to the session.</a:t>
            </a:r>
          </a:p>
        </p:txBody>
      </p:sp>
    </p:spTree>
    <p:extLst>
      <p:ext uri="{BB962C8B-B14F-4D97-AF65-F5344CB8AC3E}">
        <p14:creationId xmlns:p14="http://schemas.microsoft.com/office/powerpoint/2010/main" val="318990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5629" y="468150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Comparing NAT and PAT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78000" y="1472313"/>
            <a:ext cx="8227105" cy="4487862"/>
          </a:xfrm>
        </p:spPr>
        <p:txBody>
          <a:bodyPr/>
          <a:lstStyle/>
          <a:p>
            <a:r>
              <a:rPr lang="en-US" sz="2000" dirty="0"/>
              <a:t>NAT translates IPv4 addresses on a 1:1 basis between private IPv4 addresses and public IPv4 addresses.</a:t>
            </a:r>
          </a:p>
          <a:p>
            <a:r>
              <a:rPr lang="en-US" sz="2000" dirty="0"/>
              <a:t>PAT modifies both the address and the port number.</a:t>
            </a:r>
          </a:p>
          <a:p>
            <a:r>
              <a:rPr lang="en-US" sz="2000" dirty="0"/>
              <a:t>NAT forwards incoming packets to their inside destination by referring to the incoming source IPv4 address provided by the host on the public network.</a:t>
            </a:r>
          </a:p>
          <a:p>
            <a:r>
              <a:rPr lang="en-US" sz="2000" dirty="0"/>
              <a:t>With PAT, there is generally only one or a very few publicly exposed IPv4 addresses.</a:t>
            </a:r>
          </a:p>
          <a:p>
            <a:r>
              <a:rPr lang="en-US" sz="2000" dirty="0"/>
              <a:t>PAT is able to translate protocols that do not use port numbers, such as ICMP; each one of these protocols is supported differently by PAT.</a:t>
            </a:r>
          </a:p>
        </p:txBody>
      </p:sp>
    </p:spTree>
    <p:extLst>
      <p:ext uri="{BB962C8B-B14F-4D97-AF65-F5344CB8AC3E}">
        <p14:creationId xmlns:p14="http://schemas.microsoft.com/office/powerpoint/2010/main" val="362052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5629" y="454502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Benefits of NAT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437056" y="1510985"/>
            <a:ext cx="8227105" cy="4487862"/>
          </a:xfrm>
        </p:spPr>
        <p:txBody>
          <a:bodyPr/>
          <a:lstStyle/>
          <a:p>
            <a:r>
              <a:rPr lang="en-US" sz="2000" dirty="0"/>
              <a:t>Conserves the legally registered addressing scheme</a:t>
            </a:r>
          </a:p>
          <a:p>
            <a:r>
              <a:rPr lang="pt-BR" sz="2000" dirty="0"/>
              <a:t>Increases the flexibility of connections to the public network</a:t>
            </a:r>
          </a:p>
          <a:p>
            <a:r>
              <a:rPr lang="pt-BR" sz="2000" dirty="0"/>
              <a:t>Provides consistency for internal network addressing schemes</a:t>
            </a:r>
          </a:p>
          <a:p>
            <a:r>
              <a:rPr lang="pt-BR" sz="2000" dirty="0"/>
              <a:t>Provides network security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0851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5" y="495445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Disadvantages of NAT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382465" y="1551929"/>
            <a:ext cx="8227105" cy="4487862"/>
          </a:xfrm>
        </p:spPr>
        <p:txBody>
          <a:bodyPr/>
          <a:lstStyle/>
          <a:p>
            <a:r>
              <a:rPr lang="en-US" sz="2000" dirty="0"/>
              <a:t>Performance is degraded</a:t>
            </a:r>
          </a:p>
          <a:p>
            <a:r>
              <a:rPr lang="pt-BR" sz="2000" dirty="0"/>
              <a:t>End-to-end functionality is degraded</a:t>
            </a:r>
          </a:p>
          <a:p>
            <a:r>
              <a:rPr lang="pt-BR" sz="2000" dirty="0"/>
              <a:t>End-to-end IP traceability is lost</a:t>
            </a:r>
          </a:p>
          <a:p>
            <a:r>
              <a:rPr lang="pt-BR" sz="2000" dirty="0"/>
              <a:t>Tunneling is more complicated</a:t>
            </a:r>
          </a:p>
          <a:p>
            <a:r>
              <a:rPr lang="pt-BR" sz="2000" dirty="0"/>
              <a:t>Initiating TCP connections can be disrupted</a:t>
            </a:r>
          </a:p>
        </p:txBody>
      </p:sp>
    </p:spTree>
    <p:extLst>
      <p:ext uri="{BB962C8B-B14F-4D97-AF65-F5344CB8AC3E}">
        <p14:creationId xmlns:p14="http://schemas.microsoft.com/office/powerpoint/2010/main" val="153052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38375" y="2059928"/>
            <a:ext cx="4937044" cy="1481138"/>
          </a:xfrm>
        </p:spPr>
        <p:txBody>
          <a:bodyPr/>
          <a:lstStyle/>
          <a:p>
            <a:pPr eaLnBrk="1" hangingPunct="1"/>
            <a:r>
              <a:rPr lang="en-US" sz="4000" dirty="0"/>
              <a:t>Configuring NAT</a:t>
            </a:r>
            <a:endParaRPr lang="en-US" sz="4000" dirty="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260488"/>
      </p:ext>
    </p:extLst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481798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Configuring Static NAT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370113" y="1567542"/>
            <a:ext cx="7917543" cy="389708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There are two basic tasks to perform when configuring static NAT translations:</a:t>
            </a:r>
          </a:p>
          <a:p>
            <a:r>
              <a:rPr lang="en-US" dirty="0"/>
              <a:t>Create the mapping between the inside local and outside local addresses.</a:t>
            </a:r>
          </a:p>
          <a:p>
            <a:r>
              <a:rPr lang="en-US" dirty="0"/>
              <a:t>Define which interfaces belong to the inside network and which belong to the outside network.</a:t>
            </a:r>
          </a:p>
          <a:p>
            <a:pPr marL="119063" indent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50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11982" y="513019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Configuring Static NAT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389" y="1351219"/>
            <a:ext cx="5810250" cy="5316682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68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6699" y="495445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Analyzing Static NAT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43" y="1550954"/>
            <a:ext cx="7648575" cy="4830128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986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99269" y="557726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Verifying Static NAT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90" y="1395926"/>
            <a:ext cx="8544821" cy="4995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749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8" y="1532165"/>
            <a:ext cx="6372225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509093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Verifying Static NAT (cont.)</a:t>
            </a:r>
          </a:p>
        </p:txBody>
      </p:sp>
    </p:spTree>
    <p:extLst>
      <p:ext uri="{BB962C8B-B14F-4D97-AF65-F5344CB8AC3E}">
        <p14:creationId xmlns:p14="http://schemas.microsoft.com/office/powerpoint/2010/main" val="172274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4686" y="481798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Dynamic NAT Operation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23411" y="1390427"/>
            <a:ext cx="7951332" cy="4487862"/>
          </a:xfrm>
        </p:spPr>
        <p:txBody>
          <a:bodyPr/>
          <a:lstStyle/>
          <a:p>
            <a:r>
              <a:rPr lang="en-US" sz="2000" dirty="0"/>
              <a:t>The pool of public IPv4 addresses (inside global address pool) is available to any device on the inside network on a first-come, first-served basis.</a:t>
            </a:r>
          </a:p>
          <a:p>
            <a:r>
              <a:rPr lang="en-US" sz="2000" dirty="0"/>
              <a:t>With dynamic NAT, a single inside address is translated to a single outside address.</a:t>
            </a:r>
          </a:p>
          <a:p>
            <a:r>
              <a:rPr lang="en-US" sz="2000" dirty="0"/>
              <a:t>The pool must be large enough to accommodate all inside devices.</a:t>
            </a:r>
          </a:p>
          <a:p>
            <a:r>
              <a:rPr lang="en-US" sz="2000" dirty="0"/>
              <a:t>A device is unable to communicate to any external networks if no addresses are available in the pool.</a:t>
            </a:r>
          </a:p>
        </p:txBody>
      </p:sp>
    </p:spTree>
    <p:extLst>
      <p:ext uri="{BB962C8B-B14F-4D97-AF65-F5344CB8AC3E}">
        <p14:creationId xmlns:p14="http://schemas.microsoft.com/office/powerpoint/2010/main" val="6999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43743" y="440853"/>
            <a:ext cx="8145462" cy="904537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Configuring Dynamic NAT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786" y="1667869"/>
            <a:ext cx="6922450" cy="4597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20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391" y="468150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Analyzing Dynamic NAT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905" y="1518527"/>
            <a:ext cx="5597715" cy="4793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24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12185" y="468150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Analyzing Dynamic NAT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968" y="1466365"/>
            <a:ext cx="5594231" cy="4766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761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468150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Verifying Dynamic NAT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7" y="1589995"/>
            <a:ext cx="6448425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76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39277" y="574674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Verifying Dynamic NAT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473" y="1549351"/>
            <a:ext cx="5827568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15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63" y="1270483"/>
            <a:ext cx="7308274" cy="5507182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432283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Configuring PAT: Address Pool</a:t>
            </a:r>
          </a:p>
        </p:txBody>
      </p:sp>
    </p:spTree>
    <p:extLst>
      <p:ext uri="{BB962C8B-B14F-4D97-AF65-F5344CB8AC3E}">
        <p14:creationId xmlns:p14="http://schemas.microsoft.com/office/powerpoint/2010/main" val="291189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71038" y="597658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Configuring PAT: Single Address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32" y="1637000"/>
            <a:ext cx="6878460" cy="42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99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270" y="4110118"/>
            <a:ext cx="5844886" cy="2450523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2925" y="468150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Port Forwarding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33047" y="1429372"/>
            <a:ext cx="7951332" cy="4487862"/>
          </a:xfrm>
        </p:spPr>
        <p:txBody>
          <a:bodyPr/>
          <a:lstStyle/>
          <a:p>
            <a:r>
              <a:rPr lang="en-US" sz="2000" dirty="0"/>
              <a:t>Port forwarding is the act of forwarding a network port from one network node to another.</a:t>
            </a:r>
          </a:p>
          <a:p>
            <a:r>
              <a:rPr lang="en-US" sz="2000" dirty="0"/>
              <a:t>A packet sent to the public IP address and port of a router can be forwarded to a private IP address and port in inside network.</a:t>
            </a:r>
          </a:p>
          <a:p>
            <a:r>
              <a:rPr lang="en-US" sz="2000" dirty="0"/>
              <a:t>Port forwarding is helpful in situations where servers have private addresses, not reachable from the outside networks.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07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34" y="532709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SOHO Example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37" y="1558189"/>
            <a:ext cx="5938795" cy="471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962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11982" y="555510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Configuring Port Forwarding with IOS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423411" y="1477790"/>
            <a:ext cx="7951332" cy="4487862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In IOS, Port forwarding is essentially a static NAT translation with a specified TCP or UDP port number.</a:t>
            </a:r>
          </a:p>
          <a:p>
            <a:endParaRPr lang="en-US" sz="2000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58" y="2348581"/>
            <a:ext cx="7425398" cy="4305930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00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24764" y="357236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Chapter 11: Summary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91320" y="1378424"/>
            <a:ext cx="8147713" cy="45302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dirty="0"/>
              <a:t>This chapter has outlined:</a:t>
            </a:r>
          </a:p>
          <a:p>
            <a:r>
              <a:rPr lang="en-US" sz="2000" dirty="0"/>
              <a:t>How NAT is used to help alleviate the depletion of the IPv4 address space. </a:t>
            </a:r>
          </a:p>
          <a:p>
            <a:r>
              <a:rPr lang="en-US" sz="2000" dirty="0"/>
              <a:t>NAT conserves public address space and saves considerable administrative overhead in managing adds, moves, and changes. </a:t>
            </a:r>
          </a:p>
          <a:p>
            <a:r>
              <a:rPr lang="en-US" sz="2000" dirty="0"/>
              <a:t>NAT for IPv4, including:</a:t>
            </a:r>
          </a:p>
          <a:p>
            <a:pPr lvl="1"/>
            <a:r>
              <a:rPr lang="en-US" dirty="0"/>
              <a:t>NAT characteristics, terminology, and general operations</a:t>
            </a:r>
          </a:p>
          <a:p>
            <a:pPr lvl="1"/>
            <a:r>
              <a:rPr lang="en-US" dirty="0"/>
              <a:t>Different types of NAT, including static NAT, dynamic NAT, and NAT with overloading</a:t>
            </a:r>
          </a:p>
          <a:p>
            <a:pPr lvl="1"/>
            <a:r>
              <a:rPr lang="en-US" dirty="0"/>
              <a:t>Benefits and disadvantages of NAT</a:t>
            </a:r>
          </a:p>
          <a:p>
            <a:r>
              <a:rPr lang="en-US" sz="2000" dirty="0"/>
              <a:t>The configuration, verification, and analysis of static NAT, dynamic NAT, and NAT with overloading.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2633</TotalTime>
  <Words>1001</Words>
  <Application>Microsoft Office PowerPoint</Application>
  <PresentationFormat>On-screen Show (4:3)</PresentationFormat>
  <Paragraphs>129</Paragraphs>
  <Slides>33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News Gothic MT</vt:lpstr>
      <vt:lpstr>Wingdings</vt:lpstr>
      <vt:lpstr>Wingdings 2</vt:lpstr>
      <vt:lpstr>Breeze</vt:lpstr>
      <vt:lpstr>Network Address Translation (NAT)</vt:lpstr>
      <vt:lpstr> IPv4 Private Address Space</vt:lpstr>
      <vt:lpstr> IPv4 Private Address Space</vt:lpstr>
      <vt:lpstr>What is NAT?</vt:lpstr>
      <vt:lpstr>What is NAT? (cont.)</vt:lpstr>
      <vt:lpstr>NAT Terminology</vt:lpstr>
      <vt:lpstr>NAT Terminology (cont.)</vt:lpstr>
      <vt:lpstr>Types of NAT Static NAT</vt:lpstr>
      <vt:lpstr>Types of NAT Static NAT (cont.)</vt:lpstr>
      <vt:lpstr> Dynamic NAT</vt:lpstr>
      <vt:lpstr>Types of NAT Dynamic NAT (cont.)</vt:lpstr>
      <vt:lpstr> Port Address Translation</vt:lpstr>
      <vt:lpstr>Comparing NAT and PAT</vt:lpstr>
      <vt:lpstr>Benefits of NAT</vt:lpstr>
      <vt:lpstr>Disadvantages of NAT</vt:lpstr>
      <vt:lpstr>Configuring NAT</vt:lpstr>
      <vt:lpstr> Configuring Static NAT</vt:lpstr>
      <vt:lpstr>Configuring Static NAT</vt:lpstr>
      <vt:lpstr>Analyzing Static NAT</vt:lpstr>
      <vt:lpstr>Verifying Static NAT</vt:lpstr>
      <vt:lpstr>Verifying Static NAT (cont.)</vt:lpstr>
      <vt:lpstr>Dynamic NAT Operation</vt:lpstr>
      <vt:lpstr>Configuring Dynamic NAT</vt:lpstr>
      <vt:lpstr>Analyzing Dynamic NAT</vt:lpstr>
      <vt:lpstr>Analyzing Dynamic NAT</vt:lpstr>
      <vt:lpstr>Verifying Dynamic NAT</vt:lpstr>
      <vt:lpstr>Verifying Dynamic NAT</vt:lpstr>
      <vt:lpstr>Configuring PAT: Address Pool</vt:lpstr>
      <vt:lpstr> Configuring PAT: Single Address</vt:lpstr>
      <vt:lpstr> Port Forwarding</vt:lpstr>
      <vt:lpstr>SOHO Example</vt:lpstr>
      <vt:lpstr> Configuring Port Forwarding with IOS</vt:lpstr>
      <vt:lpstr>Chapter 11: Summary</vt:lpstr>
    </vt:vector>
  </TitlesOfParts>
  <Company>Swansea Metropolitan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Kapilan Radhakrishnan</cp:lastModifiedBy>
  <cp:revision>200</cp:revision>
  <dcterms:created xsi:type="dcterms:W3CDTF">2011-10-03T10:20:59Z</dcterms:created>
  <dcterms:modified xsi:type="dcterms:W3CDTF">2019-03-25T20:26:24Z</dcterms:modified>
</cp:coreProperties>
</file>