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10" r:id="rId1"/>
  </p:sldMasterIdLst>
  <p:notesMasterIdLst>
    <p:notesMasterId r:id="rId10"/>
  </p:notesMasterIdLst>
  <p:sldIdLst>
    <p:sldId id="256" r:id="rId2"/>
    <p:sldId id="257" r:id="rId3"/>
    <p:sldId id="270" r:id="rId4"/>
    <p:sldId id="267" r:id="rId5"/>
    <p:sldId id="259" r:id="rId6"/>
    <p:sldId id="271" r:id="rId7"/>
    <p:sldId id="269" r:id="rId8"/>
    <p:sldId id="265"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56679" autoAdjust="0"/>
  </p:normalViewPr>
  <p:slideViewPr>
    <p:cSldViewPr snapToGrid="0">
      <p:cViewPr varScale="1">
        <p:scale>
          <a:sx n="49" d="100"/>
          <a:sy n="49" d="100"/>
        </p:scale>
        <p:origin x="200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7A92E8-CACA-48BA-AFE3-356BDB719DDB}" type="datetimeFigureOut">
              <a:rPr lang="en-GB" smtClean="0"/>
              <a:t>24/02/2023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F3390A-F6EB-4905-990D-4B8B3F8D50FA}" type="slidenum">
              <a:rPr lang="en-GB" smtClean="0"/>
              <a:t>‹#›</a:t>
            </a:fld>
            <a:endParaRPr lang="en-GB"/>
          </a:p>
        </p:txBody>
      </p:sp>
    </p:spTree>
    <p:extLst>
      <p:ext uri="{BB962C8B-B14F-4D97-AF65-F5344CB8AC3E}">
        <p14:creationId xmlns:p14="http://schemas.microsoft.com/office/powerpoint/2010/main" val="2478376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2F3390A-F6EB-4905-990D-4B8B3F8D50FA}" type="slidenum">
              <a:rPr lang="en-GB" smtClean="0"/>
              <a:t>1</a:t>
            </a:fld>
            <a:endParaRPr lang="en-GB"/>
          </a:p>
        </p:txBody>
      </p:sp>
    </p:spTree>
    <p:extLst>
      <p:ext uri="{BB962C8B-B14F-4D97-AF65-F5344CB8AC3E}">
        <p14:creationId xmlns:p14="http://schemas.microsoft.com/office/powerpoint/2010/main" val="3854616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lead volunteer who works in any women's refugee camp plays a vital role to support the children and create a learning environment. It is also a key role to spend time with the children when their parents are out of the home. The volunteers perform Crèche activities that help to keep the children busy and help to educate them with effective approaches. </a:t>
            </a:r>
            <a:r>
              <a:rPr lang="en-GB" dirty="0">
                <a:latin typeface="Arial" panose="020B0604020202020204" pitchFamily="34" charset="0"/>
                <a:cs typeface="Arial" panose="020B0604020202020204" pitchFamily="34" charset="0"/>
              </a:rPr>
              <a:t>The presentation has been developed to present activities for 7-11 years old children in the refugee camp.</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2F3390A-F6EB-4905-990D-4B8B3F8D50FA}" type="slidenum">
              <a:rPr lang="en-GB" smtClean="0"/>
              <a:t>2</a:t>
            </a:fld>
            <a:endParaRPr lang="en-GB"/>
          </a:p>
        </p:txBody>
      </p:sp>
    </p:spTree>
    <p:extLst>
      <p:ext uri="{BB962C8B-B14F-4D97-AF65-F5344CB8AC3E}">
        <p14:creationId xmlns:p14="http://schemas.microsoft.com/office/powerpoint/2010/main" val="4874113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From the perspective of a women's refugee centre, psychological theories have a lot of influence on understanding the attitude and thoughts of the children and practising relevant approaches to keep them in a learning environment (Williams and Conroy, 2022). </a:t>
            </a:r>
            <a:r>
              <a:rPr lang="en-GB" dirty="0">
                <a:latin typeface="Arial" panose="020B0604020202020204" pitchFamily="34" charset="0"/>
                <a:cs typeface="Arial" panose="020B0604020202020204" pitchFamily="34" charset="0"/>
              </a:rPr>
              <a:t>I will design the creche activities based on </a:t>
            </a:r>
            <a:r>
              <a:rPr lang="en-US" dirty="0">
                <a:latin typeface="Arial" panose="020B0604020202020204" pitchFamily="34" charset="0"/>
                <a:cs typeface="Arial" panose="020B0604020202020204" pitchFamily="34" charset="0"/>
              </a:rPr>
              <a:t>Vygotsky's Sociocultural Theory.</a:t>
            </a:r>
            <a:endParaRPr lang="en-GB" dirty="0">
              <a:latin typeface="Arial" panose="020B0604020202020204" pitchFamily="34" charset="0"/>
              <a:cs typeface="Arial" panose="020B0604020202020204" pitchFamily="34" charset="0"/>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2F3390A-F6EB-4905-990D-4B8B3F8D50FA}" type="slidenum">
              <a:rPr lang="en-GB" smtClean="0"/>
              <a:t>3</a:t>
            </a:fld>
            <a:endParaRPr lang="en-GB"/>
          </a:p>
        </p:txBody>
      </p:sp>
    </p:spTree>
    <p:extLst>
      <p:ext uri="{BB962C8B-B14F-4D97-AF65-F5344CB8AC3E}">
        <p14:creationId xmlns:p14="http://schemas.microsoft.com/office/powerpoint/2010/main" val="2282795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Vygotsky's Sociocultural Theory </a:t>
            </a:r>
            <a:r>
              <a:rPr lang="en-GB" sz="1200" kern="1200" dirty="0">
                <a:solidFill>
                  <a:schemeClr val="tx1"/>
                </a:solidFill>
                <a:effectLst/>
                <a:latin typeface="+mn-lt"/>
                <a:ea typeface="+mn-ea"/>
                <a:cs typeface="+mn-cs"/>
              </a:rPr>
              <a:t>is a learner centred-</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psychological theory where the teachers or supporters focus on the individual's skill and ability. The theory is also effective to identify the strengths and weaknesses of the learners properly. </a:t>
            </a:r>
            <a:r>
              <a:rPr lang="en-US" dirty="0"/>
              <a:t>Vygotsky's Sociocultural Theory </a:t>
            </a:r>
            <a:r>
              <a:rPr lang="en-GB" dirty="0">
                <a:latin typeface="Arial" panose="020B0604020202020204" pitchFamily="34" charset="0"/>
                <a:cs typeface="Arial" panose="020B0604020202020204" pitchFamily="34" charset="0"/>
              </a:rPr>
              <a:t>has a lot of significance to influence the thoughts emotions and behaviours (Corcoran and Byrne, 2016).  Since, in a women's refugee centre, there are children from different cultures and societies. So the variations have a lot of impacts on the learning process of the children. </a:t>
            </a:r>
            <a:r>
              <a:rPr lang="en-US" dirty="0">
                <a:latin typeface="Arial" panose="020B0604020202020204" pitchFamily="34" charset="0"/>
                <a:cs typeface="Arial" panose="020B0604020202020204" pitchFamily="34" charset="0"/>
              </a:rPr>
              <a:t>Vygotsky's Sociocultural Theory says that parents, </a:t>
            </a:r>
            <a:r>
              <a:rPr lang="en-US" dirty="0" err="1">
                <a:latin typeface="Arial" panose="020B0604020202020204" pitchFamily="34" charset="0"/>
                <a:cs typeface="Arial" panose="020B0604020202020204" pitchFamily="34" charset="0"/>
              </a:rPr>
              <a:t>carers</a:t>
            </a:r>
            <a:r>
              <a:rPr lang="en-US" dirty="0">
                <a:latin typeface="Arial" panose="020B0604020202020204" pitchFamily="34" charset="0"/>
                <a:cs typeface="Arial" panose="020B0604020202020204" pitchFamily="34" charset="0"/>
              </a:rPr>
              <a:t>, peers, and the culture as a whole are responsible for the development of higher-order functions.</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2F3390A-F6EB-4905-990D-4B8B3F8D50FA}" type="slidenum">
              <a:rPr lang="en-GB" smtClean="0"/>
              <a:t>4</a:t>
            </a:fld>
            <a:endParaRPr lang="en-GB"/>
          </a:p>
        </p:txBody>
      </p:sp>
    </p:spTree>
    <p:extLst>
      <p:ext uri="{BB962C8B-B14F-4D97-AF65-F5344CB8AC3E}">
        <p14:creationId xmlns:p14="http://schemas.microsoft.com/office/powerpoint/2010/main" val="529478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 a lead volunteer of the women's refugee centre, the staff has different Crèche activities to perform when the mothers are out attending a weekly support session. Here are two activities for children who are from 7 to 11.</a:t>
            </a:r>
          </a:p>
          <a:p>
            <a:r>
              <a:rPr lang="en-GB" sz="1200" b="1" kern="1200" dirty="0">
                <a:solidFill>
                  <a:schemeClr val="tx1"/>
                </a:solidFill>
                <a:effectLst/>
                <a:latin typeface="+mn-lt"/>
                <a:ea typeface="+mn-ea"/>
                <a:cs typeface="+mn-cs"/>
              </a:rPr>
              <a:t>Drawing and painting: </a:t>
            </a:r>
            <a:r>
              <a:rPr lang="en-GB" sz="1200" kern="1200" dirty="0">
                <a:solidFill>
                  <a:schemeClr val="tx1"/>
                </a:solidFill>
                <a:effectLst/>
                <a:latin typeface="+mn-lt"/>
                <a:ea typeface="+mn-ea"/>
                <a:cs typeface="+mn-cs"/>
              </a:rPr>
              <a:t>The volunteer can let the children run wild with paints and drawing tools. This will allow the children to explore and experience their personal world. This also can introduce the children to different colours which is important for pre-writing skills (Evans and </a:t>
            </a:r>
            <a:r>
              <a:rPr lang="en-GB" sz="1200" kern="1200" dirty="0" err="1">
                <a:solidFill>
                  <a:schemeClr val="tx1"/>
                </a:solidFill>
                <a:effectLst/>
                <a:latin typeface="+mn-lt"/>
                <a:ea typeface="+mn-ea"/>
                <a:cs typeface="+mn-cs"/>
              </a:rPr>
              <a:t>Kosec</a:t>
            </a:r>
            <a:r>
              <a:rPr lang="en-GB" sz="1200" kern="1200" dirty="0">
                <a:solidFill>
                  <a:schemeClr val="tx1"/>
                </a:solidFill>
                <a:effectLst/>
                <a:latin typeface="+mn-lt"/>
                <a:ea typeface="+mn-ea"/>
                <a:cs typeface="+mn-cs"/>
              </a:rPr>
              <a:t>, 2012). The activity can help to keep the children calm and busy when their mom or parents are not available at home. </a:t>
            </a:r>
          </a:p>
          <a:p>
            <a:r>
              <a:rPr lang="en-GB" sz="1200" b="1" kern="1200" dirty="0">
                <a:solidFill>
                  <a:schemeClr val="tx1"/>
                </a:solidFill>
                <a:effectLst/>
                <a:latin typeface="+mn-lt"/>
                <a:ea typeface="+mn-ea"/>
                <a:cs typeface="+mn-cs"/>
              </a:rPr>
              <a:t>Music, dancing, and singing:  </a:t>
            </a:r>
            <a:r>
              <a:rPr lang="en-GB" sz="1200" kern="1200" dirty="0">
                <a:solidFill>
                  <a:schemeClr val="tx1"/>
                </a:solidFill>
                <a:effectLst/>
                <a:latin typeface="+mn-lt"/>
                <a:ea typeface="+mn-ea"/>
                <a:cs typeface="+mn-cs"/>
              </a:rPr>
              <a:t>Singing and music largely help to develop the language of the children and improve their basic literacy skills (</a:t>
            </a:r>
            <a:r>
              <a:rPr lang="en-GB" sz="1200" kern="1200" dirty="0" err="1">
                <a:solidFill>
                  <a:schemeClr val="tx1"/>
                </a:solidFill>
                <a:effectLst/>
                <a:latin typeface="+mn-lt"/>
                <a:ea typeface="+mn-ea"/>
                <a:cs typeface="+mn-cs"/>
              </a:rPr>
              <a:t>O’loughlin</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O’loughlin</a:t>
            </a:r>
            <a:r>
              <a:rPr lang="en-GB" sz="1200" kern="1200" dirty="0">
                <a:solidFill>
                  <a:schemeClr val="tx1"/>
                </a:solidFill>
                <a:effectLst/>
                <a:latin typeface="+mn-lt"/>
                <a:ea typeface="+mn-ea"/>
                <a:cs typeface="+mn-cs"/>
              </a:rPr>
              <a:t>, 2016). At the same time, dancing can develop their strengths and ensure flexibility in the house. It also influences the children to live with a lot of freedom and without any cooperation of others. So the activity also can be effective for the volunteer for children who are from 7 to 11 years old.</a:t>
            </a:r>
          </a:p>
        </p:txBody>
      </p:sp>
      <p:sp>
        <p:nvSpPr>
          <p:cNvPr id="4" name="Slide Number Placeholder 3"/>
          <p:cNvSpPr>
            <a:spLocks noGrp="1"/>
          </p:cNvSpPr>
          <p:nvPr>
            <p:ph type="sldNum" sz="quarter" idx="10"/>
          </p:nvPr>
        </p:nvSpPr>
        <p:spPr/>
        <p:txBody>
          <a:bodyPr/>
          <a:lstStyle/>
          <a:p>
            <a:fld id="{B2F3390A-F6EB-4905-990D-4B8B3F8D50FA}" type="slidenum">
              <a:rPr lang="en-GB" smtClean="0"/>
              <a:t>5</a:t>
            </a:fld>
            <a:endParaRPr lang="en-GB"/>
          </a:p>
        </p:txBody>
      </p:sp>
    </p:spTree>
    <p:extLst>
      <p:ext uri="{BB962C8B-B14F-4D97-AF65-F5344CB8AC3E}">
        <p14:creationId xmlns:p14="http://schemas.microsoft.com/office/powerpoint/2010/main" val="3006344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All the mentioned Crèche activities have a direct link with a social psychological theory where the children are influenced by others when they draw and paint some specific and attractive pictures  (</a:t>
            </a:r>
            <a:r>
              <a:rPr lang="en-GB" sz="1200" kern="1200" dirty="0" err="1">
                <a:solidFill>
                  <a:schemeClr val="tx1"/>
                </a:solidFill>
                <a:effectLst/>
                <a:latin typeface="+mn-lt"/>
                <a:ea typeface="+mn-ea"/>
                <a:cs typeface="+mn-cs"/>
              </a:rPr>
              <a:t>Shuayb</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Crul</a:t>
            </a:r>
            <a:r>
              <a:rPr lang="en-GB" sz="1200" kern="1200" dirty="0">
                <a:solidFill>
                  <a:schemeClr val="tx1"/>
                </a:solidFill>
                <a:effectLst/>
                <a:latin typeface="+mn-lt"/>
                <a:ea typeface="+mn-ea"/>
                <a:cs typeface="+mn-cs"/>
              </a:rPr>
              <a:t>, 2020). This is also influential for others to sing, dance and listen to the music of different cultures and languages. So the theory is relevant to the activities in the context of the study.</a:t>
            </a:r>
          </a:p>
        </p:txBody>
      </p:sp>
      <p:sp>
        <p:nvSpPr>
          <p:cNvPr id="4" name="Slide Number Placeholder 3"/>
          <p:cNvSpPr>
            <a:spLocks noGrp="1"/>
          </p:cNvSpPr>
          <p:nvPr>
            <p:ph type="sldNum" sz="quarter" idx="10"/>
          </p:nvPr>
        </p:nvSpPr>
        <p:spPr/>
        <p:txBody>
          <a:bodyPr/>
          <a:lstStyle/>
          <a:p>
            <a:fld id="{B2F3390A-F6EB-4905-990D-4B8B3F8D50FA}" type="slidenum">
              <a:rPr lang="en-GB" smtClean="0"/>
              <a:t>6</a:t>
            </a:fld>
            <a:endParaRPr lang="en-GB"/>
          </a:p>
        </p:txBody>
      </p:sp>
    </p:spTree>
    <p:extLst>
      <p:ext uri="{BB962C8B-B14F-4D97-AF65-F5344CB8AC3E}">
        <p14:creationId xmlns:p14="http://schemas.microsoft.com/office/powerpoint/2010/main" val="295878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lead volunteer of a refugee or social care centre plays different roles. It is also an important role to spend time and perform Crèche activities with children of different ages. This helps to develop the mental ability and ensure a learning environment in the care centre.</a:t>
            </a:r>
          </a:p>
        </p:txBody>
      </p:sp>
      <p:sp>
        <p:nvSpPr>
          <p:cNvPr id="4" name="Slide Number Placeholder 3"/>
          <p:cNvSpPr>
            <a:spLocks noGrp="1"/>
          </p:cNvSpPr>
          <p:nvPr>
            <p:ph type="sldNum" sz="quarter" idx="10"/>
          </p:nvPr>
        </p:nvSpPr>
        <p:spPr/>
        <p:txBody>
          <a:bodyPr/>
          <a:lstStyle/>
          <a:p>
            <a:fld id="{B2F3390A-F6EB-4905-990D-4B8B3F8D50FA}" type="slidenum">
              <a:rPr lang="en-GB" smtClean="0"/>
              <a:t>7</a:t>
            </a:fld>
            <a:endParaRPr lang="en-GB"/>
          </a:p>
        </p:txBody>
      </p:sp>
    </p:spTree>
    <p:extLst>
      <p:ext uri="{BB962C8B-B14F-4D97-AF65-F5344CB8AC3E}">
        <p14:creationId xmlns:p14="http://schemas.microsoft.com/office/powerpoint/2010/main" val="622054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2F3390A-F6EB-4905-990D-4B8B3F8D50FA}" type="slidenum">
              <a:rPr lang="en-GB" smtClean="0"/>
              <a:t>8</a:t>
            </a:fld>
            <a:endParaRPr lang="en-GB"/>
          </a:p>
        </p:txBody>
      </p:sp>
    </p:spTree>
    <p:extLst>
      <p:ext uri="{BB962C8B-B14F-4D97-AF65-F5344CB8AC3E}">
        <p14:creationId xmlns:p14="http://schemas.microsoft.com/office/powerpoint/2010/main" val="14656065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586B75A-687E-405C-8A0B-8D00578BA2C3}" type="datetimeFigureOut">
              <a:rPr lang="en-US" smtClean="0"/>
              <a:pPr/>
              <a:t>2/24/2023</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0097697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32434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5586B75A-687E-405C-8A0B-8D00578BA2C3}" type="datetimeFigureOut">
              <a:rPr lang="en-US" smtClean="0"/>
              <a:pPr/>
              <a:t>2/24/2023</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4825298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76030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38657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70492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2277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smtClean="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82579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586B75A-687E-405C-8A0B-8D00578BA2C3}" type="datetimeFigureOut">
              <a:rPr lang="en-US" smtClean="0"/>
              <a:pPr/>
              <a:t>2/24/2023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smtClean="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51707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90240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18555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5586B75A-687E-405C-8A0B-8D00578BA2C3}" type="datetimeFigureOut">
              <a:rPr lang="en-US" smtClean="0"/>
              <a:pPr/>
              <a:t>2/24/2023</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89259684"/>
      </p:ext>
    </p:extLst>
  </p:cSld>
  <p:clrMap bg1="lt1" tx1="dk1" bg2="lt2" tx2="dk2" accent1="accent1" accent2="accent2" accent3="accent3" accent4="accent4" accent5="accent5" accent6="accent6" hlink="hlink" folHlink="folHlink"/>
  <p:sldLayoutIdLst>
    <p:sldLayoutId id="2147484011" r:id="rId1"/>
    <p:sldLayoutId id="2147484012" r:id="rId2"/>
    <p:sldLayoutId id="2147484013" r:id="rId3"/>
    <p:sldLayoutId id="2147484014" r:id="rId4"/>
    <p:sldLayoutId id="2147484015" r:id="rId5"/>
    <p:sldLayoutId id="2147484016" r:id="rId6"/>
    <p:sldLayoutId id="2147484017" r:id="rId7"/>
    <p:sldLayoutId id="2147484018" r:id="rId8"/>
    <p:sldLayoutId id="2147484019" r:id="rId9"/>
    <p:sldLayoutId id="2147484020" r:id="rId10"/>
    <p:sldLayoutId id="2147484021"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3.jpg" /><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4.jpg" /><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3318" y="2222937"/>
            <a:ext cx="9305364" cy="2991429"/>
          </a:xfrm>
        </p:spPr>
        <p:txBody>
          <a:bodyPr>
            <a:noAutofit/>
          </a:bodyPr>
          <a:lstStyle/>
          <a:p>
            <a:pPr>
              <a:lnSpc>
                <a:spcPct val="200000"/>
              </a:lnSpc>
            </a:pPr>
            <a:r>
              <a:rPr lang="en-GB" sz="2000" dirty="0">
                <a:cs typeface="Arial" panose="020B0604020202020204" pitchFamily="34" charset="0"/>
              </a:rPr>
              <a:t>LCHS4006 </a:t>
            </a:r>
            <a:r>
              <a:rPr lang="en-US" sz="2000" dirty="0">
                <a:cs typeface="Arial" panose="020B0604020202020204" pitchFamily="34" charset="0"/>
              </a:rPr>
              <a:t>Psychology in Health and Social Care</a:t>
            </a:r>
            <a:br>
              <a:rPr lang="en-GB" sz="2000" b="1" dirty="0">
                <a:cs typeface="Arial" panose="020B0604020202020204" pitchFamily="34" charset="0"/>
              </a:rPr>
            </a:br>
            <a:r>
              <a:rPr lang="en-GB" sz="2000" dirty="0">
                <a:cs typeface="Arial" panose="020B0604020202020204" pitchFamily="34" charset="0"/>
              </a:rPr>
              <a:t>Individual Presentation – </a:t>
            </a:r>
            <a:r>
              <a:rPr lang="en-US" sz="2000" dirty="0"/>
              <a:t>Working with children in a social care setting</a:t>
            </a:r>
            <a:br>
              <a:rPr lang="en-US" sz="2000" dirty="0"/>
            </a:br>
            <a:r>
              <a:rPr lang="en-US" sz="2000" dirty="0"/>
              <a:t>Chosen age group: 7-11 years</a:t>
            </a:r>
            <a:br>
              <a:rPr lang="en-US" sz="2000" dirty="0"/>
            </a:br>
            <a:r>
              <a:rPr lang="en-GB" sz="2000" dirty="0"/>
              <a:t>Student Name: Suma Begum</a:t>
            </a:r>
            <a:br>
              <a:rPr lang="en-US" sz="2000" dirty="0"/>
            </a:br>
            <a:r>
              <a:rPr lang="en-GB" sz="2000" dirty="0"/>
              <a:t>Student ID: 213484</a:t>
            </a:r>
            <a:br>
              <a:rPr lang="en-US" sz="2000" dirty="0"/>
            </a:br>
            <a:endParaRPr lang="en-GB" sz="20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100015" y="7037294"/>
            <a:ext cx="7315200" cy="98612"/>
          </a:xfrm>
        </p:spPr>
        <p:txBody>
          <a:bodyPr>
            <a:normAutofit fontScale="25000" lnSpcReduction="20000"/>
          </a:bodyPr>
          <a:lstStyle/>
          <a:p>
            <a:endParaRPr lang="en-GB"/>
          </a:p>
        </p:txBody>
      </p:sp>
    </p:spTree>
    <p:extLst>
      <p:ext uri="{BB962C8B-B14F-4D97-AF65-F5344CB8AC3E}">
        <p14:creationId xmlns:p14="http://schemas.microsoft.com/office/powerpoint/2010/main" val="2634682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9882" y="465542"/>
            <a:ext cx="7067236" cy="986118"/>
          </a:xfrm>
        </p:spPr>
        <p:txBody>
          <a:bodyPr>
            <a:normAutofit/>
          </a:bodyPr>
          <a:lstStyle/>
          <a:p>
            <a:pPr algn="just"/>
            <a:r>
              <a:rPr lang="en-GB" sz="3600" b="1" dirty="0">
                <a:latin typeface="Arial" panose="020B0604020202020204" pitchFamily="34" charset="0"/>
                <a:cs typeface="Arial" panose="020B0604020202020204" pitchFamily="34" charset="0"/>
              </a:rPr>
              <a:t>Introduction</a:t>
            </a:r>
            <a:endParaRPr lang="en-GB" sz="36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425388" y="2061881"/>
            <a:ext cx="9158113" cy="4074967"/>
          </a:xfrm>
        </p:spPr>
        <p:txBody>
          <a:bodyPr numCol="1">
            <a:noAutofit/>
          </a:bodyPr>
          <a:lstStyle/>
          <a:p>
            <a:pPr marL="285750" indent="-285750"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A lead volunteer who works in any women's refugee camp plays a vital role to support the children and create a learning environment. </a:t>
            </a:r>
          </a:p>
          <a:p>
            <a:pPr marL="285750" indent="-285750"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It is also a key role to spend time with the children when their parents are out of the home.</a:t>
            </a:r>
          </a:p>
          <a:p>
            <a:pPr marL="285750" indent="-285750"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 The volunteers perform Creche activities that help to keep the children busy and help to educate them with effective approaches. </a:t>
            </a:r>
          </a:p>
          <a:p>
            <a:pPr marL="285750" indent="-285750"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The presentation has been developed to present activities for 7-11 years old children in the refugee camp.</a:t>
            </a:r>
          </a:p>
        </p:txBody>
      </p:sp>
    </p:spTree>
    <p:extLst>
      <p:ext uri="{BB962C8B-B14F-4D97-AF65-F5344CB8AC3E}">
        <p14:creationId xmlns:p14="http://schemas.microsoft.com/office/powerpoint/2010/main" val="1172730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2988" y="376518"/>
            <a:ext cx="8812306" cy="923364"/>
          </a:xfrm>
        </p:spPr>
        <p:txBody>
          <a:bodyPr>
            <a:noAutofit/>
          </a:bodyPr>
          <a:lstStyle/>
          <a:p>
            <a:pPr algn="l"/>
            <a:r>
              <a:rPr lang="en-GB" sz="3600" b="1" dirty="0">
                <a:latin typeface="Arial" panose="020B0604020202020204" pitchFamily="34" charset="0"/>
                <a:cs typeface="Arial" panose="020B0604020202020204" pitchFamily="34" charset="0"/>
              </a:rPr>
              <a:t>psychological theory</a:t>
            </a:r>
            <a:endParaRPr lang="en-GB" sz="36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443318" y="1608083"/>
            <a:ext cx="9708776" cy="4550670"/>
          </a:xfrm>
        </p:spPr>
        <p:txBody>
          <a:bodyPr numCol="2">
            <a:normAutofit/>
          </a:bodyPr>
          <a:lstStyle/>
          <a:p>
            <a:pPr algn="just">
              <a:lnSpc>
                <a:spcPct val="150000"/>
              </a:lnSpc>
            </a:pPr>
            <a:endParaRPr lang="en-GB"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From the perspective of a women's refugee centre, psychological theories have a lot of influence on understanding the attitude</a:t>
            </a:r>
          </a:p>
          <a:p>
            <a:pPr marL="285750" indent="-285750"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 It impacts the thoughts of the children and practising relevant approaches to keep them in a learning environment (Williams and Conroy, 2022).</a:t>
            </a:r>
          </a:p>
          <a:p>
            <a:pPr marL="285750" indent="-285750"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I will design the creche activities based on </a:t>
            </a:r>
            <a:r>
              <a:rPr lang="en-US" dirty="0">
                <a:latin typeface="Arial" panose="020B0604020202020204" pitchFamily="34" charset="0"/>
                <a:cs typeface="Arial" panose="020B0604020202020204" pitchFamily="34" charset="0"/>
              </a:rPr>
              <a:t>Vygotsky's Sociocultural Theory.</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8717" y="2103554"/>
            <a:ext cx="3447085" cy="3259192"/>
          </a:xfrm>
          <a:prstGeom prst="rect">
            <a:avLst/>
          </a:prstGeom>
        </p:spPr>
      </p:pic>
    </p:spTree>
    <p:extLst>
      <p:ext uri="{BB962C8B-B14F-4D97-AF65-F5344CB8AC3E}">
        <p14:creationId xmlns:p14="http://schemas.microsoft.com/office/powerpoint/2010/main" val="1170074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6094" y="510988"/>
            <a:ext cx="9672917" cy="708213"/>
          </a:xfrm>
        </p:spPr>
        <p:txBody>
          <a:bodyPr>
            <a:normAutofit/>
          </a:bodyPr>
          <a:lstStyle/>
          <a:p>
            <a:pPr algn="l" fontAlgn="base"/>
            <a:r>
              <a:rPr lang="en-US" sz="3600" b="1" dirty="0">
                <a:latin typeface="Arial" panose="020B0604020202020204" pitchFamily="34" charset="0"/>
                <a:cs typeface="Arial" panose="020B0604020202020204" pitchFamily="34" charset="0"/>
              </a:rPr>
              <a:t>Vygotsky's Sociocultural Theory</a:t>
            </a:r>
          </a:p>
        </p:txBody>
      </p:sp>
      <p:sp>
        <p:nvSpPr>
          <p:cNvPr id="3" name="Subtitle 2"/>
          <p:cNvSpPr>
            <a:spLocks noGrp="1"/>
          </p:cNvSpPr>
          <p:nvPr>
            <p:ph type="subTitle" idx="1"/>
          </p:nvPr>
        </p:nvSpPr>
        <p:spPr>
          <a:xfrm>
            <a:off x="1425388" y="2112579"/>
            <a:ext cx="9574306" cy="3831021"/>
          </a:xfrm>
        </p:spPr>
        <p:txBody>
          <a:bodyPr numCol="2">
            <a:norm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Vygotsky's Sociocultural Theory </a:t>
            </a:r>
            <a:r>
              <a:rPr lang="en-GB" dirty="0">
                <a:latin typeface="Arial" panose="020B0604020202020204" pitchFamily="34" charset="0"/>
                <a:cs typeface="Arial" panose="020B0604020202020204" pitchFamily="34" charset="0"/>
              </a:rPr>
              <a:t>has a lot of significance to influence the thoughts emotions and behaviours (Corcoran and Byrne, 2016). </a:t>
            </a:r>
          </a:p>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Since, in a women's refugee centre, there are children from different cultures and societies.</a:t>
            </a:r>
          </a:p>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 So the variations have a lot of impacts on the learning process of the children. </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Vygotsky's Sociocultural Theory says that parents, </a:t>
            </a:r>
            <a:r>
              <a:rPr lang="en-US" dirty="0" err="1">
                <a:latin typeface="Arial" panose="020B0604020202020204" pitchFamily="34" charset="0"/>
                <a:cs typeface="Arial" panose="020B0604020202020204" pitchFamily="34" charset="0"/>
              </a:rPr>
              <a:t>carers</a:t>
            </a:r>
            <a:r>
              <a:rPr lang="en-US" dirty="0">
                <a:latin typeface="Arial" panose="020B0604020202020204" pitchFamily="34" charset="0"/>
                <a:cs typeface="Arial" panose="020B0604020202020204" pitchFamily="34" charset="0"/>
              </a:rPr>
              <a:t>, peers, and the culture as a whole are responsible for the development of higher-order functions.</a:t>
            </a:r>
            <a:endParaRPr lang="en-GB"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3425" y="2112579"/>
            <a:ext cx="3498400" cy="3229867"/>
          </a:xfrm>
          <a:prstGeom prst="rect">
            <a:avLst/>
          </a:prstGeom>
        </p:spPr>
      </p:pic>
    </p:spTree>
    <p:extLst>
      <p:ext uri="{BB962C8B-B14F-4D97-AF65-F5344CB8AC3E}">
        <p14:creationId xmlns:p14="http://schemas.microsoft.com/office/powerpoint/2010/main" val="1020842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0918" y="367554"/>
            <a:ext cx="9672916" cy="1219200"/>
          </a:xfrm>
        </p:spPr>
        <p:txBody>
          <a:bodyPr>
            <a:noAutofit/>
          </a:bodyPr>
          <a:lstStyle/>
          <a:p>
            <a:pPr algn="l"/>
            <a:r>
              <a:rPr lang="en-GB" sz="3600" b="1" dirty="0">
                <a:latin typeface="Arial" panose="020B0604020202020204" pitchFamily="34" charset="0"/>
                <a:cs typeface="Arial" panose="020B0604020202020204" pitchFamily="34" charset="0"/>
              </a:rPr>
              <a:t>Two </a:t>
            </a:r>
            <a:r>
              <a:rPr lang="en-GB" sz="3600" b="1" dirty="0" err="1">
                <a:latin typeface="Arial" panose="020B0604020202020204" pitchFamily="34" charset="0"/>
                <a:cs typeface="Arial" panose="020B0604020202020204" pitchFamily="34" charset="0"/>
              </a:rPr>
              <a:t>CrEche</a:t>
            </a:r>
            <a:r>
              <a:rPr lang="en-GB" sz="3600" b="1" dirty="0">
                <a:latin typeface="Arial" panose="020B0604020202020204" pitchFamily="34" charset="0"/>
                <a:cs typeface="Arial" panose="020B0604020202020204" pitchFamily="34" charset="0"/>
              </a:rPr>
              <a:t> activities</a:t>
            </a:r>
            <a:r>
              <a:rPr lang="en-GB" sz="3600" b="1" dirty="0"/>
              <a:t> for 7 – 11 years</a:t>
            </a:r>
            <a:endParaRPr lang="en-GB" sz="3600" dirty="0"/>
          </a:p>
        </p:txBody>
      </p:sp>
      <p:sp>
        <p:nvSpPr>
          <p:cNvPr id="3" name="Subtitle 2"/>
          <p:cNvSpPr>
            <a:spLocks noGrp="1"/>
          </p:cNvSpPr>
          <p:nvPr>
            <p:ph type="subTitle" idx="1"/>
          </p:nvPr>
        </p:nvSpPr>
        <p:spPr>
          <a:xfrm>
            <a:off x="1389528" y="1860331"/>
            <a:ext cx="9681883" cy="4649112"/>
          </a:xfrm>
        </p:spPr>
        <p:txBody>
          <a:bodyPr numCol="2">
            <a:normAutofit/>
          </a:bodyPr>
          <a:lstStyle/>
          <a:p>
            <a:pPr algn="just">
              <a:lnSpc>
                <a:spcPct val="150000"/>
              </a:lnSpc>
            </a:pPr>
            <a:endParaRPr lang="en-GB" b="1"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Ø"/>
            </a:pPr>
            <a:r>
              <a:rPr lang="en-GB" b="1" dirty="0">
                <a:latin typeface="Arial" panose="020B0604020202020204" pitchFamily="34" charset="0"/>
                <a:cs typeface="Arial" panose="020B0604020202020204" pitchFamily="34" charset="0"/>
              </a:rPr>
              <a:t>Drawing and painting: </a:t>
            </a:r>
            <a:r>
              <a:rPr lang="en-GB" dirty="0">
                <a:latin typeface="Arial" panose="020B0604020202020204" pitchFamily="34" charset="0"/>
                <a:cs typeface="Arial" panose="020B0604020202020204" pitchFamily="34" charset="0"/>
              </a:rPr>
              <a:t>The volunteer can let the children run wild with paints and drawing tools. </a:t>
            </a:r>
          </a:p>
          <a:p>
            <a:pPr marL="285750" indent="-285750" algn="just">
              <a:lnSpc>
                <a:spcPct val="150000"/>
              </a:lnSpc>
              <a:buFont typeface="Wingdings" panose="05000000000000000000" pitchFamily="2" charset="2"/>
              <a:buChar char="Ø"/>
            </a:pPr>
            <a:r>
              <a:rPr lang="en-GB" b="1" dirty="0">
                <a:latin typeface="Arial" panose="020B0604020202020204" pitchFamily="34" charset="0"/>
                <a:cs typeface="Arial" panose="020B0604020202020204" pitchFamily="34" charset="0"/>
              </a:rPr>
              <a:t>Music, dancing, and singing:  </a:t>
            </a:r>
            <a:r>
              <a:rPr lang="en-GB" dirty="0">
                <a:latin typeface="Arial" panose="020B0604020202020204" pitchFamily="34" charset="0"/>
                <a:cs typeface="Arial" panose="020B0604020202020204" pitchFamily="34" charset="0"/>
              </a:rPr>
              <a:t>Singing and music largely help to develop the language of the children and improve their basic literacy skills (</a:t>
            </a:r>
            <a:r>
              <a:rPr lang="en-GB" dirty="0" err="1">
                <a:latin typeface="Arial" panose="020B0604020202020204" pitchFamily="34" charset="0"/>
                <a:cs typeface="Arial" panose="020B0604020202020204" pitchFamily="34" charset="0"/>
              </a:rPr>
              <a:t>O’loughlin</a:t>
            </a:r>
            <a:r>
              <a:rPr lang="en-GB" dirty="0">
                <a:latin typeface="Arial" panose="020B0604020202020204" pitchFamily="34" charset="0"/>
                <a:cs typeface="Arial" panose="020B0604020202020204" pitchFamily="34" charset="0"/>
              </a:rPr>
              <a:t> and </a:t>
            </a:r>
            <a:r>
              <a:rPr lang="en-GB" dirty="0" err="1">
                <a:latin typeface="Arial" panose="020B0604020202020204" pitchFamily="34" charset="0"/>
                <a:cs typeface="Arial" panose="020B0604020202020204" pitchFamily="34" charset="0"/>
              </a:rPr>
              <a:t>O’loughlin</a:t>
            </a:r>
            <a:r>
              <a:rPr lang="en-GB" dirty="0">
                <a:latin typeface="Arial" panose="020B0604020202020204" pitchFamily="34" charset="0"/>
                <a:cs typeface="Arial" panose="020B0604020202020204" pitchFamily="34" charset="0"/>
              </a:rPr>
              <a:t>, 2016). </a:t>
            </a:r>
            <a:endParaRPr lang="en-GB" b="1"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2235" y="2248059"/>
            <a:ext cx="3352491" cy="3074194"/>
          </a:xfrm>
          <a:prstGeom prst="rect">
            <a:avLst/>
          </a:prstGeom>
        </p:spPr>
      </p:pic>
    </p:spTree>
    <p:extLst>
      <p:ext uri="{BB962C8B-B14F-4D97-AF65-F5344CB8AC3E}">
        <p14:creationId xmlns:p14="http://schemas.microsoft.com/office/powerpoint/2010/main" val="1217363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9882" y="460904"/>
            <a:ext cx="10210800" cy="1308848"/>
          </a:xfrm>
        </p:spPr>
        <p:txBody>
          <a:bodyPr>
            <a:noAutofit/>
          </a:bodyPr>
          <a:lstStyle/>
          <a:p>
            <a:pPr algn="l"/>
            <a:r>
              <a:rPr lang="en-GB" sz="3600" b="1" dirty="0">
                <a:latin typeface="Arial" panose="020B0604020202020204" pitchFamily="34" charset="0"/>
                <a:cs typeface="Arial" panose="020B0604020202020204" pitchFamily="34" charset="0"/>
              </a:rPr>
              <a:t>Link With the theory </a:t>
            </a:r>
            <a:br>
              <a:rPr lang="en-GB" sz="3600" dirty="0">
                <a:latin typeface="Arial" panose="020B0604020202020204" pitchFamily="34" charset="0"/>
                <a:cs typeface="Arial" panose="020B0604020202020204" pitchFamily="34" charset="0"/>
              </a:rPr>
            </a:br>
            <a:endParaRPr lang="en-GB" sz="36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407459" y="2412124"/>
            <a:ext cx="9278470" cy="3522510"/>
          </a:xfrm>
        </p:spPr>
        <p:txBody>
          <a:bodyPr>
            <a:noAutofit/>
          </a:bodyPr>
          <a:lstStyle/>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All the mentioned Crèche activities have a direct link with </a:t>
            </a:r>
            <a:r>
              <a:rPr lang="en-US" dirty="0">
                <a:latin typeface="Arial" panose="020B0604020202020204" pitchFamily="34" charset="0"/>
                <a:cs typeface="Arial" panose="020B0604020202020204" pitchFamily="34" charset="0"/>
              </a:rPr>
              <a:t>Vygotsky's Sociocultural Theory</a:t>
            </a:r>
            <a:r>
              <a:rPr lang="en-GB" dirty="0">
                <a:latin typeface="Arial" panose="020B0604020202020204" pitchFamily="34" charset="0"/>
                <a:cs typeface="Arial" panose="020B0604020202020204" pitchFamily="34" charset="0"/>
              </a:rPr>
              <a:t> where the children are influenced by others when they draw and paint some specific and attractive pictures </a:t>
            </a:r>
            <a:r>
              <a:rPr lang="en-GB" dirty="0"/>
              <a:t> </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Shuayb</a:t>
            </a:r>
            <a:r>
              <a:rPr lang="en-GB" dirty="0">
                <a:latin typeface="Arial" panose="020B0604020202020204" pitchFamily="34" charset="0"/>
                <a:cs typeface="Arial" panose="020B0604020202020204" pitchFamily="34" charset="0"/>
              </a:rPr>
              <a:t> and </a:t>
            </a:r>
            <a:r>
              <a:rPr lang="en-GB" dirty="0" err="1">
                <a:latin typeface="Arial" panose="020B0604020202020204" pitchFamily="34" charset="0"/>
                <a:cs typeface="Arial" panose="020B0604020202020204" pitchFamily="34" charset="0"/>
              </a:rPr>
              <a:t>Crul</a:t>
            </a:r>
            <a:r>
              <a:rPr lang="en-GB" dirty="0">
                <a:latin typeface="Arial" panose="020B0604020202020204" pitchFamily="34" charset="0"/>
                <a:cs typeface="Arial" panose="020B0604020202020204" pitchFamily="34" charset="0"/>
              </a:rPr>
              <a:t>, 2020).</a:t>
            </a:r>
            <a:r>
              <a:rPr lang="en-GB" dirty="0"/>
              <a:t> </a:t>
            </a:r>
            <a:r>
              <a:rPr lang="en-GB" dirty="0">
                <a:latin typeface="Arial" panose="020B0604020202020204" pitchFamily="34" charset="0"/>
                <a:cs typeface="Arial" panose="020B0604020202020204" pitchFamily="34" charset="0"/>
              </a:rPr>
              <a:t> </a:t>
            </a:r>
          </a:p>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This is also influential for others to sing, dance and listen to the music of different cultures and languages. </a:t>
            </a:r>
          </a:p>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 the theory is relevant to the activities in the context of the study.</a:t>
            </a:r>
          </a:p>
        </p:txBody>
      </p:sp>
    </p:spTree>
    <p:extLst>
      <p:ext uri="{BB962C8B-B14F-4D97-AF65-F5344CB8AC3E}">
        <p14:creationId xmlns:p14="http://schemas.microsoft.com/office/powerpoint/2010/main" val="1954607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8847" y="502933"/>
            <a:ext cx="10170947" cy="914400"/>
          </a:xfrm>
        </p:spPr>
        <p:txBody>
          <a:bodyPr>
            <a:normAutofit/>
          </a:bodyPr>
          <a:lstStyle/>
          <a:p>
            <a:pPr algn="just"/>
            <a:r>
              <a:rPr lang="en-GB" sz="3600" b="1" dirty="0">
                <a:latin typeface="Arial" panose="020B0604020202020204" pitchFamily="34" charset="0"/>
                <a:cs typeface="Arial" panose="020B0604020202020204" pitchFamily="34" charset="0"/>
              </a:rPr>
              <a:t>Conclusion</a:t>
            </a:r>
          </a:p>
        </p:txBody>
      </p:sp>
      <p:sp>
        <p:nvSpPr>
          <p:cNvPr id="3" name="Subtitle 2"/>
          <p:cNvSpPr>
            <a:spLocks noGrp="1"/>
          </p:cNvSpPr>
          <p:nvPr>
            <p:ph type="subTitle" idx="1"/>
          </p:nvPr>
        </p:nvSpPr>
        <p:spPr>
          <a:xfrm>
            <a:off x="1436837" y="2364828"/>
            <a:ext cx="9275987" cy="3782474"/>
          </a:xfrm>
        </p:spPr>
        <p:txBody>
          <a:bodyPr>
            <a:normAutofit/>
          </a:bodyPr>
          <a:lstStyle/>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 lead volunteer of a refugee or social care centre plays different roles. </a:t>
            </a:r>
          </a:p>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It is also an important role to spend time and perform Crèche activities with children of different ages. </a:t>
            </a:r>
          </a:p>
          <a:p>
            <a:pPr marL="342900" indent="-34290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This helps to develop the mental ability and ensure a learning environment in the care centre.</a:t>
            </a:r>
          </a:p>
        </p:txBody>
      </p:sp>
    </p:spTree>
    <p:extLst>
      <p:ext uri="{BB962C8B-B14F-4D97-AF65-F5344CB8AC3E}">
        <p14:creationId xmlns:p14="http://schemas.microsoft.com/office/powerpoint/2010/main" val="2825853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9882" y="466165"/>
            <a:ext cx="7085166" cy="887505"/>
          </a:xfrm>
        </p:spPr>
        <p:txBody>
          <a:bodyPr>
            <a:noAutofit/>
          </a:bodyPr>
          <a:lstStyle/>
          <a:p>
            <a:pPr algn="just"/>
            <a:r>
              <a:rPr lang="en-US" sz="3600" b="1" dirty="0">
                <a:solidFill>
                  <a:schemeClr val="tx1"/>
                </a:solidFill>
                <a:latin typeface="Arial" panose="020B0604020202020204" pitchFamily="34" charset="0"/>
                <a:cs typeface="Arial" panose="020B0604020202020204" pitchFamily="34" charset="0"/>
              </a:rPr>
              <a:t>References</a:t>
            </a:r>
            <a:endParaRPr lang="en-GB" sz="3600" b="1" dirty="0">
              <a:solidFill>
                <a:schemeClr val="tx1"/>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479176" y="2081048"/>
            <a:ext cx="9260542" cy="3288812"/>
          </a:xfrm>
        </p:spPr>
        <p:txBody>
          <a:bodyPr>
            <a:no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Crawford, M. (2013). Social Pedagogy and Working with Children and Young People: Where Care and Education Meet. </a:t>
            </a:r>
            <a:r>
              <a:rPr lang="en-GB" i="1" dirty="0">
                <a:latin typeface="Arial" panose="020B0604020202020204" pitchFamily="34" charset="0"/>
                <a:cs typeface="Arial" panose="020B0604020202020204" pitchFamily="34" charset="0"/>
              </a:rPr>
              <a:t>Australian Social Work</a:t>
            </a:r>
            <a:r>
              <a:rPr lang="en-GB" dirty="0">
                <a:latin typeface="Arial" panose="020B0604020202020204" pitchFamily="34" charset="0"/>
                <a:cs typeface="Arial" panose="020B0604020202020204" pitchFamily="34" charset="0"/>
              </a:rPr>
              <a:t>, 66(3), pp.418–421. </a:t>
            </a:r>
            <a:r>
              <a:rPr lang="en-GB" dirty="0" err="1">
                <a:latin typeface="Arial" panose="020B0604020202020204" pitchFamily="34" charset="0"/>
                <a:cs typeface="Arial" panose="020B0604020202020204" pitchFamily="34" charset="0"/>
              </a:rPr>
              <a:t>doi:https</a:t>
            </a:r>
            <a:r>
              <a:rPr lang="en-GB" dirty="0">
                <a:latin typeface="Arial" panose="020B0604020202020204" pitchFamily="34" charset="0"/>
                <a:cs typeface="Arial" panose="020B0604020202020204" pitchFamily="34" charset="0"/>
              </a:rPr>
              <a:t>://doi.org/10.1080/0312407x.2013.809676.</a:t>
            </a:r>
          </a:p>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Corcoran, M. and Byrne, M. (2016). Evaluating a primary care psychology service in Ireland: a survey of stakeholders and psychologists. </a:t>
            </a:r>
            <a:r>
              <a:rPr lang="en-GB" i="1" dirty="0">
                <a:latin typeface="Arial" panose="020B0604020202020204" pitchFamily="34" charset="0"/>
                <a:cs typeface="Arial" panose="020B0604020202020204" pitchFamily="34" charset="0"/>
              </a:rPr>
              <a:t>Health &amp; Social Care in the Community</a:t>
            </a:r>
            <a:r>
              <a:rPr lang="en-GB" dirty="0">
                <a:latin typeface="Arial" panose="020B0604020202020204" pitchFamily="34" charset="0"/>
                <a:cs typeface="Arial" panose="020B0604020202020204" pitchFamily="34" charset="0"/>
              </a:rPr>
              <a:t>, 25(3), pp.1080–1089. </a:t>
            </a:r>
            <a:r>
              <a:rPr lang="en-GB" dirty="0" err="1">
                <a:latin typeface="Arial" panose="020B0604020202020204" pitchFamily="34" charset="0"/>
                <a:cs typeface="Arial" panose="020B0604020202020204" pitchFamily="34" charset="0"/>
              </a:rPr>
              <a:t>doi:https</a:t>
            </a:r>
            <a:r>
              <a:rPr lang="en-GB" dirty="0">
                <a:latin typeface="Arial" panose="020B0604020202020204" pitchFamily="34" charset="0"/>
                <a:cs typeface="Arial" panose="020B0604020202020204" pitchFamily="34" charset="0"/>
              </a:rPr>
              <a:t>://doi.org/10.1111/hsc.12410.</a:t>
            </a:r>
          </a:p>
          <a:p>
            <a:pPr marL="285750" indent="-285750" algn="just">
              <a:buFont typeface="Arial" panose="020B0604020202020204" pitchFamily="34" charset="0"/>
              <a:buChar char="•"/>
            </a:pPr>
            <a:r>
              <a:rPr lang="en-GB" dirty="0" err="1">
                <a:latin typeface="Arial" panose="020B0604020202020204" pitchFamily="34" charset="0"/>
                <a:cs typeface="Arial" panose="020B0604020202020204" pitchFamily="34" charset="0"/>
              </a:rPr>
              <a:t>O’loughlin</a:t>
            </a:r>
            <a:r>
              <a:rPr lang="en-GB" dirty="0">
                <a:latin typeface="Arial" panose="020B0604020202020204" pitchFamily="34" charset="0"/>
                <a:cs typeface="Arial" panose="020B0604020202020204" pitchFamily="34" charset="0"/>
              </a:rPr>
              <a:t>, M. and </a:t>
            </a:r>
            <a:r>
              <a:rPr lang="en-GB" dirty="0" err="1">
                <a:latin typeface="Arial" panose="020B0604020202020204" pitchFamily="34" charset="0"/>
                <a:cs typeface="Arial" panose="020B0604020202020204" pitchFamily="34" charset="0"/>
              </a:rPr>
              <a:t>O’loughlin</a:t>
            </a:r>
            <a:r>
              <a:rPr lang="en-GB" dirty="0">
                <a:latin typeface="Arial" panose="020B0604020202020204" pitchFamily="34" charset="0"/>
                <a:cs typeface="Arial" panose="020B0604020202020204" pitchFamily="34" charset="0"/>
              </a:rPr>
              <a:t>, S. (2016). </a:t>
            </a:r>
            <a:r>
              <a:rPr lang="en-GB" i="1" dirty="0">
                <a:latin typeface="Arial" panose="020B0604020202020204" pitchFamily="34" charset="0"/>
                <a:cs typeface="Arial" panose="020B0604020202020204" pitchFamily="34" charset="0"/>
              </a:rPr>
              <a:t>Social work with children and families</a:t>
            </a:r>
            <a:r>
              <a:rPr lang="en-GB" dirty="0">
                <a:latin typeface="Arial" panose="020B0604020202020204" pitchFamily="34" charset="0"/>
                <a:cs typeface="Arial" panose="020B0604020202020204" pitchFamily="34" charset="0"/>
              </a:rPr>
              <a:t>. Los Angeles: Learning Matters. </a:t>
            </a:r>
          </a:p>
          <a:p>
            <a:pPr marL="285750" indent="-285750" algn="just">
              <a:buFont typeface="Arial" panose="020B0604020202020204" pitchFamily="34" charset="0"/>
              <a:buChar char="•"/>
            </a:pPr>
            <a:r>
              <a:rPr lang="en-GB" dirty="0" err="1">
                <a:latin typeface="Arial" panose="020B0604020202020204" pitchFamily="34" charset="0"/>
                <a:cs typeface="Arial" panose="020B0604020202020204" pitchFamily="34" charset="0"/>
              </a:rPr>
              <a:t>Shuayb</a:t>
            </a:r>
            <a:r>
              <a:rPr lang="en-GB" dirty="0">
                <a:latin typeface="Arial" panose="020B0604020202020204" pitchFamily="34" charset="0"/>
                <a:cs typeface="Arial" panose="020B0604020202020204" pitchFamily="34" charset="0"/>
              </a:rPr>
              <a:t>, M. and </a:t>
            </a:r>
            <a:r>
              <a:rPr lang="en-GB" dirty="0" err="1">
                <a:latin typeface="Arial" panose="020B0604020202020204" pitchFamily="34" charset="0"/>
                <a:cs typeface="Arial" panose="020B0604020202020204" pitchFamily="34" charset="0"/>
              </a:rPr>
              <a:t>Crul</a:t>
            </a:r>
            <a:r>
              <a:rPr lang="en-GB" dirty="0">
                <a:latin typeface="Arial" panose="020B0604020202020204" pitchFamily="34" charset="0"/>
                <a:cs typeface="Arial" panose="020B0604020202020204" pitchFamily="34" charset="0"/>
              </a:rPr>
              <a:t>, M. (2020). Refuge 36 (2) Special Issue: Refugee Children, Status, and Educational Attainment: A Comparative Lens. </a:t>
            </a:r>
            <a:r>
              <a:rPr lang="en-GB" i="1" dirty="0">
                <a:latin typeface="Arial" panose="020B0604020202020204" pitchFamily="34" charset="0"/>
                <a:cs typeface="Arial" panose="020B0604020202020204" pitchFamily="34" charset="0"/>
              </a:rPr>
              <a:t>Refuge: Canada’s Journal on Refugees</a:t>
            </a:r>
            <a:r>
              <a:rPr lang="en-GB" dirty="0">
                <a:latin typeface="Arial" panose="020B0604020202020204" pitchFamily="34" charset="0"/>
                <a:cs typeface="Arial" panose="020B0604020202020204" pitchFamily="34" charset="0"/>
              </a:rPr>
              <a:t>, 36(2), pp.1–81. </a:t>
            </a:r>
            <a:r>
              <a:rPr lang="en-GB" dirty="0" err="1">
                <a:latin typeface="Arial" panose="020B0604020202020204" pitchFamily="34" charset="0"/>
                <a:cs typeface="Arial" panose="020B0604020202020204" pitchFamily="34" charset="0"/>
              </a:rPr>
              <a:t>doi:https</a:t>
            </a:r>
            <a:r>
              <a:rPr lang="en-GB" dirty="0">
                <a:latin typeface="Arial" panose="020B0604020202020204" pitchFamily="34" charset="0"/>
                <a:cs typeface="Arial" panose="020B0604020202020204" pitchFamily="34" charset="0"/>
              </a:rPr>
              <a:t>://doi.org/10.25071/1920-7336.40843.</a:t>
            </a:r>
          </a:p>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Williams, S. and Conroy, D. (2022). </a:t>
            </a:r>
            <a:r>
              <a:rPr lang="en-GB" i="1" dirty="0">
                <a:latin typeface="Arial" panose="020B0604020202020204" pitchFamily="34" charset="0"/>
                <a:cs typeface="Arial" panose="020B0604020202020204" pitchFamily="34" charset="0"/>
              </a:rPr>
              <a:t>A Student’s Guide to Placements in Health and Social Care Settings</a:t>
            </a:r>
            <a:r>
              <a:rPr lang="en-GB" dirty="0">
                <a:latin typeface="Arial" panose="020B0604020202020204" pitchFamily="34" charset="0"/>
                <a:cs typeface="Arial" panose="020B0604020202020204" pitchFamily="34" charset="0"/>
              </a:rPr>
              <a:t>. Critical Publishing.</a:t>
            </a:r>
          </a:p>
          <a:p>
            <a:pPr marL="285750" indent="-285750" algn="just">
              <a:buFont typeface="Arial" panose="020B0604020202020204" pitchFamily="34" charset="0"/>
              <a:buChar char="•"/>
            </a:pP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97463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813</TotalTime>
  <Words>1230</Words>
  <Application>Microsoft Office PowerPoint</Application>
  <PresentationFormat>Widescreen</PresentationFormat>
  <Paragraphs>51</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Savon</vt:lpstr>
      <vt:lpstr>LCHS4006 Psychology in Health and Social Care Individual Presentation – Working with children in a social care setting Chosen age group: 7-11 years Student Name: Suma Begum Student ID: 213484 </vt:lpstr>
      <vt:lpstr>Introduction</vt:lpstr>
      <vt:lpstr>psychological theory</vt:lpstr>
      <vt:lpstr>Vygotsky's Sociocultural Theory</vt:lpstr>
      <vt:lpstr>Two CrEche activities for 7 – 11 years</vt:lpstr>
      <vt:lpstr>Link With the theory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problems because of a global pandemic </dc:title>
  <cp:lastModifiedBy>Alaur Rahman</cp:lastModifiedBy>
  <cp:revision>147</cp:revision>
  <dcterms:created xsi:type="dcterms:W3CDTF">2022-02-15T03:50:58Z</dcterms:created>
  <dcterms:modified xsi:type="dcterms:W3CDTF">2023-02-24T15:45:05Z</dcterms:modified>
</cp:coreProperties>
</file>