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3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notesMasterIdLst>
    <p:notesMasterId r:id="rId20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notesMaster" Target="notesMasters/notesMaster1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/Relationships>
</file>

<file path=ppt/notesMasters/_rels/notesMaster1.xml.rels><?xml version='1.0' encoding='UTF-8' standalone='yes'?>
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minutes. Three things must land: the two-cue detector works, it beats the deep models, it does not yet generalise across people.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Mention they can ask me to jump to any section.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Pause before the last line. It is the hinge of the talk.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Point at panel (a) - the tape measure. That is how the 30 to 50 cm range was set.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Stress the combination attack is mine, built as the hardest case.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Do not rush. Examiners like a student who found their own error. Chance is 0.500.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Different camera, different distance, almost identical number. Strong point.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Live face: large, structured. Combo: small compact blob. Balloon: large but smooth.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Temperature catches heat decoys, misses combo. Shape catches combo, misses heat decoys.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Chance is 0.500. The asymmetry is deliberate: a rejected user retries, an accepted attack is a breach.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Two reasons: 192 pixels has almost no fine structure, and 15 sessions is too few to learn a representation.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 cannot collect examples of attacks not yet invented.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 direct. It only became measurable because I recorded a second participant.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Choosing a parameter by reading the metric is the same error as the random split.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Describe methodological differences. Do not editorialise about quality.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End on the honest version. Do not oversell.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Do not read this out. It is here so the sources are visible and so I can point at one if asked.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Signals I have the detail without cluttering the talk.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" Target="slide3.xml"/><Relationship Id="rId2" Type="http://schemas.openxmlformats.org/officeDocument/2006/relationships/slide" Target="slide5.xml"/><Relationship Id="rId3" Type="http://schemas.openxmlformats.org/officeDocument/2006/relationships/slide" Target="slide7.xml"/><Relationship Id="rId4" Type="http://schemas.openxmlformats.org/officeDocument/2006/relationships/slide" Target="slide10.xml"/><Relationship Id="rId5" Type="http://schemas.openxmlformats.org/officeDocument/2006/relationships/slide" Target="slide13.xml"/><Relationship Id="rId6" Type="http://schemas.openxmlformats.org/officeDocument/2006/relationships/slide" Target="slide16.xml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" Target="slide3.xml"/><Relationship Id="rId2" Type="http://schemas.openxmlformats.org/officeDocument/2006/relationships/slide" Target="slide5.xml"/><Relationship Id="rId3" Type="http://schemas.openxmlformats.org/officeDocument/2006/relationships/slide" Target="slide7.xml"/><Relationship Id="rId4" Type="http://schemas.openxmlformats.org/officeDocument/2006/relationships/slide" Target="slide10.xml"/><Relationship Id="rId5" Type="http://schemas.openxmlformats.org/officeDocument/2006/relationships/slide" Target="slide13.xml"/><Relationship Id="rId6" Type="http://schemas.openxmlformats.org/officeDocument/2006/relationships/slide" Target="slide16.xml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" Target="slide3.xml"/><Relationship Id="rId3" Type="http://schemas.openxmlformats.org/officeDocument/2006/relationships/slide" Target="slide5.xml"/><Relationship Id="rId4" Type="http://schemas.openxmlformats.org/officeDocument/2006/relationships/slide" Target="slide7.xml"/><Relationship Id="rId5" Type="http://schemas.openxmlformats.org/officeDocument/2006/relationships/slide" Target="slide10.xml"/><Relationship Id="rId6" Type="http://schemas.openxmlformats.org/officeDocument/2006/relationships/slide" Target="slide13.xml"/><Relationship Id="rId7" Type="http://schemas.openxmlformats.org/officeDocument/2006/relationships/slide" Target="slide16.xml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" Target="slide3.xml"/><Relationship Id="rId3" Type="http://schemas.openxmlformats.org/officeDocument/2006/relationships/slide" Target="slide5.xml"/><Relationship Id="rId4" Type="http://schemas.openxmlformats.org/officeDocument/2006/relationships/slide" Target="slide7.xml"/><Relationship Id="rId5" Type="http://schemas.openxmlformats.org/officeDocument/2006/relationships/slide" Target="slide10.xml"/><Relationship Id="rId6" Type="http://schemas.openxmlformats.org/officeDocument/2006/relationships/slide" Target="slide13.xml"/><Relationship Id="rId7" Type="http://schemas.openxmlformats.org/officeDocument/2006/relationships/slide" Target="slide16.xml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" Target="slide3.xml"/><Relationship Id="rId2" Type="http://schemas.openxmlformats.org/officeDocument/2006/relationships/slide" Target="slide5.xml"/><Relationship Id="rId3" Type="http://schemas.openxmlformats.org/officeDocument/2006/relationships/slide" Target="slide7.xml"/><Relationship Id="rId4" Type="http://schemas.openxmlformats.org/officeDocument/2006/relationships/slide" Target="slide10.xml"/><Relationship Id="rId5" Type="http://schemas.openxmlformats.org/officeDocument/2006/relationships/slide" Target="slide13.xml"/><Relationship Id="rId6" Type="http://schemas.openxmlformats.org/officeDocument/2006/relationships/slide" Target="slide16.xml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" Target="slide3.xml"/><Relationship Id="rId3" Type="http://schemas.openxmlformats.org/officeDocument/2006/relationships/slide" Target="slide5.xml"/><Relationship Id="rId4" Type="http://schemas.openxmlformats.org/officeDocument/2006/relationships/slide" Target="slide7.xml"/><Relationship Id="rId5" Type="http://schemas.openxmlformats.org/officeDocument/2006/relationships/slide" Target="slide10.xml"/><Relationship Id="rId6" Type="http://schemas.openxmlformats.org/officeDocument/2006/relationships/slide" Target="slide13.xml"/><Relationship Id="rId7" Type="http://schemas.openxmlformats.org/officeDocument/2006/relationships/slide" Target="slide16.xml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" Target="slide3.xml"/><Relationship Id="rId3" Type="http://schemas.openxmlformats.org/officeDocument/2006/relationships/slide" Target="slide5.xml"/><Relationship Id="rId4" Type="http://schemas.openxmlformats.org/officeDocument/2006/relationships/slide" Target="slide7.xml"/><Relationship Id="rId5" Type="http://schemas.openxmlformats.org/officeDocument/2006/relationships/slide" Target="slide10.xml"/><Relationship Id="rId6" Type="http://schemas.openxmlformats.org/officeDocument/2006/relationships/slide" Target="slide13.xml"/><Relationship Id="rId7" Type="http://schemas.openxmlformats.org/officeDocument/2006/relationships/slide" Target="slide16.xml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" Target="slide3.xml"/><Relationship Id="rId3" Type="http://schemas.openxmlformats.org/officeDocument/2006/relationships/slide" Target="slide5.xml"/><Relationship Id="rId4" Type="http://schemas.openxmlformats.org/officeDocument/2006/relationships/slide" Target="slide7.xml"/><Relationship Id="rId5" Type="http://schemas.openxmlformats.org/officeDocument/2006/relationships/slide" Target="slide10.xml"/><Relationship Id="rId6" Type="http://schemas.openxmlformats.org/officeDocument/2006/relationships/slide" Target="slide13.xml"/><Relationship Id="rId7" Type="http://schemas.openxmlformats.org/officeDocument/2006/relationships/slide" Target="slide16.xml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" Target="slide3.xml"/><Relationship Id="rId3" Type="http://schemas.openxmlformats.org/officeDocument/2006/relationships/slide" Target="slide5.xml"/><Relationship Id="rId4" Type="http://schemas.openxmlformats.org/officeDocument/2006/relationships/slide" Target="slide7.xml"/><Relationship Id="rId5" Type="http://schemas.openxmlformats.org/officeDocument/2006/relationships/slide" Target="slide10.xml"/><Relationship Id="rId6" Type="http://schemas.openxmlformats.org/officeDocument/2006/relationships/slide" Target="slide13.xml"/><Relationship Id="rId7" Type="http://schemas.openxmlformats.org/officeDocument/2006/relationships/slide" Target="slide16.xml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" Target="slide3.xml"/><Relationship Id="rId2" Type="http://schemas.openxmlformats.org/officeDocument/2006/relationships/slide" Target="slide5.xml"/><Relationship Id="rId3" Type="http://schemas.openxmlformats.org/officeDocument/2006/relationships/slide" Target="slide7.xml"/><Relationship Id="rId4" Type="http://schemas.openxmlformats.org/officeDocument/2006/relationships/slide" Target="slide10.xml"/><Relationship Id="rId5" Type="http://schemas.openxmlformats.org/officeDocument/2006/relationships/slide" Target="slide13.xml"/><Relationship Id="rId6" Type="http://schemas.openxmlformats.org/officeDocument/2006/relationships/slide" Target="slide16.xml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" Target="slide3.xml"/><Relationship Id="rId3" Type="http://schemas.openxmlformats.org/officeDocument/2006/relationships/slide" Target="slide5.xml"/><Relationship Id="rId4" Type="http://schemas.openxmlformats.org/officeDocument/2006/relationships/slide" Target="slide7.xml"/><Relationship Id="rId5" Type="http://schemas.openxmlformats.org/officeDocument/2006/relationships/slide" Target="slide10.xml"/><Relationship Id="rId6" Type="http://schemas.openxmlformats.org/officeDocument/2006/relationships/slide" Target="slide13.xml"/><Relationship Id="rId7" Type="http://schemas.openxmlformats.org/officeDocument/2006/relationships/slide" Target="slide16.xml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'1.0' encoding='UTF-8' standalone='yes'?>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" Target="slide3.xml"/><Relationship Id="rId3" Type="http://schemas.openxmlformats.org/officeDocument/2006/relationships/slide" Target="slide5.xml"/><Relationship Id="rId4" Type="http://schemas.openxmlformats.org/officeDocument/2006/relationships/slide" Target="slide7.xml"/><Relationship Id="rId5" Type="http://schemas.openxmlformats.org/officeDocument/2006/relationships/slide" Target="slide10.xml"/><Relationship Id="rId6" Type="http://schemas.openxmlformats.org/officeDocument/2006/relationships/slide" Target="slide13.xml"/><Relationship Id="rId7" Type="http://schemas.openxmlformats.org/officeDocument/2006/relationships/slide" Target="slide16.xml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'1.0' encoding='UTF-8' standalone='yes'?>
<Relationships xmlns="http://schemas.openxmlformats.org/package/2006/relationships"><Relationship Id="rId1" Type="http://schemas.openxmlformats.org/officeDocument/2006/relationships/slide" Target="slide3.xml"/><Relationship Id="rId2" Type="http://schemas.openxmlformats.org/officeDocument/2006/relationships/slide" Target="slide5.xml"/><Relationship Id="rId3" Type="http://schemas.openxmlformats.org/officeDocument/2006/relationships/slide" Target="slide7.xml"/><Relationship Id="rId4" Type="http://schemas.openxmlformats.org/officeDocument/2006/relationships/slide" Target="slide10.xml"/><Relationship Id="rId5" Type="http://schemas.openxmlformats.org/officeDocument/2006/relationships/slide" Target="slide13.xml"/><Relationship Id="rId6" Type="http://schemas.openxmlformats.org/officeDocument/2006/relationships/slide" Target="slide16.xml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'1.0' encoding='UTF-8' standalone='yes'?>
<Relationships xmlns="http://schemas.openxmlformats.org/package/2006/relationships"><Relationship Id="rId1" Type="http://schemas.openxmlformats.org/officeDocument/2006/relationships/slide" Target="slide3.xml"/><Relationship Id="rId2" Type="http://schemas.openxmlformats.org/officeDocument/2006/relationships/slide" Target="slide5.xml"/><Relationship Id="rId3" Type="http://schemas.openxmlformats.org/officeDocument/2006/relationships/slide" Target="slide7.xml"/><Relationship Id="rId4" Type="http://schemas.openxmlformats.org/officeDocument/2006/relationships/slide" Target="slide10.xml"/><Relationship Id="rId5" Type="http://schemas.openxmlformats.org/officeDocument/2006/relationships/slide" Target="slide13.xml"/><Relationship Id="rId6" Type="http://schemas.openxmlformats.org/officeDocument/2006/relationships/slide" Target="slide16.xml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'1.0' encoding='UTF-8' standalone='yes'?>
<Relationships xmlns="http://schemas.openxmlformats.org/package/2006/relationships"><Relationship Id="rId1" Type="http://schemas.openxmlformats.org/officeDocument/2006/relationships/slide" Target="slide3.xml"/><Relationship Id="rId2" Type="http://schemas.openxmlformats.org/officeDocument/2006/relationships/slide" Target="slide5.xml"/><Relationship Id="rId3" Type="http://schemas.openxmlformats.org/officeDocument/2006/relationships/slide" Target="slide7.xml"/><Relationship Id="rId4" Type="http://schemas.openxmlformats.org/officeDocument/2006/relationships/slide" Target="slide10.xml"/><Relationship Id="rId5" Type="http://schemas.openxmlformats.org/officeDocument/2006/relationships/slide" Target="slide13.xml"/><Relationship Id="rId6" Type="http://schemas.openxmlformats.org/officeDocument/2006/relationships/slide" Target="slide16.xml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1295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22960" y="1371600"/>
            <a:ext cx="1051560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ts val="44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Privacy-Preserving Presentation</a:t>
            </a:r>
            <a:endParaRPr lang="en-US" sz="4000" dirty="0"/>
          </a:p>
          <a:p>
            <a:pPr indent="0" marL="0">
              <a:lnSpc>
                <a:spcPts val="44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Attack Detection</a:t>
            </a:r>
            <a:endParaRPr lang="en-US" sz="4000" dirty="0"/>
          </a:p>
        </p:txBody>
      </p:sp>
      <p:sp>
        <p:nvSpPr>
          <p:cNvPr id="3" name="Text 1"/>
          <p:cNvSpPr txBox="1"/>
          <p:nvPr/>
        </p:nvSpPr>
        <p:spPr>
          <a:xfrm>
            <a:off x="822960" y="3017520"/>
            <a:ext cx="10515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dirty="0">
                <a:solidFill>
                  <a:srgbClr val="9EC7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Using a Low-Resolution Thermal Sensor Array</a:t>
            </a:r>
            <a:endParaRPr lang="en-US" sz="2000" dirty="0"/>
          </a:p>
        </p:txBody>
      </p:sp>
      <p:sp>
        <p:nvSpPr>
          <p:cNvPr id="4" name="Text 2"/>
          <p:cNvSpPr txBox="1"/>
          <p:nvPr/>
        </p:nvSpPr>
        <p:spPr>
          <a:xfrm>
            <a:off x="822960" y="4206240"/>
            <a:ext cx="10515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Khawja Redwanul Islam</a:t>
            </a:r>
            <a:endParaRPr lang="en-US" sz="1500" dirty="0"/>
          </a:p>
        </p:txBody>
      </p:sp>
      <p:sp>
        <p:nvSpPr>
          <p:cNvPr id="5" name="Text 3"/>
          <p:cNvSpPr txBox="1"/>
          <p:nvPr/>
        </p:nvSpPr>
        <p:spPr>
          <a:xfrm>
            <a:off x="822960" y="4617720"/>
            <a:ext cx="10515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9EC7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Dr Abdallah Naser    |    MSc Data and Artificial Intelligence    |    UWTSD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 will cover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Click any section to jump there</a:t>
            </a:r>
            <a:endParaRPr lang="en-US" sz="1400" dirty="0"/>
          </a:p>
        </p:txBody>
      </p:sp>
      <p:sp>
        <p:nvSpPr>
          <p:cNvPr id="4" name="Text 2"/>
          <p:cNvSpPr txBox="1"/>
          <p:nvPr/>
        </p:nvSpPr>
        <p:spPr>
          <a:xfrm>
            <a:off x="1005840" y="1691640"/>
            <a:ext cx="502920" cy="502920"/>
          </a:xfrm>
          <a:prstGeom prst="ellipse">
            <a:avLst/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5" name="Text 3">
            <a:hlinkClick r:id="rId1" tooltip="" action="ppaction://hlinksldjump"/>
          </p:cNvPr>
          <p:cNvSpPr txBox="1"/>
          <p:nvPr/>
        </p:nvSpPr>
        <p:spPr>
          <a:xfrm>
            <a:off x="1828800" y="1746504"/>
            <a:ext cx="8778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u="sng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1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problem and why resolution matters</a:t>
            </a:r>
            <a:endParaRPr lang="en-US" sz="1700" dirty="0"/>
          </a:p>
        </p:txBody>
      </p:sp>
      <p:sp>
        <p:nvSpPr>
          <p:cNvPr id="6" name="Text 4"/>
          <p:cNvSpPr txBox="1"/>
          <p:nvPr/>
        </p:nvSpPr>
        <p:spPr>
          <a:xfrm>
            <a:off x="1005840" y="2404872"/>
            <a:ext cx="502920" cy="502920"/>
          </a:xfrm>
          <a:prstGeom prst="ellipse">
            <a:avLst/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7" name="Text 5">
            <a:hlinkClick r:id="rId2" tooltip="" action="ppaction://hlinksldjump"/>
          </p:cNvPr>
          <p:cNvSpPr txBox="1"/>
          <p:nvPr/>
        </p:nvSpPr>
        <p:spPr>
          <a:xfrm>
            <a:off x="1828800" y="2459736"/>
            <a:ext cx="8778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u="sng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dataset and the attacks I built</a:t>
            </a:r>
            <a:endParaRPr lang="en-US" sz="1700" dirty="0"/>
          </a:p>
        </p:txBody>
      </p:sp>
      <p:sp>
        <p:nvSpPr>
          <p:cNvPr id="8" name="Text 6"/>
          <p:cNvSpPr txBox="1"/>
          <p:nvPr/>
        </p:nvSpPr>
        <p:spPr>
          <a:xfrm>
            <a:off x="1005840" y="3118104"/>
            <a:ext cx="502920" cy="502920"/>
          </a:xfrm>
          <a:prstGeom prst="ellipse">
            <a:avLst/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7">
            <a:hlinkClick r:id="rId3" tooltip="" action="ppaction://hlinksldjump"/>
          </p:cNvPr>
          <p:cNvSpPr txBox="1"/>
          <p:nvPr/>
        </p:nvSpPr>
        <p:spPr>
          <a:xfrm>
            <a:off x="1828800" y="3172968"/>
            <a:ext cx="8778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u="sng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Two physical cues</a:t>
            </a:r>
            <a:endParaRPr lang="en-US" sz="1700" dirty="0"/>
          </a:p>
        </p:txBody>
      </p:sp>
      <p:sp>
        <p:nvSpPr>
          <p:cNvPr id="10" name="Text 8"/>
          <p:cNvSpPr txBox="1"/>
          <p:nvPr/>
        </p:nvSpPr>
        <p:spPr>
          <a:xfrm>
            <a:off x="1005840" y="3831336"/>
            <a:ext cx="502920" cy="502920"/>
          </a:xfrm>
          <a:prstGeom prst="ellipse">
            <a:avLst/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9">
            <a:hlinkClick r:id="rId4" tooltip="" action="ppaction://hlinksldjump"/>
          </p:cNvPr>
          <p:cNvSpPr txBox="1"/>
          <p:nvPr/>
        </p:nvSpPr>
        <p:spPr>
          <a:xfrm>
            <a:off x="1828800" y="3886200"/>
            <a:ext cx="8778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u="sng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result, and how it compares</a:t>
            </a:r>
            <a:endParaRPr lang="en-US" sz="1700" dirty="0"/>
          </a:p>
        </p:txBody>
      </p:sp>
      <p:sp>
        <p:nvSpPr>
          <p:cNvPr id="12" name="Text 10"/>
          <p:cNvSpPr txBox="1"/>
          <p:nvPr/>
        </p:nvSpPr>
        <p:spPr>
          <a:xfrm>
            <a:off x="1005840" y="4544568"/>
            <a:ext cx="502920" cy="502920"/>
          </a:xfrm>
          <a:prstGeom prst="ellipse">
            <a:avLst/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600" dirty="0"/>
          </a:p>
        </p:txBody>
      </p:sp>
      <p:sp>
        <p:nvSpPr>
          <p:cNvPr id="13" name="Text 11">
            <a:hlinkClick r:id="rId5" tooltip="" action="ppaction://hlinksldjump"/>
          </p:cNvPr>
          <p:cNvSpPr txBox="1"/>
          <p:nvPr/>
        </p:nvSpPr>
        <p:spPr>
          <a:xfrm>
            <a:off x="1828800" y="4599432"/>
            <a:ext cx="8778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u="sng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it cannot yet do</a:t>
            </a:r>
            <a:endParaRPr lang="en-US" sz="1700" dirty="0"/>
          </a:p>
        </p:txBody>
      </p:sp>
      <p:sp>
        <p:nvSpPr>
          <p:cNvPr id="14" name="Text 12"/>
          <p:cNvSpPr txBox="1"/>
          <p:nvPr/>
        </p:nvSpPr>
        <p:spPr>
          <a:xfrm>
            <a:off x="1005840" y="5257800"/>
            <a:ext cx="502920" cy="502920"/>
          </a:xfrm>
          <a:prstGeom prst="ellipse">
            <a:avLst/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600" dirty="0"/>
          </a:p>
        </p:txBody>
      </p:sp>
      <p:sp>
        <p:nvSpPr>
          <p:cNvPr id="15" name="Text 13">
            <a:hlinkClick r:id="rId6" tooltip="" action="ppaction://hlinksldjump"/>
          </p:cNvPr>
          <p:cNvSpPr txBox="1"/>
          <p:nvPr/>
        </p:nvSpPr>
        <p:spPr>
          <a:xfrm>
            <a:off x="1828800" y="5312664"/>
            <a:ext cx="8778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u="sng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Conclusion and references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problem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face recognition system cannot tell a person from a photograph of one</a:t>
            </a:r>
            <a:endParaRPr lang="en-US" sz="1400" dirty="0"/>
          </a:p>
        </p:txBody>
      </p:sp>
      <p:sp>
        <p:nvSpPr>
          <p:cNvPr id="4" name="Text 2"/>
          <p:cNvSpPr txBox="1"/>
          <p:nvPr/>
        </p:nvSpPr>
        <p:spPr>
          <a:xfrm>
            <a:off x="640080" y="1737360"/>
            <a:ext cx="6583680" cy="2377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presentation attack is holding an artefact - a printed photo, a phone screen, a mask - in front of the sensor.</a:t>
            </a:r>
            <a:endParaRPr lang="en-US" sz="15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Silicone masks defeat CNN face recognition at ten times its nominal false-match rate.</a:t>
            </a:r>
            <a:endParaRPr lang="en-US" sz="15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attack detection asks a narrower question than recognition: is a live person present at all?</a:t>
            </a:r>
            <a:endParaRPr lang="en-US" sz="1500" dirty="0"/>
          </a:p>
        </p:txBody>
      </p:sp>
      <p:sp>
        <p:nvSpPr>
          <p:cNvPr id="5" name="Text 3"/>
          <p:cNvSpPr txBox="1"/>
          <p:nvPr/>
        </p:nvSpPr>
        <p:spPr>
          <a:xfrm>
            <a:off x="7589520" y="1828800"/>
            <a:ext cx="4023360" cy="1371600"/>
          </a:xfrm>
          <a:prstGeom prst="roundRect">
            <a:avLst>
              <a:gd name="adj" fmla="val 5333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i="1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Because it only needs liveness, not identity,</a:t>
            </a:r>
            <a:endParaRPr lang="en-US" sz="1400" dirty="0"/>
          </a:p>
          <a:p>
            <a:pPr algn="ctr" indent="0" marL="0">
              <a:buNone/>
            </a:pPr>
            <a:r>
              <a:rPr lang="en-US" sz="1400" i="1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does not need identity-revealing resolution.</a:t>
            </a:r>
            <a:endParaRPr lang="en-US" sz="1400" dirty="0"/>
          </a:p>
        </p:txBody>
      </p:sp>
      <p:sp>
        <p:nvSpPr>
          <p:cNvPr id="6" name="Text 4"/>
          <p:cNvSpPr txBox="1"/>
          <p:nvPr/>
        </p:nvSpPr>
        <p:spPr>
          <a:xfrm>
            <a:off x="7589520" y="3383280"/>
            <a:ext cx="4023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That claim is what this project tests.</a:t>
            </a:r>
            <a:endParaRPr lang="en-US" sz="1300" dirty="0"/>
          </a:p>
        </p:txBody>
      </p:sp>
      <p:sp>
        <p:nvSpPr>
          <p:cNvPr id="7" name="Text 5"/>
          <p:cNvSpPr txBox="1"/>
          <p:nvPr/>
        </p:nvSpPr>
        <p:spPr>
          <a:xfrm>
            <a:off x="640080" y="5897880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Silicone-mask vulnerability [9].   PAD framing and taxonomy [1].   Metrics per ISO/IEC 30107-3 [8].</a:t>
            </a:r>
            <a:endParaRPr lang="en-US" sz="900" dirty="0"/>
          </a:p>
        </p:txBody>
      </p:sp>
      <p:sp>
        <p:nvSpPr>
          <p:cNvPr id="8" name="Text 6">
            <a:hlinkClick r:id="rId1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1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9" name="Text 7">
            <a:hlinkClick r:id="rId2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10" name="Text 8">
            <a:hlinkClick r:id="rId3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11" name="Text 9">
            <a:hlinkClick r:id="rId4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12" name="Text 10">
            <a:hlinkClick r:id="rId5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3" name="Text 11">
            <a:hlinkClick r:id="rId6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sensor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Melexis MLX90641 - 16 x 12 pixels, 192 temperature values per frame</a:t>
            </a:r>
            <a:endParaRPr lang="en-US" sz="1400" dirty="0"/>
          </a:p>
        </p:txBody>
      </p:sp>
      <p:pic>
        <p:nvPicPr>
          <p:cNvPr id="4" name="Image 0" descr="figures/G1_lab_setup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0080" y="1691640"/>
            <a:ext cx="6766560" cy="3977640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8229600" y="1828800"/>
            <a:ext cx="26517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4600" b="1" dirty="0">
                <a:solidFill>
                  <a:srgbClr val="065A8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192</a:t>
            </a:r>
            <a:endParaRPr lang="en-US" sz="4600" dirty="0"/>
          </a:p>
        </p:txBody>
      </p:sp>
      <p:sp>
        <p:nvSpPr>
          <p:cNvPr id="6" name="Text 3"/>
          <p:cNvSpPr txBox="1"/>
          <p:nvPr/>
        </p:nvSpPr>
        <p:spPr>
          <a:xfrm>
            <a:off x="8229600" y="2651760"/>
            <a:ext cx="2651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values per frame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229600" y="3200400"/>
            <a:ext cx="26517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4600" b="1" dirty="0">
                <a:solidFill>
                  <a:srgbClr val="1C729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~40</a:t>
            </a:r>
            <a:endParaRPr lang="en-US" sz="4600" dirty="0"/>
          </a:p>
        </p:txBody>
      </p:sp>
      <p:sp>
        <p:nvSpPr>
          <p:cNvPr id="8" name="Text 5"/>
          <p:cNvSpPr txBox="1"/>
          <p:nvPr/>
        </p:nvSpPr>
        <p:spPr>
          <a:xfrm>
            <a:off x="8229600" y="4023360"/>
            <a:ext cx="2651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pixels on a face</a:t>
            </a:r>
            <a:endParaRPr lang="en-US" sz="1100" dirty="0"/>
          </a:p>
        </p:txBody>
      </p:sp>
      <p:sp>
        <p:nvSpPr>
          <p:cNvPr id="9" name="Text 6"/>
          <p:cNvSpPr txBox="1"/>
          <p:nvPr/>
        </p:nvSpPr>
        <p:spPr>
          <a:xfrm>
            <a:off x="8138160" y="4572000"/>
            <a:ext cx="35661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stored frame can identify anyone.</a:t>
            </a:r>
            <a:endParaRPr lang="en-US" sz="1300" dirty="0"/>
          </a:p>
          <a:p>
            <a:pPr indent="0" marL="0">
              <a:buNone/>
            </a:pPr>
            <a:r>
              <a:rPr lang="en-US" sz="13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 is a property of the hardware,</a:t>
            </a:r>
            <a:endParaRPr lang="en-US" sz="1300" dirty="0"/>
          </a:p>
          <a:p>
            <a:pPr indent="0" marL="0">
              <a:buNone/>
            </a:pPr>
            <a:r>
              <a:rPr lang="en-US" sz="13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of the software.</a:t>
            </a:r>
            <a:endParaRPr lang="en-US" sz="1300" dirty="0"/>
          </a:p>
        </p:txBody>
      </p:sp>
      <p:sp>
        <p:nvSpPr>
          <p:cNvPr id="10" name="Text 7"/>
          <p:cNvSpPr txBox="1"/>
          <p:nvPr/>
        </p:nvSpPr>
        <p:spPr>
          <a:xfrm>
            <a:off x="640080" y="5897880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Sensor specification [26].   Low-resolution privacy argument [15], [4].</a:t>
            </a:r>
            <a:endParaRPr lang="en-US" sz="900" dirty="0"/>
          </a:p>
        </p:txBody>
      </p:sp>
      <p:sp>
        <p:nvSpPr>
          <p:cNvPr id="11" name="Text 8">
            <a:hlinkClick r:id="rId2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12" name="Text 9">
            <a:hlinkClick r:id="rId3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13" name="Text 10">
            <a:hlinkClick r:id="rId4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14" name="Text 11">
            <a:hlinkClick r:id="rId5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15" name="Text 12">
            <a:hlinkClick r:id="rId6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6" name="Text 13">
            <a:hlinkClick r:id="rId7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7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dataset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1,850 frames, 15 sessions, 2 participants, 4 attack families</a:t>
            </a:r>
            <a:endParaRPr lang="en-US" sz="14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40080" y="1783080"/>
          <a:ext cx="6309360" cy="914400"/>
        </p:xfrm>
        <a:graphic>
          <a:graphicData uri="http://schemas.openxmlformats.org/drawingml/2006/table">
            <a:tbl>
              <a:tblPr/>
              <a:tblGrid>
                <a:gridCol w="1577340"/>
                <a:gridCol w="1577340"/>
                <a:gridCol w="1577340"/>
                <a:gridCol w="1577340"/>
              </a:tblGrid>
              <a:tr h="384048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Class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Sessions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Frames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Peak °C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84048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Bona fide (live)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8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981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35.35 ± 0.45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84048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Printed photographs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246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31.6 / 35.5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84048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Screen replays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245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33.1 / 37.3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84048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Heat decoys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256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37.2 / 39.1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84048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Combination attack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122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36.05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5" name="Image 0" descr="figures/A2_sessions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23760" y="1737360"/>
            <a:ext cx="4480560" cy="3108960"/>
          </a:xfrm>
          <a:prstGeom prst="rect">
            <a:avLst/>
          </a:prstGeom>
        </p:spPr>
      </p:pic>
      <p:sp>
        <p:nvSpPr>
          <p:cNvPr id="6" name="Text 2"/>
          <p:cNvSpPr txBox="1"/>
          <p:nvPr/>
        </p:nvSpPr>
        <p:spPr>
          <a:xfrm>
            <a:off x="640080" y="4892040"/>
            <a:ext cx="63093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i="1" dirty="0">
                <a:solidFill>
                  <a:srgbClr val="C15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combination attack - a printed photo warmed from behind - was built specifically to defeat a temperature threshold.</a:t>
            </a:r>
            <a:endParaRPr lang="en-US" sz="1300" dirty="0"/>
          </a:p>
        </p:txBody>
      </p:sp>
      <p:sp>
        <p:nvSpPr>
          <p:cNvPr id="7" name="Text 3">
            <a:hlinkClick r:id="rId2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8" name="Text 4">
            <a:hlinkClick r:id="rId3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9" name="Text 5">
            <a:hlinkClick r:id="rId4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10" name="Text 6">
            <a:hlinkClick r:id="rId5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11" name="Text 7">
            <a:hlinkClick r:id="rId6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2" name="Text 8">
            <a:hlinkClick r:id="rId7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7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mistake worth reporting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My first result was ACER 0.000 - and it was wrong</a:t>
            </a:r>
            <a:endParaRPr lang="en-US" sz="1400" dirty="0"/>
          </a:p>
        </p:txBody>
      </p:sp>
      <p:sp>
        <p:nvSpPr>
          <p:cNvPr id="4" name="Text 2"/>
          <p:cNvSpPr txBox="1"/>
          <p:nvPr/>
        </p:nvSpPr>
        <p:spPr>
          <a:xfrm>
            <a:off x="640080" y="1828800"/>
            <a:ext cx="585216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Random frame splits put near-identical frames in both training and test.</a:t>
            </a:r>
            <a:endParaRPr lang="en-US" sz="15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 2 fps, consecutive frames are half a second apart - effectively the same picture.</a:t>
            </a:r>
            <a:endParaRPr lang="en-US" sz="15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model was recognising recordings, not liveness.</a:t>
            </a:r>
            <a:endParaRPr lang="en-US" sz="1500" dirty="0"/>
          </a:p>
        </p:txBody>
      </p:sp>
      <p:sp>
        <p:nvSpPr>
          <p:cNvPr id="5" name="Text 3"/>
          <p:cNvSpPr txBox="1"/>
          <p:nvPr/>
        </p:nvSpPr>
        <p:spPr>
          <a:xfrm>
            <a:off x="6949440" y="1920240"/>
            <a:ext cx="21945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4400" b="1" dirty="0">
                <a:solidFill>
                  <a:srgbClr val="C155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0.000</a:t>
            </a:r>
            <a:endParaRPr lang="en-US" sz="4400" dirty="0"/>
          </a:p>
        </p:txBody>
      </p:sp>
      <p:sp>
        <p:nvSpPr>
          <p:cNvPr id="6" name="Text 4"/>
          <p:cNvSpPr txBox="1"/>
          <p:nvPr/>
        </p:nvSpPr>
        <p:spPr>
          <a:xfrm>
            <a:off x="6949440" y="2743200"/>
            <a:ext cx="2194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random frame split</a:t>
            </a:r>
            <a:endParaRPr lang="en-US" sz="1100" dirty="0"/>
          </a:p>
        </p:txBody>
      </p:sp>
      <p:sp>
        <p:nvSpPr>
          <p:cNvPr id="7" name="Text 5"/>
          <p:cNvSpPr txBox="1"/>
          <p:nvPr/>
        </p:nvSpPr>
        <p:spPr>
          <a:xfrm>
            <a:off x="9326880" y="1920240"/>
            <a:ext cx="21945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4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0.51</a:t>
            </a:r>
            <a:endParaRPr lang="en-US" sz="4400" dirty="0"/>
          </a:p>
        </p:txBody>
      </p:sp>
      <p:sp>
        <p:nvSpPr>
          <p:cNvPr id="8" name="Text 6"/>
          <p:cNvSpPr txBox="1"/>
          <p:nvPr/>
        </p:nvSpPr>
        <p:spPr>
          <a:xfrm>
            <a:off x="9326880" y="2743200"/>
            <a:ext cx="2194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session-grouped split</a:t>
            </a:r>
            <a:endParaRPr lang="en-US" sz="1100" dirty="0"/>
          </a:p>
        </p:txBody>
      </p:sp>
      <p:sp>
        <p:nvSpPr>
          <p:cNvPr id="9" name="Text 7"/>
          <p:cNvSpPr txBox="1"/>
          <p:nvPr/>
        </p:nvSpPr>
        <p:spPr>
          <a:xfrm>
            <a:off x="640080" y="4206240"/>
            <a:ext cx="10881360" cy="777240"/>
          </a:xfrm>
          <a:prstGeom prst="roundRect">
            <a:avLst>
              <a:gd name="adj" fmla="val 9412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number from here on uses session-grouped cross-validation: whole recordings are held out, never individual frames.</a:t>
            </a:r>
            <a:endParaRPr lang="en-US" sz="1400" dirty="0"/>
          </a:p>
        </p:txBody>
      </p:sp>
      <p:sp>
        <p:nvSpPr>
          <p:cNvPr id="10" name="Text 8">
            <a:hlinkClick r:id="rId1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1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11" name="Text 9">
            <a:hlinkClick r:id="rId2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12" name="Text 10">
            <a:hlinkClick r:id="rId3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13" name="Text 11">
            <a:hlinkClick r:id="rId4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14" name="Text 12">
            <a:hlinkClick r:id="rId5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5" name="Text 13">
            <a:hlinkClick r:id="rId6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Cue 1: temperature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Necessary, but not sufficient</a:t>
            </a:r>
            <a:endParaRPr lang="en-US" sz="1400" dirty="0"/>
          </a:p>
        </p:txBody>
      </p:sp>
      <p:pic>
        <p:nvPicPr>
          <p:cNvPr id="4" name="Image 0" descr="figures/B2_peak_by_session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0080" y="1691640"/>
            <a:ext cx="6949440" cy="3840480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7863840" y="2011680"/>
            <a:ext cx="384048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3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band: 34.46 - 36.24 °C</a:t>
            </a:r>
            <a:endParaRPr lang="en-US" sz="1300" dirty="0"/>
          </a:p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3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Independently corroborated at 35.4 ± 0.5 °C</a:t>
            </a:r>
            <a:endParaRPr lang="en-US" sz="1300" dirty="0"/>
          </a:p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3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But 19% of attack frames fall inside that band</a:t>
            </a:r>
            <a:endParaRPr lang="en-US" sz="1300" dirty="0"/>
          </a:p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3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warmed photo and the combination attack are inside it by design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640080" y="5897880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Independent corroboration, inner canthi of 14 subjects [22].   Measurement-site effects [24].</a:t>
            </a:r>
            <a:endParaRPr lang="en-US" sz="900" dirty="0"/>
          </a:p>
        </p:txBody>
      </p:sp>
      <p:sp>
        <p:nvSpPr>
          <p:cNvPr id="7" name="Text 4">
            <a:hlinkClick r:id="rId2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8" name="Text 5">
            <a:hlinkClick r:id="rId3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9" name="Text 6">
            <a:hlinkClick r:id="rId4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10" name="Text 7">
            <a:hlinkClick r:id="rId5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11" name="Text 8">
            <a:hlinkClick r:id="rId6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2" name="Text 9">
            <a:hlinkClick r:id="rId7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7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Cue 2: thermal topology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camera records reflected light. A thermal sensor records emitted heat.</a:t>
            </a:r>
            <a:endParaRPr lang="en-US" sz="1400" dirty="0"/>
          </a:p>
        </p:txBody>
      </p:sp>
      <p:pic>
        <p:nvPicPr>
          <p:cNvPr id="4" name="Image 0" descr="figures/C1_mean_frames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920" y="1783080"/>
            <a:ext cx="11155680" cy="2606040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640080" y="4572000"/>
            <a:ext cx="10881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photograph is a recording of reflected light, so it can reproduce appearance perfectly. It cannot reproduce emission - there is nothing generating it.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40080" y="5897880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Thermal PAD including heated artefacts [3].   Thermal facial structure [12].</a:t>
            </a:r>
            <a:endParaRPr lang="en-US" sz="900" dirty="0"/>
          </a:p>
        </p:txBody>
      </p:sp>
      <p:sp>
        <p:nvSpPr>
          <p:cNvPr id="7" name="Text 4">
            <a:hlinkClick r:id="rId2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8" name="Text 5">
            <a:hlinkClick r:id="rId3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9" name="Text 6">
            <a:hlinkClick r:id="rId4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10" name="Text 7">
            <a:hlinkClick r:id="rId5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11" name="Text 8">
            <a:hlinkClick r:id="rId6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2" name="Text 9">
            <a:hlinkClick r:id="rId7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7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two cues fail on different attacks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Which is why fusing them works</a:t>
            </a:r>
            <a:endParaRPr lang="en-US" sz="1400" dirty="0"/>
          </a:p>
        </p:txBody>
      </p:sp>
      <p:pic>
        <p:nvPicPr>
          <p:cNvPr id="4" name="Image 0" descr="figures/D3_fused_by_family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94560" y="1737360"/>
            <a:ext cx="7772400" cy="3749040"/>
          </a:xfrm>
          <a:prstGeom prst="rect">
            <a:avLst/>
          </a:prstGeom>
        </p:spPr>
      </p:pic>
      <p:sp>
        <p:nvSpPr>
          <p:cNvPr id="5" name="Text 2">
            <a:hlinkClick r:id="rId2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6" name="Text 3">
            <a:hlinkClick r:id="rId3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7" name="Text 4">
            <a:hlinkClick r:id="rId4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8" name="Text 5">
            <a:hlinkClick r:id="rId5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9" name="Text 6">
            <a:hlinkClick r:id="rId6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0" name="Text 7">
            <a:hlinkClick r:id="rId7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7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21295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640080" y="640080"/>
            <a:ext cx="109728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result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640080" y="1371600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i="1" dirty="0">
                <a:solidFill>
                  <a:srgbClr val="9EC7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Reject if temperature is outside the live band OR the shape is anomalous</a:t>
            </a:r>
            <a:endParaRPr lang="en-US" sz="1500" dirty="0"/>
          </a:p>
        </p:txBody>
      </p:sp>
      <p:sp>
        <p:nvSpPr>
          <p:cNvPr id="4" name="Text 2"/>
          <p:cNvSpPr txBox="1"/>
          <p:nvPr/>
        </p:nvSpPr>
        <p:spPr>
          <a:xfrm>
            <a:off x="914400" y="2377440"/>
            <a:ext cx="3291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5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0.092</a:t>
            </a:r>
            <a:endParaRPr lang="en-US" sz="5200" dirty="0"/>
          </a:p>
        </p:txBody>
      </p:sp>
      <p:sp>
        <p:nvSpPr>
          <p:cNvPr id="5" name="Text 3"/>
          <p:cNvSpPr txBox="1"/>
          <p:nvPr/>
        </p:nvSpPr>
        <p:spPr>
          <a:xfrm>
            <a:off x="914400" y="3291840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9EC7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ACER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114800" y="2377440"/>
            <a:ext cx="3291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5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0.039</a:t>
            </a:r>
            <a:endParaRPr lang="en-US" sz="5200" dirty="0"/>
          </a:p>
        </p:txBody>
      </p:sp>
      <p:sp>
        <p:nvSpPr>
          <p:cNvPr id="7" name="Text 5"/>
          <p:cNvSpPr txBox="1"/>
          <p:nvPr/>
        </p:nvSpPr>
        <p:spPr>
          <a:xfrm>
            <a:off x="4114800" y="3291840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9EC7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APCER - attacks accepted</a:t>
            </a:r>
            <a:endParaRPr lang="en-US" sz="1200" dirty="0"/>
          </a:p>
        </p:txBody>
      </p:sp>
      <p:sp>
        <p:nvSpPr>
          <p:cNvPr id="8" name="Text 6"/>
          <p:cNvSpPr txBox="1"/>
          <p:nvPr/>
        </p:nvSpPr>
        <p:spPr>
          <a:xfrm>
            <a:off x="7315200" y="2377440"/>
            <a:ext cx="3291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5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0.146</a:t>
            </a:r>
            <a:endParaRPr lang="en-US" sz="5200" dirty="0"/>
          </a:p>
        </p:txBody>
      </p:sp>
      <p:sp>
        <p:nvSpPr>
          <p:cNvPr id="9" name="Text 7"/>
          <p:cNvSpPr txBox="1"/>
          <p:nvPr/>
        </p:nvSpPr>
        <p:spPr>
          <a:xfrm>
            <a:off x="7315200" y="3291840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9EC7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BPCER - users rejected</a:t>
            </a:r>
            <a:endParaRPr lang="en-US" sz="1200" dirty="0"/>
          </a:p>
        </p:txBody>
      </p:sp>
      <p:sp>
        <p:nvSpPr>
          <p:cNvPr id="10" name="Text 8"/>
          <p:cNvSpPr txBox="1"/>
          <p:nvPr/>
        </p:nvSpPr>
        <p:spPr>
          <a:xfrm>
            <a:off x="640080" y="4206240"/>
            <a:ext cx="10972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Fitted on live frames only - no attack data is used in training.</a:t>
            </a:r>
            <a:endParaRPr lang="en-US" sz="1500" dirty="0"/>
          </a:p>
          <a:p>
            <a:pPr algn="ctr" indent="0" marL="0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 one kilobyte. 0.85 ms per frame. No GPU.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It beat every deep model I tried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Eleven pretrained backbones, four custom networks, one autoencoder</a:t>
            </a:r>
            <a:endParaRPr lang="en-US" sz="1400" dirty="0"/>
          </a:p>
        </p:txBody>
      </p:sp>
      <p:pic>
        <p:nvPicPr>
          <p:cNvPr id="4" name="Image 0" descr="figures/D6_deep_models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1737360"/>
            <a:ext cx="7040880" cy="3840480"/>
          </a:xfrm>
          <a:prstGeom prst="rect">
            <a:avLst/>
          </a:prstGeom>
        </p:spPr>
      </p:pic>
      <p:graphicFrame>
        <p:nvGraphicFramePr>
          <p:cNvPr id="12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7955280" y="2011680"/>
          <a:ext cx="3749040" cy="914400"/>
        </p:xfrm>
        <a:graphic>
          <a:graphicData uri="http://schemas.openxmlformats.org/drawingml/2006/table">
            <a:tbl>
              <a:tblPr/>
              <a:tblGrid>
                <a:gridCol w="1874520"/>
                <a:gridCol w="1874520"/>
              </a:tblGrid>
              <a:tr h="347472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Approach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ACER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Fused two-cue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0.092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GoogLeNet (frozen)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0.121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ResNet50 (frozen)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0.125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ViT-B/16 - 85M params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0.172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Best classical (QDA)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0.158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7472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Random guessing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2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0.500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 2"/>
          <p:cNvSpPr txBox="1"/>
          <p:nvPr/>
        </p:nvSpPr>
        <p:spPr>
          <a:xfrm>
            <a:off x="640080" y="5897880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Architectures [36], [37], [44], [45], [43].   Pretraining [46]; implementation [47].</a:t>
            </a:r>
            <a:endParaRPr lang="en-US" sz="900" dirty="0"/>
          </a:p>
        </p:txBody>
      </p:sp>
      <p:sp>
        <p:nvSpPr>
          <p:cNvPr id="7" name="Text 3">
            <a:hlinkClick r:id="rId2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8" name="Text 4">
            <a:hlinkClick r:id="rId3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9" name="Text 5">
            <a:hlinkClick r:id="rId4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10" name="Text 6">
            <a:hlinkClick r:id="rId5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11" name="Text 7">
            <a:hlinkClick r:id="rId6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2" name="Text 8">
            <a:hlinkClick r:id="rId7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7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It handles attacks it never saw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Because it never trains on attacks at all</a:t>
            </a:r>
            <a:endParaRPr lang="en-US" sz="1400" dirty="0"/>
          </a:p>
        </p:txBody>
      </p:sp>
      <p:graphicFrame>
        <p:nvGraphicFramePr>
          <p:cNvPr id="13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731520" y="1920240"/>
          <a:ext cx="5120640" cy="914400"/>
        </p:xfrm>
        <a:graphic>
          <a:graphicData uri="http://schemas.openxmlformats.org/drawingml/2006/table">
            <a:tbl>
              <a:tblPr/>
              <a:tblGrid>
                <a:gridCol w="2560320"/>
                <a:gridCol w="2560320"/>
              </a:tblGrid>
              <a:tr h="402336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Held-out attack family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ACER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336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Screen replay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0.073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336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Heat decoy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0.075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336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Combination attack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0.077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336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Printed photograph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0.138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336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Mean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0.091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 2"/>
          <p:cNvSpPr txBox="1"/>
          <p:nvPr/>
        </p:nvSpPr>
        <p:spPr>
          <a:xfrm>
            <a:off x="6400800" y="2011680"/>
            <a:ext cx="5120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Supervised models trained on three families</a:t>
            </a:r>
            <a:endParaRPr lang="en-US" sz="1400" dirty="0"/>
          </a:p>
          <a:p>
            <a:pPr indent="0" marL="0">
              <a:buNone/>
            </a:pPr>
            <a:r>
              <a:rPr lang="en-US" sz="14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 tested on the fourth: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400800" y="2743200"/>
            <a:ext cx="51206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4400" b="1" dirty="0">
                <a:solidFill>
                  <a:srgbClr val="C155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0.34 - 0.53</a:t>
            </a:r>
            <a:endParaRPr lang="en-US" sz="4400" dirty="0"/>
          </a:p>
        </p:txBody>
      </p:sp>
      <p:sp>
        <p:nvSpPr>
          <p:cNvPr id="7" name="Text 4"/>
          <p:cNvSpPr txBox="1"/>
          <p:nvPr/>
        </p:nvSpPr>
        <p:spPr>
          <a:xfrm>
            <a:off x="6400800" y="3657600"/>
            <a:ext cx="5120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Close to guessing. Three configurations accepted every instance of the unseen family.</a:t>
            </a:r>
            <a:endParaRPr lang="en-US" sz="1300" dirty="0"/>
          </a:p>
        </p:txBody>
      </p:sp>
      <p:sp>
        <p:nvSpPr>
          <p:cNvPr id="8" name="Text 5"/>
          <p:cNvSpPr txBox="1"/>
          <p:nvPr/>
        </p:nvSpPr>
        <p:spPr>
          <a:xfrm>
            <a:off x="640080" y="5897880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One-class formulation [19], [20].</a:t>
            </a:r>
            <a:endParaRPr lang="en-US" sz="900" dirty="0"/>
          </a:p>
        </p:txBody>
      </p:sp>
      <p:sp>
        <p:nvSpPr>
          <p:cNvPr id="9" name="Text 6">
            <a:hlinkClick r:id="rId1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1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10" name="Text 7">
            <a:hlinkClick r:id="rId2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11" name="Text 8">
            <a:hlinkClick r:id="rId3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12" name="Text 9">
            <a:hlinkClick r:id="rId4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13" name="Text 10">
            <a:hlinkClick r:id="rId5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4" name="Text 11">
            <a:hlinkClick r:id="rId6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it cannot yet do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Trained on one person, tested on the other</a:t>
            </a:r>
            <a:endParaRPr lang="en-US" sz="1400" dirty="0"/>
          </a:p>
        </p:txBody>
      </p:sp>
      <p:pic>
        <p:nvPicPr>
          <p:cNvPr id="4" name="Image 0" descr="figures/D4_cross_participant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" y="1737360"/>
            <a:ext cx="6583680" cy="3749040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7772400" y="2103120"/>
            <a:ext cx="3931920" cy="2194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cross-participant ACER: 0.167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 of 30 configurations reject nearly every frame of the unseen person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two participants differ by 0.64 °C - larger than the live band's whole spread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7772400" y="4480560"/>
            <a:ext cx="3931920" cy="822960"/>
          </a:xfrm>
          <a:prstGeom prst="roundRect">
            <a:avLst>
              <a:gd name="adj" fmla="val 8889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report this as the central finding,</a:t>
            </a:r>
            <a:endParaRPr lang="en-US" sz="1400" dirty="0"/>
          </a:p>
          <a:p>
            <a:pPr algn="ctr" indent="0" marL="0">
              <a:buNone/>
            </a:pPr>
            <a:r>
              <a:rPr lang="en-US" sz="1400" b="1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as a footnote.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40080" y="5897880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Client-specific modelling as a mitigation [21].</a:t>
            </a:r>
            <a:endParaRPr lang="en-US" sz="900" dirty="0"/>
          </a:p>
        </p:txBody>
      </p:sp>
      <p:sp>
        <p:nvSpPr>
          <p:cNvPr id="8" name="Text 5">
            <a:hlinkClick r:id="rId2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9" name="Text 6">
            <a:hlinkClick r:id="rId3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10" name="Text 7">
            <a:hlinkClick r:id="rId4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11" name="Text 8">
            <a:hlinkClick r:id="rId5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12" name="Text 9">
            <a:hlinkClick r:id="rId6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3" name="Text 10">
            <a:hlinkClick r:id="rId7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7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result I chose not to claim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Face cropping produced a better number. I did not use it.</a:t>
            </a:r>
            <a:endParaRPr lang="en-US" sz="1400" dirty="0"/>
          </a:p>
        </p:txBody>
      </p:sp>
      <p:pic>
        <p:nvPicPr>
          <p:cNvPr id="4" name="Image 0" descr="figures/D5_crop_sensitivity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0080" y="1737360"/>
            <a:ext cx="6766560" cy="3749040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7680960" y="2011680"/>
            <a:ext cx="402336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2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crop window gave 0.058, against 0.092 full frame</a:t>
            </a:r>
            <a:endParaRPr lang="en-US" sz="1250" dirty="0"/>
          </a:p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2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But the sweep ranges 0.058 - 0.181 across 16 windows</a:t>
            </a:r>
            <a:endParaRPr lang="en-US" sz="1250" dirty="0"/>
          </a:p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2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spread exceeds the gain</a:t>
            </a:r>
            <a:endParaRPr lang="en-US" sz="1250" dirty="0"/>
          </a:p>
          <a:p>
            <a:pPr marL="342900" indent="-342900">
              <a:spcAft>
                <a:spcPts val="900"/>
              </a:spcAft>
              <a:buSzPct val="100000"/>
              <a:buChar char="•"/>
            </a:pPr>
            <a:r>
              <a:rPr lang="en-US" sz="12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 in deployment the sensor sees the torso too</a:t>
            </a:r>
            <a:endParaRPr lang="en-US" sz="1250" dirty="0"/>
          </a:p>
        </p:txBody>
      </p:sp>
      <p:sp>
        <p:nvSpPr>
          <p:cNvPr id="6" name="Text 3">
            <a:hlinkClick r:id="rId2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7" name="Text 4">
            <a:hlinkClick r:id="rId3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8" name="Text 5">
            <a:hlinkClick r:id="rId4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9" name="Text 6">
            <a:hlinkClick r:id="rId5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10" name="Text 7">
            <a:hlinkClick r:id="rId6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1" name="Text 8">
            <a:hlinkClick r:id="rId7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7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Where this sits in the literature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Imam (2025) applies a thermal array to PAD - with an RGB camera alongside</a:t>
            </a:r>
            <a:endParaRPr lang="en-US" sz="1400" dirty="0"/>
          </a:p>
        </p:txBody>
      </p:sp>
      <p:graphicFrame>
        <p:nvGraphicFramePr>
          <p:cNvPr id="1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731520" y="1920240"/>
          <a:ext cx="10698480" cy="914400"/>
        </p:xfrm>
        <a:graphic>
          <a:graphicData uri="http://schemas.openxmlformats.org/drawingml/2006/table">
            <a:tbl>
              <a:tblPr/>
              <a:tblGrid>
                <a:gridCol w="2103120"/>
                <a:gridCol w="4023360"/>
                <a:gridCol w="4572000"/>
              </a:tblGrid>
              <a:tr h="45720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Imam (2025) [25]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b="1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This project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Sensing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Thermal + RGB camera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Thermal only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Privacy claim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Forfeited by the camera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Preserved by construction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Metrics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Accuracy, F1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APCER / BPCER / ACER [8]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Training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Supervised on attacks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One-class, no attack data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Unseen person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Not reported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300" dirty="0">
                          <a:solidFill>
                            <a:srgbClr val="2129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Reported, and it fails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 anchor="ctr">
                    <a:lnL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DF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 2"/>
          <p:cNvSpPr txBox="1"/>
          <p:nvPr/>
        </p:nvSpPr>
        <p:spPr>
          <a:xfrm>
            <a:off x="731520" y="4937760"/>
            <a:ext cx="10698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i="1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My contribution is narrower than I first claimed, and it still stands.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40080" y="5897880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Multi-channel benchmark, ACER 0.3% [2].   Closest prior work [25].</a:t>
            </a:r>
            <a:endParaRPr lang="en-US" sz="900" dirty="0"/>
          </a:p>
        </p:txBody>
      </p:sp>
      <p:sp>
        <p:nvSpPr>
          <p:cNvPr id="7" name="Text 4">
            <a:hlinkClick r:id="rId1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1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8" name="Text 5">
            <a:hlinkClick r:id="rId2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9" name="Text 6">
            <a:hlinkClick r:id="rId3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10" name="Text 7">
            <a:hlinkClick r:id="rId4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11" name="Text 8">
            <a:hlinkClick r:id="rId5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2" name="Text 9">
            <a:hlinkClick r:id="rId6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21295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640080" y="640080"/>
            <a:ext cx="109728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822960" y="1737360"/>
            <a:ext cx="10515600" cy="2377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Liveness detection works at a resolution too low to identify anyone - ACER 0.092.</a:t>
            </a:r>
            <a:endParaRPr lang="en-US" sz="1700" dirty="0"/>
          </a:p>
          <a:p>
            <a:pPr marL="342900" indent="-3429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physical cues beat eleven deep architectures, using under one kilobyte.</a:t>
            </a:r>
            <a:endParaRPr lang="en-US" sz="1700" dirty="0"/>
          </a:p>
          <a:p>
            <a:pPr marL="342900" indent="-3429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generalises to attacks never seen in training.</a:t>
            </a:r>
            <a:endParaRPr lang="en-US" sz="1700" dirty="0"/>
          </a:p>
          <a:p>
            <a:pPr marL="342900" indent="-342900"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does not yet generalise to people never seen in training.</a:t>
            </a:r>
            <a:endParaRPr lang="en-US" sz="1700" dirty="0"/>
          </a:p>
        </p:txBody>
      </p:sp>
      <p:sp>
        <p:nvSpPr>
          <p:cNvPr id="4" name="Text 2"/>
          <p:cNvSpPr txBox="1"/>
          <p:nvPr/>
        </p:nvSpPr>
        <p:spPr>
          <a:xfrm>
            <a:off x="822960" y="4389120"/>
            <a:ext cx="10515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i="1" dirty="0">
                <a:solidFill>
                  <a:srgbClr val="9EC7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Feasible within a known user population.</a:t>
            </a:r>
            <a:endParaRPr lang="en-US" sz="1600" dirty="0"/>
          </a:p>
          <a:p>
            <a:pPr algn="ctr" indent="0" marL="0">
              <a:buNone/>
            </a:pPr>
            <a:r>
              <a:rPr lang="en-US" sz="1600" i="1" dirty="0">
                <a:solidFill>
                  <a:srgbClr val="9EC7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Person-independent generalisation remains open.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 style; numbering matches the dissertation bibliography</a:t>
            </a:r>
            <a:endParaRPr lang="en-US" sz="1400" dirty="0"/>
          </a:p>
        </p:txBody>
      </p:sp>
      <p:sp>
        <p:nvSpPr>
          <p:cNvPr id="4" name="Text 2"/>
          <p:cNvSpPr txBox="1"/>
          <p:nvPr/>
        </p:nvSpPr>
        <p:spPr>
          <a:xfrm>
            <a:off x="594360" y="1691640"/>
            <a:ext cx="5577840" cy="4023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Z. Yu, Y. Qin, X. Li, C. Zhao, Z. Lei, and G. Zhao, “Deep Learning for Face Anti-Spoofing: A Survey,” IEEE Trans. Pattern Anal. Mach. Intell., 2022.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A. George, Z. Mostaani, D. Geissenbuhler, O. Nikisins, A. Anjos, and S. Marcel, “Biometric Face Presentation Attack Detection with Multi-Channel Convolutional Neural Network,” IEEE Trans. Inf. Forensics Security, vol. 15, pp. 42-55, 2019.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M. Kowalski, A. Grudzien, and K. Ciazynski, “A Study on Presentation Attack Detection in Thermal Infrared,” Sensors, vol. 20, no. 14, pp. 3988, 2020.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A. Naser, A. Lotfi, and C. Zhong, “Towards human distance estimation using a thermal sensor array,” Neural Comput. Appl., vol. 35, no. 32, pp. 23357-23367, 2021.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[8] International Organization for Standardization, “ISO/IEC 30107-3: Information technology - Biometric presentation attack detection - Part 3: Testing and reporting,” International Organization for Standardization, Geneva, 2023.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 S. Bhattacharjee, A. Mohammadi, and S. Marcel, “Spoofing Deep Face Recognition with Custom Silicone Masks,” Proc. IEEE BTAS, 2018.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 V. A. Weidlich, “Thermal Infrared Face Recognition,” Cureus, 2021.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[15] N. T. Newaz and E. Hanada, “A Low-Resolution Infrared Array for Unobtrusive Human Activity Recognition That Preserves Privacy,” Sensors, vol. 24, no. 3, pp. 926, 2024.</a:t>
            </a:r>
            <a:endParaRPr lang="en-US" sz="850" dirty="0"/>
          </a:p>
        </p:txBody>
      </p:sp>
      <p:sp>
        <p:nvSpPr>
          <p:cNvPr id="5" name="Text 3"/>
          <p:cNvSpPr txBox="1"/>
          <p:nvPr/>
        </p:nvSpPr>
        <p:spPr>
          <a:xfrm>
            <a:off x="6355080" y="1691640"/>
            <a:ext cx="5577840" cy="4023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[19] S. R. Arashloo, J. Kittler, and W. Christmas, “An Anomaly Detection Approach to Face Spoofing Detection: A New Formulation and Evaluation Protocol,” IEEE Access, vol. 5, pp. 13868-13882, 2017.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[20] O. Nikisins, A. Mohammadi, A. Anjos, and S. Marcel, “On Effectiveness of Anomaly Detection Approaches Against Unseen Presentation Attacks in Face Anti-Spoofing,” Proc. Int. Conf. Biometrics (ICB), 2018.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[21] S. Fatemifar, S. R. Arashloo, M. Awais, and J. Kittler, “Client-specific anomaly detection for face presentation attack detection,” Pattern Recognit., 2021.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[24] Y. Zhou et al., “Clinical Evaluation of Fever-Screening Thermography: Impact of Consensus Guidelines and Facial Measurement Location,” J. Biomed. Opt., vol. 25, no. 9, pp. 097002, 2020.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[22] R. Vardasca, A. R. Marques, J. Diz, A. Seixas, J. Mendes, and E. F. J. Ring, “The influence of angles and distance on assessing inner-canthi of the eye skin temperature,” Thermol. Int., vol. 27, no. 4, pp. 130-135, 2017.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[25] A. M. Imam, “Biometric Presentation Attack Detection,” Amer. J. Comput. Eng., vol. 8, no. 1, pp. 32-56, 2025.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[37] K. He, X. Zhang, S. Ren, and J. Sun, “Deep Residual Learning for Image Recognition,” Proc. IEEE CVPR, 2016.</a:t>
            </a:r>
            <a:endParaRPr lang="en-US" sz="850" dirty="0"/>
          </a:p>
          <a:p>
            <a:pPr indent="0" marL="0">
              <a:spcAft>
                <a:spcPts val="800"/>
              </a:spcAft>
              <a:buNone/>
            </a:pPr>
            <a:r>
              <a:rPr lang="en-US" sz="850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[26] Melexis NV, “MLX90641 16x12 Far Infrared Thermal Sensor Array Datasheet,” Melexis NV, Ypres, Belgium, 2019.</a:t>
            </a:r>
            <a:endParaRPr lang="en-US" sz="850" dirty="0"/>
          </a:p>
        </p:txBody>
      </p:sp>
      <p:sp>
        <p:nvSpPr>
          <p:cNvPr id="6" name="Text 4"/>
          <p:cNvSpPr txBox="1"/>
          <p:nvPr/>
        </p:nvSpPr>
        <p:spPr>
          <a:xfrm>
            <a:off x="594360" y="5806440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i="1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Selected references. Full bibliography: 47 entries, given in the dissertation.</a:t>
            </a:r>
            <a:endParaRPr lang="en-US" sz="1000" dirty="0"/>
          </a:p>
        </p:txBody>
      </p:sp>
      <p:sp>
        <p:nvSpPr>
          <p:cNvPr id="7" name="Text 5">
            <a:hlinkClick r:id="rId1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1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8" name="Text 6">
            <a:hlinkClick r:id="rId2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9" name="Text 7">
            <a:hlinkClick r:id="rId3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10" name="Text 8">
            <a:hlinkClick r:id="rId4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11" name="Text 9">
            <a:hlinkClick r:id="rId5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2" name="Text 10">
            <a:hlinkClick r:id="rId6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2129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Backup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097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Detail available if you want it</a:t>
            </a:r>
            <a:endParaRPr lang="en-US" sz="1400" dirty="0"/>
          </a:p>
        </p:txBody>
      </p:sp>
      <p:sp>
        <p:nvSpPr>
          <p:cNvPr id="4" name="Text 2"/>
          <p:cNvSpPr txBox="1"/>
          <p:nvPr/>
        </p:nvSpPr>
        <p:spPr>
          <a:xfrm>
            <a:off x="822960" y="1828800"/>
            <a:ext cx="5120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model comparison - 120 combinations, 600 fits</a:t>
            </a:r>
            <a:endParaRPr lang="en-US" sz="1400" dirty="0"/>
          </a:p>
        </p:txBody>
      </p:sp>
      <p:sp>
        <p:nvSpPr>
          <p:cNvPr id="5" name="Text 3"/>
          <p:cNvSpPr txBox="1"/>
          <p:nvPr/>
        </p:nvSpPr>
        <p:spPr>
          <a:xfrm>
            <a:off x="6126480" y="1828800"/>
            <a:ext cx="5303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Appendix D of the dissertation</a:t>
            </a:r>
            <a:endParaRPr lang="en-US" sz="1300" dirty="0"/>
          </a:p>
        </p:txBody>
      </p:sp>
      <p:sp>
        <p:nvSpPr>
          <p:cNvPr id="6" name="Text 4"/>
          <p:cNvSpPr txBox="1"/>
          <p:nvPr/>
        </p:nvSpPr>
        <p:spPr>
          <a:xfrm>
            <a:off x="822960" y="2606040"/>
            <a:ext cx="5120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Deployment: windowing and retry model</a:t>
            </a:r>
            <a:endParaRPr lang="en-US" sz="1400" dirty="0"/>
          </a:p>
        </p:txBody>
      </p:sp>
      <p:sp>
        <p:nvSpPr>
          <p:cNvPr id="7" name="Text 5"/>
          <p:cNvSpPr txBox="1"/>
          <p:nvPr/>
        </p:nvSpPr>
        <p:spPr>
          <a:xfrm>
            <a:off x="6126480" y="2606040"/>
            <a:ext cx="5303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0.066 ACER over 15 s; 13.3% first-attempt rejection</a:t>
            </a:r>
            <a:endParaRPr lang="en-US" sz="1300" dirty="0"/>
          </a:p>
        </p:txBody>
      </p:sp>
      <p:sp>
        <p:nvSpPr>
          <p:cNvPr id="8" name="Text 6"/>
          <p:cNvSpPr txBox="1"/>
          <p:nvPr/>
        </p:nvSpPr>
        <p:spPr>
          <a:xfrm>
            <a:off x="822960" y="3383280"/>
            <a:ext cx="5120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 definitions</a:t>
            </a:r>
            <a:endParaRPr lang="en-US" sz="1400" dirty="0"/>
          </a:p>
        </p:txBody>
      </p:sp>
      <p:sp>
        <p:nvSpPr>
          <p:cNvPr id="9" name="Text 7"/>
          <p:cNvSpPr txBox="1"/>
          <p:nvPr/>
        </p:nvSpPr>
        <p:spPr>
          <a:xfrm>
            <a:off x="6126480" y="3383280"/>
            <a:ext cx="5303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 topology features, listed in Chapter 4</a:t>
            </a:r>
            <a:endParaRPr lang="en-US" sz="1300" dirty="0"/>
          </a:p>
        </p:txBody>
      </p:sp>
      <p:sp>
        <p:nvSpPr>
          <p:cNvPr id="10" name="Text 8"/>
          <p:cNvSpPr txBox="1"/>
          <p:nvPr/>
        </p:nvSpPr>
        <p:spPr>
          <a:xfrm>
            <a:off x="822960" y="4160520"/>
            <a:ext cx="5120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quality checks</a:t>
            </a:r>
            <a:endParaRPr lang="en-US" sz="1400" dirty="0"/>
          </a:p>
        </p:txBody>
      </p:sp>
      <p:sp>
        <p:nvSpPr>
          <p:cNvPr id="11" name="Text 9"/>
          <p:cNvSpPr txBox="1"/>
          <p:nvPr/>
        </p:nvSpPr>
        <p:spPr>
          <a:xfrm>
            <a:off x="6126480" y="4160520"/>
            <a:ext cx="5303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corrupt frames found and removed at capture; final dataset clean</a:t>
            </a:r>
            <a:endParaRPr lang="en-US" sz="1300" dirty="0"/>
          </a:p>
        </p:txBody>
      </p:sp>
      <p:sp>
        <p:nvSpPr>
          <p:cNvPr id="12" name="Text 10"/>
          <p:cNvSpPr txBox="1"/>
          <p:nvPr/>
        </p:nvSpPr>
        <p:spPr>
          <a:xfrm>
            <a:off x="822960" y="4937760"/>
            <a:ext cx="5120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Reproducibility</a:t>
            </a:r>
            <a:endParaRPr lang="en-US" sz="1400" dirty="0"/>
          </a:p>
        </p:txBody>
      </p:sp>
      <p:sp>
        <p:nvSpPr>
          <p:cNvPr id="13" name="Text 11"/>
          <p:cNvSpPr txBox="1"/>
          <p:nvPr/>
        </p:nvSpPr>
        <p:spPr>
          <a:xfrm>
            <a:off x="6126480" y="4937760"/>
            <a:ext cx="5303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command, ~50 minutes, all seeds fixed</a:t>
            </a:r>
            <a:endParaRPr lang="en-US" sz="1300" dirty="0"/>
          </a:p>
        </p:txBody>
      </p:sp>
      <p:sp>
        <p:nvSpPr>
          <p:cNvPr id="14" name="Text 12">
            <a:hlinkClick r:id="rId1" tooltip="" action="ppaction://hlinksldjump"/>
          </p:cNvPr>
          <p:cNvSpPr txBox="1"/>
          <p:nvPr/>
        </p:nvSpPr>
        <p:spPr>
          <a:xfrm>
            <a:off x="50292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1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endParaRPr lang="en-US" sz="1000" dirty="0"/>
          </a:p>
        </p:txBody>
      </p:sp>
      <p:sp>
        <p:nvSpPr>
          <p:cNvPr id="15" name="Text 13">
            <a:hlinkClick r:id="rId2" tooltip="" action="ppaction://hlinksldjump"/>
          </p:cNvPr>
          <p:cNvSpPr txBox="1"/>
          <p:nvPr/>
        </p:nvSpPr>
        <p:spPr>
          <a:xfrm>
            <a:off x="2404872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2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endParaRPr lang="en-US" sz="1000" dirty="0"/>
          </a:p>
        </p:txBody>
      </p:sp>
      <p:sp>
        <p:nvSpPr>
          <p:cNvPr id="16" name="Text 14">
            <a:hlinkClick r:id="rId3" tooltip="" action="ppaction://hlinksldjump"/>
          </p:cNvPr>
          <p:cNvSpPr txBox="1"/>
          <p:nvPr/>
        </p:nvSpPr>
        <p:spPr>
          <a:xfrm>
            <a:off x="4306824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Cues</a:t>
            </a:r>
            <a:endParaRPr lang="en-US" sz="1000" dirty="0"/>
          </a:p>
        </p:txBody>
      </p:sp>
      <p:sp>
        <p:nvSpPr>
          <p:cNvPr id="17" name="Text 15">
            <a:hlinkClick r:id="rId4" tooltip="" action="ppaction://hlinksldjump"/>
          </p:cNvPr>
          <p:cNvSpPr txBox="1"/>
          <p:nvPr/>
        </p:nvSpPr>
        <p:spPr>
          <a:xfrm>
            <a:off x="6208776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Result</a:t>
            </a:r>
            <a:endParaRPr lang="en-US" sz="1000" dirty="0"/>
          </a:p>
        </p:txBody>
      </p:sp>
      <p:sp>
        <p:nvSpPr>
          <p:cNvPr id="18" name="Text 16">
            <a:hlinkClick r:id="rId5" tooltip="" action="ppaction://hlinksldjump"/>
          </p:cNvPr>
          <p:cNvSpPr txBox="1"/>
          <p:nvPr/>
        </p:nvSpPr>
        <p:spPr>
          <a:xfrm>
            <a:off x="8110728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EAF2F6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5A6B75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Limits</a:t>
            </a:r>
            <a:endParaRPr lang="en-US" sz="1000" dirty="0"/>
          </a:p>
        </p:txBody>
      </p:sp>
      <p:sp>
        <p:nvSpPr>
          <p:cNvPr id="19" name="Text 17">
            <a:hlinkClick r:id="rId6" tooltip="" action="ppaction://hlinksldjump"/>
          </p:cNvPr>
          <p:cNvSpPr txBox="1"/>
          <p:nvPr/>
        </p:nvSpPr>
        <p:spPr>
          <a:xfrm>
            <a:off x="10012680" y="6355080"/>
            <a:ext cx="1783080" cy="329184"/>
          </a:xfrm>
          <a:prstGeom prst="roundRect">
            <a:avLst>
              <a:gd name="adj" fmla="val 16667"/>
            </a:avLst>
          </a:prstGeom>
          <a:solidFill>
            <a:srgbClr val="1C7293"/>
          </a:solidFill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u="sng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 action="ppaction://hlinksldjump" tooltip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End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Privacy-Preserving PAD Using a Low-Resolution Thermal Sensor Array</dc:title>
  <dc:subject>PptxGenJS Presentation</dc:subject>
  <dc:creator>Khawja Redwanul Islam</dc:creator>
  <cp:lastModifiedBy>Khawja Redwanul Islam</cp:lastModifiedBy>
  <cp:revision>1</cp:revision>
  <dcterms:created xsi:type="dcterms:W3CDTF">2026-08-27T09:57:59Z</dcterms:created>
  <dcterms:modified xsi:type="dcterms:W3CDTF">2026-08-27T09:57:59Z</dcterms:modified>
</cp:coreProperties>
</file>