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4"/>
  </p:sldMasterIdLst>
  <p:notesMasterIdLst>
    <p:notesMasterId r:id="rId7"/>
  </p:notesMasterIdLst>
  <p:sldIdLst>
    <p:sldId id="256" r:id="rId5"/>
    <p:sldId id="257" r:id="rId6"/>
  </p:sldIdLst>
  <p:sldSz cx="42803763" cy="30275213"/>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5ADA8C-B954-4FE8-89C0-D0807169DB40}" v="57" dt="2026-03-05T07:37:59.39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3529" autoAdjust="0"/>
  </p:normalViewPr>
  <p:slideViewPr>
    <p:cSldViewPr snapToGrid="0">
      <p:cViewPr>
        <p:scale>
          <a:sx n="60" d="100"/>
          <a:sy n="60" d="100"/>
        </p:scale>
        <p:origin x="34" y="-12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ena Lucy (2210256)" userId="5bd47dfb-d838-4232-9830-9d3ad254591e" providerId="ADAL" clId="{D5835BD9-CA80-409A-8D25-32EB55315D23}"/>
    <pc:docChg chg="undo redo custSel addSld modSld">
      <pc:chgData name="Rosena Lucy (2210256)" userId="5bd47dfb-d838-4232-9830-9d3ad254591e" providerId="ADAL" clId="{D5835BD9-CA80-409A-8D25-32EB55315D23}" dt="2026-03-05T07:52:30.247" v="698"/>
      <pc:docMkLst>
        <pc:docMk/>
      </pc:docMkLst>
      <pc:sldChg chg="addSp delSp modSp mod setBg">
        <pc:chgData name="Rosena Lucy (2210256)" userId="5bd47dfb-d838-4232-9830-9d3ad254591e" providerId="ADAL" clId="{D5835BD9-CA80-409A-8D25-32EB55315D23}" dt="2026-03-05T07:52:30.247" v="698"/>
        <pc:sldMkLst>
          <pc:docMk/>
          <pc:sldMk cId="4030215407" sldId="256"/>
        </pc:sldMkLst>
        <pc:spChg chg="mod">
          <ac:chgData name="Rosena Lucy (2210256)" userId="5bd47dfb-d838-4232-9830-9d3ad254591e" providerId="ADAL" clId="{D5835BD9-CA80-409A-8D25-32EB55315D23}" dt="2026-03-04T14:37:14.353" v="232" actId="14100"/>
          <ac:spMkLst>
            <pc:docMk/>
            <pc:sldMk cId="4030215407" sldId="256"/>
            <ac:spMk id="3" creationId="{12C77DD7-53F9-F730-4A15-4096BD04B1E6}"/>
          </ac:spMkLst>
        </pc:spChg>
        <pc:spChg chg="add mod">
          <ac:chgData name="Rosena Lucy (2210256)" userId="5bd47dfb-d838-4232-9830-9d3ad254591e" providerId="ADAL" clId="{D5835BD9-CA80-409A-8D25-32EB55315D23}" dt="2026-03-05T07:52:30.247" v="698"/>
          <ac:spMkLst>
            <pc:docMk/>
            <pc:sldMk cId="4030215407" sldId="256"/>
            <ac:spMk id="7" creationId="{790A4E63-F2A6-5B4F-FA79-59DE4395D34C}"/>
          </ac:spMkLst>
        </pc:spChg>
        <pc:spChg chg="add del mod">
          <ac:chgData name="Rosena Lucy (2210256)" userId="5bd47dfb-d838-4232-9830-9d3ad254591e" providerId="ADAL" clId="{D5835BD9-CA80-409A-8D25-32EB55315D23}" dt="2026-03-05T06:27:28.430" v="382" actId="47"/>
          <ac:spMkLst>
            <pc:docMk/>
            <pc:sldMk cId="4030215407" sldId="256"/>
            <ac:spMk id="10" creationId="{C75027C9-3E0D-D5A0-0D36-54C491E851AC}"/>
          </ac:spMkLst>
        </pc:spChg>
        <pc:spChg chg="add mod">
          <ac:chgData name="Rosena Lucy (2210256)" userId="5bd47dfb-d838-4232-9830-9d3ad254591e" providerId="ADAL" clId="{D5835BD9-CA80-409A-8D25-32EB55315D23}" dt="2026-03-05T06:27:30.667" v="385"/>
          <ac:spMkLst>
            <pc:docMk/>
            <pc:sldMk cId="4030215407" sldId="256"/>
            <ac:spMk id="13" creationId="{EA50CFD0-07A8-3B9D-F21C-1447863DB46E}"/>
          </ac:spMkLst>
        </pc:spChg>
        <pc:spChg chg="add mod">
          <ac:chgData name="Rosena Lucy (2210256)" userId="5bd47dfb-d838-4232-9830-9d3ad254591e" providerId="ADAL" clId="{D5835BD9-CA80-409A-8D25-32EB55315D23}" dt="2026-03-05T06:27:30.667" v="385"/>
          <ac:spMkLst>
            <pc:docMk/>
            <pc:sldMk cId="4030215407" sldId="256"/>
            <ac:spMk id="14" creationId="{DA76A56A-3B3D-6D5D-72D4-BC9818FD6F7C}"/>
          </ac:spMkLst>
        </pc:spChg>
        <pc:spChg chg="add mod">
          <ac:chgData name="Rosena Lucy (2210256)" userId="5bd47dfb-d838-4232-9830-9d3ad254591e" providerId="ADAL" clId="{D5835BD9-CA80-409A-8D25-32EB55315D23}" dt="2026-03-05T06:27:30.667" v="385"/>
          <ac:spMkLst>
            <pc:docMk/>
            <pc:sldMk cId="4030215407" sldId="256"/>
            <ac:spMk id="15" creationId="{07115245-3013-C522-7D7B-5E6A64B04870}"/>
          </ac:spMkLst>
        </pc:spChg>
        <pc:spChg chg="add mod">
          <ac:chgData name="Rosena Lucy (2210256)" userId="5bd47dfb-d838-4232-9830-9d3ad254591e" providerId="ADAL" clId="{D5835BD9-CA80-409A-8D25-32EB55315D23}" dt="2026-03-05T06:27:30.667" v="385"/>
          <ac:spMkLst>
            <pc:docMk/>
            <pc:sldMk cId="4030215407" sldId="256"/>
            <ac:spMk id="16" creationId="{A757E773-AC49-2F00-D012-46EF4435C159}"/>
          </ac:spMkLst>
        </pc:spChg>
        <pc:spChg chg="add mod">
          <ac:chgData name="Rosena Lucy (2210256)" userId="5bd47dfb-d838-4232-9830-9d3ad254591e" providerId="ADAL" clId="{D5835BD9-CA80-409A-8D25-32EB55315D23}" dt="2026-03-05T06:27:30.667" v="385"/>
          <ac:spMkLst>
            <pc:docMk/>
            <pc:sldMk cId="4030215407" sldId="256"/>
            <ac:spMk id="17" creationId="{D88CDCA0-070D-304C-D773-13AD4C28BD1E}"/>
          </ac:spMkLst>
        </pc:spChg>
        <pc:spChg chg="add del mod">
          <ac:chgData name="Rosena Lucy (2210256)" userId="5bd47dfb-d838-4232-9830-9d3ad254591e" providerId="ADAL" clId="{D5835BD9-CA80-409A-8D25-32EB55315D23}" dt="2026-03-05T06:44:29.941" v="406"/>
          <ac:spMkLst>
            <pc:docMk/>
            <pc:sldMk cId="4030215407" sldId="256"/>
            <ac:spMk id="20" creationId="{4D981576-D477-82D0-F79A-806995CAC11D}"/>
          </ac:spMkLst>
        </pc:spChg>
        <pc:spChg chg="add del mod">
          <ac:chgData name="Rosena Lucy (2210256)" userId="5bd47dfb-d838-4232-9830-9d3ad254591e" providerId="ADAL" clId="{D5835BD9-CA80-409A-8D25-32EB55315D23}" dt="2026-03-05T06:46:24.855" v="414"/>
          <ac:spMkLst>
            <pc:docMk/>
            <pc:sldMk cId="4030215407" sldId="256"/>
            <ac:spMk id="24" creationId="{AFE13AC6-2A68-5117-37BF-00A5D57167D4}"/>
          </ac:spMkLst>
        </pc:spChg>
        <pc:spChg chg="add del mod">
          <ac:chgData name="Rosena Lucy (2210256)" userId="5bd47dfb-d838-4232-9830-9d3ad254591e" providerId="ADAL" clId="{D5835BD9-CA80-409A-8D25-32EB55315D23}" dt="2026-03-05T06:58:04.439" v="420" actId="478"/>
          <ac:spMkLst>
            <pc:docMk/>
            <pc:sldMk cId="4030215407" sldId="256"/>
            <ac:spMk id="26" creationId="{B4D1D8D0-C143-1814-E85C-EE96D39381C3}"/>
          </ac:spMkLst>
        </pc:spChg>
        <pc:spChg chg="add del mod">
          <ac:chgData name="Rosena Lucy (2210256)" userId="5bd47dfb-d838-4232-9830-9d3ad254591e" providerId="ADAL" clId="{D5835BD9-CA80-409A-8D25-32EB55315D23}" dt="2026-03-05T06:59:12.088" v="426" actId="47"/>
          <ac:spMkLst>
            <pc:docMk/>
            <pc:sldMk cId="4030215407" sldId="256"/>
            <ac:spMk id="28" creationId="{EAF9B729-D6D3-DCC2-19C2-AED896C86D96}"/>
          </ac:spMkLst>
        </pc:spChg>
        <pc:spChg chg="add mod">
          <ac:chgData name="Rosena Lucy (2210256)" userId="5bd47dfb-d838-4232-9830-9d3ad254591e" providerId="ADAL" clId="{D5835BD9-CA80-409A-8D25-32EB55315D23}" dt="2026-03-05T06:58:59.870" v="423"/>
          <ac:spMkLst>
            <pc:docMk/>
            <pc:sldMk cId="4030215407" sldId="256"/>
            <ac:spMk id="30" creationId="{65EB450C-3EFA-FC90-1EB6-1E4C3627878E}"/>
          </ac:spMkLst>
        </pc:spChg>
        <pc:spChg chg="add del mod">
          <ac:chgData name="Rosena Lucy (2210256)" userId="5bd47dfb-d838-4232-9830-9d3ad254591e" providerId="ADAL" clId="{D5835BD9-CA80-409A-8D25-32EB55315D23}" dt="2026-03-05T07:00:56.227" v="437"/>
          <ac:spMkLst>
            <pc:docMk/>
            <pc:sldMk cId="4030215407" sldId="256"/>
            <ac:spMk id="31" creationId="{0093E1B2-A3AC-C0DB-09EF-83E6CD29F600}"/>
          </ac:spMkLst>
        </pc:spChg>
        <pc:spChg chg="add del mod">
          <ac:chgData name="Rosena Lucy (2210256)" userId="5bd47dfb-d838-4232-9830-9d3ad254591e" providerId="ADAL" clId="{D5835BD9-CA80-409A-8D25-32EB55315D23}" dt="2026-03-05T07:00:56.232" v="439"/>
          <ac:spMkLst>
            <pc:docMk/>
            <pc:sldMk cId="4030215407" sldId="256"/>
            <ac:spMk id="32" creationId="{7F5DAAC1-51CE-B083-609F-70959FBFC5F8}"/>
          </ac:spMkLst>
        </pc:spChg>
        <pc:spChg chg="mod">
          <ac:chgData name="Rosena Lucy (2210256)" userId="5bd47dfb-d838-4232-9830-9d3ad254591e" providerId="ADAL" clId="{D5835BD9-CA80-409A-8D25-32EB55315D23}" dt="2026-03-05T07:43:31.969" v="697" actId="20577"/>
          <ac:spMkLst>
            <pc:docMk/>
            <pc:sldMk cId="4030215407" sldId="256"/>
            <ac:spMk id="33" creationId="{93AD890C-BAF2-F109-2459-FF5E11CA318F}"/>
          </ac:spMkLst>
        </pc:spChg>
        <pc:spChg chg="add mod">
          <ac:chgData name="Rosena Lucy (2210256)" userId="5bd47dfb-d838-4232-9830-9d3ad254591e" providerId="ADAL" clId="{D5835BD9-CA80-409A-8D25-32EB55315D23}" dt="2026-03-05T07:00:51.922" v="435"/>
          <ac:spMkLst>
            <pc:docMk/>
            <pc:sldMk cId="4030215407" sldId="256"/>
            <ac:spMk id="35" creationId="{0C3313BB-E6BD-F623-5B7C-27BF2F9C5A0B}"/>
          </ac:spMkLst>
        </pc:spChg>
        <pc:spChg chg="add del">
          <ac:chgData name="Rosena Lucy (2210256)" userId="5bd47dfb-d838-4232-9830-9d3ad254591e" providerId="ADAL" clId="{D5835BD9-CA80-409A-8D25-32EB55315D23}" dt="2026-03-05T07:33:48.403" v="634" actId="22"/>
          <ac:spMkLst>
            <pc:docMk/>
            <pc:sldMk cId="4030215407" sldId="256"/>
            <ac:spMk id="37" creationId="{1B84D622-B0FC-9458-C838-A8A255B66983}"/>
          </ac:spMkLst>
        </pc:spChg>
        <pc:spChg chg="mod">
          <ac:chgData name="Rosena Lucy (2210256)" userId="5bd47dfb-d838-4232-9830-9d3ad254591e" providerId="ADAL" clId="{D5835BD9-CA80-409A-8D25-32EB55315D23}" dt="2026-03-04T14:19:42.478" v="205" actId="255"/>
          <ac:spMkLst>
            <pc:docMk/>
            <pc:sldMk cId="4030215407" sldId="256"/>
            <ac:spMk id="40" creationId="{499C4BF5-01FD-A40C-1E1C-1552F3ABE3D3}"/>
          </ac:spMkLst>
        </pc:spChg>
        <pc:graphicFrameChg chg="mod modGraphic">
          <ac:chgData name="Rosena Lucy (2210256)" userId="5bd47dfb-d838-4232-9830-9d3ad254591e" providerId="ADAL" clId="{D5835BD9-CA80-409A-8D25-32EB55315D23}" dt="2026-03-05T07:39:33.261" v="676" actId="20577"/>
          <ac:graphicFrameMkLst>
            <pc:docMk/>
            <pc:sldMk cId="4030215407" sldId="256"/>
            <ac:graphicFrameMk id="4" creationId="{1C0AC272-F427-185D-02C9-27128876C196}"/>
          </ac:graphicFrameMkLst>
        </pc:graphicFrameChg>
        <pc:graphicFrameChg chg="mod modGraphic">
          <ac:chgData name="Rosena Lucy (2210256)" userId="5bd47dfb-d838-4232-9830-9d3ad254591e" providerId="ADAL" clId="{D5835BD9-CA80-409A-8D25-32EB55315D23}" dt="2026-03-05T07:17:56.395" v="571" actId="20577"/>
          <ac:graphicFrameMkLst>
            <pc:docMk/>
            <pc:sldMk cId="4030215407" sldId="256"/>
            <ac:graphicFrameMk id="5" creationId="{43B3D07F-D877-01B4-185E-D5FCD17BAAA2}"/>
          </ac:graphicFrameMkLst>
        </pc:graphicFrameChg>
        <pc:graphicFrameChg chg="add mod modGraphic">
          <ac:chgData name="Rosena Lucy (2210256)" userId="5bd47dfb-d838-4232-9830-9d3ad254591e" providerId="ADAL" clId="{D5835BD9-CA80-409A-8D25-32EB55315D23}" dt="2026-03-05T06:27:29.830" v="384" actId="1076"/>
          <ac:graphicFrameMkLst>
            <pc:docMk/>
            <pc:sldMk cId="4030215407" sldId="256"/>
            <ac:graphicFrameMk id="12" creationId="{C4EE945C-BD99-D155-A257-9AF6F1D25E5F}"/>
          </ac:graphicFrameMkLst>
        </pc:graphicFrameChg>
        <pc:graphicFrameChg chg="add mod">
          <ac:chgData name="Rosena Lucy (2210256)" userId="5bd47dfb-d838-4232-9830-9d3ad254591e" providerId="ADAL" clId="{D5835BD9-CA80-409A-8D25-32EB55315D23}" dt="2026-03-05T06:44:18.979" v="404"/>
          <ac:graphicFrameMkLst>
            <pc:docMk/>
            <pc:sldMk cId="4030215407" sldId="256"/>
            <ac:graphicFrameMk id="21" creationId="{905FE9F0-6400-22A5-3797-7E1E38037F1D}"/>
          </ac:graphicFrameMkLst>
        </pc:graphicFrameChg>
        <pc:graphicFrameChg chg="add mod">
          <ac:chgData name="Rosena Lucy (2210256)" userId="5bd47dfb-d838-4232-9830-9d3ad254591e" providerId="ADAL" clId="{D5835BD9-CA80-409A-8D25-32EB55315D23}" dt="2026-03-05T06:45:04.880" v="407"/>
          <ac:graphicFrameMkLst>
            <pc:docMk/>
            <pc:sldMk cId="4030215407" sldId="256"/>
            <ac:graphicFrameMk id="22" creationId="{F7476F6B-7097-1916-8E76-77C3E28BC801}"/>
          </ac:graphicFrameMkLst>
        </pc:graphicFrameChg>
        <pc:graphicFrameChg chg="add mod">
          <ac:chgData name="Rosena Lucy (2210256)" userId="5bd47dfb-d838-4232-9830-9d3ad254591e" providerId="ADAL" clId="{D5835BD9-CA80-409A-8D25-32EB55315D23}" dt="2026-03-05T06:46:19.079" v="412"/>
          <ac:graphicFrameMkLst>
            <pc:docMk/>
            <pc:sldMk cId="4030215407" sldId="256"/>
            <ac:graphicFrameMk id="25" creationId="{5A5796BB-003F-317D-4198-9A3251F284E1}"/>
          </ac:graphicFrameMkLst>
        </pc:graphicFrameChg>
        <pc:graphicFrameChg chg="add del mod modGraphic">
          <ac:chgData name="Rosena Lucy (2210256)" userId="5bd47dfb-d838-4232-9830-9d3ad254591e" providerId="ADAL" clId="{D5835BD9-CA80-409A-8D25-32EB55315D23}" dt="2026-03-05T06:59:43.318" v="428" actId="478"/>
          <ac:graphicFrameMkLst>
            <pc:docMk/>
            <pc:sldMk cId="4030215407" sldId="256"/>
            <ac:graphicFrameMk id="29" creationId="{0E837CF4-AA01-2D8B-132E-FCE96DF1B849}"/>
          </ac:graphicFrameMkLst>
        </pc:graphicFrameChg>
        <pc:graphicFrameChg chg="add mod modGraphic">
          <ac:chgData name="Rosena Lucy (2210256)" userId="5bd47dfb-d838-4232-9830-9d3ad254591e" providerId="ADAL" clId="{D5835BD9-CA80-409A-8D25-32EB55315D23}" dt="2026-03-05T07:18:33.084" v="575" actId="14100"/>
          <ac:graphicFrameMkLst>
            <pc:docMk/>
            <pc:sldMk cId="4030215407" sldId="256"/>
            <ac:graphicFrameMk id="34" creationId="{D29E9987-0C98-07A6-3EC5-F55004AA231E}"/>
          </ac:graphicFrameMkLst>
        </pc:graphicFrameChg>
        <pc:picChg chg="add del mod">
          <ac:chgData name="Rosena Lucy (2210256)" userId="5bd47dfb-d838-4232-9830-9d3ad254591e" providerId="ADAL" clId="{D5835BD9-CA80-409A-8D25-32EB55315D23}" dt="2026-03-05T05:40:28.639" v="272" actId="478"/>
          <ac:picMkLst>
            <pc:docMk/>
            <pc:sldMk cId="4030215407" sldId="256"/>
            <ac:picMk id="2" creationId="{97CB86F7-6892-DADF-CC80-5D3B390B568E}"/>
          </ac:picMkLst>
        </pc:picChg>
        <pc:picChg chg="add mod">
          <ac:chgData name="Rosena Lucy (2210256)" userId="5bd47dfb-d838-4232-9830-9d3ad254591e" providerId="ADAL" clId="{D5835BD9-CA80-409A-8D25-32EB55315D23}" dt="2026-03-05T07:20:00.965" v="577" actId="14100"/>
          <ac:picMkLst>
            <pc:docMk/>
            <pc:sldMk cId="4030215407" sldId="256"/>
            <ac:picMk id="9" creationId="{524DC980-5FBF-8647-97B4-D858F01F512B}"/>
          </ac:picMkLst>
        </pc:picChg>
        <pc:picChg chg="add del mod">
          <ac:chgData name="Rosena Lucy (2210256)" userId="5bd47dfb-d838-4232-9830-9d3ad254591e" providerId="ADAL" clId="{D5835BD9-CA80-409A-8D25-32EB55315D23}" dt="2026-03-05T06:37:00.523" v="399" actId="478"/>
          <ac:picMkLst>
            <pc:docMk/>
            <pc:sldMk cId="4030215407" sldId="256"/>
            <ac:picMk id="19" creationId="{4E7283C0-FFDA-8DB0-55D2-D16592259E9F}"/>
          </ac:picMkLst>
        </pc:picChg>
        <pc:picChg chg="mod">
          <ac:chgData name="Rosena Lucy (2210256)" userId="5bd47dfb-d838-4232-9830-9d3ad254591e" providerId="ADAL" clId="{D5835BD9-CA80-409A-8D25-32EB55315D23}" dt="2026-03-04T14:26:41.893" v="223" actId="1076"/>
          <ac:picMkLst>
            <pc:docMk/>
            <pc:sldMk cId="4030215407" sldId="256"/>
            <ac:picMk id="27" creationId="{E20E9420-D591-E6FE-14F4-1FFB91FCE914}"/>
          </ac:picMkLst>
        </pc:picChg>
        <pc:picChg chg="del">
          <ac:chgData name="Rosena Lucy (2210256)" userId="5bd47dfb-d838-4232-9830-9d3ad254591e" providerId="ADAL" clId="{D5835BD9-CA80-409A-8D25-32EB55315D23}" dt="2026-03-04T14:10:30.747" v="96" actId="478"/>
          <ac:picMkLst>
            <pc:docMk/>
            <pc:sldMk cId="4030215407" sldId="256"/>
            <ac:picMk id="45" creationId="{AB0A9130-C88F-CDF3-7A00-F79C8831A13B}"/>
          </ac:picMkLst>
        </pc:picChg>
      </pc:sldChg>
      <pc:sldChg chg="addSp delSp modSp new mod">
        <pc:chgData name="Rosena Lucy (2210256)" userId="5bd47dfb-d838-4232-9830-9d3ad254591e" providerId="ADAL" clId="{D5835BD9-CA80-409A-8D25-32EB55315D23}" dt="2026-03-04T14:04:19.927" v="90" actId="20577"/>
        <pc:sldMkLst>
          <pc:docMk/>
          <pc:sldMk cId="1174621029" sldId="257"/>
        </pc:sldMkLst>
        <pc:spChg chg="add del mod">
          <ac:chgData name="Rosena Lucy (2210256)" userId="5bd47dfb-d838-4232-9830-9d3ad254591e" providerId="ADAL" clId="{D5835BD9-CA80-409A-8D25-32EB55315D23}" dt="2026-03-04T14:04:19.927" v="90" actId="20577"/>
          <ac:spMkLst>
            <pc:docMk/>
            <pc:sldMk cId="1174621029" sldId="257"/>
            <ac:spMk id="3" creationId="{A6B977C3-988E-7EDE-7A12-D67115A4D14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DF14DE98-61BF-48E3-9CB3-03A75175CFE3}" type="datetimeFigureOut">
              <a:rPr lang="en-GB" smtClean="0"/>
              <a:t>04/03/2026</a:t>
            </a:fld>
            <a:endParaRPr lang="en-GB"/>
          </a:p>
        </p:txBody>
      </p:sp>
      <p:sp>
        <p:nvSpPr>
          <p:cNvPr id="4" name="Slide Image Placeholder 3"/>
          <p:cNvSpPr>
            <a:spLocks noGrp="1" noRot="1" noChangeAspect="1"/>
          </p:cNvSpPr>
          <p:nvPr>
            <p:ph type="sldImg" idx="2"/>
          </p:nvPr>
        </p:nvSpPr>
        <p:spPr>
          <a:xfrm>
            <a:off x="2936875" y="857250"/>
            <a:ext cx="327025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216D6055-288F-4333-922B-B74CD3754CA6}" type="slidenum">
              <a:rPr lang="en-GB" smtClean="0"/>
              <a:t>‹#›</a:t>
            </a:fld>
            <a:endParaRPr lang="en-GB"/>
          </a:p>
        </p:txBody>
      </p:sp>
    </p:spTree>
    <p:extLst>
      <p:ext uri="{BB962C8B-B14F-4D97-AF65-F5344CB8AC3E}">
        <p14:creationId xmlns:p14="http://schemas.microsoft.com/office/powerpoint/2010/main" val="4233575976"/>
      </p:ext>
    </p:extLst>
  </p:cSld>
  <p:clrMap bg1="lt1" tx1="dk1" bg2="lt2" tx2="dk2" accent1="accent1" accent2="accent2" accent3="accent3" accent4="accent4" accent5="accent5" accent6="accent6" hlink="hlink" folHlink="folHlink"/>
  <p:notesStyle>
    <a:lvl1pPr marL="0" algn="l" defTabSz="3505648" rtl="0" eaLnBrk="1" latinLnBrk="0" hangingPunct="1">
      <a:defRPr sz="4600" kern="1200">
        <a:solidFill>
          <a:schemeClr val="tx1"/>
        </a:solidFill>
        <a:latin typeface="+mn-lt"/>
        <a:ea typeface="+mn-ea"/>
        <a:cs typeface="+mn-cs"/>
      </a:defRPr>
    </a:lvl1pPr>
    <a:lvl2pPr marL="1752824" algn="l" defTabSz="3505648" rtl="0" eaLnBrk="1" latinLnBrk="0" hangingPunct="1">
      <a:defRPr sz="4600" kern="1200">
        <a:solidFill>
          <a:schemeClr val="tx1"/>
        </a:solidFill>
        <a:latin typeface="+mn-lt"/>
        <a:ea typeface="+mn-ea"/>
        <a:cs typeface="+mn-cs"/>
      </a:defRPr>
    </a:lvl2pPr>
    <a:lvl3pPr marL="3505648" algn="l" defTabSz="3505648" rtl="0" eaLnBrk="1" latinLnBrk="0" hangingPunct="1">
      <a:defRPr sz="4600" kern="1200">
        <a:solidFill>
          <a:schemeClr val="tx1"/>
        </a:solidFill>
        <a:latin typeface="+mn-lt"/>
        <a:ea typeface="+mn-ea"/>
        <a:cs typeface="+mn-cs"/>
      </a:defRPr>
    </a:lvl3pPr>
    <a:lvl4pPr marL="5258471" algn="l" defTabSz="3505648" rtl="0" eaLnBrk="1" latinLnBrk="0" hangingPunct="1">
      <a:defRPr sz="4600" kern="1200">
        <a:solidFill>
          <a:schemeClr val="tx1"/>
        </a:solidFill>
        <a:latin typeface="+mn-lt"/>
        <a:ea typeface="+mn-ea"/>
        <a:cs typeface="+mn-cs"/>
      </a:defRPr>
    </a:lvl4pPr>
    <a:lvl5pPr marL="7011295" algn="l" defTabSz="3505648" rtl="0" eaLnBrk="1" latinLnBrk="0" hangingPunct="1">
      <a:defRPr sz="4600" kern="1200">
        <a:solidFill>
          <a:schemeClr val="tx1"/>
        </a:solidFill>
        <a:latin typeface="+mn-lt"/>
        <a:ea typeface="+mn-ea"/>
        <a:cs typeface="+mn-cs"/>
      </a:defRPr>
    </a:lvl5pPr>
    <a:lvl6pPr marL="8764119" algn="l" defTabSz="3505648" rtl="0" eaLnBrk="1" latinLnBrk="0" hangingPunct="1">
      <a:defRPr sz="4600" kern="1200">
        <a:solidFill>
          <a:schemeClr val="tx1"/>
        </a:solidFill>
        <a:latin typeface="+mn-lt"/>
        <a:ea typeface="+mn-ea"/>
        <a:cs typeface="+mn-cs"/>
      </a:defRPr>
    </a:lvl6pPr>
    <a:lvl7pPr marL="10516943" algn="l" defTabSz="3505648" rtl="0" eaLnBrk="1" latinLnBrk="0" hangingPunct="1">
      <a:defRPr sz="4600" kern="1200">
        <a:solidFill>
          <a:schemeClr val="tx1"/>
        </a:solidFill>
        <a:latin typeface="+mn-lt"/>
        <a:ea typeface="+mn-ea"/>
        <a:cs typeface="+mn-cs"/>
      </a:defRPr>
    </a:lvl7pPr>
    <a:lvl8pPr marL="12269767" algn="l" defTabSz="3505648" rtl="0" eaLnBrk="1" latinLnBrk="0" hangingPunct="1">
      <a:defRPr sz="4600" kern="1200">
        <a:solidFill>
          <a:schemeClr val="tx1"/>
        </a:solidFill>
        <a:latin typeface="+mn-lt"/>
        <a:ea typeface="+mn-ea"/>
        <a:cs typeface="+mn-cs"/>
      </a:defRPr>
    </a:lvl8pPr>
    <a:lvl9pPr marL="14022590" algn="l" defTabSz="3505648" rtl="0" eaLnBrk="1" latinLnBrk="0" hangingPunct="1">
      <a:defRPr sz="4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36875" y="857250"/>
            <a:ext cx="3270250" cy="2314575"/>
          </a:xfrm>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6D6055-288F-4333-922B-B74CD3754CA6}" type="slidenum">
              <a:rPr lang="en-GB" smtClean="0"/>
              <a:t>1</a:t>
            </a:fld>
            <a:endParaRPr lang="en-GB"/>
          </a:p>
        </p:txBody>
      </p:sp>
    </p:spTree>
    <p:extLst>
      <p:ext uri="{BB962C8B-B14F-4D97-AF65-F5344CB8AC3E}">
        <p14:creationId xmlns:p14="http://schemas.microsoft.com/office/powerpoint/2010/main" val="23655220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10282" y="4954765"/>
            <a:ext cx="36383199" cy="10540259"/>
          </a:xfrm>
        </p:spPr>
        <p:txBody>
          <a:bodyPr anchor="b"/>
          <a:lstStyle>
            <a:lvl1pPr algn="ctr">
              <a:defRPr sz="26488"/>
            </a:lvl1pPr>
          </a:lstStyle>
          <a:p>
            <a:r>
              <a:rPr lang="en-US"/>
              <a:t>Click to edit Master title style</a:t>
            </a:r>
            <a:endParaRPr lang="en-US" dirty="0"/>
          </a:p>
        </p:txBody>
      </p:sp>
      <p:sp>
        <p:nvSpPr>
          <p:cNvPr id="3" name="Subtitle 2"/>
          <p:cNvSpPr>
            <a:spLocks noGrp="1"/>
          </p:cNvSpPr>
          <p:nvPr>
            <p:ph type="subTitle" idx="1"/>
          </p:nvPr>
        </p:nvSpPr>
        <p:spPr>
          <a:xfrm>
            <a:off x="5350471" y="15901497"/>
            <a:ext cx="32102822" cy="7309499"/>
          </a:xfrm>
        </p:spPr>
        <p:txBody>
          <a:bodyPr/>
          <a:lstStyle>
            <a:lvl1pPr marL="0" indent="0" algn="ctr">
              <a:buNone/>
              <a:defRPr sz="10595"/>
            </a:lvl1pPr>
            <a:lvl2pPr marL="2018355" indent="0" algn="ctr">
              <a:buNone/>
              <a:defRPr sz="8829"/>
            </a:lvl2pPr>
            <a:lvl3pPr marL="4036710" indent="0" algn="ctr">
              <a:buNone/>
              <a:defRPr sz="7946"/>
            </a:lvl3pPr>
            <a:lvl4pPr marL="6055065" indent="0" algn="ctr">
              <a:buNone/>
              <a:defRPr sz="7063"/>
            </a:lvl4pPr>
            <a:lvl5pPr marL="8073420" indent="0" algn="ctr">
              <a:buNone/>
              <a:defRPr sz="7063"/>
            </a:lvl5pPr>
            <a:lvl6pPr marL="10091776" indent="0" algn="ctr">
              <a:buNone/>
              <a:defRPr sz="7063"/>
            </a:lvl6pPr>
            <a:lvl7pPr marL="12110131" indent="0" algn="ctr">
              <a:buNone/>
              <a:defRPr sz="7063"/>
            </a:lvl7pPr>
            <a:lvl8pPr marL="14128486" indent="0" algn="ctr">
              <a:buNone/>
              <a:defRPr sz="7063"/>
            </a:lvl8pPr>
            <a:lvl9pPr marL="16146841" indent="0" algn="ctr">
              <a:buNone/>
              <a:defRPr sz="7063"/>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22D5819-56E1-42BC-8845-F876A8CCF322}" type="datetimeFigureOut">
              <a:rPr lang="en-GB" smtClean="0"/>
              <a:t>04/03/2026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B3E204-E9A4-40AB-8364-CA76C46B7061}" type="slidenum">
              <a:rPr lang="en-GB" smtClean="0"/>
              <a:t>‹#›</a:t>
            </a:fld>
            <a:endParaRPr lang="en-GB"/>
          </a:p>
        </p:txBody>
      </p:sp>
    </p:spTree>
    <p:extLst>
      <p:ext uri="{BB962C8B-B14F-4D97-AF65-F5344CB8AC3E}">
        <p14:creationId xmlns:p14="http://schemas.microsoft.com/office/powerpoint/2010/main" val="3603755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2D5819-56E1-42BC-8845-F876A8CCF322}" type="datetimeFigureOut">
              <a:rPr lang="en-GB" smtClean="0"/>
              <a:t>04/03/2026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B3E204-E9A4-40AB-8364-CA76C46B7061}" type="slidenum">
              <a:rPr lang="en-GB" smtClean="0"/>
              <a:t>‹#›</a:t>
            </a:fld>
            <a:endParaRPr lang="en-GB"/>
          </a:p>
        </p:txBody>
      </p:sp>
    </p:spTree>
    <p:extLst>
      <p:ext uri="{BB962C8B-B14F-4D97-AF65-F5344CB8AC3E}">
        <p14:creationId xmlns:p14="http://schemas.microsoft.com/office/powerpoint/2010/main" val="3467098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20467" y="7547788"/>
            <a:ext cx="36918246" cy="12593645"/>
          </a:xfrm>
        </p:spPr>
        <p:txBody>
          <a:bodyPr anchor="b"/>
          <a:lstStyle>
            <a:lvl1pPr>
              <a:defRPr sz="26488"/>
            </a:lvl1pPr>
          </a:lstStyle>
          <a:p>
            <a:r>
              <a:rPr lang="en-US"/>
              <a:t>Click to edit Master title style</a:t>
            </a:r>
            <a:endParaRPr lang="en-US" dirty="0"/>
          </a:p>
        </p:txBody>
      </p:sp>
      <p:sp>
        <p:nvSpPr>
          <p:cNvPr id="3" name="Text Placeholder 2"/>
          <p:cNvSpPr>
            <a:spLocks noGrp="1"/>
          </p:cNvSpPr>
          <p:nvPr>
            <p:ph type="body" idx="1"/>
          </p:nvPr>
        </p:nvSpPr>
        <p:spPr>
          <a:xfrm>
            <a:off x="2920467" y="20260574"/>
            <a:ext cx="36918246" cy="6622701"/>
          </a:xfrm>
        </p:spPr>
        <p:txBody>
          <a:bodyPr/>
          <a:lstStyle>
            <a:lvl1pPr marL="0" indent="0">
              <a:buNone/>
              <a:defRPr sz="10595">
                <a:solidFill>
                  <a:schemeClr val="tx1">
                    <a:tint val="82000"/>
                  </a:schemeClr>
                </a:solidFill>
              </a:defRPr>
            </a:lvl1pPr>
            <a:lvl2pPr marL="2018355" indent="0">
              <a:buNone/>
              <a:defRPr sz="8829">
                <a:solidFill>
                  <a:schemeClr val="tx1">
                    <a:tint val="82000"/>
                  </a:schemeClr>
                </a:solidFill>
              </a:defRPr>
            </a:lvl2pPr>
            <a:lvl3pPr marL="4036710" indent="0">
              <a:buNone/>
              <a:defRPr sz="7946">
                <a:solidFill>
                  <a:schemeClr val="tx1">
                    <a:tint val="82000"/>
                  </a:schemeClr>
                </a:solidFill>
              </a:defRPr>
            </a:lvl3pPr>
            <a:lvl4pPr marL="6055065" indent="0">
              <a:buNone/>
              <a:defRPr sz="7063">
                <a:solidFill>
                  <a:schemeClr val="tx1">
                    <a:tint val="82000"/>
                  </a:schemeClr>
                </a:solidFill>
              </a:defRPr>
            </a:lvl4pPr>
            <a:lvl5pPr marL="8073420" indent="0">
              <a:buNone/>
              <a:defRPr sz="7063">
                <a:solidFill>
                  <a:schemeClr val="tx1">
                    <a:tint val="82000"/>
                  </a:schemeClr>
                </a:solidFill>
              </a:defRPr>
            </a:lvl5pPr>
            <a:lvl6pPr marL="10091776" indent="0">
              <a:buNone/>
              <a:defRPr sz="7063">
                <a:solidFill>
                  <a:schemeClr val="tx1">
                    <a:tint val="82000"/>
                  </a:schemeClr>
                </a:solidFill>
              </a:defRPr>
            </a:lvl6pPr>
            <a:lvl7pPr marL="12110131" indent="0">
              <a:buNone/>
              <a:defRPr sz="7063">
                <a:solidFill>
                  <a:schemeClr val="tx1">
                    <a:tint val="82000"/>
                  </a:schemeClr>
                </a:solidFill>
              </a:defRPr>
            </a:lvl7pPr>
            <a:lvl8pPr marL="14128486" indent="0">
              <a:buNone/>
              <a:defRPr sz="7063">
                <a:solidFill>
                  <a:schemeClr val="tx1">
                    <a:tint val="82000"/>
                  </a:schemeClr>
                </a:solidFill>
              </a:defRPr>
            </a:lvl8pPr>
            <a:lvl9pPr marL="16146841" indent="0">
              <a:buNone/>
              <a:defRPr sz="7063">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2D5819-56E1-42BC-8845-F876A8CCF322}" type="datetimeFigureOut">
              <a:rPr lang="en-GB" smtClean="0"/>
              <a:t>04/03/2026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B3E204-E9A4-40AB-8364-CA76C46B7061}" type="slidenum">
              <a:rPr lang="en-GB" smtClean="0"/>
              <a:t>‹#›</a:t>
            </a:fld>
            <a:endParaRPr lang="en-GB"/>
          </a:p>
        </p:txBody>
      </p:sp>
    </p:spTree>
    <p:extLst>
      <p:ext uri="{BB962C8B-B14F-4D97-AF65-F5344CB8AC3E}">
        <p14:creationId xmlns:p14="http://schemas.microsoft.com/office/powerpoint/2010/main" val="20450742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42759" y="8059374"/>
            <a:ext cx="18191599" cy="19209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1669405" y="8059374"/>
            <a:ext cx="18191599" cy="19209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22D5819-56E1-42BC-8845-F876A8CCF322}" type="datetimeFigureOut">
              <a:rPr lang="en-GB" smtClean="0"/>
              <a:t>04/03/2026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B3E204-E9A4-40AB-8364-CA76C46B7061}" type="slidenum">
              <a:rPr lang="en-GB" smtClean="0"/>
              <a:t>‹#›</a:t>
            </a:fld>
            <a:endParaRPr lang="en-GB"/>
          </a:p>
        </p:txBody>
      </p:sp>
    </p:spTree>
    <p:extLst>
      <p:ext uri="{BB962C8B-B14F-4D97-AF65-F5344CB8AC3E}">
        <p14:creationId xmlns:p14="http://schemas.microsoft.com/office/powerpoint/2010/main" val="39458744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48334" y="1611882"/>
            <a:ext cx="36918246" cy="585180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48339" y="7421634"/>
            <a:ext cx="18107995" cy="3637228"/>
          </a:xfrm>
        </p:spPr>
        <p:txBody>
          <a:bodyPr anchor="b"/>
          <a:lstStyle>
            <a:lvl1pPr marL="0" indent="0">
              <a:buNone/>
              <a:defRPr sz="10595" b="1"/>
            </a:lvl1pPr>
            <a:lvl2pPr marL="2018355" indent="0">
              <a:buNone/>
              <a:defRPr sz="8829" b="1"/>
            </a:lvl2pPr>
            <a:lvl3pPr marL="4036710" indent="0">
              <a:buNone/>
              <a:defRPr sz="7946" b="1"/>
            </a:lvl3pPr>
            <a:lvl4pPr marL="6055065" indent="0">
              <a:buNone/>
              <a:defRPr sz="7063" b="1"/>
            </a:lvl4pPr>
            <a:lvl5pPr marL="8073420" indent="0">
              <a:buNone/>
              <a:defRPr sz="7063" b="1"/>
            </a:lvl5pPr>
            <a:lvl6pPr marL="10091776" indent="0">
              <a:buNone/>
              <a:defRPr sz="7063" b="1"/>
            </a:lvl6pPr>
            <a:lvl7pPr marL="12110131" indent="0">
              <a:buNone/>
              <a:defRPr sz="7063" b="1"/>
            </a:lvl7pPr>
            <a:lvl8pPr marL="14128486" indent="0">
              <a:buNone/>
              <a:defRPr sz="7063" b="1"/>
            </a:lvl8pPr>
            <a:lvl9pPr marL="16146841" indent="0">
              <a:buNone/>
              <a:defRPr sz="7063" b="1"/>
            </a:lvl9pPr>
          </a:lstStyle>
          <a:p>
            <a:pPr lvl="0"/>
            <a:r>
              <a:rPr lang="en-US"/>
              <a:t>Click to edit Master text styles</a:t>
            </a:r>
          </a:p>
        </p:txBody>
      </p:sp>
      <p:sp>
        <p:nvSpPr>
          <p:cNvPr id="4" name="Content Placeholder 3"/>
          <p:cNvSpPr>
            <a:spLocks noGrp="1"/>
          </p:cNvSpPr>
          <p:nvPr>
            <p:ph sz="half" idx="2"/>
          </p:nvPr>
        </p:nvSpPr>
        <p:spPr>
          <a:xfrm>
            <a:off x="2948339" y="11058863"/>
            <a:ext cx="18107995" cy="162659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1669408" y="7421634"/>
            <a:ext cx="18197174" cy="3637228"/>
          </a:xfrm>
        </p:spPr>
        <p:txBody>
          <a:bodyPr anchor="b"/>
          <a:lstStyle>
            <a:lvl1pPr marL="0" indent="0">
              <a:buNone/>
              <a:defRPr sz="10595" b="1"/>
            </a:lvl1pPr>
            <a:lvl2pPr marL="2018355" indent="0">
              <a:buNone/>
              <a:defRPr sz="8829" b="1"/>
            </a:lvl2pPr>
            <a:lvl3pPr marL="4036710" indent="0">
              <a:buNone/>
              <a:defRPr sz="7946" b="1"/>
            </a:lvl3pPr>
            <a:lvl4pPr marL="6055065" indent="0">
              <a:buNone/>
              <a:defRPr sz="7063" b="1"/>
            </a:lvl4pPr>
            <a:lvl5pPr marL="8073420" indent="0">
              <a:buNone/>
              <a:defRPr sz="7063" b="1"/>
            </a:lvl5pPr>
            <a:lvl6pPr marL="10091776" indent="0">
              <a:buNone/>
              <a:defRPr sz="7063" b="1"/>
            </a:lvl6pPr>
            <a:lvl7pPr marL="12110131" indent="0">
              <a:buNone/>
              <a:defRPr sz="7063" b="1"/>
            </a:lvl7pPr>
            <a:lvl8pPr marL="14128486" indent="0">
              <a:buNone/>
              <a:defRPr sz="7063" b="1"/>
            </a:lvl8pPr>
            <a:lvl9pPr marL="16146841" indent="0">
              <a:buNone/>
              <a:defRPr sz="7063" b="1"/>
            </a:lvl9pPr>
          </a:lstStyle>
          <a:p>
            <a:pPr lvl="0"/>
            <a:r>
              <a:rPr lang="en-US"/>
              <a:t>Click to edit Master text styles</a:t>
            </a:r>
          </a:p>
        </p:txBody>
      </p:sp>
      <p:sp>
        <p:nvSpPr>
          <p:cNvPr id="6" name="Content Placeholder 5"/>
          <p:cNvSpPr>
            <a:spLocks noGrp="1"/>
          </p:cNvSpPr>
          <p:nvPr>
            <p:ph sz="quarter" idx="4"/>
          </p:nvPr>
        </p:nvSpPr>
        <p:spPr>
          <a:xfrm>
            <a:off x="21669408" y="11058863"/>
            <a:ext cx="18197174" cy="162659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22D5819-56E1-42BC-8845-F876A8CCF322}" type="datetimeFigureOut">
              <a:rPr lang="en-GB" smtClean="0"/>
              <a:t>04/03/2026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9B3E204-E9A4-40AB-8364-CA76C46B7061}" type="slidenum">
              <a:rPr lang="en-GB" smtClean="0"/>
              <a:t>‹#›</a:t>
            </a:fld>
            <a:endParaRPr lang="en-GB"/>
          </a:p>
        </p:txBody>
      </p:sp>
    </p:spTree>
    <p:extLst>
      <p:ext uri="{BB962C8B-B14F-4D97-AF65-F5344CB8AC3E}">
        <p14:creationId xmlns:p14="http://schemas.microsoft.com/office/powerpoint/2010/main" val="36880097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22D5819-56E1-42BC-8845-F876A8CCF322}" type="datetimeFigureOut">
              <a:rPr lang="en-GB" smtClean="0"/>
              <a:t>04/03/2026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9B3E204-E9A4-40AB-8364-CA76C46B7061}" type="slidenum">
              <a:rPr lang="en-GB" smtClean="0"/>
              <a:t>‹#›</a:t>
            </a:fld>
            <a:endParaRPr lang="en-GB"/>
          </a:p>
        </p:txBody>
      </p:sp>
    </p:spTree>
    <p:extLst>
      <p:ext uri="{BB962C8B-B14F-4D97-AF65-F5344CB8AC3E}">
        <p14:creationId xmlns:p14="http://schemas.microsoft.com/office/powerpoint/2010/main" val="21854934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2D5819-56E1-42BC-8845-F876A8CCF322}" type="datetimeFigureOut">
              <a:rPr lang="en-GB" smtClean="0"/>
              <a:t>04/03/2026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9B3E204-E9A4-40AB-8364-CA76C46B7061}" type="slidenum">
              <a:rPr lang="en-GB" smtClean="0"/>
              <a:t>‹#›</a:t>
            </a:fld>
            <a:endParaRPr lang="en-GB"/>
          </a:p>
        </p:txBody>
      </p:sp>
    </p:spTree>
    <p:extLst>
      <p:ext uri="{BB962C8B-B14F-4D97-AF65-F5344CB8AC3E}">
        <p14:creationId xmlns:p14="http://schemas.microsoft.com/office/powerpoint/2010/main" val="30817520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8334" y="2018348"/>
            <a:ext cx="13805328" cy="7064216"/>
          </a:xfrm>
        </p:spPr>
        <p:txBody>
          <a:bodyPr anchor="b"/>
          <a:lstStyle>
            <a:lvl1pPr>
              <a:defRPr sz="14127"/>
            </a:lvl1pPr>
          </a:lstStyle>
          <a:p>
            <a:r>
              <a:rPr lang="en-US"/>
              <a:t>Click to edit Master title style</a:t>
            </a:r>
            <a:endParaRPr lang="en-US" dirty="0"/>
          </a:p>
        </p:txBody>
      </p:sp>
      <p:sp>
        <p:nvSpPr>
          <p:cNvPr id="3" name="Content Placeholder 2"/>
          <p:cNvSpPr>
            <a:spLocks noGrp="1"/>
          </p:cNvSpPr>
          <p:nvPr>
            <p:ph idx="1"/>
          </p:nvPr>
        </p:nvSpPr>
        <p:spPr>
          <a:xfrm>
            <a:off x="18197174" y="4359077"/>
            <a:ext cx="21669405" cy="21515024"/>
          </a:xfrm>
        </p:spPr>
        <p:txBody>
          <a:bodyPr/>
          <a:lstStyle>
            <a:lvl1pPr>
              <a:defRPr sz="14127"/>
            </a:lvl1pPr>
            <a:lvl2pPr>
              <a:defRPr sz="12361"/>
            </a:lvl2pPr>
            <a:lvl3pPr>
              <a:defRPr sz="10595"/>
            </a:lvl3pPr>
            <a:lvl4pPr>
              <a:defRPr sz="8829"/>
            </a:lvl4pPr>
            <a:lvl5pPr>
              <a:defRPr sz="8829"/>
            </a:lvl5pPr>
            <a:lvl6pPr>
              <a:defRPr sz="8829"/>
            </a:lvl6pPr>
            <a:lvl7pPr>
              <a:defRPr sz="8829"/>
            </a:lvl7pPr>
            <a:lvl8pPr>
              <a:defRPr sz="8829"/>
            </a:lvl8pPr>
            <a:lvl9pPr>
              <a:defRPr sz="882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948334" y="9082564"/>
            <a:ext cx="13805328" cy="16826573"/>
          </a:xfrm>
        </p:spPr>
        <p:txBody>
          <a:bodyPr/>
          <a:lstStyle>
            <a:lvl1pPr marL="0" indent="0">
              <a:buNone/>
              <a:defRPr sz="7063"/>
            </a:lvl1pPr>
            <a:lvl2pPr marL="2018355" indent="0">
              <a:buNone/>
              <a:defRPr sz="6180"/>
            </a:lvl2pPr>
            <a:lvl3pPr marL="4036710" indent="0">
              <a:buNone/>
              <a:defRPr sz="5298"/>
            </a:lvl3pPr>
            <a:lvl4pPr marL="6055065" indent="0">
              <a:buNone/>
              <a:defRPr sz="4415"/>
            </a:lvl4pPr>
            <a:lvl5pPr marL="8073420" indent="0">
              <a:buNone/>
              <a:defRPr sz="4415"/>
            </a:lvl5pPr>
            <a:lvl6pPr marL="10091776" indent="0">
              <a:buNone/>
              <a:defRPr sz="4415"/>
            </a:lvl6pPr>
            <a:lvl7pPr marL="12110131" indent="0">
              <a:buNone/>
              <a:defRPr sz="4415"/>
            </a:lvl7pPr>
            <a:lvl8pPr marL="14128486" indent="0">
              <a:buNone/>
              <a:defRPr sz="4415"/>
            </a:lvl8pPr>
            <a:lvl9pPr marL="16146841" indent="0">
              <a:buNone/>
              <a:defRPr sz="4415"/>
            </a:lvl9pPr>
          </a:lstStyle>
          <a:p>
            <a:pPr lvl="0"/>
            <a:r>
              <a:rPr lang="en-US"/>
              <a:t>Click to edit Master text styles</a:t>
            </a:r>
          </a:p>
        </p:txBody>
      </p:sp>
      <p:sp>
        <p:nvSpPr>
          <p:cNvPr id="5" name="Date Placeholder 4"/>
          <p:cNvSpPr>
            <a:spLocks noGrp="1"/>
          </p:cNvSpPr>
          <p:nvPr>
            <p:ph type="dt" sz="half" idx="10"/>
          </p:nvPr>
        </p:nvSpPr>
        <p:spPr/>
        <p:txBody>
          <a:bodyPr/>
          <a:lstStyle/>
          <a:p>
            <a:fld id="{322D5819-56E1-42BC-8845-F876A8CCF322}" type="datetimeFigureOut">
              <a:rPr lang="en-GB" smtClean="0"/>
              <a:t>04/03/2026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B3E204-E9A4-40AB-8364-CA76C46B7061}" type="slidenum">
              <a:rPr lang="en-GB" smtClean="0"/>
              <a:t>‹#›</a:t>
            </a:fld>
            <a:endParaRPr lang="en-GB"/>
          </a:p>
        </p:txBody>
      </p:sp>
    </p:spTree>
    <p:extLst>
      <p:ext uri="{BB962C8B-B14F-4D97-AF65-F5344CB8AC3E}">
        <p14:creationId xmlns:p14="http://schemas.microsoft.com/office/powerpoint/2010/main" val="32453082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8334" y="2018348"/>
            <a:ext cx="13805328" cy="7064216"/>
          </a:xfrm>
        </p:spPr>
        <p:txBody>
          <a:bodyPr anchor="b"/>
          <a:lstStyle>
            <a:lvl1pPr>
              <a:defRPr sz="14127"/>
            </a:lvl1pPr>
          </a:lstStyle>
          <a:p>
            <a:r>
              <a:rPr lang="en-US"/>
              <a:t>Click to edit Master title style</a:t>
            </a:r>
            <a:endParaRPr lang="en-US" dirty="0"/>
          </a:p>
        </p:txBody>
      </p:sp>
      <p:sp>
        <p:nvSpPr>
          <p:cNvPr id="3" name="Picture Placeholder 2"/>
          <p:cNvSpPr>
            <a:spLocks noGrp="1" noChangeAspect="1"/>
          </p:cNvSpPr>
          <p:nvPr>
            <p:ph type="pic" idx="1"/>
          </p:nvPr>
        </p:nvSpPr>
        <p:spPr>
          <a:xfrm>
            <a:off x="18197174" y="4359077"/>
            <a:ext cx="21669405" cy="21515024"/>
          </a:xfrm>
        </p:spPr>
        <p:txBody>
          <a:bodyPr anchor="t"/>
          <a:lstStyle>
            <a:lvl1pPr marL="0" indent="0">
              <a:buNone/>
              <a:defRPr sz="14127"/>
            </a:lvl1pPr>
            <a:lvl2pPr marL="2018355" indent="0">
              <a:buNone/>
              <a:defRPr sz="12361"/>
            </a:lvl2pPr>
            <a:lvl3pPr marL="4036710" indent="0">
              <a:buNone/>
              <a:defRPr sz="10595"/>
            </a:lvl3pPr>
            <a:lvl4pPr marL="6055065" indent="0">
              <a:buNone/>
              <a:defRPr sz="8829"/>
            </a:lvl4pPr>
            <a:lvl5pPr marL="8073420" indent="0">
              <a:buNone/>
              <a:defRPr sz="8829"/>
            </a:lvl5pPr>
            <a:lvl6pPr marL="10091776" indent="0">
              <a:buNone/>
              <a:defRPr sz="8829"/>
            </a:lvl6pPr>
            <a:lvl7pPr marL="12110131" indent="0">
              <a:buNone/>
              <a:defRPr sz="8829"/>
            </a:lvl7pPr>
            <a:lvl8pPr marL="14128486" indent="0">
              <a:buNone/>
              <a:defRPr sz="8829"/>
            </a:lvl8pPr>
            <a:lvl9pPr marL="16146841" indent="0">
              <a:buNone/>
              <a:defRPr sz="8829"/>
            </a:lvl9pPr>
          </a:lstStyle>
          <a:p>
            <a:r>
              <a:rPr lang="en-US"/>
              <a:t>Click icon to add picture</a:t>
            </a:r>
            <a:endParaRPr lang="en-US" dirty="0"/>
          </a:p>
        </p:txBody>
      </p:sp>
      <p:sp>
        <p:nvSpPr>
          <p:cNvPr id="4" name="Text Placeholder 3"/>
          <p:cNvSpPr>
            <a:spLocks noGrp="1"/>
          </p:cNvSpPr>
          <p:nvPr>
            <p:ph type="body" sz="half" idx="2"/>
          </p:nvPr>
        </p:nvSpPr>
        <p:spPr>
          <a:xfrm>
            <a:off x="2948334" y="9082564"/>
            <a:ext cx="13805328" cy="16826573"/>
          </a:xfrm>
        </p:spPr>
        <p:txBody>
          <a:bodyPr/>
          <a:lstStyle>
            <a:lvl1pPr marL="0" indent="0">
              <a:buNone/>
              <a:defRPr sz="7063"/>
            </a:lvl1pPr>
            <a:lvl2pPr marL="2018355" indent="0">
              <a:buNone/>
              <a:defRPr sz="6180"/>
            </a:lvl2pPr>
            <a:lvl3pPr marL="4036710" indent="0">
              <a:buNone/>
              <a:defRPr sz="5298"/>
            </a:lvl3pPr>
            <a:lvl4pPr marL="6055065" indent="0">
              <a:buNone/>
              <a:defRPr sz="4415"/>
            </a:lvl4pPr>
            <a:lvl5pPr marL="8073420" indent="0">
              <a:buNone/>
              <a:defRPr sz="4415"/>
            </a:lvl5pPr>
            <a:lvl6pPr marL="10091776" indent="0">
              <a:buNone/>
              <a:defRPr sz="4415"/>
            </a:lvl6pPr>
            <a:lvl7pPr marL="12110131" indent="0">
              <a:buNone/>
              <a:defRPr sz="4415"/>
            </a:lvl7pPr>
            <a:lvl8pPr marL="14128486" indent="0">
              <a:buNone/>
              <a:defRPr sz="4415"/>
            </a:lvl8pPr>
            <a:lvl9pPr marL="16146841" indent="0">
              <a:buNone/>
              <a:defRPr sz="4415"/>
            </a:lvl9pPr>
          </a:lstStyle>
          <a:p>
            <a:pPr lvl="0"/>
            <a:r>
              <a:rPr lang="en-US"/>
              <a:t>Click to edit Master text styles</a:t>
            </a:r>
          </a:p>
        </p:txBody>
      </p:sp>
      <p:sp>
        <p:nvSpPr>
          <p:cNvPr id="5" name="Date Placeholder 4"/>
          <p:cNvSpPr>
            <a:spLocks noGrp="1"/>
          </p:cNvSpPr>
          <p:nvPr>
            <p:ph type="dt" sz="half" idx="10"/>
          </p:nvPr>
        </p:nvSpPr>
        <p:spPr/>
        <p:txBody>
          <a:bodyPr/>
          <a:lstStyle/>
          <a:p>
            <a:fld id="{322D5819-56E1-42BC-8845-F876A8CCF322}" type="datetimeFigureOut">
              <a:rPr lang="en-GB" smtClean="0"/>
              <a:t>04/03/2026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B3E204-E9A4-40AB-8364-CA76C46B7061}" type="slidenum">
              <a:rPr lang="en-GB" smtClean="0"/>
              <a:t>‹#›</a:t>
            </a:fld>
            <a:endParaRPr lang="en-GB"/>
          </a:p>
        </p:txBody>
      </p:sp>
    </p:spTree>
    <p:extLst>
      <p:ext uri="{BB962C8B-B14F-4D97-AF65-F5344CB8AC3E}">
        <p14:creationId xmlns:p14="http://schemas.microsoft.com/office/powerpoint/2010/main" val="27638854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2D5819-56E1-42BC-8845-F876A8CCF322}" type="datetimeFigureOut">
              <a:rPr lang="en-GB" smtClean="0"/>
              <a:t>04/03/2026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B3E204-E9A4-40AB-8364-CA76C46B7061}" type="slidenum">
              <a:rPr lang="en-GB" smtClean="0"/>
              <a:t>‹#›</a:t>
            </a:fld>
            <a:endParaRPr lang="en-GB"/>
          </a:p>
        </p:txBody>
      </p:sp>
    </p:spTree>
    <p:extLst>
      <p:ext uri="{BB962C8B-B14F-4D97-AF65-F5344CB8AC3E}">
        <p14:creationId xmlns:p14="http://schemas.microsoft.com/office/powerpoint/2010/main" val="14540745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0631445" y="1611875"/>
            <a:ext cx="9229561" cy="256568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42761" y="1611875"/>
            <a:ext cx="27153637" cy="256568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2D5819-56E1-42BC-8845-F876A8CCF322}" type="datetimeFigureOut">
              <a:rPr lang="en-GB" smtClean="0"/>
              <a:t>04/03/2026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B3E204-E9A4-40AB-8364-CA76C46B7061}" type="slidenum">
              <a:rPr lang="en-GB" smtClean="0"/>
              <a:t>‹#›</a:t>
            </a:fld>
            <a:endParaRPr lang="en-GB"/>
          </a:p>
        </p:txBody>
      </p:sp>
    </p:spTree>
    <p:extLst>
      <p:ext uri="{BB962C8B-B14F-4D97-AF65-F5344CB8AC3E}">
        <p14:creationId xmlns:p14="http://schemas.microsoft.com/office/powerpoint/2010/main" val="29994103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942759" y="1611882"/>
            <a:ext cx="36918246" cy="585180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942759" y="8059374"/>
            <a:ext cx="36918246" cy="192093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942759" y="28060644"/>
            <a:ext cx="9630847" cy="1611875"/>
          </a:xfrm>
          <a:prstGeom prst="rect">
            <a:avLst/>
          </a:prstGeom>
        </p:spPr>
        <p:txBody>
          <a:bodyPr vert="horz" lIns="91440" tIns="45720" rIns="91440" bIns="45720" rtlCol="0" anchor="ctr"/>
          <a:lstStyle>
            <a:lvl1pPr algn="l">
              <a:defRPr sz="5298">
                <a:solidFill>
                  <a:schemeClr val="tx1">
                    <a:tint val="82000"/>
                  </a:schemeClr>
                </a:solidFill>
              </a:defRPr>
            </a:lvl1pPr>
          </a:lstStyle>
          <a:p>
            <a:fld id="{322D5819-56E1-42BC-8845-F876A8CCF322}" type="datetimeFigureOut">
              <a:rPr lang="en-GB" smtClean="0"/>
              <a:t>04/03/2026</a:t>
            </a:fld>
            <a:endParaRPr lang="en-GB"/>
          </a:p>
        </p:txBody>
      </p:sp>
      <p:sp>
        <p:nvSpPr>
          <p:cNvPr id="5" name="Footer Placeholder 4"/>
          <p:cNvSpPr>
            <a:spLocks noGrp="1"/>
          </p:cNvSpPr>
          <p:nvPr>
            <p:ph type="ftr" sz="quarter" idx="3"/>
          </p:nvPr>
        </p:nvSpPr>
        <p:spPr>
          <a:xfrm>
            <a:off x="14178747" y="28060644"/>
            <a:ext cx="14446270" cy="1611875"/>
          </a:xfrm>
          <a:prstGeom prst="rect">
            <a:avLst/>
          </a:prstGeom>
        </p:spPr>
        <p:txBody>
          <a:bodyPr vert="horz" lIns="91440" tIns="45720" rIns="91440" bIns="45720" rtlCol="0" anchor="ctr"/>
          <a:lstStyle>
            <a:lvl1pPr algn="ctr">
              <a:defRPr sz="5298">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30230157" y="28060644"/>
            <a:ext cx="9630847" cy="1611875"/>
          </a:xfrm>
          <a:prstGeom prst="rect">
            <a:avLst/>
          </a:prstGeom>
        </p:spPr>
        <p:txBody>
          <a:bodyPr vert="horz" lIns="91440" tIns="45720" rIns="91440" bIns="45720" rtlCol="0" anchor="ctr"/>
          <a:lstStyle>
            <a:lvl1pPr algn="r">
              <a:defRPr sz="5298">
                <a:solidFill>
                  <a:schemeClr val="tx1">
                    <a:tint val="82000"/>
                  </a:schemeClr>
                </a:solidFill>
              </a:defRPr>
            </a:lvl1pPr>
          </a:lstStyle>
          <a:p>
            <a:fld id="{69B3E204-E9A4-40AB-8364-CA76C46B7061}" type="slidenum">
              <a:rPr lang="en-GB" smtClean="0"/>
              <a:t>‹#›</a:t>
            </a:fld>
            <a:endParaRPr lang="en-GB"/>
          </a:p>
        </p:txBody>
      </p:sp>
    </p:spTree>
    <p:extLst>
      <p:ext uri="{BB962C8B-B14F-4D97-AF65-F5344CB8AC3E}">
        <p14:creationId xmlns:p14="http://schemas.microsoft.com/office/powerpoint/2010/main" val="2379914596"/>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4036710" rtl="0" eaLnBrk="1" latinLnBrk="0" hangingPunct="1">
        <a:lnSpc>
          <a:spcPct val="90000"/>
        </a:lnSpc>
        <a:spcBef>
          <a:spcPct val="0"/>
        </a:spcBef>
        <a:buNone/>
        <a:defRPr sz="19424" kern="1200">
          <a:solidFill>
            <a:schemeClr val="tx1"/>
          </a:solidFill>
          <a:latin typeface="+mj-lt"/>
          <a:ea typeface="+mj-ea"/>
          <a:cs typeface="+mj-cs"/>
        </a:defRPr>
      </a:lvl1pPr>
    </p:titleStyle>
    <p:bodyStyle>
      <a:lvl1pPr marL="1009178" indent="-1009178" algn="l" defTabSz="4036710" rtl="0" eaLnBrk="1" latinLnBrk="0" hangingPunct="1">
        <a:lnSpc>
          <a:spcPct val="90000"/>
        </a:lnSpc>
        <a:spcBef>
          <a:spcPts val="4415"/>
        </a:spcBef>
        <a:buFont typeface="Arial" panose="020B0604020202020204" pitchFamily="34" charset="0"/>
        <a:buChar char="•"/>
        <a:defRPr sz="12361" kern="1200">
          <a:solidFill>
            <a:schemeClr val="tx1"/>
          </a:solidFill>
          <a:latin typeface="+mn-lt"/>
          <a:ea typeface="+mn-ea"/>
          <a:cs typeface="+mn-cs"/>
        </a:defRPr>
      </a:lvl1pPr>
      <a:lvl2pPr marL="3027533" indent="-1009178" algn="l" defTabSz="4036710" rtl="0" eaLnBrk="1" latinLnBrk="0" hangingPunct="1">
        <a:lnSpc>
          <a:spcPct val="90000"/>
        </a:lnSpc>
        <a:spcBef>
          <a:spcPts val="2207"/>
        </a:spcBef>
        <a:buFont typeface="Arial" panose="020B0604020202020204" pitchFamily="34" charset="0"/>
        <a:buChar char="•"/>
        <a:defRPr sz="10595" kern="1200">
          <a:solidFill>
            <a:schemeClr val="tx1"/>
          </a:solidFill>
          <a:latin typeface="+mn-lt"/>
          <a:ea typeface="+mn-ea"/>
          <a:cs typeface="+mn-cs"/>
        </a:defRPr>
      </a:lvl2pPr>
      <a:lvl3pPr marL="5045888" indent="-1009178" algn="l" defTabSz="4036710" rtl="0" eaLnBrk="1" latinLnBrk="0" hangingPunct="1">
        <a:lnSpc>
          <a:spcPct val="90000"/>
        </a:lnSpc>
        <a:spcBef>
          <a:spcPts val="2207"/>
        </a:spcBef>
        <a:buFont typeface="Arial" panose="020B0604020202020204" pitchFamily="34" charset="0"/>
        <a:buChar char="•"/>
        <a:defRPr sz="8829" kern="1200">
          <a:solidFill>
            <a:schemeClr val="tx1"/>
          </a:solidFill>
          <a:latin typeface="+mn-lt"/>
          <a:ea typeface="+mn-ea"/>
          <a:cs typeface="+mn-cs"/>
        </a:defRPr>
      </a:lvl3pPr>
      <a:lvl4pPr marL="7064243"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4pPr>
      <a:lvl5pPr marL="9082598"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5pPr>
      <a:lvl6pPr marL="11100953"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6pPr>
      <a:lvl7pPr marL="13119308"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7pPr>
      <a:lvl8pPr marL="15137663"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8pPr>
      <a:lvl9pPr marL="17156019"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9pPr>
    </p:bodyStyle>
    <p:otherStyle>
      <a:defPPr>
        <a:defRPr lang="en-US"/>
      </a:defPPr>
      <a:lvl1pPr marL="0" algn="l" defTabSz="4036710" rtl="0" eaLnBrk="1" latinLnBrk="0" hangingPunct="1">
        <a:defRPr sz="7946" kern="1200">
          <a:solidFill>
            <a:schemeClr val="tx1"/>
          </a:solidFill>
          <a:latin typeface="+mn-lt"/>
          <a:ea typeface="+mn-ea"/>
          <a:cs typeface="+mn-cs"/>
        </a:defRPr>
      </a:lvl1pPr>
      <a:lvl2pPr marL="2018355" algn="l" defTabSz="4036710" rtl="0" eaLnBrk="1" latinLnBrk="0" hangingPunct="1">
        <a:defRPr sz="7946" kern="1200">
          <a:solidFill>
            <a:schemeClr val="tx1"/>
          </a:solidFill>
          <a:latin typeface="+mn-lt"/>
          <a:ea typeface="+mn-ea"/>
          <a:cs typeface="+mn-cs"/>
        </a:defRPr>
      </a:lvl2pPr>
      <a:lvl3pPr marL="4036710" algn="l" defTabSz="4036710" rtl="0" eaLnBrk="1" latinLnBrk="0" hangingPunct="1">
        <a:defRPr sz="7946" kern="1200">
          <a:solidFill>
            <a:schemeClr val="tx1"/>
          </a:solidFill>
          <a:latin typeface="+mn-lt"/>
          <a:ea typeface="+mn-ea"/>
          <a:cs typeface="+mn-cs"/>
        </a:defRPr>
      </a:lvl3pPr>
      <a:lvl4pPr marL="6055065" algn="l" defTabSz="4036710" rtl="0" eaLnBrk="1" latinLnBrk="0" hangingPunct="1">
        <a:defRPr sz="7946" kern="1200">
          <a:solidFill>
            <a:schemeClr val="tx1"/>
          </a:solidFill>
          <a:latin typeface="+mn-lt"/>
          <a:ea typeface="+mn-ea"/>
          <a:cs typeface="+mn-cs"/>
        </a:defRPr>
      </a:lvl4pPr>
      <a:lvl5pPr marL="8073420" algn="l" defTabSz="4036710" rtl="0" eaLnBrk="1" latinLnBrk="0" hangingPunct="1">
        <a:defRPr sz="7946" kern="1200">
          <a:solidFill>
            <a:schemeClr val="tx1"/>
          </a:solidFill>
          <a:latin typeface="+mn-lt"/>
          <a:ea typeface="+mn-ea"/>
          <a:cs typeface="+mn-cs"/>
        </a:defRPr>
      </a:lvl5pPr>
      <a:lvl6pPr marL="10091776" algn="l" defTabSz="4036710" rtl="0" eaLnBrk="1" latinLnBrk="0" hangingPunct="1">
        <a:defRPr sz="7946" kern="1200">
          <a:solidFill>
            <a:schemeClr val="tx1"/>
          </a:solidFill>
          <a:latin typeface="+mn-lt"/>
          <a:ea typeface="+mn-ea"/>
          <a:cs typeface="+mn-cs"/>
        </a:defRPr>
      </a:lvl6pPr>
      <a:lvl7pPr marL="12110131" algn="l" defTabSz="4036710" rtl="0" eaLnBrk="1" latinLnBrk="0" hangingPunct="1">
        <a:defRPr sz="7946" kern="1200">
          <a:solidFill>
            <a:schemeClr val="tx1"/>
          </a:solidFill>
          <a:latin typeface="+mn-lt"/>
          <a:ea typeface="+mn-ea"/>
          <a:cs typeface="+mn-cs"/>
        </a:defRPr>
      </a:lvl7pPr>
      <a:lvl8pPr marL="14128486" algn="l" defTabSz="4036710" rtl="0" eaLnBrk="1" latinLnBrk="0" hangingPunct="1">
        <a:defRPr sz="7946" kern="1200">
          <a:solidFill>
            <a:schemeClr val="tx1"/>
          </a:solidFill>
          <a:latin typeface="+mn-lt"/>
          <a:ea typeface="+mn-ea"/>
          <a:cs typeface="+mn-cs"/>
        </a:defRPr>
      </a:lvl8pPr>
      <a:lvl9pPr marL="16146841" algn="l" defTabSz="4036710" rtl="0" eaLnBrk="1" latinLnBrk="0" hangingPunct="1">
        <a:defRPr sz="794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hyperlink" Target="https://doi.org/10.1093/abm/kax002" TargetMode="External"/><Relationship Id="rId13" Type="http://schemas.openxmlformats.org/officeDocument/2006/relationships/hyperlink" Target="https://www.gov.uk/government/publications/health-equity-assessment-tool-heat" TargetMode="External"/><Relationship Id="rId18" Type="http://schemas.openxmlformats.org/officeDocument/2006/relationships/hyperlink" Target="https://www.who.int/publications/i/item/9789240077164" TargetMode="External"/><Relationship Id="rId3" Type="http://schemas.openxmlformats.org/officeDocument/2006/relationships/hyperlink" Target="https://doi.org/10.4324/9781315800820" TargetMode="External"/><Relationship Id="rId7" Type="http://schemas.openxmlformats.org/officeDocument/2006/relationships/hyperlink" Target="https://doi.org/10.1002/14651858.CD011479.pub2" TargetMode="External"/><Relationship Id="rId12" Type="http://schemas.openxmlformats.org/officeDocument/2006/relationships/hyperlink" Target="https://www.ons.gov.uk/peoplepopulationandcommunity/healthandsocialcare/healthandlifeexpectancies/bulletins/adultsmokinghabitsingreatbritain/2022" TargetMode="External"/><Relationship Id="rId17" Type="http://schemas.openxmlformats.org/officeDocument/2006/relationships/hyperlink" Target="https://www.who.int/teams/health-promotion/enhanced-well-being/first-global-conference" TargetMode="External"/><Relationship Id="rId2" Type="http://schemas.openxmlformats.org/officeDocument/2006/relationships/hyperlink" Target="https://ash.org.uk/media-centre/news/press-releases/latest-figures-show-cost-of-smoking-in-england-up-25-to-at-least-21-8-billion" TargetMode="External"/><Relationship Id="rId16" Type="http://schemas.openxmlformats.org/officeDocument/2006/relationships/hyperlink" Target="https://doi.org/10.1002/14651858.CD006611.pub5" TargetMode="External"/><Relationship Id="rId1" Type="http://schemas.openxmlformats.org/officeDocument/2006/relationships/slideLayout" Target="../slideLayouts/slideLayout7.xml"/><Relationship Id="rId6" Type="http://schemas.openxmlformats.org/officeDocument/2006/relationships/hyperlink" Target="https://www.behaviourchangewheel.com/" TargetMode="External"/><Relationship Id="rId11" Type="http://schemas.openxmlformats.org/officeDocument/2006/relationships/hyperlink" Target="https://www.nice.org.uk/guidance/ng209" TargetMode="External"/><Relationship Id="rId5" Type="http://schemas.openxmlformats.org/officeDocument/2006/relationships/hyperlink" Target="https://www.instituteofhealthequity.org/resources-reports/marmot-review-10-years-on" TargetMode="External"/><Relationship Id="rId15" Type="http://schemas.openxmlformats.org/officeDocument/2006/relationships/hyperlink" Target="https://doi.org/10.1007/978-3-031-89568-5_10?urlappend=%3Futm_source%3Dresearchgate.net%26utm_medium%3Darticle" TargetMode="External"/><Relationship Id="rId10" Type="http://schemas.openxmlformats.org/officeDocument/2006/relationships/hyperlink" Target="https://www.nice.org.uk/guidance/ng92" TargetMode="External"/><Relationship Id="rId4" Type="http://schemas.openxmlformats.org/officeDocument/2006/relationships/hyperlink" Target="https://doi.org/10.1007/s13142-016-0453-1" TargetMode="External"/><Relationship Id="rId9" Type="http://schemas.openxmlformats.org/officeDocument/2006/relationships/hyperlink" Target="https://eprints.whiterose.ac.uk/id/eprint/156135/" TargetMode="External"/><Relationship Id="rId14" Type="http://schemas.openxmlformats.org/officeDocument/2006/relationships/hyperlink" Target="https://doi.org/10.1177/10901981740020040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1C0AC272-F427-185D-02C9-27128876C196}"/>
              </a:ext>
            </a:extLst>
          </p:cNvPr>
          <p:cNvGraphicFramePr>
            <a:graphicFrameLocks noGrp="1"/>
          </p:cNvGraphicFramePr>
          <p:nvPr>
            <p:extLst>
              <p:ext uri="{D42A27DB-BD31-4B8C-83A1-F6EECF244321}">
                <p14:modId xmlns:p14="http://schemas.microsoft.com/office/powerpoint/2010/main" val="141462799"/>
              </p:ext>
            </p:extLst>
          </p:nvPr>
        </p:nvGraphicFramePr>
        <p:xfrm>
          <a:off x="-24717" y="6629400"/>
          <a:ext cx="15537324" cy="23711083"/>
        </p:xfrm>
        <a:graphic>
          <a:graphicData uri="http://schemas.openxmlformats.org/drawingml/2006/table">
            <a:tbl>
              <a:tblPr firstRow="1" bandRow="1">
                <a:tableStyleId>{5C22544A-7EE6-4342-B048-85BDC9FD1C3A}</a:tableStyleId>
              </a:tblPr>
              <a:tblGrid>
                <a:gridCol w="15537324">
                  <a:extLst>
                    <a:ext uri="{9D8B030D-6E8A-4147-A177-3AD203B41FA5}">
                      <a16:colId xmlns:a16="http://schemas.microsoft.com/office/drawing/2014/main" val="1825153167"/>
                    </a:ext>
                  </a:extLst>
                </a:gridCol>
              </a:tblGrid>
              <a:tr h="23711083">
                <a:tc>
                  <a:txBody>
                    <a:bodyPr/>
                    <a:lstStyle/>
                    <a:p>
                      <a:pPr marL="0" indent="0">
                        <a:lnSpc>
                          <a:spcPct val="150000"/>
                        </a:lnSpc>
                        <a:buNone/>
                      </a:pPr>
                      <a:endParaRPr lang="en-US" sz="1800" b="0" dirty="0">
                        <a:solidFill>
                          <a:schemeClr val="tx1"/>
                        </a:solidFill>
                        <a:latin typeface="Arial" panose="020B0604020202020204" pitchFamily="34" charset="0"/>
                        <a:cs typeface="Arial" panose="020B0604020202020204" pitchFamily="34" charset="0"/>
                      </a:endParaRPr>
                    </a:p>
                    <a:p>
                      <a:pPr marL="0" indent="0">
                        <a:lnSpc>
                          <a:spcPct val="150000"/>
                        </a:lnSpc>
                        <a:buNone/>
                      </a:pPr>
                      <a:r>
                        <a:rPr lang="en-US" sz="1800" b="1" dirty="0">
                          <a:solidFill>
                            <a:schemeClr val="tx1"/>
                          </a:solidFill>
                          <a:latin typeface="Arial" panose="020B0604020202020204" pitchFamily="34" charset="0"/>
                          <a:cs typeface="Arial" panose="020B0604020202020204" pitchFamily="34" charset="0"/>
                        </a:rPr>
                        <a:t>1. The Scale of the Tobacco Crisis and Necessity of Intervention</a:t>
                      </a:r>
                      <a:br>
                        <a:rPr lang="en-US" sz="1800" b="0" dirty="0">
                          <a:solidFill>
                            <a:schemeClr val="tx1"/>
                          </a:solidFill>
                          <a:latin typeface="Arial" panose="020B0604020202020204" pitchFamily="34" charset="0"/>
                          <a:cs typeface="Arial" panose="020B0604020202020204" pitchFamily="34" charset="0"/>
                        </a:rPr>
                      </a:br>
                      <a:r>
                        <a:rPr lang="en-US" sz="1800" b="0" dirty="0">
                          <a:solidFill>
                            <a:schemeClr val="tx1"/>
                          </a:solidFill>
                          <a:latin typeface="Arial" panose="020B0604020202020204" pitchFamily="34" charset="0"/>
                          <a:cs typeface="Arial" panose="020B0604020202020204" pitchFamily="34" charset="0"/>
                        </a:rPr>
                        <a:t>Smoking remains the leading cause of preventable morbidity and premature mortality globally, accounting for more than 8 million deaths each year (WHO, 2023). In the United Kingdom, although prevalence has declined over recent decades, approximately 12.9% of adults continue to smoke, with the burden disproportionately concentrated among lower socio-economic groups and young adults (Office for National Statistics [ONS], 2023). This unequal distribution reflects broader structural determinants of health, including education, income, and occupational status, and contributes to the persistence of avoidable health inequalities, particularly within deprived communities. (ASH,2023).</a:t>
                      </a:r>
                    </a:p>
                    <a:p>
                      <a:pPr>
                        <a:lnSpc>
                          <a:spcPct val="150000"/>
                        </a:lnSpc>
                        <a:buNone/>
                      </a:pPr>
                      <a:r>
                        <a:rPr lang="en-US" sz="1800" b="0" dirty="0">
                          <a:solidFill>
                            <a:schemeClr val="tx1"/>
                          </a:solidFill>
                          <a:latin typeface="Arial" panose="020B0604020202020204" pitchFamily="34" charset="0"/>
                          <a:cs typeface="Arial" panose="020B0604020202020204" pitchFamily="34" charset="0"/>
                        </a:rPr>
                        <a:t>The economic impact is equally substantial. Smoking-related illness places sustained fiscal pressure on the National Health Service (NHS), costing an estimated £2.4 billion annually in direct healthcare expenditure (Action on Smoking and Health [ASH], 2023). These costs are largely driven by the long-term management of chronic conditions such as cardiovascular disease, chronic obstructive pulmonary disease (COPD), and various cancers. (NHS, 2020).</a:t>
                      </a:r>
                    </a:p>
                    <a:p>
                      <a:pPr>
                        <a:lnSpc>
                          <a:spcPct val="150000"/>
                        </a:lnSpc>
                        <a:buNone/>
                      </a:pPr>
                      <a:r>
                        <a:rPr lang="en-US" sz="1800" b="0" dirty="0">
                          <a:solidFill>
                            <a:schemeClr val="tx1"/>
                          </a:solidFill>
                          <a:latin typeface="Arial" panose="020B0604020202020204" pitchFamily="34" charset="0"/>
                          <a:cs typeface="Arial" panose="020B0604020202020204" pitchFamily="34" charset="0"/>
                        </a:rPr>
                        <a:t>Historically, non-digital interventions such as face-to-face behavioural counselling, quit lines, and Nicotine Replacement Therapy (NRT) have been regarded as the “gold standard” for smoking cessation. While clinically effective, uptake among the 18–25 age group remains comparatively low. (ASH, 2023). This is partly attributable to the perceived stigma of clinical settings, scheduling constraints, and a preference for self-managed, technology-based solutions among younger populations (Public Health England, 2021).</a:t>
                      </a:r>
                    </a:p>
                    <a:p>
                      <a:pPr>
                        <a:lnSpc>
                          <a:spcPct val="150000"/>
                        </a:lnSpc>
                        <a:buNone/>
                      </a:pPr>
                      <a:r>
                        <a:rPr lang="en-US" sz="1800" b="0" dirty="0">
                          <a:solidFill>
                            <a:schemeClr val="tx1"/>
                          </a:solidFill>
                          <a:latin typeface="Arial" panose="020B0604020202020204" pitchFamily="34" charset="0"/>
                          <a:cs typeface="Arial" panose="020B0604020202020204" pitchFamily="34" charset="0"/>
                        </a:rPr>
                        <a:t>Early digital interventions, including SMS “text-to-quit” programmes and basic mobile applications, represented an important shift toward more accessible cessation support. However, many lacked real-time interactivity and were unable to intervene at the precise moment a craving occurred (Whittaker, 2019). As a result, there is a growing need for more responsive and personalised solutions.</a:t>
                      </a:r>
                    </a:p>
                    <a:p>
                      <a:pPr>
                        <a:lnSpc>
                          <a:spcPct val="150000"/>
                        </a:lnSpc>
                        <a:buNone/>
                      </a:pPr>
                      <a:r>
                        <a:rPr lang="en-US" sz="1800" b="0" dirty="0">
                          <a:solidFill>
                            <a:schemeClr val="tx1"/>
                          </a:solidFill>
                          <a:latin typeface="Arial" panose="020B0604020202020204" pitchFamily="34" charset="0"/>
                          <a:cs typeface="Arial" panose="020B0604020202020204" pitchFamily="34" charset="0"/>
                        </a:rPr>
                        <a:t>RespireAir is a next-generation wearable digital health intervention designed to address this gap. Using a smartwatch interface, it provides haptic feedback, real-time biometric monitoring, and GPS-triggered support. By relocating the intervention from the clinic to the wrist, RespireAir adopts a proactive rather than reactive model, targeting the critical window of a craving within seconds of its onset (Michie, 2017). This approach reflects the broader shift in public health from episodic, clinic-based care toward continuous, technology-enabled prevention strategies</a:t>
                      </a:r>
                      <a:r>
                        <a:rPr lang="en-US" sz="1800" dirty="0"/>
                        <a:t>.</a:t>
                      </a:r>
                      <a:endParaRPr lang="en-US" sz="1800" b="1" dirty="0">
                        <a:solidFill>
                          <a:schemeClr val="tx1"/>
                        </a:solidFill>
                        <a:latin typeface="Arial" panose="020B0604020202020204" pitchFamily="34" charset="0"/>
                        <a:cs typeface="Arial" panose="020B0604020202020204" pitchFamily="34" charset="0"/>
                      </a:endParaRPr>
                    </a:p>
                    <a:p>
                      <a:pPr marL="0" marR="0" lvl="0" indent="0" algn="just" defTabSz="4032047" rtl="0" eaLnBrk="1" fontAlgn="auto" latinLnBrk="0" hangingPunct="1">
                        <a:lnSpc>
                          <a:spcPct val="150000"/>
                        </a:lnSpc>
                        <a:spcBef>
                          <a:spcPts val="0"/>
                        </a:spcBef>
                        <a:spcAft>
                          <a:spcPts val="0"/>
                        </a:spcAft>
                        <a:buClrTx/>
                        <a:buSzTx/>
                        <a:buFontTx/>
                        <a:buNone/>
                        <a:tabLst/>
                        <a:defRPr/>
                      </a:pPr>
                      <a:endParaRPr lang="en-US" sz="1800" b="1" dirty="0">
                        <a:solidFill>
                          <a:schemeClr val="tx1"/>
                        </a:solidFill>
                        <a:latin typeface="Arial" panose="020B0604020202020204" pitchFamily="34" charset="0"/>
                        <a:cs typeface="Arial" panose="020B0604020202020204" pitchFamily="34" charset="0"/>
                      </a:endParaRPr>
                    </a:p>
                    <a:p>
                      <a:pPr marL="0" marR="0" lvl="0" indent="0" algn="just" defTabSz="4032047" rtl="0" eaLnBrk="1" fontAlgn="auto" latinLnBrk="0" hangingPunct="1">
                        <a:lnSpc>
                          <a:spcPct val="150000"/>
                        </a:lnSpc>
                        <a:spcBef>
                          <a:spcPts val="0"/>
                        </a:spcBef>
                        <a:spcAft>
                          <a:spcPts val="0"/>
                        </a:spcAft>
                        <a:buClrTx/>
                        <a:buSzTx/>
                        <a:buFontTx/>
                        <a:buNone/>
                        <a:tabLst/>
                        <a:defRPr/>
                      </a:pPr>
                      <a:r>
                        <a:rPr lang="en-US" sz="1800" b="1" dirty="0">
                          <a:solidFill>
                            <a:schemeClr val="tx1"/>
                          </a:solidFill>
                          <a:latin typeface="Arial" panose="020B0604020202020204" pitchFamily="34" charset="0"/>
                          <a:cs typeface="Arial" panose="020B0604020202020204" pitchFamily="34" charset="0"/>
                        </a:rPr>
                        <a:t>2. Health Promotion Values and Principles</a:t>
                      </a:r>
                    </a:p>
                    <a:p>
                      <a:pPr marL="0" marR="0" lvl="0" indent="0" algn="just" defTabSz="4032047" rtl="0" eaLnBrk="1" fontAlgn="auto" latinLnBrk="0" hangingPunct="1">
                        <a:lnSpc>
                          <a:spcPct val="150000"/>
                        </a:lnSpc>
                        <a:spcBef>
                          <a:spcPts val="0"/>
                        </a:spcBef>
                        <a:spcAft>
                          <a:spcPts val="0"/>
                        </a:spcAft>
                        <a:buClrTx/>
                        <a:buSzTx/>
                        <a:buFontTx/>
                        <a:buNone/>
                        <a:tabLst/>
                        <a:defRPr/>
                      </a:pPr>
                      <a:r>
                        <a:rPr lang="en-US" sz="1800" b="0" dirty="0">
                          <a:solidFill>
                            <a:schemeClr val="tx1"/>
                          </a:solidFill>
                          <a:latin typeface="Arial" panose="020B0604020202020204" pitchFamily="34" charset="0"/>
                          <a:cs typeface="Arial" panose="020B0604020202020204" pitchFamily="34" charset="0"/>
                        </a:rPr>
                        <a:t>The development and implementation of RespireAir align closely with the principles of the Ottawa Charter for Health Promotion (1986), particularly empowerment, equity, and the reorientation of health services. These principles emphasise the importance of enabling individuals and communities to take greater control over their health.</a:t>
                      </a:r>
                    </a:p>
                    <a:p>
                      <a:pPr marL="0" marR="0" lvl="0" indent="0" algn="just" defTabSz="4032047" rtl="0" eaLnBrk="1" fontAlgn="auto" latinLnBrk="0" hangingPunct="1">
                        <a:lnSpc>
                          <a:spcPct val="150000"/>
                        </a:lnSpc>
                        <a:spcBef>
                          <a:spcPts val="0"/>
                        </a:spcBef>
                        <a:spcAft>
                          <a:spcPts val="0"/>
                        </a:spcAft>
                        <a:buClrTx/>
                        <a:buSzTx/>
                        <a:buFontTx/>
                        <a:buNone/>
                        <a:tabLst/>
                        <a:defRPr/>
                      </a:pPr>
                      <a:r>
                        <a:rPr lang="en-US" sz="1800" b="0" dirty="0">
                          <a:solidFill>
                            <a:schemeClr val="tx1"/>
                          </a:solidFill>
                          <a:latin typeface="Arial" panose="020B0604020202020204" pitchFamily="34" charset="0"/>
                          <a:cs typeface="Arial" panose="020B0604020202020204" pitchFamily="34" charset="0"/>
                        </a:rPr>
                        <a:t>Empowerment is a central value of health promotion, defined as the process through which individuals gain control over the determinants of their health (WHO, 1986). RespireAir supports empowerment by providing users with transparent, real-time access to their physiological data. Rather than relying solely on external clinical guidance, users can observe the immediate effects of smoking and abstinence on their bodies. This transforms them from passive recipients of care into active participants or “co-producers” of their own recovery. Such an approach aligns with the principle of personal skills development, where technology is used to enhance self-management and behavioural regulation (Skinner and Stone, 2019).</a:t>
                      </a:r>
                    </a:p>
                    <a:p>
                      <a:pPr marL="0" marR="0" lvl="0" indent="0" algn="just" defTabSz="4032047" rtl="0" eaLnBrk="1" fontAlgn="auto" latinLnBrk="0" hangingPunct="1">
                        <a:lnSpc>
                          <a:spcPct val="150000"/>
                        </a:lnSpc>
                        <a:spcBef>
                          <a:spcPts val="0"/>
                        </a:spcBef>
                        <a:spcAft>
                          <a:spcPts val="0"/>
                        </a:spcAft>
                        <a:buClrTx/>
                        <a:buSzTx/>
                        <a:buFontTx/>
                        <a:buNone/>
                        <a:tabLst/>
                        <a:defRPr/>
                      </a:pPr>
                      <a:r>
                        <a:rPr lang="en-US" sz="1800" b="0" dirty="0">
                          <a:solidFill>
                            <a:schemeClr val="tx1"/>
                          </a:solidFill>
                          <a:latin typeface="Arial" panose="020B0604020202020204" pitchFamily="34" charset="0"/>
                          <a:cs typeface="Arial" panose="020B0604020202020204" pitchFamily="34" charset="0"/>
                        </a:rPr>
                        <a:t>Equity is another fundamental principle addressed by the intervention. Digital health technologies can unintentionally widen health inequalities if access is limited to more affluent populations. To mitigate this risk, the RespireAir model is designed for NHS integration as a prescribable wearable. This ensures that access is determined by clinical need rather than the ability to pay, directly challenging the “inverse care law,” which states that those who need care the most often receive it the least (Marmot, 2020).</a:t>
                      </a:r>
                    </a:p>
                    <a:p>
                      <a:pPr marL="0" marR="0" lvl="0" indent="0" algn="just" defTabSz="4032047" rtl="0" eaLnBrk="1" fontAlgn="auto" latinLnBrk="0" hangingPunct="1">
                        <a:lnSpc>
                          <a:spcPct val="150000"/>
                        </a:lnSpc>
                        <a:spcBef>
                          <a:spcPts val="0"/>
                        </a:spcBef>
                        <a:spcAft>
                          <a:spcPts val="0"/>
                        </a:spcAft>
                        <a:buClrTx/>
                        <a:buSzTx/>
                        <a:buFontTx/>
                        <a:buNone/>
                        <a:tabLst/>
                        <a:defRPr/>
                      </a:pPr>
                      <a:r>
                        <a:rPr lang="en-US" sz="1800" b="0" dirty="0">
                          <a:solidFill>
                            <a:schemeClr val="tx1"/>
                          </a:solidFill>
                          <a:latin typeface="Arial" panose="020B0604020202020204" pitchFamily="34" charset="0"/>
                          <a:cs typeface="Arial" panose="020B0604020202020204" pitchFamily="34" charset="0"/>
                        </a:rPr>
                        <a:t>Additionally, the intervention promotes community participation through integrated social support features. These may include peer support networks, shared progress milestones, or digital quit communities. Such features foster collective efficacy and social accountability, both of which are associated with improved cessation outcomes. This reflects a shift away from traditional top-down, expert-led health promotion models toward more person-centred and participatory approaches (NHS Digital, 2019).</a:t>
                      </a:r>
                    </a:p>
                    <a:p>
                      <a:pPr marL="0" marR="0" lvl="0" indent="0" algn="just" defTabSz="4032047" rtl="0" eaLnBrk="1" fontAlgn="auto" latinLnBrk="0" hangingPunct="1">
                        <a:lnSpc>
                          <a:spcPct val="150000"/>
                        </a:lnSpc>
                        <a:spcBef>
                          <a:spcPts val="0"/>
                        </a:spcBef>
                        <a:spcAft>
                          <a:spcPts val="0"/>
                        </a:spcAft>
                        <a:buClrTx/>
                        <a:buSzTx/>
                        <a:buFontTx/>
                        <a:buNone/>
                        <a:tabLst/>
                        <a:defRPr/>
                      </a:pPr>
                      <a:r>
                        <a:rPr lang="en-US" sz="1800" b="0" dirty="0">
                          <a:solidFill>
                            <a:schemeClr val="tx1"/>
                          </a:solidFill>
                          <a:latin typeface="Arial" panose="020B0604020202020204" pitchFamily="34" charset="0"/>
                          <a:cs typeface="Arial" panose="020B0604020202020204" pitchFamily="34" charset="0"/>
                        </a:rPr>
                        <a:t>Furthermore, RespireAir contributes to the reorientation of health services, another key Ottawa Charter action area. Instead of relying solely on reactive treatment for smoking-related illness, the intervention prioritises prevention and early behavioural change. This aligns with contemporary public health strategies that emphasise digital prevention, self-management, and remote care.</a:t>
                      </a:r>
                    </a:p>
                    <a:p>
                      <a:pPr marL="0" marR="0" lvl="0" indent="0" algn="just" defTabSz="4032047" rtl="0" eaLnBrk="1" fontAlgn="auto" latinLnBrk="0" hangingPunct="1">
                        <a:lnSpc>
                          <a:spcPct val="150000"/>
                        </a:lnSpc>
                        <a:spcBef>
                          <a:spcPts val="0"/>
                        </a:spcBef>
                        <a:spcAft>
                          <a:spcPts val="0"/>
                        </a:spcAft>
                        <a:buClrTx/>
                        <a:buSzTx/>
                        <a:buFontTx/>
                        <a:buNone/>
                        <a:tabLst/>
                        <a:defRPr/>
                      </a:pPr>
                      <a:endParaRPr lang="en-US" sz="1800" b="0" dirty="0">
                        <a:solidFill>
                          <a:schemeClr val="tx1"/>
                        </a:solidFill>
                        <a:latin typeface="Arial" panose="020B0604020202020204" pitchFamily="34" charset="0"/>
                        <a:cs typeface="Arial" panose="020B0604020202020204" pitchFamily="34" charset="0"/>
                      </a:endParaRPr>
                    </a:p>
                    <a:p>
                      <a:pPr marL="0" marR="0" lvl="0" indent="0" algn="just" defTabSz="4032047" rtl="0" eaLnBrk="1" fontAlgn="auto" latinLnBrk="0" hangingPunct="1">
                        <a:lnSpc>
                          <a:spcPct val="150000"/>
                        </a:lnSpc>
                        <a:spcBef>
                          <a:spcPts val="0"/>
                        </a:spcBef>
                        <a:spcAft>
                          <a:spcPts val="0"/>
                        </a:spcAft>
                        <a:buClrTx/>
                        <a:buSzTx/>
                        <a:buFontTx/>
                        <a:buNone/>
                        <a:tabLst/>
                        <a:defRPr/>
                      </a:pPr>
                      <a:r>
                        <a:rPr lang="en-US" sz="1800" b="1" dirty="0">
                          <a:solidFill>
                            <a:schemeClr val="tx1"/>
                          </a:solidFill>
                          <a:latin typeface="Arial" panose="020B0604020202020204" pitchFamily="34" charset="0"/>
                          <a:cs typeface="Arial" panose="020B0604020202020204" pitchFamily="34" charset="0"/>
                        </a:rPr>
                        <a:t>3. Behavioural Change Theory: The Health Belief Model (HBM)</a:t>
                      </a:r>
                    </a:p>
                  </a:txBody>
                  <a:tcPr marL="91546" marR="91546" marT="45773" marB="45773">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bg2"/>
                    </a:solidFill>
                  </a:tcPr>
                </a:tc>
                <a:extLst>
                  <a:ext uri="{0D108BD9-81ED-4DB2-BD59-A6C34878D82A}">
                    <a16:rowId xmlns:a16="http://schemas.microsoft.com/office/drawing/2014/main" val="1842825664"/>
                  </a:ext>
                </a:extLst>
              </a:tr>
            </a:tbl>
          </a:graphicData>
        </a:graphic>
      </p:graphicFrame>
      <p:graphicFrame>
        <p:nvGraphicFramePr>
          <p:cNvPr id="5" name="Table 4">
            <a:extLst>
              <a:ext uri="{FF2B5EF4-FFF2-40B4-BE49-F238E27FC236}">
                <a16:creationId xmlns:a16="http://schemas.microsoft.com/office/drawing/2014/main" id="{43B3D07F-D877-01B4-185E-D5FCD17BAAA2}"/>
              </a:ext>
            </a:extLst>
          </p:cNvPr>
          <p:cNvGraphicFramePr>
            <a:graphicFrameLocks noGrp="1"/>
          </p:cNvGraphicFramePr>
          <p:nvPr>
            <p:extLst>
              <p:ext uri="{D42A27DB-BD31-4B8C-83A1-F6EECF244321}">
                <p14:modId xmlns:p14="http://schemas.microsoft.com/office/powerpoint/2010/main" val="1913373791"/>
              </p:ext>
            </p:extLst>
          </p:nvPr>
        </p:nvGraphicFramePr>
        <p:xfrm>
          <a:off x="26920209" y="53401"/>
          <a:ext cx="15806555" cy="29915070"/>
        </p:xfrm>
        <a:graphic>
          <a:graphicData uri="http://schemas.openxmlformats.org/drawingml/2006/table">
            <a:tbl>
              <a:tblPr firstRow="1" bandRow="1">
                <a:tableStyleId>{5C22544A-7EE6-4342-B048-85BDC9FD1C3A}</a:tableStyleId>
              </a:tblPr>
              <a:tblGrid>
                <a:gridCol w="15806555">
                  <a:extLst>
                    <a:ext uri="{9D8B030D-6E8A-4147-A177-3AD203B41FA5}">
                      <a16:colId xmlns:a16="http://schemas.microsoft.com/office/drawing/2014/main" val="3040848880"/>
                    </a:ext>
                  </a:extLst>
                </a:gridCol>
              </a:tblGrid>
              <a:tr h="29915070">
                <a:tc>
                  <a:txBody>
                    <a:bodyPr/>
                    <a:lstStyle/>
                    <a:p>
                      <a:pPr algn="just">
                        <a:lnSpc>
                          <a:spcPct val="150000"/>
                        </a:lnSpc>
                      </a:pPr>
                      <a:endParaRPr lang="en-US" sz="2000" b="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US" sz="2000" b="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US" sz="2000" b="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US" sz="2000" b="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US" sz="2000" b="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US" sz="2000" b="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US" sz="2000" b="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US" sz="2000" b="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US" sz="2000" b="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US" sz="2000" b="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US" sz="2000" b="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US" sz="2000" b="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r>
                        <a:rPr lang="en-US" sz="2000" b="0" kern="1200" dirty="0">
                          <a:solidFill>
                            <a:schemeClr val="tx1"/>
                          </a:solidFill>
                          <a:effectLst/>
                          <a:latin typeface="Arial" panose="020B0604020202020204" pitchFamily="34" charset="0"/>
                          <a:ea typeface="+mn-ea"/>
                          <a:cs typeface="Arial" panose="020B0604020202020204" pitchFamily="34" charset="0"/>
                        </a:rPr>
                        <a:t>Preventing the development of chronic conditions such as COPD, stroke, and cardiovascular disease in younger populations may significantly reduce future treatment costs. Prevention-focused digital strategies are increasingly recognised as offering </a:t>
                      </a:r>
                      <a:r>
                        <a:rPr lang="en-US" sz="2000" b="0" kern="1200" dirty="0" err="1">
                          <a:solidFill>
                            <a:schemeClr val="tx1"/>
                          </a:solidFill>
                          <a:effectLst/>
                          <a:latin typeface="Arial" panose="020B0604020202020204" pitchFamily="34" charset="0"/>
                          <a:ea typeface="+mn-ea"/>
                          <a:cs typeface="Arial" panose="020B0604020202020204" pitchFamily="34" charset="0"/>
                        </a:rPr>
                        <a:t>favourable</a:t>
                      </a:r>
                      <a:r>
                        <a:rPr lang="en-US" sz="2000" b="0" kern="1200" dirty="0">
                          <a:solidFill>
                            <a:schemeClr val="tx1"/>
                          </a:solidFill>
                          <a:effectLst/>
                          <a:latin typeface="Arial" panose="020B0604020202020204" pitchFamily="34" charset="0"/>
                          <a:ea typeface="+mn-ea"/>
                          <a:cs typeface="Arial" panose="020B0604020202020204" pitchFamily="34" charset="0"/>
                        </a:rPr>
                        <a:t> returns on investment within public health systems (NICE, 2022).</a:t>
                      </a:r>
                    </a:p>
                    <a:p>
                      <a:pPr algn="just">
                        <a:lnSpc>
                          <a:spcPct val="150000"/>
                        </a:lnSpc>
                      </a:pPr>
                      <a:r>
                        <a:rPr lang="en-US" sz="2000" b="0" kern="1200" dirty="0">
                          <a:solidFill>
                            <a:schemeClr val="tx1"/>
                          </a:solidFill>
                          <a:effectLst/>
                          <a:latin typeface="Arial" panose="020B0604020202020204" pitchFamily="34" charset="0"/>
                          <a:ea typeface="+mn-ea"/>
                          <a:cs typeface="Arial" panose="020B0604020202020204" pitchFamily="34" charset="0"/>
                        </a:rPr>
                        <a:t>However, these outcomes depend on several critical factors. Sustained user engagement is essential, as many digital health interventions experience a decline in use after initial adoption (Perski, 2017). In addition, equitable access must be ensured to prevent the widening of health inequalities, as digital health technologies can reinforce the “digital divide” if not implemented inclusively (Marmot, 2020; NHS Digital, 2019). </a:t>
                      </a:r>
                    </a:p>
                    <a:p>
                      <a:pPr algn="just">
                        <a:lnSpc>
                          <a:spcPct val="150000"/>
                        </a:lnSpc>
                      </a:pPr>
                      <a:r>
                        <a:rPr lang="en-US" sz="2000" b="0" kern="1200" dirty="0">
                          <a:solidFill>
                            <a:schemeClr val="tx1"/>
                          </a:solidFill>
                          <a:effectLst/>
                          <a:latin typeface="Arial" panose="020B0604020202020204" pitchFamily="34" charset="0"/>
                          <a:ea typeface="+mn-ea"/>
                          <a:cs typeface="Arial" panose="020B0604020202020204" pitchFamily="34" charset="0"/>
                        </a:rPr>
                        <a:t>Ethical considerations around data privacy, biometric surveillance, and algorithmic decision-making must also be carefully addressed (WHO, 2021). Without appropriate safeguards, digital interventions risk undermining trust and reducing uptake among target populations (Lupton, 2016).</a:t>
                      </a:r>
                    </a:p>
                    <a:p>
                      <a:pPr algn="just">
                        <a:lnSpc>
                          <a:spcPct val="150000"/>
                        </a:lnSpc>
                      </a:pPr>
                      <a:r>
                        <a:rPr lang="en-US" sz="2000" b="0" kern="1200" dirty="0">
                          <a:solidFill>
                            <a:schemeClr val="tx1"/>
                          </a:solidFill>
                          <a:effectLst/>
                          <a:latin typeface="Arial" panose="020B0604020202020204" pitchFamily="34" charset="0"/>
                          <a:ea typeface="+mn-ea"/>
                          <a:cs typeface="Arial" panose="020B0604020202020204" pitchFamily="34" charset="0"/>
                        </a:rPr>
                        <a:t>5. Conclusion and Implications for Policy, Education, and Research</a:t>
                      </a:r>
                    </a:p>
                    <a:p>
                      <a:pPr algn="just">
                        <a:lnSpc>
                          <a:spcPct val="150000"/>
                        </a:lnSpc>
                      </a:pPr>
                      <a:r>
                        <a:rPr lang="en-US" sz="2000" b="0" kern="1200" dirty="0">
                          <a:solidFill>
                            <a:schemeClr val="tx1"/>
                          </a:solidFill>
                          <a:effectLst/>
                          <a:latin typeface="Arial" panose="020B0604020202020204" pitchFamily="34" charset="0"/>
                          <a:ea typeface="+mn-ea"/>
                          <a:cs typeface="Arial" panose="020B0604020202020204" pitchFamily="34" charset="0"/>
                        </a:rPr>
                        <a:t>RespireAir represents a significant step toward digital tobacco control, illustrating how wearable technologies can deliver proactive, real-time cessation support. By integrating behavioural science with continuous biometric feedback, the intervention moves beyond traditional clinic-based models toward a more responsive and personalised form of care.</a:t>
                      </a:r>
                    </a:p>
                    <a:p>
                      <a:pPr algn="just">
                        <a:lnSpc>
                          <a:spcPct val="150000"/>
                        </a:lnSpc>
                      </a:pPr>
                      <a:r>
                        <a:rPr lang="en-US" sz="2000" b="0" kern="1200" dirty="0">
                          <a:solidFill>
                            <a:schemeClr val="tx1"/>
                          </a:solidFill>
                          <a:effectLst/>
                          <a:latin typeface="Arial" panose="020B0604020202020204" pitchFamily="34" charset="0"/>
                          <a:ea typeface="+mn-ea"/>
                          <a:cs typeface="Arial" panose="020B0604020202020204" pitchFamily="34" charset="0"/>
                        </a:rPr>
                        <a:t>From a policy perspective, the intervention supports the development of NHS “blended care” models, in which digital therapeutics are regulated, prescribed, and funded alongside pharmacological treatments. This approach reflects the growing recognition of digital prevention as a core component of modern healthcare systems.</a:t>
                      </a:r>
                    </a:p>
                    <a:p>
                      <a:pPr algn="just">
                        <a:lnSpc>
                          <a:spcPct val="150000"/>
                        </a:lnSpc>
                      </a:pPr>
                      <a:r>
                        <a:rPr lang="en-US" sz="2000" b="0" kern="1200" dirty="0">
                          <a:solidFill>
                            <a:schemeClr val="tx1"/>
                          </a:solidFill>
                          <a:effectLst/>
                          <a:latin typeface="Arial" panose="020B0604020202020204" pitchFamily="34" charset="0"/>
                          <a:ea typeface="+mn-ea"/>
                          <a:cs typeface="Arial" panose="020B0604020202020204" pitchFamily="34" charset="0"/>
                        </a:rPr>
                        <a:t>In education, the intervention highlights the importance of embedding digital literacy and health-technology competencies within university and college wellness programmes. Equipping young adults with the skills to use wearable tools for self-regulation may enhance engagement with prevention strategies and support long-term behaviour change.</a:t>
                      </a:r>
                    </a:p>
                    <a:p>
                      <a:pPr algn="just">
                        <a:lnSpc>
                          <a:spcPct val="150000"/>
                        </a:lnSpc>
                      </a:pPr>
                      <a:r>
                        <a:rPr lang="en-US" sz="2000" b="0" kern="1200" dirty="0">
                          <a:solidFill>
                            <a:schemeClr val="tx1"/>
                          </a:solidFill>
                          <a:effectLst/>
                          <a:latin typeface="Arial" panose="020B0604020202020204" pitchFamily="34" charset="0"/>
                          <a:ea typeface="+mn-ea"/>
                          <a:cs typeface="Arial" panose="020B0604020202020204" pitchFamily="34" charset="0"/>
                        </a:rPr>
                        <a:t>Nevertheless, the long-term success of such interventions depends on sustained engagement, equitable distribution, and robust data-protection frameworks. Future research should examine the durability of haptic nudging, the ethical implications of AI-driven biometric monitoring, and the effectiveness of gamification strategies such as virtual or social rewards in maintaining motivation beyond initial adoption.</a:t>
                      </a:r>
                    </a:p>
                    <a:p>
                      <a:pPr algn="just">
                        <a:lnSpc>
                          <a:spcPct val="150000"/>
                        </a:lnSpc>
                      </a:pPr>
                      <a:r>
                        <a:rPr lang="en-US" sz="2000" b="0" kern="1200" dirty="0">
                          <a:solidFill>
                            <a:schemeClr val="tx1"/>
                          </a:solidFill>
                          <a:effectLst/>
                          <a:latin typeface="Arial" panose="020B0604020202020204" pitchFamily="34" charset="0"/>
                          <a:ea typeface="+mn-ea"/>
                          <a:cs typeface="Arial" panose="020B0604020202020204" pitchFamily="34" charset="0"/>
                        </a:rPr>
                        <a:t>By integrating the core values of health promotion with behavioural science and digital innovation, RespireAir demonstrates how technology can function as a scalable tool to reduce health inequalities and contribute to the goal of a smoke-free generation</a:t>
                      </a:r>
                      <a:endParaRPr lang="en-GB" sz="1200" b="1" kern="1200" dirty="0">
                        <a:solidFill>
                          <a:schemeClr val="tx1"/>
                        </a:solidFill>
                        <a:effectLst/>
                        <a:latin typeface="Arial" panose="020B0604020202020204" pitchFamily="34" charset="0"/>
                        <a:ea typeface="+mn-ea"/>
                        <a:cs typeface="Arial" panose="020B0604020202020204" pitchFamily="34" charset="0"/>
                      </a:endParaRPr>
                    </a:p>
                    <a:p>
                      <a:endParaRPr lang="en-GB" sz="1200" b="1" kern="1200" dirty="0">
                        <a:solidFill>
                          <a:schemeClr val="tx1"/>
                        </a:solidFill>
                        <a:effectLst/>
                        <a:latin typeface="Arial" panose="020B0604020202020204" pitchFamily="34" charset="0"/>
                        <a:ea typeface="+mn-ea"/>
                        <a:cs typeface="Arial" panose="020B0604020202020204" pitchFamily="34" charset="0"/>
                      </a:endParaRPr>
                    </a:p>
                    <a:p>
                      <a:endParaRPr lang="en-GB" sz="1800" b="1" kern="1200" dirty="0">
                        <a:solidFill>
                          <a:schemeClr val="tx1"/>
                        </a:solidFill>
                        <a:effectLst/>
                        <a:latin typeface="Arial" panose="020B0604020202020204" pitchFamily="34" charset="0"/>
                        <a:ea typeface="+mn-ea"/>
                        <a:cs typeface="Arial" panose="020B0604020202020204" pitchFamily="34" charset="0"/>
                      </a:endParaRPr>
                    </a:p>
                    <a:p>
                      <a:endParaRPr lang="en-GB" sz="1800" b="1" kern="1200" dirty="0">
                        <a:solidFill>
                          <a:schemeClr val="tx1"/>
                        </a:solidFill>
                        <a:effectLst/>
                        <a:latin typeface="Arial" panose="020B0604020202020204" pitchFamily="34" charset="0"/>
                        <a:ea typeface="+mn-ea"/>
                        <a:cs typeface="Arial" panose="020B0604020202020204" pitchFamily="34" charset="0"/>
                      </a:endParaRPr>
                    </a:p>
                    <a:p>
                      <a:endParaRPr lang="en-GB" sz="1800" b="1" kern="1200" dirty="0">
                        <a:solidFill>
                          <a:schemeClr val="tx1"/>
                        </a:solidFill>
                        <a:effectLst/>
                        <a:latin typeface="Arial" panose="020B0604020202020204" pitchFamily="34" charset="0"/>
                        <a:ea typeface="+mn-ea"/>
                        <a:cs typeface="Arial" panose="020B0604020202020204" pitchFamily="34" charset="0"/>
                      </a:endParaRPr>
                    </a:p>
                    <a:p>
                      <a:endParaRPr lang="en-GB" sz="1800" b="1" kern="1200" dirty="0">
                        <a:solidFill>
                          <a:schemeClr val="tx1"/>
                        </a:solidFill>
                        <a:effectLst/>
                        <a:latin typeface="Arial" panose="020B0604020202020204" pitchFamily="34" charset="0"/>
                        <a:ea typeface="+mn-ea"/>
                        <a:cs typeface="Arial" panose="020B0604020202020204" pitchFamily="34" charset="0"/>
                      </a:endParaRPr>
                    </a:p>
                    <a:p>
                      <a:endParaRPr lang="en-GB" sz="1800" b="1" kern="1200" dirty="0">
                        <a:solidFill>
                          <a:schemeClr val="tx1"/>
                        </a:solidFill>
                        <a:effectLst/>
                        <a:latin typeface="Arial" panose="020B0604020202020204" pitchFamily="34" charset="0"/>
                        <a:ea typeface="+mn-ea"/>
                        <a:cs typeface="Arial" panose="020B0604020202020204" pitchFamily="34" charset="0"/>
                      </a:endParaRPr>
                    </a:p>
                    <a:p>
                      <a:endParaRPr lang="en-GB" sz="1800" b="1" kern="1200" dirty="0">
                        <a:solidFill>
                          <a:schemeClr val="tx1"/>
                        </a:solidFill>
                        <a:effectLst/>
                        <a:latin typeface="Arial" panose="020B0604020202020204" pitchFamily="34" charset="0"/>
                        <a:ea typeface="+mn-ea"/>
                        <a:cs typeface="Arial" panose="020B0604020202020204" pitchFamily="34" charset="0"/>
                      </a:endParaRPr>
                    </a:p>
                    <a:p>
                      <a:endParaRPr lang="en-GB" sz="1800" b="1" kern="1200" dirty="0">
                        <a:solidFill>
                          <a:schemeClr val="tx1"/>
                        </a:solidFill>
                        <a:effectLst/>
                        <a:latin typeface="Arial" panose="020B0604020202020204" pitchFamily="34" charset="0"/>
                        <a:ea typeface="+mn-ea"/>
                        <a:cs typeface="Arial" panose="020B0604020202020204" pitchFamily="34" charset="0"/>
                      </a:endParaRPr>
                    </a:p>
                    <a:p>
                      <a:endParaRPr lang="en-GB" sz="1800" b="1" kern="1200" dirty="0">
                        <a:solidFill>
                          <a:schemeClr val="tx1"/>
                        </a:solidFill>
                        <a:effectLst/>
                        <a:latin typeface="Arial" panose="020B0604020202020204" pitchFamily="34" charset="0"/>
                        <a:ea typeface="+mn-ea"/>
                        <a:cs typeface="Arial" panose="020B0604020202020204" pitchFamily="34" charset="0"/>
                      </a:endParaRPr>
                    </a:p>
                    <a:p>
                      <a:endParaRPr lang="en-GB" sz="1800" b="1" kern="1200" dirty="0">
                        <a:solidFill>
                          <a:schemeClr val="tx1"/>
                        </a:solidFill>
                        <a:effectLst/>
                        <a:latin typeface="Arial" panose="020B0604020202020204" pitchFamily="34" charset="0"/>
                        <a:ea typeface="+mn-ea"/>
                        <a:cs typeface="Arial" panose="020B0604020202020204" pitchFamily="34" charset="0"/>
                      </a:endParaRPr>
                    </a:p>
                    <a:p>
                      <a:endParaRPr lang="en-GB" sz="1800" b="1" kern="1200" dirty="0">
                        <a:solidFill>
                          <a:schemeClr val="tx1"/>
                        </a:solidFill>
                        <a:effectLst/>
                        <a:latin typeface="Arial" panose="020B0604020202020204" pitchFamily="34" charset="0"/>
                        <a:ea typeface="+mn-ea"/>
                        <a:cs typeface="Arial" panose="020B0604020202020204" pitchFamily="34" charset="0"/>
                      </a:endParaRPr>
                    </a:p>
                    <a:p>
                      <a:endParaRPr lang="en-GB" sz="1800" b="1" kern="1200" dirty="0">
                        <a:solidFill>
                          <a:schemeClr val="tx1"/>
                        </a:solidFill>
                        <a:effectLst/>
                        <a:latin typeface="Arial" panose="020B0604020202020204" pitchFamily="34" charset="0"/>
                        <a:ea typeface="+mn-ea"/>
                        <a:cs typeface="Arial" panose="020B0604020202020204" pitchFamily="34" charset="0"/>
                      </a:endParaRPr>
                    </a:p>
                    <a:p>
                      <a:endParaRPr lang="en-GB" sz="1800" b="1" kern="1200" dirty="0">
                        <a:solidFill>
                          <a:schemeClr val="tx1"/>
                        </a:solidFill>
                        <a:effectLst/>
                        <a:latin typeface="Arial" panose="020B0604020202020204" pitchFamily="34" charset="0"/>
                        <a:ea typeface="+mn-ea"/>
                        <a:cs typeface="Arial" panose="020B0604020202020204" pitchFamily="34" charset="0"/>
                      </a:endParaRPr>
                    </a:p>
                    <a:p>
                      <a:endParaRPr lang="en-GB" sz="1800" b="1" kern="1200" dirty="0">
                        <a:solidFill>
                          <a:schemeClr val="tx1"/>
                        </a:solidFill>
                        <a:effectLst/>
                        <a:latin typeface="Arial" panose="020B0604020202020204" pitchFamily="34" charset="0"/>
                        <a:ea typeface="+mn-ea"/>
                        <a:cs typeface="Arial" panose="020B0604020202020204" pitchFamily="34" charset="0"/>
                      </a:endParaRPr>
                    </a:p>
                    <a:p>
                      <a:endParaRPr lang="en-GB" sz="1800" b="1" kern="1200" dirty="0">
                        <a:solidFill>
                          <a:schemeClr val="tx1"/>
                        </a:solidFill>
                        <a:effectLst/>
                        <a:latin typeface="Arial" panose="020B0604020202020204" pitchFamily="34" charset="0"/>
                        <a:ea typeface="+mn-ea"/>
                        <a:cs typeface="Arial" panose="020B0604020202020204" pitchFamily="34" charset="0"/>
                      </a:endParaRPr>
                    </a:p>
                    <a:p>
                      <a:endParaRPr lang="en-GB" sz="1800" b="1" kern="1200" dirty="0">
                        <a:solidFill>
                          <a:schemeClr val="tx1"/>
                        </a:solidFill>
                        <a:effectLst/>
                        <a:latin typeface="Arial" panose="020B0604020202020204" pitchFamily="34" charset="0"/>
                        <a:ea typeface="+mn-ea"/>
                        <a:cs typeface="Arial" panose="020B0604020202020204" pitchFamily="34" charset="0"/>
                      </a:endParaRPr>
                    </a:p>
                    <a:p>
                      <a:endParaRPr lang="en-GB" sz="1800" b="1" kern="1200" dirty="0">
                        <a:solidFill>
                          <a:schemeClr val="tx1"/>
                        </a:solidFill>
                        <a:effectLst/>
                        <a:latin typeface="Arial" panose="020B0604020202020204" pitchFamily="34" charset="0"/>
                        <a:ea typeface="+mn-ea"/>
                        <a:cs typeface="Arial" panose="020B0604020202020204" pitchFamily="34" charset="0"/>
                      </a:endParaRPr>
                    </a:p>
                    <a:p>
                      <a:endParaRPr lang="en-GB" sz="1800" b="1" kern="1200" dirty="0">
                        <a:solidFill>
                          <a:schemeClr val="tx1"/>
                        </a:solidFill>
                        <a:effectLst/>
                        <a:latin typeface="Arial" panose="020B0604020202020204" pitchFamily="34" charset="0"/>
                        <a:ea typeface="+mn-ea"/>
                        <a:cs typeface="Arial" panose="020B0604020202020204" pitchFamily="34" charset="0"/>
                      </a:endParaRPr>
                    </a:p>
                    <a:p>
                      <a:endParaRPr lang="en-GB" sz="1800" b="1" kern="1200" dirty="0">
                        <a:solidFill>
                          <a:schemeClr val="tx1"/>
                        </a:solidFill>
                        <a:effectLst/>
                        <a:latin typeface="Arial" panose="020B0604020202020204" pitchFamily="34" charset="0"/>
                        <a:ea typeface="+mn-ea"/>
                        <a:cs typeface="Arial" panose="020B0604020202020204" pitchFamily="34" charset="0"/>
                      </a:endParaRPr>
                    </a:p>
                    <a:p>
                      <a:endParaRPr lang="en-GB" sz="1800" b="1" kern="1200" dirty="0">
                        <a:solidFill>
                          <a:schemeClr val="tx1"/>
                        </a:solidFill>
                        <a:effectLst/>
                        <a:latin typeface="Arial" panose="020B0604020202020204" pitchFamily="34" charset="0"/>
                        <a:ea typeface="+mn-ea"/>
                        <a:cs typeface="Arial" panose="020B0604020202020204" pitchFamily="34" charset="0"/>
                      </a:endParaRPr>
                    </a:p>
                    <a:p>
                      <a:endParaRPr lang="en-GB" sz="1800" b="1" kern="1200" dirty="0">
                        <a:solidFill>
                          <a:schemeClr val="tx1"/>
                        </a:solidFill>
                        <a:effectLst/>
                        <a:latin typeface="Arial" panose="020B0604020202020204" pitchFamily="34" charset="0"/>
                        <a:ea typeface="+mn-ea"/>
                        <a:cs typeface="Arial" panose="020B0604020202020204" pitchFamily="34" charset="0"/>
                      </a:endParaRPr>
                    </a:p>
                    <a:p>
                      <a:pPr>
                        <a:lnSpc>
                          <a:spcPct val="150000"/>
                        </a:lnSpc>
                      </a:pPr>
                      <a:endParaRPr lang="en-GB" sz="1800" b="0" kern="1200" dirty="0">
                        <a:solidFill>
                          <a:schemeClr val="tx1"/>
                        </a:solidFill>
                        <a:effectLst/>
                        <a:latin typeface="Arial" panose="020B0604020202020204" pitchFamily="34" charset="0"/>
                        <a:ea typeface="+mn-ea"/>
                        <a:cs typeface="Arial" panose="020B0604020202020204" pitchFamily="34" charset="0"/>
                      </a:endParaRPr>
                    </a:p>
                    <a:p>
                      <a:pPr>
                        <a:lnSpc>
                          <a:spcPct val="150000"/>
                        </a:lnSpc>
                      </a:pPr>
                      <a:r>
                        <a:rPr lang="en-US" sz="1800" b="0" dirty="0">
                          <a:solidFill>
                            <a:schemeClr val="tx1"/>
                          </a:solidFill>
                          <a:latin typeface="Arial" panose="020B0604020202020204" pitchFamily="34" charset="0"/>
                          <a:cs typeface="Arial" panose="020B0604020202020204" pitchFamily="34" charset="0"/>
                        </a:rPr>
                        <a:t>The graph shows a steady decline in smoking prevalence among young adults aged 18–24 in the UK between 2011 and 2024. Smoking rates fell from 25.7% in 2011 to 8.1% in 2024, reflecting the impact of tobacco control policies and public health initiatives </a:t>
                      </a:r>
                      <a:r>
                        <a:rPr lang="en-US" sz="1800" b="0" i="1" dirty="0">
                          <a:solidFill>
                            <a:schemeClr val="tx1"/>
                          </a:solidFill>
                          <a:latin typeface="Arial" panose="020B0604020202020204" pitchFamily="34" charset="0"/>
                          <a:cs typeface="Arial" panose="020B0604020202020204" pitchFamily="34" charset="0"/>
                        </a:rPr>
                        <a:t>(Office for National Statistics, 2024)</a:t>
                      </a:r>
                      <a:r>
                        <a:rPr lang="en-US" sz="1800" b="0" dirty="0">
                          <a:solidFill>
                            <a:schemeClr val="tx1"/>
                          </a:solidFill>
                          <a:latin typeface="Arial" panose="020B0604020202020204" pitchFamily="34" charset="0"/>
                          <a:cs typeface="Arial" panose="020B0604020202020204" pitchFamily="34" charset="0"/>
                        </a:rPr>
                        <a:t>. However, some young adults continue to smoke, highlighting the need for ongoing targeted prevention and digital cessation interventions </a:t>
                      </a:r>
                      <a:r>
                        <a:rPr lang="en-US" sz="1800" b="0" i="1" dirty="0">
                          <a:solidFill>
                            <a:schemeClr val="tx1"/>
                          </a:solidFill>
                          <a:latin typeface="Arial" panose="020B0604020202020204" pitchFamily="34" charset="0"/>
                          <a:cs typeface="Arial" panose="020B0604020202020204" pitchFamily="34" charset="0"/>
                        </a:rPr>
                        <a:t>(Office for National Statistics, 2024)</a:t>
                      </a:r>
                      <a:r>
                        <a:rPr lang="en-US" sz="1800" b="0" dirty="0">
                          <a:solidFill>
                            <a:schemeClr val="tx1"/>
                          </a:solidFill>
                          <a:latin typeface="Arial" panose="020B0604020202020204" pitchFamily="34" charset="0"/>
                          <a:cs typeface="Arial" panose="020B0604020202020204" pitchFamily="34" charset="0"/>
                        </a:rPr>
                        <a:t>.</a:t>
                      </a:r>
                    </a:p>
                    <a:p>
                      <a:pPr>
                        <a:lnSpc>
                          <a:spcPct val="150000"/>
                        </a:lnSpc>
                      </a:pPr>
                      <a:r>
                        <a:rPr lang="en-US" sz="1800" b="0" dirty="0">
                          <a:solidFill>
                            <a:schemeClr val="tx1"/>
                          </a:solidFill>
                          <a:latin typeface="Arial" panose="020B0604020202020204" pitchFamily="34" charset="0"/>
                          <a:cs typeface="Arial" panose="020B0604020202020204" pitchFamily="34" charset="0"/>
                        </a:rPr>
                        <a:t>In summary  RespireAir leverages wearable technology and behavioural science to empower young adults in smoking cessation through real-time support, equity-focused design, and personalised, accessible interventions reducing health inequalities. </a:t>
                      </a:r>
                    </a:p>
                    <a:p>
                      <a:pPr>
                        <a:lnSpc>
                          <a:spcPct val="150000"/>
                        </a:lnSpc>
                      </a:pPr>
                      <a:endParaRPr lang="en-GB" sz="1800" b="0" kern="1200" dirty="0">
                        <a:solidFill>
                          <a:schemeClr val="tx1"/>
                        </a:solidFill>
                        <a:effectLst/>
                        <a:latin typeface="Arial" panose="020B0604020202020204" pitchFamily="34" charset="0"/>
                        <a:ea typeface="+mn-ea"/>
                        <a:cs typeface="Arial" panose="020B0604020202020204" pitchFamily="34" charset="0"/>
                      </a:endParaRPr>
                    </a:p>
                  </a:txBody>
                  <a:tcPr marL="91546" marR="91546" marT="45773" marB="45773">
                    <a:solidFill>
                      <a:schemeClr val="bg2"/>
                    </a:solidFill>
                  </a:tcPr>
                </a:tc>
                <a:extLst>
                  <a:ext uri="{0D108BD9-81ED-4DB2-BD59-A6C34878D82A}">
                    <a16:rowId xmlns:a16="http://schemas.microsoft.com/office/drawing/2014/main" val="3942362444"/>
                  </a:ext>
                </a:extLst>
              </a:tr>
            </a:tbl>
          </a:graphicData>
        </a:graphic>
      </p:graphicFrame>
      <p:pic>
        <p:nvPicPr>
          <p:cNvPr id="6" name="Picture 5">
            <a:extLst>
              <a:ext uri="{FF2B5EF4-FFF2-40B4-BE49-F238E27FC236}">
                <a16:creationId xmlns:a16="http://schemas.microsoft.com/office/drawing/2014/main" id="{83797EBE-0EB6-1585-0E1F-BFDB3A21F90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659081" y="1"/>
            <a:ext cx="11159406" cy="11977217"/>
          </a:xfrm>
          <a:prstGeom prst="rect">
            <a:avLst/>
          </a:prstGeom>
          <a:noFill/>
        </p:spPr>
      </p:pic>
      <p:sp>
        <p:nvSpPr>
          <p:cNvPr id="11" name="Rectangle: Rounded Corners 10">
            <a:extLst>
              <a:ext uri="{FF2B5EF4-FFF2-40B4-BE49-F238E27FC236}">
                <a16:creationId xmlns:a16="http://schemas.microsoft.com/office/drawing/2014/main" id="{B282BA9E-D720-C1BC-C3D9-1511FD4C8BA9}"/>
              </a:ext>
            </a:extLst>
          </p:cNvPr>
          <p:cNvSpPr/>
          <p:nvPr/>
        </p:nvSpPr>
        <p:spPr>
          <a:xfrm>
            <a:off x="-24719" y="53401"/>
            <a:ext cx="8623597" cy="1922458"/>
          </a:xfrm>
          <a:prstGeom prst="roundRect">
            <a:avLst/>
          </a:prstGeom>
          <a:solidFill>
            <a:schemeClr val="bg1"/>
          </a:solidFill>
          <a:ln w="76200">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GB" sz="1802"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Student Name: Rosena lucy.</a:t>
            </a:r>
          </a:p>
          <a:p>
            <a:pPr>
              <a:lnSpc>
                <a:spcPct val="150000"/>
              </a:lnSpc>
            </a:pPr>
            <a:r>
              <a:rPr lang="en-GB" sz="1802"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Student ID: 2210256.</a:t>
            </a:r>
          </a:p>
          <a:p>
            <a:pPr>
              <a:lnSpc>
                <a:spcPct val="150000"/>
              </a:lnSpc>
            </a:pPr>
            <a:r>
              <a:rPr lang="en-GB" sz="1802"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Module: Population Health and  Digital Health Promotion.</a:t>
            </a:r>
          </a:p>
          <a:p>
            <a:pPr>
              <a:lnSpc>
                <a:spcPct val="150000"/>
              </a:lnSpc>
            </a:pPr>
            <a:r>
              <a:rPr lang="en-GB" sz="1802"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Module Code: LCHS7009.</a:t>
            </a:r>
            <a:endParaRPr lang="en-GB" sz="2002" dirty="0">
              <a:ln>
                <a:solidFill>
                  <a:schemeClr val="tx1"/>
                </a:solidFill>
              </a:ln>
              <a:solidFill>
                <a:schemeClr val="tx1"/>
              </a:solidFill>
              <a:latin typeface="Arial" panose="020B0604020202020204" pitchFamily="34" charset="0"/>
              <a:cs typeface="Arial" panose="020B0604020202020204" pitchFamily="34" charset="0"/>
            </a:endParaRPr>
          </a:p>
        </p:txBody>
      </p:sp>
      <p:pic>
        <p:nvPicPr>
          <p:cNvPr id="23" name="Picture 22">
            <a:extLst>
              <a:ext uri="{FF2B5EF4-FFF2-40B4-BE49-F238E27FC236}">
                <a16:creationId xmlns:a16="http://schemas.microsoft.com/office/drawing/2014/main" id="{5A8E7AF8-81AC-4CFB-B9CC-6C502CA475E9}"/>
              </a:ext>
            </a:extLst>
          </p:cNvPr>
          <p:cNvPicPr>
            <a:picLocks noChangeAspect="1"/>
          </p:cNvPicPr>
          <p:nvPr/>
        </p:nvPicPr>
        <p:blipFill>
          <a:blip r:embed="rId4"/>
          <a:stretch>
            <a:fillRect/>
          </a:stretch>
        </p:blipFill>
        <p:spPr>
          <a:xfrm>
            <a:off x="8745353" y="53402"/>
            <a:ext cx="6767255" cy="2142188"/>
          </a:xfrm>
          <a:prstGeom prst="rect">
            <a:avLst/>
          </a:prstGeom>
        </p:spPr>
      </p:pic>
      <p:pic>
        <p:nvPicPr>
          <p:cNvPr id="27" name="Picture 26">
            <a:extLst>
              <a:ext uri="{FF2B5EF4-FFF2-40B4-BE49-F238E27FC236}">
                <a16:creationId xmlns:a16="http://schemas.microsoft.com/office/drawing/2014/main" id="{E20E9420-D591-E6FE-14F4-1FFB91FCE914}"/>
              </a:ext>
            </a:extLst>
          </p:cNvPr>
          <p:cNvPicPr>
            <a:picLocks noChangeAspect="1"/>
          </p:cNvPicPr>
          <p:nvPr/>
        </p:nvPicPr>
        <p:blipFill>
          <a:blip r:embed="rId5"/>
          <a:stretch>
            <a:fillRect/>
          </a:stretch>
        </p:blipFill>
        <p:spPr>
          <a:xfrm>
            <a:off x="7743945" y="25347683"/>
            <a:ext cx="6821320" cy="4620788"/>
          </a:xfrm>
          <a:prstGeom prst="rect">
            <a:avLst/>
          </a:prstGeom>
          <a:ln w="76200">
            <a:solidFill>
              <a:srgbClr val="FF0000"/>
            </a:solidFill>
          </a:ln>
        </p:spPr>
      </p:pic>
      <p:sp>
        <p:nvSpPr>
          <p:cNvPr id="33" name="TextBox 32">
            <a:extLst>
              <a:ext uri="{FF2B5EF4-FFF2-40B4-BE49-F238E27FC236}">
                <a16:creationId xmlns:a16="http://schemas.microsoft.com/office/drawing/2014/main" id="{93AD890C-BAF2-F109-2459-FF5E11CA318F}"/>
              </a:ext>
            </a:extLst>
          </p:cNvPr>
          <p:cNvSpPr txBox="1"/>
          <p:nvPr/>
        </p:nvSpPr>
        <p:spPr>
          <a:xfrm>
            <a:off x="15585843" y="12030622"/>
            <a:ext cx="11232644" cy="17896757"/>
          </a:xfrm>
          <a:prstGeom prst="rect">
            <a:avLst/>
          </a:prstGeom>
          <a:solidFill>
            <a:schemeClr val="bg2"/>
          </a:solidFill>
        </p:spPr>
        <p:txBody>
          <a:bodyPr wrap="square">
            <a:spAutoFit/>
          </a:bodyPr>
          <a:lstStyle/>
          <a:p>
            <a:pPr>
              <a:lnSpc>
                <a:spcPct val="150000"/>
              </a:lnSpc>
              <a:spcAft>
                <a:spcPts val="801"/>
              </a:spcAft>
            </a:pPr>
            <a:r>
              <a:rPr lang="en-GB" sz="2002" b="1" kern="100" dirty="0">
                <a:latin typeface="Arial" panose="020B0604020202020204" pitchFamily="34" charset="0"/>
                <a:ea typeface="Aptos" panose="020B0004020202020204" pitchFamily="34" charset="0"/>
                <a:cs typeface="Arial" panose="020B0604020202020204" pitchFamily="34" charset="0"/>
              </a:rPr>
              <a:t>Perceived Susceptibility and Severity</a:t>
            </a:r>
            <a:br>
              <a:rPr lang="en-GB" sz="2002" kern="100" dirty="0">
                <a:latin typeface="Arial" panose="020B0604020202020204" pitchFamily="34" charset="0"/>
                <a:ea typeface="Aptos" panose="020B0004020202020204" pitchFamily="34" charset="0"/>
                <a:cs typeface="Arial" panose="020B0604020202020204" pitchFamily="34" charset="0"/>
              </a:rPr>
            </a:br>
            <a:r>
              <a:rPr lang="en-GB" sz="2002" kern="100" dirty="0">
                <a:latin typeface="Arial" panose="020B0604020202020204" pitchFamily="34" charset="0"/>
                <a:ea typeface="Aptos" panose="020B0004020202020204" pitchFamily="34" charset="0"/>
                <a:cs typeface="Arial" panose="020B0604020202020204" pitchFamily="34" charset="0"/>
              </a:rPr>
              <a:t>RespireAir uses biometric data to provide immediate, personalised feedback. For example, an elevated heart rate after smoking may be displayed to the user, making the health consequences more tangible. This reduces the psychological distance between current behaviour and future illness, strengthening perceived risk.</a:t>
            </a:r>
          </a:p>
          <a:p>
            <a:pPr>
              <a:lnSpc>
                <a:spcPct val="150000"/>
              </a:lnSpc>
              <a:spcAft>
                <a:spcPts val="801"/>
              </a:spcAft>
            </a:pPr>
            <a:r>
              <a:rPr lang="en-GB" sz="2002" b="1" kern="100" dirty="0">
                <a:latin typeface="Arial" panose="020B0604020202020204" pitchFamily="34" charset="0"/>
                <a:ea typeface="Aptos" panose="020B0004020202020204" pitchFamily="34" charset="0"/>
                <a:cs typeface="Arial" panose="020B0604020202020204" pitchFamily="34" charset="0"/>
              </a:rPr>
              <a:t>Perceived Benefits</a:t>
            </a:r>
            <a:br>
              <a:rPr lang="en-GB" sz="2002" kern="100" dirty="0">
                <a:latin typeface="Arial" panose="020B0604020202020204" pitchFamily="34" charset="0"/>
                <a:ea typeface="Aptos" panose="020B0004020202020204" pitchFamily="34" charset="0"/>
                <a:cs typeface="Arial" panose="020B0604020202020204" pitchFamily="34" charset="0"/>
              </a:rPr>
            </a:br>
            <a:r>
              <a:rPr lang="en-GB" sz="2002" kern="100" dirty="0">
                <a:latin typeface="Arial" panose="020B0604020202020204" pitchFamily="34" charset="0"/>
                <a:ea typeface="Aptos" panose="020B0004020202020204" pitchFamily="34" charset="0"/>
                <a:cs typeface="Arial" panose="020B0604020202020204" pitchFamily="34" charset="0"/>
              </a:rPr>
              <a:t>The platform visualises positive outcomes of cessation, such as financial savings and improvements in lung capacity. By translating long-term health benefits into short-term, visible rewards, the intervention reinforces the value of behaviour change.</a:t>
            </a:r>
          </a:p>
          <a:p>
            <a:pPr>
              <a:lnSpc>
                <a:spcPct val="150000"/>
              </a:lnSpc>
              <a:spcAft>
                <a:spcPts val="801"/>
              </a:spcAft>
            </a:pPr>
            <a:r>
              <a:rPr lang="en-GB" sz="2002" b="1" kern="100" dirty="0">
                <a:latin typeface="Arial" panose="020B0604020202020204" pitchFamily="34" charset="0"/>
                <a:ea typeface="Aptos" panose="020B0004020202020204" pitchFamily="34" charset="0"/>
                <a:cs typeface="Arial" panose="020B0604020202020204" pitchFamily="34" charset="0"/>
              </a:rPr>
              <a:t>Cues to Action</a:t>
            </a:r>
            <a:br>
              <a:rPr lang="en-GB" sz="2002" kern="100" dirty="0">
                <a:latin typeface="Arial" panose="020B0604020202020204" pitchFamily="34" charset="0"/>
                <a:ea typeface="Aptos" panose="020B0004020202020204" pitchFamily="34" charset="0"/>
                <a:cs typeface="Arial" panose="020B0604020202020204" pitchFamily="34" charset="0"/>
              </a:rPr>
            </a:br>
            <a:r>
              <a:rPr lang="en-GB" sz="2002" kern="100" dirty="0">
                <a:latin typeface="Arial" panose="020B0604020202020204" pitchFamily="34" charset="0"/>
                <a:ea typeface="Aptos" panose="020B0004020202020204" pitchFamily="34" charset="0"/>
                <a:cs typeface="Arial" panose="020B0604020202020204" pitchFamily="34" charset="0"/>
              </a:rPr>
              <a:t>RespireAir’s most distinctive feature lies in its “just-in-time” interventions. Using (Global Positioning System) GPS and haptic feedback, the device delivers prompts when the user enters high-risk environments, such as social venues associated with smoking. These cues function as digital nudges, interrupting habitual behaviour patterns and encouraging alternative coping strategies (Nahum-Shani, 2018).</a:t>
            </a:r>
          </a:p>
          <a:p>
            <a:pPr>
              <a:lnSpc>
                <a:spcPct val="150000"/>
              </a:lnSpc>
              <a:spcAft>
                <a:spcPts val="801"/>
              </a:spcAft>
            </a:pPr>
            <a:r>
              <a:rPr lang="en-GB" sz="2002" b="1" kern="100" dirty="0">
                <a:latin typeface="Arial" panose="020B0604020202020204" pitchFamily="34" charset="0"/>
                <a:ea typeface="Aptos" panose="020B0004020202020204" pitchFamily="34" charset="0"/>
                <a:cs typeface="Arial" panose="020B0604020202020204" pitchFamily="34" charset="0"/>
              </a:rPr>
              <a:t>Self-Efficacy</a:t>
            </a:r>
            <a:br>
              <a:rPr lang="en-GB" sz="2002" kern="100" dirty="0">
                <a:latin typeface="Arial" panose="020B0604020202020204" pitchFamily="34" charset="0"/>
                <a:ea typeface="Aptos" panose="020B0004020202020204" pitchFamily="34" charset="0"/>
                <a:cs typeface="Arial" panose="020B0604020202020204" pitchFamily="34" charset="0"/>
              </a:rPr>
            </a:br>
            <a:r>
              <a:rPr lang="en-GB" sz="2002" kern="100" dirty="0">
                <a:latin typeface="Arial" panose="020B0604020202020204" pitchFamily="34" charset="0"/>
                <a:ea typeface="Aptos" panose="020B0004020202020204" pitchFamily="34" charset="0"/>
                <a:cs typeface="Arial" panose="020B0604020202020204" pitchFamily="34" charset="0"/>
              </a:rPr>
              <a:t>The intervention breaks the cessation journey into small, achievable milestones, such as one hour or one day smoke-free. These micro-achievements build confidence in the user’s ability to succeed, which is widely recognised as a key predictor of sustained behaviour change (Bandura, 1997).</a:t>
            </a:r>
          </a:p>
          <a:p>
            <a:pPr>
              <a:lnSpc>
                <a:spcPct val="115000"/>
              </a:lnSpc>
              <a:spcAft>
                <a:spcPts val="801"/>
              </a:spcAft>
            </a:pPr>
            <a:r>
              <a:rPr lang="en-GB" sz="2002" kern="100" dirty="0">
                <a:latin typeface="Arial" panose="020B0604020202020204" pitchFamily="34" charset="0"/>
                <a:ea typeface="Aptos" panose="020B0004020202020204" pitchFamily="34" charset="0"/>
                <a:cs typeface="Arial" panose="020B0604020202020204" pitchFamily="34" charset="0"/>
              </a:rPr>
              <a:t>By embedding these HBM constructs into a wearable platform, RespireAir transforms theoretical principles into practical, real-time behavioural support.</a:t>
            </a:r>
          </a:p>
          <a:p>
            <a:pPr>
              <a:lnSpc>
                <a:spcPct val="150000"/>
              </a:lnSpc>
            </a:pPr>
            <a:r>
              <a:rPr lang="en-US" sz="2002" b="1" dirty="0">
                <a:latin typeface="Arial" panose="020B0604020202020204" pitchFamily="34" charset="0"/>
                <a:cs typeface="Arial" panose="020B0604020202020204" pitchFamily="34" charset="0"/>
              </a:rPr>
              <a:t>4. Expected Outcomes</a:t>
            </a:r>
            <a:br>
              <a:rPr lang="en-US" sz="2002" dirty="0">
                <a:latin typeface="Arial" panose="020B0604020202020204" pitchFamily="34" charset="0"/>
                <a:cs typeface="Arial" panose="020B0604020202020204" pitchFamily="34" charset="0"/>
              </a:rPr>
            </a:br>
            <a:r>
              <a:rPr lang="en-US" sz="2002" dirty="0">
                <a:latin typeface="Arial" panose="020B0604020202020204" pitchFamily="34" charset="0"/>
                <a:cs typeface="Arial" panose="020B0604020202020204" pitchFamily="34" charset="0"/>
              </a:rPr>
              <a:t>The integration of Health Belief Model (HBM) principles within the RespireAir platform is expected to produce both behavioural and clinical benefits. The use of “just-in-time” cues to action may improve short-term abstinence rates compared with traditional self-help approaches (Whittaker et al., 2019). By offering immediate alternatives to cravings, such as guided breathing, the intervention aims to reduce impulsive relapse. </a:t>
            </a:r>
          </a:p>
          <a:p>
            <a:pPr>
              <a:lnSpc>
                <a:spcPct val="150000"/>
              </a:lnSpc>
            </a:pPr>
            <a:r>
              <a:rPr lang="en-US" sz="2002" dirty="0">
                <a:latin typeface="Arial" panose="020B0604020202020204" pitchFamily="34" charset="0"/>
                <a:cs typeface="Arial" panose="020B0604020202020204" pitchFamily="34" charset="0"/>
              </a:rPr>
              <a:t>At the individual level, users may experience increased self-efficacy, improved awareness of smoking triggers, and stronger motivation to maintain abstinence, leading to reduced dependence and improved physical health over time.</a:t>
            </a:r>
          </a:p>
          <a:p>
            <a:pPr>
              <a:lnSpc>
                <a:spcPct val="150000"/>
              </a:lnSpc>
            </a:pPr>
            <a:r>
              <a:rPr lang="en-US" sz="2002" dirty="0">
                <a:latin typeface="Arial" panose="020B0604020202020204" pitchFamily="34" charset="0"/>
                <a:cs typeface="Arial" panose="020B0604020202020204" pitchFamily="34" charset="0"/>
              </a:rPr>
              <a:t>At the social level, gamification and peer engagement features may shift norms within the 18–25 demographic, encouraging smoke-free behaviours through social influence (Bandura, 1997). However, digital cessation studies indicate that engagement often declines after initial adoption, potentially limiting long-term effectiveness (Perski et al., 2017). Without sustained reinforcement and equitable access, such technologies risk widening digital health inequalities (Marmot, 2020).</a:t>
            </a:r>
          </a:p>
          <a:p>
            <a:pPr defTabSz="4036885">
              <a:lnSpc>
                <a:spcPct val="150000"/>
              </a:lnSpc>
              <a:defRPr/>
            </a:pPr>
            <a:endParaRPr lang="en-US" sz="2002" dirty="0">
              <a:solidFill>
                <a:prstClr val="black"/>
              </a:solidFill>
              <a:latin typeface="Arial" panose="020B0604020202020204" pitchFamily="34" charset="0"/>
              <a:cs typeface="Arial" panose="020B0604020202020204" pitchFamily="34" charset="0"/>
            </a:endParaRPr>
          </a:p>
        </p:txBody>
      </p:sp>
      <p:pic>
        <p:nvPicPr>
          <p:cNvPr id="38" name="Picture 37">
            <a:extLst>
              <a:ext uri="{FF2B5EF4-FFF2-40B4-BE49-F238E27FC236}">
                <a16:creationId xmlns:a16="http://schemas.microsoft.com/office/drawing/2014/main" id="{514A2B61-3AF5-69BD-1C55-B62414C6E4C1}"/>
              </a:ext>
            </a:extLst>
          </p:cNvPr>
          <p:cNvPicPr>
            <a:picLocks noChangeAspect="1"/>
          </p:cNvPicPr>
          <p:nvPr/>
        </p:nvPicPr>
        <p:blipFill>
          <a:blip r:embed="rId6"/>
          <a:stretch>
            <a:fillRect/>
          </a:stretch>
        </p:blipFill>
        <p:spPr>
          <a:xfrm>
            <a:off x="27168394" y="-1"/>
            <a:ext cx="15558368" cy="5392868"/>
          </a:xfrm>
          <a:prstGeom prst="rect">
            <a:avLst/>
          </a:prstGeom>
        </p:spPr>
      </p:pic>
      <p:sp>
        <p:nvSpPr>
          <p:cNvPr id="40" name="TextBox 39">
            <a:extLst>
              <a:ext uri="{FF2B5EF4-FFF2-40B4-BE49-F238E27FC236}">
                <a16:creationId xmlns:a16="http://schemas.microsoft.com/office/drawing/2014/main" id="{499C4BF5-01FD-A40C-1E1C-1552F3ABE3D3}"/>
              </a:ext>
            </a:extLst>
          </p:cNvPr>
          <p:cNvSpPr txBox="1"/>
          <p:nvPr/>
        </p:nvSpPr>
        <p:spPr>
          <a:xfrm>
            <a:off x="77001" y="2195592"/>
            <a:ext cx="15232172" cy="1323889"/>
          </a:xfrm>
          <a:prstGeom prst="rect">
            <a:avLst/>
          </a:prstGeom>
          <a:noFill/>
        </p:spPr>
        <p:txBody>
          <a:bodyPr wrap="square">
            <a:spAutoFit/>
          </a:bodyPr>
          <a:lstStyle/>
          <a:p>
            <a:pPr algn="ctr" defTabSz="457749">
              <a:defRPr/>
            </a:pPr>
            <a:endParaRPr lang="en-US" sz="2403" b="1" dirty="0">
              <a:ln/>
              <a:solidFill>
                <a:schemeClr val="accent6"/>
              </a:solidFill>
              <a:latin typeface="Arial" panose="020B0604020202020204" pitchFamily="34" charset="0"/>
              <a:cs typeface="Arial" panose="020B0604020202020204" pitchFamily="34" charset="0"/>
            </a:endParaRPr>
          </a:p>
          <a:p>
            <a:pPr algn="ctr" defTabSz="457749">
              <a:defRPr/>
            </a:pPr>
            <a:r>
              <a:rPr lang="en-US" sz="2800" b="1" dirty="0">
                <a:ln/>
                <a:solidFill>
                  <a:schemeClr val="accent6"/>
                </a:solidFill>
                <a:latin typeface="Arial" panose="020B0604020202020204" pitchFamily="34" charset="0"/>
                <a:cs typeface="Arial" panose="020B0604020202020204" pitchFamily="34" charset="0"/>
              </a:rPr>
              <a:t>RespireAir: </a:t>
            </a:r>
            <a:r>
              <a:rPr lang="en-US" sz="2800" b="1" dirty="0">
                <a:ln/>
                <a:solidFill>
                  <a:srgbClr val="FF0000"/>
                </a:solidFill>
                <a:latin typeface="Arial" panose="020B0604020202020204" pitchFamily="34" charset="0"/>
                <a:cs typeface="Arial" panose="020B0604020202020204" pitchFamily="34" charset="0"/>
              </a:rPr>
              <a:t>A Wearable Digital Health Intervention for Smoking Cessation in Young Adults in United Kingdom.</a:t>
            </a:r>
            <a:endParaRPr lang="en-GB" sz="2800" b="1" dirty="0">
              <a:ln/>
              <a:solidFill>
                <a:srgbClr val="FF0000"/>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12C77DD7-53F9-F730-4A15-4096BD04B1E6}"/>
              </a:ext>
            </a:extLst>
          </p:cNvPr>
          <p:cNvSpPr txBox="1"/>
          <p:nvPr/>
        </p:nvSpPr>
        <p:spPr>
          <a:xfrm>
            <a:off x="346845" y="25078004"/>
            <a:ext cx="6821320" cy="32353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000" dirty="0">
                <a:latin typeface="Arial"/>
                <a:cs typeface="Arial"/>
              </a:rPr>
              <a:t>The proposed effectiveness of </a:t>
            </a:r>
            <a:r>
              <a:rPr lang="en-US" sz="2000" dirty="0" err="1">
                <a:latin typeface="Arial"/>
                <a:cs typeface="Arial"/>
              </a:rPr>
              <a:t>RespireAir</a:t>
            </a:r>
            <a:r>
              <a:rPr lang="en-US" sz="2000" dirty="0">
                <a:latin typeface="Arial"/>
                <a:cs typeface="Arial"/>
              </a:rPr>
              <a:t> is grounded in the Health Belief Model (HBM), which suggests that health related </a:t>
            </a:r>
            <a:r>
              <a:rPr lang="en-US" sz="2000" dirty="0" err="1">
                <a:latin typeface="Arial"/>
                <a:cs typeface="Arial"/>
              </a:rPr>
              <a:t>behaviour</a:t>
            </a:r>
            <a:r>
              <a:rPr lang="en-US" sz="2000" dirty="0">
                <a:latin typeface="Arial"/>
                <a:cs typeface="Arial"/>
              </a:rPr>
              <a:t> is influenced by an individual’s perception of risk, benefits, barriers, and self-efficacy (Rosenstock, 1974). Wearable technology enables the dynamic and </a:t>
            </a:r>
            <a:r>
              <a:rPr lang="en-US" dirty="0" err="1">
                <a:latin typeface="Arial"/>
                <a:cs typeface="Arial"/>
              </a:rPr>
              <a:t>personalised</a:t>
            </a:r>
            <a:r>
              <a:rPr lang="en-US" dirty="0">
                <a:latin typeface="Arial"/>
                <a:cs typeface="Arial"/>
              </a:rPr>
              <a:t> application of these constructs in real time</a:t>
            </a:r>
            <a:endParaRPr lang="en-US" dirty="0"/>
          </a:p>
        </p:txBody>
      </p:sp>
      <p:sp>
        <p:nvSpPr>
          <p:cNvPr id="7" name="TextBox 6">
            <a:extLst>
              <a:ext uri="{FF2B5EF4-FFF2-40B4-BE49-F238E27FC236}">
                <a16:creationId xmlns:a16="http://schemas.microsoft.com/office/drawing/2014/main" id="{790A4E63-F2A6-5B4F-FA79-59DE4395D34C}"/>
              </a:ext>
            </a:extLst>
          </p:cNvPr>
          <p:cNvSpPr txBox="1"/>
          <p:nvPr/>
        </p:nvSpPr>
        <p:spPr>
          <a:xfrm>
            <a:off x="240116" y="3519481"/>
            <a:ext cx="15435608" cy="2949525"/>
          </a:xfrm>
          <a:prstGeom prst="rect">
            <a:avLst/>
          </a:prstGeom>
          <a:solidFill>
            <a:schemeClr val="bg2">
              <a:lumMod val="90000"/>
            </a:schemeClr>
          </a:solidFill>
        </p:spPr>
        <p:txBody>
          <a:bodyPr wrap="square" rtlCol="0">
            <a:spAutoFit/>
          </a:bodyPr>
          <a:lstStyle/>
          <a:p>
            <a:pPr>
              <a:lnSpc>
                <a:spcPct val="150000"/>
              </a:lnSpc>
            </a:pPr>
            <a:r>
              <a:rPr lang="en-US" b="1" dirty="0">
                <a:solidFill>
                  <a:schemeClr val="accent3"/>
                </a:solidFill>
                <a:latin typeface="Arial" panose="020B0604020202020204" pitchFamily="34" charset="0"/>
                <a:cs typeface="Arial" panose="020B0604020202020204" pitchFamily="34" charset="0"/>
              </a:rPr>
              <a:t>Introduction</a:t>
            </a:r>
          </a:p>
          <a:p>
            <a:pPr>
              <a:lnSpc>
                <a:spcPct val="150000"/>
              </a:lnSpc>
            </a:pPr>
            <a:r>
              <a:rPr lang="en-US" dirty="0">
                <a:latin typeface="Arial" panose="020B0604020202020204" pitchFamily="34" charset="0"/>
                <a:cs typeface="Arial" panose="020B0604020202020204" pitchFamily="34" charset="0"/>
              </a:rPr>
              <a:t>Smoking remains a leading cause of preventable disease and premature mortality worldwide, accounting for over eight million deaths each year (World Health Organization, 2023). Despite declining smoking rates in the United Kingdom, a considerable proportion of young adults continue to smoke, increasing their long-term risk of cardiovascular and respiratory diseases (Office for National Statistics, 2023). Emerging digital health technologies, particularly wearable devices integrated with mobile applications, offer innovative opportunities for personalised behaviour change support. RespireAir </a:t>
            </a:r>
            <a:r>
              <a:rPr lang="en-US" dirty="0" err="1">
                <a:latin typeface="Arial" panose="020B0604020202020204" pitchFamily="34" charset="0"/>
                <a:cs typeface="Arial" panose="020B0604020202020204" pitchFamily="34" charset="0"/>
              </a:rPr>
              <a:t>utilises</a:t>
            </a:r>
            <a:r>
              <a:rPr lang="en-US" dirty="0">
                <a:latin typeface="Arial" panose="020B0604020202020204" pitchFamily="34" charset="0"/>
                <a:cs typeface="Arial" panose="020B0604020202020204" pitchFamily="34" charset="0"/>
              </a:rPr>
              <a:t> real-time biometric monitoring and just-in-time digital prompts to detect cravings and deliver immediate behavioural interventions to support smoking cessation (Nahum, 2018). </a:t>
            </a:r>
            <a:r>
              <a:rPr lang="en-US">
                <a:latin typeface="Arial" panose="020B0604020202020204" pitchFamily="34" charset="0"/>
                <a:cs typeface="Arial" panose="020B0604020202020204" pitchFamily="34" charset="0"/>
              </a:rPr>
              <a:t>Smoking remains one of the leading preventable causes of morbidity and mortality worldwide (ASH, 2023)."</a:t>
            </a:r>
            <a:endParaRPr lang="en-GB" dirty="0">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524DC980-5FBF-8647-97B4-D858F01F512B}"/>
              </a:ext>
            </a:extLst>
          </p:cNvPr>
          <p:cNvPicPr>
            <a:picLocks noChangeAspect="1"/>
          </p:cNvPicPr>
          <p:nvPr/>
        </p:nvPicPr>
        <p:blipFill>
          <a:blip r:embed="rId7"/>
          <a:stretch>
            <a:fillRect/>
          </a:stretch>
        </p:blipFill>
        <p:spPr>
          <a:xfrm>
            <a:off x="28536900" y="17842012"/>
            <a:ext cx="13081000" cy="5233888"/>
          </a:xfrm>
          <a:prstGeom prst="rect">
            <a:avLst/>
          </a:prstGeom>
        </p:spPr>
      </p:pic>
      <p:sp>
        <p:nvSpPr>
          <p:cNvPr id="10" name="TextBox 9">
            <a:extLst>
              <a:ext uri="{FF2B5EF4-FFF2-40B4-BE49-F238E27FC236}">
                <a16:creationId xmlns:a16="http://schemas.microsoft.com/office/drawing/2014/main" id="{C75027C9-3E0D-D5A0-0D36-54C491E851AC}"/>
              </a:ext>
            </a:extLst>
          </p:cNvPr>
          <p:cNvSpPr txBox="1"/>
          <p:nvPr/>
        </p:nvSpPr>
        <p:spPr>
          <a:xfrm>
            <a:off x="27520900" y="27292300"/>
            <a:ext cx="12204700" cy="420132"/>
          </a:xfrm>
          <a:prstGeom prst="rect">
            <a:avLst/>
          </a:prstGeom>
          <a:noFill/>
        </p:spPr>
        <p:txBody>
          <a:bodyPr wrap="square" rtlCol="0">
            <a:spAutoFit/>
          </a:bodyPr>
          <a:lstStyle/>
          <a:p>
            <a:endParaRPr lang="en-GB" dirty="0"/>
          </a:p>
        </p:txBody>
      </p:sp>
      <p:sp>
        <p:nvSpPr>
          <p:cNvPr id="28" name="TextBox 27">
            <a:extLst>
              <a:ext uri="{FF2B5EF4-FFF2-40B4-BE49-F238E27FC236}">
                <a16:creationId xmlns:a16="http://schemas.microsoft.com/office/drawing/2014/main" id="{EAF9B729-D6D3-DCC2-19C2-AED896C86D96}"/>
              </a:ext>
            </a:extLst>
          </p:cNvPr>
          <p:cNvSpPr txBox="1"/>
          <p:nvPr/>
        </p:nvSpPr>
        <p:spPr>
          <a:xfrm>
            <a:off x="31369000" y="28206700"/>
            <a:ext cx="184731" cy="369332"/>
          </a:xfrm>
          <a:prstGeom prst="rect">
            <a:avLst/>
          </a:prstGeom>
          <a:noFill/>
        </p:spPr>
        <p:txBody>
          <a:bodyPr wrap="none" rtlCol="0">
            <a:spAutoFit/>
          </a:bodyPr>
          <a:lstStyle/>
          <a:p>
            <a:endParaRPr lang="en-GB" dirty="0"/>
          </a:p>
        </p:txBody>
      </p:sp>
      <p:sp>
        <p:nvSpPr>
          <p:cNvPr id="30" name="Rectangle 6">
            <a:extLst>
              <a:ext uri="{FF2B5EF4-FFF2-40B4-BE49-F238E27FC236}">
                <a16:creationId xmlns:a16="http://schemas.microsoft.com/office/drawing/2014/main" id="{65EB450C-3EFA-FC90-1EB6-1E4C3627878E}"/>
              </a:ext>
            </a:extLst>
          </p:cNvPr>
          <p:cNvSpPr>
            <a:spLocks noChangeArrowheads="1"/>
          </p:cNvSpPr>
          <p:nvPr/>
        </p:nvSpPr>
        <p:spPr bwMode="auto">
          <a:xfrm>
            <a:off x="18538825" y="10999788"/>
            <a:ext cx="428037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34" name="Table 33">
            <a:extLst>
              <a:ext uri="{FF2B5EF4-FFF2-40B4-BE49-F238E27FC236}">
                <a16:creationId xmlns:a16="http://schemas.microsoft.com/office/drawing/2014/main" id="{D29E9987-0C98-07A6-3EC5-F55004AA231E}"/>
              </a:ext>
            </a:extLst>
          </p:cNvPr>
          <p:cNvGraphicFramePr>
            <a:graphicFrameLocks noGrp="1"/>
          </p:cNvGraphicFramePr>
          <p:nvPr>
            <p:extLst>
              <p:ext uri="{D42A27DB-BD31-4B8C-83A1-F6EECF244321}">
                <p14:modId xmlns:p14="http://schemas.microsoft.com/office/powerpoint/2010/main" val="3152772978"/>
              </p:ext>
            </p:extLst>
          </p:nvPr>
        </p:nvGraphicFramePr>
        <p:xfrm>
          <a:off x="26920211" y="26314401"/>
          <a:ext cx="15536707" cy="3509193"/>
        </p:xfrm>
        <a:graphic>
          <a:graphicData uri="http://schemas.openxmlformats.org/drawingml/2006/table">
            <a:tbl>
              <a:tblPr firstRow="1" firstCol="1" bandRow="1">
                <a:tableStyleId>{5C22544A-7EE6-4342-B048-85BDC9FD1C3A}</a:tableStyleId>
              </a:tblPr>
              <a:tblGrid>
                <a:gridCol w="1489689">
                  <a:extLst>
                    <a:ext uri="{9D8B030D-6E8A-4147-A177-3AD203B41FA5}">
                      <a16:colId xmlns:a16="http://schemas.microsoft.com/office/drawing/2014/main" val="1986854983"/>
                    </a:ext>
                  </a:extLst>
                </a:gridCol>
                <a:gridCol w="1867339">
                  <a:extLst>
                    <a:ext uri="{9D8B030D-6E8A-4147-A177-3AD203B41FA5}">
                      <a16:colId xmlns:a16="http://schemas.microsoft.com/office/drawing/2014/main" val="3942429087"/>
                    </a:ext>
                  </a:extLst>
                </a:gridCol>
                <a:gridCol w="1259139">
                  <a:extLst>
                    <a:ext uri="{9D8B030D-6E8A-4147-A177-3AD203B41FA5}">
                      <a16:colId xmlns:a16="http://schemas.microsoft.com/office/drawing/2014/main" val="3330251287"/>
                    </a:ext>
                  </a:extLst>
                </a:gridCol>
                <a:gridCol w="2271022">
                  <a:extLst>
                    <a:ext uri="{9D8B030D-6E8A-4147-A177-3AD203B41FA5}">
                      <a16:colId xmlns:a16="http://schemas.microsoft.com/office/drawing/2014/main" val="654237771"/>
                    </a:ext>
                  </a:extLst>
                </a:gridCol>
                <a:gridCol w="1303929">
                  <a:extLst>
                    <a:ext uri="{9D8B030D-6E8A-4147-A177-3AD203B41FA5}">
                      <a16:colId xmlns:a16="http://schemas.microsoft.com/office/drawing/2014/main" val="3837797391"/>
                    </a:ext>
                  </a:extLst>
                </a:gridCol>
                <a:gridCol w="2949959">
                  <a:extLst>
                    <a:ext uri="{9D8B030D-6E8A-4147-A177-3AD203B41FA5}">
                      <a16:colId xmlns:a16="http://schemas.microsoft.com/office/drawing/2014/main" val="114816400"/>
                    </a:ext>
                  </a:extLst>
                </a:gridCol>
                <a:gridCol w="1486512">
                  <a:extLst>
                    <a:ext uri="{9D8B030D-6E8A-4147-A177-3AD203B41FA5}">
                      <a16:colId xmlns:a16="http://schemas.microsoft.com/office/drawing/2014/main" val="1433799985"/>
                    </a:ext>
                  </a:extLst>
                </a:gridCol>
                <a:gridCol w="2909118">
                  <a:extLst>
                    <a:ext uri="{9D8B030D-6E8A-4147-A177-3AD203B41FA5}">
                      <a16:colId xmlns:a16="http://schemas.microsoft.com/office/drawing/2014/main" val="124530155"/>
                    </a:ext>
                  </a:extLst>
                </a:gridCol>
              </a:tblGrid>
              <a:tr h="286313">
                <a:tc>
                  <a:txBody>
                    <a:bodyPr/>
                    <a:lstStyle/>
                    <a:p>
                      <a:pPr>
                        <a:lnSpc>
                          <a:spcPct val="150000"/>
                        </a:lnSpc>
                        <a:spcAft>
                          <a:spcPts val="800"/>
                        </a:spcAft>
                        <a:buNone/>
                      </a:pPr>
                      <a:r>
                        <a:rPr lang="en-GB" sz="1400" kern="100">
                          <a:effectLst/>
                          <a:latin typeface="Arial" panose="020B0604020202020204" pitchFamily="34" charset="0"/>
                          <a:cs typeface="Arial" panose="020B0604020202020204" pitchFamily="34" charset="0"/>
                        </a:rPr>
                        <a:t>Feature</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400" kern="100">
                          <a:effectLst/>
                          <a:latin typeface="Arial" panose="020B0604020202020204" pitchFamily="34" charset="0"/>
                          <a:cs typeface="Arial" panose="020B0604020202020204" pitchFamily="34" charset="0"/>
                        </a:rPr>
                        <a:t>Description</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400" kern="100">
                          <a:effectLst/>
                          <a:latin typeface="Arial" panose="020B0604020202020204" pitchFamily="34" charset="0"/>
                          <a:cs typeface="Arial" panose="020B0604020202020204" pitchFamily="34" charset="0"/>
                        </a:rPr>
                        <a:t>Feature</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400" kern="100">
                          <a:effectLst/>
                          <a:latin typeface="Arial" panose="020B0604020202020204" pitchFamily="34" charset="0"/>
                          <a:cs typeface="Arial" panose="020B0604020202020204" pitchFamily="34" charset="0"/>
                        </a:rPr>
                        <a:t>Description</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400" kern="100">
                          <a:effectLst/>
                          <a:latin typeface="Arial" panose="020B0604020202020204" pitchFamily="34" charset="0"/>
                          <a:cs typeface="Arial" panose="020B0604020202020204" pitchFamily="34" charset="0"/>
                        </a:rPr>
                        <a:t>Feature</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400" kern="100">
                          <a:effectLst/>
                          <a:latin typeface="Arial" panose="020B0604020202020204" pitchFamily="34" charset="0"/>
                          <a:cs typeface="Arial" panose="020B0604020202020204" pitchFamily="34" charset="0"/>
                        </a:rPr>
                        <a:t>Description</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400" kern="100">
                          <a:effectLst/>
                          <a:latin typeface="Arial" panose="020B0604020202020204" pitchFamily="34" charset="0"/>
                          <a:cs typeface="Arial" panose="020B0604020202020204" pitchFamily="34" charset="0"/>
                        </a:rPr>
                        <a:t>Feature</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400" kern="100">
                          <a:effectLst/>
                          <a:latin typeface="Arial" panose="020B0604020202020204" pitchFamily="34" charset="0"/>
                          <a:cs typeface="Arial" panose="020B0604020202020204" pitchFamily="34" charset="0"/>
                        </a:rPr>
                        <a:t>Description</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4107792023"/>
                  </a:ext>
                </a:extLst>
              </a:tr>
              <a:tr h="1620880">
                <a:tc>
                  <a:txBody>
                    <a:bodyPr/>
                    <a:lstStyle/>
                    <a:p>
                      <a:pPr>
                        <a:lnSpc>
                          <a:spcPct val="150000"/>
                        </a:lnSpc>
                        <a:spcAft>
                          <a:spcPts val="800"/>
                        </a:spcAft>
                        <a:buNone/>
                      </a:pPr>
                      <a:r>
                        <a:rPr lang="en-GB" sz="1400" kern="100">
                          <a:effectLst/>
                          <a:latin typeface="Arial" panose="020B0604020202020204" pitchFamily="34" charset="0"/>
                          <a:cs typeface="Arial" panose="020B0604020202020204" pitchFamily="34" charset="0"/>
                        </a:rPr>
                        <a:t>Target Group</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400" kern="100" dirty="0">
                          <a:effectLst/>
                          <a:latin typeface="Arial" panose="020B0604020202020204" pitchFamily="34" charset="0"/>
                          <a:cs typeface="Arial" panose="020B0604020202020204" pitchFamily="34" charset="0"/>
                        </a:rPr>
                        <a:t>Young adults (18–25), including LGBTQ+ and high-stress individuals.</a:t>
                      </a:r>
                    </a:p>
                    <a:p>
                      <a:pPr>
                        <a:lnSpc>
                          <a:spcPct val="150000"/>
                        </a:lnSpc>
                        <a:spcAft>
                          <a:spcPts val="800"/>
                        </a:spcAft>
                        <a:buNone/>
                      </a:pPr>
                      <a:r>
                        <a:rPr lang="en-GB" sz="1400" kern="100" dirty="0">
                          <a:effectLst/>
                          <a:latin typeface="Arial" panose="020B0604020202020204" pitchFamily="34" charset="0"/>
                          <a:cs typeface="Arial" panose="020B0604020202020204" pitchFamily="34" charset="0"/>
                        </a:rPr>
                        <a:t>(NHS, 2020)</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400" kern="100" dirty="0">
                          <a:effectLst/>
                          <a:latin typeface="Arial" panose="020B0604020202020204" pitchFamily="34" charset="0"/>
                          <a:cs typeface="Arial" panose="020B0604020202020204" pitchFamily="34" charset="0"/>
                        </a:rPr>
                        <a:t>Behavioural Techniques</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400" kern="100" dirty="0">
                          <a:effectLst/>
                          <a:latin typeface="Arial" panose="020B0604020202020204" pitchFamily="34" charset="0"/>
                          <a:cs typeface="Arial" panose="020B0604020202020204" pitchFamily="34" charset="0"/>
                        </a:rPr>
                        <a:t>Self-monitoring, cue-prompting, motivational messaging, social support. (</a:t>
                      </a:r>
                      <a:r>
                        <a:rPr lang="en-GB" sz="1400" kern="100" dirty="0">
                          <a:effectLst/>
                          <a:latin typeface="Arial" panose="020B0604020202020204" pitchFamily="34" charset="0"/>
                          <a:ea typeface="Aptos" panose="020B0004020202020204" pitchFamily="34" charset="0"/>
                          <a:cs typeface="Arial" panose="020B0604020202020204" pitchFamily="34" charset="0"/>
                        </a:rPr>
                        <a:t>NICE, 2019)</a:t>
                      </a:r>
                    </a:p>
                  </a:txBody>
                  <a:tcPr marL="68580" marR="68580" marT="0" marB="0"/>
                </a:tc>
                <a:tc>
                  <a:txBody>
                    <a:bodyPr/>
                    <a:lstStyle/>
                    <a:p>
                      <a:pPr>
                        <a:lnSpc>
                          <a:spcPct val="150000"/>
                        </a:lnSpc>
                        <a:spcAft>
                          <a:spcPts val="800"/>
                        </a:spcAft>
                        <a:buNone/>
                      </a:pPr>
                      <a:r>
                        <a:rPr lang="en-GB" sz="1400" kern="100">
                          <a:effectLst/>
                          <a:latin typeface="Arial" panose="020B0604020202020204" pitchFamily="34" charset="0"/>
                          <a:cs typeface="Arial" panose="020B0604020202020204" pitchFamily="34" charset="0"/>
                        </a:rPr>
                        <a:t>Health Promotion Values</a:t>
                      </a:r>
                    </a:p>
                    <a:p>
                      <a:pPr>
                        <a:lnSpc>
                          <a:spcPct val="150000"/>
                        </a:lnSpc>
                        <a:spcAft>
                          <a:spcPts val="800"/>
                        </a:spcAft>
                        <a:buNone/>
                      </a:pPr>
                      <a:r>
                        <a:rPr lang="en-GB" sz="1400" kern="100">
                          <a:effectLst/>
                          <a:latin typeface="Arial" panose="020B0604020202020204" pitchFamily="34" charset="0"/>
                          <a:cs typeface="Arial" panose="020B0604020202020204" pitchFamily="34" charset="0"/>
                        </a:rPr>
                        <a:t> </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400" kern="100" dirty="0">
                          <a:effectLst/>
                          <a:latin typeface="Arial" panose="020B0604020202020204" pitchFamily="34" charset="0"/>
                          <a:cs typeface="Arial" panose="020B0604020202020204" pitchFamily="34" charset="0"/>
                        </a:rPr>
                        <a:t>Empowerment, equity, community participation. (NHS, 2020)</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400" kern="100">
                          <a:effectLst/>
                          <a:latin typeface="Arial" panose="020B0604020202020204" pitchFamily="34" charset="0"/>
                          <a:cs typeface="Arial" panose="020B0604020202020204" pitchFamily="34" charset="0"/>
                        </a:rPr>
                        <a:t>Ethical Considerations</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400" kern="100">
                          <a:effectLst/>
                          <a:latin typeface="Arial" panose="020B0604020202020204" pitchFamily="34" charset="0"/>
                          <a:cs typeface="Arial" panose="020B0604020202020204" pitchFamily="34" charset="0"/>
                        </a:rPr>
                        <a:t>Privacy of biometric data, transparent AI surveillance</a:t>
                      </a:r>
                    </a:p>
                    <a:p>
                      <a:pPr>
                        <a:lnSpc>
                          <a:spcPct val="150000"/>
                        </a:lnSpc>
                        <a:spcAft>
                          <a:spcPts val="800"/>
                        </a:spcAft>
                        <a:buNone/>
                      </a:pPr>
                      <a:r>
                        <a:rPr lang="en-GB" sz="1400" kern="100">
                          <a:effectLst/>
                          <a:latin typeface="Arial" panose="020B0604020202020204" pitchFamily="34" charset="0"/>
                          <a:cs typeface="Arial" panose="020B0604020202020204" pitchFamily="34" charset="0"/>
                        </a:rPr>
                        <a:t> </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95368039"/>
                  </a:ext>
                </a:extLst>
              </a:tr>
              <a:tr h="1521807">
                <a:tc>
                  <a:txBody>
                    <a:bodyPr/>
                    <a:lstStyle/>
                    <a:p>
                      <a:pPr>
                        <a:lnSpc>
                          <a:spcPct val="150000"/>
                        </a:lnSpc>
                        <a:spcAft>
                          <a:spcPts val="800"/>
                        </a:spcAft>
                        <a:buNone/>
                      </a:pPr>
                      <a:r>
                        <a:rPr lang="en-GB" sz="1400" kern="100">
                          <a:effectLst/>
                          <a:latin typeface="Arial" panose="020B0604020202020204" pitchFamily="34" charset="0"/>
                          <a:cs typeface="Arial" panose="020B0604020202020204" pitchFamily="34" charset="0"/>
                        </a:rPr>
                        <a:t>Core Innovation</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400" kern="100" dirty="0">
                          <a:effectLst/>
                          <a:latin typeface="Arial" panose="020B0604020202020204" pitchFamily="34" charset="0"/>
                          <a:cs typeface="Arial" panose="020B0604020202020204" pitchFamily="34" charset="0"/>
                        </a:rPr>
                        <a:t>Smartwatch delivering real-time craving alerts, biometric feedback, and guided breathing</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400" kern="100" dirty="0">
                          <a:effectLst/>
                          <a:latin typeface="Arial" panose="020B0604020202020204" pitchFamily="34" charset="0"/>
                          <a:cs typeface="Arial" panose="020B0604020202020204" pitchFamily="34" charset="0"/>
                        </a:rPr>
                        <a:t>Expected Outcomes</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400" kern="100" dirty="0">
                          <a:effectLst/>
                          <a:latin typeface="Arial" panose="020B0604020202020204" pitchFamily="34" charset="0"/>
                          <a:cs typeface="Arial" panose="020B0604020202020204" pitchFamily="34" charset="0"/>
                        </a:rPr>
                        <a:t>Increased abstinence rates, improved self-efficacy, reduced health inequalities</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400" kern="100" dirty="0">
                          <a:effectLst/>
                          <a:latin typeface="Arial" panose="020B0604020202020204" pitchFamily="34" charset="0"/>
                          <a:cs typeface="Arial" panose="020B0604020202020204" pitchFamily="34" charset="0"/>
                        </a:rPr>
                        <a:t>Equity Focus</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400" kern="100" dirty="0">
                          <a:effectLst/>
                          <a:latin typeface="Arial" panose="020B0604020202020204" pitchFamily="34" charset="0"/>
                          <a:cs typeface="Arial" panose="020B0604020202020204" pitchFamily="34" charset="0"/>
                        </a:rPr>
                        <a:t>NHS prescribable wearable to overcome digital divide. (Ash, 2023)</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400" kern="100">
                          <a:effectLst/>
                          <a:latin typeface="Arial" panose="020B0604020202020204" pitchFamily="34" charset="0"/>
                          <a:cs typeface="Arial" panose="020B0604020202020204" pitchFamily="34" charset="0"/>
                        </a:rPr>
                        <a:t>Evaluation Metrics</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400" kern="100" dirty="0">
                          <a:effectLst/>
                          <a:latin typeface="Arial" panose="020B0604020202020204" pitchFamily="34" charset="0"/>
                          <a:cs typeface="Arial" panose="020B0604020202020204" pitchFamily="34" charset="0"/>
                        </a:rPr>
                        <a:t>User engagement, cost-effectiveness, long-term abstinence</a:t>
                      </a:r>
                    </a:p>
                    <a:p>
                      <a:pPr>
                        <a:lnSpc>
                          <a:spcPct val="150000"/>
                        </a:lnSpc>
                        <a:spcAft>
                          <a:spcPts val="800"/>
                        </a:spcAft>
                        <a:buNone/>
                      </a:pPr>
                      <a:r>
                        <a:rPr lang="en-GB" sz="1400" kern="100" dirty="0">
                          <a:effectLst/>
                          <a:latin typeface="Arial" panose="020B0604020202020204" pitchFamily="34" charset="0"/>
                          <a:ea typeface="Aptos" panose="020B0004020202020204" pitchFamily="34" charset="0"/>
                          <a:cs typeface="Arial" panose="020B0604020202020204" pitchFamily="34" charset="0"/>
                        </a:rPr>
                        <a:t>Source: (Bandura, 1997)</a:t>
                      </a:r>
                    </a:p>
                  </a:txBody>
                  <a:tcPr marL="68580" marR="68580" marT="0" marB="0"/>
                </a:tc>
                <a:extLst>
                  <a:ext uri="{0D108BD9-81ED-4DB2-BD59-A6C34878D82A}">
                    <a16:rowId xmlns:a16="http://schemas.microsoft.com/office/drawing/2014/main" val="170572576"/>
                  </a:ext>
                </a:extLst>
              </a:tr>
            </a:tbl>
          </a:graphicData>
        </a:graphic>
      </p:graphicFrame>
      <p:sp>
        <p:nvSpPr>
          <p:cNvPr id="35" name="Rectangle 7">
            <a:extLst>
              <a:ext uri="{FF2B5EF4-FFF2-40B4-BE49-F238E27FC236}">
                <a16:creationId xmlns:a16="http://schemas.microsoft.com/office/drawing/2014/main" id="{0C3313BB-E6BD-F623-5B7C-27BF2F9C5A0B}"/>
              </a:ext>
            </a:extLst>
          </p:cNvPr>
          <p:cNvSpPr>
            <a:spLocks noChangeArrowheads="1"/>
          </p:cNvSpPr>
          <p:nvPr/>
        </p:nvSpPr>
        <p:spPr bwMode="auto">
          <a:xfrm>
            <a:off x="18538825" y="10999788"/>
            <a:ext cx="428037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40302154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6B977C3-988E-7EDE-7A12-D67115A4D143}"/>
              </a:ext>
            </a:extLst>
          </p:cNvPr>
          <p:cNvSpPr txBox="1"/>
          <p:nvPr/>
        </p:nvSpPr>
        <p:spPr>
          <a:xfrm>
            <a:off x="228600" y="965200"/>
            <a:ext cx="39344600" cy="16601661"/>
          </a:xfrm>
          <a:prstGeom prst="rect">
            <a:avLst/>
          </a:prstGeom>
          <a:noFill/>
        </p:spPr>
        <p:txBody>
          <a:bodyPr wrap="square">
            <a:spAutoFit/>
          </a:bodyPr>
          <a:lstStyle/>
          <a:p>
            <a:pPr>
              <a:lnSpc>
                <a:spcPct val="150000"/>
              </a:lnSpc>
            </a:pPr>
            <a:r>
              <a:rPr lang="en-GB" sz="3600" u="sng" dirty="0">
                <a:solidFill>
                  <a:schemeClr val="tx1"/>
                </a:solidFill>
                <a:latin typeface="Arial" panose="020B0604020202020204" pitchFamily="34" charset="0"/>
                <a:cs typeface="Arial" panose="020B0604020202020204" pitchFamily="34" charset="0"/>
              </a:rPr>
              <a:t>REFERENCES</a:t>
            </a:r>
            <a:r>
              <a:rPr lang="en-GB" sz="2800" u="sng" dirty="0">
                <a:latin typeface="Arial" panose="020B0604020202020204" pitchFamily="34" charset="0"/>
                <a:cs typeface="Arial" panose="020B0604020202020204" pitchFamily="34" charset="0"/>
              </a:rPr>
              <a:t>:</a:t>
            </a:r>
            <a:endParaRPr lang="en-GB" sz="2800" b="0" u="sng" dirty="0">
              <a:solidFill>
                <a:schemeClr val="tx1"/>
              </a:solidFill>
              <a:latin typeface="Arial" panose="020B0604020202020204" pitchFamily="34" charset="0"/>
              <a:cs typeface="Arial" panose="020B0604020202020204" pitchFamily="34" charset="0"/>
            </a:endParaRPr>
          </a:p>
          <a:p>
            <a:pPr>
              <a:lnSpc>
                <a:spcPct val="150000"/>
              </a:lnSpc>
              <a:spcAft>
                <a:spcPts val="800"/>
              </a:spcAft>
              <a:buNone/>
            </a:pPr>
            <a:r>
              <a:rPr lang="en-GB"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Action on Smoking and Health (ASH) (2023) ‘The Cost of Smoking to the NHS. London: ASH.’ Available at: </a:t>
            </a:r>
            <a:r>
              <a:rPr lang="en-GB" sz="2800" b="0" u="sng" kern="100" dirty="0">
                <a:solidFill>
                  <a:schemeClr val="tx1"/>
                </a:solidFill>
                <a:effectLst/>
                <a:latin typeface="Arial" panose="020B0604020202020204" pitchFamily="34" charset="0"/>
                <a:ea typeface="Aptos" panose="020B00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Latest figures show cost of smoking in England up 25% to at least £21.8 billion - ASH</a:t>
            </a:r>
            <a:r>
              <a:rPr lang="en-GB"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Accessed: 4 February 2026).</a:t>
            </a:r>
          </a:p>
          <a:p>
            <a:pPr>
              <a:lnSpc>
                <a:spcPct val="150000"/>
              </a:lnSpc>
              <a:spcAft>
                <a:spcPts val="800"/>
              </a:spcAft>
              <a:buNone/>
            </a:pPr>
            <a:r>
              <a:rPr lang="en-GB"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Bandura, A. (1997) </a:t>
            </a:r>
            <a:r>
              <a:rPr lang="en-GB" sz="2800" b="0" i="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Self-efficacy: The exercise of control</a:t>
            </a:r>
            <a:r>
              <a:rPr lang="en-GB"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New York: Freeman. Available at: </a:t>
            </a:r>
            <a:r>
              <a:rPr lang="en-GB" sz="2800" b="0" u="sng" kern="100" dirty="0">
                <a:solidFill>
                  <a:schemeClr val="tx1"/>
                </a:solidFill>
                <a:effectLst/>
                <a:latin typeface="Arial" panose="020B0604020202020204" pitchFamily="34" charset="0"/>
                <a:ea typeface="Aptos" panose="020B00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https://doi.org/10.4324/9781315800820</a:t>
            </a:r>
            <a:r>
              <a:rPr lang="en-GB"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a:t>
            </a:r>
          </a:p>
          <a:p>
            <a:pPr algn="l">
              <a:lnSpc>
                <a:spcPct val="150000"/>
              </a:lnSpc>
              <a:buFont typeface="Arial" panose="020B0604020202020204" pitchFamily="34" charset="0"/>
              <a:buNone/>
            </a:pPr>
            <a:r>
              <a:rPr lang="en-US"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Lupton, D (2016) ‘The quantified self: A sociology of self-tracking. Cambridge’ </a:t>
            </a:r>
            <a:r>
              <a:rPr lang="en-US" sz="2800" b="0" i="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Polity Press</a:t>
            </a:r>
            <a:r>
              <a:rPr lang="en-GB" sz="2800" b="0" i="0" dirty="0">
                <a:solidFill>
                  <a:srgbClr val="212121"/>
                </a:solidFill>
                <a:effectLst/>
                <a:latin typeface="Arial" panose="020B0604020202020204" pitchFamily="34" charset="0"/>
                <a:cs typeface="Arial" panose="020B0604020202020204" pitchFamily="34" charset="0"/>
              </a:rPr>
              <a:t>DOI: </a:t>
            </a:r>
            <a:r>
              <a:rPr lang="en-GB" sz="2800" b="0" i="0" u="sng" dirty="0">
                <a:solidFill>
                  <a:srgbClr val="205493"/>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10.1007/s13142-016-0453-1</a:t>
            </a:r>
            <a:r>
              <a:rPr lang="en-GB" sz="2800" b="0" i="0" u="sng" dirty="0">
                <a:solidFill>
                  <a:srgbClr val="205493"/>
                </a:solidFill>
                <a:effectLst/>
                <a:latin typeface="Arial" panose="020B0604020202020204" pitchFamily="34" charset="0"/>
                <a:cs typeface="Arial" panose="020B0604020202020204" pitchFamily="34" charset="0"/>
              </a:rPr>
              <a:t>.</a:t>
            </a:r>
            <a:endParaRPr lang="en-GB" sz="2800" b="0" i="1"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buNone/>
            </a:pPr>
            <a:r>
              <a:rPr lang="en-GB"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Marmot, M (2020) ‘Health Equity in England: The Marmot Review 10 Years On. London: Institute of Health Equity.’  Available at: </a:t>
            </a:r>
            <a:r>
              <a:rPr lang="en-GB" sz="2800" b="0" u="sng" kern="100" dirty="0">
                <a:solidFill>
                  <a:schemeClr val="tx1"/>
                </a:solidFill>
                <a:effectLst/>
                <a:latin typeface="Arial" panose="020B0604020202020204" pitchFamily="34" charset="0"/>
                <a:ea typeface="Aptos" panose="020B0004020202020204" pitchFamily="34" charset="0"/>
                <a:cs typeface="Arial" panose="020B0604020202020204" pitchFamily="34" charset="0"/>
                <a:hlinkClick r:id="rId5" tooltip="https://www.instituteofhealthequity.org/resources-reports/marmot-review-10-years-on">
                  <a:extLst>
                    <a:ext uri="{A12FA001-AC4F-418D-AE19-62706E023703}">
                      <ahyp:hlinkClr xmlns:ahyp="http://schemas.microsoft.com/office/drawing/2018/hyperlinkcolor" val="tx"/>
                    </a:ext>
                  </a:extLst>
                </a:hlinkClick>
              </a:rPr>
              <a:t>https://www.instituteofhealthequity.org/resources-reports/marmot-review-10-years-on</a:t>
            </a:r>
            <a:r>
              <a:rPr lang="en-GB"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(Accessed: 4 February 2026).</a:t>
            </a:r>
          </a:p>
          <a:p>
            <a:pPr>
              <a:lnSpc>
                <a:spcPct val="150000"/>
              </a:lnSpc>
              <a:spcAft>
                <a:spcPts val="800"/>
              </a:spcAft>
              <a:buNone/>
            </a:pPr>
            <a:r>
              <a:rPr lang="en-GB"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Michie, S., Atkins, L. and West, R. (2014) ‘The Guide to Characterising and Designing Behaviour Change Interventions. London’  </a:t>
            </a:r>
            <a:r>
              <a:rPr lang="en-GB" sz="2800" b="0" i="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Silverback Publishing</a:t>
            </a:r>
            <a:r>
              <a:rPr lang="en-GB"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Available at: </a:t>
            </a:r>
            <a:r>
              <a:rPr lang="en-GB" sz="2800" b="0" u="sng" kern="100" dirty="0">
                <a:solidFill>
                  <a:schemeClr val="tx1"/>
                </a:solidFill>
                <a:effectLst/>
                <a:latin typeface="Arial" panose="020B0604020202020204" pitchFamily="34" charset="0"/>
                <a:ea typeface="Aptos" panose="020B00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The Behaviour Change Wheel Book - A Guide To Designing Interventions</a:t>
            </a:r>
            <a:r>
              <a:rPr lang="en-GB"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a:t>
            </a:r>
          </a:p>
          <a:p>
            <a:pPr>
              <a:lnSpc>
                <a:spcPct val="150000"/>
              </a:lnSpc>
              <a:spcAft>
                <a:spcPts val="800"/>
              </a:spcAft>
              <a:buNone/>
            </a:pPr>
            <a:r>
              <a:rPr lang="en-GB"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Accessed: 3 February 2026).</a:t>
            </a:r>
          </a:p>
          <a:p>
            <a:pPr>
              <a:lnSpc>
                <a:spcPct val="150000"/>
              </a:lnSpc>
              <a:spcAft>
                <a:spcPts val="800"/>
              </a:spcAft>
              <a:buNone/>
            </a:pPr>
            <a:r>
              <a:rPr lang="en-GB"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Michie, S. et al (2017) ‘Personalised digital interventions for health behaviour change. The Lancet Digital Health, 1(1).’ Available at: </a:t>
            </a:r>
            <a:r>
              <a:rPr lang="en-GB" sz="2800" b="0" u="sng" kern="100" dirty="0">
                <a:solidFill>
                  <a:schemeClr val="tx1"/>
                </a:solidFill>
                <a:effectLst/>
                <a:latin typeface="Arial" panose="020B0604020202020204" pitchFamily="34" charset="0"/>
                <a:ea typeface="Aptos" panose="020B00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https://doi.org/10.1002/14651858.CD011479.pub2</a:t>
            </a:r>
            <a:r>
              <a:rPr lang="en-GB" sz="2800" u="sng" kern="100" dirty="0">
                <a:latin typeface="Arial" panose="020B0604020202020204" pitchFamily="34" charset="0"/>
                <a:ea typeface="Aptos" panose="020B0004020202020204" pitchFamily="34" charset="0"/>
                <a:cs typeface="Arial" panose="020B0604020202020204" pitchFamily="34" charset="0"/>
              </a:rPr>
              <a:t>. </a:t>
            </a:r>
            <a:endParaRPr lang="en-GB"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buNone/>
            </a:pPr>
            <a:r>
              <a:rPr lang="en-GB"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Nahum-Shani, I. et al. (2018)  ‘Just-in-Time Adaptive Interventions (JITAIs) in Health Psychology.’  </a:t>
            </a:r>
            <a:r>
              <a:rPr lang="en-GB" sz="2800" b="0" i="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Annals of Behavioural Medicine,</a:t>
            </a:r>
            <a:r>
              <a:rPr lang="en-GB"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 Available at: </a:t>
            </a:r>
            <a:r>
              <a:rPr lang="en-GB" sz="2800" b="0" u="sng" kern="100" dirty="0">
                <a:solidFill>
                  <a:schemeClr val="tx1"/>
                </a:solidFill>
                <a:effectLst/>
                <a:latin typeface="Arial" panose="020B0604020202020204" pitchFamily="34" charset="0"/>
                <a:ea typeface="Aptos" panose="020B0004020202020204" pitchFamily="34" charset="0"/>
                <a:cs typeface="Arial" panose="020B0604020202020204" pitchFamily="34" charset="0"/>
                <a:hlinkClick r:id="rId8" tooltip="https://doi.org/10.1093/abm/kax002">
                  <a:extLst>
                    <a:ext uri="{A12FA001-AC4F-418D-AE19-62706E023703}">
                      <ahyp:hlinkClr xmlns:ahyp="http://schemas.microsoft.com/office/drawing/2018/hyperlinkcolor" val="tx"/>
                    </a:ext>
                  </a:extLst>
                </a:hlinkClick>
              </a:rPr>
              <a:t>https://doi.org/10.1093/abm/kax002</a:t>
            </a:r>
            <a:r>
              <a:rPr lang="en-GB" sz="2800" b="0" u="sng"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a:t>
            </a:r>
            <a:endParaRPr lang="en-GB"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buNone/>
            </a:pPr>
            <a:r>
              <a:rPr lang="en-GB"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NHS Digital (2019) ‘Digital Transformation in the NHS. London: HMSO.’  Available at: </a:t>
            </a:r>
            <a:r>
              <a:rPr lang="en-GB" sz="2800" b="0" u="sng" kern="100" dirty="0">
                <a:solidFill>
                  <a:schemeClr val="tx1"/>
                </a:solidFill>
                <a:effectLst/>
                <a:latin typeface="Arial" panose="020B0604020202020204" pitchFamily="34" charset="0"/>
                <a:ea typeface="Aptos" panose="020B00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Informing NHS policy in 'digital-first primary care': a rapid evidence synthesis - White Rose Research Online</a:t>
            </a:r>
            <a:r>
              <a:rPr lang="en-GB"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(Accessed: 4 February 2026).</a:t>
            </a:r>
          </a:p>
          <a:p>
            <a:pPr>
              <a:lnSpc>
                <a:spcPct val="150000"/>
              </a:lnSpc>
              <a:spcAft>
                <a:spcPts val="800"/>
              </a:spcAft>
              <a:buNone/>
            </a:pPr>
            <a:r>
              <a:rPr lang="en-GB"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NICE (2019)  ‘Smoking cessation: interventions and services. [NG92].’ </a:t>
            </a:r>
            <a:r>
              <a:rPr lang="en-GB" sz="2800" b="0" i="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London: NICE</a:t>
            </a:r>
            <a:r>
              <a:rPr lang="en-GB"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Available at: </a:t>
            </a:r>
            <a:r>
              <a:rPr lang="en-GB" sz="2800" b="0" u="sng" kern="100" dirty="0">
                <a:solidFill>
                  <a:schemeClr val="tx1"/>
                </a:solidFill>
                <a:effectLst/>
                <a:latin typeface="Arial" panose="020B0604020202020204" pitchFamily="34" charset="0"/>
                <a:ea typeface="Aptos" panose="020B0004020202020204" pitchFamily="34" charset="0"/>
                <a:cs typeface="Arial" panose="020B0604020202020204" pitchFamily="34" charset="0"/>
                <a:hlinkClick r:id="rId10" tooltip="https://www.nice.org.uk/guidance/ng92">
                  <a:extLst>
                    <a:ext uri="{A12FA001-AC4F-418D-AE19-62706E023703}">
                      <ahyp:hlinkClr xmlns:ahyp="http://schemas.microsoft.com/office/drawing/2018/hyperlinkcolor" val="tx"/>
                    </a:ext>
                  </a:extLst>
                </a:hlinkClick>
              </a:rPr>
              <a:t>https://www.nice.org.uk/guidance/ng92</a:t>
            </a:r>
            <a:r>
              <a:rPr lang="en-GB"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(Accessed: 4 February 2026).</a:t>
            </a:r>
          </a:p>
          <a:p>
            <a:pPr>
              <a:lnSpc>
                <a:spcPct val="150000"/>
              </a:lnSpc>
              <a:spcAft>
                <a:spcPts val="800"/>
              </a:spcAft>
              <a:buNone/>
            </a:pPr>
            <a:r>
              <a:rPr lang="en-GB"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NICE (2022) ‘Tobacco: preventing uptake, promoting quitting and treating dependence. [NG209].’  </a:t>
            </a:r>
            <a:r>
              <a:rPr lang="en-GB" sz="2800" b="0" i="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London: NICE</a:t>
            </a:r>
            <a:r>
              <a:rPr lang="en-GB"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Available at: </a:t>
            </a:r>
            <a:r>
              <a:rPr lang="en-GB" sz="2800" b="0" u="sng" kern="100" dirty="0">
                <a:solidFill>
                  <a:schemeClr val="tx1"/>
                </a:solidFill>
                <a:effectLst/>
                <a:latin typeface="Arial" panose="020B0604020202020204" pitchFamily="34" charset="0"/>
                <a:ea typeface="Aptos" panose="020B0004020202020204" pitchFamily="34" charset="0"/>
                <a:cs typeface="Arial" panose="020B0604020202020204" pitchFamily="34" charset="0"/>
                <a:hlinkClick r:id="rId11" tooltip="https://www.nice.org.uk/guidance/ng209">
                  <a:extLst>
                    <a:ext uri="{A12FA001-AC4F-418D-AE19-62706E023703}">
                      <ahyp:hlinkClr xmlns:ahyp="http://schemas.microsoft.com/office/drawing/2018/hyperlinkcolor" val="tx"/>
                    </a:ext>
                  </a:extLst>
                </a:hlinkClick>
              </a:rPr>
              <a:t>https://www.nice.org.uk/guidance/ng209</a:t>
            </a:r>
            <a:r>
              <a:rPr lang="en-GB" sz="2800" b="0" u="sng"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a:t>
            </a:r>
            <a:r>
              <a:rPr lang="en-GB"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(Accessed: 4 February 2026).</a:t>
            </a:r>
          </a:p>
          <a:p>
            <a:pPr>
              <a:lnSpc>
                <a:spcPct val="150000"/>
              </a:lnSpc>
              <a:spcAft>
                <a:spcPts val="800"/>
              </a:spcAft>
              <a:buNone/>
            </a:pPr>
            <a:r>
              <a:rPr lang="en-GB"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Office for National Statistics (2023) ‘Adult smoking habits in the UK: 2022.’ </a:t>
            </a:r>
            <a:r>
              <a:rPr lang="en-GB" sz="2800" b="0" i="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Newport: ONS. </a:t>
            </a:r>
            <a:r>
              <a:rPr lang="en-GB"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Available</a:t>
            </a:r>
            <a:r>
              <a:rPr lang="en-GB" sz="2800" kern="100" dirty="0">
                <a:latin typeface="Arial" panose="020B0604020202020204" pitchFamily="34" charset="0"/>
                <a:ea typeface="Aptos" panose="020B0004020202020204" pitchFamily="34" charset="0"/>
                <a:cs typeface="Arial" panose="020B0604020202020204" pitchFamily="34" charset="0"/>
              </a:rPr>
              <a:t> </a:t>
            </a:r>
            <a:r>
              <a:rPr lang="en-GB"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at: </a:t>
            </a:r>
            <a:r>
              <a:rPr lang="en-GB" sz="2800" b="0" u="sng" kern="100" dirty="0">
                <a:solidFill>
                  <a:schemeClr val="tx1"/>
                </a:solidFill>
                <a:effectLst/>
                <a:latin typeface="Arial" panose="020B0604020202020204" pitchFamily="34" charset="0"/>
                <a:ea typeface="Aptos" panose="020B0004020202020204" pitchFamily="34" charset="0"/>
                <a:cs typeface="Arial" panose="020B0604020202020204" pitchFamily="34" charset="0"/>
                <a:hlinkClick r:id="rId12" tooltip="https://www.ons.gov.uk/peoplepopulationandcommunity/healthandsocialcare/healthandlifeexpectancies/bulletins/adultsmokinghabitsingreatbritain/2022">
                  <a:extLst>
                    <a:ext uri="{A12FA001-AC4F-418D-AE19-62706E023703}">
                      <ahyp:hlinkClr xmlns:ahyp="http://schemas.microsoft.com/office/drawing/2018/hyperlinkcolor" val="tx"/>
                    </a:ext>
                  </a:extLst>
                </a:hlinkClick>
              </a:rPr>
              <a:t>https://www.ons.gov.uk/peoplepopulationandcommunity/healthandsocialcare/healthandlifeexpectancies/bulletins/adultsmokinghabitsingreatbritain/2022</a:t>
            </a:r>
            <a:r>
              <a:rPr lang="en-GB" sz="2800" b="0" u="sng"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a:t>
            </a:r>
            <a:r>
              <a:rPr lang="en-GB"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(Accessed: 4 February 2026).</a:t>
            </a:r>
          </a:p>
          <a:p>
            <a:pPr algn="l">
              <a:lnSpc>
                <a:spcPct val="150000"/>
              </a:lnSpc>
              <a:buFont typeface="Arial" panose="020B0604020202020204" pitchFamily="34" charset="0"/>
              <a:buNone/>
            </a:pPr>
            <a:r>
              <a:rPr lang="en-GB"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Perski, O. et al. (2017)Perski, O., Blandford, A., West, R. and Michie, S (2017) ‘Conceptualising engagement with digital behaviour change interventions: a systematic review using principles from critical interpretive synthesis,’ </a:t>
            </a:r>
            <a:r>
              <a:rPr lang="en-GB" sz="2800" b="0" i="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Translational Behavioural</a:t>
            </a:r>
            <a:r>
              <a:rPr lang="en-GB" sz="2800" i="1" kern="100" dirty="0">
                <a:latin typeface="Arial" panose="020B0604020202020204" pitchFamily="34" charset="0"/>
                <a:ea typeface="Aptos" panose="020B0004020202020204" pitchFamily="34" charset="0"/>
                <a:cs typeface="Arial" panose="020B0604020202020204" pitchFamily="34" charset="0"/>
              </a:rPr>
              <a:t> </a:t>
            </a:r>
            <a:r>
              <a:rPr lang="en-GB" sz="2800" b="0" i="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Medicine</a:t>
            </a:r>
            <a:r>
              <a:rPr lang="en-GB"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Available at: </a:t>
            </a:r>
            <a:r>
              <a:rPr lang="en-GB" sz="2800" b="0" i="0" dirty="0">
                <a:solidFill>
                  <a:srgbClr val="212121"/>
                </a:solidFill>
                <a:effectLst/>
                <a:latin typeface="Arial" panose="020B0604020202020204" pitchFamily="34" charset="0"/>
                <a:cs typeface="Arial" panose="020B0604020202020204" pitchFamily="34" charset="0"/>
              </a:rPr>
              <a:t>DOI: </a:t>
            </a:r>
            <a:r>
              <a:rPr lang="en-GB" sz="2800" b="0" i="0" u="none" strike="noStrike" dirty="0">
                <a:solidFill>
                  <a:srgbClr val="0071BC"/>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10.1007/s13142-016-0453-1</a:t>
            </a:r>
            <a:r>
              <a:rPr lang="en-GB" sz="2800" b="0" i="0" u="none" strike="noStrike" dirty="0">
                <a:solidFill>
                  <a:srgbClr val="0071BC"/>
                </a:solidFill>
                <a:effectLst/>
                <a:latin typeface="Arial" panose="020B0604020202020204" pitchFamily="34" charset="0"/>
                <a:cs typeface="Arial" panose="020B0604020202020204" pitchFamily="34" charset="0"/>
              </a:rPr>
              <a:t>.</a:t>
            </a:r>
            <a:endParaRPr lang="en-GB"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buNone/>
            </a:pPr>
            <a:r>
              <a:rPr lang="en-GB"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Public Health England (2021) ‘Health Equity Report: Focus on Digital Exclusion. London’ </a:t>
            </a:r>
            <a:r>
              <a:rPr lang="en-GB" sz="2800" b="0" i="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PHE</a:t>
            </a:r>
            <a:r>
              <a:rPr lang="en-GB"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Available at: </a:t>
            </a:r>
            <a:r>
              <a:rPr lang="en-GB" sz="2800" b="0" u="sng" kern="100" dirty="0">
                <a:solidFill>
                  <a:schemeClr val="tx1"/>
                </a:solidFill>
                <a:effectLst/>
                <a:latin typeface="Arial" panose="020B0604020202020204" pitchFamily="34" charset="0"/>
                <a:ea typeface="Aptos" panose="020B0004020202020204" pitchFamily="34" charset="0"/>
                <a:cs typeface="Arial" panose="020B0604020202020204" pitchFamily="34" charset="0"/>
                <a:hlinkClick r:id="rId13" tooltip="https://www.gov.uk/government/publications/health-equity-assessment-tool-heat">
                  <a:extLst>
                    <a:ext uri="{A12FA001-AC4F-418D-AE19-62706E023703}">
                      <ahyp:hlinkClr xmlns:ahyp="http://schemas.microsoft.com/office/drawing/2018/hyperlinkcolor" val="tx"/>
                    </a:ext>
                  </a:extLst>
                </a:hlinkClick>
              </a:rPr>
              <a:t>https://www.gov.uk/government/publications/health-equity-assessment-tool-heat</a:t>
            </a:r>
            <a:r>
              <a:rPr lang="en-GB"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(Accessed: 4 February 2026).</a:t>
            </a:r>
          </a:p>
          <a:p>
            <a:pPr>
              <a:lnSpc>
                <a:spcPct val="150000"/>
              </a:lnSpc>
              <a:spcAft>
                <a:spcPts val="800"/>
              </a:spcAft>
              <a:buNone/>
            </a:pPr>
            <a:r>
              <a:rPr lang="en-GB"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Rosenstock, I. M. (1974) ‘Historical Origins of the Health Belief Model. Health Education Monographs.’  Available at: </a:t>
            </a:r>
            <a:r>
              <a:rPr lang="en-GB" sz="2800" b="0" u="sng" kern="100" dirty="0">
                <a:solidFill>
                  <a:schemeClr val="tx1"/>
                </a:solidFill>
                <a:effectLst/>
                <a:latin typeface="Arial" panose="020B0604020202020204" pitchFamily="34" charset="0"/>
                <a:ea typeface="Aptos" panose="020B0004020202020204" pitchFamily="34" charset="0"/>
                <a:cs typeface="Arial" panose="020B0604020202020204" pitchFamily="34" charset="0"/>
                <a:hlinkClick r:id="rId14" tooltip="https://doi.org/10.1177/109019817400200403">
                  <a:extLst>
                    <a:ext uri="{A12FA001-AC4F-418D-AE19-62706E023703}">
                      <ahyp:hlinkClr xmlns:ahyp="http://schemas.microsoft.com/office/drawing/2018/hyperlinkcolor" val="tx"/>
                    </a:ext>
                  </a:extLst>
                </a:hlinkClick>
              </a:rPr>
              <a:t>https://doi.org/10.1177/109019817400200403</a:t>
            </a:r>
            <a:r>
              <a:rPr lang="en-GB" sz="2800" b="0" u="sng"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a:t>
            </a:r>
            <a:endParaRPr lang="en-GB"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buNone/>
            </a:pPr>
            <a:r>
              <a:rPr lang="en-GB"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Skinner, C. and Stone, G. (2019) ‘Digital Health Promotion and the Ottawa Charter.’ </a:t>
            </a:r>
            <a:r>
              <a:rPr lang="en-GB" sz="2800" b="0" i="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Journal of Medical Internet Research.</a:t>
            </a:r>
            <a:r>
              <a:rPr lang="en-GB"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Available at DOI:</a:t>
            </a:r>
            <a:r>
              <a:rPr lang="en-GB" sz="2800" b="0" u="sng" kern="100" dirty="0">
                <a:solidFill>
                  <a:schemeClr val="tx1"/>
                </a:solidFill>
                <a:effectLst/>
                <a:latin typeface="Arial" panose="020B0604020202020204" pitchFamily="34" charset="0"/>
                <a:ea typeface="Aptos" panose="020B0004020202020204" pitchFamily="34" charset="0"/>
                <a:cs typeface="Arial" panose="020B0604020202020204" pitchFamily="34" charset="0"/>
                <a:hlinkClick r:id="rId15">
                  <a:extLst>
                    <a:ext uri="{A12FA001-AC4F-418D-AE19-62706E023703}">
                      <ahyp:hlinkClr xmlns:ahyp="http://schemas.microsoft.com/office/drawing/2018/hyperlinkcolor" val="tx"/>
                    </a:ext>
                  </a:extLst>
                </a:hlinkClick>
              </a:rPr>
              <a:t>10.1007/978-3-031-89568-5 10</a:t>
            </a:r>
            <a:r>
              <a:rPr lang="en-GB"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a:t>
            </a:r>
          </a:p>
          <a:p>
            <a:pPr>
              <a:lnSpc>
                <a:spcPct val="150000"/>
              </a:lnSpc>
              <a:spcAft>
                <a:spcPts val="800"/>
              </a:spcAft>
              <a:buNone/>
            </a:pPr>
            <a:r>
              <a:rPr lang="en-GB"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Whittaker, R. et al. (2019) ‘Mobile phone-based interventions for smoking cessation.’ </a:t>
            </a:r>
            <a:r>
              <a:rPr lang="en-GB" sz="2800" b="0" i="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Cochrane Database of Systematic Reviews</a:t>
            </a:r>
            <a:r>
              <a:rPr lang="en-GB"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(10). Available at: </a:t>
            </a:r>
            <a:r>
              <a:rPr lang="en-GB" sz="2800" b="0" u="sng" kern="100" dirty="0">
                <a:solidFill>
                  <a:schemeClr val="tx1"/>
                </a:solidFill>
                <a:effectLst/>
                <a:latin typeface="Arial" panose="020B0604020202020204" pitchFamily="34" charset="0"/>
                <a:ea typeface="Aptos" panose="020B0004020202020204" pitchFamily="34" charset="0"/>
                <a:cs typeface="Arial" panose="020B0604020202020204" pitchFamily="34" charset="0"/>
                <a:hlinkClick r:id="rId16" tooltip="https://doi.org/10.1002/14651858.CD006611.pub5">
                  <a:extLst>
                    <a:ext uri="{A12FA001-AC4F-418D-AE19-62706E023703}">
                      <ahyp:hlinkClr xmlns:ahyp="http://schemas.microsoft.com/office/drawing/2018/hyperlinkcolor" val="tx"/>
                    </a:ext>
                  </a:extLst>
                </a:hlinkClick>
              </a:rPr>
              <a:t>https://doi.org/10.1002/14651858.CD006611.pub5</a:t>
            </a:r>
            <a:r>
              <a:rPr lang="en-GB" sz="2800" b="0" u="sng"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a:t>
            </a:r>
            <a:endParaRPr lang="en-GB"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buNone/>
            </a:pPr>
            <a:r>
              <a:rPr lang="en-GB"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World Health Organization (1986) ‘Ottawa Charter for Health Promotion. Geneva: WHO.’ Available at: </a:t>
            </a:r>
            <a:r>
              <a:rPr lang="en-GB" sz="2800" b="0" u="sng" kern="100" dirty="0">
                <a:solidFill>
                  <a:schemeClr val="tx1"/>
                </a:solidFill>
                <a:effectLst/>
                <a:latin typeface="Arial" panose="020B0604020202020204" pitchFamily="34" charset="0"/>
                <a:ea typeface="Aptos" panose="020B0004020202020204" pitchFamily="34" charset="0"/>
                <a:cs typeface="Arial" panose="020B0604020202020204" pitchFamily="34" charset="0"/>
                <a:hlinkClick r:id="rId17" tooltip="https://www.who.int/teams/health-promotion/enhanced-well-being/first-global-conference">
                  <a:extLst>
                    <a:ext uri="{A12FA001-AC4F-418D-AE19-62706E023703}">
                      <ahyp:hlinkClr xmlns:ahyp="http://schemas.microsoft.com/office/drawing/2018/hyperlinkcolor" val="tx"/>
                    </a:ext>
                  </a:extLst>
                </a:hlinkClick>
              </a:rPr>
              <a:t>https://www.who.int/teams/health-promotion/enhanced-well-being/first-global-conference</a:t>
            </a:r>
            <a:r>
              <a:rPr lang="en-GB" sz="2800" b="0" u="sng"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a:t>
            </a:r>
            <a:r>
              <a:rPr lang="en-GB"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(Accessed: 4 February 2026).</a:t>
            </a:r>
          </a:p>
          <a:p>
            <a:pPr>
              <a:lnSpc>
                <a:spcPct val="150000"/>
              </a:lnSpc>
              <a:spcAft>
                <a:spcPts val="800"/>
              </a:spcAft>
              <a:buNone/>
            </a:pPr>
            <a:r>
              <a:rPr lang="en-GB"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World Health Organization (2023) ‘WHO Report on the Global Tobacco Epidemic.’ </a:t>
            </a:r>
            <a:r>
              <a:rPr lang="en-GB" sz="2800" b="0" i="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Geneva: WHO</a:t>
            </a:r>
            <a:r>
              <a:rPr lang="en-GB"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Available at: </a:t>
            </a:r>
            <a:r>
              <a:rPr lang="en-GB" sz="2800" b="0" u="sng" kern="100" dirty="0">
                <a:solidFill>
                  <a:schemeClr val="tx1"/>
                </a:solidFill>
                <a:effectLst/>
                <a:latin typeface="Arial" panose="020B0604020202020204" pitchFamily="34" charset="0"/>
                <a:ea typeface="Aptos" panose="020B0004020202020204" pitchFamily="34" charset="0"/>
                <a:cs typeface="Arial" panose="020B0604020202020204" pitchFamily="34" charset="0"/>
                <a:hlinkClick r:id="rId18" tooltip="https://www.who.int/publications/i/item/9789240077164">
                  <a:extLst>
                    <a:ext uri="{A12FA001-AC4F-418D-AE19-62706E023703}">
                      <ahyp:hlinkClr xmlns:ahyp="http://schemas.microsoft.com/office/drawing/2018/hyperlinkcolor" val="tx"/>
                    </a:ext>
                  </a:extLst>
                </a:hlinkClick>
              </a:rPr>
              <a:t>https://www.who.int/publications/i/item/9789240077164</a:t>
            </a:r>
            <a:r>
              <a:rPr lang="en-GB" sz="2800" b="0" u="sng"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a:t>
            </a:r>
            <a:r>
              <a:rPr lang="en-GB" sz="28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(Accessed: 4 February 2026).</a:t>
            </a:r>
          </a:p>
        </p:txBody>
      </p:sp>
    </p:spTree>
    <p:extLst>
      <p:ext uri="{BB962C8B-B14F-4D97-AF65-F5344CB8AC3E}">
        <p14:creationId xmlns:p14="http://schemas.microsoft.com/office/powerpoint/2010/main" val="117462102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a450a3cc-050d-4aca-8a4e-543025a63de0"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14" ma:contentTypeDescription="Create a new document." ma:contentTypeScope="" ma:versionID="9b5ad346d6f0b33135b7021c44cf9371">
  <xsd:schema xmlns:xsd="http://www.w3.org/2001/XMLSchema" xmlns:xs="http://www.w3.org/2001/XMLSchema" xmlns:p="http://schemas.microsoft.com/office/2006/metadata/properties" xmlns:ns3="a450a3cc-050d-4aca-8a4e-543025a63de0" xmlns:ns4="461f81f1-dbc4-4122-adb0-1c0e154b8134" targetNamespace="http://schemas.microsoft.com/office/2006/metadata/properties" ma:root="true" ma:fieldsID="d8af36fc3d66252be965342922f212eb" ns3:_="" ns4:_="">
    <xsd:import namespace="a450a3cc-050d-4aca-8a4e-543025a63de0"/>
    <xsd:import namespace="461f81f1-dbc4-4122-adb0-1c0e154b813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element ref="ns3:MediaServiceDateTaken" minOccurs="0"/>
                <xsd:element ref="ns3:MediaServiceSystemTags" minOccurs="0"/>
                <xsd:element ref="ns3:MediaServiceOCR" minOccurs="0"/>
                <xsd:element ref="ns3:MediaServiceGenerationTime" minOccurs="0"/>
                <xsd:element ref="ns3:MediaServiceEventHashCode"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Location" ma:index="21"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61f81f1-dbc4-4122-adb0-1c0e154b813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186B962-C8EE-4667-B48C-4E6FE0194F6D}">
  <ds:schemaRefs>
    <ds:schemaRef ds:uri="http://purl.org/dc/elements/1.1/"/>
    <ds:schemaRef ds:uri="http://schemas.microsoft.com/office/2006/metadata/properties"/>
    <ds:schemaRef ds:uri="a450a3cc-050d-4aca-8a4e-543025a63de0"/>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 ds:uri="461f81f1-dbc4-4122-adb0-1c0e154b8134"/>
    <ds:schemaRef ds:uri="http://purl.org/dc/terms/"/>
  </ds:schemaRefs>
</ds:datastoreItem>
</file>

<file path=customXml/itemProps2.xml><?xml version="1.0" encoding="utf-8"?>
<ds:datastoreItem xmlns:ds="http://schemas.openxmlformats.org/officeDocument/2006/customXml" ds:itemID="{777EDBE6-2451-41B6-9D2D-2A9504CDD18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50a3cc-050d-4aca-8a4e-543025a63de0"/>
    <ds:schemaRef ds:uri="461f81f1-dbc4-4122-adb0-1c0e154b813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8031016-6684-4165-8B5C-3659F611D82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9203</TotalTime>
  <Words>2931</Words>
  <Application>Microsoft Office PowerPoint</Application>
  <PresentationFormat>Custom</PresentationFormat>
  <Paragraphs>126</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Aptos</vt:lpstr>
      <vt:lpstr>Aptos Display</vt:lpstr>
      <vt:lpstr>Arial</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Rosena Lucy (2210256)</dc:creator>
  <cp:lastModifiedBy>Rosena Lucy (2210256)</cp:lastModifiedBy>
  <cp:revision>58</cp:revision>
  <dcterms:created xsi:type="dcterms:W3CDTF">2026-02-04T16:54:03Z</dcterms:created>
  <dcterms:modified xsi:type="dcterms:W3CDTF">2026-03-05T07:52:39Z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