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1"/>
  </p:notesMasterIdLst>
  <p:sldIdLst>
    <p:sldId id="349" r:id="rId2"/>
    <p:sldId id="256" r:id="rId3"/>
    <p:sldId id="257" r:id="rId4"/>
    <p:sldId id="258" r:id="rId5"/>
    <p:sldId id="261" r:id="rId6"/>
    <p:sldId id="260" r:id="rId7"/>
    <p:sldId id="259" r:id="rId8"/>
    <p:sldId id="262" r:id="rId9"/>
    <p:sldId id="263" r:id="rId10"/>
    <p:sldId id="264" r:id="rId11"/>
    <p:sldId id="265" r:id="rId12"/>
    <p:sldId id="266" r:id="rId13"/>
    <p:sldId id="271" r:id="rId14"/>
    <p:sldId id="273" r:id="rId15"/>
    <p:sldId id="272" r:id="rId16"/>
    <p:sldId id="270" r:id="rId17"/>
    <p:sldId id="268" r:id="rId18"/>
    <p:sldId id="267" r:id="rId19"/>
    <p:sldId id="274" r:id="rId20"/>
    <p:sldId id="275" r:id="rId21"/>
    <p:sldId id="276" r:id="rId22"/>
    <p:sldId id="269" r:id="rId23"/>
    <p:sldId id="277" r:id="rId24"/>
    <p:sldId id="280" r:id="rId25"/>
    <p:sldId id="285" r:id="rId26"/>
    <p:sldId id="281" r:id="rId27"/>
    <p:sldId id="282" r:id="rId28"/>
    <p:sldId id="283" r:id="rId29"/>
    <p:sldId id="284" r:id="rId30"/>
    <p:sldId id="286" r:id="rId31"/>
    <p:sldId id="287" r:id="rId32"/>
    <p:sldId id="288" r:id="rId33"/>
    <p:sldId id="289" r:id="rId34"/>
    <p:sldId id="290" r:id="rId35"/>
    <p:sldId id="295" r:id="rId36"/>
    <p:sldId id="296" r:id="rId37"/>
    <p:sldId id="297" r:id="rId38"/>
    <p:sldId id="298" r:id="rId39"/>
    <p:sldId id="299" r:id="rId40"/>
    <p:sldId id="300" r:id="rId41"/>
    <p:sldId id="301" r:id="rId42"/>
    <p:sldId id="302" r:id="rId43"/>
    <p:sldId id="303" r:id="rId44"/>
    <p:sldId id="304" r:id="rId45"/>
    <p:sldId id="305" r:id="rId46"/>
    <p:sldId id="306" r:id="rId47"/>
    <p:sldId id="291" r:id="rId48"/>
    <p:sldId id="292" r:id="rId49"/>
    <p:sldId id="293"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3DB6A-D51C-184F-AC49-E635481BDEB0}" v="175" dt="2021-05-18T10:50:53.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45"/>
    <p:restoredTop sz="94487"/>
  </p:normalViewPr>
  <p:slideViewPr>
    <p:cSldViewPr snapToGrid="0" snapToObjects="1">
      <p:cViewPr varScale="1">
        <p:scale>
          <a:sx n="106" d="100"/>
          <a:sy n="106" d="100"/>
        </p:scale>
        <p:origin x="216" y="18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5AA541-CA48-1A4F-A3F2-D2F5C7968422}" type="datetimeFigureOut">
              <a:rPr lang="en-US" smtClean="0"/>
              <a:t>5/18/21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92A7A5-044C-F347-922B-45D734449B3F}" type="slidenum">
              <a:rPr lang="en-US" smtClean="0"/>
              <a:t>‹#›</a:t>
            </a:fld>
            <a:endParaRPr lang="en-US"/>
          </a:p>
        </p:txBody>
      </p:sp>
    </p:spTree>
    <p:extLst>
      <p:ext uri="{BB962C8B-B14F-4D97-AF65-F5344CB8AC3E}">
        <p14:creationId xmlns:p14="http://schemas.microsoft.com/office/powerpoint/2010/main" val="1183999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House of Hackney, Soho House, Publicis, Nike, T2, Penguin, Pernod Ricard, New York Times, H&amp;M, The Plant, Urban Outfitters, Wallpaper*, </a:t>
            </a:r>
            <a:r>
              <a:rPr lang="en-GB" sz="1200" b="0" i="0" kern="1200" dirty="0" err="1">
                <a:solidFill>
                  <a:schemeClr val="tx1"/>
                </a:solidFill>
                <a:effectLst/>
                <a:latin typeface="+mn-lt"/>
                <a:ea typeface="+mn-ea"/>
                <a:cs typeface="+mn-cs"/>
              </a:rPr>
              <a:t>Phaidon</a:t>
            </a:r>
            <a:r>
              <a:rPr lang="en-GB" sz="1200" b="0" i="0" kern="1200" dirty="0">
                <a:solidFill>
                  <a:schemeClr val="tx1"/>
                </a:solidFill>
                <a:effectLst/>
                <a:latin typeface="+mn-lt"/>
                <a:ea typeface="+mn-ea"/>
                <a:cs typeface="+mn-cs"/>
              </a:rPr>
              <a:t>, Converse, Norwegian Medical Journal, Nature, Buzz Feed, </a:t>
            </a:r>
            <a:r>
              <a:rPr lang="en-GB" sz="1200" b="0" i="0" kern="1200" dirty="0" err="1">
                <a:solidFill>
                  <a:schemeClr val="tx1"/>
                </a:solidFill>
                <a:effectLst/>
                <a:latin typeface="+mn-lt"/>
                <a:ea typeface="+mn-ea"/>
                <a:cs typeface="+mn-cs"/>
              </a:rPr>
              <a:t>Monki</a:t>
            </a:r>
            <a:r>
              <a:rPr lang="en-GB" sz="1200" b="0" i="0" kern="1200" dirty="0">
                <a:solidFill>
                  <a:schemeClr val="tx1"/>
                </a:solidFill>
                <a:effectLst/>
                <a:latin typeface="+mn-lt"/>
                <a:ea typeface="+mn-ea"/>
                <a:cs typeface="+mn-cs"/>
              </a:rPr>
              <a:t>, Universal Records, The Verge, Wired, BBC.</a:t>
            </a:r>
            <a:endParaRPr lang="en-US" dirty="0"/>
          </a:p>
        </p:txBody>
      </p:sp>
      <p:sp>
        <p:nvSpPr>
          <p:cNvPr id="4" name="Slide Number Placeholder 3"/>
          <p:cNvSpPr>
            <a:spLocks noGrp="1"/>
          </p:cNvSpPr>
          <p:nvPr>
            <p:ph type="sldNum" sz="quarter" idx="5"/>
          </p:nvPr>
        </p:nvSpPr>
        <p:spPr/>
        <p:txBody>
          <a:bodyPr/>
          <a:lstStyle/>
          <a:p>
            <a:fld id="{CE92A7A5-044C-F347-922B-45D734449B3F}" type="slidenum">
              <a:rPr lang="en-US" smtClean="0"/>
              <a:t>9</a:t>
            </a:fld>
            <a:endParaRPr lang="en-US"/>
          </a:p>
        </p:txBody>
      </p:sp>
    </p:spTree>
    <p:extLst>
      <p:ext uri="{BB962C8B-B14F-4D97-AF65-F5344CB8AC3E}">
        <p14:creationId xmlns:p14="http://schemas.microsoft.com/office/powerpoint/2010/main" val="1798884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92A7A5-044C-F347-922B-45D734449B3F}" type="slidenum">
              <a:rPr lang="en-US" smtClean="0"/>
              <a:t>12</a:t>
            </a:fld>
            <a:endParaRPr lang="en-US"/>
          </a:p>
        </p:txBody>
      </p:sp>
    </p:spTree>
    <p:extLst>
      <p:ext uri="{BB962C8B-B14F-4D97-AF65-F5344CB8AC3E}">
        <p14:creationId xmlns:p14="http://schemas.microsoft.com/office/powerpoint/2010/main" val="801194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92A7A5-044C-F347-922B-45D734449B3F}" type="slidenum">
              <a:rPr lang="en-US" smtClean="0"/>
              <a:t>49</a:t>
            </a:fld>
            <a:endParaRPr lang="en-US"/>
          </a:p>
        </p:txBody>
      </p:sp>
    </p:spTree>
    <p:extLst>
      <p:ext uri="{BB962C8B-B14F-4D97-AF65-F5344CB8AC3E}">
        <p14:creationId xmlns:p14="http://schemas.microsoft.com/office/powerpoint/2010/main" val="1349845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94825-3025-2B4B-A20C-CB6D6D5BA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90A085A-350E-B645-986F-C09CB05862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11528FE-3C71-2E46-9E49-067611B04396}"/>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5" name="Footer Placeholder 4">
            <a:extLst>
              <a:ext uri="{FF2B5EF4-FFF2-40B4-BE49-F238E27FC236}">
                <a16:creationId xmlns:a16="http://schemas.microsoft.com/office/drawing/2014/main" id="{6830383B-50BF-334A-B8B8-3BA60BECCD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EF8A0B-FADB-364A-92C9-DEF74B988766}"/>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3489819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989EE-B299-D94E-A70B-8951156FBA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E1467B9-6136-9A40-AC81-8C5C2BD251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37478D-D00C-EA43-B94E-BD5F54803417}"/>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5" name="Footer Placeholder 4">
            <a:extLst>
              <a:ext uri="{FF2B5EF4-FFF2-40B4-BE49-F238E27FC236}">
                <a16:creationId xmlns:a16="http://schemas.microsoft.com/office/drawing/2014/main" id="{F5812011-AB11-7748-A55A-4AC916C5DA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0EEB1E-9D11-464E-A98F-6346D59246D9}"/>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1057306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FB54-0A7A-264F-91E6-9906ED5104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9412B1-5610-0441-B8BD-4E2B03C9F1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F59E7E-E1D9-F047-9E61-F2C54595B350}"/>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5" name="Footer Placeholder 4">
            <a:extLst>
              <a:ext uri="{FF2B5EF4-FFF2-40B4-BE49-F238E27FC236}">
                <a16:creationId xmlns:a16="http://schemas.microsoft.com/office/drawing/2014/main" id="{4AC34ED9-397C-EB46-B823-EA2EA1C756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6FA27E-D6FA-D14C-8E48-E90F76CE3922}"/>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1263615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3A55-B34D-8F49-81B6-640700E952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FE4BB75-D4C0-F640-BC66-A563A94FF5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5A566A-0603-B144-9BCE-250C7FE66A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080BFB-0EFE-0649-9DB3-86D29B2E57B1}"/>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6" name="Footer Placeholder 5">
            <a:extLst>
              <a:ext uri="{FF2B5EF4-FFF2-40B4-BE49-F238E27FC236}">
                <a16:creationId xmlns:a16="http://schemas.microsoft.com/office/drawing/2014/main" id="{DAF2C7D3-BC8C-8C4B-ABA5-F26126CDE6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108D59-3992-FA44-B860-29780E40CA55}"/>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1724177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0814-38F7-4943-998F-153CCA6EFF8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516FAC-CB2B-6A40-9B8F-537B59076F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0821F4-D25F-B948-BEB2-2A77ABD3DF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F0F39C-9CDD-1446-B7D1-78D1DB87AA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1E23E20-497C-5E45-AA11-B16B1D14B1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CB9FA4C-4885-2C4D-AA2F-424BC0CF56FE}"/>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8" name="Footer Placeholder 7">
            <a:extLst>
              <a:ext uri="{FF2B5EF4-FFF2-40B4-BE49-F238E27FC236}">
                <a16:creationId xmlns:a16="http://schemas.microsoft.com/office/drawing/2014/main" id="{EB1193FC-56B5-474B-B110-5147972F6F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E83B861-62F9-5D44-920C-177EE41AC41A}"/>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1693559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A2E1C-E8A3-3245-AEE3-D3C5EF79BA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E32E32A-1DA7-6447-A116-BAFEA7301DC5}"/>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4" name="Footer Placeholder 3">
            <a:extLst>
              <a:ext uri="{FF2B5EF4-FFF2-40B4-BE49-F238E27FC236}">
                <a16:creationId xmlns:a16="http://schemas.microsoft.com/office/drawing/2014/main" id="{45C0C0AA-070E-4E4C-99C0-9DCF7D343F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CB726A-EC55-CE46-A9E7-D49E12B555AF}"/>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4215960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0AAF6A-DB7B-9746-8DCC-09289B0B7D2A}"/>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3" name="Footer Placeholder 2">
            <a:extLst>
              <a:ext uri="{FF2B5EF4-FFF2-40B4-BE49-F238E27FC236}">
                <a16:creationId xmlns:a16="http://schemas.microsoft.com/office/drawing/2014/main" id="{993B2C14-05BA-9647-8056-0BAC1AC4F3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2156081-C2C9-E444-95D7-DB424A033B62}"/>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3673568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F8B2D-17BC-5C48-A2AC-11E2508AF5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21AC0F3-F2A4-E642-A762-D08D1FD88A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0D4FFCA-FA29-C644-9E12-5712A9B5CC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3100D3-B456-F746-B83B-9C7205458629}"/>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6" name="Footer Placeholder 5">
            <a:extLst>
              <a:ext uri="{FF2B5EF4-FFF2-40B4-BE49-F238E27FC236}">
                <a16:creationId xmlns:a16="http://schemas.microsoft.com/office/drawing/2014/main" id="{A779D32E-99E3-834B-81CF-7806912C66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EB3C28-9DD3-6845-9092-4345D2249640}"/>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142652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919A-8EDB-3B42-A4D6-F11D8EC220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3056B91-A98E-8C41-9676-27C3AF344D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01B9969-D989-7541-BC40-5DC78FE91F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FCBD8A-58CC-7D4C-BB1A-F20FEDD7B325}"/>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6" name="Footer Placeholder 5">
            <a:extLst>
              <a:ext uri="{FF2B5EF4-FFF2-40B4-BE49-F238E27FC236}">
                <a16:creationId xmlns:a16="http://schemas.microsoft.com/office/drawing/2014/main" id="{061C6C98-52F3-EA49-9F8B-19152D00C9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83A695-023A-134F-9BE5-3C323314E4A8}"/>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1971162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6C3A-B771-7848-AE14-1B890BDB460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12BE06-90D5-E344-9C05-CA79790017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5606EE-7200-EA4C-AE6A-AAA514C10ADD}"/>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5" name="Footer Placeholder 4">
            <a:extLst>
              <a:ext uri="{FF2B5EF4-FFF2-40B4-BE49-F238E27FC236}">
                <a16:creationId xmlns:a16="http://schemas.microsoft.com/office/drawing/2014/main" id="{E5877C61-12F5-7F46-BB10-F76A148CA4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47BB62-DE6C-6644-8E04-ABD15F91C96E}"/>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1579027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61A2A8-3C99-DD42-B882-B0CE91F322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6A668DC-D8A4-0F46-B3E0-422D94AD5E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F32CFC-9DCA-754F-9CF8-24D57B99A55E}"/>
              </a:ext>
            </a:extLst>
          </p:cNvPr>
          <p:cNvSpPr>
            <a:spLocks noGrp="1"/>
          </p:cNvSpPr>
          <p:nvPr>
            <p:ph type="dt" sz="half" idx="10"/>
          </p:nvPr>
        </p:nvSpPr>
        <p:spPr/>
        <p:txBody>
          <a:bodyPr/>
          <a:lstStyle/>
          <a:p>
            <a:fld id="{7185D329-FE8C-C64F-B80B-F8BA0C8BCFFA}" type="datetimeFigureOut">
              <a:rPr lang="en-US" smtClean="0"/>
              <a:t>5/18/21</a:t>
            </a:fld>
            <a:endParaRPr lang="en-US"/>
          </a:p>
        </p:txBody>
      </p:sp>
      <p:sp>
        <p:nvSpPr>
          <p:cNvPr id="5" name="Footer Placeholder 4">
            <a:extLst>
              <a:ext uri="{FF2B5EF4-FFF2-40B4-BE49-F238E27FC236}">
                <a16:creationId xmlns:a16="http://schemas.microsoft.com/office/drawing/2014/main" id="{57398A9F-7F89-CF4C-B284-4547DA08E1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76CB6C-DF3D-CB4C-8A9F-0DE69D7EB8BB}"/>
              </a:ext>
            </a:extLst>
          </p:cNvPr>
          <p:cNvSpPr>
            <a:spLocks noGrp="1"/>
          </p:cNvSpPr>
          <p:nvPr>
            <p:ph type="sldNum" sz="quarter" idx="12"/>
          </p:nvPr>
        </p:nvSpPr>
        <p:spPr/>
        <p:txBody>
          <a:bodyPr/>
          <a:lstStyle/>
          <a:p>
            <a:fld id="{359ABB2D-7320-C74A-A846-FD8F60AAAAC0}" type="slidenum">
              <a:rPr lang="en-US" smtClean="0"/>
              <a:t>‹#›</a:t>
            </a:fld>
            <a:endParaRPr lang="en-US"/>
          </a:p>
        </p:txBody>
      </p:sp>
    </p:spTree>
    <p:extLst>
      <p:ext uri="{BB962C8B-B14F-4D97-AF65-F5344CB8AC3E}">
        <p14:creationId xmlns:p14="http://schemas.microsoft.com/office/powerpoint/2010/main" val="521490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FC9A1B-C32C-0A42-BFE4-F9F2BA93EF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580B0A-0D96-E347-AA31-AEA496E490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76B62A-8BB4-D84A-AD8F-7495D4B156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85D329-FE8C-C64F-B80B-F8BA0C8BCFFA}" type="datetimeFigureOut">
              <a:rPr lang="en-US" smtClean="0"/>
              <a:t>5/18/21</a:t>
            </a:fld>
            <a:endParaRPr lang="en-US"/>
          </a:p>
        </p:txBody>
      </p:sp>
      <p:sp>
        <p:nvSpPr>
          <p:cNvPr id="5" name="Footer Placeholder 4">
            <a:extLst>
              <a:ext uri="{FF2B5EF4-FFF2-40B4-BE49-F238E27FC236}">
                <a16:creationId xmlns:a16="http://schemas.microsoft.com/office/drawing/2014/main" id="{7DFB112D-42B5-4D48-8CB6-A1A9AE6152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10D65F-68A9-D64C-BCB7-88D4AB6670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9ABB2D-7320-C74A-A846-FD8F60AAAAC0}" type="slidenum">
              <a:rPr lang="en-US" smtClean="0"/>
              <a:t>‹#›</a:t>
            </a:fld>
            <a:endParaRPr lang="en-US"/>
          </a:p>
        </p:txBody>
      </p:sp>
    </p:spTree>
    <p:extLst>
      <p:ext uri="{BB962C8B-B14F-4D97-AF65-F5344CB8AC3E}">
        <p14:creationId xmlns:p14="http://schemas.microsoft.com/office/powerpoint/2010/main" val="329985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ZsZYe-UR4n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1.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 Id="rId4" Type="http://schemas.openxmlformats.org/officeDocument/2006/relationships/hyperlink" Target="http://cargocollective.com/christopherpearson/Willow-Boughs"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48.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7.xml"/><Relationship Id="rId4" Type="http://schemas.openxmlformats.org/officeDocument/2006/relationships/image" Target="../media/image53.jpeg"/></Relationships>
</file>

<file path=ppt/slides/_rels/slide2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8.gi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3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4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7.xml"/><Relationship Id="rId5" Type="http://schemas.openxmlformats.org/officeDocument/2006/relationships/hyperlink" Target="http://cargocollective.com/christopherpearson/Willow-Boughs" TargetMode="External"/><Relationship Id="rId4" Type="http://schemas.openxmlformats.org/officeDocument/2006/relationships/image" Target="../media/image58.gif"/></Relationships>
</file>

<file path=ppt/slides/_rels/slide47.xml.rels><?xml version="1.0" encoding="UTF-8" standalone="yes"?>
<Relationships xmlns="http://schemas.openxmlformats.org/package/2006/relationships"><Relationship Id="rId3" Type="http://schemas.openxmlformats.org/officeDocument/2006/relationships/hyperlink" Target="http://www.fieldworksmarketing.co.uk/wellness/creating-a-sense-of-calm-9-plants-that-can-improve-mental-health/" TargetMode="External"/><Relationship Id="rId2" Type="http://schemas.openxmlformats.org/officeDocument/2006/relationships/hyperlink" Target="https://www.urbanunionltd.co.uk/2019/04/25/whats-in-the-chelsea-flower-show-anti-stress-garden-this-year/" TargetMode="Externa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C0C50-F2B9-6B44-8699-A644F741CFBE}"/>
              </a:ext>
            </a:extLst>
          </p:cNvPr>
          <p:cNvSpPr>
            <a:spLocks noGrp="1"/>
          </p:cNvSpPr>
          <p:nvPr>
            <p:ph type="ctrTitle"/>
          </p:nvPr>
        </p:nvSpPr>
        <p:spPr/>
        <p:txBody>
          <a:bodyPr/>
          <a:lstStyle/>
          <a:p>
            <a:r>
              <a:rPr lang="en-GB" dirty="0"/>
              <a:t>Zara James</a:t>
            </a:r>
          </a:p>
        </p:txBody>
      </p:sp>
      <p:sp>
        <p:nvSpPr>
          <p:cNvPr id="3" name="Subtitle 2">
            <a:extLst>
              <a:ext uri="{FF2B5EF4-FFF2-40B4-BE49-F238E27FC236}">
                <a16:creationId xmlns:a16="http://schemas.microsoft.com/office/drawing/2014/main" id="{E28719A2-4324-5948-81BC-1DAE122B8A8C}"/>
              </a:ext>
            </a:extLst>
          </p:cNvPr>
          <p:cNvSpPr>
            <a:spLocks noGrp="1"/>
          </p:cNvSpPr>
          <p:nvPr>
            <p:ph type="subTitle" idx="1"/>
          </p:nvPr>
        </p:nvSpPr>
        <p:spPr/>
        <p:txBody>
          <a:bodyPr>
            <a:normAutofit lnSpcReduction="10000"/>
          </a:bodyPr>
          <a:lstStyle/>
          <a:p>
            <a:r>
              <a:rPr lang="en-GB" dirty="0"/>
              <a:t>P150964</a:t>
            </a:r>
          </a:p>
          <a:p>
            <a:r>
              <a:rPr lang="en-GB" dirty="0"/>
              <a:t>Creative Venture CW3</a:t>
            </a:r>
          </a:p>
          <a:p>
            <a:r>
              <a:rPr lang="en-GB" dirty="0"/>
              <a:t>Research Journal /Sketchbook </a:t>
            </a:r>
          </a:p>
          <a:p>
            <a:r>
              <a:rPr lang="en-GB" dirty="0">
                <a:hlinkClick r:id="rId2"/>
              </a:rPr>
              <a:t>https://</a:t>
            </a:r>
            <a:r>
              <a:rPr lang="en-GB" dirty="0" err="1">
                <a:hlinkClick r:id="rId2"/>
              </a:rPr>
              <a:t>youtu.be</a:t>
            </a:r>
            <a:r>
              <a:rPr lang="en-GB" dirty="0">
                <a:hlinkClick r:id="rId2"/>
              </a:rPr>
              <a:t>/ZsZYe-UR4ng</a:t>
            </a:r>
            <a:endParaRPr lang="en-GB" dirty="0"/>
          </a:p>
        </p:txBody>
      </p:sp>
      <p:sp>
        <p:nvSpPr>
          <p:cNvPr id="4" name="TextBox 3">
            <a:extLst>
              <a:ext uri="{FF2B5EF4-FFF2-40B4-BE49-F238E27FC236}">
                <a16:creationId xmlns:a16="http://schemas.microsoft.com/office/drawing/2014/main" id="{6D3791BF-9654-3245-9803-90F6F97CE834}"/>
              </a:ext>
            </a:extLst>
          </p:cNvPr>
          <p:cNvSpPr txBox="1"/>
          <p:nvPr/>
        </p:nvSpPr>
        <p:spPr>
          <a:xfrm>
            <a:off x="8458200" y="5486400"/>
            <a:ext cx="3272589" cy="369332"/>
          </a:xfrm>
          <a:prstGeom prst="rect">
            <a:avLst/>
          </a:prstGeom>
          <a:noFill/>
        </p:spPr>
        <p:txBody>
          <a:bodyPr wrap="square" rtlCol="0">
            <a:spAutoFit/>
          </a:bodyPr>
          <a:lstStyle/>
          <a:p>
            <a:r>
              <a:rPr lang="en-GB" dirty="0"/>
              <a:t>Part 1</a:t>
            </a:r>
          </a:p>
        </p:txBody>
      </p:sp>
    </p:spTree>
    <p:extLst>
      <p:ext uri="{BB962C8B-B14F-4D97-AF65-F5344CB8AC3E}">
        <p14:creationId xmlns:p14="http://schemas.microsoft.com/office/powerpoint/2010/main" val="3837305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text, indoor, wall&#10;&#10;Description automatically generated">
            <a:extLst>
              <a:ext uri="{FF2B5EF4-FFF2-40B4-BE49-F238E27FC236}">
                <a16:creationId xmlns:a16="http://schemas.microsoft.com/office/drawing/2014/main" id="{E6062768-5A35-7645-8ED8-950BB6D0515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282"/>
            <a:ext cx="12191980" cy="6856718"/>
          </a:xfrm>
          <a:prstGeom prst="rect">
            <a:avLst/>
          </a:prstGeom>
        </p:spPr>
      </p:pic>
    </p:spTree>
    <p:extLst>
      <p:ext uri="{BB962C8B-B14F-4D97-AF65-F5344CB8AC3E}">
        <p14:creationId xmlns:p14="http://schemas.microsoft.com/office/powerpoint/2010/main" val="1561825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text&#10;&#10;Description automatically generated">
            <a:extLst>
              <a:ext uri="{FF2B5EF4-FFF2-40B4-BE49-F238E27FC236}">
                <a16:creationId xmlns:a16="http://schemas.microsoft.com/office/drawing/2014/main" id="{B1613053-A5F0-A747-96A3-64D266AE67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0800000">
            <a:off x="20" y="1282"/>
            <a:ext cx="12191980" cy="6856718"/>
          </a:xfrm>
          <a:prstGeom prst="rect">
            <a:avLst/>
          </a:prstGeom>
        </p:spPr>
      </p:pic>
    </p:spTree>
    <p:extLst>
      <p:ext uri="{BB962C8B-B14F-4D97-AF65-F5344CB8AC3E}">
        <p14:creationId xmlns:p14="http://schemas.microsoft.com/office/powerpoint/2010/main" val="2859173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envelope&#10;&#10;Description automatically generated">
            <a:extLst>
              <a:ext uri="{FF2B5EF4-FFF2-40B4-BE49-F238E27FC236}">
                <a16:creationId xmlns:a16="http://schemas.microsoft.com/office/drawing/2014/main" id="{A1823A62-498D-E044-B3A3-CEFB9977EB2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57912" y="2145767"/>
            <a:ext cx="3413760" cy="2560320"/>
          </a:xfrm>
          <a:prstGeom prst="rect">
            <a:avLst/>
          </a:prstGeom>
        </p:spPr>
      </p:pic>
      <p:cxnSp>
        <p:nvCxnSpPr>
          <p:cNvPr id="14" name="Straight Connector 1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10;&#10;Description automatically generated">
            <a:extLst>
              <a:ext uri="{FF2B5EF4-FFF2-40B4-BE49-F238E27FC236}">
                <a16:creationId xmlns:a16="http://schemas.microsoft.com/office/drawing/2014/main" id="{95A8F248-FB94-BE42-A34C-A1C45C8CAC6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2927911" y="2145767"/>
            <a:ext cx="3413760" cy="2560320"/>
          </a:xfrm>
          <a:prstGeom prst="rect">
            <a:avLst/>
          </a:prstGeom>
        </p:spPr>
      </p:pic>
      <p:cxnSp>
        <p:nvCxnSpPr>
          <p:cNvPr id="16" name="Straight Connector 1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branch with pink flowers&#10;&#10;Description automatically generated with medium confidence">
            <a:extLst>
              <a:ext uri="{FF2B5EF4-FFF2-40B4-BE49-F238E27FC236}">
                <a16:creationId xmlns:a16="http://schemas.microsoft.com/office/drawing/2014/main" id="{6322315C-F476-E64C-9772-57E55082D54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5809006" y="2145767"/>
            <a:ext cx="3413760" cy="2560320"/>
          </a:xfrm>
          <a:prstGeom prst="rect">
            <a:avLst/>
          </a:prstGeom>
        </p:spPr>
      </p:pic>
      <p:cxnSp>
        <p:nvCxnSpPr>
          <p:cNvPr id="18" name="Straight Connector 1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wall, indoor&#10;&#10;Description automatically generated">
            <a:extLst>
              <a:ext uri="{FF2B5EF4-FFF2-40B4-BE49-F238E27FC236}">
                <a16:creationId xmlns:a16="http://schemas.microsoft.com/office/drawing/2014/main" id="{76983E97-3579-524A-AE0B-E358BBF7A7A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8693942" y="2145767"/>
            <a:ext cx="3413760" cy="2560320"/>
          </a:xfrm>
          <a:prstGeom prst="rect">
            <a:avLst/>
          </a:prstGeom>
        </p:spPr>
      </p:pic>
    </p:spTree>
    <p:extLst>
      <p:ext uri="{BB962C8B-B14F-4D97-AF65-F5344CB8AC3E}">
        <p14:creationId xmlns:p14="http://schemas.microsoft.com/office/powerpoint/2010/main" val="289653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book with writing on it&#10;&#10;Description automatically generated with low confidence">
            <a:extLst>
              <a:ext uri="{FF2B5EF4-FFF2-40B4-BE49-F238E27FC236}">
                <a16:creationId xmlns:a16="http://schemas.microsoft.com/office/drawing/2014/main" id="{9A6A8132-9DAE-D143-B336-6D509288EE2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57912" y="2145767"/>
            <a:ext cx="3413760" cy="2560320"/>
          </a:xfrm>
          <a:prstGeom prst="rect">
            <a:avLst/>
          </a:prstGeom>
        </p:spPr>
      </p:pic>
      <p:cxnSp>
        <p:nvCxnSpPr>
          <p:cNvPr id="23" name="Straight Connector 22">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0" name="Picture 9" descr="A picture containing text, fabric&#10;&#10;Description automatically generated">
            <a:extLst>
              <a:ext uri="{FF2B5EF4-FFF2-40B4-BE49-F238E27FC236}">
                <a16:creationId xmlns:a16="http://schemas.microsoft.com/office/drawing/2014/main" id="{8108CB23-DD09-7245-AD84-62583FFD200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2927911" y="2145767"/>
            <a:ext cx="3413760" cy="2560320"/>
          </a:xfrm>
          <a:prstGeom prst="rect">
            <a:avLst/>
          </a:prstGeom>
        </p:spPr>
      </p:pic>
      <p:cxnSp>
        <p:nvCxnSpPr>
          <p:cNvPr id="25" name="Straight Connector 24">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6" name="Picture 15" descr="A painting of a red flower&#10;&#10;Description automatically generated with low confidence">
            <a:extLst>
              <a:ext uri="{FF2B5EF4-FFF2-40B4-BE49-F238E27FC236}">
                <a16:creationId xmlns:a16="http://schemas.microsoft.com/office/drawing/2014/main" id="{9AEEF13F-74C7-2245-9648-6ADAAD77EB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5809006" y="2145767"/>
            <a:ext cx="3413760" cy="2560320"/>
          </a:xfrm>
          <a:prstGeom prst="rect">
            <a:avLst/>
          </a:prstGeom>
        </p:spPr>
      </p:pic>
      <p:cxnSp>
        <p:nvCxnSpPr>
          <p:cNvPr id="27" name="Straight Connector 26">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8" name="Picture 17" descr="A picture containing canyon, colorful, painting&#10;&#10;Description automatically generated">
            <a:extLst>
              <a:ext uri="{FF2B5EF4-FFF2-40B4-BE49-F238E27FC236}">
                <a16:creationId xmlns:a16="http://schemas.microsoft.com/office/drawing/2014/main" id="{E8EE5504-90B6-E74B-A074-653FC4B4BF6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8693942" y="2145767"/>
            <a:ext cx="3413760" cy="2560320"/>
          </a:xfrm>
          <a:prstGeom prst="rect">
            <a:avLst/>
          </a:prstGeom>
        </p:spPr>
      </p:pic>
      <p:sp>
        <p:nvSpPr>
          <p:cNvPr id="19" name="TextBox 18">
            <a:extLst>
              <a:ext uri="{FF2B5EF4-FFF2-40B4-BE49-F238E27FC236}">
                <a16:creationId xmlns:a16="http://schemas.microsoft.com/office/drawing/2014/main" id="{1E08A1CA-C782-5C4C-8F4F-659E76F6A5C6}"/>
              </a:ext>
            </a:extLst>
          </p:cNvPr>
          <p:cNvSpPr txBox="1"/>
          <p:nvPr/>
        </p:nvSpPr>
        <p:spPr>
          <a:xfrm>
            <a:off x="484632" y="5584371"/>
            <a:ext cx="4838482" cy="369332"/>
          </a:xfrm>
          <a:prstGeom prst="rect">
            <a:avLst/>
          </a:prstGeom>
          <a:noFill/>
        </p:spPr>
        <p:txBody>
          <a:bodyPr wrap="square" rtlCol="0">
            <a:spAutoFit/>
          </a:bodyPr>
          <a:lstStyle/>
          <a:p>
            <a:r>
              <a:rPr lang="en-US" dirty="0"/>
              <a:t>Clarke and Clarke </a:t>
            </a:r>
          </a:p>
        </p:txBody>
      </p:sp>
    </p:spTree>
    <p:extLst>
      <p:ext uri="{BB962C8B-B14F-4D97-AF65-F5344CB8AC3E}">
        <p14:creationId xmlns:p14="http://schemas.microsoft.com/office/powerpoint/2010/main" val="3022277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athroom with a mirror and a sink&#10;&#10;Description automatically generated with low confidence">
            <a:extLst>
              <a:ext uri="{FF2B5EF4-FFF2-40B4-BE49-F238E27FC236}">
                <a16:creationId xmlns:a16="http://schemas.microsoft.com/office/drawing/2014/main" id="{DF483229-E04A-0F4D-85B2-57EFE57EF70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86518" y="1060668"/>
            <a:ext cx="5251034" cy="4414837"/>
          </a:xfrm>
          <a:prstGeom prst="rect">
            <a:avLst/>
          </a:prstGeom>
        </p:spPr>
      </p:pic>
      <p:pic>
        <p:nvPicPr>
          <p:cNvPr id="5" name="Picture 4" descr="Background pattern&#10;&#10;Description automatically generated">
            <a:extLst>
              <a:ext uri="{FF2B5EF4-FFF2-40B4-BE49-F238E27FC236}">
                <a16:creationId xmlns:a16="http://schemas.microsoft.com/office/drawing/2014/main" id="{0BF8170B-2FAB-4246-8CB0-9BBBF14EDFC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79609" y="0"/>
            <a:ext cx="4315887" cy="3600450"/>
          </a:xfrm>
          <a:prstGeom prst="rect">
            <a:avLst/>
          </a:prstGeom>
        </p:spPr>
      </p:pic>
      <p:pic>
        <p:nvPicPr>
          <p:cNvPr id="7" name="Picture 6" descr="A picture containing text, indoor, decorated, painting&#10;&#10;Description automatically generated">
            <a:extLst>
              <a:ext uri="{FF2B5EF4-FFF2-40B4-BE49-F238E27FC236}">
                <a16:creationId xmlns:a16="http://schemas.microsoft.com/office/drawing/2014/main" id="{820B24BB-8D44-0D49-8A40-A0ED1121448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557809" y="3016591"/>
            <a:ext cx="4150870" cy="3427072"/>
          </a:xfrm>
          <a:prstGeom prst="rect">
            <a:avLst/>
          </a:prstGeom>
        </p:spPr>
      </p:pic>
      <p:sp>
        <p:nvSpPr>
          <p:cNvPr id="8" name="TextBox 7">
            <a:extLst>
              <a:ext uri="{FF2B5EF4-FFF2-40B4-BE49-F238E27FC236}">
                <a16:creationId xmlns:a16="http://schemas.microsoft.com/office/drawing/2014/main" id="{6C61B683-8837-3F40-89AB-3B0DFB4ACF33}"/>
              </a:ext>
            </a:extLst>
          </p:cNvPr>
          <p:cNvSpPr txBox="1"/>
          <p:nvPr/>
        </p:nvSpPr>
        <p:spPr>
          <a:xfrm>
            <a:off x="371475" y="414337"/>
            <a:ext cx="4986006" cy="646331"/>
          </a:xfrm>
          <a:prstGeom prst="rect">
            <a:avLst/>
          </a:prstGeom>
          <a:noFill/>
        </p:spPr>
        <p:txBody>
          <a:bodyPr wrap="square" rtlCol="0">
            <a:spAutoFit/>
          </a:bodyPr>
          <a:lstStyle/>
          <a:p>
            <a:r>
              <a:rPr lang="en-US" dirty="0"/>
              <a:t>Rifle </a:t>
            </a:r>
            <a:r>
              <a:rPr lang="en-US" dirty="0" err="1"/>
              <a:t>Paper.co</a:t>
            </a:r>
            <a:r>
              <a:rPr lang="en-US" dirty="0"/>
              <a:t> Interiors </a:t>
            </a:r>
          </a:p>
          <a:p>
            <a:r>
              <a:rPr lang="en-US" dirty="0"/>
              <a:t>Gouache Painted florals </a:t>
            </a:r>
          </a:p>
        </p:txBody>
      </p:sp>
      <p:pic>
        <p:nvPicPr>
          <p:cNvPr id="10" name="Picture 9" descr="A picture containing text&#10;&#10;Description automatically generated">
            <a:extLst>
              <a:ext uri="{FF2B5EF4-FFF2-40B4-BE49-F238E27FC236}">
                <a16:creationId xmlns:a16="http://schemas.microsoft.com/office/drawing/2014/main" id="{55259AB7-07E8-E642-8B4F-A593B73DF15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91216" y="1221581"/>
            <a:ext cx="3586521" cy="4414837"/>
          </a:xfrm>
          <a:prstGeom prst="rect">
            <a:avLst/>
          </a:prstGeom>
        </p:spPr>
      </p:pic>
    </p:spTree>
    <p:extLst>
      <p:ext uri="{BB962C8B-B14F-4D97-AF65-F5344CB8AC3E}">
        <p14:creationId xmlns:p14="http://schemas.microsoft.com/office/powerpoint/2010/main" val="4071659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flower, plant&#10;&#10;Description automatically generated">
            <a:extLst>
              <a:ext uri="{FF2B5EF4-FFF2-40B4-BE49-F238E27FC236}">
                <a16:creationId xmlns:a16="http://schemas.microsoft.com/office/drawing/2014/main" id="{1BAD1403-0ADA-9B43-B098-7C8F773768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28653" y="418937"/>
            <a:ext cx="3670896" cy="3962237"/>
          </a:xfrm>
          <a:prstGeom prst="rect">
            <a:avLst/>
          </a:prstGeom>
        </p:spPr>
      </p:pic>
      <p:pic>
        <p:nvPicPr>
          <p:cNvPr id="5" name="Picture 4" descr="Background pattern&#10;&#10;Description automatically generated">
            <a:extLst>
              <a:ext uri="{FF2B5EF4-FFF2-40B4-BE49-F238E27FC236}">
                <a16:creationId xmlns:a16="http://schemas.microsoft.com/office/drawing/2014/main" id="{D8FBF0BA-6AB6-474B-8986-ECC49676D0A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92766" y="418937"/>
            <a:ext cx="5245861" cy="6020126"/>
          </a:xfrm>
          <a:prstGeom prst="rect">
            <a:avLst/>
          </a:prstGeom>
        </p:spPr>
      </p:pic>
      <p:pic>
        <p:nvPicPr>
          <p:cNvPr id="7" name="Picture 6" descr="A collage of flowers&#10;&#10;Description automatically generated with low confidence">
            <a:extLst>
              <a:ext uri="{FF2B5EF4-FFF2-40B4-BE49-F238E27FC236}">
                <a16:creationId xmlns:a16="http://schemas.microsoft.com/office/drawing/2014/main" id="{1CE88D4D-4264-E04B-8823-3842B41D9F2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4106" y="2230905"/>
            <a:ext cx="3439163" cy="4300537"/>
          </a:xfrm>
          <a:prstGeom prst="rect">
            <a:avLst/>
          </a:prstGeom>
        </p:spPr>
      </p:pic>
      <p:sp>
        <p:nvSpPr>
          <p:cNvPr id="8" name="TextBox 7">
            <a:extLst>
              <a:ext uri="{FF2B5EF4-FFF2-40B4-BE49-F238E27FC236}">
                <a16:creationId xmlns:a16="http://schemas.microsoft.com/office/drawing/2014/main" id="{ED7C555D-F1D6-5041-845A-BFA27F34B3C5}"/>
              </a:ext>
            </a:extLst>
          </p:cNvPr>
          <p:cNvSpPr txBox="1"/>
          <p:nvPr/>
        </p:nvSpPr>
        <p:spPr>
          <a:xfrm>
            <a:off x="471488" y="418937"/>
            <a:ext cx="2400300" cy="646331"/>
          </a:xfrm>
          <a:prstGeom prst="rect">
            <a:avLst/>
          </a:prstGeom>
          <a:noFill/>
        </p:spPr>
        <p:txBody>
          <a:bodyPr wrap="square" rtlCol="0">
            <a:spAutoFit/>
          </a:bodyPr>
          <a:lstStyle/>
          <a:p>
            <a:r>
              <a:rPr lang="en-US" dirty="0" err="1"/>
              <a:t>Oana</a:t>
            </a:r>
            <a:r>
              <a:rPr lang="en-US" dirty="0"/>
              <a:t> </a:t>
            </a:r>
            <a:r>
              <a:rPr lang="en-US" dirty="0" err="1"/>
              <a:t>Befort</a:t>
            </a:r>
            <a:r>
              <a:rPr lang="en-US" dirty="0"/>
              <a:t>  </a:t>
            </a:r>
          </a:p>
          <a:p>
            <a:r>
              <a:rPr lang="en-US" dirty="0"/>
              <a:t>Gouache Painting Style  </a:t>
            </a:r>
          </a:p>
        </p:txBody>
      </p:sp>
    </p:spTree>
    <p:extLst>
      <p:ext uri="{BB962C8B-B14F-4D97-AF65-F5344CB8AC3E}">
        <p14:creationId xmlns:p14="http://schemas.microsoft.com/office/powerpoint/2010/main" val="3681643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ield of sunflowers&#10;&#10;Description automatically generated with medium confidence">
            <a:extLst>
              <a:ext uri="{FF2B5EF4-FFF2-40B4-BE49-F238E27FC236}">
                <a16:creationId xmlns:a16="http://schemas.microsoft.com/office/drawing/2014/main" id="{5D780C39-87B2-A043-81C2-6BE340C51B6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868005" y="131743"/>
            <a:ext cx="4204932" cy="4923445"/>
          </a:xfrm>
          <a:prstGeom prst="rect">
            <a:avLst/>
          </a:prstGeom>
        </p:spPr>
      </p:pic>
      <p:pic>
        <p:nvPicPr>
          <p:cNvPr id="5" name="Picture 4" descr="A picture containing fabric, ceramic ware, porcelain&#10;&#10;Description automatically generated">
            <a:extLst>
              <a:ext uri="{FF2B5EF4-FFF2-40B4-BE49-F238E27FC236}">
                <a16:creationId xmlns:a16="http://schemas.microsoft.com/office/drawing/2014/main" id="{2965C86F-FAAA-B544-AC92-53817CC8071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1685926"/>
            <a:ext cx="3924448" cy="4871468"/>
          </a:xfrm>
          <a:prstGeom prst="rect">
            <a:avLst/>
          </a:prstGeom>
        </p:spPr>
      </p:pic>
      <p:pic>
        <p:nvPicPr>
          <p:cNvPr id="7" name="Picture 6" descr="Background pattern&#10;&#10;Description automatically generated">
            <a:extLst>
              <a:ext uri="{FF2B5EF4-FFF2-40B4-BE49-F238E27FC236}">
                <a16:creationId xmlns:a16="http://schemas.microsoft.com/office/drawing/2014/main" id="{6CAE3CD7-23D5-BF45-B7DE-7BE73439E22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92043" y="2171132"/>
            <a:ext cx="3518575" cy="4386262"/>
          </a:xfrm>
          <a:prstGeom prst="rect">
            <a:avLst/>
          </a:prstGeom>
        </p:spPr>
      </p:pic>
      <p:sp>
        <p:nvSpPr>
          <p:cNvPr id="8" name="TextBox 7">
            <a:extLst>
              <a:ext uri="{FF2B5EF4-FFF2-40B4-BE49-F238E27FC236}">
                <a16:creationId xmlns:a16="http://schemas.microsoft.com/office/drawing/2014/main" id="{4EDDE681-0FEB-A74D-B370-D438AA60CA6B}"/>
              </a:ext>
            </a:extLst>
          </p:cNvPr>
          <p:cNvSpPr txBox="1"/>
          <p:nvPr/>
        </p:nvSpPr>
        <p:spPr>
          <a:xfrm>
            <a:off x="645319" y="872106"/>
            <a:ext cx="4510087" cy="369332"/>
          </a:xfrm>
          <a:prstGeom prst="rect">
            <a:avLst/>
          </a:prstGeom>
          <a:noFill/>
        </p:spPr>
        <p:txBody>
          <a:bodyPr wrap="square" rtlCol="0">
            <a:spAutoFit/>
          </a:bodyPr>
          <a:lstStyle/>
          <a:p>
            <a:r>
              <a:rPr lang="en-GB" dirty="0"/>
              <a:t>Sara </a:t>
            </a:r>
            <a:r>
              <a:rPr lang="en-GB" dirty="0" err="1"/>
              <a:t>Boccaccini</a:t>
            </a:r>
            <a:r>
              <a:rPr lang="en-GB" dirty="0"/>
              <a:t> Meadows</a:t>
            </a:r>
            <a:endParaRPr lang="en-US" dirty="0"/>
          </a:p>
        </p:txBody>
      </p:sp>
      <p:pic>
        <p:nvPicPr>
          <p:cNvPr id="10" name="Picture 9" descr="A picture containing text&#10;&#10;Description automatically generated">
            <a:extLst>
              <a:ext uri="{FF2B5EF4-FFF2-40B4-BE49-F238E27FC236}">
                <a16:creationId xmlns:a16="http://schemas.microsoft.com/office/drawing/2014/main" id="{08E95E21-CE10-5147-8C48-576CEE6D025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46234" y="3041848"/>
            <a:ext cx="2254129" cy="2901752"/>
          </a:xfrm>
          <a:prstGeom prst="rect">
            <a:avLst/>
          </a:prstGeom>
        </p:spPr>
      </p:pic>
    </p:spTree>
    <p:extLst>
      <p:ext uri="{BB962C8B-B14F-4D97-AF65-F5344CB8AC3E}">
        <p14:creationId xmlns:p14="http://schemas.microsoft.com/office/powerpoint/2010/main" val="3535339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hand holding a plant&#10;&#10;Description automatically generated with low confidence">
            <a:extLst>
              <a:ext uri="{FF2B5EF4-FFF2-40B4-BE49-F238E27FC236}">
                <a16:creationId xmlns:a16="http://schemas.microsoft.com/office/drawing/2014/main" id="{46BC84FD-7451-9644-A8C5-52339A84A63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7443" y="0"/>
            <a:ext cx="4804081" cy="6858000"/>
          </a:xfrm>
          <a:prstGeom prst="rect">
            <a:avLst/>
          </a:prstGeom>
        </p:spPr>
      </p:pic>
      <p:pic>
        <p:nvPicPr>
          <p:cNvPr id="9" name="Picture 8" descr="A group of colorful flowers&#10;&#10;Description automatically generated with medium confidence">
            <a:extLst>
              <a:ext uri="{FF2B5EF4-FFF2-40B4-BE49-F238E27FC236}">
                <a16:creationId xmlns:a16="http://schemas.microsoft.com/office/drawing/2014/main" id="{9624180A-3899-064E-8C57-DD23410FA12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0"/>
            <a:ext cx="3921173" cy="3894498"/>
          </a:xfrm>
          <a:prstGeom prst="rect">
            <a:avLst/>
          </a:prstGeom>
        </p:spPr>
      </p:pic>
      <p:pic>
        <p:nvPicPr>
          <p:cNvPr id="13" name="Picture 12" descr="A picture containing text, fabric&#10;&#10;Description automatically generated">
            <a:extLst>
              <a:ext uri="{FF2B5EF4-FFF2-40B4-BE49-F238E27FC236}">
                <a16:creationId xmlns:a16="http://schemas.microsoft.com/office/drawing/2014/main" id="{910AD64E-A779-0C48-877B-C5464045EF1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921173" y="0"/>
            <a:ext cx="3921173" cy="3823632"/>
          </a:xfrm>
          <a:prstGeom prst="rect">
            <a:avLst/>
          </a:prstGeom>
        </p:spPr>
      </p:pic>
      <p:pic>
        <p:nvPicPr>
          <p:cNvPr id="15" name="Picture 14" descr="A picture containing indoor, plant&#10;&#10;Description automatically generated">
            <a:extLst>
              <a:ext uri="{FF2B5EF4-FFF2-40B4-BE49-F238E27FC236}">
                <a16:creationId xmlns:a16="http://schemas.microsoft.com/office/drawing/2014/main" id="{E233F69C-DC18-8B43-A69C-E8EAF68B7FB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84364" y="3823632"/>
            <a:ext cx="4520392" cy="3491943"/>
          </a:xfrm>
          <a:prstGeom prst="rect">
            <a:avLst/>
          </a:prstGeom>
        </p:spPr>
      </p:pic>
      <p:sp>
        <p:nvSpPr>
          <p:cNvPr id="10" name="TextBox 9">
            <a:extLst>
              <a:ext uri="{FF2B5EF4-FFF2-40B4-BE49-F238E27FC236}">
                <a16:creationId xmlns:a16="http://schemas.microsoft.com/office/drawing/2014/main" id="{3C766A87-575D-FC40-9BC0-664D98210D60}"/>
              </a:ext>
            </a:extLst>
          </p:cNvPr>
          <p:cNvSpPr txBox="1"/>
          <p:nvPr/>
        </p:nvSpPr>
        <p:spPr>
          <a:xfrm>
            <a:off x="5426642" y="6222661"/>
            <a:ext cx="2876204" cy="369332"/>
          </a:xfrm>
          <a:prstGeom prst="rect">
            <a:avLst/>
          </a:prstGeom>
          <a:noFill/>
        </p:spPr>
        <p:txBody>
          <a:bodyPr wrap="square" rtlCol="0">
            <a:spAutoFit/>
          </a:bodyPr>
          <a:lstStyle/>
          <a:p>
            <a:r>
              <a:rPr lang="en-US" dirty="0"/>
              <a:t>Katie Scott </a:t>
            </a:r>
          </a:p>
        </p:txBody>
      </p:sp>
    </p:spTree>
    <p:extLst>
      <p:ext uri="{BB962C8B-B14F-4D97-AF65-F5344CB8AC3E}">
        <p14:creationId xmlns:p14="http://schemas.microsoft.com/office/powerpoint/2010/main" val="304954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lant in a pot next to a table and stools&#10;&#10;Description automatically generated with low confidence">
            <a:extLst>
              <a:ext uri="{FF2B5EF4-FFF2-40B4-BE49-F238E27FC236}">
                <a16:creationId xmlns:a16="http://schemas.microsoft.com/office/drawing/2014/main" id="{5FB8C4BF-88FA-E14F-8A72-EB75AB5DE46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62825" y="643467"/>
            <a:ext cx="4052949" cy="5571066"/>
          </a:xfrm>
          <a:prstGeom prst="rect">
            <a:avLst/>
          </a:prstGeom>
        </p:spPr>
      </p:pic>
      <p:pic>
        <p:nvPicPr>
          <p:cNvPr id="3" name="Picture 2" descr="A picture containing plant, palm, garden, furniture&#10;&#10;Description automatically generated">
            <a:extLst>
              <a:ext uri="{FF2B5EF4-FFF2-40B4-BE49-F238E27FC236}">
                <a16:creationId xmlns:a16="http://schemas.microsoft.com/office/drawing/2014/main" id="{F32AB534-A48B-5547-87DC-2AEDA2FF9B1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37508" y="755121"/>
            <a:ext cx="5291667" cy="3518958"/>
          </a:xfrm>
          <a:prstGeom prst="rect">
            <a:avLst/>
          </a:prstGeom>
        </p:spPr>
      </p:pic>
      <p:sp>
        <p:nvSpPr>
          <p:cNvPr id="6" name="TextBox 5">
            <a:extLst>
              <a:ext uri="{FF2B5EF4-FFF2-40B4-BE49-F238E27FC236}">
                <a16:creationId xmlns:a16="http://schemas.microsoft.com/office/drawing/2014/main" id="{22D2E2E7-893C-084D-87D7-5A44413CCE9B}"/>
              </a:ext>
            </a:extLst>
          </p:cNvPr>
          <p:cNvSpPr txBox="1"/>
          <p:nvPr/>
        </p:nvSpPr>
        <p:spPr>
          <a:xfrm>
            <a:off x="5801710" y="4682359"/>
            <a:ext cx="5127465" cy="369332"/>
          </a:xfrm>
          <a:prstGeom prst="rect">
            <a:avLst/>
          </a:prstGeom>
          <a:noFill/>
        </p:spPr>
        <p:txBody>
          <a:bodyPr wrap="square" rtlCol="0">
            <a:spAutoFit/>
          </a:bodyPr>
          <a:lstStyle/>
          <a:p>
            <a:r>
              <a:rPr lang="en-US" dirty="0"/>
              <a:t>Biophilic Design – Oliver Heath</a:t>
            </a:r>
          </a:p>
        </p:txBody>
      </p:sp>
    </p:spTree>
    <p:extLst>
      <p:ext uri="{BB962C8B-B14F-4D97-AF65-F5344CB8AC3E}">
        <p14:creationId xmlns:p14="http://schemas.microsoft.com/office/powerpoint/2010/main" val="1225995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C9F5D3FE-4F08-FE48-8598-D18E6FBD3CF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192528" y="257980"/>
            <a:ext cx="3793268" cy="6514565"/>
          </a:xfrm>
          <a:prstGeom prst="rect">
            <a:avLst/>
          </a:prstGeom>
        </p:spPr>
      </p:pic>
      <p:pic>
        <p:nvPicPr>
          <p:cNvPr id="7" name="Picture 6" descr="A picture containing indoor&#10;&#10;Description automatically generated">
            <a:extLst>
              <a:ext uri="{FF2B5EF4-FFF2-40B4-BE49-F238E27FC236}">
                <a16:creationId xmlns:a16="http://schemas.microsoft.com/office/drawing/2014/main" id="{5B8DFF99-BD01-3F41-B77A-07F0B24189E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
          <a:stretch/>
        </p:blipFill>
        <p:spPr>
          <a:xfrm>
            <a:off x="4184538" y="171716"/>
            <a:ext cx="3822924" cy="6514565"/>
          </a:xfrm>
          <a:prstGeom prst="rect">
            <a:avLst/>
          </a:prstGeom>
        </p:spPr>
      </p:pic>
      <p:pic>
        <p:nvPicPr>
          <p:cNvPr id="5" name="Picture 4" descr="A picture containing text, electronics&#10;&#10;Description automatically generated">
            <a:extLst>
              <a:ext uri="{FF2B5EF4-FFF2-40B4-BE49-F238E27FC236}">
                <a16:creationId xmlns:a16="http://schemas.microsoft.com/office/drawing/2014/main" id="{CEBC15BA-226F-BC46-BAAC-328012F0FC9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3"/>
          <a:stretch/>
        </p:blipFill>
        <p:spPr>
          <a:xfrm>
            <a:off x="8188032" y="171716"/>
            <a:ext cx="3799007" cy="6514565"/>
          </a:xfrm>
          <a:prstGeom prst="rect">
            <a:avLst/>
          </a:prstGeom>
        </p:spPr>
      </p:pic>
    </p:spTree>
    <p:extLst>
      <p:ext uri="{BB962C8B-B14F-4D97-AF65-F5344CB8AC3E}">
        <p14:creationId xmlns:p14="http://schemas.microsoft.com/office/powerpoint/2010/main" val="1585489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82E2D-5822-450E-85CC-AE5EDD01E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icture containing indoor, lamp&#10;&#10;Description automatically generated">
            <a:extLst>
              <a:ext uri="{FF2B5EF4-FFF2-40B4-BE49-F238E27FC236}">
                <a16:creationId xmlns:a16="http://schemas.microsoft.com/office/drawing/2014/main" id="{D22DBC83-42DB-1246-AD71-9FDA8BC7D30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425175" y="0"/>
            <a:ext cx="3820711" cy="6448087"/>
          </a:xfrm>
          <a:prstGeom prst="rect">
            <a:avLst/>
          </a:prstGeom>
        </p:spPr>
      </p:pic>
      <p:pic>
        <p:nvPicPr>
          <p:cNvPr id="3" name="Picture 2" descr="A picture containing indoor, plant&#10;&#10;Description automatically generated">
            <a:extLst>
              <a:ext uri="{FF2B5EF4-FFF2-40B4-BE49-F238E27FC236}">
                <a16:creationId xmlns:a16="http://schemas.microsoft.com/office/drawing/2014/main" id="{08A56F9F-CF96-DD43-83AA-7F66D9B3556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2"/>
            <a:ext cx="3820713" cy="6448089"/>
          </a:xfrm>
          <a:prstGeom prst="rect">
            <a:avLst/>
          </a:prstGeom>
        </p:spPr>
      </p:pic>
      <p:pic>
        <p:nvPicPr>
          <p:cNvPr id="5" name="Picture 4" descr="A picture containing sofa, person, indoor, fabric&#10;&#10;Description automatically generated">
            <a:extLst>
              <a:ext uri="{FF2B5EF4-FFF2-40B4-BE49-F238E27FC236}">
                <a16:creationId xmlns:a16="http://schemas.microsoft.com/office/drawing/2014/main" id="{91491D84-CF9E-B245-9BEF-8F75E90E5AEA}"/>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307825" y="-38251"/>
            <a:ext cx="3820712" cy="6448088"/>
          </a:xfrm>
          <a:prstGeom prst="rect">
            <a:avLst/>
          </a:prstGeom>
        </p:spPr>
      </p:pic>
      <p:sp>
        <p:nvSpPr>
          <p:cNvPr id="9" name="TextBox 8">
            <a:extLst>
              <a:ext uri="{FF2B5EF4-FFF2-40B4-BE49-F238E27FC236}">
                <a16:creationId xmlns:a16="http://schemas.microsoft.com/office/drawing/2014/main" id="{6CDE147F-F00C-8B45-97B7-D880DD12F4F4}"/>
              </a:ext>
            </a:extLst>
          </p:cNvPr>
          <p:cNvSpPr txBox="1"/>
          <p:nvPr/>
        </p:nvSpPr>
        <p:spPr>
          <a:xfrm>
            <a:off x="65441" y="6526919"/>
            <a:ext cx="3973632" cy="369332"/>
          </a:xfrm>
          <a:prstGeom prst="rect">
            <a:avLst/>
          </a:prstGeom>
          <a:noFill/>
        </p:spPr>
        <p:txBody>
          <a:bodyPr wrap="square" rtlCol="0">
            <a:spAutoFit/>
          </a:bodyPr>
          <a:lstStyle/>
          <a:p>
            <a:r>
              <a:rPr lang="en-US" dirty="0"/>
              <a:t>Lick. </a:t>
            </a:r>
            <a:r>
              <a:rPr lang="en-GB" dirty="0" err="1"/>
              <a:t>Franki</a:t>
            </a:r>
            <a:r>
              <a:rPr lang="en-GB" dirty="0"/>
              <a:t> Barber</a:t>
            </a:r>
            <a:r>
              <a:rPr lang="en-US" dirty="0"/>
              <a:t> </a:t>
            </a:r>
          </a:p>
        </p:txBody>
      </p:sp>
      <p:sp>
        <p:nvSpPr>
          <p:cNvPr id="10" name="TextBox 9">
            <a:extLst>
              <a:ext uri="{FF2B5EF4-FFF2-40B4-BE49-F238E27FC236}">
                <a16:creationId xmlns:a16="http://schemas.microsoft.com/office/drawing/2014/main" id="{E828BA27-CF7D-E349-925C-FDDF3E6ED7D6}"/>
              </a:ext>
            </a:extLst>
          </p:cNvPr>
          <p:cNvSpPr txBox="1"/>
          <p:nvPr/>
        </p:nvSpPr>
        <p:spPr>
          <a:xfrm>
            <a:off x="5880100" y="6468377"/>
            <a:ext cx="4762500" cy="369332"/>
          </a:xfrm>
          <a:prstGeom prst="rect">
            <a:avLst/>
          </a:prstGeom>
          <a:noFill/>
        </p:spPr>
        <p:txBody>
          <a:bodyPr wrap="square" rtlCol="0">
            <a:spAutoFit/>
          </a:bodyPr>
          <a:lstStyle/>
          <a:p>
            <a:r>
              <a:rPr lang="en-GB" dirty="0"/>
              <a:t>Natasha Coverdale</a:t>
            </a:r>
            <a:endParaRPr lang="en-US" dirty="0"/>
          </a:p>
        </p:txBody>
      </p:sp>
    </p:spTree>
    <p:extLst>
      <p:ext uri="{BB962C8B-B14F-4D97-AF65-F5344CB8AC3E}">
        <p14:creationId xmlns:p14="http://schemas.microsoft.com/office/powerpoint/2010/main" val="4170185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screenshot of a computer&#10;&#10;Description automatically generated with low confidence">
            <a:extLst>
              <a:ext uri="{FF2B5EF4-FFF2-40B4-BE49-F238E27FC236}">
                <a16:creationId xmlns:a16="http://schemas.microsoft.com/office/drawing/2014/main" id="{4DECC45D-BF8C-2143-A06D-AE6F47B9150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95322" y="670884"/>
            <a:ext cx="11001355" cy="6187116"/>
          </a:xfrm>
          <a:prstGeom prst="rect">
            <a:avLst/>
          </a:prstGeom>
        </p:spPr>
      </p:pic>
      <p:sp>
        <p:nvSpPr>
          <p:cNvPr id="4" name="TextBox 3">
            <a:extLst>
              <a:ext uri="{FF2B5EF4-FFF2-40B4-BE49-F238E27FC236}">
                <a16:creationId xmlns:a16="http://schemas.microsoft.com/office/drawing/2014/main" id="{43D33E36-7D19-FF4C-943A-E54C5C38DC22}"/>
              </a:ext>
            </a:extLst>
          </p:cNvPr>
          <p:cNvSpPr txBox="1"/>
          <p:nvPr/>
        </p:nvSpPr>
        <p:spPr>
          <a:xfrm>
            <a:off x="0" y="171450"/>
            <a:ext cx="5243513" cy="369332"/>
          </a:xfrm>
          <a:prstGeom prst="rect">
            <a:avLst/>
          </a:prstGeom>
          <a:noFill/>
        </p:spPr>
        <p:txBody>
          <a:bodyPr wrap="square" rtlCol="0">
            <a:spAutoFit/>
          </a:bodyPr>
          <a:lstStyle/>
          <a:p>
            <a:r>
              <a:rPr lang="en-US" dirty="0"/>
              <a:t>Surface design trends – </a:t>
            </a:r>
            <a:r>
              <a:rPr lang="en-US" dirty="0" err="1"/>
              <a:t>Colour</a:t>
            </a:r>
            <a:r>
              <a:rPr lang="en-US" dirty="0"/>
              <a:t> hive seminar 11/2/21</a:t>
            </a:r>
          </a:p>
        </p:txBody>
      </p:sp>
    </p:spTree>
    <p:extLst>
      <p:ext uri="{BB962C8B-B14F-4D97-AF65-F5344CB8AC3E}">
        <p14:creationId xmlns:p14="http://schemas.microsoft.com/office/powerpoint/2010/main" val="136034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6FC576-AE30-4C09-A12C-0582F2A6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text, vegetable&#10;&#10;Description automatically generated">
            <a:extLst>
              <a:ext uri="{FF2B5EF4-FFF2-40B4-BE49-F238E27FC236}">
                <a16:creationId xmlns:a16="http://schemas.microsoft.com/office/drawing/2014/main" id="{E103EDAC-987A-124D-8B35-37DA9ED954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6099048" cy="3428990"/>
          </a:xfrm>
          <a:prstGeom prst="rect">
            <a:avLst/>
          </a:prstGeom>
        </p:spPr>
      </p:pic>
      <p:pic>
        <p:nvPicPr>
          <p:cNvPr id="7" name="Picture 6" descr="Text&#10;&#10;Description automatically generated with low confidence">
            <a:extLst>
              <a:ext uri="{FF2B5EF4-FFF2-40B4-BE49-F238E27FC236}">
                <a16:creationId xmlns:a16="http://schemas.microsoft.com/office/drawing/2014/main" id="{8C0868F1-4E00-D94E-90CA-A667A4B579D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2952" y="10"/>
            <a:ext cx="6099048" cy="3428990"/>
          </a:xfrm>
          <a:prstGeom prst="rect">
            <a:avLst/>
          </a:prstGeom>
        </p:spPr>
      </p:pic>
      <p:pic>
        <p:nvPicPr>
          <p:cNvPr id="9" name="Picture 8" descr="A picture containing timeline&#10;&#10;Description automatically generated">
            <a:extLst>
              <a:ext uri="{FF2B5EF4-FFF2-40B4-BE49-F238E27FC236}">
                <a16:creationId xmlns:a16="http://schemas.microsoft.com/office/drawing/2014/main" id="{23AB780D-358E-274C-ABB0-C3823E6A6A5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 y="3429000"/>
            <a:ext cx="6099048" cy="3429000"/>
          </a:xfrm>
          <a:prstGeom prst="rect">
            <a:avLst/>
          </a:prstGeom>
        </p:spPr>
      </p:pic>
      <p:pic>
        <p:nvPicPr>
          <p:cNvPr id="3" name="Picture 2" descr="Graphical user interface&#10;&#10;Description automatically generated">
            <a:extLst>
              <a:ext uri="{FF2B5EF4-FFF2-40B4-BE49-F238E27FC236}">
                <a16:creationId xmlns:a16="http://schemas.microsoft.com/office/drawing/2014/main" id="{B12BFECA-E711-B24F-A3E4-EA883A451B8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092952" y="3429000"/>
            <a:ext cx="6099048" cy="3429000"/>
          </a:xfrm>
          <a:prstGeom prst="rect">
            <a:avLst/>
          </a:prstGeom>
        </p:spPr>
      </p:pic>
    </p:spTree>
    <p:extLst>
      <p:ext uri="{BB962C8B-B14F-4D97-AF65-F5344CB8AC3E}">
        <p14:creationId xmlns:p14="http://schemas.microsoft.com/office/powerpoint/2010/main" val="2638063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DE1442FB-A60D-6949-9ADD-F7D8CEE41FF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5971" y="475650"/>
            <a:ext cx="11280057" cy="6382350"/>
          </a:xfrm>
          <a:prstGeom prst="rect">
            <a:avLst/>
          </a:prstGeom>
        </p:spPr>
      </p:pic>
      <p:sp>
        <p:nvSpPr>
          <p:cNvPr id="4" name="TextBox 3">
            <a:extLst>
              <a:ext uri="{FF2B5EF4-FFF2-40B4-BE49-F238E27FC236}">
                <a16:creationId xmlns:a16="http://schemas.microsoft.com/office/drawing/2014/main" id="{442A63A7-9773-3247-BE97-EF0020295FC8}"/>
              </a:ext>
            </a:extLst>
          </p:cNvPr>
          <p:cNvSpPr txBox="1"/>
          <p:nvPr/>
        </p:nvSpPr>
        <p:spPr>
          <a:xfrm>
            <a:off x="128588" y="0"/>
            <a:ext cx="5967412" cy="369332"/>
          </a:xfrm>
          <a:prstGeom prst="rect">
            <a:avLst/>
          </a:prstGeom>
          <a:noFill/>
        </p:spPr>
        <p:txBody>
          <a:bodyPr wrap="square" rtlCol="0">
            <a:spAutoFit/>
          </a:bodyPr>
          <a:lstStyle/>
          <a:p>
            <a:r>
              <a:rPr lang="en-US" dirty="0"/>
              <a:t>Open garden tours online, Slade gardens (garden near me)</a:t>
            </a:r>
          </a:p>
        </p:txBody>
      </p:sp>
    </p:spTree>
    <p:extLst>
      <p:ext uri="{BB962C8B-B14F-4D97-AF65-F5344CB8AC3E}">
        <p14:creationId xmlns:p14="http://schemas.microsoft.com/office/powerpoint/2010/main" val="1002694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0EEB51F2-CB99-7743-8E97-AE2D836036F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4704080" y="922020"/>
            <a:ext cx="6685280" cy="5013960"/>
          </a:xfrm>
          <a:prstGeom prst="rect">
            <a:avLst/>
          </a:prstGeom>
        </p:spPr>
      </p:pic>
      <p:sp>
        <p:nvSpPr>
          <p:cNvPr id="2" name="TextBox 1">
            <a:extLst>
              <a:ext uri="{FF2B5EF4-FFF2-40B4-BE49-F238E27FC236}">
                <a16:creationId xmlns:a16="http://schemas.microsoft.com/office/drawing/2014/main" id="{94A78031-F212-EA41-A93E-C29012FB39B3}"/>
              </a:ext>
            </a:extLst>
          </p:cNvPr>
          <p:cNvSpPr txBox="1"/>
          <p:nvPr/>
        </p:nvSpPr>
        <p:spPr>
          <a:xfrm>
            <a:off x="251461" y="284480"/>
            <a:ext cx="5151120" cy="646331"/>
          </a:xfrm>
          <a:prstGeom prst="rect">
            <a:avLst/>
          </a:prstGeom>
          <a:noFill/>
        </p:spPr>
        <p:txBody>
          <a:bodyPr wrap="square" rtlCol="0">
            <a:spAutoFit/>
          </a:bodyPr>
          <a:lstStyle/>
          <a:p>
            <a:r>
              <a:rPr lang="en-GB" dirty="0"/>
              <a:t>Idea – changing wallpaper. (animated wallpaper, or a gif)</a:t>
            </a:r>
          </a:p>
        </p:txBody>
      </p:sp>
      <p:sp>
        <p:nvSpPr>
          <p:cNvPr id="4" name="TextBox 3">
            <a:extLst>
              <a:ext uri="{FF2B5EF4-FFF2-40B4-BE49-F238E27FC236}">
                <a16:creationId xmlns:a16="http://schemas.microsoft.com/office/drawing/2014/main" id="{820F71AF-BA20-1942-9B90-20B173D5BC4C}"/>
              </a:ext>
            </a:extLst>
          </p:cNvPr>
          <p:cNvSpPr txBox="1"/>
          <p:nvPr/>
        </p:nvSpPr>
        <p:spPr>
          <a:xfrm>
            <a:off x="251461" y="1165860"/>
            <a:ext cx="2994659" cy="3693319"/>
          </a:xfrm>
          <a:prstGeom prst="rect">
            <a:avLst/>
          </a:prstGeom>
          <a:noFill/>
        </p:spPr>
        <p:txBody>
          <a:bodyPr wrap="square" rtlCol="0">
            <a:spAutoFit/>
          </a:bodyPr>
          <a:lstStyle/>
          <a:p>
            <a:r>
              <a:rPr lang="en-GB" dirty="0"/>
              <a:t>Questions to ask myself, </a:t>
            </a:r>
          </a:p>
          <a:p>
            <a:endParaRPr lang="en-GB" dirty="0"/>
          </a:p>
          <a:p>
            <a:pPr marL="285750" indent="-285750">
              <a:buFont typeface="Arial" panose="020B0604020202020204" pitchFamily="34" charset="0"/>
              <a:buChar char="•"/>
            </a:pPr>
            <a:r>
              <a:rPr lang="en-GB" dirty="0"/>
              <a:t>Who else does changing wallpaper?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How are you going to do it?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Is it just for the home?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How does it change?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842267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EA629B2-50E8-3642-B103-6819CD30C1A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
        <p:nvSpPr>
          <p:cNvPr id="3" name="TextBox 2">
            <a:extLst>
              <a:ext uri="{FF2B5EF4-FFF2-40B4-BE49-F238E27FC236}">
                <a16:creationId xmlns:a16="http://schemas.microsoft.com/office/drawing/2014/main" id="{D6569F20-38E6-1E42-92B2-474333C2F0A3}"/>
              </a:ext>
            </a:extLst>
          </p:cNvPr>
          <p:cNvSpPr txBox="1"/>
          <p:nvPr/>
        </p:nvSpPr>
        <p:spPr>
          <a:xfrm>
            <a:off x="117987" y="162232"/>
            <a:ext cx="2005781" cy="923330"/>
          </a:xfrm>
          <a:prstGeom prst="rect">
            <a:avLst/>
          </a:prstGeom>
          <a:noFill/>
        </p:spPr>
        <p:txBody>
          <a:bodyPr wrap="square" rtlCol="0">
            <a:spAutoFit/>
          </a:bodyPr>
          <a:lstStyle/>
          <a:p>
            <a:r>
              <a:rPr lang="en-GB" dirty="0"/>
              <a:t>Could these wallpapers be for commercial use? </a:t>
            </a:r>
          </a:p>
        </p:txBody>
      </p:sp>
    </p:spTree>
    <p:extLst>
      <p:ext uri="{BB962C8B-B14F-4D97-AF65-F5344CB8AC3E}">
        <p14:creationId xmlns:p14="http://schemas.microsoft.com/office/powerpoint/2010/main" val="1689960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B1E6CA16-70A8-6C48-B637-04B74DD8FA2B}"/>
              </a:ext>
            </a:extLst>
          </p:cNvPr>
          <p:cNvSpPr>
            <a:spLocks noChangeAspect="1" noChangeArrowheads="1"/>
          </p:cNvSpPr>
          <p:nvPr/>
        </p:nvSpPr>
        <p:spPr bwMode="auto">
          <a:xfrm>
            <a:off x="5943600" y="893064"/>
            <a:ext cx="2688336" cy="268833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 name="Picture 3" descr="A hand holding a piece of art&#10;&#10;Description automatically generated with low confidence">
            <a:extLst>
              <a:ext uri="{FF2B5EF4-FFF2-40B4-BE49-F238E27FC236}">
                <a16:creationId xmlns:a16="http://schemas.microsoft.com/office/drawing/2014/main" id="{524835AC-FC30-8B4A-BBF8-6D6200489DD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1429" y="1865838"/>
            <a:ext cx="6697157" cy="4161955"/>
          </a:xfrm>
          <a:prstGeom prst="rect">
            <a:avLst/>
          </a:prstGeom>
        </p:spPr>
      </p:pic>
      <p:sp>
        <p:nvSpPr>
          <p:cNvPr id="5" name="TextBox 4">
            <a:extLst>
              <a:ext uri="{FF2B5EF4-FFF2-40B4-BE49-F238E27FC236}">
                <a16:creationId xmlns:a16="http://schemas.microsoft.com/office/drawing/2014/main" id="{501BD357-0048-404A-925A-E2CB35F691F4}"/>
              </a:ext>
            </a:extLst>
          </p:cNvPr>
          <p:cNvSpPr txBox="1"/>
          <p:nvPr/>
        </p:nvSpPr>
        <p:spPr>
          <a:xfrm>
            <a:off x="175311" y="183449"/>
            <a:ext cx="6649394" cy="1477328"/>
          </a:xfrm>
          <a:prstGeom prst="rect">
            <a:avLst/>
          </a:prstGeom>
          <a:noFill/>
        </p:spPr>
        <p:txBody>
          <a:bodyPr wrap="square" rtlCol="0">
            <a:spAutoFit/>
          </a:bodyPr>
          <a:lstStyle/>
          <a:p>
            <a:r>
              <a:rPr lang="en-US" dirty="0"/>
              <a:t>Linda Florence - Scratch card wallpaper</a:t>
            </a:r>
          </a:p>
          <a:p>
            <a:r>
              <a:rPr lang="en-US" dirty="0"/>
              <a:t>This is a good example of ‘Changing wallpaper or Transformational wallpaper’ but, for my design I want the design to change by it’s self or by the light in the room. I want the consumer to feel like it’s </a:t>
            </a:r>
            <a:r>
              <a:rPr lang="en-US" dirty="0" err="1"/>
              <a:t>magicaly</a:t>
            </a:r>
            <a:r>
              <a:rPr lang="en-US" dirty="0"/>
              <a:t> changed (they don’t have to physically do anything)</a:t>
            </a:r>
          </a:p>
        </p:txBody>
      </p:sp>
      <p:sp>
        <p:nvSpPr>
          <p:cNvPr id="6" name="TextBox 5">
            <a:extLst>
              <a:ext uri="{FF2B5EF4-FFF2-40B4-BE49-F238E27FC236}">
                <a16:creationId xmlns:a16="http://schemas.microsoft.com/office/drawing/2014/main" id="{0600E316-F302-124B-B6DB-4D7479A1E784}"/>
              </a:ext>
            </a:extLst>
          </p:cNvPr>
          <p:cNvSpPr txBox="1"/>
          <p:nvPr/>
        </p:nvSpPr>
        <p:spPr>
          <a:xfrm>
            <a:off x="7079991" y="313804"/>
            <a:ext cx="4729163" cy="1477328"/>
          </a:xfrm>
          <a:prstGeom prst="rect">
            <a:avLst/>
          </a:prstGeom>
          <a:noFill/>
        </p:spPr>
        <p:txBody>
          <a:bodyPr wrap="square" rtlCol="0">
            <a:spAutoFit/>
          </a:bodyPr>
          <a:lstStyle/>
          <a:p>
            <a:r>
              <a:rPr lang="en-US" dirty="0"/>
              <a:t>Transitional wallpaper </a:t>
            </a:r>
          </a:p>
          <a:p>
            <a:r>
              <a:rPr lang="en-US" dirty="0"/>
              <a:t>Interactive design </a:t>
            </a:r>
          </a:p>
          <a:p>
            <a:r>
              <a:rPr lang="en-US" dirty="0"/>
              <a:t>Transform the space</a:t>
            </a:r>
          </a:p>
          <a:p>
            <a:r>
              <a:rPr lang="en-US" dirty="0"/>
              <a:t>How does architecture do this?</a:t>
            </a:r>
          </a:p>
          <a:p>
            <a:r>
              <a:rPr lang="en-US" dirty="0"/>
              <a:t> </a:t>
            </a:r>
          </a:p>
        </p:txBody>
      </p:sp>
      <p:sp>
        <p:nvSpPr>
          <p:cNvPr id="7" name="TextBox 6">
            <a:extLst>
              <a:ext uri="{FF2B5EF4-FFF2-40B4-BE49-F238E27FC236}">
                <a16:creationId xmlns:a16="http://schemas.microsoft.com/office/drawing/2014/main" id="{ADD5E999-52B5-C348-8ED7-BE0E65EDE772}"/>
              </a:ext>
            </a:extLst>
          </p:cNvPr>
          <p:cNvSpPr txBox="1"/>
          <p:nvPr/>
        </p:nvSpPr>
        <p:spPr>
          <a:xfrm>
            <a:off x="7079991" y="3635194"/>
            <a:ext cx="5101390" cy="923330"/>
          </a:xfrm>
          <a:prstGeom prst="rect">
            <a:avLst/>
          </a:prstGeom>
          <a:noFill/>
        </p:spPr>
        <p:txBody>
          <a:bodyPr wrap="square" rtlCol="0">
            <a:spAutoFit/>
          </a:bodyPr>
          <a:lstStyle/>
          <a:p>
            <a:r>
              <a:rPr lang="en-US" dirty="0"/>
              <a:t>How do architects change the lighting and then therefor the feel of a room?</a:t>
            </a:r>
          </a:p>
          <a:p>
            <a:endParaRPr lang="en-US" dirty="0"/>
          </a:p>
        </p:txBody>
      </p:sp>
      <p:sp>
        <p:nvSpPr>
          <p:cNvPr id="8" name="TextBox 7">
            <a:extLst>
              <a:ext uri="{FF2B5EF4-FFF2-40B4-BE49-F238E27FC236}">
                <a16:creationId xmlns:a16="http://schemas.microsoft.com/office/drawing/2014/main" id="{53A511D0-2E28-4D42-B2DE-C9A562690BCD}"/>
              </a:ext>
            </a:extLst>
          </p:cNvPr>
          <p:cNvSpPr txBox="1"/>
          <p:nvPr/>
        </p:nvSpPr>
        <p:spPr>
          <a:xfrm>
            <a:off x="7079991" y="2022478"/>
            <a:ext cx="4729163" cy="1200329"/>
          </a:xfrm>
          <a:prstGeom prst="rect">
            <a:avLst/>
          </a:prstGeom>
          <a:noFill/>
        </p:spPr>
        <p:txBody>
          <a:bodyPr wrap="square" rtlCol="0">
            <a:spAutoFit/>
          </a:bodyPr>
          <a:lstStyle/>
          <a:p>
            <a:r>
              <a:rPr lang="en-US" dirty="0"/>
              <a:t>Having more light in a room is supposed to be beneficial for your wellbeing so if when it went dark the room changed to calm or whatever feeling you wanted to feel. </a:t>
            </a:r>
          </a:p>
        </p:txBody>
      </p:sp>
      <p:sp>
        <p:nvSpPr>
          <p:cNvPr id="9" name="TextBox 8">
            <a:extLst>
              <a:ext uri="{FF2B5EF4-FFF2-40B4-BE49-F238E27FC236}">
                <a16:creationId xmlns:a16="http://schemas.microsoft.com/office/drawing/2014/main" id="{35A17CCD-4977-A544-AA34-BD6A5125A5EE}"/>
              </a:ext>
            </a:extLst>
          </p:cNvPr>
          <p:cNvSpPr txBox="1"/>
          <p:nvPr/>
        </p:nvSpPr>
        <p:spPr>
          <a:xfrm>
            <a:off x="7079991" y="5202257"/>
            <a:ext cx="2743200" cy="1200329"/>
          </a:xfrm>
          <a:prstGeom prst="rect">
            <a:avLst/>
          </a:prstGeom>
          <a:noFill/>
        </p:spPr>
        <p:txBody>
          <a:bodyPr wrap="square" rtlCol="0">
            <a:spAutoFit/>
          </a:bodyPr>
          <a:lstStyle/>
          <a:p>
            <a:r>
              <a:rPr lang="en-US" dirty="0"/>
              <a:t>Could this be adapted for a baby’s room for example? Do children or baby’s get relaxed by different things?</a:t>
            </a:r>
          </a:p>
        </p:txBody>
      </p:sp>
    </p:spTree>
    <p:extLst>
      <p:ext uri="{BB962C8B-B14F-4D97-AF65-F5344CB8AC3E}">
        <p14:creationId xmlns:p14="http://schemas.microsoft.com/office/powerpoint/2010/main" val="1952393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264455-6E7B-9B41-92D0-0DEA2542D9D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141710" y="854177"/>
            <a:ext cx="3504859" cy="5149645"/>
          </a:xfrm>
          <a:prstGeom prst="rect">
            <a:avLst/>
          </a:prstGeom>
        </p:spPr>
      </p:pic>
      <p:sp>
        <p:nvSpPr>
          <p:cNvPr id="4" name="TextBox 3">
            <a:extLst>
              <a:ext uri="{FF2B5EF4-FFF2-40B4-BE49-F238E27FC236}">
                <a16:creationId xmlns:a16="http://schemas.microsoft.com/office/drawing/2014/main" id="{663F9299-C698-4F48-AF23-B78C04F42227}"/>
              </a:ext>
            </a:extLst>
          </p:cNvPr>
          <p:cNvSpPr txBox="1"/>
          <p:nvPr/>
        </p:nvSpPr>
        <p:spPr>
          <a:xfrm>
            <a:off x="256674" y="272716"/>
            <a:ext cx="5277852" cy="369332"/>
          </a:xfrm>
          <a:prstGeom prst="rect">
            <a:avLst/>
          </a:prstGeom>
          <a:noFill/>
        </p:spPr>
        <p:txBody>
          <a:bodyPr wrap="square" rtlCol="0">
            <a:spAutoFit/>
          </a:bodyPr>
          <a:lstStyle/>
          <a:p>
            <a:r>
              <a:rPr lang="en-US" dirty="0"/>
              <a:t>Growing Wallpaper by Sandberg Wallpaper</a:t>
            </a:r>
          </a:p>
        </p:txBody>
      </p:sp>
      <p:sp>
        <p:nvSpPr>
          <p:cNvPr id="5" name="Rectangle 4">
            <a:extLst>
              <a:ext uri="{FF2B5EF4-FFF2-40B4-BE49-F238E27FC236}">
                <a16:creationId xmlns:a16="http://schemas.microsoft.com/office/drawing/2014/main" id="{DD096109-51D5-CA43-ACD7-9CC398A49FE0}"/>
              </a:ext>
            </a:extLst>
          </p:cNvPr>
          <p:cNvSpPr/>
          <p:nvPr/>
        </p:nvSpPr>
        <p:spPr>
          <a:xfrm>
            <a:off x="256674" y="856254"/>
            <a:ext cx="4341220" cy="2308324"/>
          </a:xfrm>
          <a:prstGeom prst="rect">
            <a:avLst/>
          </a:prstGeom>
        </p:spPr>
        <p:txBody>
          <a:bodyPr wrap="square">
            <a:spAutoFit/>
          </a:bodyPr>
          <a:lstStyle/>
          <a:p>
            <a:r>
              <a:rPr lang="en-GB" dirty="0">
                <a:solidFill>
                  <a:srgbClr val="333333"/>
                </a:solidFill>
                <a:latin typeface="Open Sans"/>
              </a:rPr>
              <a:t>’A summer meadow of realistic flowers spreading across the wall, giving the room a whole new dimension and finding beauty in nature. Growing Garden gives you realistic flowers that climb up your wall. Let it climb or fall down your wall and allow nature to come inside your home.’</a:t>
            </a:r>
            <a:endParaRPr lang="en-US" dirty="0"/>
          </a:p>
        </p:txBody>
      </p:sp>
      <p:pic>
        <p:nvPicPr>
          <p:cNvPr id="7" name="Picture 6">
            <a:extLst>
              <a:ext uri="{FF2B5EF4-FFF2-40B4-BE49-F238E27FC236}">
                <a16:creationId xmlns:a16="http://schemas.microsoft.com/office/drawing/2014/main" id="{A7402D57-BB91-CA44-B33C-6D6E17CD9DF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7894" y="1042736"/>
            <a:ext cx="3373544" cy="4772526"/>
          </a:xfrm>
          <a:prstGeom prst="rect">
            <a:avLst/>
          </a:prstGeom>
        </p:spPr>
      </p:pic>
      <p:sp>
        <p:nvSpPr>
          <p:cNvPr id="8" name="TextBox 7">
            <a:extLst>
              <a:ext uri="{FF2B5EF4-FFF2-40B4-BE49-F238E27FC236}">
                <a16:creationId xmlns:a16="http://schemas.microsoft.com/office/drawing/2014/main" id="{21681A0A-3B78-764A-8609-A3AFE0542378}"/>
              </a:ext>
            </a:extLst>
          </p:cNvPr>
          <p:cNvSpPr txBox="1"/>
          <p:nvPr/>
        </p:nvSpPr>
        <p:spPr>
          <a:xfrm>
            <a:off x="513347" y="4026568"/>
            <a:ext cx="3625516" cy="2308324"/>
          </a:xfrm>
          <a:prstGeom prst="rect">
            <a:avLst/>
          </a:prstGeom>
          <a:noFill/>
        </p:spPr>
        <p:txBody>
          <a:bodyPr wrap="square" rtlCol="0">
            <a:spAutoFit/>
          </a:bodyPr>
          <a:lstStyle/>
          <a:p>
            <a:r>
              <a:rPr lang="en-US" dirty="0"/>
              <a:t>Could this growing idea become an animation or a gif? Coming into bloom or growing up the wall</a:t>
            </a:r>
          </a:p>
          <a:p>
            <a:endParaRPr lang="en-US" dirty="0"/>
          </a:p>
          <a:p>
            <a:r>
              <a:rPr lang="en-US" dirty="0"/>
              <a:t>Or could the actual paper have seeds in it so that if you used it externally or recycled it, it would grow into something else. </a:t>
            </a:r>
          </a:p>
        </p:txBody>
      </p:sp>
    </p:spTree>
    <p:extLst>
      <p:ext uri="{BB962C8B-B14F-4D97-AF65-F5344CB8AC3E}">
        <p14:creationId xmlns:p14="http://schemas.microsoft.com/office/powerpoint/2010/main" val="2882162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7DE92B-1F6F-CB4A-88BE-D1500D1161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0421" y="781665"/>
            <a:ext cx="10676905" cy="5603094"/>
          </a:xfrm>
          <a:prstGeom prst="rect">
            <a:avLst/>
          </a:prstGeom>
        </p:spPr>
      </p:pic>
      <p:sp>
        <p:nvSpPr>
          <p:cNvPr id="4" name="TextBox 3">
            <a:extLst>
              <a:ext uri="{FF2B5EF4-FFF2-40B4-BE49-F238E27FC236}">
                <a16:creationId xmlns:a16="http://schemas.microsoft.com/office/drawing/2014/main" id="{E95E0151-0007-324C-B1D5-72AEC794D69E}"/>
              </a:ext>
            </a:extLst>
          </p:cNvPr>
          <p:cNvSpPr txBox="1"/>
          <p:nvPr/>
        </p:nvSpPr>
        <p:spPr>
          <a:xfrm>
            <a:off x="160421" y="0"/>
            <a:ext cx="7251032" cy="923330"/>
          </a:xfrm>
          <a:prstGeom prst="rect">
            <a:avLst/>
          </a:prstGeom>
          <a:noFill/>
        </p:spPr>
        <p:txBody>
          <a:bodyPr wrap="square" rtlCol="0">
            <a:spAutoFit/>
          </a:bodyPr>
          <a:lstStyle/>
          <a:p>
            <a:r>
              <a:rPr lang="en-US" dirty="0"/>
              <a:t>Hannah Davies. </a:t>
            </a:r>
          </a:p>
          <a:p>
            <a:endParaRPr lang="en-US" dirty="0"/>
          </a:p>
          <a:p>
            <a:endParaRPr lang="en-US" dirty="0"/>
          </a:p>
        </p:txBody>
      </p:sp>
    </p:spTree>
    <p:extLst>
      <p:ext uri="{BB962C8B-B14F-4D97-AF65-F5344CB8AC3E}">
        <p14:creationId xmlns:p14="http://schemas.microsoft.com/office/powerpoint/2010/main" val="1356858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F2D4DC-C3E4-5240-B734-3701AEA2DE7B}"/>
              </a:ext>
            </a:extLst>
          </p:cNvPr>
          <p:cNvSpPr txBox="1"/>
          <p:nvPr/>
        </p:nvSpPr>
        <p:spPr>
          <a:xfrm>
            <a:off x="191729" y="132735"/>
            <a:ext cx="5605292" cy="646331"/>
          </a:xfrm>
          <a:prstGeom prst="rect">
            <a:avLst/>
          </a:prstGeom>
          <a:noFill/>
        </p:spPr>
        <p:txBody>
          <a:bodyPr wrap="square" rtlCol="0">
            <a:spAutoFit/>
          </a:bodyPr>
          <a:lstStyle/>
          <a:p>
            <a:r>
              <a:rPr lang="en-GB" dirty="0"/>
              <a:t>Christopher Pearson - Willow Boughs – Aminated wallpaper </a:t>
            </a:r>
          </a:p>
        </p:txBody>
      </p:sp>
      <p:pic>
        <p:nvPicPr>
          <p:cNvPr id="5" name="Picture 4" descr="A picture containing plant, fabric, several&#10;&#10;Description automatically generated">
            <a:extLst>
              <a:ext uri="{FF2B5EF4-FFF2-40B4-BE49-F238E27FC236}">
                <a16:creationId xmlns:a16="http://schemas.microsoft.com/office/drawing/2014/main" id="{356F6241-6398-FD45-8150-76A6FF20E4F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1729" y="502067"/>
            <a:ext cx="8016646" cy="3434128"/>
          </a:xfrm>
          <a:prstGeom prst="rect">
            <a:avLst/>
          </a:prstGeom>
        </p:spPr>
      </p:pic>
      <p:pic>
        <p:nvPicPr>
          <p:cNvPr id="7" name="Picture 6">
            <a:extLst>
              <a:ext uri="{FF2B5EF4-FFF2-40B4-BE49-F238E27FC236}">
                <a16:creationId xmlns:a16="http://schemas.microsoft.com/office/drawing/2014/main" id="{9EFA2135-7170-5C4E-8639-9553E1E4C45F}"/>
              </a:ext>
            </a:extLst>
          </p:cNvPr>
          <p:cNvPicPr>
            <a:picLocks noChangeAspect="1"/>
          </p:cNvPicPr>
          <p:nvPr/>
        </p:nvPicPr>
        <p:blipFill>
          <a:blip r:embed="rId3"/>
          <a:stretch>
            <a:fillRect/>
          </a:stretch>
        </p:blipFill>
        <p:spPr>
          <a:xfrm>
            <a:off x="131175" y="3131165"/>
            <a:ext cx="8077200" cy="3594100"/>
          </a:xfrm>
          <a:prstGeom prst="rect">
            <a:avLst/>
          </a:prstGeom>
        </p:spPr>
      </p:pic>
      <p:sp>
        <p:nvSpPr>
          <p:cNvPr id="8" name="TextBox 7">
            <a:extLst>
              <a:ext uri="{FF2B5EF4-FFF2-40B4-BE49-F238E27FC236}">
                <a16:creationId xmlns:a16="http://schemas.microsoft.com/office/drawing/2014/main" id="{E1083B61-85C6-D748-B453-DEE823F7AD60}"/>
              </a:ext>
            </a:extLst>
          </p:cNvPr>
          <p:cNvSpPr txBox="1"/>
          <p:nvPr/>
        </p:nvSpPr>
        <p:spPr>
          <a:xfrm>
            <a:off x="8020050" y="108307"/>
            <a:ext cx="4171950" cy="369332"/>
          </a:xfrm>
          <a:prstGeom prst="rect">
            <a:avLst/>
          </a:prstGeom>
          <a:noFill/>
        </p:spPr>
        <p:txBody>
          <a:bodyPr wrap="square" rtlCol="0">
            <a:spAutoFit/>
          </a:bodyPr>
          <a:lstStyle/>
          <a:p>
            <a:r>
              <a:rPr lang="en-GB" dirty="0">
                <a:hlinkClick r:id="rId4"/>
              </a:rPr>
              <a:t>Click here to see the wallpapers animated </a:t>
            </a:r>
            <a:endParaRPr lang="en-GB" dirty="0"/>
          </a:p>
        </p:txBody>
      </p:sp>
      <p:sp>
        <p:nvSpPr>
          <p:cNvPr id="9" name="TextBox 8">
            <a:extLst>
              <a:ext uri="{FF2B5EF4-FFF2-40B4-BE49-F238E27FC236}">
                <a16:creationId xmlns:a16="http://schemas.microsoft.com/office/drawing/2014/main" id="{321CC7C2-DC3D-1541-A682-BFC2E71DD0CE}"/>
              </a:ext>
            </a:extLst>
          </p:cNvPr>
          <p:cNvSpPr txBox="1"/>
          <p:nvPr/>
        </p:nvSpPr>
        <p:spPr>
          <a:xfrm>
            <a:off x="8268929" y="502067"/>
            <a:ext cx="3923071" cy="3693319"/>
          </a:xfrm>
          <a:prstGeom prst="rect">
            <a:avLst/>
          </a:prstGeom>
          <a:noFill/>
        </p:spPr>
        <p:txBody>
          <a:bodyPr wrap="square" rtlCol="0">
            <a:spAutoFit/>
          </a:bodyPr>
          <a:lstStyle/>
          <a:p>
            <a:r>
              <a:rPr lang="en-GB" dirty="0"/>
              <a:t>’A series of Animated Wallpapers. Internationally shown as part of Art and Design fairs in Paris, Miami, Korea, Milan and London. Shows have featured in Design Museum London; Dundee Contemporary Arts Centre; </a:t>
            </a:r>
            <a:r>
              <a:rPr lang="en-GB" dirty="0" err="1"/>
              <a:t>Hangaram</a:t>
            </a:r>
            <a:r>
              <a:rPr lang="en-GB" dirty="0"/>
              <a:t> Design Museum, Seoul; CODA, Amsterdam; Sketch Gallery, London. These work is also features in the permanent collection of Houston Museum of Fine Art and a Series of Private Buyers and is for sale as part of a edition’</a:t>
            </a:r>
          </a:p>
        </p:txBody>
      </p:sp>
      <p:sp>
        <p:nvSpPr>
          <p:cNvPr id="10" name="TextBox 9">
            <a:extLst>
              <a:ext uri="{FF2B5EF4-FFF2-40B4-BE49-F238E27FC236}">
                <a16:creationId xmlns:a16="http://schemas.microsoft.com/office/drawing/2014/main" id="{98CC58D1-D93F-E046-9381-5ED987E2846D}"/>
              </a:ext>
            </a:extLst>
          </p:cNvPr>
          <p:cNvSpPr txBox="1"/>
          <p:nvPr/>
        </p:nvSpPr>
        <p:spPr>
          <a:xfrm>
            <a:off x="8386763" y="4500563"/>
            <a:ext cx="3128962" cy="1477328"/>
          </a:xfrm>
          <a:prstGeom prst="rect">
            <a:avLst/>
          </a:prstGeom>
          <a:noFill/>
        </p:spPr>
        <p:txBody>
          <a:bodyPr wrap="square" rtlCol="0">
            <a:spAutoFit/>
          </a:bodyPr>
          <a:lstStyle/>
          <a:p>
            <a:r>
              <a:rPr lang="en-GB" dirty="0"/>
              <a:t>These are from 2005 so ate a bit glitchy and ‘boring’ maybe!</a:t>
            </a:r>
          </a:p>
          <a:p>
            <a:r>
              <a:rPr lang="en-GB" dirty="0"/>
              <a:t>I like the overall idea and effect it gives, I just hope mine is subtle and smoother than this.</a:t>
            </a:r>
          </a:p>
        </p:txBody>
      </p:sp>
    </p:spTree>
    <p:extLst>
      <p:ext uri="{BB962C8B-B14F-4D97-AF65-F5344CB8AC3E}">
        <p14:creationId xmlns:p14="http://schemas.microsoft.com/office/powerpoint/2010/main" val="20909057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C3072C-799B-D64C-B9A7-4F6FA5108C1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2493559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DA04AA-5606-3F46-B899-953F969EF9DC}"/>
              </a:ext>
            </a:extLst>
          </p:cNvPr>
          <p:cNvSpPr txBox="1"/>
          <p:nvPr/>
        </p:nvSpPr>
        <p:spPr>
          <a:xfrm>
            <a:off x="84221" y="96253"/>
            <a:ext cx="12107779" cy="646331"/>
          </a:xfrm>
          <a:prstGeom prst="rect">
            <a:avLst/>
          </a:prstGeom>
          <a:noFill/>
        </p:spPr>
        <p:txBody>
          <a:bodyPr wrap="square" rtlCol="0">
            <a:spAutoFit/>
          </a:bodyPr>
          <a:lstStyle/>
          <a:p>
            <a:r>
              <a:rPr lang="en-US" dirty="0"/>
              <a:t>https://</a:t>
            </a:r>
            <a:r>
              <a:rPr lang="en-US" dirty="0" err="1"/>
              <a:t>wearemarvellous.com</a:t>
            </a:r>
            <a:r>
              <a:rPr lang="en-US" dirty="0"/>
              <a:t>/</a:t>
            </a:r>
            <a:r>
              <a:rPr lang="en-US" dirty="0" err="1"/>
              <a:t>colour</a:t>
            </a:r>
            <a:r>
              <a:rPr lang="en-US" dirty="0"/>
              <a:t>-branding-wright-theory-</a:t>
            </a:r>
            <a:r>
              <a:rPr lang="en-US" dirty="0" err="1"/>
              <a:t>colour</a:t>
            </a:r>
            <a:r>
              <a:rPr lang="en-US" dirty="0"/>
              <a:t>-affects-system/#:~:text=However%2C%20in%20the%201970s%2C%20psychologist,colours%20that%20evoke%20similar%20responses.</a:t>
            </a:r>
          </a:p>
        </p:txBody>
      </p:sp>
      <p:pic>
        <p:nvPicPr>
          <p:cNvPr id="4" name="Picture 3" descr="Diagram, engineering drawing&#10;&#10;Description automatically generated">
            <a:extLst>
              <a:ext uri="{FF2B5EF4-FFF2-40B4-BE49-F238E27FC236}">
                <a16:creationId xmlns:a16="http://schemas.microsoft.com/office/drawing/2014/main" id="{10930CCB-00B7-FF49-854B-26B53E52D9D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7672" y="2291536"/>
            <a:ext cx="4520866" cy="3140368"/>
          </a:xfrm>
          <a:prstGeom prst="rect">
            <a:avLst/>
          </a:prstGeom>
        </p:spPr>
      </p:pic>
      <p:sp>
        <p:nvSpPr>
          <p:cNvPr id="5" name="TextBox 4">
            <a:extLst>
              <a:ext uri="{FF2B5EF4-FFF2-40B4-BE49-F238E27FC236}">
                <a16:creationId xmlns:a16="http://schemas.microsoft.com/office/drawing/2014/main" id="{7CF95905-481F-4446-934A-79D24BBA0D51}"/>
              </a:ext>
            </a:extLst>
          </p:cNvPr>
          <p:cNvSpPr txBox="1"/>
          <p:nvPr/>
        </p:nvSpPr>
        <p:spPr>
          <a:xfrm>
            <a:off x="84221" y="1068169"/>
            <a:ext cx="4800600" cy="646331"/>
          </a:xfrm>
          <a:prstGeom prst="rect">
            <a:avLst/>
          </a:prstGeom>
          <a:noFill/>
        </p:spPr>
        <p:txBody>
          <a:bodyPr wrap="square" rtlCol="0">
            <a:spAutoFit/>
          </a:bodyPr>
          <a:lstStyle/>
          <a:p>
            <a:r>
              <a:rPr lang="en-US" dirty="0"/>
              <a:t>How can </a:t>
            </a:r>
            <a:r>
              <a:rPr lang="en-US" dirty="0" err="1"/>
              <a:t>colour</a:t>
            </a:r>
            <a:r>
              <a:rPr lang="en-US" dirty="0"/>
              <a:t> effect your mood?</a:t>
            </a:r>
          </a:p>
          <a:p>
            <a:r>
              <a:rPr lang="en-US" dirty="0"/>
              <a:t>Andrea Curtis </a:t>
            </a:r>
            <a:r>
              <a:rPr lang="en-US" dirty="0" err="1"/>
              <a:t>colour</a:t>
            </a:r>
            <a:r>
              <a:rPr lang="en-US" dirty="0"/>
              <a:t> theory </a:t>
            </a:r>
          </a:p>
        </p:txBody>
      </p:sp>
      <p:sp>
        <p:nvSpPr>
          <p:cNvPr id="6" name="TextBox 5">
            <a:extLst>
              <a:ext uri="{FF2B5EF4-FFF2-40B4-BE49-F238E27FC236}">
                <a16:creationId xmlns:a16="http://schemas.microsoft.com/office/drawing/2014/main" id="{B6B8D011-BA9A-1641-B6D5-4090BAE6C33C}"/>
              </a:ext>
            </a:extLst>
          </p:cNvPr>
          <p:cNvSpPr txBox="1"/>
          <p:nvPr/>
        </p:nvSpPr>
        <p:spPr>
          <a:xfrm>
            <a:off x="4071937" y="791170"/>
            <a:ext cx="7558088" cy="923330"/>
          </a:xfrm>
          <a:prstGeom prst="rect">
            <a:avLst/>
          </a:prstGeom>
          <a:noFill/>
        </p:spPr>
        <p:txBody>
          <a:bodyPr wrap="square" rtlCol="0">
            <a:spAutoFit/>
          </a:bodyPr>
          <a:lstStyle/>
          <a:p>
            <a:r>
              <a:rPr lang="en-GB" dirty="0"/>
              <a:t>‘Bringing the right colours into your home and or life, those that raise your energy and best support you emotionally can be transformative. Creating a personal colour scheme is the first step to creating a home you love.’</a:t>
            </a:r>
            <a:endParaRPr lang="en-US" dirty="0"/>
          </a:p>
        </p:txBody>
      </p:sp>
      <p:pic>
        <p:nvPicPr>
          <p:cNvPr id="8" name="Picture 7" descr="A collage of a living room&#10;&#10;Description automatically generated with medium confidence">
            <a:extLst>
              <a:ext uri="{FF2B5EF4-FFF2-40B4-BE49-F238E27FC236}">
                <a16:creationId xmlns:a16="http://schemas.microsoft.com/office/drawing/2014/main" id="{F342DC88-889E-974B-861F-735DD49FAB4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72863" y="1763086"/>
            <a:ext cx="5805647" cy="3913797"/>
          </a:xfrm>
          <a:prstGeom prst="rect">
            <a:avLst/>
          </a:prstGeom>
        </p:spPr>
      </p:pic>
      <p:sp>
        <p:nvSpPr>
          <p:cNvPr id="9" name="TextBox 8">
            <a:extLst>
              <a:ext uri="{FF2B5EF4-FFF2-40B4-BE49-F238E27FC236}">
                <a16:creationId xmlns:a16="http://schemas.microsoft.com/office/drawing/2014/main" id="{FA9FCAA0-CB6B-8C4F-B43B-B0AC814538AF}"/>
              </a:ext>
            </a:extLst>
          </p:cNvPr>
          <p:cNvSpPr txBox="1"/>
          <p:nvPr/>
        </p:nvSpPr>
        <p:spPr>
          <a:xfrm>
            <a:off x="214313" y="5843588"/>
            <a:ext cx="6415087" cy="369332"/>
          </a:xfrm>
          <a:prstGeom prst="rect">
            <a:avLst/>
          </a:prstGeom>
          <a:noFill/>
        </p:spPr>
        <p:txBody>
          <a:bodyPr wrap="square" rtlCol="0">
            <a:spAutoFit/>
          </a:bodyPr>
          <a:lstStyle/>
          <a:p>
            <a:r>
              <a:rPr lang="en-US" dirty="0"/>
              <a:t>She uses Angela </a:t>
            </a:r>
            <a:r>
              <a:rPr lang="en-US"/>
              <a:t>Wrights theory, </a:t>
            </a:r>
          </a:p>
        </p:txBody>
      </p:sp>
    </p:spTree>
    <p:extLst>
      <p:ext uri="{BB962C8B-B14F-4D97-AF65-F5344CB8AC3E}">
        <p14:creationId xmlns:p14="http://schemas.microsoft.com/office/powerpoint/2010/main" val="42465516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71A784BF-09DB-448D-99FC-B49DFC660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2BA72F5-43F6-4146-A2A3-0DA52C59B24F}"/>
              </a:ext>
            </a:extLst>
          </p:cNvPr>
          <p:cNvSpPr txBox="1"/>
          <p:nvPr/>
        </p:nvSpPr>
        <p:spPr>
          <a:xfrm>
            <a:off x="838200" y="4435052"/>
            <a:ext cx="3093720" cy="1645920"/>
          </a:xfrm>
        </p:spPr>
        <p:txBody>
          <a:bodyPr vert="horz" lIns="91440" tIns="45720" rIns="91440" bIns="45720" rtlCol="0" anchor="ctr">
            <a:normAutofit/>
          </a:bodyPr>
          <a:lstStyle/>
          <a:p>
            <a:pPr>
              <a:lnSpc>
                <a:spcPct val="90000"/>
              </a:lnSpc>
              <a:spcBef>
                <a:spcPct val="0"/>
              </a:spcBef>
              <a:spcAft>
                <a:spcPts val="600"/>
              </a:spcAft>
            </a:pPr>
            <a:r>
              <a:rPr lang="en-US" sz="2600" kern="1200">
                <a:solidFill>
                  <a:schemeClr val="tx1"/>
                </a:solidFill>
                <a:latin typeface="+mj-lt"/>
                <a:ea typeface="+mj-ea"/>
                <a:cs typeface="+mj-cs"/>
              </a:rPr>
              <a:t>Kim Parker and Clarke &amp; Clarke</a:t>
            </a:r>
          </a:p>
          <a:p>
            <a:pPr>
              <a:lnSpc>
                <a:spcPct val="90000"/>
              </a:lnSpc>
              <a:spcBef>
                <a:spcPct val="0"/>
              </a:spcBef>
              <a:spcAft>
                <a:spcPts val="600"/>
              </a:spcAft>
            </a:pPr>
            <a:endParaRPr lang="en-US" sz="2600" kern="1200">
              <a:solidFill>
                <a:schemeClr val="tx1"/>
              </a:solidFill>
              <a:latin typeface="+mj-lt"/>
              <a:ea typeface="+mj-ea"/>
              <a:cs typeface="+mj-cs"/>
            </a:endParaRPr>
          </a:p>
        </p:txBody>
      </p:sp>
      <p:pic>
        <p:nvPicPr>
          <p:cNvPr id="1030" name="Picture 6" descr="colourful headboard red orange floral ">
            <a:extLst>
              <a:ext uri="{FF2B5EF4-FFF2-40B4-BE49-F238E27FC236}">
                <a16:creationId xmlns:a16="http://schemas.microsoft.com/office/drawing/2014/main" id="{1A4E58A6-16DB-0C49-81E2-528E809B4DB5}"/>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RT BOOK 1-800x800">
            <a:extLst>
              <a:ext uri="{FF2B5EF4-FFF2-40B4-BE49-F238E27FC236}">
                <a16:creationId xmlns:a16="http://schemas.microsoft.com/office/drawing/2014/main" id="{3474077D-042E-CB4E-A8F1-A92059794143}"/>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lue Room fabric colours ">
            <a:extLst>
              <a:ext uri="{FF2B5EF4-FFF2-40B4-BE49-F238E27FC236}">
                <a16:creationId xmlns:a16="http://schemas.microsoft.com/office/drawing/2014/main" id="{9EF606D4-2D57-7E45-976C-10535655F78F}"/>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r="-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1" name="Rectangle 80">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5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94F5C00-9555-6643-AA53-2A074607B744}"/>
              </a:ext>
            </a:extLst>
          </p:cNvPr>
          <p:cNvSpPr txBox="1"/>
          <p:nvPr/>
        </p:nvSpPr>
        <p:spPr>
          <a:xfrm>
            <a:off x="4380266" y="4435052"/>
            <a:ext cx="7104188" cy="1645920"/>
          </a:xfrm>
        </p:spPr>
        <p:txBody>
          <a:bodyPr vert="horz" lIns="91440" tIns="45720" rIns="91440" bIns="45720" rtlCol="0" anchor="ctr">
            <a:normAutofit/>
          </a:bodyPr>
          <a:lstStyle/>
          <a:p>
            <a:pPr>
              <a:lnSpc>
                <a:spcPct val="90000"/>
              </a:lnSpc>
              <a:spcAft>
                <a:spcPts val="600"/>
              </a:spcAft>
            </a:pPr>
            <a:r>
              <a:rPr lang="en-US" dirty="0"/>
              <a:t>The creative process for me is a very free and organic one, which keeps the whole approach fresh. I really don’t like designs that are fixed looking and too thought-out. They kind of lack energy to me. I hope my designs reflect a more human approach since they’re all painted by hand, and none have been mapped out in advance. Designing is a very personal space where no one can follow. </a:t>
            </a:r>
          </a:p>
        </p:txBody>
      </p:sp>
    </p:spTree>
    <p:extLst>
      <p:ext uri="{BB962C8B-B14F-4D97-AF65-F5344CB8AC3E}">
        <p14:creationId xmlns:p14="http://schemas.microsoft.com/office/powerpoint/2010/main" val="2268971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C38114-A029-AC48-B176-F90D9A0D52D0}"/>
              </a:ext>
            </a:extLst>
          </p:cNvPr>
          <p:cNvSpPr txBox="1"/>
          <p:nvPr/>
        </p:nvSpPr>
        <p:spPr>
          <a:xfrm>
            <a:off x="263769" y="191385"/>
            <a:ext cx="7139354" cy="6463308"/>
          </a:xfrm>
          <a:prstGeom prst="rect">
            <a:avLst/>
          </a:prstGeom>
          <a:noFill/>
        </p:spPr>
        <p:txBody>
          <a:bodyPr wrap="square" rtlCol="0">
            <a:spAutoFit/>
          </a:bodyPr>
          <a:lstStyle/>
          <a:p>
            <a:r>
              <a:rPr lang="en-GB" dirty="0"/>
              <a:t>Water colour is something new and different for me. I have used it in the past but I have never really painted with it, especially the way I paint now. I decided to have a go as I my gouache paintings can be quite flat, which I like but sometimes its not exactly what I want. Water colour gives me the depth and dimension to break up the design a bit and bring in these different textures. </a:t>
            </a:r>
          </a:p>
          <a:p>
            <a:endParaRPr lang="en-GB" dirty="0"/>
          </a:p>
          <a:p>
            <a:r>
              <a:rPr lang="en-GB" dirty="0"/>
              <a:t>I’ve seen watercolours being used in interiors quite a lot and I like the effect that it gives. To me watercolour can be more relaxed and calm as the colours and tones are soft. </a:t>
            </a:r>
          </a:p>
          <a:p>
            <a:endParaRPr lang="en-GB" dirty="0"/>
          </a:p>
          <a:p>
            <a:r>
              <a:rPr lang="en-GB" dirty="0"/>
              <a:t>Designers I’ve seen using them </a:t>
            </a:r>
          </a:p>
          <a:p>
            <a:r>
              <a:rPr lang="en-GB" dirty="0"/>
              <a:t>Kim Parker (2 slides behind) </a:t>
            </a:r>
          </a:p>
          <a:p>
            <a:r>
              <a:rPr lang="en-GB" dirty="0"/>
              <a:t>Voyage Maison </a:t>
            </a:r>
          </a:p>
          <a:p>
            <a:endParaRPr lang="en-GB" dirty="0"/>
          </a:p>
          <a:p>
            <a:endParaRPr lang="en-GB" dirty="0"/>
          </a:p>
          <a:p>
            <a:endParaRPr lang="en-GB" dirty="0"/>
          </a:p>
          <a:p>
            <a:endParaRPr lang="en-GB" dirty="0"/>
          </a:p>
          <a:p>
            <a:r>
              <a:rPr lang="en-GB" dirty="0"/>
              <a:t>The next slide is my first try at a watercolour repeat. It needs work (I need to fill the two very obvious gaps and add something into the background) But I am happy with the overall feel of the design and from this I realise I need to paint more and paint some singular buds and leaves the fill the gap. </a:t>
            </a:r>
          </a:p>
        </p:txBody>
      </p:sp>
      <p:pic>
        <p:nvPicPr>
          <p:cNvPr id="1026" name="Picture 2">
            <a:extLst>
              <a:ext uri="{FF2B5EF4-FFF2-40B4-BE49-F238E27FC236}">
                <a16:creationId xmlns:a16="http://schemas.microsoft.com/office/drawing/2014/main" id="{016D181F-86ED-CE48-82DA-64721D256E4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577137" y="0"/>
            <a:ext cx="46148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85922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some flowers&#10;&#10;Description automatically generated with low confidence">
            <a:extLst>
              <a:ext uri="{FF2B5EF4-FFF2-40B4-BE49-F238E27FC236}">
                <a16:creationId xmlns:a16="http://schemas.microsoft.com/office/drawing/2014/main" id="{2A8E047B-D144-F14E-A86C-D157CCEBFDF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15142921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some branches&#10;&#10;Description automatically generated with medium confidence">
            <a:extLst>
              <a:ext uri="{FF2B5EF4-FFF2-40B4-BE49-F238E27FC236}">
                <a16:creationId xmlns:a16="http://schemas.microsoft.com/office/drawing/2014/main" id="{C67B23D6-7496-4947-9FB0-9D0DD29856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1166122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lant&#10;&#10;Description automatically generated with low confidence">
            <a:extLst>
              <a:ext uri="{FF2B5EF4-FFF2-40B4-BE49-F238E27FC236}">
                <a16:creationId xmlns:a16="http://schemas.microsoft.com/office/drawing/2014/main" id="{46161206-3BD9-9B4A-89BA-573A03A7F6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Tree>
    <p:extLst>
      <p:ext uri="{BB962C8B-B14F-4D97-AF65-F5344CB8AC3E}">
        <p14:creationId xmlns:p14="http://schemas.microsoft.com/office/powerpoint/2010/main" val="5130173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een leafy plant&#10;&#10;Description automatically generated with medium confidence">
            <a:extLst>
              <a:ext uri="{FF2B5EF4-FFF2-40B4-BE49-F238E27FC236}">
                <a16:creationId xmlns:a16="http://schemas.microsoft.com/office/drawing/2014/main" id="{8DA85234-4A9E-BE47-9E41-DA08028AA71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79886" y="0"/>
            <a:ext cx="5032228" cy="6858000"/>
          </a:xfrm>
          <a:prstGeom prst="rect">
            <a:avLst/>
          </a:prstGeom>
        </p:spPr>
      </p:pic>
    </p:spTree>
    <p:extLst>
      <p:ext uri="{BB962C8B-B14F-4D97-AF65-F5344CB8AC3E}">
        <p14:creationId xmlns:p14="http://schemas.microsoft.com/office/powerpoint/2010/main" val="2312718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490F0C62-BA2D-7345-BBE4-9127CBF37B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36086" y="3225044"/>
            <a:ext cx="5211763" cy="3373532"/>
          </a:xfrm>
          <a:prstGeom prst="rect">
            <a:avLst/>
          </a:prstGeom>
        </p:spPr>
      </p:pic>
      <p:pic>
        <p:nvPicPr>
          <p:cNvPr id="5" name="Picture 4" descr="A set of stairs in a room&#10;&#10;Description automatically generated with low confidence">
            <a:extLst>
              <a:ext uri="{FF2B5EF4-FFF2-40B4-BE49-F238E27FC236}">
                <a16:creationId xmlns:a16="http://schemas.microsoft.com/office/drawing/2014/main" id="{DB06E4AC-7C6D-BA4E-8687-A46299D9B32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34113" y="3166967"/>
            <a:ext cx="5211302" cy="3432175"/>
          </a:xfrm>
          <a:prstGeom prst="rect">
            <a:avLst/>
          </a:prstGeom>
        </p:spPr>
      </p:pic>
      <p:pic>
        <p:nvPicPr>
          <p:cNvPr id="7" name="Picture 6" descr="Text&#10;&#10;Description automatically generated with medium confidence">
            <a:extLst>
              <a:ext uri="{FF2B5EF4-FFF2-40B4-BE49-F238E27FC236}">
                <a16:creationId xmlns:a16="http://schemas.microsoft.com/office/drawing/2014/main" id="{7A5DC3C7-3B8F-B24B-AE33-32A4B1578D5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22350" y="214313"/>
            <a:ext cx="7305715" cy="1549400"/>
          </a:xfrm>
          <a:prstGeom prst="rect">
            <a:avLst/>
          </a:prstGeom>
        </p:spPr>
      </p:pic>
      <p:sp>
        <p:nvSpPr>
          <p:cNvPr id="8" name="TextBox 7">
            <a:extLst>
              <a:ext uri="{FF2B5EF4-FFF2-40B4-BE49-F238E27FC236}">
                <a16:creationId xmlns:a16="http://schemas.microsoft.com/office/drawing/2014/main" id="{227570E5-E3A4-4743-9A20-F2224CBA1B24}"/>
              </a:ext>
            </a:extLst>
          </p:cNvPr>
          <p:cNvSpPr txBox="1"/>
          <p:nvPr/>
        </p:nvSpPr>
        <p:spPr>
          <a:xfrm>
            <a:off x="1357313" y="1914525"/>
            <a:ext cx="5786437" cy="957263"/>
          </a:xfrm>
          <a:prstGeom prst="rect">
            <a:avLst/>
          </a:prstGeom>
          <a:noFill/>
        </p:spPr>
        <p:txBody>
          <a:bodyPr wrap="square" rtlCol="0">
            <a:spAutoFit/>
          </a:bodyPr>
          <a:lstStyle/>
          <a:p>
            <a:r>
              <a:rPr lang="en-GB" dirty="0"/>
              <a:t>‘The blossoms have given her and her husband peace of mind and joy in an exceptionally stressful time, and they’ve helped </a:t>
            </a:r>
            <a:r>
              <a:rPr lang="en-GB" dirty="0" err="1"/>
              <a:t>Lété</a:t>
            </a:r>
            <a:r>
              <a:rPr lang="en-GB" dirty="0"/>
              <a:t> to find structure in her week.’</a:t>
            </a:r>
          </a:p>
        </p:txBody>
      </p:sp>
    </p:spTree>
    <p:extLst>
      <p:ext uri="{BB962C8B-B14F-4D97-AF65-F5344CB8AC3E}">
        <p14:creationId xmlns:p14="http://schemas.microsoft.com/office/powerpoint/2010/main" val="31052618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DD711D5D-B3A6-AA42-BD94-B554B4810E4D}"/>
              </a:ext>
            </a:extLst>
          </p:cNvPr>
          <p:cNvPicPr>
            <a:picLocks noChangeAspect="1"/>
          </p:cNvPicPr>
          <p:nvPr/>
        </p:nvPicPr>
        <p:blipFill>
          <a:blip r:embed="rId2"/>
          <a:stretch>
            <a:fillRect/>
          </a:stretch>
        </p:blipFill>
        <p:spPr>
          <a:xfrm>
            <a:off x="1222233" y="-30480"/>
            <a:ext cx="9747533" cy="6888480"/>
          </a:xfrm>
          <a:prstGeom prst="rect">
            <a:avLst/>
          </a:prstGeom>
        </p:spPr>
      </p:pic>
    </p:spTree>
    <p:extLst>
      <p:ext uri="{BB962C8B-B14F-4D97-AF65-F5344CB8AC3E}">
        <p14:creationId xmlns:p14="http://schemas.microsoft.com/office/powerpoint/2010/main" val="37224052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76732B70-0A1B-E14A-A767-17144A2DD308}"/>
              </a:ext>
            </a:extLst>
          </p:cNvPr>
          <p:cNvPicPr>
            <a:picLocks noChangeAspect="1"/>
          </p:cNvPicPr>
          <p:nvPr/>
        </p:nvPicPr>
        <p:blipFill>
          <a:blip r:embed="rId2"/>
          <a:stretch>
            <a:fillRect/>
          </a:stretch>
        </p:blipFill>
        <p:spPr>
          <a:xfrm>
            <a:off x="1233217" y="1726"/>
            <a:ext cx="9725566" cy="6856274"/>
          </a:xfrm>
          <a:prstGeom prst="rect">
            <a:avLst/>
          </a:prstGeom>
        </p:spPr>
      </p:pic>
    </p:spTree>
    <p:extLst>
      <p:ext uri="{BB962C8B-B14F-4D97-AF65-F5344CB8AC3E}">
        <p14:creationId xmlns:p14="http://schemas.microsoft.com/office/powerpoint/2010/main" val="6237371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B4E24919-D6E5-8049-9551-3798F0557118}"/>
              </a:ext>
            </a:extLst>
          </p:cNvPr>
          <p:cNvPicPr>
            <a:picLocks noChangeAspect="1"/>
          </p:cNvPicPr>
          <p:nvPr/>
        </p:nvPicPr>
        <p:blipFill>
          <a:blip r:embed="rId2"/>
          <a:stretch>
            <a:fillRect/>
          </a:stretch>
        </p:blipFill>
        <p:spPr>
          <a:xfrm>
            <a:off x="1175263" y="0"/>
            <a:ext cx="9841474" cy="6924850"/>
          </a:xfrm>
          <a:prstGeom prst="rect">
            <a:avLst/>
          </a:prstGeom>
        </p:spPr>
      </p:pic>
    </p:spTree>
    <p:extLst>
      <p:ext uri="{BB962C8B-B14F-4D97-AF65-F5344CB8AC3E}">
        <p14:creationId xmlns:p14="http://schemas.microsoft.com/office/powerpoint/2010/main" val="25611232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ield of pink flowers&#10;&#10;Description automatically generated with low confidence">
            <a:extLst>
              <a:ext uri="{FF2B5EF4-FFF2-40B4-BE49-F238E27FC236}">
                <a16:creationId xmlns:a16="http://schemas.microsoft.com/office/drawing/2014/main" id="{4DFD3B3A-887B-1E49-BD37-A6B44D6E0D6D}"/>
              </a:ext>
            </a:extLst>
          </p:cNvPr>
          <p:cNvPicPr>
            <a:picLocks noChangeAspect="1"/>
          </p:cNvPicPr>
          <p:nvPr/>
        </p:nvPicPr>
        <p:blipFill>
          <a:blip r:embed="rId2"/>
          <a:stretch>
            <a:fillRect/>
          </a:stretch>
        </p:blipFill>
        <p:spPr>
          <a:xfrm>
            <a:off x="1398269" y="0"/>
            <a:ext cx="9708514" cy="6858000"/>
          </a:xfrm>
          <a:prstGeom prst="rect">
            <a:avLst/>
          </a:prstGeom>
        </p:spPr>
      </p:pic>
    </p:spTree>
    <p:extLst>
      <p:ext uri="{BB962C8B-B14F-4D97-AF65-F5344CB8AC3E}">
        <p14:creationId xmlns:p14="http://schemas.microsoft.com/office/powerpoint/2010/main" val="5478423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plant&#10;&#10;Description automatically generated">
            <a:extLst>
              <a:ext uri="{FF2B5EF4-FFF2-40B4-BE49-F238E27FC236}">
                <a16:creationId xmlns:a16="http://schemas.microsoft.com/office/drawing/2014/main" id="{582153A0-538B-422D-A038-E18C7C3AEA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282"/>
            <a:ext cx="12191980" cy="6856718"/>
          </a:xfrm>
          <a:prstGeom prst="rect">
            <a:avLst/>
          </a:prstGeom>
        </p:spPr>
      </p:pic>
    </p:spTree>
    <p:extLst>
      <p:ext uri="{BB962C8B-B14F-4D97-AF65-F5344CB8AC3E}">
        <p14:creationId xmlns:p14="http://schemas.microsoft.com/office/powerpoint/2010/main" val="33307229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clothing, fabric&#10;&#10;Description automatically generated">
            <a:extLst>
              <a:ext uri="{FF2B5EF4-FFF2-40B4-BE49-F238E27FC236}">
                <a16:creationId xmlns:a16="http://schemas.microsoft.com/office/drawing/2014/main" id="{24743650-BD29-4D33-B506-12219937F9A3}"/>
              </a:ext>
            </a:extLst>
          </p:cNvPr>
          <p:cNvPicPr>
            <a:picLocks noChangeAspect="1"/>
          </p:cNvPicPr>
          <p:nvPr/>
        </p:nvPicPr>
        <p:blipFill>
          <a:blip r:embed="rId2"/>
          <a:stretch>
            <a:fillRect/>
          </a:stretch>
        </p:blipFill>
        <p:spPr>
          <a:xfrm>
            <a:off x="1741907" y="140259"/>
            <a:ext cx="9125130" cy="6448085"/>
          </a:xfrm>
          <a:prstGeom prst="rect">
            <a:avLst/>
          </a:prstGeom>
        </p:spPr>
      </p:pic>
    </p:spTree>
    <p:extLst>
      <p:ext uri="{BB962C8B-B14F-4D97-AF65-F5344CB8AC3E}">
        <p14:creationId xmlns:p14="http://schemas.microsoft.com/office/powerpoint/2010/main" val="17018131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EA8EE59-6C05-46CC-A432-ADFFE3F7B44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282"/>
            <a:ext cx="12191980" cy="6856718"/>
          </a:xfrm>
          <a:prstGeom prst="rect">
            <a:avLst/>
          </a:prstGeom>
        </p:spPr>
      </p:pic>
    </p:spTree>
    <p:extLst>
      <p:ext uri="{BB962C8B-B14F-4D97-AF65-F5344CB8AC3E}">
        <p14:creationId xmlns:p14="http://schemas.microsoft.com/office/powerpoint/2010/main" val="17169616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imeline&#10;&#10;Description automatically generated">
            <a:extLst>
              <a:ext uri="{FF2B5EF4-FFF2-40B4-BE49-F238E27FC236}">
                <a16:creationId xmlns:a16="http://schemas.microsoft.com/office/drawing/2014/main" id="{CFA04D31-3763-46C7-B3BB-DA5ED52321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52433" y="-118534"/>
            <a:ext cx="9887132" cy="6980047"/>
          </a:xfrm>
          <a:prstGeom prst="rect">
            <a:avLst/>
          </a:prstGeom>
        </p:spPr>
      </p:pic>
      <p:pic>
        <p:nvPicPr>
          <p:cNvPr id="4" name="Picture 3" descr="A picture containing timeline&#10;&#10;Description automatically generated">
            <a:extLst>
              <a:ext uri="{FF2B5EF4-FFF2-40B4-BE49-F238E27FC236}">
                <a16:creationId xmlns:a16="http://schemas.microsoft.com/office/drawing/2014/main" id="{091AF645-64D3-A443-A8DB-AD0600FC241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90582" y="-61024"/>
            <a:ext cx="9887132" cy="6980047"/>
          </a:xfrm>
          <a:prstGeom prst="rect">
            <a:avLst/>
          </a:prstGeom>
        </p:spPr>
      </p:pic>
    </p:spTree>
    <p:extLst>
      <p:ext uri="{BB962C8B-B14F-4D97-AF65-F5344CB8AC3E}">
        <p14:creationId xmlns:p14="http://schemas.microsoft.com/office/powerpoint/2010/main" val="33291005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10E7AD9A-E4B7-4AB2-B6FF-564191E483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59459" y="361060"/>
            <a:ext cx="9198631" cy="6496940"/>
          </a:xfrm>
          <a:prstGeom prst="rect">
            <a:avLst/>
          </a:prstGeom>
        </p:spPr>
      </p:pic>
    </p:spTree>
    <p:extLst>
      <p:ext uri="{BB962C8B-B14F-4D97-AF65-F5344CB8AC3E}">
        <p14:creationId xmlns:p14="http://schemas.microsoft.com/office/powerpoint/2010/main" val="32691476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10;&#10;Description automatically generated">
            <a:extLst>
              <a:ext uri="{FF2B5EF4-FFF2-40B4-BE49-F238E27FC236}">
                <a16:creationId xmlns:a16="http://schemas.microsoft.com/office/drawing/2014/main" id="{2A299B4D-1B3F-4137-B17E-A12761AC8EB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56891" y="-229225"/>
            <a:ext cx="10104407" cy="7187054"/>
          </a:xfrm>
          <a:prstGeom prst="rect">
            <a:avLst/>
          </a:prstGeom>
        </p:spPr>
      </p:pic>
    </p:spTree>
    <p:extLst>
      <p:ext uri="{BB962C8B-B14F-4D97-AF65-F5344CB8AC3E}">
        <p14:creationId xmlns:p14="http://schemas.microsoft.com/office/powerpoint/2010/main" val="181187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FDBD2E1-1DAB-4F04-B6BA-1D93F15A56A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15042" y="-257981"/>
            <a:ext cx="10032519" cy="7115168"/>
          </a:xfrm>
          <a:prstGeom prst="rect">
            <a:avLst/>
          </a:prstGeom>
        </p:spPr>
      </p:pic>
    </p:spTree>
    <p:extLst>
      <p:ext uri="{BB962C8B-B14F-4D97-AF65-F5344CB8AC3E}">
        <p14:creationId xmlns:p14="http://schemas.microsoft.com/office/powerpoint/2010/main" val="2415909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hart, bubble chart&#10;&#10;Description automatically generated">
            <a:extLst>
              <a:ext uri="{FF2B5EF4-FFF2-40B4-BE49-F238E27FC236}">
                <a16:creationId xmlns:a16="http://schemas.microsoft.com/office/drawing/2014/main" id="{9A04FC24-C53F-454E-A184-720DEA8A7D22}"/>
              </a:ext>
            </a:extLst>
          </p:cNvPr>
          <p:cNvPicPr>
            <a:picLocks noChangeAspect="1"/>
          </p:cNvPicPr>
          <p:nvPr/>
        </p:nvPicPr>
        <p:blipFill>
          <a:blip r:embed="rId2"/>
          <a:stretch>
            <a:fillRect/>
          </a:stretch>
        </p:blipFill>
        <p:spPr>
          <a:xfrm>
            <a:off x="1518249" y="102510"/>
            <a:ext cx="9313652" cy="6638604"/>
          </a:xfrm>
          <a:prstGeom prst="rect">
            <a:avLst/>
          </a:prstGeom>
        </p:spPr>
      </p:pic>
    </p:spTree>
    <p:extLst>
      <p:ext uri="{BB962C8B-B14F-4D97-AF65-F5344CB8AC3E}">
        <p14:creationId xmlns:p14="http://schemas.microsoft.com/office/powerpoint/2010/main" val="36447139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different&#10;&#10;Description automatically generated">
            <a:extLst>
              <a:ext uri="{FF2B5EF4-FFF2-40B4-BE49-F238E27FC236}">
                <a16:creationId xmlns:a16="http://schemas.microsoft.com/office/drawing/2014/main" id="{E67A012D-69A1-4A1E-9899-A4D2766BC048}"/>
              </a:ext>
            </a:extLst>
          </p:cNvPr>
          <p:cNvPicPr>
            <a:picLocks noChangeAspect="1"/>
          </p:cNvPicPr>
          <p:nvPr/>
        </p:nvPicPr>
        <p:blipFill>
          <a:blip r:embed="rId2"/>
          <a:stretch>
            <a:fillRect/>
          </a:stretch>
        </p:blipFill>
        <p:spPr>
          <a:xfrm>
            <a:off x="1489495" y="77083"/>
            <a:ext cx="9342406" cy="6603193"/>
          </a:xfrm>
          <a:prstGeom prst="rect">
            <a:avLst/>
          </a:prstGeom>
        </p:spPr>
      </p:pic>
    </p:spTree>
    <p:extLst>
      <p:ext uri="{BB962C8B-B14F-4D97-AF65-F5344CB8AC3E}">
        <p14:creationId xmlns:p14="http://schemas.microsoft.com/office/powerpoint/2010/main" val="3950375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2" descr="A picture containing text&#10;&#10;Description automatically generated">
            <a:extLst>
              <a:ext uri="{FF2B5EF4-FFF2-40B4-BE49-F238E27FC236}">
                <a16:creationId xmlns:a16="http://schemas.microsoft.com/office/drawing/2014/main" id="{15EE7791-A631-40B3-BCC3-B42B68DF63F9}"/>
              </a:ext>
            </a:extLst>
          </p:cNvPr>
          <p:cNvPicPr>
            <a:picLocks noChangeAspect="1"/>
          </p:cNvPicPr>
          <p:nvPr/>
        </p:nvPicPr>
        <p:blipFill>
          <a:blip r:embed="rId2"/>
          <a:stretch>
            <a:fillRect/>
          </a:stretch>
        </p:blipFill>
        <p:spPr>
          <a:xfrm>
            <a:off x="8563155" y="2619083"/>
            <a:ext cx="2743200" cy="642174"/>
          </a:xfrm>
          <a:prstGeom prst="rect">
            <a:avLst/>
          </a:prstGeom>
        </p:spPr>
      </p:pic>
      <p:pic>
        <p:nvPicPr>
          <p:cNvPr id="5" name="Picture 20" descr="Text&#10;&#10;Description automatically generated">
            <a:extLst>
              <a:ext uri="{FF2B5EF4-FFF2-40B4-BE49-F238E27FC236}">
                <a16:creationId xmlns:a16="http://schemas.microsoft.com/office/drawing/2014/main" id="{19128FBA-5873-4CC2-9832-AD1D8FB9150A}"/>
              </a:ext>
            </a:extLst>
          </p:cNvPr>
          <p:cNvPicPr>
            <a:picLocks noChangeAspect="1"/>
          </p:cNvPicPr>
          <p:nvPr/>
        </p:nvPicPr>
        <p:blipFill>
          <a:blip r:embed="rId3"/>
          <a:stretch>
            <a:fillRect/>
          </a:stretch>
        </p:blipFill>
        <p:spPr>
          <a:xfrm>
            <a:off x="8567647" y="3675841"/>
            <a:ext cx="2647950" cy="771525"/>
          </a:xfrm>
          <a:prstGeom prst="rect">
            <a:avLst/>
          </a:prstGeom>
        </p:spPr>
      </p:pic>
      <p:pic>
        <p:nvPicPr>
          <p:cNvPr id="7" name="Picture 5" descr="Text&#10;&#10;Description automatically generated">
            <a:extLst>
              <a:ext uri="{FF2B5EF4-FFF2-40B4-BE49-F238E27FC236}">
                <a16:creationId xmlns:a16="http://schemas.microsoft.com/office/drawing/2014/main" id="{0A4517FE-3F21-4366-A962-970541BEFDB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436136" y="709284"/>
            <a:ext cx="2904370" cy="1546577"/>
          </a:xfrm>
          <a:prstGeom prst="rect">
            <a:avLst/>
          </a:prstGeom>
        </p:spPr>
      </p:pic>
      <p:pic>
        <p:nvPicPr>
          <p:cNvPr id="11" name="Picture 3" descr="Text&#10;&#10;Description automatically generated">
            <a:extLst>
              <a:ext uri="{FF2B5EF4-FFF2-40B4-BE49-F238E27FC236}">
                <a16:creationId xmlns:a16="http://schemas.microsoft.com/office/drawing/2014/main" id="{2FFA6D17-BE08-4A98-BF58-FF0D97086C95}"/>
              </a:ext>
            </a:extLst>
          </p:cNvPr>
          <p:cNvPicPr>
            <a:picLocks noChangeAspect="1"/>
          </p:cNvPicPr>
          <p:nvPr/>
        </p:nvPicPr>
        <p:blipFill>
          <a:blip r:embed="rId5"/>
          <a:stretch>
            <a:fillRect/>
          </a:stretch>
        </p:blipFill>
        <p:spPr>
          <a:xfrm>
            <a:off x="8829110" y="4634874"/>
            <a:ext cx="2520987" cy="1554293"/>
          </a:xfrm>
          <a:prstGeom prst="rect">
            <a:avLst/>
          </a:prstGeom>
        </p:spPr>
      </p:pic>
      <p:pic>
        <p:nvPicPr>
          <p:cNvPr id="13" name="Picture 2">
            <a:extLst>
              <a:ext uri="{FF2B5EF4-FFF2-40B4-BE49-F238E27FC236}">
                <a16:creationId xmlns:a16="http://schemas.microsoft.com/office/drawing/2014/main" id="{BC55310E-6307-4A1A-8DA9-50B73E7D6C2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95218" y="1433317"/>
            <a:ext cx="6520993" cy="3667389"/>
          </a:xfrm>
          <a:prstGeom prst="rect">
            <a:avLst/>
          </a:prstGeom>
        </p:spPr>
      </p:pic>
    </p:spTree>
    <p:extLst>
      <p:ext uri="{BB962C8B-B14F-4D97-AF65-F5344CB8AC3E}">
        <p14:creationId xmlns:p14="http://schemas.microsoft.com/office/powerpoint/2010/main" val="40777163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ackground pattern&#10;&#10;Description automatically generated">
            <a:extLst>
              <a:ext uri="{FF2B5EF4-FFF2-40B4-BE49-F238E27FC236}">
                <a16:creationId xmlns:a16="http://schemas.microsoft.com/office/drawing/2014/main" id="{A021B0CD-30EC-4152-9C74-F715EA1BC23B}"/>
              </a:ext>
            </a:extLst>
          </p:cNvPr>
          <p:cNvPicPr>
            <a:picLocks noChangeAspect="1"/>
          </p:cNvPicPr>
          <p:nvPr/>
        </p:nvPicPr>
        <p:blipFill>
          <a:blip r:embed="rId2"/>
          <a:stretch>
            <a:fillRect/>
          </a:stretch>
        </p:blipFill>
        <p:spPr>
          <a:xfrm>
            <a:off x="1015041" y="-117179"/>
            <a:ext cx="9989388" cy="7106735"/>
          </a:xfrm>
          <a:prstGeom prst="rect">
            <a:avLst/>
          </a:prstGeom>
        </p:spPr>
      </p:pic>
    </p:spTree>
    <p:extLst>
      <p:ext uri="{BB962C8B-B14F-4D97-AF65-F5344CB8AC3E}">
        <p14:creationId xmlns:p14="http://schemas.microsoft.com/office/powerpoint/2010/main" val="3682668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plant, fabric, palm, several&#10;&#10;Description automatically generated">
            <a:extLst>
              <a:ext uri="{FF2B5EF4-FFF2-40B4-BE49-F238E27FC236}">
                <a16:creationId xmlns:a16="http://schemas.microsoft.com/office/drawing/2014/main" id="{20C6AE99-5AD6-4BB5-A590-B4BF2A86AD2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96174" y="742542"/>
            <a:ext cx="4570549" cy="3834560"/>
          </a:xfrm>
          <a:prstGeom prst="rect">
            <a:avLst/>
          </a:prstGeom>
        </p:spPr>
      </p:pic>
      <p:pic>
        <p:nvPicPr>
          <p:cNvPr id="3" name="Picture 3">
            <a:extLst>
              <a:ext uri="{FF2B5EF4-FFF2-40B4-BE49-F238E27FC236}">
                <a16:creationId xmlns:a16="http://schemas.microsoft.com/office/drawing/2014/main" id="{C7B400E4-C441-4349-8763-82A78CB43FF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77"/>
          <a:stretch/>
        </p:blipFill>
        <p:spPr>
          <a:xfrm>
            <a:off x="1820174" y="2573908"/>
            <a:ext cx="4556097" cy="3838085"/>
          </a:xfrm>
          <a:prstGeom prst="rect">
            <a:avLst/>
          </a:prstGeom>
        </p:spPr>
      </p:pic>
      <p:sp>
        <p:nvSpPr>
          <p:cNvPr id="6" name="TextBox 5">
            <a:extLst>
              <a:ext uri="{FF2B5EF4-FFF2-40B4-BE49-F238E27FC236}">
                <a16:creationId xmlns:a16="http://schemas.microsoft.com/office/drawing/2014/main" id="{25E5B58D-4179-4973-B81A-8BDAB0A96A9D}"/>
              </a:ext>
            </a:extLst>
          </p:cNvPr>
          <p:cNvSpPr txBox="1"/>
          <p:nvPr/>
        </p:nvSpPr>
        <p:spPr>
          <a:xfrm>
            <a:off x="294376" y="351886"/>
            <a:ext cx="4554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Christopher Pearson – </a:t>
            </a:r>
            <a:r>
              <a:rPr lang="en-GB">
                <a:ea typeface="+mn-lt"/>
                <a:cs typeface="+mn-lt"/>
              </a:rPr>
              <a:t>Animated Wallpaper</a:t>
            </a:r>
            <a:endParaRPr lang="en-US">
              <a:ea typeface="+mn-lt"/>
              <a:cs typeface="+mn-lt"/>
            </a:endParaRPr>
          </a:p>
        </p:txBody>
      </p:sp>
      <p:pic>
        <p:nvPicPr>
          <p:cNvPr id="7" name="Picture 7">
            <a:extLst>
              <a:ext uri="{FF2B5EF4-FFF2-40B4-BE49-F238E27FC236}">
                <a16:creationId xmlns:a16="http://schemas.microsoft.com/office/drawing/2014/main" id="{08024858-52F3-4F1B-981C-3B482255BB1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25419" y="408336"/>
            <a:ext cx="4554747" cy="6213857"/>
          </a:xfrm>
          <a:prstGeom prst="rect">
            <a:avLst/>
          </a:prstGeom>
        </p:spPr>
      </p:pic>
      <p:sp>
        <p:nvSpPr>
          <p:cNvPr id="8" name="TextBox 7">
            <a:extLst>
              <a:ext uri="{FF2B5EF4-FFF2-40B4-BE49-F238E27FC236}">
                <a16:creationId xmlns:a16="http://schemas.microsoft.com/office/drawing/2014/main" id="{A80C7190-70D4-4425-BEE9-4C5191ED4241}"/>
              </a:ext>
            </a:extLst>
          </p:cNvPr>
          <p:cNvSpPr txBox="1"/>
          <p:nvPr/>
        </p:nvSpPr>
        <p:spPr>
          <a:xfrm>
            <a:off x="80513" y="5860210"/>
            <a:ext cx="17511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563C1"/>
                </a:solidFill>
                <a:cs typeface="Segoe UI"/>
                <a:hlinkClick r:id="rId5"/>
              </a:rPr>
              <a:t>Click here to see the wallpapers animated </a:t>
            </a:r>
            <a:endParaRPr lang="en-GB" dirty="0"/>
          </a:p>
        </p:txBody>
      </p:sp>
    </p:spTree>
    <p:extLst>
      <p:ext uri="{BB962C8B-B14F-4D97-AF65-F5344CB8AC3E}">
        <p14:creationId xmlns:p14="http://schemas.microsoft.com/office/powerpoint/2010/main" val="32815033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2C91DC-3AA2-3046-913D-00FBDFD7860D}"/>
              </a:ext>
            </a:extLst>
          </p:cNvPr>
          <p:cNvSpPr txBox="1"/>
          <p:nvPr/>
        </p:nvSpPr>
        <p:spPr>
          <a:xfrm>
            <a:off x="534366" y="331860"/>
            <a:ext cx="4462272" cy="5909310"/>
          </a:xfrm>
          <a:prstGeom prst="rect">
            <a:avLst/>
          </a:prstGeom>
          <a:noFill/>
        </p:spPr>
        <p:txBody>
          <a:bodyPr wrap="square" rtlCol="0">
            <a:spAutoFit/>
          </a:bodyPr>
          <a:lstStyle/>
          <a:p>
            <a:r>
              <a:rPr lang="en-GB" dirty="0"/>
              <a:t>What else do I need to paint?</a:t>
            </a:r>
          </a:p>
          <a:p>
            <a:endParaRPr lang="en-GB" dirty="0"/>
          </a:p>
          <a:p>
            <a:r>
              <a:rPr lang="en-GB" dirty="0"/>
              <a:t>Rose - Rose petals contain a number of powerful antioxidants which can help with repairing cell damage. The symbolism of a rose is also one which evokes feelings of love. This, coupled with their gorgeous smell, is soothing and therapeutic to body and mind.</a:t>
            </a:r>
          </a:p>
          <a:p>
            <a:endParaRPr lang="en-GB" dirty="0"/>
          </a:p>
          <a:p>
            <a:r>
              <a:rPr lang="en-GB" b="1" dirty="0"/>
              <a:t>Chrysanthemums - </a:t>
            </a:r>
            <a:r>
              <a:rPr lang="en-GB" dirty="0"/>
              <a:t>Chrysanthemums have been shown to lessen symptoms of worry and stress, and when taken as tea, this flower cools and relaxes our body.</a:t>
            </a:r>
          </a:p>
          <a:p>
            <a:endParaRPr lang="en-GB" b="1" dirty="0"/>
          </a:p>
          <a:p>
            <a:r>
              <a:rPr lang="en-GB" dirty="0"/>
              <a:t>Iris- Iris has a distinctive perfume, similar to violets, which is soothing and proven to help promote relaxation. It’s also a common ingredient in anti-ageing skin care as the natural isoflavones can be said to restrict the breakdown of structural protein and stimulate the skin.</a:t>
            </a:r>
          </a:p>
        </p:txBody>
      </p:sp>
      <p:sp>
        <p:nvSpPr>
          <p:cNvPr id="3" name="TextBox 2">
            <a:extLst>
              <a:ext uri="{FF2B5EF4-FFF2-40B4-BE49-F238E27FC236}">
                <a16:creationId xmlns:a16="http://schemas.microsoft.com/office/drawing/2014/main" id="{81FA1DDF-88D0-934A-AF14-8324934A8BFD}"/>
              </a:ext>
            </a:extLst>
          </p:cNvPr>
          <p:cNvSpPr txBox="1"/>
          <p:nvPr/>
        </p:nvSpPr>
        <p:spPr>
          <a:xfrm>
            <a:off x="5252224" y="423746"/>
            <a:ext cx="5865542" cy="5632311"/>
          </a:xfrm>
          <a:prstGeom prst="rect">
            <a:avLst/>
          </a:prstGeom>
          <a:noFill/>
        </p:spPr>
        <p:txBody>
          <a:bodyPr wrap="square" rtlCol="0">
            <a:spAutoFit/>
          </a:bodyPr>
          <a:lstStyle/>
          <a:p>
            <a:r>
              <a:rPr lang="en-GB" dirty="0"/>
              <a:t>Elderflower – has been used in traditional medicine all over the world because of its antiseptic and anti-inflammatory properties. As such, it is a natural remedy for common respiratory disturbances such as colds, flu and sinus infections. </a:t>
            </a:r>
            <a:r>
              <a:rPr lang="en-GB" b="1" dirty="0"/>
              <a:t>(ditsy Idea!)</a:t>
            </a:r>
          </a:p>
          <a:p>
            <a:endParaRPr lang="en-GB" b="1" dirty="0"/>
          </a:p>
          <a:p>
            <a:r>
              <a:rPr lang="en-GB" b="1" dirty="0">
                <a:hlinkClick r:id="rId2"/>
              </a:rPr>
              <a:t>https://www.urbanunionltd.co.uk/2019/04/25/whats-in-the-chelsea-flower-show-anti-stress-garden-this-year/</a:t>
            </a:r>
            <a:endParaRPr lang="en-GB" b="1" dirty="0"/>
          </a:p>
          <a:p>
            <a:endParaRPr lang="en-GB" b="1" dirty="0"/>
          </a:p>
          <a:p>
            <a:r>
              <a:rPr lang="en-GB" b="1" dirty="0">
                <a:hlinkClick r:id="rId3"/>
              </a:rPr>
              <a:t>http://www.fieldworksmarketing.co.uk/wellness/creating-a-sense-of-calm-9-plants-that-can-improve-mental-health/</a:t>
            </a:r>
            <a:endParaRPr lang="en-GB" b="1" dirty="0"/>
          </a:p>
          <a:p>
            <a:endParaRPr lang="en-GB" b="1" dirty="0"/>
          </a:p>
          <a:p>
            <a:endParaRPr lang="en-GB" b="1" dirty="0"/>
          </a:p>
          <a:p>
            <a:r>
              <a:rPr lang="en-GB" b="1" dirty="0"/>
              <a:t>Magnolia</a:t>
            </a:r>
            <a:r>
              <a:rPr lang="en-GB" dirty="0"/>
              <a:t> bark appears to have many potential benefits, including anticancer properties, improved sleep, treatment of menopause symptoms, relief of stress and anxiety, and protection against oxidation and inflammation. This micronutrient test checks for vitamin B12, D, E, Magnesium, Copper, Selenium &amp; Zinc.</a:t>
            </a:r>
            <a:endParaRPr lang="en-GB" b="1" dirty="0"/>
          </a:p>
          <a:p>
            <a:endParaRPr lang="en-GB" b="1" dirty="0"/>
          </a:p>
        </p:txBody>
      </p:sp>
    </p:spTree>
    <p:extLst>
      <p:ext uri="{BB962C8B-B14F-4D97-AF65-F5344CB8AC3E}">
        <p14:creationId xmlns:p14="http://schemas.microsoft.com/office/powerpoint/2010/main" val="9270773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CBF3C35-481B-E847-8466-59D0275B6AE2}"/>
              </a:ext>
            </a:extLst>
          </p:cNvPr>
          <p:cNvGraphicFramePr>
            <a:graphicFrameLocks noGrp="1"/>
          </p:cNvGraphicFramePr>
          <p:nvPr>
            <p:extLst>
              <p:ext uri="{D42A27DB-BD31-4B8C-83A1-F6EECF244321}">
                <p14:modId xmlns:p14="http://schemas.microsoft.com/office/powerpoint/2010/main" val="1528338987"/>
              </p:ext>
            </p:extLst>
          </p:nvPr>
        </p:nvGraphicFramePr>
        <p:xfrm>
          <a:off x="308517" y="229012"/>
          <a:ext cx="11574965" cy="5059680"/>
        </p:xfrm>
        <a:graphic>
          <a:graphicData uri="http://schemas.openxmlformats.org/drawingml/2006/table">
            <a:tbl>
              <a:tblPr firstRow="1" bandRow="1">
                <a:tableStyleId>{5C22544A-7EE6-4342-B048-85BDC9FD1C3A}</a:tableStyleId>
              </a:tblPr>
              <a:tblGrid>
                <a:gridCol w="2314993">
                  <a:extLst>
                    <a:ext uri="{9D8B030D-6E8A-4147-A177-3AD203B41FA5}">
                      <a16:colId xmlns:a16="http://schemas.microsoft.com/office/drawing/2014/main" val="1023257971"/>
                    </a:ext>
                  </a:extLst>
                </a:gridCol>
                <a:gridCol w="2314993">
                  <a:extLst>
                    <a:ext uri="{9D8B030D-6E8A-4147-A177-3AD203B41FA5}">
                      <a16:colId xmlns:a16="http://schemas.microsoft.com/office/drawing/2014/main" val="3876452473"/>
                    </a:ext>
                  </a:extLst>
                </a:gridCol>
                <a:gridCol w="2314993">
                  <a:extLst>
                    <a:ext uri="{9D8B030D-6E8A-4147-A177-3AD203B41FA5}">
                      <a16:colId xmlns:a16="http://schemas.microsoft.com/office/drawing/2014/main" val="4215829667"/>
                    </a:ext>
                  </a:extLst>
                </a:gridCol>
                <a:gridCol w="2314993">
                  <a:extLst>
                    <a:ext uri="{9D8B030D-6E8A-4147-A177-3AD203B41FA5}">
                      <a16:colId xmlns:a16="http://schemas.microsoft.com/office/drawing/2014/main" val="3791012357"/>
                    </a:ext>
                  </a:extLst>
                </a:gridCol>
                <a:gridCol w="2314993">
                  <a:extLst>
                    <a:ext uri="{9D8B030D-6E8A-4147-A177-3AD203B41FA5}">
                      <a16:colId xmlns:a16="http://schemas.microsoft.com/office/drawing/2014/main" val="297479915"/>
                    </a:ext>
                  </a:extLst>
                </a:gridCol>
              </a:tblGrid>
              <a:tr h="809960">
                <a:tc>
                  <a:txBody>
                    <a:bodyPr/>
                    <a:lstStyle/>
                    <a:p>
                      <a:r>
                        <a:rPr lang="en-GB" dirty="0"/>
                        <a:t>Flower</a:t>
                      </a:r>
                    </a:p>
                  </a:txBody>
                  <a:tcPr/>
                </a:tc>
                <a:tc>
                  <a:txBody>
                    <a:bodyPr/>
                    <a:lstStyle/>
                    <a:p>
                      <a:r>
                        <a:rPr lang="en-GB" dirty="0"/>
                        <a:t>Painted/how many paintings </a:t>
                      </a:r>
                    </a:p>
                  </a:txBody>
                  <a:tcPr/>
                </a:tc>
                <a:tc>
                  <a:txBody>
                    <a:bodyPr/>
                    <a:lstStyle/>
                    <a:p>
                      <a:r>
                        <a:rPr lang="en-GB" dirty="0"/>
                        <a:t>Scanned in?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Photoshopped/ repeated </a:t>
                      </a:r>
                    </a:p>
                    <a:p>
                      <a:endParaRPr lang="en-GB" dirty="0"/>
                    </a:p>
                  </a:txBody>
                  <a:tcPr/>
                </a:tc>
                <a:tc>
                  <a:txBody>
                    <a:bodyPr/>
                    <a:lstStyle/>
                    <a:p>
                      <a:r>
                        <a:rPr lang="en-GB" dirty="0"/>
                        <a:t>File Name </a:t>
                      </a:r>
                    </a:p>
                    <a:p>
                      <a:r>
                        <a:rPr lang="en-GB" dirty="0"/>
                        <a:t>All saved to ‘ND ZARA’</a:t>
                      </a:r>
                    </a:p>
                  </a:txBody>
                  <a:tcPr/>
                </a:tc>
                <a:extLst>
                  <a:ext uri="{0D108BD9-81ED-4DB2-BD59-A6C34878D82A}">
                    <a16:rowId xmlns:a16="http://schemas.microsoft.com/office/drawing/2014/main" val="3697657058"/>
                  </a:ext>
                </a:extLst>
              </a:tr>
              <a:tr h="328484">
                <a:tc>
                  <a:txBody>
                    <a:bodyPr/>
                    <a:lstStyle/>
                    <a:p>
                      <a:r>
                        <a:rPr lang="en-GB" sz="1400" dirty="0"/>
                        <a:t>Lily</a:t>
                      </a:r>
                    </a:p>
                  </a:txBody>
                  <a:tcPr/>
                </a:tc>
                <a:tc>
                  <a:txBody>
                    <a:bodyPr/>
                    <a:lstStyle/>
                    <a:p>
                      <a:r>
                        <a:rPr lang="en-GB" sz="1400" dirty="0"/>
                        <a:t>Yes</a:t>
                      </a:r>
                    </a:p>
                    <a:p>
                      <a:r>
                        <a:rPr lang="en-GB" sz="1400" dirty="0"/>
                        <a:t>6 </a:t>
                      </a:r>
                    </a:p>
                  </a:txBody>
                  <a:tcPr/>
                </a:tc>
                <a:tc>
                  <a:txBody>
                    <a:bodyPr/>
                    <a:lstStyle/>
                    <a:p>
                      <a:r>
                        <a:rPr lang="en-GB" sz="1400" dirty="0"/>
                        <a:t>Yes </a:t>
                      </a:r>
                    </a:p>
                  </a:txBody>
                  <a:tcPr/>
                </a:tc>
                <a:tc>
                  <a:txBody>
                    <a:bodyPr/>
                    <a:lstStyle/>
                    <a:p>
                      <a:r>
                        <a:rPr lang="en-GB" sz="1400" dirty="0"/>
                        <a:t>Not finished</a:t>
                      </a:r>
                    </a:p>
                  </a:txBody>
                  <a:tcPr/>
                </a:tc>
                <a:tc>
                  <a:txBody>
                    <a:bodyPr/>
                    <a:lstStyle/>
                    <a:p>
                      <a:endParaRPr lang="en-GB" sz="1400" dirty="0"/>
                    </a:p>
                  </a:txBody>
                  <a:tcPr/>
                </a:tc>
                <a:extLst>
                  <a:ext uri="{0D108BD9-81ED-4DB2-BD59-A6C34878D82A}">
                    <a16:rowId xmlns:a16="http://schemas.microsoft.com/office/drawing/2014/main" val="1228632221"/>
                  </a:ext>
                </a:extLst>
              </a:tr>
              <a:tr h="328484">
                <a:tc>
                  <a:txBody>
                    <a:bodyPr/>
                    <a:lstStyle/>
                    <a:p>
                      <a:r>
                        <a:rPr lang="en-GB" sz="1400" dirty="0"/>
                        <a:t>Fig</a:t>
                      </a:r>
                    </a:p>
                  </a:txBody>
                  <a:tcPr/>
                </a:tc>
                <a:tc>
                  <a:txBody>
                    <a:bodyPr/>
                    <a:lstStyle/>
                    <a:p>
                      <a:r>
                        <a:rPr lang="en-GB" sz="1400" dirty="0"/>
                        <a:t>Yes </a:t>
                      </a:r>
                    </a:p>
                    <a:p>
                      <a:r>
                        <a:rPr lang="en-GB" sz="1400" dirty="0"/>
                        <a:t>4</a:t>
                      </a:r>
                    </a:p>
                  </a:txBody>
                  <a:tcPr/>
                </a:tc>
                <a:tc>
                  <a:txBody>
                    <a:bodyPr/>
                    <a:lstStyle/>
                    <a:p>
                      <a:r>
                        <a:rPr lang="en-GB" sz="1400" dirty="0"/>
                        <a:t>Yes </a:t>
                      </a:r>
                    </a:p>
                  </a:txBody>
                  <a:tcPr/>
                </a:tc>
                <a:tc>
                  <a:txBody>
                    <a:bodyPr/>
                    <a:lstStyle/>
                    <a:p>
                      <a:r>
                        <a:rPr lang="en-GB" sz="1400" dirty="0"/>
                        <a:t>Needs to be edited, so the floating fig looks like its attached to the sprig above it. </a:t>
                      </a:r>
                    </a:p>
                  </a:txBody>
                  <a:tcPr/>
                </a:tc>
                <a:tc>
                  <a:txBody>
                    <a:bodyPr/>
                    <a:lstStyle/>
                    <a:p>
                      <a:r>
                        <a:rPr lang="en-GB" sz="1400" dirty="0" err="1"/>
                        <a:t>Figgy</a:t>
                      </a:r>
                      <a:r>
                        <a:rPr lang="en-GB" sz="1400" dirty="0"/>
                        <a:t> </a:t>
                      </a:r>
                      <a:r>
                        <a:rPr lang="en-GB" sz="1400" dirty="0" err="1"/>
                        <a:t>figgy.psd</a:t>
                      </a:r>
                      <a:endParaRPr lang="en-GB" sz="1400" dirty="0"/>
                    </a:p>
                  </a:txBody>
                  <a:tcPr/>
                </a:tc>
                <a:extLst>
                  <a:ext uri="{0D108BD9-81ED-4DB2-BD59-A6C34878D82A}">
                    <a16:rowId xmlns:a16="http://schemas.microsoft.com/office/drawing/2014/main" val="1380253588"/>
                  </a:ext>
                </a:extLst>
              </a:tr>
              <a:tr h="328484">
                <a:tc>
                  <a:txBody>
                    <a:bodyPr/>
                    <a:lstStyle/>
                    <a:p>
                      <a:r>
                        <a:rPr lang="en-GB" sz="1400" dirty="0"/>
                        <a:t>Eucalyptus </a:t>
                      </a:r>
                    </a:p>
                  </a:txBody>
                  <a:tcPr/>
                </a:tc>
                <a:tc>
                  <a:txBody>
                    <a:bodyPr/>
                    <a:lstStyle/>
                    <a:p>
                      <a:r>
                        <a:rPr lang="en-GB" sz="1400" dirty="0"/>
                        <a:t>Yes </a:t>
                      </a:r>
                    </a:p>
                    <a:p>
                      <a:r>
                        <a:rPr lang="en-GB" sz="1400" dirty="0"/>
                        <a:t>3 (not all used)</a:t>
                      </a:r>
                    </a:p>
                  </a:txBody>
                  <a:tcPr/>
                </a:tc>
                <a:tc>
                  <a:txBody>
                    <a:bodyPr/>
                    <a:lstStyle/>
                    <a:p>
                      <a:r>
                        <a:rPr lang="en-GB" sz="1400" dirty="0"/>
                        <a:t>Yes </a:t>
                      </a:r>
                    </a:p>
                  </a:txBody>
                  <a:tcPr/>
                </a:tc>
                <a:tc>
                  <a:txBody>
                    <a:bodyPr/>
                    <a:lstStyle/>
                    <a:p>
                      <a:r>
                        <a:rPr lang="en-GB" sz="1400" dirty="0"/>
                        <a:t>Yes- not finished 2 designs done both not right. </a:t>
                      </a:r>
                    </a:p>
                  </a:txBody>
                  <a:tcPr/>
                </a:tc>
                <a:tc>
                  <a:txBody>
                    <a:bodyPr/>
                    <a:lstStyle/>
                    <a:p>
                      <a:r>
                        <a:rPr lang="en-GB" sz="1400" dirty="0"/>
                        <a:t>Eucalyptus </a:t>
                      </a:r>
                      <a:r>
                        <a:rPr lang="en-GB" sz="1400" dirty="0" err="1"/>
                        <a:t>design.psd</a:t>
                      </a:r>
                      <a:r>
                        <a:rPr lang="en-GB" sz="1400" dirty="0"/>
                        <a:t> </a:t>
                      </a:r>
                    </a:p>
                  </a:txBody>
                  <a:tcPr/>
                </a:tc>
                <a:extLst>
                  <a:ext uri="{0D108BD9-81ED-4DB2-BD59-A6C34878D82A}">
                    <a16:rowId xmlns:a16="http://schemas.microsoft.com/office/drawing/2014/main" val="2391987767"/>
                  </a:ext>
                </a:extLst>
              </a:tr>
              <a:tr h="0">
                <a:tc>
                  <a:txBody>
                    <a:bodyPr/>
                    <a:lstStyle/>
                    <a:p>
                      <a:r>
                        <a:rPr lang="en-GB" sz="1400" dirty="0"/>
                        <a:t>Lavender </a:t>
                      </a:r>
                    </a:p>
                  </a:txBody>
                  <a:tcPr/>
                </a:tc>
                <a:tc>
                  <a:txBody>
                    <a:bodyPr/>
                    <a:lstStyle/>
                    <a:p>
                      <a:r>
                        <a:rPr lang="en-GB" sz="1400" dirty="0"/>
                        <a:t>Yes </a:t>
                      </a:r>
                    </a:p>
                    <a:p>
                      <a:r>
                        <a:rPr lang="en-GB" sz="1400" dirty="0"/>
                        <a:t>1(but needs more)</a:t>
                      </a:r>
                    </a:p>
                  </a:txBody>
                  <a:tcPr/>
                </a:tc>
                <a:tc>
                  <a:txBody>
                    <a:bodyPr/>
                    <a:lstStyle/>
                    <a:p>
                      <a:r>
                        <a:rPr lang="en-GB" sz="1400" dirty="0"/>
                        <a:t>Yes </a:t>
                      </a:r>
                    </a:p>
                  </a:txBody>
                  <a:tcPr/>
                </a:tc>
                <a:tc>
                  <a:txBody>
                    <a:bodyPr/>
                    <a:lstStyle/>
                    <a:p>
                      <a:r>
                        <a:rPr lang="en-GB" sz="1400" dirty="0"/>
                        <a:t>Don’t like it so redo</a:t>
                      </a:r>
                    </a:p>
                  </a:txBody>
                  <a:tcPr/>
                </a:tc>
                <a:tc>
                  <a:txBody>
                    <a:bodyPr/>
                    <a:lstStyle/>
                    <a:p>
                      <a:r>
                        <a:rPr lang="en-GB" sz="1400" dirty="0" err="1"/>
                        <a:t>Lavender.psd</a:t>
                      </a:r>
                      <a:endParaRPr lang="en-GB" sz="1400" dirty="0"/>
                    </a:p>
                  </a:txBody>
                  <a:tcPr/>
                </a:tc>
                <a:extLst>
                  <a:ext uri="{0D108BD9-81ED-4DB2-BD59-A6C34878D82A}">
                    <a16:rowId xmlns:a16="http://schemas.microsoft.com/office/drawing/2014/main" val="1613612077"/>
                  </a:ext>
                </a:extLst>
              </a:tr>
              <a:tr h="0">
                <a:tc>
                  <a:txBody>
                    <a:bodyPr/>
                    <a:lstStyle/>
                    <a:p>
                      <a:r>
                        <a:rPr lang="en-GB" sz="1400" dirty="0"/>
                        <a:t>Peonies </a:t>
                      </a:r>
                    </a:p>
                  </a:txBody>
                  <a:tcPr/>
                </a:tc>
                <a:tc>
                  <a:txBody>
                    <a:bodyPr/>
                    <a:lstStyle/>
                    <a:p>
                      <a:r>
                        <a:rPr lang="en-GB" sz="1400" dirty="0"/>
                        <a:t>Yes</a:t>
                      </a:r>
                    </a:p>
                    <a:p>
                      <a:r>
                        <a:rPr lang="en-GB" sz="1400" dirty="0"/>
                        <a:t>2</a:t>
                      </a:r>
                    </a:p>
                  </a:txBody>
                  <a:tcPr/>
                </a:tc>
                <a:tc>
                  <a:txBody>
                    <a:bodyPr/>
                    <a:lstStyle/>
                    <a:p>
                      <a:r>
                        <a:rPr lang="en-GB" sz="1400" dirty="0"/>
                        <a:t>Yes </a:t>
                      </a:r>
                    </a:p>
                  </a:txBody>
                  <a:tcPr/>
                </a:tc>
                <a:tc>
                  <a:txBody>
                    <a:bodyPr/>
                    <a:lstStyle/>
                    <a:p>
                      <a:r>
                        <a:rPr lang="en-GB" sz="1400" dirty="0"/>
                        <a:t>Needs finishing</a:t>
                      </a:r>
                    </a:p>
                    <a:p>
                      <a:r>
                        <a:rPr lang="en-GB" sz="1400" dirty="0"/>
                        <a:t>And add a separate colour way. Try orange </a:t>
                      </a:r>
                      <a:r>
                        <a:rPr lang="en-GB" sz="1400" dirty="0" err="1"/>
                        <a:t>aswell</a:t>
                      </a:r>
                      <a:r>
                        <a:rPr lang="en-GB" sz="1400" dirty="0"/>
                        <a:t>!</a:t>
                      </a:r>
                    </a:p>
                  </a:txBody>
                  <a:tcPr/>
                </a:tc>
                <a:tc>
                  <a:txBody>
                    <a:bodyPr/>
                    <a:lstStyle/>
                    <a:p>
                      <a:r>
                        <a:rPr lang="en-GB" sz="1400" dirty="0"/>
                        <a:t>Pink </a:t>
                      </a:r>
                      <a:r>
                        <a:rPr lang="en-GB" sz="1400" dirty="0" err="1"/>
                        <a:t>peonie.psd</a:t>
                      </a:r>
                      <a:endParaRPr lang="en-GB" sz="1400" dirty="0"/>
                    </a:p>
                  </a:txBody>
                  <a:tcPr/>
                </a:tc>
                <a:extLst>
                  <a:ext uri="{0D108BD9-81ED-4DB2-BD59-A6C34878D82A}">
                    <a16:rowId xmlns:a16="http://schemas.microsoft.com/office/drawing/2014/main" val="4117385967"/>
                  </a:ext>
                </a:extLst>
              </a:tr>
              <a:tr h="0">
                <a:tc>
                  <a:txBody>
                    <a:bodyPr/>
                    <a:lstStyle/>
                    <a:p>
                      <a:r>
                        <a:rPr lang="en-GB" sz="1400" dirty="0"/>
                        <a:t>Chrysanthemum</a:t>
                      </a:r>
                    </a:p>
                  </a:txBody>
                  <a:tcPr/>
                </a:tc>
                <a:tc>
                  <a:txBody>
                    <a:bodyPr/>
                    <a:lstStyle/>
                    <a:p>
                      <a:r>
                        <a:rPr lang="en-GB" sz="1400" dirty="0"/>
                        <a:t>½ painted </a:t>
                      </a:r>
                    </a:p>
                  </a:txBody>
                  <a:tcPr/>
                </a:tc>
                <a:tc>
                  <a:txBody>
                    <a:bodyPr/>
                    <a:lstStyle/>
                    <a:p>
                      <a:endParaRPr lang="en-GB" sz="1400" dirty="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3514006061"/>
                  </a:ext>
                </a:extLst>
              </a:tr>
              <a:tr h="0">
                <a:tc>
                  <a:txBody>
                    <a:bodyPr/>
                    <a:lstStyle/>
                    <a:p>
                      <a:r>
                        <a:rPr lang="en-GB" sz="1400" dirty="0"/>
                        <a:t>Magnolia </a:t>
                      </a:r>
                    </a:p>
                  </a:txBody>
                  <a:tcPr/>
                </a:tc>
                <a:tc>
                  <a:txBody>
                    <a:bodyPr/>
                    <a:lstStyle/>
                    <a:p>
                      <a:r>
                        <a:rPr lang="en-GB" sz="1400" dirty="0"/>
                        <a:t>½ painted </a:t>
                      </a:r>
                    </a:p>
                  </a:txBody>
                  <a:tcPr/>
                </a:tc>
                <a:tc>
                  <a:txBody>
                    <a:bodyPr/>
                    <a:lstStyle/>
                    <a:p>
                      <a:endParaRPr lang="en-GB" sz="1400" dirty="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3388002888"/>
                  </a:ext>
                </a:extLst>
              </a:tr>
              <a:tr h="0">
                <a:tc>
                  <a:txBody>
                    <a:bodyPr/>
                    <a:lstStyle/>
                    <a:p>
                      <a:r>
                        <a:rPr lang="en-GB" sz="1400" dirty="0"/>
                        <a:t>Elderflower/ mixed florals </a:t>
                      </a:r>
                    </a:p>
                  </a:txBody>
                  <a:tcPr/>
                </a:tc>
                <a:tc>
                  <a:txBody>
                    <a:bodyPr/>
                    <a:lstStyle/>
                    <a:p>
                      <a:endParaRPr lang="en-GB" sz="1400" dirty="0"/>
                    </a:p>
                  </a:txBody>
                  <a:tcPr/>
                </a:tc>
                <a:tc>
                  <a:txBody>
                    <a:bodyPr/>
                    <a:lstStyle/>
                    <a:p>
                      <a:endParaRPr lang="en-GB" sz="1400" dirty="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3986804386"/>
                  </a:ext>
                </a:extLst>
              </a:tr>
            </a:tbl>
          </a:graphicData>
        </a:graphic>
      </p:graphicFrame>
    </p:spTree>
    <p:extLst>
      <p:ext uri="{BB962C8B-B14F-4D97-AF65-F5344CB8AC3E}">
        <p14:creationId xmlns:p14="http://schemas.microsoft.com/office/powerpoint/2010/main" val="12524307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ackground pattern&#10;&#10;Description automatically generated">
            <a:extLst>
              <a:ext uri="{FF2B5EF4-FFF2-40B4-BE49-F238E27FC236}">
                <a16:creationId xmlns:a16="http://schemas.microsoft.com/office/drawing/2014/main" id="{F1D43943-288F-B240-8833-C04E4F0CF13B}"/>
              </a:ext>
            </a:extLst>
          </p:cNvPr>
          <p:cNvPicPr>
            <a:picLocks noChangeAspect="1"/>
          </p:cNvPicPr>
          <p:nvPr/>
        </p:nvPicPr>
        <p:blipFill>
          <a:blip r:embed="rId3"/>
          <a:stretch>
            <a:fillRect/>
          </a:stretch>
        </p:blipFill>
        <p:spPr>
          <a:xfrm>
            <a:off x="167951" y="177800"/>
            <a:ext cx="10134600" cy="6502400"/>
          </a:xfrm>
          <a:prstGeom prst="rect">
            <a:avLst/>
          </a:prstGeom>
        </p:spPr>
      </p:pic>
      <p:sp>
        <p:nvSpPr>
          <p:cNvPr id="2" name="TextBox 1">
            <a:extLst>
              <a:ext uri="{FF2B5EF4-FFF2-40B4-BE49-F238E27FC236}">
                <a16:creationId xmlns:a16="http://schemas.microsoft.com/office/drawing/2014/main" id="{2246DF37-41B7-224E-B791-9983EBC54BC5}"/>
              </a:ext>
            </a:extLst>
          </p:cNvPr>
          <p:cNvSpPr txBox="1"/>
          <p:nvPr/>
        </p:nvSpPr>
        <p:spPr>
          <a:xfrm>
            <a:off x="10543592" y="177800"/>
            <a:ext cx="1474237" cy="3139321"/>
          </a:xfrm>
          <a:prstGeom prst="rect">
            <a:avLst/>
          </a:prstGeom>
          <a:noFill/>
        </p:spPr>
        <p:txBody>
          <a:bodyPr wrap="square" rtlCol="0">
            <a:spAutoFit/>
          </a:bodyPr>
          <a:lstStyle/>
          <a:p>
            <a:r>
              <a:rPr lang="en-GB" dirty="0"/>
              <a:t>Draft one of peony design </a:t>
            </a:r>
          </a:p>
          <a:p>
            <a:endParaRPr lang="en-GB" dirty="0"/>
          </a:p>
          <a:p>
            <a:r>
              <a:rPr lang="en-GB" dirty="0"/>
              <a:t>Design is too green and I don’t like the shadow needs to be redone and looked at again. </a:t>
            </a:r>
          </a:p>
        </p:txBody>
      </p:sp>
    </p:spTree>
    <p:extLst>
      <p:ext uri="{BB962C8B-B14F-4D97-AF65-F5344CB8AC3E}">
        <p14:creationId xmlns:p14="http://schemas.microsoft.com/office/powerpoint/2010/main" val="7477883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83468</TotalTime>
  <Words>1399</Words>
  <Application>Microsoft Macintosh PowerPoint</Application>
  <PresentationFormat>Widescreen</PresentationFormat>
  <Paragraphs>135</Paragraphs>
  <Slides>49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Calibri Light</vt:lpstr>
      <vt:lpstr>Open Sans</vt:lpstr>
      <vt:lpstr>Office Theme</vt:lpstr>
      <vt:lpstr>Zara James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 Elizabeth James (P150964)</dc:creator>
  <cp:lastModifiedBy>Zara Elizabeth James (P150964)</cp:lastModifiedBy>
  <cp:revision>42</cp:revision>
  <dcterms:created xsi:type="dcterms:W3CDTF">2021-02-01T20:24:34Z</dcterms:created>
  <dcterms:modified xsi:type="dcterms:W3CDTF">2021-05-18T11:28:39Z</dcterms:modified>
</cp:coreProperties>
</file>