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303" r:id="rId3"/>
    <p:sldId id="299" r:id="rId4"/>
    <p:sldId id="300" r:id="rId5"/>
    <p:sldId id="257" r:id="rId6"/>
    <p:sldId id="258" r:id="rId7"/>
    <p:sldId id="259" r:id="rId8"/>
    <p:sldId id="297" r:id="rId9"/>
    <p:sldId id="260" r:id="rId10"/>
    <p:sldId id="261" r:id="rId11"/>
    <p:sldId id="262" r:id="rId12"/>
    <p:sldId id="263" r:id="rId13"/>
    <p:sldId id="301" r:id="rId14"/>
    <p:sldId id="302" r:id="rId15"/>
    <p:sldId id="298" r:id="rId16"/>
    <p:sldId id="264" r:id="rId17"/>
    <p:sldId id="265" r:id="rId18"/>
    <p:sldId id="266" r:id="rId19"/>
    <p:sldId id="267" r:id="rId20"/>
    <p:sldId id="268" r:id="rId21"/>
    <p:sldId id="269" r:id="rId22"/>
    <p:sldId id="270" r:id="rId23"/>
    <p:sldId id="271" r:id="rId24"/>
    <p:sldId id="272" r:id="rId25"/>
    <p:sldId id="273" r:id="rId26"/>
    <p:sldId id="274" r:id="rId27"/>
    <p:sldId id="275"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91" r:id="rId41"/>
    <p:sldId id="292" r:id="rId42"/>
    <p:sldId id="293" r:id="rId43"/>
    <p:sldId id="294" r:id="rId44"/>
    <p:sldId id="289" r:id="rId45"/>
    <p:sldId id="295" r:id="rId46"/>
    <p:sldId id="296"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4728"/>
  </p:normalViewPr>
  <p:slideViewPr>
    <p:cSldViewPr snapToGrid="0">
      <p:cViewPr varScale="1">
        <p:scale>
          <a:sx n="88" d="100"/>
          <a:sy n="88" d="100"/>
        </p:scale>
        <p:origin x="176"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E1EFA-E283-FCAC-4690-F46E46A4CE6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4354020-26DD-7628-5BBC-DFF54E8834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8C20D93-89ED-8857-34E8-1AA713E986F7}"/>
              </a:ext>
            </a:extLst>
          </p:cNvPr>
          <p:cNvSpPr>
            <a:spLocks noGrp="1"/>
          </p:cNvSpPr>
          <p:nvPr>
            <p:ph type="dt" sz="half" idx="10"/>
          </p:nvPr>
        </p:nvSpPr>
        <p:spPr/>
        <p:txBody>
          <a:bodyPr/>
          <a:lstStyle/>
          <a:p>
            <a:fld id="{96581FD4-7918-564D-8258-46A508499080}" type="datetimeFigureOut">
              <a:rPr lang="en-US" smtClean="0"/>
              <a:t>10/19/25</a:t>
            </a:fld>
            <a:endParaRPr lang="en-US"/>
          </a:p>
        </p:txBody>
      </p:sp>
      <p:sp>
        <p:nvSpPr>
          <p:cNvPr id="5" name="Footer Placeholder 4">
            <a:extLst>
              <a:ext uri="{FF2B5EF4-FFF2-40B4-BE49-F238E27FC236}">
                <a16:creationId xmlns:a16="http://schemas.microsoft.com/office/drawing/2014/main" id="{D8700A8D-66B6-6BF6-74DC-70071064E5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6CDE60-2867-5DEC-5364-7D5938EE72D9}"/>
              </a:ext>
            </a:extLst>
          </p:cNvPr>
          <p:cNvSpPr>
            <a:spLocks noGrp="1"/>
          </p:cNvSpPr>
          <p:nvPr>
            <p:ph type="sldNum" sz="quarter" idx="12"/>
          </p:nvPr>
        </p:nvSpPr>
        <p:spPr/>
        <p:txBody>
          <a:bodyPr/>
          <a:lstStyle/>
          <a:p>
            <a:fld id="{D60F2ABC-BE32-C946-902D-B38052C6DD99}" type="slidenum">
              <a:rPr lang="en-US" smtClean="0"/>
              <a:t>‹#›</a:t>
            </a:fld>
            <a:endParaRPr lang="en-US"/>
          </a:p>
        </p:txBody>
      </p:sp>
    </p:spTree>
    <p:extLst>
      <p:ext uri="{BB962C8B-B14F-4D97-AF65-F5344CB8AC3E}">
        <p14:creationId xmlns:p14="http://schemas.microsoft.com/office/powerpoint/2010/main" val="3308211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639E9-E6C5-92F1-E077-3E43970488F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85B0CA9-6649-3EF2-441F-E2B484953C5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C6306F7-78A9-7A8D-98A9-88762A6EA6B6}"/>
              </a:ext>
            </a:extLst>
          </p:cNvPr>
          <p:cNvSpPr>
            <a:spLocks noGrp="1"/>
          </p:cNvSpPr>
          <p:nvPr>
            <p:ph type="dt" sz="half" idx="10"/>
          </p:nvPr>
        </p:nvSpPr>
        <p:spPr/>
        <p:txBody>
          <a:bodyPr/>
          <a:lstStyle/>
          <a:p>
            <a:fld id="{96581FD4-7918-564D-8258-46A508499080}" type="datetimeFigureOut">
              <a:rPr lang="en-US" smtClean="0"/>
              <a:t>10/19/25</a:t>
            </a:fld>
            <a:endParaRPr lang="en-US"/>
          </a:p>
        </p:txBody>
      </p:sp>
      <p:sp>
        <p:nvSpPr>
          <p:cNvPr id="5" name="Footer Placeholder 4">
            <a:extLst>
              <a:ext uri="{FF2B5EF4-FFF2-40B4-BE49-F238E27FC236}">
                <a16:creationId xmlns:a16="http://schemas.microsoft.com/office/drawing/2014/main" id="{15673527-7C2B-0828-E031-CD5BF41D5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F274A6-DD40-776A-F75F-146B722A0A5B}"/>
              </a:ext>
            </a:extLst>
          </p:cNvPr>
          <p:cNvSpPr>
            <a:spLocks noGrp="1"/>
          </p:cNvSpPr>
          <p:nvPr>
            <p:ph type="sldNum" sz="quarter" idx="12"/>
          </p:nvPr>
        </p:nvSpPr>
        <p:spPr/>
        <p:txBody>
          <a:bodyPr/>
          <a:lstStyle/>
          <a:p>
            <a:fld id="{D60F2ABC-BE32-C946-902D-B38052C6DD99}" type="slidenum">
              <a:rPr lang="en-US" smtClean="0"/>
              <a:t>‹#›</a:t>
            </a:fld>
            <a:endParaRPr lang="en-US"/>
          </a:p>
        </p:txBody>
      </p:sp>
    </p:spTree>
    <p:extLst>
      <p:ext uri="{BB962C8B-B14F-4D97-AF65-F5344CB8AC3E}">
        <p14:creationId xmlns:p14="http://schemas.microsoft.com/office/powerpoint/2010/main" val="1052389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0D5A2-4624-B5D1-37A4-7BD2B6586DD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4177AB8-BAB6-28FB-E32C-94D55EB5F91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8C31897-F521-5339-CFD2-B39D1482690F}"/>
              </a:ext>
            </a:extLst>
          </p:cNvPr>
          <p:cNvSpPr>
            <a:spLocks noGrp="1"/>
          </p:cNvSpPr>
          <p:nvPr>
            <p:ph type="dt" sz="half" idx="10"/>
          </p:nvPr>
        </p:nvSpPr>
        <p:spPr/>
        <p:txBody>
          <a:bodyPr/>
          <a:lstStyle/>
          <a:p>
            <a:fld id="{96581FD4-7918-564D-8258-46A508499080}" type="datetimeFigureOut">
              <a:rPr lang="en-US" smtClean="0"/>
              <a:t>10/19/25</a:t>
            </a:fld>
            <a:endParaRPr lang="en-US"/>
          </a:p>
        </p:txBody>
      </p:sp>
      <p:sp>
        <p:nvSpPr>
          <p:cNvPr id="5" name="Footer Placeholder 4">
            <a:extLst>
              <a:ext uri="{FF2B5EF4-FFF2-40B4-BE49-F238E27FC236}">
                <a16:creationId xmlns:a16="http://schemas.microsoft.com/office/drawing/2014/main" id="{7CCD6FC4-077A-4C9F-8C6D-BF10ECF75E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D6E49-2B3A-0A88-D642-2E2009BA9086}"/>
              </a:ext>
            </a:extLst>
          </p:cNvPr>
          <p:cNvSpPr>
            <a:spLocks noGrp="1"/>
          </p:cNvSpPr>
          <p:nvPr>
            <p:ph type="sldNum" sz="quarter" idx="12"/>
          </p:nvPr>
        </p:nvSpPr>
        <p:spPr/>
        <p:txBody>
          <a:bodyPr/>
          <a:lstStyle/>
          <a:p>
            <a:fld id="{D60F2ABC-BE32-C946-902D-B38052C6DD99}" type="slidenum">
              <a:rPr lang="en-US" smtClean="0"/>
              <a:t>‹#›</a:t>
            </a:fld>
            <a:endParaRPr lang="en-US"/>
          </a:p>
        </p:txBody>
      </p:sp>
    </p:spTree>
    <p:extLst>
      <p:ext uri="{BB962C8B-B14F-4D97-AF65-F5344CB8AC3E}">
        <p14:creationId xmlns:p14="http://schemas.microsoft.com/office/powerpoint/2010/main" val="1361088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6EF3D-7867-CB5A-B2F2-F8ED3812F2E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E924845-405A-8548-C3A8-CD56B906468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3760EF9-B5A6-409E-FA13-3B4A282AF01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BE4B4FD-70F4-6BB3-CE8F-B91441BABE61}"/>
              </a:ext>
            </a:extLst>
          </p:cNvPr>
          <p:cNvSpPr>
            <a:spLocks noGrp="1"/>
          </p:cNvSpPr>
          <p:nvPr>
            <p:ph type="dt" sz="half" idx="10"/>
          </p:nvPr>
        </p:nvSpPr>
        <p:spPr/>
        <p:txBody>
          <a:bodyPr/>
          <a:lstStyle/>
          <a:p>
            <a:fld id="{96581FD4-7918-564D-8258-46A508499080}" type="datetimeFigureOut">
              <a:rPr lang="en-US" smtClean="0"/>
              <a:t>10/19/25</a:t>
            </a:fld>
            <a:endParaRPr lang="en-US"/>
          </a:p>
        </p:txBody>
      </p:sp>
      <p:sp>
        <p:nvSpPr>
          <p:cNvPr id="6" name="Footer Placeholder 5">
            <a:extLst>
              <a:ext uri="{FF2B5EF4-FFF2-40B4-BE49-F238E27FC236}">
                <a16:creationId xmlns:a16="http://schemas.microsoft.com/office/drawing/2014/main" id="{9E6F6561-F8FB-71EE-74CE-73493D0EEE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51A713-712F-542A-E449-ADFD970128A2}"/>
              </a:ext>
            </a:extLst>
          </p:cNvPr>
          <p:cNvSpPr>
            <a:spLocks noGrp="1"/>
          </p:cNvSpPr>
          <p:nvPr>
            <p:ph type="sldNum" sz="quarter" idx="12"/>
          </p:nvPr>
        </p:nvSpPr>
        <p:spPr/>
        <p:txBody>
          <a:bodyPr/>
          <a:lstStyle/>
          <a:p>
            <a:fld id="{D60F2ABC-BE32-C946-902D-B38052C6DD99}" type="slidenum">
              <a:rPr lang="en-US" smtClean="0"/>
              <a:t>‹#›</a:t>
            </a:fld>
            <a:endParaRPr lang="en-US"/>
          </a:p>
        </p:txBody>
      </p:sp>
    </p:spTree>
    <p:extLst>
      <p:ext uri="{BB962C8B-B14F-4D97-AF65-F5344CB8AC3E}">
        <p14:creationId xmlns:p14="http://schemas.microsoft.com/office/powerpoint/2010/main" val="4271342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08A76-3BCD-2CB2-B6E0-87B72E0A3FE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36581B4-4496-FBD3-8FB5-A51BE60A61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95C303E-E48E-1B41-AB8B-5A69B26C836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5923D0A-D974-2123-4890-C27F0B2B93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5B18D64-A6C2-398E-45FA-AA640CB987A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79E6250-061C-C322-23A2-19D113B68889}"/>
              </a:ext>
            </a:extLst>
          </p:cNvPr>
          <p:cNvSpPr>
            <a:spLocks noGrp="1"/>
          </p:cNvSpPr>
          <p:nvPr>
            <p:ph type="dt" sz="half" idx="10"/>
          </p:nvPr>
        </p:nvSpPr>
        <p:spPr/>
        <p:txBody>
          <a:bodyPr/>
          <a:lstStyle/>
          <a:p>
            <a:fld id="{96581FD4-7918-564D-8258-46A508499080}" type="datetimeFigureOut">
              <a:rPr lang="en-US" smtClean="0"/>
              <a:t>10/19/25</a:t>
            </a:fld>
            <a:endParaRPr lang="en-US"/>
          </a:p>
        </p:txBody>
      </p:sp>
      <p:sp>
        <p:nvSpPr>
          <p:cNvPr id="8" name="Footer Placeholder 7">
            <a:extLst>
              <a:ext uri="{FF2B5EF4-FFF2-40B4-BE49-F238E27FC236}">
                <a16:creationId xmlns:a16="http://schemas.microsoft.com/office/drawing/2014/main" id="{EAB11519-ECD1-A331-C89D-4E98EB1BA84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2D4A85-FBB9-B176-0951-47F0BD600F62}"/>
              </a:ext>
            </a:extLst>
          </p:cNvPr>
          <p:cNvSpPr>
            <a:spLocks noGrp="1"/>
          </p:cNvSpPr>
          <p:nvPr>
            <p:ph type="sldNum" sz="quarter" idx="12"/>
          </p:nvPr>
        </p:nvSpPr>
        <p:spPr/>
        <p:txBody>
          <a:bodyPr/>
          <a:lstStyle/>
          <a:p>
            <a:fld id="{D60F2ABC-BE32-C946-902D-B38052C6DD99}" type="slidenum">
              <a:rPr lang="en-US" smtClean="0"/>
              <a:t>‹#›</a:t>
            </a:fld>
            <a:endParaRPr lang="en-US"/>
          </a:p>
        </p:txBody>
      </p:sp>
    </p:spTree>
    <p:extLst>
      <p:ext uri="{BB962C8B-B14F-4D97-AF65-F5344CB8AC3E}">
        <p14:creationId xmlns:p14="http://schemas.microsoft.com/office/powerpoint/2010/main" val="15674195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095A6-3BE7-5231-1CE0-4CD8744A821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77B24A3-5656-8C81-03B9-EDF31198D522}"/>
              </a:ext>
            </a:extLst>
          </p:cNvPr>
          <p:cNvSpPr>
            <a:spLocks noGrp="1"/>
          </p:cNvSpPr>
          <p:nvPr>
            <p:ph type="dt" sz="half" idx="10"/>
          </p:nvPr>
        </p:nvSpPr>
        <p:spPr/>
        <p:txBody>
          <a:bodyPr/>
          <a:lstStyle/>
          <a:p>
            <a:fld id="{96581FD4-7918-564D-8258-46A508499080}" type="datetimeFigureOut">
              <a:rPr lang="en-US" smtClean="0"/>
              <a:t>10/19/25</a:t>
            </a:fld>
            <a:endParaRPr lang="en-US"/>
          </a:p>
        </p:txBody>
      </p:sp>
      <p:sp>
        <p:nvSpPr>
          <p:cNvPr id="4" name="Footer Placeholder 3">
            <a:extLst>
              <a:ext uri="{FF2B5EF4-FFF2-40B4-BE49-F238E27FC236}">
                <a16:creationId xmlns:a16="http://schemas.microsoft.com/office/drawing/2014/main" id="{091B066D-9EFE-B6E3-EB80-CC08E02ADC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8F84DF4-9EF2-80CB-58F3-D2D0AEF79EE5}"/>
              </a:ext>
            </a:extLst>
          </p:cNvPr>
          <p:cNvSpPr>
            <a:spLocks noGrp="1"/>
          </p:cNvSpPr>
          <p:nvPr>
            <p:ph type="sldNum" sz="quarter" idx="12"/>
          </p:nvPr>
        </p:nvSpPr>
        <p:spPr/>
        <p:txBody>
          <a:bodyPr/>
          <a:lstStyle/>
          <a:p>
            <a:fld id="{D60F2ABC-BE32-C946-902D-B38052C6DD99}" type="slidenum">
              <a:rPr lang="en-US" smtClean="0"/>
              <a:t>‹#›</a:t>
            </a:fld>
            <a:endParaRPr lang="en-US"/>
          </a:p>
        </p:txBody>
      </p:sp>
    </p:spTree>
    <p:extLst>
      <p:ext uri="{BB962C8B-B14F-4D97-AF65-F5344CB8AC3E}">
        <p14:creationId xmlns:p14="http://schemas.microsoft.com/office/powerpoint/2010/main" val="3834236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E3C431-D4DD-2DA0-14BA-B168457BF016}"/>
              </a:ext>
            </a:extLst>
          </p:cNvPr>
          <p:cNvSpPr>
            <a:spLocks noGrp="1"/>
          </p:cNvSpPr>
          <p:nvPr>
            <p:ph type="dt" sz="half" idx="10"/>
          </p:nvPr>
        </p:nvSpPr>
        <p:spPr/>
        <p:txBody>
          <a:bodyPr/>
          <a:lstStyle/>
          <a:p>
            <a:fld id="{96581FD4-7918-564D-8258-46A508499080}" type="datetimeFigureOut">
              <a:rPr lang="en-US" smtClean="0"/>
              <a:t>10/19/25</a:t>
            </a:fld>
            <a:endParaRPr lang="en-US"/>
          </a:p>
        </p:txBody>
      </p:sp>
      <p:sp>
        <p:nvSpPr>
          <p:cNvPr id="3" name="Footer Placeholder 2">
            <a:extLst>
              <a:ext uri="{FF2B5EF4-FFF2-40B4-BE49-F238E27FC236}">
                <a16:creationId xmlns:a16="http://schemas.microsoft.com/office/drawing/2014/main" id="{F1F2661D-C23D-4DA1-1514-9D7656091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874BBD-70EA-5CF1-DE86-E4D31F84DE60}"/>
              </a:ext>
            </a:extLst>
          </p:cNvPr>
          <p:cNvSpPr>
            <a:spLocks noGrp="1"/>
          </p:cNvSpPr>
          <p:nvPr>
            <p:ph type="sldNum" sz="quarter" idx="12"/>
          </p:nvPr>
        </p:nvSpPr>
        <p:spPr/>
        <p:txBody>
          <a:bodyPr/>
          <a:lstStyle/>
          <a:p>
            <a:fld id="{D60F2ABC-BE32-C946-902D-B38052C6DD99}" type="slidenum">
              <a:rPr lang="en-US" smtClean="0"/>
              <a:t>‹#›</a:t>
            </a:fld>
            <a:endParaRPr lang="en-US"/>
          </a:p>
        </p:txBody>
      </p:sp>
    </p:spTree>
    <p:extLst>
      <p:ext uri="{BB962C8B-B14F-4D97-AF65-F5344CB8AC3E}">
        <p14:creationId xmlns:p14="http://schemas.microsoft.com/office/powerpoint/2010/main" val="681428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E11D3-4726-8B70-5B45-4E0BE9D29D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71F3D1C-06E2-4727-FF83-B3AAE45186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BEC2940-DE7F-1443-02F9-1D31E0DC71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8C2879-5C15-BF0F-8DAB-4D4B538AF343}"/>
              </a:ext>
            </a:extLst>
          </p:cNvPr>
          <p:cNvSpPr>
            <a:spLocks noGrp="1"/>
          </p:cNvSpPr>
          <p:nvPr>
            <p:ph type="dt" sz="half" idx="10"/>
          </p:nvPr>
        </p:nvSpPr>
        <p:spPr/>
        <p:txBody>
          <a:bodyPr/>
          <a:lstStyle/>
          <a:p>
            <a:fld id="{96581FD4-7918-564D-8258-46A508499080}" type="datetimeFigureOut">
              <a:rPr lang="en-US" smtClean="0"/>
              <a:t>10/19/25</a:t>
            </a:fld>
            <a:endParaRPr lang="en-US"/>
          </a:p>
        </p:txBody>
      </p:sp>
      <p:sp>
        <p:nvSpPr>
          <p:cNvPr id="6" name="Footer Placeholder 5">
            <a:extLst>
              <a:ext uri="{FF2B5EF4-FFF2-40B4-BE49-F238E27FC236}">
                <a16:creationId xmlns:a16="http://schemas.microsoft.com/office/drawing/2014/main" id="{6A89DE92-2DC7-B7B1-900E-5F5B4381D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2A2B77-FA00-9EC1-A56E-47EB0194A096}"/>
              </a:ext>
            </a:extLst>
          </p:cNvPr>
          <p:cNvSpPr>
            <a:spLocks noGrp="1"/>
          </p:cNvSpPr>
          <p:nvPr>
            <p:ph type="sldNum" sz="quarter" idx="12"/>
          </p:nvPr>
        </p:nvSpPr>
        <p:spPr/>
        <p:txBody>
          <a:bodyPr/>
          <a:lstStyle/>
          <a:p>
            <a:fld id="{D60F2ABC-BE32-C946-902D-B38052C6DD99}" type="slidenum">
              <a:rPr lang="en-US" smtClean="0"/>
              <a:t>‹#›</a:t>
            </a:fld>
            <a:endParaRPr lang="en-US"/>
          </a:p>
        </p:txBody>
      </p:sp>
    </p:spTree>
    <p:extLst>
      <p:ext uri="{BB962C8B-B14F-4D97-AF65-F5344CB8AC3E}">
        <p14:creationId xmlns:p14="http://schemas.microsoft.com/office/powerpoint/2010/main" val="2918336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956E7-F30B-BA89-9740-101F959C963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359D662-0405-D375-A3D2-3DF567E1D9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4EFB1CF-A2DB-2AB2-9518-DA6218EE13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3B25F2D-5613-5DF3-E0AD-A476530291B4}"/>
              </a:ext>
            </a:extLst>
          </p:cNvPr>
          <p:cNvSpPr>
            <a:spLocks noGrp="1"/>
          </p:cNvSpPr>
          <p:nvPr>
            <p:ph type="dt" sz="half" idx="10"/>
          </p:nvPr>
        </p:nvSpPr>
        <p:spPr/>
        <p:txBody>
          <a:bodyPr/>
          <a:lstStyle/>
          <a:p>
            <a:fld id="{96581FD4-7918-564D-8258-46A508499080}" type="datetimeFigureOut">
              <a:rPr lang="en-US" smtClean="0"/>
              <a:t>10/19/25</a:t>
            </a:fld>
            <a:endParaRPr lang="en-US"/>
          </a:p>
        </p:txBody>
      </p:sp>
      <p:sp>
        <p:nvSpPr>
          <p:cNvPr id="6" name="Footer Placeholder 5">
            <a:extLst>
              <a:ext uri="{FF2B5EF4-FFF2-40B4-BE49-F238E27FC236}">
                <a16:creationId xmlns:a16="http://schemas.microsoft.com/office/drawing/2014/main" id="{BAB8D281-18B3-DEE6-7C70-B7C24AA222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86C198-1F8D-D15E-E7C1-81DB16A57A87}"/>
              </a:ext>
            </a:extLst>
          </p:cNvPr>
          <p:cNvSpPr>
            <a:spLocks noGrp="1"/>
          </p:cNvSpPr>
          <p:nvPr>
            <p:ph type="sldNum" sz="quarter" idx="12"/>
          </p:nvPr>
        </p:nvSpPr>
        <p:spPr/>
        <p:txBody>
          <a:bodyPr/>
          <a:lstStyle/>
          <a:p>
            <a:fld id="{D60F2ABC-BE32-C946-902D-B38052C6DD99}" type="slidenum">
              <a:rPr lang="en-US" smtClean="0"/>
              <a:t>‹#›</a:t>
            </a:fld>
            <a:endParaRPr lang="en-US"/>
          </a:p>
        </p:txBody>
      </p:sp>
    </p:spTree>
    <p:extLst>
      <p:ext uri="{BB962C8B-B14F-4D97-AF65-F5344CB8AC3E}">
        <p14:creationId xmlns:p14="http://schemas.microsoft.com/office/powerpoint/2010/main" val="3383764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0EC0-FF1F-0545-3BAB-AB68F03701A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4115021-F497-CB7A-B1A7-679C6911B32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1F4B74A-960B-D254-1099-AACDD47CAC5C}"/>
              </a:ext>
            </a:extLst>
          </p:cNvPr>
          <p:cNvSpPr>
            <a:spLocks noGrp="1"/>
          </p:cNvSpPr>
          <p:nvPr>
            <p:ph type="dt" sz="half" idx="10"/>
          </p:nvPr>
        </p:nvSpPr>
        <p:spPr/>
        <p:txBody>
          <a:bodyPr/>
          <a:lstStyle/>
          <a:p>
            <a:fld id="{96581FD4-7918-564D-8258-46A508499080}" type="datetimeFigureOut">
              <a:rPr lang="en-US" smtClean="0"/>
              <a:t>10/19/25</a:t>
            </a:fld>
            <a:endParaRPr lang="en-US"/>
          </a:p>
        </p:txBody>
      </p:sp>
      <p:sp>
        <p:nvSpPr>
          <p:cNvPr id="5" name="Footer Placeholder 4">
            <a:extLst>
              <a:ext uri="{FF2B5EF4-FFF2-40B4-BE49-F238E27FC236}">
                <a16:creationId xmlns:a16="http://schemas.microsoft.com/office/drawing/2014/main" id="{B17DE82D-39A3-9A10-9211-4889065A55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D9DFBD-0911-0E36-4B69-15D44AEE6C1D}"/>
              </a:ext>
            </a:extLst>
          </p:cNvPr>
          <p:cNvSpPr>
            <a:spLocks noGrp="1"/>
          </p:cNvSpPr>
          <p:nvPr>
            <p:ph type="sldNum" sz="quarter" idx="12"/>
          </p:nvPr>
        </p:nvSpPr>
        <p:spPr/>
        <p:txBody>
          <a:bodyPr/>
          <a:lstStyle/>
          <a:p>
            <a:fld id="{D60F2ABC-BE32-C946-902D-B38052C6DD99}" type="slidenum">
              <a:rPr lang="en-US" smtClean="0"/>
              <a:t>‹#›</a:t>
            </a:fld>
            <a:endParaRPr lang="en-US"/>
          </a:p>
        </p:txBody>
      </p:sp>
    </p:spTree>
    <p:extLst>
      <p:ext uri="{BB962C8B-B14F-4D97-AF65-F5344CB8AC3E}">
        <p14:creationId xmlns:p14="http://schemas.microsoft.com/office/powerpoint/2010/main" val="1475540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07F587-853A-5F86-02E8-89C5F1265EB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26EFB89-6CC6-916A-0BEC-23AB23FBE51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BBBB11-AEAD-0040-8D61-8EDD6D70B34D}"/>
              </a:ext>
            </a:extLst>
          </p:cNvPr>
          <p:cNvSpPr>
            <a:spLocks noGrp="1"/>
          </p:cNvSpPr>
          <p:nvPr>
            <p:ph type="dt" sz="half" idx="10"/>
          </p:nvPr>
        </p:nvSpPr>
        <p:spPr/>
        <p:txBody>
          <a:bodyPr/>
          <a:lstStyle/>
          <a:p>
            <a:fld id="{96581FD4-7918-564D-8258-46A508499080}" type="datetimeFigureOut">
              <a:rPr lang="en-US" smtClean="0"/>
              <a:t>10/19/25</a:t>
            </a:fld>
            <a:endParaRPr lang="en-US"/>
          </a:p>
        </p:txBody>
      </p:sp>
      <p:sp>
        <p:nvSpPr>
          <p:cNvPr id="5" name="Footer Placeholder 4">
            <a:extLst>
              <a:ext uri="{FF2B5EF4-FFF2-40B4-BE49-F238E27FC236}">
                <a16:creationId xmlns:a16="http://schemas.microsoft.com/office/drawing/2014/main" id="{08218BF3-51E2-8908-22F2-EFA0F91770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F5E616-D08A-CE80-7A61-83C4A2109A0B}"/>
              </a:ext>
            </a:extLst>
          </p:cNvPr>
          <p:cNvSpPr>
            <a:spLocks noGrp="1"/>
          </p:cNvSpPr>
          <p:nvPr>
            <p:ph type="sldNum" sz="quarter" idx="12"/>
          </p:nvPr>
        </p:nvSpPr>
        <p:spPr/>
        <p:txBody>
          <a:bodyPr/>
          <a:lstStyle/>
          <a:p>
            <a:fld id="{D60F2ABC-BE32-C946-902D-B38052C6DD99}" type="slidenum">
              <a:rPr lang="en-US" smtClean="0"/>
              <a:t>‹#›</a:t>
            </a:fld>
            <a:endParaRPr lang="en-US"/>
          </a:p>
        </p:txBody>
      </p:sp>
    </p:spTree>
    <p:extLst>
      <p:ext uri="{BB962C8B-B14F-4D97-AF65-F5344CB8AC3E}">
        <p14:creationId xmlns:p14="http://schemas.microsoft.com/office/powerpoint/2010/main" val="689035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2AA2AB-C1C7-A6E5-D501-E369963600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4FDDF2A-F6DD-4A0B-A426-1E98D761B3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D40A2B-E8FE-1BBE-23E1-211B9A58C9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6581FD4-7918-564D-8258-46A508499080}" type="datetimeFigureOut">
              <a:rPr lang="en-US" smtClean="0"/>
              <a:t>10/19/25</a:t>
            </a:fld>
            <a:endParaRPr lang="en-US"/>
          </a:p>
        </p:txBody>
      </p:sp>
      <p:sp>
        <p:nvSpPr>
          <p:cNvPr id="5" name="Footer Placeholder 4">
            <a:extLst>
              <a:ext uri="{FF2B5EF4-FFF2-40B4-BE49-F238E27FC236}">
                <a16:creationId xmlns:a16="http://schemas.microsoft.com/office/drawing/2014/main" id="{DF64D659-7910-479D-0B68-220EDC7CF1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96840C3-EBFB-328B-6A93-B4A75A5DC6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60F2ABC-BE32-C946-902D-B38052C6DD99}" type="slidenum">
              <a:rPr lang="en-US" smtClean="0"/>
              <a:t>‹#›</a:t>
            </a:fld>
            <a:endParaRPr lang="en-US"/>
          </a:p>
        </p:txBody>
      </p:sp>
    </p:spTree>
    <p:extLst>
      <p:ext uri="{BB962C8B-B14F-4D97-AF65-F5344CB8AC3E}">
        <p14:creationId xmlns:p14="http://schemas.microsoft.com/office/powerpoint/2010/main" val="438752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https://www.researchgate.net/publication/361206018/figure/fig1/AS:1165251328376838@1654828974123/dentity-positionality-and-reflexivity-for-clinical-academics.ppm"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www.researchgate.net/figure/dentity-positionality-and-reflexivity-for-clinical-academics_fig1_361206018"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https://www.researchgate.net/publication/363071608/figure/fig1/AS:11431281081527558@1661842241602/Figure-e-Understanding-positionality-requires-critical-reflection-on-A-facets-of.ppm"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hyperlink" Target="https://www.researchgate.net/figure/Figure-e-Understanding-positionality-requires-critical-reflection-on-A-facets-of_fig1_363071608"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https://www.researchgate.net/publication/361034312/figure/fig1/AS:11431281208525986@1701416866355/Three-main-components-of-the-reflexivity-practice-and-guide-questions-for-mixed-methods.tif" TargetMode="External"/><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hyperlink" Target="https://www.researchgate.net/figure/Three-main-components-of-the-reflexivity-practice-and-guide-questions-for-mixed-methods_fig1_361034312"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https://www.researchgate.net/publication/349642679/figure/fig2/AS:995658781687808@1614394960113/The-Positionality-Radar-worksheet-is-an-activity-to-help-teams-visualize-where-they-may.png" TargetMode="External"/><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https://www.researchgate.net/figure/The-Positionality-Radar-worksheet-is-an-activity-to-help-teams-visualize-where-they-may_fig2_349642679"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https://cdn.prod.website-files.com/59b1667dd2e65000019d07be/6708387db8c0f04d537693c9_644aa2e2a8f16f5cd3ccbe9a_9fce9662.png" TargetMode="External"/><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hyperlink" Target="https://www.userinterviews.com/blog/reflexivity-in-qualitative-research"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https://www.researchgate.net/publication/363071608/figure/fig1/AS:11431281081527558@1661842241602/Figure-e-Understanding-positionality-requires-critical-reflection-on-A-facets-of.ppm"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hyperlink" Target="https://www.researchgate.net/figure/Figure-e-Understanding-positionality-requires-critical-reflection-on-A-facets-of_fig1_363071608"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https://www.researchgate.net/publication/361206018/figure/fig1/AS:1165251328376838@1654828974123/dentity-positionality-and-reflexivity-for-clinical-academics.ppm"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www.researchgate.net/figure/dentity-positionality-and-reflexivity-for-clinical-academics_fig1_361206018"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1"/>
            <a:ext cx="12191990" cy="37425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FD93CA-8772-71AB-6720-51458858DE12}"/>
              </a:ext>
            </a:extLst>
          </p:cNvPr>
          <p:cNvSpPr>
            <a:spLocks noGrp="1"/>
          </p:cNvSpPr>
          <p:nvPr>
            <p:ph type="ctrTitle"/>
          </p:nvPr>
        </p:nvSpPr>
        <p:spPr>
          <a:xfrm>
            <a:off x="1141023" y="2250441"/>
            <a:ext cx="9889797" cy="1896376"/>
          </a:xfrm>
        </p:spPr>
        <p:txBody>
          <a:bodyPr anchor="ctr">
            <a:normAutofit fontScale="90000"/>
          </a:bodyPr>
          <a:lstStyle/>
          <a:p>
            <a:r>
              <a:rPr lang="en-US" sz="6700" dirty="0">
                <a:solidFill>
                  <a:schemeClr val="bg1"/>
                </a:solidFill>
              </a:rPr>
              <a:t>POSITIONALITY, SITUATED KNOWLEDGE, REFLEXIVITY</a:t>
            </a:r>
            <a:br>
              <a:rPr lang="en-US" sz="6700" dirty="0">
                <a:solidFill>
                  <a:schemeClr val="bg1"/>
                </a:solidFill>
              </a:rPr>
            </a:br>
            <a:br>
              <a:rPr lang="en-US" sz="8000" dirty="0">
                <a:solidFill>
                  <a:schemeClr val="bg1"/>
                </a:solidFill>
              </a:rPr>
            </a:br>
            <a:br>
              <a:rPr lang="en-US" sz="8000" dirty="0">
                <a:solidFill>
                  <a:schemeClr val="bg1"/>
                </a:solidFill>
              </a:rPr>
            </a:br>
            <a:endParaRPr lang="en-US" sz="8000" dirty="0">
              <a:solidFill>
                <a:schemeClr val="bg1"/>
              </a:solidFill>
            </a:endParaRPr>
          </a:p>
        </p:txBody>
      </p:sp>
      <p:sp>
        <p:nvSpPr>
          <p:cNvPr id="27" name="Rectangle 26">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3742597"/>
            <a:ext cx="12191990" cy="311540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D379358-532D-1837-8464-DB4A0F942FA4}"/>
              </a:ext>
            </a:extLst>
          </p:cNvPr>
          <p:cNvSpPr>
            <a:spLocks noGrp="1"/>
          </p:cNvSpPr>
          <p:nvPr>
            <p:ph type="subTitle" idx="1"/>
          </p:nvPr>
        </p:nvSpPr>
        <p:spPr>
          <a:xfrm>
            <a:off x="1155558" y="4307684"/>
            <a:ext cx="9544153" cy="1906846"/>
          </a:xfrm>
        </p:spPr>
        <p:txBody>
          <a:bodyPr anchor="t">
            <a:normAutofit/>
          </a:bodyPr>
          <a:lstStyle/>
          <a:p>
            <a:pPr algn="l"/>
            <a:r>
              <a:rPr lang="en-US" sz="2000" dirty="0"/>
              <a:t>Timi O’Neill</a:t>
            </a:r>
          </a:p>
          <a:p>
            <a:pPr algn="l"/>
            <a:r>
              <a:rPr lang="en-US" sz="2000" dirty="0"/>
              <a:t> ADAD7014</a:t>
            </a:r>
          </a:p>
          <a:p>
            <a:pPr algn="l"/>
            <a:r>
              <a:rPr lang="en-US" sz="2000" dirty="0"/>
              <a:t>October 20th</a:t>
            </a:r>
          </a:p>
        </p:txBody>
      </p:sp>
      <p:sp>
        <p:nvSpPr>
          <p:cNvPr id="29" name="Rectangle 28">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1180" y="41010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47809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10" presetClass="entr" presetSubtype="0" fill="hold" grpId="0" nodeType="withEffect">
                                  <p:stCondLst>
                                    <p:cond delay="1000"/>
                                  </p:stCondLst>
                                  <p:iterate type="wd">
                                    <p:tmPct val="15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childTnLst>
                                </p:cTn>
                              </p:par>
                              <p:par>
                                <p:cTn id="14" presetID="10" presetClass="entr" presetSubtype="0" fill="hold" grpId="0" nodeType="withEffect">
                                  <p:stCondLst>
                                    <p:cond delay="1000"/>
                                  </p:stCondLst>
                                  <p:iterate type="wd">
                                    <p:tmPct val="15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Isosceles Triangle 2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F14956D-8EF3-684B-38A4-3E7DBBBA018A}"/>
              </a:ext>
            </a:extLst>
          </p:cNvPr>
          <p:cNvPicPr>
            <a:picLocks noChangeAspect="1"/>
          </p:cNvPicPr>
          <p:nvPr/>
        </p:nvPicPr>
        <p:blipFill>
          <a:blip r:embed="rId2"/>
          <a:stretch>
            <a:fillRect/>
          </a:stretch>
        </p:blipFill>
        <p:spPr>
          <a:xfrm rot="5400000">
            <a:off x="3075528" y="-1404858"/>
            <a:ext cx="6858002" cy="9667718"/>
          </a:xfrm>
          <a:prstGeom prst="rect">
            <a:avLst/>
          </a:prstGeom>
          <a:ln>
            <a:noFill/>
          </a:ln>
        </p:spPr>
      </p:pic>
      <p:sp>
        <p:nvSpPr>
          <p:cNvPr id="31" name="Isosceles Triangle 3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5877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CADF13-C89F-F0D8-C2CF-DAC52955D521}"/>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What do you think these terms mean?</a:t>
            </a:r>
          </a:p>
        </p:txBody>
      </p:sp>
      <p:sp>
        <p:nvSpPr>
          <p:cNvPr id="3" name="Content Placeholder 2">
            <a:extLst>
              <a:ext uri="{FF2B5EF4-FFF2-40B4-BE49-F238E27FC236}">
                <a16:creationId xmlns:a16="http://schemas.microsoft.com/office/drawing/2014/main" id="{42D9DCD4-821B-3A2C-C39E-81D77104FF1E}"/>
              </a:ext>
            </a:extLst>
          </p:cNvPr>
          <p:cNvSpPr>
            <a:spLocks noGrp="1"/>
          </p:cNvSpPr>
          <p:nvPr>
            <p:ph idx="1"/>
          </p:nvPr>
        </p:nvSpPr>
        <p:spPr>
          <a:xfrm>
            <a:off x="638827" y="2167002"/>
            <a:ext cx="11185743" cy="4133589"/>
          </a:xfrm>
        </p:spPr>
        <p:txBody>
          <a:bodyPr anchor="ctr">
            <a:noAutofit/>
          </a:bodyPr>
          <a:lstStyle/>
          <a:p>
            <a:pPr marL="0" indent="0">
              <a:buNone/>
            </a:pPr>
            <a:r>
              <a:rPr lang="en-US" sz="3200" dirty="0"/>
              <a:t>POSITIONALITY</a:t>
            </a:r>
          </a:p>
          <a:p>
            <a:endParaRPr lang="en-US" sz="3200" dirty="0"/>
          </a:p>
          <a:p>
            <a:endParaRPr lang="en-US" sz="3200" dirty="0"/>
          </a:p>
          <a:p>
            <a:pPr marL="0" indent="0">
              <a:buNone/>
            </a:pPr>
            <a:r>
              <a:rPr lang="en-US" sz="3200" dirty="0"/>
              <a:t>							SITUATED KNOWLEDGE</a:t>
            </a:r>
          </a:p>
          <a:p>
            <a:pPr marL="0" indent="0">
              <a:buNone/>
            </a:pPr>
            <a:endParaRPr lang="en-US" sz="3200" dirty="0"/>
          </a:p>
          <a:p>
            <a:endParaRPr lang="en-US" sz="3200" dirty="0"/>
          </a:p>
          <a:p>
            <a:pPr marL="0" indent="0">
              <a:buNone/>
            </a:pPr>
            <a:r>
              <a:rPr lang="en-US" sz="3200" dirty="0"/>
              <a:t>REFLEXIVITY</a:t>
            </a:r>
          </a:p>
        </p:txBody>
      </p:sp>
    </p:spTree>
    <p:extLst>
      <p:ext uri="{BB962C8B-B14F-4D97-AF65-F5344CB8AC3E}">
        <p14:creationId xmlns:p14="http://schemas.microsoft.com/office/powerpoint/2010/main" val="3967916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2FA7CF-069C-A54A-4F67-4B66C487367F}"/>
              </a:ext>
            </a:extLst>
          </p:cNvPr>
          <p:cNvSpPr>
            <a:spLocks noGrp="1"/>
          </p:cNvSpPr>
          <p:nvPr>
            <p:ph idx="1"/>
          </p:nvPr>
        </p:nvSpPr>
        <p:spPr>
          <a:xfrm>
            <a:off x="626301" y="688932"/>
            <a:ext cx="10727499" cy="5488031"/>
          </a:xfrm>
        </p:spPr>
        <p:txBody>
          <a:bodyPr>
            <a:normAutofit/>
          </a:bodyPr>
          <a:lstStyle/>
          <a:p>
            <a:pPr>
              <a:lnSpc>
                <a:spcPct val="120000"/>
              </a:lnSpc>
            </a:pPr>
            <a:r>
              <a:rPr lang="en-GB" dirty="0"/>
              <a:t>German puppets burned the Jews, Jewish puppets did not choose</a:t>
            </a:r>
          </a:p>
          <a:p>
            <a:pPr>
              <a:lnSpc>
                <a:spcPct val="120000"/>
              </a:lnSpc>
            </a:pPr>
            <a:r>
              <a:rPr lang="en-GB" dirty="0"/>
              <a:t>Puppet vultures eat the dead, puppet corpses they are fed</a:t>
            </a:r>
          </a:p>
          <a:p>
            <a:pPr>
              <a:lnSpc>
                <a:spcPct val="120000"/>
              </a:lnSpc>
            </a:pPr>
            <a:r>
              <a:rPr lang="en-GB" dirty="0"/>
              <a:t>Puppet winds and puppet waves, puppet sailors in their graves</a:t>
            </a:r>
          </a:p>
          <a:p>
            <a:pPr>
              <a:lnSpc>
                <a:spcPct val="120000"/>
              </a:lnSpc>
            </a:pPr>
            <a:r>
              <a:rPr lang="en-GB" dirty="0"/>
              <a:t>Puppet flower, puppet stem; puppet time dismantles them</a:t>
            </a:r>
          </a:p>
          <a:p>
            <a:pPr>
              <a:lnSpc>
                <a:spcPct val="120000"/>
              </a:lnSpc>
            </a:pPr>
            <a:r>
              <a:rPr lang="en-GB" dirty="0"/>
              <a:t>Puppet me and puppet you, puppet German, puppet Jew</a:t>
            </a:r>
          </a:p>
          <a:p>
            <a:pPr>
              <a:lnSpc>
                <a:spcPct val="120000"/>
              </a:lnSpc>
            </a:pPr>
            <a:r>
              <a:rPr lang="en-GB" dirty="0"/>
              <a:t>Puppet Presidents command puppet troops to burn the land</a:t>
            </a:r>
          </a:p>
          <a:p>
            <a:pPr>
              <a:lnSpc>
                <a:spcPct val="120000"/>
              </a:lnSpc>
            </a:pPr>
            <a:r>
              <a:rPr lang="en-GB" dirty="0"/>
              <a:t>Puppet fire, puppet flames feed on all the puppet names</a:t>
            </a:r>
          </a:p>
          <a:p>
            <a:pPr>
              <a:lnSpc>
                <a:spcPct val="120000"/>
              </a:lnSpc>
            </a:pPr>
            <a:r>
              <a:rPr lang="en-GB" dirty="0"/>
              <a:t>Puppet lovers in their bliss turn away from all of this</a:t>
            </a:r>
          </a:p>
          <a:p>
            <a:endParaRPr lang="en-US" dirty="0"/>
          </a:p>
        </p:txBody>
      </p:sp>
    </p:spTree>
    <p:extLst>
      <p:ext uri="{BB962C8B-B14F-4D97-AF65-F5344CB8AC3E}">
        <p14:creationId xmlns:p14="http://schemas.microsoft.com/office/powerpoint/2010/main" val="116980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earing a blue head scarf and a black hat&#10;&#10;AI-generated content may be incorrect.">
            <a:extLst>
              <a:ext uri="{FF2B5EF4-FFF2-40B4-BE49-F238E27FC236}">
                <a16:creationId xmlns:a16="http://schemas.microsoft.com/office/drawing/2014/main" id="{DB876061-72F4-C22F-254B-13B32212CFAE}"/>
              </a:ext>
            </a:extLst>
          </p:cNvPr>
          <p:cNvPicPr>
            <a:picLocks noChangeAspect="1"/>
          </p:cNvPicPr>
          <p:nvPr/>
        </p:nvPicPr>
        <p:blipFill>
          <a:blip r:embed="rId2"/>
          <a:srcRect l="5884" r="-1" b="-1"/>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E41FCA-283A-FAE9-E9D0-7B40DBE78250}"/>
              </a:ext>
            </a:extLst>
          </p:cNvPr>
          <p:cNvSpPr>
            <a:spLocks noGrp="1"/>
          </p:cNvSpPr>
          <p:nvPr>
            <p:ph type="title"/>
          </p:nvPr>
        </p:nvSpPr>
        <p:spPr>
          <a:xfrm>
            <a:off x="272143" y="365120"/>
            <a:ext cx="3822189" cy="1899912"/>
          </a:xfrm>
        </p:spPr>
        <p:txBody>
          <a:bodyPr>
            <a:normAutofit/>
          </a:bodyPr>
          <a:lstStyle/>
          <a:p>
            <a:pPr algn="ctr"/>
            <a:r>
              <a:rPr lang="en-GB" sz="3100" dirty="0"/>
              <a:t>Researcher Positionality: </a:t>
            </a:r>
            <a:br>
              <a:rPr lang="en-GB" sz="3100" dirty="0"/>
            </a:br>
            <a:r>
              <a:rPr lang="en-GB" sz="3100" dirty="0"/>
              <a:t>Definition and Philosophical Insights</a:t>
            </a:r>
            <a:r>
              <a:rPr lang="en-GB" sz="3100" dirty="0">
                <a:effectLst/>
              </a:rPr>
              <a:t> </a:t>
            </a:r>
            <a:endParaRPr lang="en-US" sz="3100" dirty="0"/>
          </a:p>
        </p:txBody>
      </p:sp>
      <p:sp>
        <p:nvSpPr>
          <p:cNvPr id="3" name="Content Placeholder 2">
            <a:extLst>
              <a:ext uri="{FF2B5EF4-FFF2-40B4-BE49-F238E27FC236}">
                <a16:creationId xmlns:a16="http://schemas.microsoft.com/office/drawing/2014/main" id="{A97AA99A-3CBA-B5D2-86E8-6647AA086DE7}"/>
              </a:ext>
            </a:extLst>
          </p:cNvPr>
          <p:cNvSpPr>
            <a:spLocks noGrp="1"/>
          </p:cNvSpPr>
          <p:nvPr>
            <p:ph idx="1"/>
          </p:nvPr>
        </p:nvSpPr>
        <p:spPr>
          <a:xfrm>
            <a:off x="272143" y="2630152"/>
            <a:ext cx="3822189" cy="3742762"/>
          </a:xfrm>
        </p:spPr>
        <p:txBody>
          <a:bodyPr>
            <a:normAutofit/>
          </a:bodyPr>
          <a:lstStyle/>
          <a:p>
            <a:pPr marL="0" indent="0" algn="ctr">
              <a:lnSpc>
                <a:spcPct val="150000"/>
              </a:lnSpc>
              <a:buNone/>
            </a:pPr>
            <a:r>
              <a:rPr lang="en-GB" sz="2000" dirty="0">
                <a:effectLst/>
              </a:rPr>
              <a:t>To explore the lived experiences of the participants, it is essential to initially recognize </a:t>
            </a:r>
            <a:r>
              <a:rPr lang="en-GB" sz="2000" dirty="0"/>
              <a:t>your </a:t>
            </a:r>
            <a:r>
              <a:rPr lang="en-GB" sz="2000" dirty="0">
                <a:effectLst/>
              </a:rPr>
              <a:t>positionality as a researcher and its effects on the selected methodology and methods (Kara, 2017; Coemans et al., 2019)</a:t>
            </a:r>
          </a:p>
        </p:txBody>
      </p:sp>
    </p:spTree>
    <p:extLst>
      <p:ext uri="{BB962C8B-B14F-4D97-AF65-F5344CB8AC3E}">
        <p14:creationId xmlns:p14="http://schemas.microsoft.com/office/powerpoint/2010/main" val="2205950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ACF49-E17D-F161-A15F-CC5B115624CA}"/>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Definition of Researcher Positionality</a:t>
            </a:r>
            <a:br>
              <a:rPr lang="en-GB" sz="3400">
                <a:solidFill>
                  <a:srgbClr val="FFFFFF"/>
                </a:solidFill>
              </a:rPr>
            </a:br>
            <a:endParaRPr lang="en-US" sz="3400">
              <a:solidFill>
                <a:srgbClr val="FFFFFF"/>
              </a:solidFill>
            </a:endParaRPr>
          </a:p>
        </p:txBody>
      </p:sp>
      <p:sp>
        <p:nvSpPr>
          <p:cNvPr id="3" name="Content Placeholder 2">
            <a:extLst>
              <a:ext uri="{FF2B5EF4-FFF2-40B4-BE49-F238E27FC236}">
                <a16:creationId xmlns:a16="http://schemas.microsoft.com/office/drawing/2014/main" id="{193B53B0-2F75-47B6-E38B-CD7D03AF6A2E}"/>
              </a:ext>
            </a:extLst>
          </p:cNvPr>
          <p:cNvSpPr>
            <a:spLocks noGrp="1"/>
          </p:cNvSpPr>
          <p:nvPr>
            <p:ph idx="1"/>
          </p:nvPr>
        </p:nvSpPr>
        <p:spPr>
          <a:xfrm>
            <a:off x="1233982" y="2379346"/>
            <a:ext cx="9724031" cy="3683358"/>
          </a:xfrm>
        </p:spPr>
        <p:txBody>
          <a:bodyPr anchor="ctr">
            <a:noAutofit/>
          </a:bodyPr>
          <a:lstStyle/>
          <a:p>
            <a:pPr>
              <a:lnSpc>
                <a:spcPct val="160000"/>
              </a:lnSpc>
            </a:pPr>
            <a:r>
              <a:rPr lang="en-GB" sz="2000" dirty="0"/>
              <a:t>You should acknowledge and examine your personal background, experiences, perspectives, biases, and social identities (e.g., gender, race, class, education, cultural affiliation).</a:t>
            </a:r>
          </a:p>
          <a:p>
            <a:pPr>
              <a:lnSpc>
                <a:spcPct val="160000"/>
              </a:lnSpc>
            </a:pPr>
            <a:r>
              <a:rPr lang="en-GB" sz="2000" dirty="0"/>
              <a:t> Influences the entire research process, from question formulation to findings interpretation.</a:t>
            </a:r>
          </a:p>
          <a:p>
            <a:pPr>
              <a:lnSpc>
                <a:spcPct val="160000"/>
              </a:lnSpc>
            </a:pPr>
            <a:r>
              <a:rPr lang="en-GB" sz="2000" dirty="0"/>
              <a:t>We can see then that a researcher positionality refers to the </a:t>
            </a:r>
            <a:r>
              <a:rPr lang="en-GB" sz="2000" dirty="0">
                <a:solidFill>
                  <a:srgbClr val="FF0000"/>
                </a:solidFill>
              </a:rPr>
              <a:t>acknowledgment </a:t>
            </a:r>
            <a:r>
              <a:rPr lang="en-GB" sz="2000" dirty="0"/>
              <a:t>and </a:t>
            </a:r>
            <a:r>
              <a:rPr lang="en-GB" sz="2000" dirty="0">
                <a:solidFill>
                  <a:srgbClr val="FF0000"/>
                </a:solidFill>
              </a:rPr>
              <a:t>examination</a:t>
            </a:r>
            <a:r>
              <a:rPr lang="en-GB" sz="2000" dirty="0"/>
              <a:t> of your /their personal background, experiences, perspectives, biases, and social identities and how these factors influence the research process. </a:t>
            </a:r>
            <a:r>
              <a:rPr lang="en-GB" sz="2000" dirty="0">
                <a:effectLst/>
              </a:rPr>
              <a:t>Kara (2017) and Coemans et al. (2019).</a:t>
            </a:r>
          </a:p>
        </p:txBody>
      </p:sp>
    </p:spTree>
    <p:extLst>
      <p:ext uri="{BB962C8B-B14F-4D97-AF65-F5344CB8AC3E}">
        <p14:creationId xmlns:p14="http://schemas.microsoft.com/office/powerpoint/2010/main" val="3735281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B33426-6333-365D-FAA1-C057233D5F4A}"/>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Components of Positionality</a:t>
            </a:r>
            <a:br>
              <a:rPr lang="en-GB" sz="3400">
                <a:solidFill>
                  <a:srgbClr val="FFFFFF"/>
                </a:solidFill>
              </a:rPr>
            </a:br>
            <a:endParaRPr lang="en-US" sz="3400">
              <a:solidFill>
                <a:srgbClr val="FFFFFF"/>
              </a:solidFill>
            </a:endParaRPr>
          </a:p>
        </p:txBody>
      </p:sp>
      <p:sp>
        <p:nvSpPr>
          <p:cNvPr id="3" name="Content Placeholder 2">
            <a:extLst>
              <a:ext uri="{FF2B5EF4-FFF2-40B4-BE49-F238E27FC236}">
                <a16:creationId xmlns:a16="http://schemas.microsoft.com/office/drawing/2014/main" id="{3E2AC437-4E2D-6FD5-09E2-A61AD2AB47D2}"/>
              </a:ext>
            </a:extLst>
          </p:cNvPr>
          <p:cNvSpPr>
            <a:spLocks noGrp="1"/>
          </p:cNvSpPr>
          <p:nvPr>
            <p:ph idx="1"/>
          </p:nvPr>
        </p:nvSpPr>
        <p:spPr>
          <a:xfrm>
            <a:off x="1371599" y="2318197"/>
            <a:ext cx="9724031" cy="3683358"/>
          </a:xfrm>
        </p:spPr>
        <p:txBody>
          <a:bodyPr anchor="ctr">
            <a:normAutofit/>
          </a:bodyPr>
          <a:lstStyle/>
          <a:p>
            <a:r>
              <a:rPr lang="en-GB" sz="2000" dirty="0"/>
              <a:t>Personal elements: Background, experiences, biases.</a:t>
            </a:r>
          </a:p>
          <a:p>
            <a:r>
              <a:rPr lang="en-GB" sz="2000" dirty="0"/>
              <a:t> Social identities: Gender, race, class, education, cultural affiliation.</a:t>
            </a:r>
          </a:p>
          <a:p>
            <a:r>
              <a:rPr lang="en-GB" sz="2000" dirty="0"/>
              <a:t> Subjective positions shape research neutrality.</a:t>
            </a:r>
          </a:p>
          <a:p>
            <a:r>
              <a:rPr lang="en-GB" sz="2000" dirty="0"/>
              <a:t>Links to Heidegger's view of subjectivity as self-referential consciousness.</a:t>
            </a:r>
          </a:p>
          <a:p>
            <a:r>
              <a:rPr lang="en-GB" sz="2000" dirty="0"/>
              <a:t>"As the ego cogito, subjectivity is the consciousness that represents something, relates this representation back to itself, and so gathers with itself." Martin Heidegger, </a:t>
            </a:r>
            <a:r>
              <a:rPr lang="en-GB" sz="2000" i="1" dirty="0"/>
              <a:t>Being and Time </a:t>
            </a:r>
            <a:r>
              <a:rPr lang="en-GB" sz="2000" dirty="0"/>
              <a:t>(1927).</a:t>
            </a:r>
          </a:p>
          <a:p>
            <a:endParaRPr lang="en-US" sz="2000" dirty="0"/>
          </a:p>
        </p:txBody>
      </p:sp>
    </p:spTree>
    <p:extLst>
      <p:ext uri="{BB962C8B-B14F-4D97-AF65-F5344CB8AC3E}">
        <p14:creationId xmlns:p14="http://schemas.microsoft.com/office/powerpoint/2010/main" val="553614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EE0EFD-41D5-785B-9651-FA15F862EE7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C81374D-7BF4-FB2F-D307-E00F5AFD44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4044158-54AD-8A28-60BF-1A3D3D1EF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BEA262D-E916-467A-F9F2-28C48DFE9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929EBDE-EAB1-A6E4-82FF-1B323651E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6F448BF-8563-D32A-5CF9-BE7820A2E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98F667-B1BF-FC03-3447-342FF7444F38}"/>
              </a:ext>
            </a:extLst>
          </p:cNvPr>
          <p:cNvSpPr>
            <a:spLocks noGrp="1"/>
          </p:cNvSpPr>
          <p:nvPr>
            <p:ph type="title"/>
          </p:nvPr>
        </p:nvSpPr>
        <p:spPr>
          <a:xfrm>
            <a:off x="1371599" y="294538"/>
            <a:ext cx="9895951" cy="1033669"/>
          </a:xfrm>
        </p:spPr>
        <p:txBody>
          <a:bodyPr>
            <a:normAutofit/>
          </a:bodyPr>
          <a:lstStyle/>
          <a:p>
            <a:r>
              <a:rPr lang="en-GB" sz="3400" dirty="0">
                <a:solidFill>
                  <a:srgbClr val="FFFFFF"/>
                </a:solidFill>
              </a:rPr>
              <a:t>Components of Your Positionality</a:t>
            </a:r>
            <a:br>
              <a:rPr lang="en-GB" sz="3400" dirty="0">
                <a:solidFill>
                  <a:srgbClr val="FFFFFF"/>
                </a:solidFill>
              </a:rPr>
            </a:br>
            <a:endParaRPr lang="en-US" sz="3400" dirty="0">
              <a:solidFill>
                <a:srgbClr val="FFFFFF"/>
              </a:solidFill>
            </a:endParaRPr>
          </a:p>
        </p:txBody>
      </p:sp>
      <p:sp>
        <p:nvSpPr>
          <p:cNvPr id="3" name="Content Placeholder 2">
            <a:extLst>
              <a:ext uri="{FF2B5EF4-FFF2-40B4-BE49-F238E27FC236}">
                <a16:creationId xmlns:a16="http://schemas.microsoft.com/office/drawing/2014/main" id="{ADE73931-3C9C-7919-58C4-131CF49613D2}"/>
              </a:ext>
            </a:extLst>
          </p:cNvPr>
          <p:cNvSpPr>
            <a:spLocks noGrp="1"/>
          </p:cNvSpPr>
          <p:nvPr>
            <p:ph idx="1"/>
          </p:nvPr>
        </p:nvSpPr>
        <p:spPr>
          <a:xfrm>
            <a:off x="983292" y="2180411"/>
            <a:ext cx="9724031" cy="3683358"/>
          </a:xfrm>
        </p:spPr>
        <p:txBody>
          <a:bodyPr anchor="ctr">
            <a:normAutofit/>
          </a:bodyPr>
          <a:lstStyle/>
          <a:p>
            <a:pPr marL="0" indent="0">
              <a:lnSpc>
                <a:spcPct val="200000"/>
              </a:lnSpc>
              <a:buNone/>
            </a:pPr>
            <a:r>
              <a:rPr lang="en-GB" sz="2000" dirty="0"/>
              <a:t>What are your…</a:t>
            </a:r>
          </a:p>
          <a:p>
            <a:pPr lvl="1">
              <a:lnSpc>
                <a:spcPct val="200000"/>
              </a:lnSpc>
              <a:buFont typeface="Wingdings" pitchFamily="2" charset="2"/>
              <a:buChar char="v"/>
            </a:pPr>
            <a:r>
              <a:rPr lang="en-GB" sz="1600" dirty="0"/>
              <a:t>Personal elements: Background, experiences, biases.</a:t>
            </a:r>
          </a:p>
          <a:p>
            <a:pPr lvl="1">
              <a:lnSpc>
                <a:spcPct val="200000"/>
              </a:lnSpc>
              <a:buFont typeface="Wingdings" pitchFamily="2" charset="2"/>
              <a:buChar char="v"/>
            </a:pPr>
            <a:r>
              <a:rPr lang="en-GB" sz="1600" dirty="0"/>
              <a:t>Social identities: Gender, race, class, education, cultural affiliation, religion  </a:t>
            </a:r>
          </a:p>
          <a:p>
            <a:pPr lvl="1">
              <a:lnSpc>
                <a:spcPct val="200000"/>
              </a:lnSpc>
              <a:buFont typeface="Wingdings" pitchFamily="2" charset="2"/>
              <a:buChar char="v"/>
            </a:pPr>
            <a:r>
              <a:rPr lang="en-GB" sz="1600" dirty="0"/>
              <a:t>How could your subjective positions shape your research neutrality?</a:t>
            </a:r>
          </a:p>
          <a:p>
            <a:pPr lvl="1">
              <a:lnSpc>
                <a:spcPct val="200000"/>
              </a:lnSpc>
              <a:buFont typeface="Wingdings" pitchFamily="2" charset="2"/>
              <a:buChar char="v"/>
            </a:pPr>
            <a:r>
              <a:rPr lang="en-GB" sz="1600" dirty="0"/>
              <a:t>Can you even be, or what to be neutral? </a:t>
            </a:r>
          </a:p>
          <a:p>
            <a:endParaRPr lang="en-US" sz="2000" dirty="0"/>
          </a:p>
        </p:txBody>
      </p:sp>
    </p:spTree>
    <p:extLst>
      <p:ext uri="{BB962C8B-B14F-4D97-AF65-F5344CB8AC3E}">
        <p14:creationId xmlns:p14="http://schemas.microsoft.com/office/powerpoint/2010/main" val="746411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E92BC9-9471-528F-C7D7-9E6BE8A82B1D}"/>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Influence on the Research Process</a:t>
            </a:r>
            <a:br>
              <a:rPr lang="en-GB" sz="3400">
                <a:solidFill>
                  <a:srgbClr val="FFFFFF"/>
                </a:solidFill>
              </a:rPr>
            </a:br>
            <a:endParaRPr lang="en-US" sz="3400">
              <a:solidFill>
                <a:srgbClr val="FFFFFF"/>
              </a:solidFill>
            </a:endParaRPr>
          </a:p>
        </p:txBody>
      </p:sp>
      <p:sp>
        <p:nvSpPr>
          <p:cNvPr id="3" name="Content Placeholder 2">
            <a:extLst>
              <a:ext uri="{FF2B5EF4-FFF2-40B4-BE49-F238E27FC236}">
                <a16:creationId xmlns:a16="http://schemas.microsoft.com/office/drawing/2014/main" id="{10D4BD78-9B57-921D-D0F3-DA341384F4D1}"/>
              </a:ext>
            </a:extLst>
          </p:cNvPr>
          <p:cNvSpPr>
            <a:spLocks noGrp="1"/>
          </p:cNvSpPr>
          <p:nvPr>
            <p:ph idx="1"/>
          </p:nvPr>
        </p:nvSpPr>
        <p:spPr>
          <a:xfrm>
            <a:off x="1371599" y="2318197"/>
            <a:ext cx="9724031" cy="3683358"/>
          </a:xfrm>
        </p:spPr>
        <p:txBody>
          <a:bodyPr anchor="ctr">
            <a:normAutofit/>
          </a:bodyPr>
          <a:lstStyle/>
          <a:p>
            <a:r>
              <a:rPr lang="en-GB" sz="2000" dirty="0"/>
              <a:t>Shapes research questions and methodology.</a:t>
            </a:r>
          </a:p>
          <a:p>
            <a:r>
              <a:rPr lang="en-GB" sz="2000" dirty="0"/>
              <a:t>Affects data collection, analysis, and interpretation.</a:t>
            </a:r>
          </a:p>
          <a:p>
            <a:r>
              <a:rPr lang="en-GB" sz="2000" dirty="0"/>
              <a:t>Researchers must disclose to mitigate unexamined assumptions.</a:t>
            </a:r>
          </a:p>
          <a:p>
            <a:r>
              <a:rPr lang="en-GB" sz="2000" dirty="0"/>
              <a:t>Philosophical Insight: we can hear the thoughts of  Foucault here and his emphasis on the inseparability of knowledge and power dynamics.</a:t>
            </a:r>
          </a:p>
          <a:p>
            <a:r>
              <a:rPr lang="en-GB" sz="2000" dirty="0"/>
              <a:t>"It is not possible for power to be exercised without knowledge, it is impossible for knowledge not to engender power." Michel Foucault, </a:t>
            </a:r>
            <a:r>
              <a:rPr lang="en-GB" sz="2000" i="1" dirty="0"/>
              <a:t>Power/Knowledge </a:t>
            </a:r>
            <a:r>
              <a:rPr lang="en-GB" sz="2000" dirty="0"/>
              <a:t>(1980).</a:t>
            </a:r>
          </a:p>
          <a:p>
            <a:endParaRPr lang="en-US" sz="2000" dirty="0"/>
          </a:p>
        </p:txBody>
      </p:sp>
    </p:spTree>
    <p:extLst>
      <p:ext uri="{BB962C8B-B14F-4D97-AF65-F5344CB8AC3E}">
        <p14:creationId xmlns:p14="http://schemas.microsoft.com/office/powerpoint/2010/main" val="2710257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55F3E-28A2-3045-1748-7F981C0EBA4E}"/>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Positionality in Research Methodologies</a:t>
            </a:r>
            <a:br>
              <a:rPr lang="en-GB" sz="3400">
                <a:solidFill>
                  <a:srgbClr val="FFFFFF"/>
                </a:solidFill>
              </a:rPr>
            </a:br>
            <a:endParaRPr lang="en-US" sz="3400">
              <a:solidFill>
                <a:srgbClr val="FFFFFF"/>
              </a:solidFill>
            </a:endParaRPr>
          </a:p>
        </p:txBody>
      </p:sp>
      <p:sp>
        <p:nvSpPr>
          <p:cNvPr id="3" name="Content Placeholder 2">
            <a:extLst>
              <a:ext uri="{FF2B5EF4-FFF2-40B4-BE49-F238E27FC236}">
                <a16:creationId xmlns:a16="http://schemas.microsoft.com/office/drawing/2014/main" id="{591F9A7C-C843-313F-0D29-6B9D16A776B8}"/>
              </a:ext>
            </a:extLst>
          </p:cNvPr>
          <p:cNvSpPr>
            <a:spLocks noGrp="1"/>
          </p:cNvSpPr>
          <p:nvPr>
            <p:ph idx="1"/>
          </p:nvPr>
        </p:nvSpPr>
        <p:spPr>
          <a:xfrm>
            <a:off x="1371599" y="2318197"/>
            <a:ext cx="9724031" cy="3683358"/>
          </a:xfrm>
        </p:spPr>
        <p:txBody>
          <a:bodyPr anchor="ctr">
            <a:normAutofit/>
          </a:bodyPr>
          <a:lstStyle/>
          <a:p>
            <a:pPr marL="0" indent="0">
              <a:buNone/>
            </a:pPr>
            <a:endParaRPr lang="en-GB" sz="2000" dirty="0"/>
          </a:p>
          <a:p>
            <a:r>
              <a:rPr lang="en-GB" sz="2000" dirty="0"/>
              <a:t>Prominent in qualitative research due to inherent subjectivity.</a:t>
            </a:r>
          </a:p>
          <a:p>
            <a:r>
              <a:rPr lang="en-GB" sz="2000" dirty="0"/>
              <a:t>Applies to quantitative approaches by highlighting objectivity influences.</a:t>
            </a:r>
          </a:p>
          <a:p>
            <a:r>
              <a:rPr lang="en-GB" sz="2000" dirty="0"/>
              <a:t>Aligns with Haraway's concept of situated knowledge, rejecting universal claims.</a:t>
            </a:r>
          </a:p>
          <a:p>
            <a:r>
              <a:rPr lang="en-GB" sz="2000" dirty="0"/>
              <a:t>“Feminist objectivity is about limited location and situated knowledge, not about transcendence and splitting of subject and object. It allows us to become answerable for what we learn how to see.” Donna Haraway, "</a:t>
            </a:r>
            <a:r>
              <a:rPr lang="en-GB" sz="2000" i="1" dirty="0"/>
              <a:t>Situated Knowledges: The Science Question in Feminism and the Privilege of Partial Perspective</a:t>
            </a:r>
            <a:r>
              <a:rPr lang="en-GB" sz="2000" dirty="0"/>
              <a:t>" (1988).</a:t>
            </a:r>
          </a:p>
          <a:p>
            <a:endParaRPr lang="en-US" sz="2000" dirty="0"/>
          </a:p>
        </p:txBody>
      </p:sp>
    </p:spTree>
    <p:extLst>
      <p:ext uri="{BB962C8B-B14F-4D97-AF65-F5344CB8AC3E}">
        <p14:creationId xmlns:p14="http://schemas.microsoft.com/office/powerpoint/2010/main" val="1697665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9AB6F-2B58-F2A9-6DEC-4E5491861201}"/>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Importance and Benefits</a:t>
            </a:r>
            <a:br>
              <a:rPr lang="en-GB" sz="3400">
                <a:solidFill>
                  <a:srgbClr val="FFFFFF"/>
                </a:solidFill>
              </a:rPr>
            </a:br>
            <a:endParaRPr lang="en-US" sz="3400">
              <a:solidFill>
                <a:srgbClr val="FFFFFF"/>
              </a:solidFill>
            </a:endParaRPr>
          </a:p>
        </p:txBody>
      </p:sp>
      <p:sp>
        <p:nvSpPr>
          <p:cNvPr id="3" name="Content Placeholder 2">
            <a:extLst>
              <a:ext uri="{FF2B5EF4-FFF2-40B4-BE49-F238E27FC236}">
                <a16:creationId xmlns:a16="http://schemas.microsoft.com/office/drawing/2014/main" id="{859DF8A3-9A81-82C8-CA53-8072A9B22884}"/>
              </a:ext>
            </a:extLst>
          </p:cNvPr>
          <p:cNvSpPr>
            <a:spLocks noGrp="1"/>
          </p:cNvSpPr>
          <p:nvPr>
            <p:ph idx="1"/>
          </p:nvPr>
        </p:nvSpPr>
        <p:spPr>
          <a:xfrm>
            <a:off x="1371599" y="2318197"/>
            <a:ext cx="9724031" cy="3683358"/>
          </a:xfrm>
        </p:spPr>
        <p:txBody>
          <a:bodyPr anchor="ctr">
            <a:normAutofit/>
          </a:bodyPr>
          <a:lstStyle/>
          <a:p>
            <a:r>
              <a:rPr lang="en-GB" sz="2000" dirty="0"/>
              <a:t>Enhances transparency, reflexivity, and ethical integrity.</a:t>
            </a:r>
          </a:p>
          <a:p>
            <a:r>
              <a:rPr lang="en-GB" sz="2000" dirty="0"/>
              <a:t> Allows readers to assess biases and validity.</a:t>
            </a:r>
          </a:p>
          <a:p>
            <a:r>
              <a:rPr lang="en-GB" sz="2000" dirty="0"/>
              <a:t>Resonates with Sartre's call for authenticity in embracing one's existential ambiguity.</a:t>
            </a:r>
          </a:p>
          <a:p>
            <a:r>
              <a:rPr lang="en-GB" sz="2000" dirty="0"/>
              <a:t>“To attain his truth, man must not attempt to dispel the ambiguity of his being but, on the contrary, accept the task of realizing it." Jean-Paul Sartre, </a:t>
            </a:r>
            <a:r>
              <a:rPr lang="en-GB" sz="2000" i="1" dirty="0"/>
              <a:t>Being and Nothingness </a:t>
            </a:r>
            <a:r>
              <a:rPr lang="en-GB" sz="2000" dirty="0"/>
              <a:t>(1943).</a:t>
            </a:r>
          </a:p>
          <a:p>
            <a:endParaRPr lang="en-US" sz="2000" dirty="0"/>
          </a:p>
        </p:txBody>
      </p:sp>
    </p:spTree>
    <p:extLst>
      <p:ext uri="{BB962C8B-B14F-4D97-AF65-F5344CB8AC3E}">
        <p14:creationId xmlns:p14="http://schemas.microsoft.com/office/powerpoint/2010/main" val="39278635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1214C-DF2E-B55D-3B0F-CB4D2C36B505}"/>
              </a:ext>
            </a:extLst>
          </p:cNvPr>
          <p:cNvSpPr>
            <a:spLocks noGrp="1"/>
          </p:cNvSpPr>
          <p:nvPr>
            <p:ph type="title"/>
          </p:nvPr>
        </p:nvSpPr>
        <p:spPr>
          <a:xfrm>
            <a:off x="1371599" y="294538"/>
            <a:ext cx="9895951" cy="1033669"/>
          </a:xfrm>
        </p:spPr>
        <p:txBody>
          <a:bodyPr>
            <a:normAutofit/>
          </a:bodyPr>
          <a:lstStyle/>
          <a:p>
            <a:r>
              <a:rPr lang="en-GB" sz="3400" dirty="0">
                <a:solidFill>
                  <a:srgbClr val="FFFFFF"/>
                </a:solidFill>
              </a:rPr>
              <a:t>Case Study: My past and current work</a:t>
            </a:r>
            <a:br>
              <a:rPr lang="en-GB" sz="3400" dirty="0">
                <a:solidFill>
                  <a:srgbClr val="FFFFFF"/>
                </a:solidFill>
              </a:rPr>
            </a:br>
            <a:endParaRPr lang="en-US" sz="3400" dirty="0">
              <a:solidFill>
                <a:srgbClr val="FFFFFF"/>
              </a:solidFill>
            </a:endParaRPr>
          </a:p>
        </p:txBody>
      </p:sp>
      <p:sp>
        <p:nvSpPr>
          <p:cNvPr id="3" name="Content Placeholder 2">
            <a:extLst>
              <a:ext uri="{FF2B5EF4-FFF2-40B4-BE49-F238E27FC236}">
                <a16:creationId xmlns:a16="http://schemas.microsoft.com/office/drawing/2014/main" id="{9A694C96-900D-385B-79DB-74C839E452AE}"/>
              </a:ext>
            </a:extLst>
          </p:cNvPr>
          <p:cNvSpPr>
            <a:spLocks noGrp="1"/>
          </p:cNvSpPr>
          <p:nvPr>
            <p:ph idx="1"/>
          </p:nvPr>
        </p:nvSpPr>
        <p:spPr>
          <a:xfrm>
            <a:off x="1371599" y="2318197"/>
            <a:ext cx="9724031" cy="3683358"/>
          </a:xfrm>
        </p:spPr>
        <p:txBody>
          <a:bodyPr anchor="ctr">
            <a:normAutofit/>
          </a:bodyPr>
          <a:lstStyle/>
          <a:p>
            <a:pPr>
              <a:lnSpc>
                <a:spcPct val="100000"/>
              </a:lnSpc>
            </a:pPr>
            <a:r>
              <a:rPr lang="en-GB" sz="2000" dirty="0"/>
              <a:t>Anti-Zionist and Jew: Can Jews be authentically Jewish in contemporary France/UK?</a:t>
            </a:r>
          </a:p>
          <a:p>
            <a:pPr>
              <a:lnSpc>
                <a:spcPct val="100000"/>
              </a:lnSpc>
            </a:pPr>
            <a:r>
              <a:rPr lang="en-GB" sz="2000" dirty="0"/>
              <a:t>Applies Sartre's existentialist phenomenology to Jewish identity in France.</a:t>
            </a:r>
          </a:p>
          <a:p>
            <a:pPr>
              <a:lnSpc>
                <a:spcPct val="100000"/>
              </a:lnSpc>
            </a:pPr>
            <a:r>
              <a:rPr lang="en-GB" sz="2000" dirty="0"/>
              <a:t>My positionality: Personal experiences as a Jew facing antisemitism, and I am a Zionist</a:t>
            </a:r>
          </a:p>
          <a:p>
            <a:pPr>
              <a:lnSpc>
                <a:spcPct val="100000"/>
              </a:lnSpc>
            </a:pPr>
            <a:r>
              <a:rPr lang="en-GB" sz="2000" dirty="0"/>
              <a:t>“The foundational reason for this research is very personal. A week after announcing to a class of students that I was a Jew, two pieces of ‘Art work’ was pinned to a wall in an Art exhibition... ‘the Jews’ and ‘we want to see less Timi O’Neill on Campus’.”</a:t>
            </a:r>
          </a:p>
          <a:p>
            <a:pPr>
              <a:lnSpc>
                <a:spcPct val="100000"/>
              </a:lnSpc>
            </a:pPr>
            <a:r>
              <a:rPr lang="en-GB" sz="2000" dirty="0"/>
              <a:t>October 8</a:t>
            </a:r>
            <a:r>
              <a:rPr lang="en-GB" sz="2000" baseline="30000" dirty="0"/>
              <a:t>th</a:t>
            </a:r>
            <a:r>
              <a:rPr lang="en-GB" sz="2000" dirty="0"/>
              <a:t> 2023“Hell is opening” “Blood will have blood”</a:t>
            </a:r>
          </a:p>
          <a:p>
            <a:endParaRPr lang="en-US" sz="2000" dirty="0"/>
          </a:p>
        </p:txBody>
      </p:sp>
    </p:spTree>
    <p:extLst>
      <p:ext uri="{BB962C8B-B14F-4D97-AF65-F5344CB8AC3E}">
        <p14:creationId xmlns:p14="http://schemas.microsoft.com/office/powerpoint/2010/main" val="755443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4F7B9026-36AD-42E4-B172-8D68F3A33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descr="A group of people sitting in chairs&#10;&#10;AI-generated content may be incorrect.">
            <a:extLst>
              <a:ext uri="{FF2B5EF4-FFF2-40B4-BE49-F238E27FC236}">
                <a16:creationId xmlns:a16="http://schemas.microsoft.com/office/drawing/2014/main" id="{F60768CC-91AD-76EA-8B4A-6AA86FA0AF89}"/>
              </a:ext>
            </a:extLst>
          </p:cNvPr>
          <p:cNvPicPr>
            <a:picLocks noChangeAspect="1"/>
          </p:cNvPicPr>
          <p:nvPr/>
        </p:nvPicPr>
        <p:blipFill>
          <a:blip r:embed="rId2"/>
          <a:srcRect t="12135" r="-1" b="8435"/>
          <a:stretch>
            <a:fillRect/>
          </a:stretch>
        </p:blipFill>
        <p:spPr>
          <a:xfrm>
            <a:off x="192528" y="171716"/>
            <a:ext cx="3793268" cy="6514565"/>
          </a:xfrm>
          <a:prstGeom prst="rect">
            <a:avLst/>
          </a:prstGeom>
        </p:spPr>
      </p:pic>
      <p:pic>
        <p:nvPicPr>
          <p:cNvPr id="5" name="Content Placeholder 4" descr="A screenshot of a cell phone&#10;&#10;AI-generated content may be incorrect.">
            <a:extLst>
              <a:ext uri="{FF2B5EF4-FFF2-40B4-BE49-F238E27FC236}">
                <a16:creationId xmlns:a16="http://schemas.microsoft.com/office/drawing/2014/main" id="{9520FF22-3B34-A25F-6724-D5355A7DE414}"/>
              </a:ext>
            </a:extLst>
          </p:cNvPr>
          <p:cNvPicPr>
            <a:picLocks noChangeAspect="1"/>
          </p:cNvPicPr>
          <p:nvPr/>
        </p:nvPicPr>
        <p:blipFill>
          <a:blip r:embed="rId3"/>
          <a:srcRect r="-2" b="21185"/>
          <a:stretch>
            <a:fillRect/>
          </a:stretch>
        </p:blipFill>
        <p:spPr>
          <a:xfrm>
            <a:off x="4184538" y="171716"/>
            <a:ext cx="3822924" cy="6514565"/>
          </a:xfrm>
          <a:prstGeom prst="rect">
            <a:avLst/>
          </a:prstGeom>
        </p:spPr>
      </p:pic>
      <p:pic>
        <p:nvPicPr>
          <p:cNvPr id="15" name="Picture 14" descr="A person with long hair and a black text&#10;&#10;AI-generated content may be incorrect.">
            <a:extLst>
              <a:ext uri="{FF2B5EF4-FFF2-40B4-BE49-F238E27FC236}">
                <a16:creationId xmlns:a16="http://schemas.microsoft.com/office/drawing/2014/main" id="{78442482-C736-58A4-BDD2-E9AB1E248202}"/>
              </a:ext>
            </a:extLst>
          </p:cNvPr>
          <p:cNvPicPr>
            <a:picLocks noChangeAspect="1"/>
          </p:cNvPicPr>
          <p:nvPr/>
        </p:nvPicPr>
        <p:blipFill>
          <a:blip r:embed="rId4"/>
          <a:srcRect t="20690" r="-1" b="-1"/>
          <a:stretch>
            <a:fillRect/>
          </a:stretch>
        </p:blipFill>
        <p:spPr>
          <a:xfrm>
            <a:off x="8188032" y="171716"/>
            <a:ext cx="3799007" cy="6514565"/>
          </a:xfrm>
          <a:prstGeom prst="rect">
            <a:avLst/>
          </a:prstGeom>
        </p:spPr>
      </p:pic>
    </p:spTree>
    <p:extLst>
      <p:ext uri="{BB962C8B-B14F-4D97-AF65-F5344CB8AC3E}">
        <p14:creationId xmlns:p14="http://schemas.microsoft.com/office/powerpoint/2010/main" val="3928415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screenshot of a phone&#10;&#10;AI-generated content may be incorrect.">
            <a:extLst>
              <a:ext uri="{FF2B5EF4-FFF2-40B4-BE49-F238E27FC236}">
                <a16:creationId xmlns:a16="http://schemas.microsoft.com/office/drawing/2014/main" id="{187536BE-689E-1100-3A58-2C484044DA6E}"/>
              </a:ext>
            </a:extLst>
          </p:cNvPr>
          <p:cNvPicPr>
            <a:picLocks noGrp="1" noChangeAspect="1"/>
          </p:cNvPicPr>
          <p:nvPr>
            <p:ph idx="1"/>
          </p:nvPr>
        </p:nvPicPr>
        <p:blipFill>
          <a:blip r:embed="rId2"/>
          <a:srcRect t="18881" r="2" b="2"/>
          <a:stretch>
            <a:fillRect/>
          </a:stretch>
        </p:blipFill>
        <p:spPr>
          <a:xfrm>
            <a:off x="930473" y="1123527"/>
            <a:ext cx="2625436" cy="4604800"/>
          </a:xfrm>
          <a:prstGeom prst="rect">
            <a:avLst/>
          </a:prstGeom>
        </p:spPr>
      </p:pic>
      <p:cxnSp>
        <p:nvCxnSpPr>
          <p:cNvPr id="13" name="Straight Connector 12">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1" name="Picture 10" descr="A screenshot of a social media post&#10;&#10;AI-generated content may be incorrect.">
            <a:extLst>
              <a:ext uri="{FF2B5EF4-FFF2-40B4-BE49-F238E27FC236}">
                <a16:creationId xmlns:a16="http://schemas.microsoft.com/office/drawing/2014/main" id="{92D037EA-E3E7-9141-410E-BE3FF4D41C77}"/>
              </a:ext>
            </a:extLst>
          </p:cNvPr>
          <p:cNvPicPr>
            <a:picLocks noChangeAspect="1"/>
          </p:cNvPicPr>
          <p:nvPr/>
        </p:nvPicPr>
        <p:blipFill>
          <a:blip r:embed="rId3"/>
          <a:stretch>
            <a:fillRect/>
          </a:stretch>
        </p:blipFill>
        <p:spPr>
          <a:xfrm>
            <a:off x="4310676" y="2236494"/>
            <a:ext cx="3537345" cy="2378865"/>
          </a:xfrm>
          <a:prstGeom prst="rect">
            <a:avLst/>
          </a:prstGeom>
        </p:spPr>
      </p:pic>
      <p:cxnSp>
        <p:nvCxnSpPr>
          <p:cNvPr id="17" name="Straight Connector 16">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descr="A screenshot of a social media post&#10;&#10;AI-generated content may be incorrect.">
            <a:extLst>
              <a:ext uri="{FF2B5EF4-FFF2-40B4-BE49-F238E27FC236}">
                <a16:creationId xmlns:a16="http://schemas.microsoft.com/office/drawing/2014/main" id="{715F6D98-6C44-FFF8-56BE-6350D9F11295}"/>
              </a:ext>
            </a:extLst>
          </p:cNvPr>
          <p:cNvPicPr>
            <a:picLocks noChangeAspect="1"/>
          </p:cNvPicPr>
          <p:nvPr/>
        </p:nvPicPr>
        <p:blipFill>
          <a:blip r:embed="rId4"/>
          <a:srcRect t="9565" r="-2" b="9314"/>
          <a:stretch>
            <a:fillRect/>
          </a:stretch>
        </p:blipFill>
        <p:spPr>
          <a:xfrm>
            <a:off x="8608190" y="1123528"/>
            <a:ext cx="2625411" cy="4604800"/>
          </a:xfrm>
          <a:prstGeom prst="rect">
            <a:avLst/>
          </a:prstGeom>
        </p:spPr>
      </p:pic>
    </p:spTree>
    <p:extLst>
      <p:ext uri="{BB962C8B-B14F-4D97-AF65-F5344CB8AC3E}">
        <p14:creationId xmlns:p14="http://schemas.microsoft.com/office/powerpoint/2010/main" val="35149484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168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24C92-6338-3361-2A82-71AD762EBBE9}"/>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Kol Nidre </a:t>
            </a:r>
          </a:p>
        </p:txBody>
      </p:sp>
      <p:pic>
        <p:nvPicPr>
          <p:cNvPr id="4" name="YTDown.com_YouTube_Kol-Nidrei_Media_jNOqMqL9SRc_001_1080p.mp4">
            <a:hlinkClick r:id="" action="ppaction://media"/>
            <a:extLst>
              <a:ext uri="{FF2B5EF4-FFF2-40B4-BE49-F238E27FC236}">
                <a16:creationId xmlns:a16="http://schemas.microsoft.com/office/drawing/2014/main" id="{1E9E70A2-FB1E-7EBE-D32C-1CDF7A27A916}"/>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167206" y="961812"/>
            <a:ext cx="4930987" cy="4930987"/>
          </a:xfrm>
          <a:prstGeom prst="rect">
            <a:avLst/>
          </a:prstGeom>
        </p:spPr>
      </p:pic>
    </p:spTree>
    <p:extLst>
      <p:ext uri="{BB962C8B-B14F-4D97-AF65-F5344CB8AC3E}">
        <p14:creationId xmlns:p14="http://schemas.microsoft.com/office/powerpoint/2010/main" val="3167268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88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7827C-5E6E-C4A4-A2A3-E7A59FC6F95C}"/>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Quotes from the paper Illustrating Positionality</a:t>
            </a:r>
            <a:br>
              <a:rPr lang="en-GB" sz="3400">
                <a:solidFill>
                  <a:srgbClr val="FFFFFF"/>
                </a:solidFill>
              </a:rPr>
            </a:br>
            <a:endParaRPr lang="en-US" sz="3400">
              <a:solidFill>
                <a:srgbClr val="FFFFFF"/>
              </a:solidFill>
            </a:endParaRPr>
          </a:p>
        </p:txBody>
      </p:sp>
      <p:sp>
        <p:nvSpPr>
          <p:cNvPr id="3" name="Content Placeholder 2">
            <a:extLst>
              <a:ext uri="{FF2B5EF4-FFF2-40B4-BE49-F238E27FC236}">
                <a16:creationId xmlns:a16="http://schemas.microsoft.com/office/drawing/2014/main" id="{C8E3169D-6D2E-D263-9BD4-67C8685EC4B2}"/>
              </a:ext>
            </a:extLst>
          </p:cNvPr>
          <p:cNvSpPr>
            <a:spLocks noGrp="1"/>
          </p:cNvSpPr>
          <p:nvPr>
            <p:ph idx="1"/>
          </p:nvPr>
        </p:nvSpPr>
        <p:spPr>
          <a:xfrm>
            <a:off x="892627" y="2386037"/>
            <a:ext cx="9724031" cy="3683358"/>
          </a:xfrm>
        </p:spPr>
        <p:txBody>
          <a:bodyPr anchor="ctr">
            <a:normAutofit/>
          </a:bodyPr>
          <a:lstStyle/>
          <a:p>
            <a:pPr marL="0" indent="0">
              <a:buNone/>
            </a:pPr>
            <a:r>
              <a:rPr lang="en-GB" sz="1700" dirty="0"/>
              <a:t>Demonstrates insider perspective on Jewish identity and resistance.</a:t>
            </a:r>
          </a:p>
          <a:p>
            <a:r>
              <a:rPr lang="en-GB" sz="1700" dirty="0"/>
              <a:t> Links personal heritage to research focus on erasure and authenticity.</a:t>
            </a:r>
          </a:p>
          <a:p>
            <a:pPr marL="0" indent="0">
              <a:buNone/>
            </a:pPr>
            <a:r>
              <a:rPr lang="en-GB" sz="1700" dirty="0"/>
              <a:t>Quotes:</a:t>
            </a:r>
          </a:p>
          <a:p>
            <a:r>
              <a:rPr lang="en-GB" sz="1700" dirty="0"/>
              <a:t> "The work that follows is based on personal experiences that I have attained as a Jew and now a researcher navigating the concern of identity for the French Jewish community."</a:t>
            </a:r>
          </a:p>
          <a:p>
            <a:r>
              <a:rPr lang="en-GB" sz="1700" dirty="0"/>
              <a:t>  "This act of erasure is not unusual to the Jew... In a culture that is historically prone to scapegoating Jews... there is a prevalent tendency to personally target Jews in Europe."</a:t>
            </a:r>
          </a:p>
          <a:p>
            <a:r>
              <a:rPr lang="en-GB" sz="1700" dirty="0"/>
              <a:t>Complements Sartre's view on authentic existence.</a:t>
            </a:r>
          </a:p>
          <a:p>
            <a:r>
              <a:rPr lang="en-GB" sz="1700" dirty="0"/>
              <a:t>“If you seek authenticity for authenticity's sake, you are no longer authentic.” Jean-Paul Sartre, </a:t>
            </a:r>
            <a:r>
              <a:rPr lang="en-GB" sz="1700" i="1" dirty="0"/>
              <a:t>Notebooks for an Ethics </a:t>
            </a:r>
            <a:r>
              <a:rPr lang="en-GB" sz="1700" dirty="0"/>
              <a:t>(1992).</a:t>
            </a:r>
          </a:p>
          <a:p>
            <a:endParaRPr lang="en-US" sz="1700" dirty="0"/>
          </a:p>
        </p:txBody>
      </p:sp>
    </p:spTree>
    <p:extLst>
      <p:ext uri="{BB962C8B-B14F-4D97-AF65-F5344CB8AC3E}">
        <p14:creationId xmlns:p14="http://schemas.microsoft.com/office/powerpoint/2010/main" val="25652808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455AC-A17C-D0CA-B6EB-0CB156578DD9}"/>
              </a:ext>
            </a:extLst>
          </p:cNvPr>
          <p:cNvSpPr>
            <a:spLocks noGrp="1"/>
          </p:cNvSpPr>
          <p:nvPr>
            <p:ph type="title"/>
          </p:nvPr>
        </p:nvSpPr>
        <p:spPr>
          <a:xfrm>
            <a:off x="1371599" y="294538"/>
            <a:ext cx="9895951" cy="1033669"/>
          </a:xfrm>
        </p:spPr>
        <p:txBody>
          <a:bodyPr>
            <a:normAutofit/>
          </a:bodyPr>
          <a:lstStyle/>
          <a:p>
            <a:endParaRPr lang="en-US" sz="4000">
              <a:solidFill>
                <a:srgbClr val="FFFFFF"/>
              </a:solidFill>
            </a:endParaRPr>
          </a:p>
        </p:txBody>
      </p:sp>
      <p:sp>
        <p:nvSpPr>
          <p:cNvPr id="3" name="Content Placeholder 2">
            <a:extLst>
              <a:ext uri="{FF2B5EF4-FFF2-40B4-BE49-F238E27FC236}">
                <a16:creationId xmlns:a16="http://schemas.microsoft.com/office/drawing/2014/main" id="{2E0BC7CC-7223-8609-731C-37631EBE6BE0}"/>
              </a:ext>
            </a:extLst>
          </p:cNvPr>
          <p:cNvSpPr>
            <a:spLocks noGrp="1"/>
          </p:cNvSpPr>
          <p:nvPr>
            <p:ph idx="1"/>
          </p:nvPr>
        </p:nvSpPr>
        <p:spPr>
          <a:xfrm>
            <a:off x="1371599" y="2318197"/>
            <a:ext cx="9724031" cy="3683358"/>
          </a:xfrm>
        </p:spPr>
        <p:txBody>
          <a:bodyPr anchor="ctr">
            <a:normAutofit/>
          </a:bodyPr>
          <a:lstStyle/>
          <a:p>
            <a:r>
              <a:rPr lang="en-GB" sz="2000" dirty="0"/>
              <a:t>Positionality enhances ethical, transparent research.</a:t>
            </a:r>
          </a:p>
          <a:p>
            <a:r>
              <a:rPr lang="en-GB" sz="2000" dirty="0"/>
              <a:t>It bridges personal experience with scholarly analysis of Jewish authenticity in France, informed by philosophical perspectives on subjectivity and knowledge.</a:t>
            </a:r>
          </a:p>
          <a:p>
            <a:r>
              <a:rPr lang="en-GB" sz="2000" dirty="0"/>
              <a:t>"Articulating positionality... allows readers to critically assess potential biases and the validity of conclusions."</a:t>
            </a:r>
          </a:p>
          <a:p>
            <a:endParaRPr lang="en-US" sz="2000" dirty="0"/>
          </a:p>
        </p:txBody>
      </p:sp>
    </p:spTree>
    <p:extLst>
      <p:ext uri="{BB962C8B-B14F-4D97-AF65-F5344CB8AC3E}">
        <p14:creationId xmlns:p14="http://schemas.microsoft.com/office/powerpoint/2010/main" val="21787390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A0EE8C-6298-9BD6-D492-95D4563A8C49}"/>
              </a:ext>
            </a:extLst>
          </p:cNvPr>
          <p:cNvSpPr>
            <a:spLocks noGrp="1"/>
          </p:cNvSpPr>
          <p:nvPr>
            <p:ph type="title"/>
          </p:nvPr>
        </p:nvSpPr>
        <p:spPr>
          <a:xfrm>
            <a:off x="1156851" y="637762"/>
            <a:ext cx="9888496" cy="900131"/>
          </a:xfrm>
        </p:spPr>
        <p:txBody>
          <a:bodyPr anchor="t">
            <a:normAutofit/>
          </a:bodyPr>
          <a:lstStyle/>
          <a:p>
            <a:r>
              <a:rPr lang="en-GB" sz="2800">
                <a:solidFill>
                  <a:schemeClr val="bg1"/>
                </a:solidFill>
              </a:rPr>
              <a:t>Introduction to Situated Knowledge</a:t>
            </a:r>
            <a:br>
              <a:rPr lang="en-GB" sz="2800">
                <a:solidFill>
                  <a:schemeClr val="bg1"/>
                </a:solidFill>
              </a:rPr>
            </a:br>
            <a:endParaRPr lang="en-US" sz="2800">
              <a:solidFill>
                <a:schemeClr val="bg1"/>
              </a:solidFill>
            </a:endParaRPr>
          </a:p>
        </p:txBody>
      </p:sp>
      <p:sp>
        <p:nvSpPr>
          <p:cNvPr id="23" name="Rectangle 2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DB69B1-73E6-5CF6-4F5D-97F1C9EEDDC8}"/>
              </a:ext>
            </a:extLst>
          </p:cNvPr>
          <p:cNvSpPr>
            <a:spLocks noGrp="1"/>
          </p:cNvSpPr>
          <p:nvPr>
            <p:ph idx="1"/>
          </p:nvPr>
        </p:nvSpPr>
        <p:spPr>
          <a:xfrm>
            <a:off x="1155548" y="2217343"/>
            <a:ext cx="9880893" cy="3959619"/>
          </a:xfrm>
        </p:spPr>
        <p:txBody>
          <a:bodyPr>
            <a:normAutofit/>
          </a:bodyPr>
          <a:lstStyle/>
          <a:p>
            <a:pPr>
              <a:lnSpc>
                <a:spcPct val="100000"/>
              </a:lnSpc>
            </a:pPr>
            <a:r>
              <a:rPr lang="en-GB" sz="2200" dirty="0"/>
              <a:t>Situated knowledge posits that all understanding is rooted in specific, embodied, and contextual positions rather than abstract universality.</a:t>
            </a:r>
          </a:p>
          <a:p>
            <a:pPr>
              <a:lnSpc>
                <a:spcPct val="100000"/>
              </a:lnSpc>
            </a:pPr>
            <a:r>
              <a:rPr lang="en-GB" sz="2200" dirty="0"/>
              <a:t> It critiques detached objectivity, connecting to researcher positionality by underscoring how personal and historical contexts influence inquiry.</a:t>
            </a:r>
          </a:p>
          <a:p>
            <a:pPr>
              <a:lnSpc>
                <a:spcPct val="100000"/>
              </a:lnSpc>
            </a:pPr>
            <a:r>
              <a:rPr lang="en-GB" sz="2200" dirty="0"/>
              <a:t> Relevance to my work: Knowledge of Jewish identity in France is situated in lived experiences of antisemitism and cultural dynamics.</a:t>
            </a:r>
          </a:p>
          <a:p>
            <a:pPr>
              <a:lnSpc>
                <a:spcPct val="100000"/>
              </a:lnSpc>
            </a:pPr>
            <a:r>
              <a:rPr lang="en-GB" sz="2200" dirty="0"/>
              <a:t>Draws from phenomenology, emphasizing being-in-the-world.</a:t>
            </a:r>
          </a:p>
          <a:p>
            <a:pPr>
              <a:lnSpc>
                <a:spcPct val="100000"/>
              </a:lnSpc>
            </a:pPr>
            <a:r>
              <a:rPr lang="en-GB" sz="2200" dirty="0"/>
              <a:t>"The world is not what I think, but what I live through." </a:t>
            </a:r>
            <a:r>
              <a:rPr lang="en-GB" sz="2200" i="1" dirty="0"/>
              <a:t> Maurice Merleau-Ponty, Phenomenology of Perception </a:t>
            </a:r>
            <a:r>
              <a:rPr lang="en-GB" sz="2200" dirty="0"/>
              <a:t>(1945).</a:t>
            </a:r>
          </a:p>
          <a:p>
            <a:endParaRPr lang="en-US" sz="2200" dirty="0"/>
          </a:p>
        </p:txBody>
      </p:sp>
    </p:spTree>
    <p:extLst>
      <p:ext uri="{BB962C8B-B14F-4D97-AF65-F5344CB8AC3E}">
        <p14:creationId xmlns:p14="http://schemas.microsoft.com/office/powerpoint/2010/main" val="541541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0F170D-5066-7EB5-BF6D-34653326984C}"/>
              </a:ext>
            </a:extLst>
          </p:cNvPr>
          <p:cNvSpPr>
            <a:spLocks noGrp="1"/>
          </p:cNvSpPr>
          <p:nvPr>
            <p:ph type="title"/>
          </p:nvPr>
        </p:nvSpPr>
        <p:spPr>
          <a:xfrm>
            <a:off x="1156851" y="637762"/>
            <a:ext cx="9888496" cy="900131"/>
          </a:xfrm>
        </p:spPr>
        <p:txBody>
          <a:bodyPr anchor="t">
            <a:normAutofit/>
          </a:bodyPr>
          <a:lstStyle/>
          <a:p>
            <a:r>
              <a:rPr lang="en-GB" sz="2800">
                <a:solidFill>
                  <a:schemeClr val="bg1"/>
                </a:solidFill>
              </a:rPr>
              <a:t>Definition of Situated Knowledge</a:t>
            </a:r>
            <a:br>
              <a:rPr lang="en-GB" sz="2800">
                <a:solidFill>
                  <a:schemeClr val="bg1"/>
                </a:solidFill>
              </a:rPr>
            </a:br>
            <a:endParaRPr lang="en-US" sz="2800">
              <a:solidFill>
                <a:schemeClr val="bg1"/>
              </a:solidFill>
            </a:endParaRPr>
          </a:p>
        </p:txBody>
      </p:sp>
      <p:sp>
        <p:nvSpPr>
          <p:cNvPr id="23" name="Rectangle 2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563123-B68B-96E7-FAE0-FFCFA2A8962D}"/>
              </a:ext>
            </a:extLst>
          </p:cNvPr>
          <p:cNvSpPr>
            <a:spLocks noGrp="1"/>
          </p:cNvSpPr>
          <p:nvPr>
            <p:ph idx="1"/>
          </p:nvPr>
        </p:nvSpPr>
        <p:spPr>
          <a:xfrm>
            <a:off x="1155548" y="2217343"/>
            <a:ext cx="9880893" cy="3959619"/>
          </a:xfrm>
        </p:spPr>
        <p:txBody>
          <a:bodyPr>
            <a:normAutofit/>
          </a:bodyPr>
          <a:lstStyle/>
          <a:p>
            <a:r>
              <a:rPr lang="en-GB" sz="2400" dirty="0"/>
              <a:t>Knowledge as embedded in historical, social, and material contexts, rejecting disembodied or universal claims.</a:t>
            </a:r>
          </a:p>
          <a:p>
            <a:r>
              <a:rPr lang="en-GB" sz="2400" dirty="0"/>
              <a:t> Emphasizes partiality and accountability, grounded in lived engagement with the world.</a:t>
            </a:r>
          </a:p>
          <a:p>
            <a:r>
              <a:rPr lang="en-GB" sz="2400" dirty="0"/>
              <a:t> Contrasts with absolutism, encouraging connections among diverse experiential horizons.</a:t>
            </a:r>
          </a:p>
          <a:p>
            <a:r>
              <a:rPr lang="en-GB" sz="2400" dirty="0"/>
              <a:t>"Understanding is the mode of being of Dasein as potentiality-for-Being, and it is so in such a way that this Being discloses in itself what its Being is capable of." — Martin Heidegger, </a:t>
            </a:r>
            <a:r>
              <a:rPr lang="en-GB" sz="2400" i="1" dirty="0"/>
              <a:t>Being and Time </a:t>
            </a:r>
            <a:r>
              <a:rPr lang="en-GB" sz="2400" dirty="0"/>
              <a:t>(1927, p. 184).</a:t>
            </a:r>
          </a:p>
          <a:p>
            <a:endParaRPr lang="en-US" sz="2400" dirty="0"/>
          </a:p>
        </p:txBody>
      </p:sp>
    </p:spTree>
    <p:extLst>
      <p:ext uri="{BB962C8B-B14F-4D97-AF65-F5344CB8AC3E}">
        <p14:creationId xmlns:p14="http://schemas.microsoft.com/office/powerpoint/2010/main" val="18107354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BEEB1E-94EB-BCFE-B2BB-472744DB2715}"/>
              </a:ext>
            </a:extLst>
          </p:cNvPr>
          <p:cNvSpPr>
            <a:spLocks noGrp="1"/>
          </p:cNvSpPr>
          <p:nvPr>
            <p:ph type="title"/>
          </p:nvPr>
        </p:nvSpPr>
        <p:spPr>
          <a:xfrm>
            <a:off x="1156851" y="637762"/>
            <a:ext cx="9888496" cy="900131"/>
          </a:xfrm>
        </p:spPr>
        <p:txBody>
          <a:bodyPr anchor="t">
            <a:normAutofit/>
          </a:bodyPr>
          <a:lstStyle/>
          <a:p>
            <a:r>
              <a:rPr lang="en-GB" sz="2800">
                <a:solidFill>
                  <a:schemeClr val="bg1"/>
                </a:solidFill>
              </a:rPr>
              <a:t>Origins and Key Philosophers</a:t>
            </a:r>
            <a:br>
              <a:rPr lang="en-GB" sz="2800">
                <a:solidFill>
                  <a:schemeClr val="bg1"/>
                </a:solidFill>
              </a:rPr>
            </a:br>
            <a:endParaRPr lang="en-US" sz="2800">
              <a:solidFill>
                <a:schemeClr val="bg1"/>
              </a:solidFill>
            </a:endParaRPr>
          </a:p>
        </p:txBody>
      </p:sp>
      <p:sp>
        <p:nvSpPr>
          <p:cNvPr id="23" name="Rectangle 2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8402D4-6BAD-C9D9-1B3D-8A4C4DC85BC8}"/>
              </a:ext>
            </a:extLst>
          </p:cNvPr>
          <p:cNvSpPr>
            <a:spLocks noGrp="1"/>
          </p:cNvSpPr>
          <p:nvPr>
            <p:ph idx="1"/>
          </p:nvPr>
        </p:nvSpPr>
        <p:spPr>
          <a:xfrm>
            <a:off x="1155548" y="2217343"/>
            <a:ext cx="9880893" cy="3959619"/>
          </a:xfrm>
        </p:spPr>
        <p:txBody>
          <a:bodyPr>
            <a:normAutofit/>
          </a:bodyPr>
          <a:lstStyle/>
          <a:p>
            <a:r>
              <a:rPr lang="en-GB" sz="2400" dirty="0"/>
              <a:t>Emerges from phenomenological traditions, influenced by Heidegger's concept of Dasein and Merleau-Ponty's embodied perception.</a:t>
            </a:r>
          </a:p>
          <a:p>
            <a:r>
              <a:rPr lang="en-GB" sz="2400" dirty="0"/>
              <a:t>  Builds on existential insights, such as Sartre's emphasis on situated freedom.</a:t>
            </a:r>
          </a:p>
          <a:p>
            <a:r>
              <a:rPr lang="en-GB" sz="2400" dirty="0"/>
              <a:t>  Extends to epistemology, challenging Cartesian detachment (links to broader critiques like those in Foucault).</a:t>
            </a:r>
          </a:p>
          <a:p>
            <a:r>
              <a:rPr lang="en-GB" sz="2400" dirty="0"/>
              <a:t>"The body is our general medium for having a world." Maurice Merleau-Ponty, </a:t>
            </a:r>
            <a:r>
              <a:rPr lang="en-GB" sz="2400" i="1" dirty="0"/>
              <a:t>Phenomenology of Perception </a:t>
            </a:r>
            <a:r>
              <a:rPr lang="en-GB" sz="2400" dirty="0"/>
              <a:t>(1945, p. 169).</a:t>
            </a:r>
          </a:p>
          <a:p>
            <a:endParaRPr lang="en-US" sz="2400" dirty="0"/>
          </a:p>
        </p:txBody>
      </p:sp>
    </p:spTree>
    <p:extLst>
      <p:ext uri="{BB962C8B-B14F-4D97-AF65-F5344CB8AC3E}">
        <p14:creationId xmlns:p14="http://schemas.microsoft.com/office/powerpoint/2010/main" val="11268305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ACF00-94DA-7E2F-FE2E-B1ADA0B774AC}"/>
              </a:ext>
            </a:extLst>
          </p:cNvPr>
          <p:cNvSpPr>
            <a:spLocks noGrp="1"/>
          </p:cNvSpPr>
          <p:nvPr>
            <p:ph type="title"/>
          </p:nvPr>
        </p:nvSpPr>
        <p:spPr>
          <a:xfrm>
            <a:off x="1156851" y="637762"/>
            <a:ext cx="9888496" cy="900131"/>
          </a:xfrm>
        </p:spPr>
        <p:txBody>
          <a:bodyPr anchor="t">
            <a:normAutofit/>
          </a:bodyPr>
          <a:lstStyle/>
          <a:p>
            <a:r>
              <a:rPr lang="en-GB" sz="2800">
                <a:solidFill>
                  <a:schemeClr val="bg1"/>
                </a:solidFill>
              </a:rPr>
              <a:t>Core Concepts: Embodied Objectivity</a:t>
            </a:r>
            <a:br>
              <a:rPr lang="en-GB" sz="2800">
                <a:solidFill>
                  <a:schemeClr val="bg1"/>
                </a:solidFill>
              </a:rPr>
            </a:br>
            <a:endParaRPr lang="en-US" sz="2800">
              <a:solidFill>
                <a:schemeClr val="bg1"/>
              </a:solidFill>
            </a:endParaRPr>
          </a:p>
        </p:txBody>
      </p:sp>
      <p:sp>
        <p:nvSpPr>
          <p:cNvPr id="23" name="Rectangle 2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A975ED-F2BE-BF3C-414F-EC5D7A3C7A1D}"/>
              </a:ext>
            </a:extLst>
          </p:cNvPr>
          <p:cNvSpPr>
            <a:spLocks noGrp="1"/>
          </p:cNvSpPr>
          <p:nvPr>
            <p:ph idx="1"/>
          </p:nvPr>
        </p:nvSpPr>
        <p:spPr>
          <a:xfrm>
            <a:off x="1155548" y="2217343"/>
            <a:ext cx="9880893" cy="3959619"/>
          </a:xfrm>
        </p:spPr>
        <p:txBody>
          <a:bodyPr>
            <a:normAutofit/>
          </a:bodyPr>
          <a:lstStyle/>
          <a:p>
            <a:r>
              <a:rPr lang="en-GB" sz="2400" dirty="0"/>
              <a:t>Objectivity arises from situated engagement, not disengagement; tied to existential responsibility.</a:t>
            </a:r>
          </a:p>
          <a:p>
            <a:r>
              <a:rPr lang="en-GB" sz="2400" dirty="0"/>
              <a:t> Perception as an active, bodily process, accountable for its interpretations.</a:t>
            </a:r>
          </a:p>
          <a:p>
            <a:r>
              <a:rPr lang="en-GB" sz="2400" dirty="0"/>
              <a:t> In my research: Situated in personal Jewish experiences, offering insights into authenticity amid societal pressures.</a:t>
            </a:r>
          </a:p>
          <a:p>
            <a:r>
              <a:rPr lang="en-GB" sz="2400" dirty="0"/>
              <a:t>"Man is nothing else but that which he makes of himself.” Jean-Paul Sartre, </a:t>
            </a:r>
            <a:r>
              <a:rPr lang="en-GB" sz="2400" i="1" dirty="0"/>
              <a:t>Existentialism is a Humanism </a:t>
            </a:r>
            <a:r>
              <a:rPr lang="en-GB" sz="2400" dirty="0"/>
              <a:t>(1946), emphasizing situated self-creation.</a:t>
            </a:r>
          </a:p>
          <a:p>
            <a:endParaRPr lang="en-US" sz="2400" dirty="0"/>
          </a:p>
        </p:txBody>
      </p:sp>
    </p:spTree>
    <p:extLst>
      <p:ext uri="{BB962C8B-B14F-4D97-AF65-F5344CB8AC3E}">
        <p14:creationId xmlns:p14="http://schemas.microsoft.com/office/powerpoint/2010/main" val="16814220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79F420-792C-2B22-DEDC-472F3A66BBB0}"/>
              </a:ext>
            </a:extLst>
          </p:cNvPr>
          <p:cNvSpPr>
            <a:spLocks noGrp="1"/>
          </p:cNvSpPr>
          <p:nvPr>
            <p:ph type="title"/>
          </p:nvPr>
        </p:nvSpPr>
        <p:spPr>
          <a:xfrm>
            <a:off x="1156851" y="637762"/>
            <a:ext cx="9888496" cy="900131"/>
          </a:xfrm>
        </p:spPr>
        <p:txBody>
          <a:bodyPr anchor="t">
            <a:normAutofit/>
          </a:bodyPr>
          <a:lstStyle/>
          <a:p>
            <a:r>
              <a:rPr lang="en-GB" sz="2800">
                <a:solidFill>
                  <a:schemeClr val="bg1"/>
                </a:solidFill>
              </a:rPr>
              <a:t>The Privilege of Partial Perspective</a:t>
            </a:r>
            <a:br>
              <a:rPr lang="en-GB" sz="2800">
                <a:solidFill>
                  <a:schemeClr val="bg1"/>
                </a:solidFill>
              </a:rPr>
            </a:br>
            <a:endParaRPr lang="en-US" sz="2800">
              <a:solidFill>
                <a:schemeClr val="bg1"/>
              </a:solidFill>
            </a:endParaRPr>
          </a:p>
        </p:txBody>
      </p:sp>
      <p:sp>
        <p:nvSpPr>
          <p:cNvPr id="23" name="Rectangle 2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AA12F9-69D3-0B64-750E-D20B4B4C7E6A}"/>
              </a:ext>
            </a:extLst>
          </p:cNvPr>
          <p:cNvSpPr>
            <a:spLocks noGrp="1"/>
          </p:cNvSpPr>
          <p:nvPr>
            <p:ph idx="1"/>
          </p:nvPr>
        </p:nvSpPr>
        <p:spPr>
          <a:xfrm>
            <a:off x="1155548" y="2217343"/>
            <a:ext cx="9880893" cy="3959619"/>
          </a:xfrm>
        </p:spPr>
        <p:txBody>
          <a:bodyPr>
            <a:normAutofit/>
          </a:bodyPr>
          <a:lstStyle/>
          <a:p>
            <a:r>
              <a:rPr lang="en-GB" sz="2400" dirty="0"/>
              <a:t>Partial views from lived situations yield deeper understanding, avoiding illusions of totality.</a:t>
            </a:r>
          </a:p>
          <a:p>
            <a:r>
              <a:rPr lang="en-GB" sz="2400" dirty="0"/>
              <a:t> Encourages hermeneutic fusion of horizons through contextual dialogue.</a:t>
            </a:r>
          </a:p>
          <a:p>
            <a:r>
              <a:rPr lang="en-GB" sz="2400" dirty="0"/>
              <a:t> Application: In qualitative methods like netnography, knowledge emerges from media-embedded experiences.</a:t>
            </a:r>
          </a:p>
          <a:p>
            <a:r>
              <a:rPr lang="en-GB" sz="2400" dirty="0"/>
              <a:t>"The 'essence' does not exhaust itself in the 'what', but rather refers to the 'how' of the being of the entity." — Martin Heidegger, </a:t>
            </a:r>
            <a:r>
              <a:rPr lang="en-GB" sz="2400" i="1" dirty="0"/>
              <a:t>Being and Time </a:t>
            </a:r>
            <a:r>
              <a:rPr lang="en-GB" sz="2400" dirty="0"/>
              <a:t>(1927, p. 67), on contextual essence.</a:t>
            </a:r>
          </a:p>
          <a:p>
            <a:endParaRPr lang="en-US" sz="2400" dirty="0"/>
          </a:p>
        </p:txBody>
      </p:sp>
    </p:spTree>
    <p:extLst>
      <p:ext uri="{BB962C8B-B14F-4D97-AF65-F5344CB8AC3E}">
        <p14:creationId xmlns:p14="http://schemas.microsoft.com/office/powerpoint/2010/main" val="36550976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5BF0A5-F5AF-BB0E-F853-A03C43E33A5D}"/>
              </a:ext>
            </a:extLst>
          </p:cNvPr>
          <p:cNvSpPr>
            <a:spLocks noGrp="1"/>
          </p:cNvSpPr>
          <p:nvPr>
            <p:ph type="title"/>
          </p:nvPr>
        </p:nvSpPr>
        <p:spPr>
          <a:xfrm>
            <a:off x="1156851" y="637762"/>
            <a:ext cx="9888496" cy="900131"/>
          </a:xfrm>
        </p:spPr>
        <p:txBody>
          <a:bodyPr anchor="t">
            <a:normAutofit/>
          </a:bodyPr>
          <a:lstStyle/>
          <a:p>
            <a:r>
              <a:rPr lang="en-GB" sz="2800">
                <a:solidFill>
                  <a:schemeClr val="bg1"/>
                </a:solidFill>
              </a:rPr>
              <a:t>Critiques of Neutrality and Detached Vision</a:t>
            </a:r>
            <a:br>
              <a:rPr lang="en-GB" sz="2800">
                <a:solidFill>
                  <a:schemeClr val="bg1"/>
                </a:solidFill>
              </a:rPr>
            </a:br>
            <a:endParaRPr lang="en-US" sz="2800">
              <a:solidFill>
                <a:schemeClr val="bg1"/>
              </a:solidFill>
            </a:endParaRPr>
          </a:p>
        </p:txBody>
      </p:sp>
      <p:sp>
        <p:nvSpPr>
          <p:cNvPr id="19" name="Rectangle 18">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2CE33A-2D21-A09C-4D75-F1ECD1356DB0}"/>
              </a:ext>
            </a:extLst>
          </p:cNvPr>
          <p:cNvSpPr>
            <a:spLocks noGrp="1"/>
          </p:cNvSpPr>
          <p:nvPr>
            <p:ph idx="1"/>
          </p:nvPr>
        </p:nvSpPr>
        <p:spPr>
          <a:xfrm>
            <a:off x="1155548" y="2217343"/>
            <a:ext cx="9880893" cy="3959619"/>
          </a:xfrm>
        </p:spPr>
        <p:txBody>
          <a:bodyPr>
            <a:normAutofit/>
          </a:bodyPr>
          <a:lstStyle/>
          <a:p>
            <a:r>
              <a:rPr lang="en-GB" sz="2400" dirty="0"/>
              <a:t>Challenges the myth of a view from nowhere, often masking power and historical biases.</a:t>
            </a:r>
          </a:p>
          <a:p>
            <a:r>
              <a:rPr lang="en-GB" sz="2400" dirty="0"/>
              <a:t> Situated knowledge counters solipsism by anchoring claims in worldly practices.</a:t>
            </a:r>
          </a:p>
          <a:p>
            <a:r>
              <a:rPr lang="en-GB" sz="2400" dirty="0"/>
              <a:t> Tie to positionality: Researchers must recognize their embeddedness for ethical analysis.</a:t>
            </a:r>
          </a:p>
          <a:p>
            <a:r>
              <a:rPr lang="en-GB" sz="2400" dirty="0"/>
              <a:t>"We are condemned to be free; because once thrown into the world, we are responsible for everything we do.” Jean-Paul Sartre, </a:t>
            </a:r>
            <a:r>
              <a:rPr lang="en-GB" sz="2400" i="1" dirty="0"/>
              <a:t>Being and Nothingness </a:t>
            </a:r>
            <a:r>
              <a:rPr lang="en-GB" sz="2400" dirty="0"/>
              <a:t>(1943), on situated responsibility.</a:t>
            </a:r>
          </a:p>
          <a:p>
            <a:endParaRPr lang="en-US" sz="2400" dirty="0"/>
          </a:p>
        </p:txBody>
      </p:sp>
    </p:spTree>
    <p:extLst>
      <p:ext uri="{BB962C8B-B14F-4D97-AF65-F5344CB8AC3E}">
        <p14:creationId xmlns:p14="http://schemas.microsoft.com/office/powerpoint/2010/main" val="27590020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9C66E3-E3A0-4985-5030-5308DC2F892F}"/>
              </a:ext>
            </a:extLst>
          </p:cNvPr>
          <p:cNvSpPr>
            <a:spLocks noGrp="1"/>
          </p:cNvSpPr>
          <p:nvPr>
            <p:ph type="title"/>
          </p:nvPr>
        </p:nvSpPr>
        <p:spPr>
          <a:xfrm>
            <a:off x="1156851" y="637762"/>
            <a:ext cx="9888496" cy="900131"/>
          </a:xfrm>
        </p:spPr>
        <p:txBody>
          <a:bodyPr anchor="t">
            <a:normAutofit/>
          </a:bodyPr>
          <a:lstStyle/>
          <a:p>
            <a:r>
              <a:rPr lang="en-GB" sz="2800">
                <a:solidFill>
                  <a:schemeClr val="bg1"/>
                </a:solidFill>
              </a:rPr>
              <a:t>Subjugated Standpoints and Historical Dynamics</a:t>
            </a:r>
            <a:br>
              <a:rPr lang="en-GB" sz="2800">
                <a:solidFill>
                  <a:schemeClr val="bg1"/>
                </a:solidFill>
              </a:rPr>
            </a:br>
            <a:endParaRPr lang="en-US" sz="28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6326BD-F833-C4A2-6FF8-90D8D6E7AD16}"/>
              </a:ext>
            </a:extLst>
          </p:cNvPr>
          <p:cNvSpPr>
            <a:spLocks noGrp="1"/>
          </p:cNvSpPr>
          <p:nvPr>
            <p:ph idx="1"/>
          </p:nvPr>
        </p:nvSpPr>
        <p:spPr>
          <a:xfrm>
            <a:off x="1155548" y="2217343"/>
            <a:ext cx="9880893" cy="3959619"/>
          </a:xfrm>
        </p:spPr>
        <p:txBody>
          <a:bodyPr>
            <a:normAutofit/>
          </a:bodyPr>
          <a:lstStyle/>
          <a:p>
            <a:pPr marL="0" indent="0">
              <a:buNone/>
            </a:pPr>
            <a:endParaRPr lang="en-GB" sz="2200" dirty="0"/>
          </a:p>
          <a:p>
            <a:pPr>
              <a:lnSpc>
                <a:spcPct val="100000"/>
              </a:lnSpc>
            </a:pPr>
            <a:r>
              <a:rPr lang="en-GB" sz="2200" dirty="0"/>
              <a:t>Perspectives from marginalized positions reveal transformative truths, informed by historical thrownness.</a:t>
            </a:r>
          </a:p>
          <a:p>
            <a:pPr>
              <a:lnSpc>
                <a:spcPct val="100000"/>
              </a:lnSpc>
            </a:pPr>
            <a:r>
              <a:rPr lang="en-GB" sz="2200" dirty="0"/>
              <a:t> Avoids dogmatism; requires reflective engagement with one's facticity.</a:t>
            </a:r>
          </a:p>
          <a:p>
            <a:pPr>
              <a:lnSpc>
                <a:spcPct val="100000"/>
              </a:lnSpc>
            </a:pPr>
            <a:r>
              <a:rPr lang="en-GB" sz="2200" dirty="0"/>
              <a:t> In my thesis: Knowledge situated in French Jewish experiences amid socio-political stereotypes.</a:t>
            </a:r>
          </a:p>
          <a:p>
            <a:pPr>
              <a:lnSpc>
                <a:spcPct val="100000"/>
              </a:lnSpc>
            </a:pPr>
            <a:r>
              <a:rPr lang="en-GB" sz="2200" dirty="0"/>
              <a:t>"The body is the vehicle of being in the world, and having a body is, for a living creature, to be intervolved in a definite environment.” Maurice Merleau-Ponty, </a:t>
            </a:r>
            <a:r>
              <a:rPr lang="en-GB" sz="2200" i="1" dirty="0"/>
              <a:t>Phenomenology of Perception </a:t>
            </a:r>
            <a:r>
              <a:rPr lang="en-GB" sz="2200" dirty="0"/>
              <a:t>(1945, p. 82).</a:t>
            </a:r>
          </a:p>
          <a:p>
            <a:endParaRPr lang="en-US" sz="2200" dirty="0"/>
          </a:p>
        </p:txBody>
      </p:sp>
    </p:spTree>
    <p:extLst>
      <p:ext uri="{BB962C8B-B14F-4D97-AF65-F5344CB8AC3E}">
        <p14:creationId xmlns:p14="http://schemas.microsoft.com/office/powerpoint/2010/main" val="7125609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BA7FF3-39AE-DB59-F939-F3C762CBE2F3}"/>
              </a:ext>
            </a:extLst>
          </p:cNvPr>
          <p:cNvSpPr>
            <a:spLocks noGrp="1"/>
          </p:cNvSpPr>
          <p:nvPr>
            <p:ph type="title"/>
          </p:nvPr>
        </p:nvSpPr>
        <p:spPr>
          <a:xfrm>
            <a:off x="1156851" y="637762"/>
            <a:ext cx="9888496" cy="900131"/>
          </a:xfrm>
        </p:spPr>
        <p:txBody>
          <a:bodyPr anchor="t">
            <a:normAutofit/>
          </a:bodyPr>
          <a:lstStyle/>
          <a:p>
            <a:r>
              <a:rPr lang="en-GB" sz="2800">
                <a:solidFill>
                  <a:schemeClr val="bg1"/>
                </a:solidFill>
              </a:rPr>
              <a:t>Applications in Your Research</a:t>
            </a:r>
            <a:br>
              <a:rPr lang="en-GB" sz="2800">
                <a:solidFill>
                  <a:schemeClr val="bg1"/>
                </a:solidFill>
              </a:rPr>
            </a:br>
            <a:endParaRPr lang="en-US" sz="28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3D29D2-DCCE-5C7B-95AC-EC505419D61D}"/>
              </a:ext>
            </a:extLst>
          </p:cNvPr>
          <p:cNvSpPr>
            <a:spLocks noGrp="1"/>
          </p:cNvSpPr>
          <p:nvPr>
            <p:ph idx="1"/>
          </p:nvPr>
        </p:nvSpPr>
        <p:spPr>
          <a:xfrm>
            <a:off x="1155548" y="2217343"/>
            <a:ext cx="9880893" cy="3959619"/>
          </a:xfrm>
        </p:spPr>
        <p:txBody>
          <a:bodyPr>
            <a:normAutofit/>
          </a:bodyPr>
          <a:lstStyle/>
          <a:p>
            <a:r>
              <a:rPr lang="en-GB" sz="2400" dirty="0"/>
              <a:t>Strengthens qualitative approaches by incorporating context, embodiment, and reflexivity.</a:t>
            </a:r>
          </a:p>
          <a:p>
            <a:r>
              <a:rPr lang="en-GB" sz="2400" dirty="0"/>
              <a:t> Applicable to cultural studies, where knowledge is co-constituted with worldly phenomena.</a:t>
            </a:r>
          </a:p>
          <a:p>
            <a:r>
              <a:rPr lang="en-GB" sz="2400" dirty="0"/>
              <a:t>In my work and my application of Sartrean phenomenology situated in contemporary identity debates.</a:t>
            </a:r>
          </a:p>
          <a:p>
            <a:r>
              <a:rPr lang="en-GB" sz="2400" dirty="0"/>
              <a:t>"Dasein always understands itself in terms of its existence—in terms of a possibility of itself: to be itself or not itself."* — Martin Heidegger, </a:t>
            </a:r>
            <a:r>
              <a:rPr lang="en-GB" sz="2400" i="1" dirty="0"/>
              <a:t>Being and Time </a:t>
            </a:r>
            <a:r>
              <a:rPr lang="en-GB" sz="2400" dirty="0"/>
              <a:t>(1927, p. 33).</a:t>
            </a:r>
          </a:p>
          <a:p>
            <a:endParaRPr lang="en-US" sz="2400" dirty="0"/>
          </a:p>
        </p:txBody>
      </p:sp>
    </p:spTree>
    <p:extLst>
      <p:ext uri="{BB962C8B-B14F-4D97-AF65-F5344CB8AC3E}">
        <p14:creationId xmlns:p14="http://schemas.microsoft.com/office/powerpoint/2010/main" val="33566845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D7B79-6CCB-D4DE-D963-2F6121F049C2}"/>
              </a:ext>
            </a:extLst>
          </p:cNvPr>
          <p:cNvSpPr>
            <a:spLocks noGrp="1"/>
          </p:cNvSpPr>
          <p:nvPr>
            <p:ph type="title"/>
          </p:nvPr>
        </p:nvSpPr>
        <p:spPr>
          <a:xfrm>
            <a:off x="1156851" y="637762"/>
            <a:ext cx="9888496" cy="900131"/>
          </a:xfrm>
        </p:spPr>
        <p:txBody>
          <a:bodyPr anchor="t">
            <a:normAutofit/>
          </a:bodyPr>
          <a:lstStyle/>
          <a:p>
            <a:r>
              <a:rPr lang="en-GB" sz="2800">
                <a:solidFill>
                  <a:schemeClr val="bg1"/>
                </a:solidFill>
              </a:rPr>
              <a:t>Connections to Positionality to my work </a:t>
            </a:r>
            <a:br>
              <a:rPr lang="en-GB" sz="2800">
                <a:solidFill>
                  <a:schemeClr val="bg1"/>
                </a:solidFill>
              </a:rPr>
            </a:br>
            <a:endParaRPr lang="en-US" sz="28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E0D021-7940-6A4F-315A-2846D6ECBF34}"/>
              </a:ext>
            </a:extLst>
          </p:cNvPr>
          <p:cNvSpPr>
            <a:spLocks noGrp="1"/>
          </p:cNvSpPr>
          <p:nvPr>
            <p:ph idx="1"/>
          </p:nvPr>
        </p:nvSpPr>
        <p:spPr>
          <a:xfrm>
            <a:off x="1155548" y="2217343"/>
            <a:ext cx="9880893" cy="3959619"/>
          </a:xfrm>
        </p:spPr>
        <p:txBody>
          <a:bodyPr>
            <a:normAutofit/>
          </a:bodyPr>
          <a:lstStyle/>
          <a:p>
            <a:r>
              <a:rPr lang="en-GB" sz="2400" dirty="0"/>
              <a:t>Situated knowledge supports positionality, promoting transparency in contextual influences.</a:t>
            </a:r>
          </a:p>
          <a:p>
            <a:r>
              <a:rPr lang="en-GB" sz="2400" dirty="0"/>
              <a:t> In the thesis, I use Personal experiences of erasure to situate the analysis of Jewish authenticity in France.</a:t>
            </a:r>
          </a:p>
          <a:p>
            <a:r>
              <a:rPr lang="en-GB" sz="2400" dirty="0"/>
              <a:t> Broader implications: Advances resilient identities through existential reflection on situated being.</a:t>
            </a:r>
          </a:p>
          <a:p>
            <a:r>
              <a:rPr lang="en-GB" sz="2400" dirty="0"/>
              <a:t>"Freedom is what you do with what's been done to you." Jean-Paul Sartre, interview (1960s), on situated agency.</a:t>
            </a:r>
          </a:p>
          <a:p>
            <a:endParaRPr lang="en-US" sz="2400" dirty="0"/>
          </a:p>
        </p:txBody>
      </p:sp>
    </p:spTree>
    <p:extLst>
      <p:ext uri="{BB962C8B-B14F-4D97-AF65-F5344CB8AC3E}">
        <p14:creationId xmlns:p14="http://schemas.microsoft.com/office/powerpoint/2010/main" val="17530752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674DC6-F763-CB24-3B67-DE05198D285D}"/>
              </a:ext>
            </a:extLst>
          </p:cNvPr>
          <p:cNvSpPr>
            <a:spLocks noGrp="1"/>
          </p:cNvSpPr>
          <p:nvPr>
            <p:ph type="title"/>
          </p:nvPr>
        </p:nvSpPr>
        <p:spPr>
          <a:xfrm>
            <a:off x="1156851" y="637762"/>
            <a:ext cx="9888496" cy="900131"/>
          </a:xfrm>
        </p:spPr>
        <p:txBody>
          <a:bodyPr anchor="t">
            <a:normAutofit/>
          </a:bodyPr>
          <a:lstStyle/>
          <a:p>
            <a:r>
              <a:rPr lang="en-GB" sz="2800">
                <a:solidFill>
                  <a:schemeClr val="bg1"/>
                </a:solidFill>
              </a:rPr>
              <a:t>Conclusion on Situated Knowledge</a:t>
            </a:r>
            <a:br>
              <a:rPr lang="en-GB" sz="2800">
                <a:solidFill>
                  <a:schemeClr val="bg1"/>
                </a:solidFill>
              </a:rPr>
            </a:br>
            <a:endParaRPr lang="en-US" sz="28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A941F6-229F-7277-B329-892E9ED0C223}"/>
              </a:ext>
            </a:extLst>
          </p:cNvPr>
          <p:cNvSpPr>
            <a:spLocks noGrp="1"/>
          </p:cNvSpPr>
          <p:nvPr>
            <p:ph idx="1"/>
          </p:nvPr>
        </p:nvSpPr>
        <p:spPr>
          <a:xfrm>
            <a:off x="1155548" y="2217343"/>
            <a:ext cx="9880893" cy="3959619"/>
          </a:xfrm>
        </p:spPr>
        <p:txBody>
          <a:bodyPr>
            <a:normAutofit/>
          </a:bodyPr>
          <a:lstStyle/>
          <a:p>
            <a:r>
              <a:rPr lang="en-GB" sz="2200" dirty="0"/>
              <a:t>Situated knowledge advances accountable, contextual research through embodied and historical lenses.</a:t>
            </a:r>
          </a:p>
          <a:p>
            <a:r>
              <a:rPr lang="en-GB" sz="2200" dirty="0"/>
              <a:t> Complements positionality in O'Neill's existential analysis, fostering deeper scholarly insights.</a:t>
            </a:r>
          </a:p>
          <a:p>
            <a:r>
              <a:rPr lang="en-GB" sz="2200" dirty="0"/>
              <a:t> Encourages ongoing reflection on worldly embeddedness in knowledge production.</a:t>
            </a:r>
          </a:p>
          <a:p>
            <a:r>
              <a:rPr lang="en-GB" sz="2200" dirty="0"/>
              <a:t>"The perceiving body is an incarnated body; it is the central phenomenon of which body and mind, sign and significance are abstract moments.” Maurice Merleau-Ponty, </a:t>
            </a:r>
            <a:r>
              <a:rPr lang="en-GB" sz="2200" i="1" dirty="0"/>
              <a:t>Phenomenology of Perception</a:t>
            </a:r>
            <a:r>
              <a:rPr lang="en-GB" sz="2200" dirty="0"/>
              <a:t> (1945).</a:t>
            </a:r>
          </a:p>
          <a:p>
            <a:endParaRPr lang="en-US" sz="2200" dirty="0"/>
          </a:p>
        </p:txBody>
      </p:sp>
    </p:spTree>
    <p:extLst>
      <p:ext uri="{BB962C8B-B14F-4D97-AF65-F5344CB8AC3E}">
        <p14:creationId xmlns:p14="http://schemas.microsoft.com/office/powerpoint/2010/main" val="33740870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C64F3-C50A-88F3-D56D-29B927556F55}"/>
              </a:ext>
            </a:extLst>
          </p:cNvPr>
          <p:cNvSpPr>
            <a:spLocks noGrp="1"/>
          </p:cNvSpPr>
          <p:nvPr>
            <p:ph type="title"/>
          </p:nvPr>
        </p:nvSpPr>
        <p:spPr/>
        <p:txBody>
          <a:bodyPr/>
          <a:lstStyle/>
          <a:p>
            <a:r>
              <a:rPr lang="en-GB" b="1" dirty="0"/>
              <a:t>Introduction to Reflexivity</a:t>
            </a:r>
            <a:br>
              <a:rPr lang="en-GB" dirty="0"/>
            </a:br>
            <a:endParaRPr lang="en-US" dirty="0"/>
          </a:p>
        </p:txBody>
      </p:sp>
      <p:sp>
        <p:nvSpPr>
          <p:cNvPr id="3" name="Content Placeholder 2">
            <a:extLst>
              <a:ext uri="{FF2B5EF4-FFF2-40B4-BE49-F238E27FC236}">
                <a16:creationId xmlns:a16="http://schemas.microsoft.com/office/drawing/2014/main" id="{5AB38AAA-81FF-E01A-5500-D7D5945C306D}"/>
              </a:ext>
            </a:extLst>
          </p:cNvPr>
          <p:cNvSpPr>
            <a:spLocks noGrp="1"/>
          </p:cNvSpPr>
          <p:nvPr>
            <p:ph idx="1"/>
          </p:nvPr>
        </p:nvSpPr>
        <p:spPr/>
        <p:txBody>
          <a:bodyPr>
            <a:normAutofit fontScale="92500" lnSpcReduction="10000"/>
          </a:bodyPr>
          <a:lstStyle/>
          <a:p>
            <a:pPr lvl="1">
              <a:lnSpc>
                <a:spcPct val="120000"/>
              </a:lnSpc>
            </a:pPr>
            <a:r>
              <a:rPr lang="en-GB" dirty="0"/>
              <a:t>Reflexivity involves critical self-examination of a researcher's influence on the study, addressing biases, values, and positional impacts.</a:t>
            </a:r>
          </a:p>
          <a:p>
            <a:pPr lvl="1">
              <a:lnSpc>
                <a:spcPct val="120000"/>
              </a:lnSpc>
            </a:pPr>
            <a:r>
              <a:rPr lang="en-GB" dirty="0"/>
              <a:t>Complements positionality by promoting relational awareness between researcher and participants.</a:t>
            </a:r>
          </a:p>
          <a:p>
            <a:pPr lvl="1">
              <a:lnSpc>
                <a:spcPct val="120000"/>
              </a:lnSpc>
            </a:pPr>
            <a:r>
              <a:rPr lang="en-GB" dirty="0"/>
              <a:t>Relevance to my thesis: Reflexive engagement with personal Jewish experiences informs the analysis of authenticity in French Jewish identity.</a:t>
            </a:r>
          </a:p>
          <a:p>
            <a:pPr lvl="0">
              <a:lnSpc>
                <a:spcPct val="120000"/>
              </a:lnSpc>
            </a:pPr>
            <a:r>
              <a:rPr lang="en-GB" i="1" dirty="0"/>
              <a:t>"Reflexivity as a type of ‘relational awareness . . . an inter-dependent awareness of how I as a researcher am influencing my research participants’ perceptions and a simultaneous and interdependent awareness of how they are influencing me’."</a:t>
            </a:r>
            <a:r>
              <a:rPr lang="en-GB" dirty="0"/>
              <a:t>  Warin (2011, p. 811).</a:t>
            </a:r>
          </a:p>
          <a:p>
            <a:pPr marL="0" indent="0">
              <a:buNone/>
            </a:pPr>
            <a:endParaRPr lang="en-US" dirty="0"/>
          </a:p>
        </p:txBody>
      </p:sp>
    </p:spTree>
    <p:extLst>
      <p:ext uri="{BB962C8B-B14F-4D97-AF65-F5344CB8AC3E}">
        <p14:creationId xmlns:p14="http://schemas.microsoft.com/office/powerpoint/2010/main" val="9584894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49" name="Picture 7" descr="Identity, positionality and reflexivity for clinical academics | Download  Scientific Diagram">
            <a:extLst>
              <a:ext uri="{FF2B5EF4-FFF2-40B4-BE49-F238E27FC236}">
                <a16:creationId xmlns:a16="http://schemas.microsoft.com/office/drawing/2014/main" id="{20141066-644E-17D7-51C8-AE81A6522EE8}"/>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417534" y="1014608"/>
            <a:ext cx="8888231" cy="444411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723CF1AA-106A-B04A-0F86-5079536ED100}"/>
              </a:ext>
            </a:extLst>
          </p:cNvPr>
          <p:cNvSpPr>
            <a:spLocks noChangeArrowheads="1"/>
          </p:cNvSpPr>
          <p:nvPr/>
        </p:nvSpPr>
        <p:spPr bwMode="auto">
          <a:xfrm>
            <a:off x="9736897" y="2575420"/>
            <a:ext cx="2455103" cy="34478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hlinkClick r:id="rId4"/>
              </a:rPr>
              <a:t>researchgate.net</a:t>
            </a:r>
            <a:endParaRPr kumimoji="0" lang="en-US" altLang="en-US" sz="1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rPr>
              <a:t>Model illustrating the interplay of identity, positionality, and reflexivity.</a:t>
            </a:r>
          </a:p>
        </p:txBody>
      </p:sp>
      <p:grpSp>
        <p:nvGrpSpPr>
          <p:cNvPr id="2054" name="Group 2053">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2055" name="Rectangle 2054">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6" name="Rectangle 2055">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Rectangle 2">
            <a:extLst>
              <a:ext uri="{FF2B5EF4-FFF2-40B4-BE49-F238E27FC236}">
                <a16:creationId xmlns:a16="http://schemas.microsoft.com/office/drawing/2014/main" id="{ECED79D7-80AD-C880-5825-D537FB328A5C}"/>
              </a:ext>
            </a:extLst>
          </p:cNvPr>
          <p:cNvSpPr>
            <a:spLocks noChangeArrowheads="1"/>
          </p:cNvSpPr>
          <p:nvPr/>
        </p:nvSpPr>
        <p:spPr bwMode="auto">
          <a:xfrm>
            <a:off x="1215025" y="1941534"/>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2704333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9B2DC-3CD4-0406-CC0A-B808450EA8CD}"/>
              </a:ext>
            </a:extLst>
          </p:cNvPr>
          <p:cNvSpPr>
            <a:spLocks noGrp="1"/>
          </p:cNvSpPr>
          <p:nvPr>
            <p:ph type="title"/>
          </p:nvPr>
        </p:nvSpPr>
        <p:spPr/>
        <p:txBody>
          <a:bodyPr/>
          <a:lstStyle/>
          <a:p>
            <a:r>
              <a:rPr lang="en-GB" b="1" dirty="0"/>
              <a:t>Definition of Reflexivity</a:t>
            </a:r>
            <a:br>
              <a:rPr lang="en-GB" dirty="0"/>
            </a:br>
            <a:endParaRPr lang="en-US" dirty="0"/>
          </a:p>
        </p:txBody>
      </p:sp>
      <p:sp>
        <p:nvSpPr>
          <p:cNvPr id="3" name="Content Placeholder 2">
            <a:extLst>
              <a:ext uri="{FF2B5EF4-FFF2-40B4-BE49-F238E27FC236}">
                <a16:creationId xmlns:a16="http://schemas.microsoft.com/office/drawing/2014/main" id="{106F4DF7-C7FA-836A-2A02-F94EA8EEF28B}"/>
              </a:ext>
            </a:extLst>
          </p:cNvPr>
          <p:cNvSpPr>
            <a:spLocks noGrp="1"/>
          </p:cNvSpPr>
          <p:nvPr>
            <p:ph idx="1"/>
          </p:nvPr>
        </p:nvSpPr>
        <p:spPr/>
        <p:txBody>
          <a:bodyPr>
            <a:normAutofit fontScale="92500" lnSpcReduction="20000"/>
          </a:bodyPr>
          <a:lstStyle/>
          <a:p>
            <a:pPr lvl="1">
              <a:lnSpc>
                <a:spcPct val="120000"/>
              </a:lnSpc>
            </a:pPr>
            <a:r>
              <a:rPr lang="en-GB" dirty="0"/>
              <a:t>Methodological tool to enhance trustworthiness by accounting for researchers' values, beliefs, knowledge, and biases.</a:t>
            </a:r>
          </a:p>
          <a:p>
            <a:pPr lvl="1">
              <a:lnSpc>
                <a:spcPct val="120000"/>
              </a:lnSpc>
            </a:pPr>
            <a:r>
              <a:rPr lang="en-GB" dirty="0"/>
              <a:t>Involves reflecting on knowledge production, generation processes, and personal contextual effects on findings.</a:t>
            </a:r>
          </a:p>
          <a:p>
            <a:pPr lvl="1">
              <a:lnSpc>
                <a:spcPct val="120000"/>
              </a:lnSpc>
            </a:pPr>
            <a:r>
              <a:rPr lang="en-GB" dirty="0"/>
              <a:t>Ensures ethical relationships by monitoring and mitigating researcher influences.</a:t>
            </a:r>
          </a:p>
          <a:p>
            <a:pPr lvl="0">
              <a:lnSpc>
                <a:spcPct val="120000"/>
              </a:lnSpc>
            </a:pPr>
            <a:r>
              <a:rPr lang="en-GB" i="1" dirty="0"/>
              <a:t>"Through reflexivity, the researcher critically ‘reflects on the kind of knowledge produced from the research, how that knowledge is generated’... and identifies and recognizes the effects of their personal and contextual circumstances on the research process and findings."</a:t>
            </a:r>
            <a:r>
              <a:rPr lang="en-GB" dirty="0"/>
              <a:t> Guillemin and Gillam (2004, p. 274).</a:t>
            </a:r>
          </a:p>
          <a:p>
            <a:endParaRPr lang="en-US" dirty="0"/>
          </a:p>
        </p:txBody>
      </p:sp>
    </p:spTree>
    <p:extLst>
      <p:ext uri="{BB962C8B-B14F-4D97-AF65-F5344CB8AC3E}">
        <p14:creationId xmlns:p14="http://schemas.microsoft.com/office/powerpoint/2010/main" val="15591675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31107D84-86A3-BDF5-9FA6-9D0C0C90518C}"/>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3073" name="Picture 6" descr="Figure e: Understanding positionality requires critical reflection on:... |  Download Scientific Diagram">
            <a:extLst>
              <a:ext uri="{FF2B5EF4-FFF2-40B4-BE49-F238E27FC236}">
                <a16:creationId xmlns:a16="http://schemas.microsoft.com/office/drawing/2014/main" id="{588A990A-817F-9242-4E3B-09FCC128C5FA}"/>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821801" y="1561247"/>
            <a:ext cx="6991980" cy="412387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E75611FD-A85B-D570-53A3-755D27A7088E}"/>
              </a:ext>
            </a:extLst>
          </p:cNvPr>
          <p:cNvSpPr>
            <a:spLocks noChangeArrowheads="1"/>
          </p:cNvSpPr>
          <p:nvPr/>
        </p:nvSpPr>
        <p:spPr bwMode="auto">
          <a:xfrm>
            <a:off x="8650515" y="2792187"/>
            <a:ext cx="2264228"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FF"/>
                </a:solidFill>
                <a:effectLst/>
                <a:latin typeface="Aptos" panose="020B0004020202020204" pitchFamily="34" charset="0"/>
                <a:ea typeface="Times New Roman" panose="02020603050405020304" pitchFamily="18" charset="0"/>
                <a:cs typeface="Times New Roman" panose="02020603050405020304" pitchFamily="18" charset="0"/>
                <a:hlinkClick r:id="rId4"/>
              </a:rPr>
              <a:t>researchgate.net</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Diagram highlighting critical reflection on positionality elements.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401033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BB9AF-AFB2-6ABC-5DA4-411786086935}"/>
              </a:ext>
            </a:extLst>
          </p:cNvPr>
          <p:cNvSpPr>
            <a:spLocks noGrp="1"/>
          </p:cNvSpPr>
          <p:nvPr>
            <p:ph type="title"/>
          </p:nvPr>
        </p:nvSpPr>
        <p:spPr/>
        <p:txBody>
          <a:bodyPr>
            <a:normAutofit fontScale="90000"/>
          </a:bodyPr>
          <a:lstStyle/>
          <a:p>
            <a:r>
              <a:rPr lang="en-GB" b="1" dirty="0"/>
              <a:t>Reflexivity and Positionality Interconnection</a:t>
            </a:r>
            <a:br>
              <a:rPr lang="en-GB" dirty="0"/>
            </a:br>
            <a:endParaRPr lang="en-US" dirty="0"/>
          </a:p>
        </p:txBody>
      </p:sp>
      <p:sp>
        <p:nvSpPr>
          <p:cNvPr id="3" name="Content Placeholder 2">
            <a:extLst>
              <a:ext uri="{FF2B5EF4-FFF2-40B4-BE49-F238E27FC236}">
                <a16:creationId xmlns:a16="http://schemas.microsoft.com/office/drawing/2014/main" id="{5CA7A3C9-3B09-DB47-D031-E429E07A79E0}"/>
              </a:ext>
            </a:extLst>
          </p:cNvPr>
          <p:cNvSpPr>
            <a:spLocks noGrp="1"/>
          </p:cNvSpPr>
          <p:nvPr>
            <p:ph idx="1"/>
          </p:nvPr>
        </p:nvSpPr>
        <p:spPr/>
        <p:txBody>
          <a:bodyPr>
            <a:normAutofit fontScale="92500"/>
          </a:bodyPr>
          <a:lstStyle/>
          <a:p>
            <a:pPr lvl="1">
              <a:lnSpc>
                <a:spcPct val="110000"/>
              </a:lnSpc>
            </a:pPr>
            <a:r>
              <a:rPr lang="en-GB" dirty="0"/>
              <a:t>Researchers engage in reflexivity to mitigate positional influences on investigation choices, methods, and results.</a:t>
            </a:r>
          </a:p>
          <a:p>
            <a:pPr lvl="1">
              <a:lnSpc>
                <a:spcPct val="110000"/>
              </a:lnSpc>
            </a:pPr>
            <a:r>
              <a:rPr lang="en-GB" dirty="0"/>
              <a:t>Addresses insider/outsider dynamics, which are fluid, situational, and context-dependent rather than binary.</a:t>
            </a:r>
          </a:p>
          <a:p>
            <a:pPr lvl="1">
              <a:lnSpc>
                <a:spcPct val="110000"/>
              </a:lnSpc>
            </a:pPr>
            <a:r>
              <a:rPr lang="en-GB" dirty="0"/>
              <a:t>Multiple positionalities shaped by power relations, gender, race, experiences, and values.</a:t>
            </a:r>
          </a:p>
          <a:p>
            <a:pPr lvl="0">
              <a:lnSpc>
                <a:spcPct val="110000"/>
              </a:lnSpc>
            </a:pPr>
            <a:r>
              <a:rPr lang="en-GB" i="1" dirty="0"/>
              <a:t>"The researcher’s position influences what they choose to investigate, how research is conducted, and the results... It is also about how the researchers ‘view themselves and are viewed by others: as an insider or outsider’."</a:t>
            </a:r>
            <a:r>
              <a:rPr lang="en-GB" dirty="0"/>
              <a:t> — </a:t>
            </a:r>
            <a:r>
              <a:rPr lang="en-GB" dirty="0" err="1"/>
              <a:t>Ozano</a:t>
            </a:r>
            <a:r>
              <a:rPr lang="en-GB" dirty="0"/>
              <a:t> and Khatri (2018, p. 191).</a:t>
            </a:r>
          </a:p>
          <a:p>
            <a:pPr marL="0" lvl="0" indent="0">
              <a:lnSpc>
                <a:spcPct val="110000"/>
              </a:lnSpc>
              <a:buNone/>
            </a:pPr>
            <a:endParaRPr lang="en-US" dirty="0"/>
          </a:p>
        </p:txBody>
      </p:sp>
    </p:spTree>
    <p:extLst>
      <p:ext uri="{BB962C8B-B14F-4D97-AF65-F5344CB8AC3E}">
        <p14:creationId xmlns:p14="http://schemas.microsoft.com/office/powerpoint/2010/main" val="28075214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13E2799E-2B51-90B9-53FE-5F5C8A585CE4}"/>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4097" name="Picture 5" descr="Three main components of the reflexivity practice and guide questions... |  Download Scientific Diagram">
            <a:extLst>
              <a:ext uri="{FF2B5EF4-FFF2-40B4-BE49-F238E27FC236}">
                <a16:creationId xmlns:a16="http://schemas.microsoft.com/office/drawing/2014/main" id="{2B38FF2A-3A12-3E58-728C-E632ABCF4BA1}"/>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523349" y="808922"/>
            <a:ext cx="8758437" cy="590369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6244777C-32B0-9988-A2DD-3D0E36082349}"/>
              </a:ext>
            </a:extLst>
          </p:cNvPr>
          <p:cNvSpPr>
            <a:spLocks noChangeArrowheads="1"/>
          </p:cNvSpPr>
          <p:nvPr/>
        </p:nvSpPr>
        <p:spPr bwMode="auto">
          <a:xfrm>
            <a:off x="9920613" y="2690336"/>
            <a:ext cx="1910343"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FF"/>
                </a:solidFill>
                <a:effectLst/>
                <a:latin typeface="Aptos" panose="020B0004020202020204" pitchFamily="34" charset="0"/>
                <a:ea typeface="Times New Roman" panose="02020603050405020304" pitchFamily="18" charset="0"/>
                <a:cs typeface="Times New Roman" panose="02020603050405020304" pitchFamily="18" charset="0"/>
                <a:hlinkClick r:id="rId4"/>
              </a:rPr>
              <a:t>researchgate.net</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Guide to main components of reflexivity in research.</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452177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E01A6-1758-4934-12CA-7858F8E97280}"/>
              </a:ext>
            </a:extLst>
          </p:cNvPr>
          <p:cNvSpPr>
            <a:spLocks noGrp="1"/>
          </p:cNvSpPr>
          <p:nvPr>
            <p:ph type="title"/>
          </p:nvPr>
        </p:nvSpPr>
        <p:spPr/>
        <p:txBody>
          <a:bodyPr/>
          <a:lstStyle/>
          <a:p>
            <a:r>
              <a:rPr lang="en-GB" b="1" dirty="0"/>
              <a:t>Fluidity of Insider/Outsider Positions</a:t>
            </a:r>
            <a:br>
              <a:rPr lang="en-GB" dirty="0"/>
            </a:br>
            <a:endParaRPr lang="en-US" dirty="0"/>
          </a:p>
        </p:txBody>
      </p:sp>
      <p:sp>
        <p:nvSpPr>
          <p:cNvPr id="3" name="Content Placeholder 2">
            <a:extLst>
              <a:ext uri="{FF2B5EF4-FFF2-40B4-BE49-F238E27FC236}">
                <a16:creationId xmlns:a16="http://schemas.microsoft.com/office/drawing/2014/main" id="{7D29D6FF-F063-2367-1DE8-18AB6507CAFF}"/>
              </a:ext>
            </a:extLst>
          </p:cNvPr>
          <p:cNvSpPr>
            <a:spLocks noGrp="1"/>
          </p:cNvSpPr>
          <p:nvPr>
            <p:ph idx="1"/>
          </p:nvPr>
        </p:nvSpPr>
        <p:spPr/>
        <p:txBody>
          <a:bodyPr>
            <a:normAutofit/>
          </a:bodyPr>
          <a:lstStyle/>
          <a:p>
            <a:pPr lvl="1">
              <a:lnSpc>
                <a:spcPct val="100000"/>
              </a:lnSpc>
            </a:pPr>
            <a:r>
              <a:rPr lang="en-GB" dirty="0"/>
              <a:t>Positions are not fixed but exist on a continuum, varying by situation, context, and power dynamics.</a:t>
            </a:r>
          </a:p>
          <a:p>
            <a:pPr lvl="1">
              <a:lnSpc>
                <a:spcPct val="100000"/>
              </a:lnSpc>
            </a:pPr>
            <a:r>
              <a:rPr lang="en-GB" dirty="0"/>
              <a:t>Researchers may shift between insider and outsider roles, influenced by cultural, racial, or professional factors.</a:t>
            </a:r>
          </a:p>
          <a:p>
            <a:pPr lvl="1">
              <a:lnSpc>
                <a:spcPct val="100000"/>
              </a:lnSpc>
            </a:pPr>
            <a:r>
              <a:rPr lang="en-GB" dirty="0"/>
              <a:t>Concept of 'liquid identity' underscores context-dependency and flux in positionalities.</a:t>
            </a:r>
          </a:p>
          <a:p>
            <a:pPr lvl="0">
              <a:lnSpc>
                <a:spcPct val="100000"/>
              </a:lnSpc>
            </a:pPr>
            <a:r>
              <a:rPr lang="en-GB" i="1" dirty="0"/>
              <a:t>"A researcher is neither fully an insider nor an outsider but takes on different positions depending on their situation... insider/outsider positionality is fluid, in flux, on a continuum, and context-dependent."</a:t>
            </a:r>
            <a:r>
              <a:rPr lang="en-GB" dirty="0"/>
              <a:t> Thomson and Gunter (2010).</a:t>
            </a:r>
          </a:p>
          <a:p>
            <a:endParaRPr lang="en-US" dirty="0"/>
          </a:p>
        </p:txBody>
      </p:sp>
    </p:spTree>
    <p:extLst>
      <p:ext uri="{BB962C8B-B14F-4D97-AF65-F5344CB8AC3E}">
        <p14:creationId xmlns:p14="http://schemas.microsoft.com/office/powerpoint/2010/main" val="19903630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D4E97-B31C-B5E7-9A49-D96C1083C9FB}"/>
              </a:ext>
            </a:extLst>
          </p:cNvPr>
          <p:cNvSpPr>
            <a:spLocks noGrp="1"/>
          </p:cNvSpPr>
          <p:nvPr>
            <p:ph type="title"/>
          </p:nvPr>
        </p:nvSpPr>
        <p:spPr/>
        <p:txBody>
          <a:bodyPr/>
          <a:lstStyle/>
          <a:p>
            <a:r>
              <a:rPr lang="en-GB" b="1" dirty="0"/>
              <a:t>Practicing Reflexivity</a:t>
            </a:r>
            <a:br>
              <a:rPr lang="en-GB" dirty="0"/>
            </a:br>
            <a:endParaRPr lang="en-US" dirty="0"/>
          </a:p>
        </p:txBody>
      </p:sp>
      <p:sp>
        <p:nvSpPr>
          <p:cNvPr id="3" name="Content Placeholder 2">
            <a:extLst>
              <a:ext uri="{FF2B5EF4-FFF2-40B4-BE49-F238E27FC236}">
                <a16:creationId xmlns:a16="http://schemas.microsoft.com/office/drawing/2014/main" id="{AC3737BD-B68F-6B11-A1BB-9FDD6546388C}"/>
              </a:ext>
            </a:extLst>
          </p:cNvPr>
          <p:cNvSpPr>
            <a:spLocks noGrp="1"/>
          </p:cNvSpPr>
          <p:nvPr>
            <p:ph idx="1"/>
          </p:nvPr>
        </p:nvSpPr>
        <p:spPr/>
        <p:txBody>
          <a:bodyPr>
            <a:normAutofit lnSpcReduction="10000"/>
          </a:bodyPr>
          <a:lstStyle/>
          <a:p>
            <a:pPr lvl="1">
              <a:lnSpc>
                <a:spcPct val="120000"/>
              </a:lnSpc>
            </a:pPr>
            <a:r>
              <a:rPr lang="en-GB" sz="2600" dirty="0"/>
              <a:t>Involves reflecting on culture, environment, social history, and self in the research process.</a:t>
            </a:r>
          </a:p>
          <a:p>
            <a:pPr lvl="1">
              <a:lnSpc>
                <a:spcPct val="120000"/>
              </a:lnSpc>
            </a:pPr>
            <a:r>
              <a:rPr lang="en-GB" sz="2600" dirty="0"/>
              <a:t>Techniques include writing memos to document observations, decisions, and reflections.</a:t>
            </a:r>
          </a:p>
          <a:p>
            <a:pPr lvl="1">
              <a:lnSpc>
                <a:spcPct val="120000"/>
              </a:lnSpc>
            </a:pPr>
            <a:r>
              <a:rPr lang="en-GB" sz="2600" dirty="0"/>
              <a:t>Used variably: as self-disclosure, analysis of experiences, or to achieve recognition of self and others.</a:t>
            </a:r>
          </a:p>
          <a:p>
            <a:pPr lvl="0">
              <a:lnSpc>
                <a:spcPct val="120000"/>
              </a:lnSpc>
            </a:pPr>
            <a:r>
              <a:rPr lang="en-GB" sz="2600" i="1" dirty="0"/>
              <a:t>"Researchers are encouraged to reflect on their culture, environment, and social and personal history to heighten their awareness of their sense of self in the research process."</a:t>
            </a:r>
            <a:r>
              <a:rPr lang="en-GB" sz="2600" dirty="0"/>
              <a:t>  Rapley (2012).</a:t>
            </a:r>
          </a:p>
          <a:p>
            <a:endParaRPr lang="en-US" dirty="0"/>
          </a:p>
        </p:txBody>
      </p:sp>
    </p:spTree>
    <p:extLst>
      <p:ext uri="{BB962C8B-B14F-4D97-AF65-F5344CB8AC3E}">
        <p14:creationId xmlns:p14="http://schemas.microsoft.com/office/powerpoint/2010/main" val="42716867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62DADE-FF7A-C81A-4EA7-522956DF99C6}"/>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5124" name="Picture 4" descr="The Positionality Radar worksheet is an activity to help teams... |  Download Scientific Diagram">
            <a:extLst>
              <a:ext uri="{FF2B5EF4-FFF2-40B4-BE49-F238E27FC236}">
                <a16:creationId xmlns:a16="http://schemas.microsoft.com/office/drawing/2014/main" id="{2F5F88FE-922C-1CE9-0C89-DB104CDBA360}"/>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47425" y="283528"/>
            <a:ext cx="8495951" cy="657447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A2DFF46E-2FD7-F904-D8CC-9DD7A91E06EC}"/>
              </a:ext>
            </a:extLst>
          </p:cNvPr>
          <p:cNvSpPr>
            <a:spLocks noChangeArrowheads="1"/>
          </p:cNvSpPr>
          <p:nvPr/>
        </p:nvSpPr>
        <p:spPr bwMode="auto">
          <a:xfrm>
            <a:off x="9544832" y="2595660"/>
            <a:ext cx="229974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FF"/>
                </a:solidFill>
                <a:effectLst/>
                <a:latin typeface="Aptos" panose="020B0004020202020204" pitchFamily="34" charset="0"/>
                <a:ea typeface="Times New Roman" panose="02020603050405020304" pitchFamily="18" charset="0"/>
                <a:cs typeface="Times New Roman" panose="02020603050405020304" pitchFamily="18" charset="0"/>
                <a:hlinkClick r:id="rId4"/>
              </a:rPr>
              <a:t>researchgate.net</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Tool for visualizing team positionality in research.</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214642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F039E-F09D-5411-A9F2-0478892D307A}"/>
              </a:ext>
            </a:extLst>
          </p:cNvPr>
          <p:cNvSpPr>
            <a:spLocks noGrp="1"/>
          </p:cNvSpPr>
          <p:nvPr>
            <p:ph type="title"/>
          </p:nvPr>
        </p:nvSpPr>
        <p:spPr/>
        <p:txBody>
          <a:bodyPr/>
          <a:lstStyle/>
          <a:p>
            <a:r>
              <a:rPr lang="en-GB" b="1" dirty="0"/>
              <a:t>Benefits of Reflexivity</a:t>
            </a:r>
            <a:br>
              <a:rPr lang="en-GB" dirty="0"/>
            </a:br>
            <a:endParaRPr lang="en-US" dirty="0"/>
          </a:p>
        </p:txBody>
      </p:sp>
      <p:sp>
        <p:nvSpPr>
          <p:cNvPr id="3" name="Content Placeholder 2">
            <a:extLst>
              <a:ext uri="{FF2B5EF4-FFF2-40B4-BE49-F238E27FC236}">
                <a16:creationId xmlns:a16="http://schemas.microsoft.com/office/drawing/2014/main" id="{F94A1842-BCC3-4F1B-A9E3-8EF8A7F6FA8C}"/>
              </a:ext>
            </a:extLst>
          </p:cNvPr>
          <p:cNvSpPr>
            <a:spLocks noGrp="1"/>
          </p:cNvSpPr>
          <p:nvPr>
            <p:ph idx="1"/>
          </p:nvPr>
        </p:nvSpPr>
        <p:spPr/>
        <p:txBody>
          <a:bodyPr>
            <a:normAutofit fontScale="92500"/>
          </a:bodyPr>
          <a:lstStyle/>
          <a:p>
            <a:pPr lvl="1">
              <a:lnSpc>
                <a:spcPct val="120000"/>
              </a:lnSpc>
            </a:pPr>
            <a:r>
              <a:rPr lang="en-GB" dirty="0"/>
              <a:t>Enhances credibility and trustworthiness by mitigating biases and cultural misrepresentations.</a:t>
            </a:r>
          </a:p>
          <a:p>
            <a:pPr lvl="1">
              <a:lnSpc>
                <a:spcPct val="120000"/>
              </a:lnSpc>
            </a:pPr>
            <a:r>
              <a:rPr lang="en-GB" dirty="0"/>
              <a:t>Promotes ethical integrity in researcher-participant relationships.</a:t>
            </a:r>
          </a:p>
          <a:p>
            <a:pPr lvl="1">
              <a:lnSpc>
                <a:spcPct val="120000"/>
              </a:lnSpc>
            </a:pPr>
            <a:r>
              <a:rPr lang="en-GB" dirty="0"/>
              <a:t>Allows transcendence beyond subjectivity for more accurate interpretations.</a:t>
            </a:r>
          </a:p>
          <a:p>
            <a:pPr lvl="0">
              <a:lnSpc>
                <a:spcPct val="120000"/>
              </a:lnSpc>
            </a:pPr>
            <a:r>
              <a:rPr lang="en-GB" i="1" dirty="0"/>
              <a:t>"Reflexivity helps to maintain the ethics of the relationship between the researcher and the researched by ensuring that while the data are interpreted through the eyes and cultural standards of the researcher, the effects of the latter are monitored and mitigated."</a:t>
            </a:r>
            <a:r>
              <a:rPr lang="en-GB" dirty="0"/>
              <a:t>  Dhillon and Thomas (2019).</a:t>
            </a:r>
          </a:p>
          <a:p>
            <a:endParaRPr lang="en-US" dirty="0"/>
          </a:p>
        </p:txBody>
      </p:sp>
    </p:spTree>
    <p:extLst>
      <p:ext uri="{BB962C8B-B14F-4D97-AF65-F5344CB8AC3E}">
        <p14:creationId xmlns:p14="http://schemas.microsoft.com/office/powerpoint/2010/main" val="7124994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20D4D-6B5A-C78B-2576-4CEDC7DF30B7}"/>
              </a:ext>
            </a:extLst>
          </p:cNvPr>
          <p:cNvSpPr>
            <a:spLocks noGrp="1"/>
          </p:cNvSpPr>
          <p:nvPr>
            <p:ph type="title"/>
          </p:nvPr>
        </p:nvSpPr>
        <p:spPr/>
        <p:txBody>
          <a:bodyPr/>
          <a:lstStyle/>
          <a:p>
            <a:r>
              <a:rPr lang="en-GB" b="1" dirty="0"/>
              <a:t>Variations in Reflexivity Application</a:t>
            </a:r>
            <a:br>
              <a:rPr lang="en-GB" dirty="0"/>
            </a:br>
            <a:endParaRPr lang="en-US" dirty="0"/>
          </a:p>
        </p:txBody>
      </p:sp>
      <p:sp>
        <p:nvSpPr>
          <p:cNvPr id="3" name="Content Placeholder 2">
            <a:extLst>
              <a:ext uri="{FF2B5EF4-FFF2-40B4-BE49-F238E27FC236}">
                <a16:creationId xmlns:a16="http://schemas.microsoft.com/office/drawing/2014/main" id="{D74A43E4-B7BF-4A3C-2AFB-3B987C5C518E}"/>
              </a:ext>
            </a:extLst>
          </p:cNvPr>
          <p:cNvSpPr>
            <a:spLocks noGrp="1"/>
          </p:cNvSpPr>
          <p:nvPr>
            <p:ph idx="1"/>
          </p:nvPr>
        </p:nvSpPr>
        <p:spPr/>
        <p:txBody>
          <a:bodyPr>
            <a:normAutofit lnSpcReduction="10000"/>
          </a:bodyPr>
          <a:lstStyle/>
          <a:p>
            <a:pPr lvl="1">
              <a:lnSpc>
                <a:spcPct val="150000"/>
              </a:lnSpc>
            </a:pPr>
            <a:r>
              <a:rPr lang="en-GB" dirty="0"/>
              <a:t>Not uniform; ranges from self-disclosure for positional validity to reflexive analysis in fieldwork.</a:t>
            </a:r>
          </a:p>
          <a:p>
            <a:pPr lvl="1">
              <a:lnSpc>
                <a:spcPct val="150000"/>
              </a:lnSpc>
            </a:pPr>
            <a:r>
              <a:rPr lang="en-GB" dirty="0"/>
              <a:t>Serves as recognition of self, others, truth, and transcendence.</a:t>
            </a:r>
          </a:p>
          <a:p>
            <a:pPr lvl="1">
              <a:lnSpc>
                <a:spcPct val="150000"/>
              </a:lnSpc>
            </a:pPr>
            <a:r>
              <a:rPr lang="en-GB" dirty="0"/>
              <a:t>Critical for avoiding misrepresentation in diverse contexts.</a:t>
            </a:r>
          </a:p>
          <a:p>
            <a:pPr lvl="0">
              <a:lnSpc>
                <a:spcPct val="150000"/>
              </a:lnSpc>
            </a:pPr>
            <a:r>
              <a:rPr lang="en-GB" i="1" dirty="0"/>
              <a:t>"Reflexivity should be used in qualitative research as a ‘recognition of self, as recognition of others, reflexivity as truth, and reflexivity as transcendence’."</a:t>
            </a:r>
            <a:r>
              <a:rPr lang="en-GB" dirty="0"/>
              <a:t>  Pillow (2003, p. 181).</a:t>
            </a:r>
          </a:p>
          <a:p>
            <a:endParaRPr lang="en-US" dirty="0"/>
          </a:p>
        </p:txBody>
      </p:sp>
    </p:spTree>
    <p:extLst>
      <p:ext uri="{BB962C8B-B14F-4D97-AF65-F5344CB8AC3E}">
        <p14:creationId xmlns:p14="http://schemas.microsoft.com/office/powerpoint/2010/main" val="9387556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64FAB22-E41F-9298-C7B4-C42108E00489}"/>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6148" name="Picture 3" descr="What is Reflexivity in Qualitative Research? Unpacking the Concept and Its  Implications | User Interviews">
            <a:extLst>
              <a:ext uri="{FF2B5EF4-FFF2-40B4-BE49-F238E27FC236}">
                <a16:creationId xmlns:a16="http://schemas.microsoft.com/office/drawing/2014/main" id="{68EF6A9B-7F37-C926-3BD3-98EB59FE1148}"/>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638826" y="122001"/>
            <a:ext cx="7941503" cy="6632659"/>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1B7985FA-75DE-063F-FD92-65D7CE348C15}"/>
              </a:ext>
            </a:extLst>
          </p:cNvPr>
          <p:cNvSpPr>
            <a:spLocks noChangeArrowheads="1"/>
          </p:cNvSpPr>
          <p:nvPr/>
        </p:nvSpPr>
        <p:spPr bwMode="auto">
          <a:xfrm>
            <a:off x="10095978" y="2444137"/>
            <a:ext cx="1457196"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FF"/>
                </a:solidFill>
                <a:effectLst/>
                <a:latin typeface="Aptos" panose="020B0004020202020204" pitchFamily="34" charset="0"/>
                <a:ea typeface="Times New Roman" panose="02020603050405020304" pitchFamily="18" charset="0"/>
                <a:cs typeface="Times New Roman" panose="02020603050405020304" pitchFamily="18" charset="0"/>
                <a:hlinkClick r:id="rId4"/>
              </a:rPr>
              <a:t>userinterviews.com</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Cycle of reflexive thinking in qualitative inquiry.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813499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5C670-901A-B178-0BA1-A7A0DCE21A43}"/>
              </a:ext>
            </a:extLst>
          </p:cNvPr>
          <p:cNvSpPr>
            <a:spLocks noGrp="1"/>
          </p:cNvSpPr>
          <p:nvPr>
            <p:ph type="title"/>
          </p:nvPr>
        </p:nvSpPr>
        <p:spPr/>
        <p:txBody>
          <a:bodyPr/>
          <a:lstStyle/>
          <a:p>
            <a:r>
              <a:rPr lang="en-GB" b="1" dirty="0"/>
              <a:t>Reflexivity in my work</a:t>
            </a:r>
            <a:br>
              <a:rPr lang="en-GB" dirty="0"/>
            </a:br>
            <a:endParaRPr lang="en-US" dirty="0"/>
          </a:p>
        </p:txBody>
      </p:sp>
      <p:sp>
        <p:nvSpPr>
          <p:cNvPr id="3" name="Content Placeholder 2">
            <a:extLst>
              <a:ext uri="{FF2B5EF4-FFF2-40B4-BE49-F238E27FC236}">
                <a16:creationId xmlns:a16="http://schemas.microsoft.com/office/drawing/2014/main" id="{44062EE0-0E15-6478-3EF5-78C0016D0798}"/>
              </a:ext>
            </a:extLst>
          </p:cNvPr>
          <p:cNvSpPr>
            <a:spLocks noGrp="1"/>
          </p:cNvSpPr>
          <p:nvPr>
            <p:ph idx="1"/>
          </p:nvPr>
        </p:nvSpPr>
        <p:spPr/>
        <p:txBody>
          <a:bodyPr>
            <a:normAutofit/>
          </a:bodyPr>
          <a:lstStyle/>
          <a:p>
            <a:pPr lvl="1">
              <a:lnSpc>
                <a:spcPct val="100000"/>
              </a:lnSpc>
            </a:pPr>
            <a:r>
              <a:rPr lang="en-GB" dirty="0"/>
              <a:t>My personal reflections on erasure experiences exemplify reflexive practice in navigating Jewish identity concerns.</a:t>
            </a:r>
          </a:p>
          <a:p>
            <a:pPr lvl="1">
              <a:lnSpc>
                <a:spcPct val="100000"/>
              </a:lnSpc>
            </a:pPr>
            <a:r>
              <a:rPr lang="en-GB" dirty="0"/>
              <a:t>Integrates reflexivity to contextualize positional effects on methodology, data interpretation, and findings.</a:t>
            </a:r>
          </a:p>
          <a:p>
            <a:pPr lvl="1">
              <a:lnSpc>
                <a:spcPct val="100000"/>
              </a:lnSpc>
            </a:pPr>
            <a:r>
              <a:rPr lang="en-GB" dirty="0"/>
              <a:t>Aligns with existential authenticity, using lived experiences to bridge personal and scholarly insights.</a:t>
            </a:r>
          </a:p>
          <a:p>
            <a:pPr lvl="0">
              <a:lnSpc>
                <a:spcPct val="100000"/>
              </a:lnSpc>
            </a:pPr>
            <a:r>
              <a:rPr lang="en-GB" i="1" dirty="0"/>
              <a:t>"The work that follows is based on personal experiences that I have attained as a Jew and now a researcher navigating the concern of identity for the French Jewish community."</a:t>
            </a:r>
            <a:r>
              <a:rPr lang="en-GB" dirty="0"/>
              <a:t>  From thesis introduction.</a:t>
            </a:r>
          </a:p>
          <a:p>
            <a:endParaRPr lang="en-US" dirty="0"/>
          </a:p>
        </p:txBody>
      </p:sp>
    </p:spTree>
    <p:extLst>
      <p:ext uri="{BB962C8B-B14F-4D97-AF65-F5344CB8AC3E}">
        <p14:creationId xmlns:p14="http://schemas.microsoft.com/office/powerpoint/2010/main" val="19975542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ADD2E-C631-F24A-78AA-37C7DCB9CF4C}"/>
              </a:ext>
            </a:extLst>
          </p:cNvPr>
          <p:cNvSpPr>
            <a:spLocks noGrp="1"/>
          </p:cNvSpPr>
          <p:nvPr>
            <p:ph type="title"/>
          </p:nvPr>
        </p:nvSpPr>
        <p:spPr/>
        <p:txBody>
          <a:bodyPr>
            <a:normAutofit fontScale="90000"/>
          </a:bodyPr>
          <a:lstStyle/>
          <a:p>
            <a:r>
              <a:rPr lang="en-GB" b="1" dirty="0"/>
              <a:t>Connections to Positionality and Situated Knowledge</a:t>
            </a:r>
            <a:br>
              <a:rPr lang="en-GB" dirty="0"/>
            </a:br>
            <a:endParaRPr lang="en-US" dirty="0"/>
          </a:p>
        </p:txBody>
      </p:sp>
      <p:sp>
        <p:nvSpPr>
          <p:cNvPr id="3" name="Content Placeholder 2">
            <a:extLst>
              <a:ext uri="{FF2B5EF4-FFF2-40B4-BE49-F238E27FC236}">
                <a16:creationId xmlns:a16="http://schemas.microsoft.com/office/drawing/2014/main" id="{FE835F9E-8E97-3427-A648-72E6DAC00D55}"/>
              </a:ext>
            </a:extLst>
          </p:cNvPr>
          <p:cNvSpPr>
            <a:spLocks noGrp="1"/>
          </p:cNvSpPr>
          <p:nvPr>
            <p:ph idx="1"/>
          </p:nvPr>
        </p:nvSpPr>
        <p:spPr/>
        <p:txBody>
          <a:bodyPr>
            <a:normAutofit/>
          </a:bodyPr>
          <a:lstStyle/>
          <a:p>
            <a:pPr lvl="0">
              <a:lnSpc>
                <a:spcPct val="100000"/>
              </a:lnSpc>
            </a:pPr>
            <a:r>
              <a:rPr lang="en-GB" b="1" dirty="0"/>
              <a:t>Key Points:</a:t>
            </a:r>
            <a:r>
              <a:rPr lang="en-GB" dirty="0"/>
              <a:t> </a:t>
            </a:r>
          </a:p>
          <a:p>
            <a:pPr lvl="1">
              <a:lnSpc>
                <a:spcPct val="100000"/>
              </a:lnSpc>
            </a:pPr>
            <a:r>
              <a:rPr lang="en-GB" dirty="0"/>
              <a:t>Reflexivity operationalizes positionality by developing awareness of situated influences.</a:t>
            </a:r>
          </a:p>
          <a:p>
            <a:pPr lvl="1">
              <a:lnSpc>
                <a:spcPct val="100000"/>
              </a:lnSpc>
            </a:pPr>
            <a:r>
              <a:rPr lang="en-GB" dirty="0"/>
              <a:t>In my work: Reflexive examination of anti-Zionism and antisemitism situates knowledge in historical and personal contexts.</a:t>
            </a:r>
          </a:p>
          <a:p>
            <a:pPr lvl="1">
              <a:lnSpc>
                <a:spcPct val="100000"/>
              </a:lnSpc>
            </a:pPr>
            <a:r>
              <a:rPr lang="en-GB" dirty="0"/>
              <a:t>Enhances overall research ethics, linking to phenomenological embeddedness.</a:t>
            </a:r>
          </a:p>
          <a:p>
            <a:pPr lvl="0">
              <a:lnSpc>
                <a:spcPct val="100000"/>
              </a:lnSpc>
            </a:pPr>
            <a:r>
              <a:rPr lang="en-GB" i="1" dirty="0"/>
              <a:t>"Through reflexivity, the researcher... identifies and recognizes the effects of their personal and contextual circumstances on the research process and findings."</a:t>
            </a:r>
            <a:r>
              <a:rPr lang="en-GB" dirty="0"/>
              <a:t>  Bradbury-Jones (2007).</a:t>
            </a:r>
          </a:p>
          <a:p>
            <a:endParaRPr lang="en-US" dirty="0"/>
          </a:p>
        </p:txBody>
      </p:sp>
    </p:spTree>
    <p:extLst>
      <p:ext uri="{BB962C8B-B14F-4D97-AF65-F5344CB8AC3E}">
        <p14:creationId xmlns:p14="http://schemas.microsoft.com/office/powerpoint/2010/main" val="23573664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21F4A28B-C7B9-E9F4-9D6D-DF5D8D7645D4}"/>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7169" name="Picture 2" descr="Figure e: Understanding positionality requires critical reflection on:... |  Download Scientific Diagram">
            <a:extLst>
              <a:ext uri="{FF2B5EF4-FFF2-40B4-BE49-F238E27FC236}">
                <a16:creationId xmlns:a16="http://schemas.microsoft.com/office/drawing/2014/main" id="{C0699D4E-275A-A4B5-0B2D-9679EA8581DB}"/>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0" y="695195"/>
            <a:ext cx="9822454" cy="579328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D98563E4-CF64-5CF2-7112-5609EDF90DA5}"/>
              </a:ext>
            </a:extLst>
          </p:cNvPr>
          <p:cNvSpPr>
            <a:spLocks noChangeArrowheads="1"/>
          </p:cNvSpPr>
          <p:nvPr/>
        </p:nvSpPr>
        <p:spPr bwMode="auto">
          <a:xfrm>
            <a:off x="9670094" y="2598003"/>
            <a:ext cx="1866378"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FF"/>
                </a:solidFill>
                <a:effectLst/>
                <a:latin typeface="Aptos" panose="020B0004020202020204" pitchFamily="34" charset="0"/>
                <a:ea typeface="Times New Roman" panose="02020603050405020304" pitchFamily="18" charset="0"/>
                <a:cs typeface="Times New Roman" panose="02020603050405020304" pitchFamily="18" charset="0"/>
                <a:hlinkClick r:id="rId4"/>
              </a:rPr>
              <a:t>researchgate.net</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Reflection on facets influencing research positionality.</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848338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4813E-DCDC-798F-0776-8D35AB7124F4}"/>
              </a:ext>
            </a:extLst>
          </p:cNvPr>
          <p:cNvSpPr>
            <a:spLocks noGrp="1"/>
          </p:cNvSpPr>
          <p:nvPr>
            <p:ph type="title"/>
          </p:nvPr>
        </p:nvSpPr>
        <p:spPr/>
        <p:txBody>
          <a:bodyPr/>
          <a:lstStyle/>
          <a:p>
            <a:r>
              <a:rPr lang="en-GB" b="1" dirty="0"/>
              <a:t>Conclusion on Reflexivity</a:t>
            </a:r>
            <a:br>
              <a:rPr lang="en-GB" dirty="0"/>
            </a:br>
            <a:endParaRPr lang="en-US" dirty="0"/>
          </a:p>
        </p:txBody>
      </p:sp>
      <p:sp>
        <p:nvSpPr>
          <p:cNvPr id="3" name="Content Placeholder 2">
            <a:extLst>
              <a:ext uri="{FF2B5EF4-FFF2-40B4-BE49-F238E27FC236}">
                <a16:creationId xmlns:a16="http://schemas.microsoft.com/office/drawing/2014/main" id="{ECF5C86C-A81D-C872-DAC1-5F36E9E52ACC}"/>
              </a:ext>
            </a:extLst>
          </p:cNvPr>
          <p:cNvSpPr>
            <a:spLocks noGrp="1"/>
          </p:cNvSpPr>
          <p:nvPr>
            <p:ph idx="1"/>
          </p:nvPr>
        </p:nvSpPr>
        <p:spPr/>
        <p:txBody>
          <a:bodyPr>
            <a:normAutofit/>
          </a:bodyPr>
          <a:lstStyle/>
          <a:p>
            <a:pPr lvl="1">
              <a:lnSpc>
                <a:spcPct val="100000"/>
              </a:lnSpc>
            </a:pPr>
            <a:r>
              <a:rPr lang="en-GB" dirty="0"/>
              <a:t>Reflexivity is essential for transparent, ethical qualitative research, addressing positional biases.</a:t>
            </a:r>
          </a:p>
          <a:p>
            <a:pPr lvl="1">
              <a:lnSpc>
                <a:spcPct val="100000"/>
              </a:lnSpc>
            </a:pPr>
            <a:r>
              <a:rPr lang="en-GB" dirty="0"/>
              <a:t>In O'Neill's thesis, it bridges personal reflections with existential analysis of Jewish authenticity in France.</a:t>
            </a:r>
          </a:p>
          <a:p>
            <a:pPr lvl="1">
              <a:lnSpc>
                <a:spcPct val="100000"/>
              </a:lnSpc>
            </a:pPr>
            <a:r>
              <a:rPr lang="en-GB" dirty="0"/>
              <a:t>Promotes ongoing self-awareness to advance scholarly rigor and cultural sensitivity.</a:t>
            </a:r>
          </a:p>
          <a:p>
            <a:pPr lvl="0">
              <a:lnSpc>
                <a:spcPct val="100000"/>
              </a:lnSpc>
            </a:pPr>
            <a:r>
              <a:rPr lang="en-GB" i="1" dirty="0"/>
              <a:t>"Methodological reflexivity helps to enhance the trustworthiness and credibility of the findings by accounting for the researchers’ values, beliefs, knowledge, and biases."</a:t>
            </a:r>
            <a:r>
              <a:rPr lang="en-GB" dirty="0"/>
              <a:t>  Cutcliffe (2003).</a:t>
            </a:r>
          </a:p>
          <a:p>
            <a:endParaRPr lang="en-US" dirty="0"/>
          </a:p>
        </p:txBody>
      </p:sp>
    </p:spTree>
    <p:extLst>
      <p:ext uri="{BB962C8B-B14F-4D97-AF65-F5344CB8AC3E}">
        <p14:creationId xmlns:p14="http://schemas.microsoft.com/office/powerpoint/2010/main" val="37302506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BF87A065-DF8F-E196-761F-8A464AE1C587}"/>
              </a:ext>
            </a:extLst>
          </p:cNvPr>
          <p:cNvSpPr>
            <a:spLocks noChangeArrowheads="1"/>
          </p:cNvSpPr>
          <p:nvPr/>
        </p:nvSpPr>
        <p:spPr bwMode="auto">
          <a:xfrm>
            <a:off x="0" y="0"/>
            <a:ext cx="1123584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8193" name="Picture 1" descr="Identity, positionality and reflexivity for clinical academics | Download  Scientific Diagram">
            <a:extLst>
              <a:ext uri="{FF2B5EF4-FFF2-40B4-BE49-F238E27FC236}">
                <a16:creationId xmlns:a16="http://schemas.microsoft.com/office/drawing/2014/main" id="{3FA9B7B0-65CB-88D4-D872-ED02B07BC118}"/>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50729" y="1070975"/>
            <a:ext cx="9110848" cy="495404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2C42AB56-3639-23C1-EB74-AF394EB2E7F1}"/>
              </a:ext>
            </a:extLst>
          </p:cNvPr>
          <p:cNvSpPr>
            <a:spLocks noChangeArrowheads="1"/>
          </p:cNvSpPr>
          <p:nvPr/>
        </p:nvSpPr>
        <p:spPr bwMode="auto">
          <a:xfrm>
            <a:off x="9807880" y="2321004"/>
            <a:ext cx="1903956"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FF"/>
                </a:solidFill>
                <a:effectLst/>
                <a:latin typeface="Aptos" panose="020B0004020202020204" pitchFamily="34" charset="0"/>
                <a:ea typeface="Times New Roman" panose="02020603050405020304" pitchFamily="18" charset="0"/>
                <a:cs typeface="Times New Roman" panose="02020603050405020304" pitchFamily="18" charset="0"/>
                <a:hlinkClick r:id="rId4"/>
              </a:rPr>
              <a:t>researchgate.net</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Integrated model of positionality and reflexivity.</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214704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0C65B-BB0D-3425-3ED7-B053D6ABEC06}"/>
              </a:ext>
            </a:extLst>
          </p:cNvPr>
          <p:cNvSpPr>
            <a:spLocks noGrp="1"/>
          </p:cNvSpPr>
          <p:nvPr>
            <p:ph type="title"/>
          </p:nvPr>
        </p:nvSpPr>
        <p:spPr/>
        <p:txBody>
          <a:bodyPr/>
          <a:lstStyle/>
          <a:p>
            <a:r>
              <a:rPr lang="en-GB" b="1" dirty="0"/>
              <a:t>Task 1: Concise Positionality Mapping</a:t>
            </a:r>
            <a:br>
              <a:rPr lang="en-GB" b="1" dirty="0"/>
            </a:br>
            <a:endParaRPr lang="en-US" dirty="0"/>
          </a:p>
        </p:txBody>
      </p:sp>
      <p:sp>
        <p:nvSpPr>
          <p:cNvPr id="3" name="Content Placeholder 2">
            <a:extLst>
              <a:ext uri="{FF2B5EF4-FFF2-40B4-BE49-F238E27FC236}">
                <a16:creationId xmlns:a16="http://schemas.microsoft.com/office/drawing/2014/main" id="{0D362D27-DF0B-259C-5D46-2AF286DB7224}"/>
              </a:ext>
            </a:extLst>
          </p:cNvPr>
          <p:cNvSpPr>
            <a:spLocks noGrp="1"/>
          </p:cNvSpPr>
          <p:nvPr>
            <p:ph idx="1"/>
          </p:nvPr>
        </p:nvSpPr>
        <p:spPr/>
        <p:txBody>
          <a:bodyPr>
            <a:normAutofit/>
          </a:bodyPr>
          <a:lstStyle/>
          <a:p>
            <a:pPr>
              <a:lnSpc>
                <a:spcPct val="110000"/>
              </a:lnSpc>
            </a:pPr>
            <a:r>
              <a:rPr lang="en-GB" dirty="0"/>
              <a:t>You need to c</a:t>
            </a:r>
            <a:r>
              <a:rPr lang="en-GB" dirty="0">
                <a:effectLst/>
              </a:rPr>
              <a:t>reate a visual map (diagram, infographic, or sketch) of </a:t>
            </a:r>
            <a:r>
              <a:rPr lang="en-GB" dirty="0">
                <a:solidFill>
                  <a:srgbClr val="FF0000"/>
                </a:solidFill>
                <a:effectLst/>
              </a:rPr>
              <a:t>your positionality </a:t>
            </a:r>
            <a:r>
              <a:rPr lang="en-GB" dirty="0">
                <a:effectLst/>
              </a:rPr>
              <a:t>in relation to your doctoral research. Identify 3-5 key components, such as </a:t>
            </a:r>
            <a:r>
              <a:rPr lang="en-GB" b="1" u="sng" dirty="0">
                <a:effectLst/>
              </a:rPr>
              <a:t>personal background</a:t>
            </a:r>
            <a:r>
              <a:rPr lang="en-GB" dirty="0">
                <a:effectLst/>
              </a:rPr>
              <a:t>, </a:t>
            </a:r>
            <a:r>
              <a:rPr lang="en-GB" b="1" u="sng" dirty="0">
                <a:effectLst/>
              </a:rPr>
              <a:t>social identities </a:t>
            </a:r>
            <a:r>
              <a:rPr lang="en-GB" dirty="0">
                <a:effectLst/>
              </a:rPr>
              <a:t>(e.g., gender, race, cultural affiliation), and </a:t>
            </a:r>
            <a:r>
              <a:rPr lang="en-GB" b="1" u="sng" dirty="0">
                <a:effectLst/>
              </a:rPr>
              <a:t>biases</a:t>
            </a:r>
            <a:r>
              <a:rPr lang="en-GB" dirty="0">
                <a:effectLst/>
              </a:rPr>
              <a:t>, as noted in slides 3-4.</a:t>
            </a:r>
          </a:p>
          <a:p>
            <a:pPr>
              <a:lnSpc>
                <a:spcPct val="110000"/>
              </a:lnSpc>
            </a:pPr>
            <a:r>
              <a:rPr lang="en-GB" dirty="0">
                <a:effectLst/>
              </a:rPr>
              <a:t> Include a brief annotation (100-200 words) explaining how these influence your research process, referencing Foucault's knowledge-power dynamics (slide 5).</a:t>
            </a:r>
          </a:p>
          <a:p>
            <a:endParaRPr lang="en-US" dirty="0"/>
          </a:p>
        </p:txBody>
      </p:sp>
    </p:spTree>
    <p:extLst>
      <p:ext uri="{BB962C8B-B14F-4D97-AF65-F5344CB8AC3E}">
        <p14:creationId xmlns:p14="http://schemas.microsoft.com/office/powerpoint/2010/main" val="188150445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C3A7C-9C22-1552-D008-95FCFC438E83}"/>
              </a:ext>
            </a:extLst>
          </p:cNvPr>
          <p:cNvSpPr>
            <a:spLocks noGrp="1"/>
          </p:cNvSpPr>
          <p:nvPr>
            <p:ph type="title"/>
          </p:nvPr>
        </p:nvSpPr>
        <p:spPr/>
        <p:txBody>
          <a:bodyPr/>
          <a:lstStyle/>
          <a:p>
            <a:r>
              <a:rPr lang="en-GB" b="1" dirty="0"/>
              <a:t>Task 2: Proposal Annotation Exercise</a:t>
            </a:r>
            <a:br>
              <a:rPr lang="en-GB" b="1" dirty="0"/>
            </a:br>
            <a:endParaRPr lang="en-US" dirty="0"/>
          </a:p>
        </p:txBody>
      </p:sp>
      <p:sp>
        <p:nvSpPr>
          <p:cNvPr id="3" name="Content Placeholder 2">
            <a:extLst>
              <a:ext uri="{FF2B5EF4-FFF2-40B4-BE49-F238E27FC236}">
                <a16:creationId xmlns:a16="http://schemas.microsoft.com/office/drawing/2014/main" id="{4A43EB80-0898-88D0-085A-164826E8ACFC}"/>
              </a:ext>
            </a:extLst>
          </p:cNvPr>
          <p:cNvSpPr>
            <a:spLocks noGrp="1"/>
          </p:cNvSpPr>
          <p:nvPr>
            <p:ph idx="1"/>
          </p:nvPr>
        </p:nvSpPr>
        <p:spPr/>
        <p:txBody>
          <a:bodyPr>
            <a:normAutofit/>
          </a:bodyPr>
          <a:lstStyle/>
          <a:p>
            <a:pPr>
              <a:lnSpc>
                <a:spcPct val="120000"/>
              </a:lnSpc>
            </a:pPr>
            <a:r>
              <a:rPr lang="en-GB" dirty="0">
                <a:effectLst/>
              </a:rPr>
              <a:t>Annotate one section of your doctoral proposal (e.g., methodology) with 3-5 targeted notes (50 words each) incorporating the concepts: </a:t>
            </a:r>
            <a:r>
              <a:rPr lang="en-GB" dirty="0">
                <a:solidFill>
                  <a:srgbClr val="FF0000"/>
                </a:solidFill>
                <a:effectLst/>
              </a:rPr>
              <a:t>positionality's impact on neutrality (slide on page 4)</a:t>
            </a:r>
            <a:r>
              <a:rPr lang="en-GB" dirty="0">
                <a:effectLst/>
              </a:rPr>
              <a:t>, </a:t>
            </a:r>
            <a:r>
              <a:rPr lang="en-GB" dirty="0">
                <a:solidFill>
                  <a:srgbClr val="FF0000"/>
                </a:solidFill>
                <a:effectLst/>
              </a:rPr>
              <a:t>situated knowledge's partiality (slide15),</a:t>
            </a:r>
            <a:r>
              <a:rPr lang="en-GB" dirty="0">
                <a:effectLst/>
              </a:rPr>
              <a:t> and </a:t>
            </a:r>
            <a:r>
              <a:rPr lang="en-GB" dirty="0">
                <a:solidFill>
                  <a:srgbClr val="FF0000"/>
                </a:solidFill>
                <a:effectLst/>
              </a:rPr>
              <a:t>reflexivity's bias mitigation (slide 30). </a:t>
            </a:r>
          </a:p>
          <a:p>
            <a:endParaRPr lang="en-US" dirty="0"/>
          </a:p>
        </p:txBody>
      </p:sp>
    </p:spTree>
    <p:extLst>
      <p:ext uri="{BB962C8B-B14F-4D97-AF65-F5344CB8AC3E}">
        <p14:creationId xmlns:p14="http://schemas.microsoft.com/office/powerpoint/2010/main" val="27826874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1226</TotalTime>
  <Words>2950</Words>
  <Application>Microsoft Macintosh PowerPoint</Application>
  <PresentationFormat>Widescreen</PresentationFormat>
  <Paragraphs>195</Paragraphs>
  <Slides>46</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Aptos</vt:lpstr>
      <vt:lpstr>Aptos Display</vt:lpstr>
      <vt:lpstr>Arial</vt:lpstr>
      <vt:lpstr>Wingdings</vt:lpstr>
      <vt:lpstr>Office Theme</vt:lpstr>
      <vt:lpstr>POSITIONALITY, SITUATED KNOWLEDGE, REFLEXIVITY   </vt:lpstr>
      <vt:lpstr>PowerPoint Presentation</vt:lpstr>
      <vt:lpstr>What do you think these terms mean?</vt:lpstr>
      <vt:lpstr>PowerPoint Presentation</vt:lpstr>
      <vt:lpstr>Researcher Positionality:  Definition and Philosophical Insights </vt:lpstr>
      <vt:lpstr>Definition of Researcher Positionality </vt:lpstr>
      <vt:lpstr>Components of Positionality </vt:lpstr>
      <vt:lpstr>Components of Your Positionality </vt:lpstr>
      <vt:lpstr>Influence on the Research Process </vt:lpstr>
      <vt:lpstr>Positionality in Research Methodologies </vt:lpstr>
      <vt:lpstr>Importance and Benefits </vt:lpstr>
      <vt:lpstr>Case Study: My past and current work </vt:lpstr>
      <vt:lpstr>PowerPoint Presentation</vt:lpstr>
      <vt:lpstr>PowerPoint Presentation</vt:lpstr>
      <vt:lpstr>Kol Nidre </vt:lpstr>
      <vt:lpstr>Quotes from the paper Illustrating Positionality </vt:lpstr>
      <vt:lpstr>PowerPoint Presentation</vt:lpstr>
      <vt:lpstr>Introduction to Situated Knowledge </vt:lpstr>
      <vt:lpstr>Definition of Situated Knowledge </vt:lpstr>
      <vt:lpstr>Origins and Key Philosophers </vt:lpstr>
      <vt:lpstr>Core Concepts: Embodied Objectivity </vt:lpstr>
      <vt:lpstr>The Privilege of Partial Perspective </vt:lpstr>
      <vt:lpstr>Critiques of Neutrality and Detached Vision </vt:lpstr>
      <vt:lpstr>Subjugated Standpoints and Historical Dynamics </vt:lpstr>
      <vt:lpstr>Applications in Your Research </vt:lpstr>
      <vt:lpstr>Connections to Positionality to my work  </vt:lpstr>
      <vt:lpstr>Conclusion on Situated Knowledge </vt:lpstr>
      <vt:lpstr>Introduction to Reflexivity </vt:lpstr>
      <vt:lpstr>PowerPoint Presentation</vt:lpstr>
      <vt:lpstr>Definition of Reflexivity </vt:lpstr>
      <vt:lpstr>PowerPoint Presentation</vt:lpstr>
      <vt:lpstr>Reflexivity and Positionality Interconnection </vt:lpstr>
      <vt:lpstr>PowerPoint Presentation</vt:lpstr>
      <vt:lpstr>Fluidity of Insider/Outsider Positions </vt:lpstr>
      <vt:lpstr>Practicing Reflexivity </vt:lpstr>
      <vt:lpstr>PowerPoint Presentation</vt:lpstr>
      <vt:lpstr>Benefits of Reflexivity </vt:lpstr>
      <vt:lpstr>Variations in Reflexivity Application </vt:lpstr>
      <vt:lpstr>PowerPoint Presentation</vt:lpstr>
      <vt:lpstr>Reflexivity in my work </vt:lpstr>
      <vt:lpstr>Connections to Positionality and Situated Knowledge </vt:lpstr>
      <vt:lpstr>PowerPoint Presentation</vt:lpstr>
      <vt:lpstr>Conclusion on Reflexivity </vt:lpstr>
      <vt:lpstr>PowerPoint Presentation</vt:lpstr>
      <vt:lpstr>Task 1: Concise Positionality Mapping </vt:lpstr>
      <vt:lpstr>Task 2: Proposal Annotation Exercise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Timi O'neill</dc:creator>
  <cp:lastModifiedBy>Timi O'neill</cp:lastModifiedBy>
  <cp:revision>49</cp:revision>
  <dcterms:created xsi:type="dcterms:W3CDTF">2025-10-19T13:46:39Z</dcterms:created>
  <dcterms:modified xsi:type="dcterms:W3CDTF">2025-10-20T10:12:52Z</dcterms:modified>
</cp:coreProperties>
</file>