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0" r:id="rId3"/>
    <p:sldId id="266" r:id="rId4"/>
    <p:sldId id="267" r:id="rId5"/>
    <p:sldId id="268" r:id="rId6"/>
    <p:sldId id="269" r:id="rId7"/>
    <p:sldId id="257" r:id="rId8"/>
    <p:sldId id="258" r:id="rId9"/>
    <p:sldId id="259" r:id="rId10"/>
    <p:sldId id="264" r:id="rId11"/>
    <p:sldId id="261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D63553-4C94-4987-9721-C00685EEB78B}" v="639" dt="2019-11-20T13:30:21.4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svg"/><Relationship Id="rId1" Type="http://schemas.openxmlformats.org/officeDocument/2006/relationships/image" Target="../media/image8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270A30-A8F9-4DCC-BDC0-98467401D92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2B5D7FBD-AD8A-448D-8EA2-7A88471A8211}">
      <dgm:prSet/>
      <dgm:spPr/>
      <dgm:t>
        <a:bodyPr/>
        <a:lstStyle/>
        <a:p>
          <a:r>
            <a:rPr lang="en-GB" dirty="0"/>
            <a:t>Sports Participation / </a:t>
          </a:r>
          <a:r>
            <a:rPr lang="en-GB" dirty="0" err="1"/>
            <a:t>Cyfranogiad</a:t>
          </a:r>
          <a:r>
            <a:rPr lang="en-GB" dirty="0"/>
            <a:t> </a:t>
          </a:r>
          <a:r>
            <a:rPr lang="en-GB" dirty="0" err="1"/>
            <a:t>Mewn</a:t>
          </a:r>
          <a:r>
            <a:rPr lang="en-GB" dirty="0"/>
            <a:t> </a:t>
          </a:r>
          <a:r>
            <a:rPr lang="en-GB" dirty="0" err="1"/>
            <a:t>Chwaraeon</a:t>
          </a:r>
          <a:endParaRPr lang="en-US" dirty="0"/>
        </a:p>
      </dgm:t>
    </dgm:pt>
    <dgm:pt modelId="{EEDA3542-C1D2-4E7B-83F6-D4242EE945CB}" type="parTrans" cxnId="{13DA0999-6AA0-4C37-892F-EBE464D713FB}">
      <dgm:prSet/>
      <dgm:spPr/>
      <dgm:t>
        <a:bodyPr/>
        <a:lstStyle/>
        <a:p>
          <a:endParaRPr lang="en-US"/>
        </a:p>
      </dgm:t>
    </dgm:pt>
    <dgm:pt modelId="{9E6D58C7-F94F-48B8-8F70-3D7CA4C62DF0}" type="sibTrans" cxnId="{13DA0999-6AA0-4C37-892F-EBE464D713FB}">
      <dgm:prSet/>
      <dgm:spPr/>
      <dgm:t>
        <a:bodyPr/>
        <a:lstStyle/>
        <a:p>
          <a:endParaRPr lang="en-US"/>
        </a:p>
      </dgm:t>
    </dgm:pt>
    <dgm:pt modelId="{A6252552-7E9F-4246-898F-CA2A9C3A8270}">
      <dgm:prSet/>
      <dgm:spPr/>
      <dgm:t>
        <a:bodyPr/>
        <a:lstStyle/>
        <a:p>
          <a:r>
            <a:rPr lang="en-GB" dirty="0"/>
            <a:t>Pay Gap / </a:t>
          </a:r>
          <a:r>
            <a:rPr lang="en-GB" dirty="0" err="1"/>
            <a:t>Blwch</a:t>
          </a:r>
          <a:r>
            <a:rPr lang="en-GB" dirty="0"/>
            <a:t> </a:t>
          </a:r>
          <a:r>
            <a:rPr lang="en-GB" dirty="0" err="1"/>
            <a:t>Cyflog</a:t>
          </a:r>
          <a:endParaRPr lang="en-US" dirty="0"/>
        </a:p>
      </dgm:t>
    </dgm:pt>
    <dgm:pt modelId="{55D8B71D-4386-4068-B975-263F758E3D9F}" type="parTrans" cxnId="{B24FA72C-AA41-4A54-95CB-1741BF137D73}">
      <dgm:prSet/>
      <dgm:spPr/>
      <dgm:t>
        <a:bodyPr/>
        <a:lstStyle/>
        <a:p>
          <a:endParaRPr lang="en-US"/>
        </a:p>
      </dgm:t>
    </dgm:pt>
    <dgm:pt modelId="{90BF8327-EDA3-4C48-B458-5AB8EAC6A46B}" type="sibTrans" cxnId="{B24FA72C-AA41-4A54-95CB-1741BF137D73}">
      <dgm:prSet/>
      <dgm:spPr/>
      <dgm:t>
        <a:bodyPr/>
        <a:lstStyle/>
        <a:p>
          <a:endParaRPr lang="en-US"/>
        </a:p>
      </dgm:t>
    </dgm:pt>
    <dgm:pt modelId="{C9C101B1-90C8-4A23-9CAA-EB5BF1961F68}">
      <dgm:prSet/>
      <dgm:spPr/>
      <dgm:t>
        <a:bodyPr/>
        <a:lstStyle/>
        <a:p>
          <a:r>
            <a:rPr lang="en-GB" dirty="0"/>
            <a:t>Stereotyping / </a:t>
          </a:r>
          <a:r>
            <a:rPr lang="en-GB" dirty="0" err="1"/>
            <a:t>Stereoteipio</a:t>
          </a:r>
          <a:endParaRPr lang="en-US" dirty="0"/>
        </a:p>
      </dgm:t>
    </dgm:pt>
    <dgm:pt modelId="{BE93432F-4CE4-4C42-825E-19F4AFFF9E8E}" type="parTrans" cxnId="{E5879B51-559D-4014-8FB6-23D768881252}">
      <dgm:prSet/>
      <dgm:spPr/>
      <dgm:t>
        <a:bodyPr/>
        <a:lstStyle/>
        <a:p>
          <a:endParaRPr lang="en-US"/>
        </a:p>
      </dgm:t>
    </dgm:pt>
    <dgm:pt modelId="{699F2D17-0288-4360-9352-A010D02C7ADE}" type="sibTrans" cxnId="{E5879B51-559D-4014-8FB6-23D768881252}">
      <dgm:prSet/>
      <dgm:spPr/>
      <dgm:t>
        <a:bodyPr/>
        <a:lstStyle/>
        <a:p>
          <a:endParaRPr lang="en-US"/>
        </a:p>
      </dgm:t>
    </dgm:pt>
    <dgm:pt modelId="{CD5D5757-1DA6-40FA-B7D1-A02F465DBAA8}" type="pres">
      <dgm:prSet presAssocID="{04270A30-A8F9-4DCC-BDC0-98467401D921}" presName="root" presStyleCnt="0">
        <dgm:presLayoutVars>
          <dgm:dir/>
          <dgm:resizeHandles val="exact"/>
        </dgm:presLayoutVars>
      </dgm:prSet>
      <dgm:spPr/>
    </dgm:pt>
    <dgm:pt modelId="{0320BD27-CACA-41A7-959A-E2677D0E680B}" type="pres">
      <dgm:prSet presAssocID="{2B5D7FBD-AD8A-448D-8EA2-7A88471A8211}" presName="compNode" presStyleCnt="0"/>
      <dgm:spPr/>
    </dgm:pt>
    <dgm:pt modelId="{19B46A56-8997-4CC6-97A2-3AB9FDC3D298}" type="pres">
      <dgm:prSet presAssocID="{2B5D7FBD-AD8A-448D-8EA2-7A88471A8211}" presName="bgRect" presStyleLbl="bgShp" presStyleIdx="0" presStyleCnt="3"/>
      <dgm:spPr/>
    </dgm:pt>
    <dgm:pt modelId="{778B06BB-F96A-4658-8FEE-6C194EB857C5}" type="pres">
      <dgm:prSet presAssocID="{2B5D7FBD-AD8A-448D-8EA2-7A88471A821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ketball"/>
        </a:ext>
      </dgm:extLst>
    </dgm:pt>
    <dgm:pt modelId="{EBDE8FAC-6E37-4EC0-AF46-0EAC656EBAAF}" type="pres">
      <dgm:prSet presAssocID="{2B5D7FBD-AD8A-448D-8EA2-7A88471A8211}" presName="spaceRect" presStyleCnt="0"/>
      <dgm:spPr/>
    </dgm:pt>
    <dgm:pt modelId="{173D9F84-5CD9-4DD8-AAF7-54F50DC39D0A}" type="pres">
      <dgm:prSet presAssocID="{2B5D7FBD-AD8A-448D-8EA2-7A88471A8211}" presName="parTx" presStyleLbl="revTx" presStyleIdx="0" presStyleCnt="3">
        <dgm:presLayoutVars>
          <dgm:chMax val="0"/>
          <dgm:chPref val="0"/>
        </dgm:presLayoutVars>
      </dgm:prSet>
      <dgm:spPr/>
    </dgm:pt>
    <dgm:pt modelId="{7667076C-0884-4362-A405-7C3DDEEC5671}" type="pres">
      <dgm:prSet presAssocID="{9E6D58C7-F94F-48B8-8F70-3D7CA4C62DF0}" presName="sibTrans" presStyleCnt="0"/>
      <dgm:spPr/>
    </dgm:pt>
    <dgm:pt modelId="{A90D1F0D-9AC0-44BD-81B6-4F5A9DD7AC0B}" type="pres">
      <dgm:prSet presAssocID="{A6252552-7E9F-4246-898F-CA2A9C3A8270}" presName="compNode" presStyleCnt="0"/>
      <dgm:spPr/>
    </dgm:pt>
    <dgm:pt modelId="{591C0C6C-2720-4F83-AEDB-C7F298468DD6}" type="pres">
      <dgm:prSet presAssocID="{A6252552-7E9F-4246-898F-CA2A9C3A8270}" presName="bgRect" presStyleLbl="bgShp" presStyleIdx="1" presStyleCnt="3" custLinFactNeighborX="-803" custLinFactNeighborY="-159"/>
      <dgm:spPr/>
    </dgm:pt>
    <dgm:pt modelId="{2D796ABD-0BA3-4283-8AEF-92C580B46157}" type="pres">
      <dgm:prSet presAssocID="{A6252552-7E9F-4246-898F-CA2A9C3A827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16C5395C-58EC-44F4-8716-1346C05DCA3A}" type="pres">
      <dgm:prSet presAssocID="{A6252552-7E9F-4246-898F-CA2A9C3A8270}" presName="spaceRect" presStyleCnt="0"/>
      <dgm:spPr/>
    </dgm:pt>
    <dgm:pt modelId="{CC878FC6-FC32-4A0A-A1F5-E11DC0599E39}" type="pres">
      <dgm:prSet presAssocID="{A6252552-7E9F-4246-898F-CA2A9C3A8270}" presName="parTx" presStyleLbl="revTx" presStyleIdx="1" presStyleCnt="3">
        <dgm:presLayoutVars>
          <dgm:chMax val="0"/>
          <dgm:chPref val="0"/>
        </dgm:presLayoutVars>
      </dgm:prSet>
      <dgm:spPr/>
    </dgm:pt>
    <dgm:pt modelId="{0D701D82-4DD8-401D-8FEB-BC296BF84940}" type="pres">
      <dgm:prSet presAssocID="{90BF8327-EDA3-4C48-B458-5AB8EAC6A46B}" presName="sibTrans" presStyleCnt="0"/>
      <dgm:spPr/>
    </dgm:pt>
    <dgm:pt modelId="{AF3D7C08-BA4E-401C-B2E5-BDDBE48B8384}" type="pres">
      <dgm:prSet presAssocID="{C9C101B1-90C8-4A23-9CAA-EB5BF1961F68}" presName="compNode" presStyleCnt="0"/>
      <dgm:spPr/>
    </dgm:pt>
    <dgm:pt modelId="{C49B84B6-7FB4-4FFC-8CDE-5AAC393E3249}" type="pres">
      <dgm:prSet presAssocID="{C9C101B1-90C8-4A23-9CAA-EB5BF1961F68}" presName="bgRect" presStyleLbl="bgShp" presStyleIdx="2" presStyleCnt="3"/>
      <dgm:spPr/>
    </dgm:pt>
    <dgm:pt modelId="{17FF4FD6-8D0E-416B-93F8-2463F5C5CE85}" type="pres">
      <dgm:prSet presAssocID="{C9C101B1-90C8-4A23-9CAA-EB5BF1961F6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nder"/>
        </a:ext>
      </dgm:extLst>
    </dgm:pt>
    <dgm:pt modelId="{B23EB07E-2014-463B-8ECF-1D25335A765D}" type="pres">
      <dgm:prSet presAssocID="{C9C101B1-90C8-4A23-9CAA-EB5BF1961F68}" presName="spaceRect" presStyleCnt="0"/>
      <dgm:spPr/>
    </dgm:pt>
    <dgm:pt modelId="{3E9A49B9-47AA-4B21-AD11-2DB66813A541}" type="pres">
      <dgm:prSet presAssocID="{C9C101B1-90C8-4A23-9CAA-EB5BF1961F6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24FA72C-AA41-4A54-95CB-1741BF137D73}" srcId="{04270A30-A8F9-4DCC-BDC0-98467401D921}" destId="{A6252552-7E9F-4246-898F-CA2A9C3A8270}" srcOrd="1" destOrd="0" parTransId="{55D8B71D-4386-4068-B975-263F758E3D9F}" sibTransId="{90BF8327-EDA3-4C48-B458-5AB8EAC6A46B}"/>
    <dgm:cxn modelId="{F6A03C63-1A79-46C0-A6ED-D18FFF201059}" type="presOf" srcId="{2B5D7FBD-AD8A-448D-8EA2-7A88471A8211}" destId="{173D9F84-5CD9-4DD8-AAF7-54F50DC39D0A}" srcOrd="0" destOrd="0" presId="urn:microsoft.com/office/officeart/2018/2/layout/IconVerticalSolidList"/>
    <dgm:cxn modelId="{E5879B51-559D-4014-8FB6-23D768881252}" srcId="{04270A30-A8F9-4DCC-BDC0-98467401D921}" destId="{C9C101B1-90C8-4A23-9CAA-EB5BF1961F68}" srcOrd="2" destOrd="0" parTransId="{BE93432F-4CE4-4C42-825E-19F4AFFF9E8E}" sibTransId="{699F2D17-0288-4360-9352-A010D02C7ADE}"/>
    <dgm:cxn modelId="{8D671E75-C639-43E7-A8DE-AEEB83480D5B}" type="presOf" srcId="{04270A30-A8F9-4DCC-BDC0-98467401D921}" destId="{CD5D5757-1DA6-40FA-B7D1-A02F465DBAA8}" srcOrd="0" destOrd="0" presId="urn:microsoft.com/office/officeart/2018/2/layout/IconVerticalSolidList"/>
    <dgm:cxn modelId="{B00D5685-DBBD-4D49-B18E-9D4CD318ED27}" type="presOf" srcId="{C9C101B1-90C8-4A23-9CAA-EB5BF1961F68}" destId="{3E9A49B9-47AA-4B21-AD11-2DB66813A541}" srcOrd="0" destOrd="0" presId="urn:microsoft.com/office/officeart/2018/2/layout/IconVerticalSolidList"/>
    <dgm:cxn modelId="{13DA0999-6AA0-4C37-892F-EBE464D713FB}" srcId="{04270A30-A8F9-4DCC-BDC0-98467401D921}" destId="{2B5D7FBD-AD8A-448D-8EA2-7A88471A8211}" srcOrd="0" destOrd="0" parTransId="{EEDA3542-C1D2-4E7B-83F6-D4242EE945CB}" sibTransId="{9E6D58C7-F94F-48B8-8F70-3D7CA4C62DF0}"/>
    <dgm:cxn modelId="{D4EF92D4-F327-4428-B973-D3C8C6B55DA1}" type="presOf" srcId="{A6252552-7E9F-4246-898F-CA2A9C3A8270}" destId="{CC878FC6-FC32-4A0A-A1F5-E11DC0599E39}" srcOrd="0" destOrd="0" presId="urn:microsoft.com/office/officeart/2018/2/layout/IconVerticalSolidList"/>
    <dgm:cxn modelId="{BFB86263-CC6A-42A7-AD2C-C365D4521C1B}" type="presParOf" srcId="{CD5D5757-1DA6-40FA-B7D1-A02F465DBAA8}" destId="{0320BD27-CACA-41A7-959A-E2677D0E680B}" srcOrd="0" destOrd="0" presId="urn:microsoft.com/office/officeart/2018/2/layout/IconVerticalSolidList"/>
    <dgm:cxn modelId="{4F8675AC-8B49-4072-8C23-CB05AE76F2EF}" type="presParOf" srcId="{0320BD27-CACA-41A7-959A-E2677D0E680B}" destId="{19B46A56-8997-4CC6-97A2-3AB9FDC3D298}" srcOrd="0" destOrd="0" presId="urn:microsoft.com/office/officeart/2018/2/layout/IconVerticalSolidList"/>
    <dgm:cxn modelId="{D8DCA2D2-78E0-4B74-87AC-FF73FDAEF52F}" type="presParOf" srcId="{0320BD27-CACA-41A7-959A-E2677D0E680B}" destId="{778B06BB-F96A-4658-8FEE-6C194EB857C5}" srcOrd="1" destOrd="0" presId="urn:microsoft.com/office/officeart/2018/2/layout/IconVerticalSolidList"/>
    <dgm:cxn modelId="{E8A49E8A-6428-4978-A70F-4BD3D58CD95D}" type="presParOf" srcId="{0320BD27-CACA-41A7-959A-E2677D0E680B}" destId="{EBDE8FAC-6E37-4EC0-AF46-0EAC656EBAAF}" srcOrd="2" destOrd="0" presId="urn:microsoft.com/office/officeart/2018/2/layout/IconVerticalSolidList"/>
    <dgm:cxn modelId="{ABF0B18F-E7B8-4BF1-8B33-27D234C19FAB}" type="presParOf" srcId="{0320BD27-CACA-41A7-959A-E2677D0E680B}" destId="{173D9F84-5CD9-4DD8-AAF7-54F50DC39D0A}" srcOrd="3" destOrd="0" presId="urn:microsoft.com/office/officeart/2018/2/layout/IconVerticalSolidList"/>
    <dgm:cxn modelId="{CA537F69-F919-454A-9FF9-32C99DA6ACCF}" type="presParOf" srcId="{CD5D5757-1DA6-40FA-B7D1-A02F465DBAA8}" destId="{7667076C-0884-4362-A405-7C3DDEEC5671}" srcOrd="1" destOrd="0" presId="urn:microsoft.com/office/officeart/2018/2/layout/IconVerticalSolidList"/>
    <dgm:cxn modelId="{17BF6EA6-4139-4B7E-A6C0-B168EDFE901D}" type="presParOf" srcId="{CD5D5757-1DA6-40FA-B7D1-A02F465DBAA8}" destId="{A90D1F0D-9AC0-44BD-81B6-4F5A9DD7AC0B}" srcOrd="2" destOrd="0" presId="urn:microsoft.com/office/officeart/2018/2/layout/IconVerticalSolidList"/>
    <dgm:cxn modelId="{A863A5C6-3ACE-4EE4-997A-1237D4CB39FB}" type="presParOf" srcId="{A90D1F0D-9AC0-44BD-81B6-4F5A9DD7AC0B}" destId="{591C0C6C-2720-4F83-AEDB-C7F298468DD6}" srcOrd="0" destOrd="0" presId="urn:microsoft.com/office/officeart/2018/2/layout/IconVerticalSolidList"/>
    <dgm:cxn modelId="{8B2FFE3F-0ED6-4639-8F99-5A7F159538D8}" type="presParOf" srcId="{A90D1F0D-9AC0-44BD-81B6-4F5A9DD7AC0B}" destId="{2D796ABD-0BA3-4283-8AEF-92C580B46157}" srcOrd="1" destOrd="0" presId="urn:microsoft.com/office/officeart/2018/2/layout/IconVerticalSolidList"/>
    <dgm:cxn modelId="{265793A4-431D-465F-A13A-775D5B3B2E93}" type="presParOf" srcId="{A90D1F0D-9AC0-44BD-81B6-4F5A9DD7AC0B}" destId="{16C5395C-58EC-44F4-8716-1346C05DCA3A}" srcOrd="2" destOrd="0" presId="urn:microsoft.com/office/officeart/2018/2/layout/IconVerticalSolidList"/>
    <dgm:cxn modelId="{29ED4E3D-CFDB-4521-982C-5EAE9EF9EC99}" type="presParOf" srcId="{A90D1F0D-9AC0-44BD-81B6-4F5A9DD7AC0B}" destId="{CC878FC6-FC32-4A0A-A1F5-E11DC0599E39}" srcOrd="3" destOrd="0" presId="urn:microsoft.com/office/officeart/2018/2/layout/IconVerticalSolidList"/>
    <dgm:cxn modelId="{3F10A0E8-4659-4646-8E32-4885343A2D9F}" type="presParOf" srcId="{CD5D5757-1DA6-40FA-B7D1-A02F465DBAA8}" destId="{0D701D82-4DD8-401D-8FEB-BC296BF84940}" srcOrd="3" destOrd="0" presId="urn:microsoft.com/office/officeart/2018/2/layout/IconVerticalSolidList"/>
    <dgm:cxn modelId="{A70B6403-B767-4311-8C71-EB7021B1A07A}" type="presParOf" srcId="{CD5D5757-1DA6-40FA-B7D1-A02F465DBAA8}" destId="{AF3D7C08-BA4E-401C-B2E5-BDDBE48B8384}" srcOrd="4" destOrd="0" presId="urn:microsoft.com/office/officeart/2018/2/layout/IconVerticalSolidList"/>
    <dgm:cxn modelId="{620A7976-6208-46E0-B750-085DCB773668}" type="presParOf" srcId="{AF3D7C08-BA4E-401C-B2E5-BDDBE48B8384}" destId="{C49B84B6-7FB4-4FFC-8CDE-5AAC393E3249}" srcOrd="0" destOrd="0" presId="urn:microsoft.com/office/officeart/2018/2/layout/IconVerticalSolidList"/>
    <dgm:cxn modelId="{574BD588-4602-4108-99B9-39824239805B}" type="presParOf" srcId="{AF3D7C08-BA4E-401C-B2E5-BDDBE48B8384}" destId="{17FF4FD6-8D0E-416B-93F8-2463F5C5CE85}" srcOrd="1" destOrd="0" presId="urn:microsoft.com/office/officeart/2018/2/layout/IconVerticalSolidList"/>
    <dgm:cxn modelId="{A1C214BE-BC15-490D-951D-47AB03A20F23}" type="presParOf" srcId="{AF3D7C08-BA4E-401C-B2E5-BDDBE48B8384}" destId="{B23EB07E-2014-463B-8ECF-1D25335A765D}" srcOrd="2" destOrd="0" presId="urn:microsoft.com/office/officeart/2018/2/layout/IconVerticalSolidList"/>
    <dgm:cxn modelId="{56C97522-78D8-4BA2-8706-934783AD1E02}" type="presParOf" srcId="{AF3D7C08-BA4E-401C-B2E5-BDDBE48B8384}" destId="{3E9A49B9-47AA-4B21-AD11-2DB66813A54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ADC6FDA-CC64-4806-B53A-CAAFE5BF23E9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B5A5EFE-C3C6-4FD6-BCC6-DBFEC2DDF6E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Social Exclusion</a:t>
          </a:r>
          <a:endParaRPr lang="en-US"/>
        </a:p>
      </dgm:t>
    </dgm:pt>
    <dgm:pt modelId="{3690B985-7E9E-4381-9732-F06E04782F29}" type="parTrans" cxnId="{BE1D4353-A53A-420C-8128-17291D4E34DB}">
      <dgm:prSet/>
      <dgm:spPr/>
      <dgm:t>
        <a:bodyPr/>
        <a:lstStyle/>
        <a:p>
          <a:endParaRPr lang="en-US"/>
        </a:p>
      </dgm:t>
    </dgm:pt>
    <dgm:pt modelId="{A4DC9D26-C296-4B08-ABE0-56D7ECAEFB6E}" type="sibTrans" cxnId="{BE1D4353-A53A-420C-8128-17291D4E34DB}">
      <dgm:prSet/>
      <dgm:spPr/>
      <dgm:t>
        <a:bodyPr/>
        <a:lstStyle/>
        <a:p>
          <a:endParaRPr lang="en-US"/>
        </a:p>
      </dgm:t>
    </dgm:pt>
    <dgm:pt modelId="{1236C449-E9E2-4775-9418-36B6886C799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BT Sport Survey</a:t>
          </a:r>
          <a:endParaRPr lang="en-US" dirty="0"/>
        </a:p>
      </dgm:t>
    </dgm:pt>
    <dgm:pt modelId="{5D168BA0-153C-49F4-9E91-0862ED081225}" type="parTrans" cxnId="{8325997D-2508-456B-8564-F1424AD59C54}">
      <dgm:prSet/>
      <dgm:spPr/>
      <dgm:t>
        <a:bodyPr/>
        <a:lstStyle/>
        <a:p>
          <a:endParaRPr lang="en-US"/>
        </a:p>
      </dgm:t>
    </dgm:pt>
    <dgm:pt modelId="{A52CE1D7-EE5E-48CB-832B-389F51686186}" type="sibTrans" cxnId="{8325997D-2508-456B-8564-F1424AD59C54}">
      <dgm:prSet/>
      <dgm:spPr/>
      <dgm:t>
        <a:bodyPr/>
        <a:lstStyle/>
        <a:p>
          <a:endParaRPr lang="en-US"/>
        </a:p>
      </dgm:t>
    </dgm:pt>
    <dgm:pt modelId="{2849DB27-5EC7-46C0-A408-8AF4B2D424F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This Girl Can</a:t>
          </a:r>
          <a:endParaRPr lang="en-US" dirty="0"/>
        </a:p>
      </dgm:t>
    </dgm:pt>
    <dgm:pt modelId="{7BB6ED52-8D33-46B2-9994-D48869124360}" type="parTrans" cxnId="{9AA7CA4A-B736-4F9B-9EBE-130C5F467986}">
      <dgm:prSet/>
      <dgm:spPr/>
      <dgm:t>
        <a:bodyPr/>
        <a:lstStyle/>
        <a:p>
          <a:endParaRPr lang="en-US"/>
        </a:p>
      </dgm:t>
    </dgm:pt>
    <dgm:pt modelId="{42305B65-795A-48B6-BCCB-C29C9214921D}" type="sibTrans" cxnId="{9AA7CA4A-B736-4F9B-9EBE-130C5F467986}">
      <dgm:prSet/>
      <dgm:spPr/>
      <dgm:t>
        <a:bodyPr/>
        <a:lstStyle/>
        <a:p>
          <a:endParaRPr lang="en-US"/>
        </a:p>
      </dgm:t>
    </dgm:pt>
    <dgm:pt modelId="{4CE38F2D-3ACC-4991-8E7F-EFD725B845FD}" type="pres">
      <dgm:prSet presAssocID="{3ADC6FDA-CC64-4806-B53A-CAAFE5BF23E9}" presName="root" presStyleCnt="0">
        <dgm:presLayoutVars>
          <dgm:dir/>
          <dgm:resizeHandles val="exact"/>
        </dgm:presLayoutVars>
      </dgm:prSet>
      <dgm:spPr/>
    </dgm:pt>
    <dgm:pt modelId="{16EC8055-7DE0-4489-9F47-580464430EDE}" type="pres">
      <dgm:prSet presAssocID="{6B5A5EFE-C3C6-4FD6-BCC6-DBFEC2DDF6EA}" presName="compNode" presStyleCnt="0"/>
      <dgm:spPr/>
    </dgm:pt>
    <dgm:pt modelId="{49992C10-26A5-49F4-8917-419302A042F3}" type="pres">
      <dgm:prSet presAssocID="{6B5A5EFE-C3C6-4FD6-BCC6-DBFEC2DDF6EA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  <a:solidFill>
          <a:schemeClr val="accent4"/>
        </a:solidFill>
      </dgm:spPr>
    </dgm:pt>
    <dgm:pt modelId="{34CDC968-ECDB-46CF-85F2-36E95EBFC2A5}" type="pres">
      <dgm:prSet presAssocID="{6B5A5EFE-C3C6-4FD6-BCC6-DBFEC2DDF6E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EA84D4F7-E979-441B-9966-5D6B6003C4CD}" type="pres">
      <dgm:prSet presAssocID="{6B5A5EFE-C3C6-4FD6-BCC6-DBFEC2DDF6EA}" presName="spaceRect" presStyleCnt="0"/>
      <dgm:spPr/>
    </dgm:pt>
    <dgm:pt modelId="{CE43ADC0-A1F6-4587-8BAE-F83D64A8B6A2}" type="pres">
      <dgm:prSet presAssocID="{6B5A5EFE-C3C6-4FD6-BCC6-DBFEC2DDF6EA}" presName="textRect" presStyleLbl="revTx" presStyleIdx="0" presStyleCnt="3">
        <dgm:presLayoutVars>
          <dgm:chMax val="1"/>
          <dgm:chPref val="1"/>
        </dgm:presLayoutVars>
      </dgm:prSet>
      <dgm:spPr/>
    </dgm:pt>
    <dgm:pt modelId="{16DB6020-C29B-4806-8636-973952B9C07D}" type="pres">
      <dgm:prSet presAssocID="{A4DC9D26-C296-4B08-ABE0-56D7ECAEFB6E}" presName="sibTrans" presStyleCnt="0"/>
      <dgm:spPr/>
    </dgm:pt>
    <dgm:pt modelId="{B32FC7D0-6304-4D33-8616-3B510E7765C2}" type="pres">
      <dgm:prSet presAssocID="{1236C449-E9E2-4775-9418-36B6886C7997}" presName="compNode" presStyleCnt="0"/>
      <dgm:spPr/>
    </dgm:pt>
    <dgm:pt modelId="{2280D4C2-BDE1-42E6-98B1-BF67B793147B}" type="pres">
      <dgm:prSet presAssocID="{1236C449-E9E2-4775-9418-36B6886C7997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BC8FC45D-D49C-4FA1-A43A-A25519F1B3FE}" type="pres">
      <dgm:prSet presAssocID="{1236C449-E9E2-4775-9418-36B6886C799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 RTL"/>
        </a:ext>
      </dgm:extLst>
    </dgm:pt>
    <dgm:pt modelId="{B77E2980-CF10-4B7B-8187-12B3949AED94}" type="pres">
      <dgm:prSet presAssocID="{1236C449-E9E2-4775-9418-36B6886C7997}" presName="spaceRect" presStyleCnt="0"/>
      <dgm:spPr/>
    </dgm:pt>
    <dgm:pt modelId="{2A6E910F-C30A-4AEA-96AF-2FD64D50CC84}" type="pres">
      <dgm:prSet presAssocID="{1236C449-E9E2-4775-9418-36B6886C7997}" presName="textRect" presStyleLbl="revTx" presStyleIdx="1" presStyleCnt="3">
        <dgm:presLayoutVars>
          <dgm:chMax val="1"/>
          <dgm:chPref val="1"/>
        </dgm:presLayoutVars>
      </dgm:prSet>
      <dgm:spPr/>
    </dgm:pt>
    <dgm:pt modelId="{85AE12D7-40A6-4907-8AE8-F961453BF07E}" type="pres">
      <dgm:prSet presAssocID="{A52CE1D7-EE5E-48CB-832B-389F51686186}" presName="sibTrans" presStyleCnt="0"/>
      <dgm:spPr/>
    </dgm:pt>
    <dgm:pt modelId="{D1E223FC-5DC4-4049-AE6D-9FBAB231B0F8}" type="pres">
      <dgm:prSet presAssocID="{2849DB27-5EC7-46C0-A408-8AF4B2D424FF}" presName="compNode" presStyleCnt="0"/>
      <dgm:spPr/>
    </dgm:pt>
    <dgm:pt modelId="{6586A0D9-F847-4BB8-9A9B-02D6FBB95779}" type="pres">
      <dgm:prSet presAssocID="{2849DB27-5EC7-46C0-A408-8AF4B2D424FF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  <a:solidFill>
          <a:schemeClr val="accent6">
            <a:lumMod val="60000"/>
            <a:lumOff val="40000"/>
          </a:schemeClr>
        </a:solidFill>
      </dgm:spPr>
    </dgm:pt>
    <dgm:pt modelId="{5FC34F39-6D33-477B-9F90-69C065233B62}" type="pres">
      <dgm:prSet presAssocID="{2849DB27-5EC7-46C0-A408-8AF4B2D424F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success"/>
        </a:ext>
      </dgm:extLst>
    </dgm:pt>
    <dgm:pt modelId="{179137E7-960C-4344-8A37-7190FB890AAB}" type="pres">
      <dgm:prSet presAssocID="{2849DB27-5EC7-46C0-A408-8AF4B2D424FF}" presName="spaceRect" presStyleCnt="0"/>
      <dgm:spPr/>
    </dgm:pt>
    <dgm:pt modelId="{89C9B967-2753-4865-A3B1-0A2CC8CB6C3E}" type="pres">
      <dgm:prSet presAssocID="{2849DB27-5EC7-46C0-A408-8AF4B2D424F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AA7CA4A-B736-4F9B-9EBE-130C5F467986}" srcId="{3ADC6FDA-CC64-4806-B53A-CAAFE5BF23E9}" destId="{2849DB27-5EC7-46C0-A408-8AF4B2D424FF}" srcOrd="2" destOrd="0" parTransId="{7BB6ED52-8D33-46B2-9994-D48869124360}" sibTransId="{42305B65-795A-48B6-BCCB-C29C9214921D}"/>
    <dgm:cxn modelId="{BE1D4353-A53A-420C-8128-17291D4E34DB}" srcId="{3ADC6FDA-CC64-4806-B53A-CAAFE5BF23E9}" destId="{6B5A5EFE-C3C6-4FD6-BCC6-DBFEC2DDF6EA}" srcOrd="0" destOrd="0" parTransId="{3690B985-7E9E-4381-9732-F06E04782F29}" sibTransId="{A4DC9D26-C296-4B08-ABE0-56D7ECAEFB6E}"/>
    <dgm:cxn modelId="{9600A878-B65F-407F-917C-945064FFE447}" type="presOf" srcId="{1236C449-E9E2-4775-9418-36B6886C7997}" destId="{2A6E910F-C30A-4AEA-96AF-2FD64D50CC84}" srcOrd="0" destOrd="0" presId="urn:microsoft.com/office/officeart/2018/5/layout/IconLeafLabelList"/>
    <dgm:cxn modelId="{8325997D-2508-456B-8564-F1424AD59C54}" srcId="{3ADC6FDA-CC64-4806-B53A-CAAFE5BF23E9}" destId="{1236C449-E9E2-4775-9418-36B6886C7997}" srcOrd="1" destOrd="0" parTransId="{5D168BA0-153C-49F4-9E91-0862ED081225}" sibTransId="{A52CE1D7-EE5E-48CB-832B-389F51686186}"/>
    <dgm:cxn modelId="{5E248AC2-7BFA-4B8E-B268-3D13DC74FA4F}" type="presOf" srcId="{2849DB27-5EC7-46C0-A408-8AF4B2D424FF}" destId="{89C9B967-2753-4865-A3B1-0A2CC8CB6C3E}" srcOrd="0" destOrd="0" presId="urn:microsoft.com/office/officeart/2018/5/layout/IconLeafLabelList"/>
    <dgm:cxn modelId="{EBEB3AD9-1461-47F4-9DD2-6D89D8478538}" type="presOf" srcId="{6B5A5EFE-C3C6-4FD6-BCC6-DBFEC2DDF6EA}" destId="{CE43ADC0-A1F6-4587-8BAE-F83D64A8B6A2}" srcOrd="0" destOrd="0" presId="urn:microsoft.com/office/officeart/2018/5/layout/IconLeafLabelList"/>
    <dgm:cxn modelId="{BAD8BDFA-49D7-44A9-A146-188673FBAB5E}" type="presOf" srcId="{3ADC6FDA-CC64-4806-B53A-CAAFE5BF23E9}" destId="{4CE38F2D-3ACC-4991-8E7F-EFD725B845FD}" srcOrd="0" destOrd="0" presId="urn:microsoft.com/office/officeart/2018/5/layout/IconLeafLabelList"/>
    <dgm:cxn modelId="{139BFB05-7CD0-43DA-8B2C-BEB3F7162393}" type="presParOf" srcId="{4CE38F2D-3ACC-4991-8E7F-EFD725B845FD}" destId="{16EC8055-7DE0-4489-9F47-580464430EDE}" srcOrd="0" destOrd="0" presId="urn:microsoft.com/office/officeart/2018/5/layout/IconLeafLabelList"/>
    <dgm:cxn modelId="{1D4CBD0E-0C77-44CC-971D-4BA0FB091794}" type="presParOf" srcId="{16EC8055-7DE0-4489-9F47-580464430EDE}" destId="{49992C10-26A5-49F4-8917-419302A042F3}" srcOrd="0" destOrd="0" presId="urn:microsoft.com/office/officeart/2018/5/layout/IconLeafLabelList"/>
    <dgm:cxn modelId="{00F4B8AC-7C7B-4538-A082-BF91AB3CB551}" type="presParOf" srcId="{16EC8055-7DE0-4489-9F47-580464430EDE}" destId="{34CDC968-ECDB-46CF-85F2-36E95EBFC2A5}" srcOrd="1" destOrd="0" presId="urn:microsoft.com/office/officeart/2018/5/layout/IconLeafLabelList"/>
    <dgm:cxn modelId="{8D1FE380-AEFA-406D-A0C2-7BE5D1208213}" type="presParOf" srcId="{16EC8055-7DE0-4489-9F47-580464430EDE}" destId="{EA84D4F7-E979-441B-9966-5D6B6003C4CD}" srcOrd="2" destOrd="0" presId="urn:microsoft.com/office/officeart/2018/5/layout/IconLeafLabelList"/>
    <dgm:cxn modelId="{21F6EB80-E356-4E0D-87C0-30593AD19271}" type="presParOf" srcId="{16EC8055-7DE0-4489-9F47-580464430EDE}" destId="{CE43ADC0-A1F6-4587-8BAE-F83D64A8B6A2}" srcOrd="3" destOrd="0" presId="urn:microsoft.com/office/officeart/2018/5/layout/IconLeafLabelList"/>
    <dgm:cxn modelId="{BDF55ED6-2A7B-4063-A13F-11F3FE5C2C6A}" type="presParOf" srcId="{4CE38F2D-3ACC-4991-8E7F-EFD725B845FD}" destId="{16DB6020-C29B-4806-8636-973952B9C07D}" srcOrd="1" destOrd="0" presId="urn:microsoft.com/office/officeart/2018/5/layout/IconLeafLabelList"/>
    <dgm:cxn modelId="{D5D80427-974E-4485-A183-89B6D6480034}" type="presParOf" srcId="{4CE38F2D-3ACC-4991-8E7F-EFD725B845FD}" destId="{B32FC7D0-6304-4D33-8616-3B510E7765C2}" srcOrd="2" destOrd="0" presId="urn:microsoft.com/office/officeart/2018/5/layout/IconLeafLabelList"/>
    <dgm:cxn modelId="{F1E6935C-0346-4FEA-AC51-8E7A0DF62CE1}" type="presParOf" srcId="{B32FC7D0-6304-4D33-8616-3B510E7765C2}" destId="{2280D4C2-BDE1-42E6-98B1-BF67B793147B}" srcOrd="0" destOrd="0" presId="urn:microsoft.com/office/officeart/2018/5/layout/IconLeafLabelList"/>
    <dgm:cxn modelId="{ED09BBDA-EF76-48B6-AD00-93B29828273F}" type="presParOf" srcId="{B32FC7D0-6304-4D33-8616-3B510E7765C2}" destId="{BC8FC45D-D49C-4FA1-A43A-A25519F1B3FE}" srcOrd="1" destOrd="0" presId="urn:microsoft.com/office/officeart/2018/5/layout/IconLeafLabelList"/>
    <dgm:cxn modelId="{18020BEC-20EE-481D-B7A3-20BA8DDF3818}" type="presParOf" srcId="{B32FC7D0-6304-4D33-8616-3B510E7765C2}" destId="{B77E2980-CF10-4B7B-8187-12B3949AED94}" srcOrd="2" destOrd="0" presId="urn:microsoft.com/office/officeart/2018/5/layout/IconLeafLabelList"/>
    <dgm:cxn modelId="{EFC3C174-3839-49CA-A483-B48E624A9A91}" type="presParOf" srcId="{B32FC7D0-6304-4D33-8616-3B510E7765C2}" destId="{2A6E910F-C30A-4AEA-96AF-2FD64D50CC84}" srcOrd="3" destOrd="0" presId="urn:microsoft.com/office/officeart/2018/5/layout/IconLeafLabelList"/>
    <dgm:cxn modelId="{2D8ABF87-CE76-460B-9FD3-CFD4881B5AE7}" type="presParOf" srcId="{4CE38F2D-3ACC-4991-8E7F-EFD725B845FD}" destId="{85AE12D7-40A6-4907-8AE8-F961453BF07E}" srcOrd="3" destOrd="0" presId="urn:microsoft.com/office/officeart/2018/5/layout/IconLeafLabelList"/>
    <dgm:cxn modelId="{215AA9E9-7526-4A62-AA6A-C95920CC406B}" type="presParOf" srcId="{4CE38F2D-3ACC-4991-8E7F-EFD725B845FD}" destId="{D1E223FC-5DC4-4049-AE6D-9FBAB231B0F8}" srcOrd="4" destOrd="0" presId="urn:microsoft.com/office/officeart/2018/5/layout/IconLeafLabelList"/>
    <dgm:cxn modelId="{FC7D1372-4F91-4562-B8C6-03AA7DD0B72E}" type="presParOf" srcId="{D1E223FC-5DC4-4049-AE6D-9FBAB231B0F8}" destId="{6586A0D9-F847-4BB8-9A9B-02D6FBB95779}" srcOrd="0" destOrd="0" presId="urn:microsoft.com/office/officeart/2018/5/layout/IconLeafLabelList"/>
    <dgm:cxn modelId="{119E308E-81DA-4D60-B30C-60E324D656BD}" type="presParOf" srcId="{D1E223FC-5DC4-4049-AE6D-9FBAB231B0F8}" destId="{5FC34F39-6D33-477B-9F90-69C065233B62}" srcOrd="1" destOrd="0" presId="urn:microsoft.com/office/officeart/2018/5/layout/IconLeafLabelList"/>
    <dgm:cxn modelId="{C987CCC0-8F51-45DF-BBD7-EAAB86A10CBF}" type="presParOf" srcId="{D1E223FC-5DC4-4049-AE6D-9FBAB231B0F8}" destId="{179137E7-960C-4344-8A37-7190FB890AAB}" srcOrd="2" destOrd="0" presId="urn:microsoft.com/office/officeart/2018/5/layout/IconLeafLabelList"/>
    <dgm:cxn modelId="{86CF5436-3C64-4564-9E69-33B066F043CF}" type="presParOf" srcId="{D1E223FC-5DC4-4049-AE6D-9FBAB231B0F8}" destId="{89C9B967-2753-4865-A3B1-0A2CC8CB6C3E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B46A56-8997-4CC6-97A2-3AB9FDC3D298}">
      <dsp:nvSpPr>
        <dsp:cNvPr id="0" name=""/>
        <dsp:cNvSpPr/>
      </dsp:nvSpPr>
      <dsp:spPr>
        <a:xfrm>
          <a:off x="0" y="640"/>
          <a:ext cx="6391275" cy="149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8B06BB-F96A-4658-8FEE-6C194EB857C5}">
      <dsp:nvSpPr>
        <dsp:cNvPr id="0" name=""/>
        <dsp:cNvSpPr/>
      </dsp:nvSpPr>
      <dsp:spPr>
        <a:xfrm>
          <a:off x="453352" y="337845"/>
          <a:ext cx="824278" cy="8242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3D9F84-5CD9-4DD8-AAF7-54F50DC39D0A}">
      <dsp:nvSpPr>
        <dsp:cNvPr id="0" name=""/>
        <dsp:cNvSpPr/>
      </dsp:nvSpPr>
      <dsp:spPr>
        <a:xfrm>
          <a:off x="1730984" y="640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Sports Participation / </a:t>
          </a:r>
          <a:r>
            <a:rPr lang="en-GB" sz="2500" kern="1200" dirty="0" err="1"/>
            <a:t>Cyfranogiad</a:t>
          </a:r>
          <a:r>
            <a:rPr lang="en-GB" sz="2500" kern="1200" dirty="0"/>
            <a:t> </a:t>
          </a:r>
          <a:r>
            <a:rPr lang="en-GB" sz="2500" kern="1200" dirty="0" err="1"/>
            <a:t>Mewn</a:t>
          </a:r>
          <a:r>
            <a:rPr lang="en-GB" sz="2500" kern="1200" dirty="0"/>
            <a:t> </a:t>
          </a:r>
          <a:r>
            <a:rPr lang="en-GB" sz="2500" kern="1200" dirty="0" err="1"/>
            <a:t>Chwaraeon</a:t>
          </a:r>
          <a:endParaRPr lang="en-US" sz="2500" kern="1200" dirty="0"/>
        </a:p>
      </dsp:txBody>
      <dsp:txXfrm>
        <a:off x="1730984" y="640"/>
        <a:ext cx="4660290" cy="1498687"/>
      </dsp:txXfrm>
    </dsp:sp>
    <dsp:sp modelId="{591C0C6C-2720-4F83-AEDB-C7F298468DD6}">
      <dsp:nvSpPr>
        <dsp:cNvPr id="0" name=""/>
        <dsp:cNvSpPr/>
      </dsp:nvSpPr>
      <dsp:spPr>
        <a:xfrm>
          <a:off x="0" y="1871616"/>
          <a:ext cx="6391275" cy="149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796ABD-0BA3-4283-8AEF-92C580B46157}">
      <dsp:nvSpPr>
        <dsp:cNvPr id="0" name=""/>
        <dsp:cNvSpPr/>
      </dsp:nvSpPr>
      <dsp:spPr>
        <a:xfrm>
          <a:off x="453352" y="2211204"/>
          <a:ext cx="824278" cy="8242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878FC6-FC32-4A0A-A1F5-E11DC0599E39}">
      <dsp:nvSpPr>
        <dsp:cNvPr id="0" name=""/>
        <dsp:cNvSpPr/>
      </dsp:nvSpPr>
      <dsp:spPr>
        <a:xfrm>
          <a:off x="1730984" y="187399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Pay Gap / </a:t>
          </a:r>
          <a:r>
            <a:rPr lang="en-GB" sz="2500" kern="1200" dirty="0" err="1"/>
            <a:t>Blwch</a:t>
          </a:r>
          <a:r>
            <a:rPr lang="en-GB" sz="2500" kern="1200" dirty="0"/>
            <a:t> </a:t>
          </a:r>
          <a:r>
            <a:rPr lang="en-GB" sz="2500" kern="1200" dirty="0" err="1"/>
            <a:t>Cyflog</a:t>
          </a:r>
          <a:endParaRPr lang="en-US" sz="2500" kern="1200" dirty="0"/>
        </a:p>
      </dsp:txBody>
      <dsp:txXfrm>
        <a:off x="1730984" y="1873999"/>
        <a:ext cx="4660290" cy="1498687"/>
      </dsp:txXfrm>
    </dsp:sp>
    <dsp:sp modelId="{C49B84B6-7FB4-4FFC-8CDE-5AAC393E3249}">
      <dsp:nvSpPr>
        <dsp:cNvPr id="0" name=""/>
        <dsp:cNvSpPr/>
      </dsp:nvSpPr>
      <dsp:spPr>
        <a:xfrm>
          <a:off x="0" y="3747359"/>
          <a:ext cx="6391275" cy="149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FF4FD6-8D0E-416B-93F8-2463F5C5CE85}">
      <dsp:nvSpPr>
        <dsp:cNvPr id="0" name=""/>
        <dsp:cNvSpPr/>
      </dsp:nvSpPr>
      <dsp:spPr>
        <a:xfrm>
          <a:off x="453352" y="4084563"/>
          <a:ext cx="824278" cy="8242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9A49B9-47AA-4B21-AD11-2DB66813A541}">
      <dsp:nvSpPr>
        <dsp:cNvPr id="0" name=""/>
        <dsp:cNvSpPr/>
      </dsp:nvSpPr>
      <dsp:spPr>
        <a:xfrm>
          <a:off x="1730984" y="374735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Stereotyping / </a:t>
          </a:r>
          <a:r>
            <a:rPr lang="en-GB" sz="2500" kern="1200" dirty="0" err="1"/>
            <a:t>Stereoteipio</a:t>
          </a:r>
          <a:endParaRPr lang="en-US" sz="2500" kern="1200" dirty="0"/>
        </a:p>
      </dsp:txBody>
      <dsp:txXfrm>
        <a:off x="1730984" y="3747359"/>
        <a:ext cx="4660290" cy="14986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992C10-26A5-49F4-8917-419302A042F3}">
      <dsp:nvSpPr>
        <dsp:cNvPr id="0" name=""/>
        <dsp:cNvSpPr/>
      </dsp:nvSpPr>
      <dsp:spPr>
        <a:xfrm>
          <a:off x="566941" y="203841"/>
          <a:ext cx="1749937" cy="1749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CDC968-ECDB-46CF-85F2-36E95EBFC2A5}">
      <dsp:nvSpPr>
        <dsp:cNvPr id="0" name=""/>
        <dsp:cNvSpPr/>
      </dsp:nvSpPr>
      <dsp:spPr>
        <a:xfrm>
          <a:off x="939879" y="576778"/>
          <a:ext cx="1004062" cy="1004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43ADC0-A1F6-4587-8BAE-F83D64A8B6A2}">
      <dsp:nvSpPr>
        <dsp:cNvPr id="0" name=""/>
        <dsp:cNvSpPr/>
      </dsp:nvSpPr>
      <dsp:spPr>
        <a:xfrm>
          <a:off x="7535" y="2498841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Social Exclusion</a:t>
          </a:r>
          <a:endParaRPr lang="en-US" sz="2400" kern="1200"/>
        </a:p>
      </dsp:txBody>
      <dsp:txXfrm>
        <a:off x="7535" y="2498841"/>
        <a:ext cx="2868750" cy="720000"/>
      </dsp:txXfrm>
    </dsp:sp>
    <dsp:sp modelId="{2280D4C2-BDE1-42E6-98B1-BF67B793147B}">
      <dsp:nvSpPr>
        <dsp:cNvPr id="0" name=""/>
        <dsp:cNvSpPr/>
      </dsp:nvSpPr>
      <dsp:spPr>
        <a:xfrm>
          <a:off x="3937722" y="203841"/>
          <a:ext cx="1749937" cy="1749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8FC45D-D49C-4FA1-A43A-A25519F1B3FE}">
      <dsp:nvSpPr>
        <dsp:cNvPr id="0" name=""/>
        <dsp:cNvSpPr/>
      </dsp:nvSpPr>
      <dsp:spPr>
        <a:xfrm>
          <a:off x="4310660" y="576778"/>
          <a:ext cx="1004062" cy="1004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6E910F-C30A-4AEA-96AF-2FD64D50CC84}">
      <dsp:nvSpPr>
        <dsp:cNvPr id="0" name=""/>
        <dsp:cNvSpPr/>
      </dsp:nvSpPr>
      <dsp:spPr>
        <a:xfrm>
          <a:off x="3378316" y="2498841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 dirty="0"/>
            <a:t>BT Sport Survey</a:t>
          </a:r>
          <a:endParaRPr lang="en-US" sz="2400" kern="1200" dirty="0"/>
        </a:p>
      </dsp:txBody>
      <dsp:txXfrm>
        <a:off x="3378316" y="2498841"/>
        <a:ext cx="2868750" cy="720000"/>
      </dsp:txXfrm>
    </dsp:sp>
    <dsp:sp modelId="{6586A0D9-F847-4BB8-9A9B-02D6FBB95779}">
      <dsp:nvSpPr>
        <dsp:cNvPr id="0" name=""/>
        <dsp:cNvSpPr/>
      </dsp:nvSpPr>
      <dsp:spPr>
        <a:xfrm>
          <a:off x="7308504" y="203841"/>
          <a:ext cx="1749937" cy="17499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C34F39-6D33-477B-9F90-69C065233B62}">
      <dsp:nvSpPr>
        <dsp:cNvPr id="0" name=""/>
        <dsp:cNvSpPr/>
      </dsp:nvSpPr>
      <dsp:spPr>
        <a:xfrm>
          <a:off x="7681441" y="576778"/>
          <a:ext cx="1004062" cy="10040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C9B967-2753-4865-A3B1-0A2CC8CB6C3E}">
      <dsp:nvSpPr>
        <dsp:cNvPr id="0" name=""/>
        <dsp:cNvSpPr/>
      </dsp:nvSpPr>
      <dsp:spPr>
        <a:xfrm>
          <a:off x="6749097" y="2498841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 dirty="0"/>
            <a:t>This Girl Can</a:t>
          </a:r>
          <a:endParaRPr lang="en-US" sz="2400" kern="1200" dirty="0"/>
        </a:p>
      </dsp:txBody>
      <dsp:txXfrm>
        <a:off x="6749097" y="2498841"/>
        <a:ext cx="2868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  <a:prstGeom prst="rect">
            <a:avLst/>
          </a:prstGeo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158984" y="1792224"/>
            <a:ext cx="990599" cy="304799"/>
          </a:xfrm>
        </p:spPr>
        <p:txBody>
          <a:bodyPr/>
          <a:lstStyle>
            <a:lvl1pPr algn="l">
              <a:defRPr b="0">
                <a:solidFill>
                  <a:schemeClr val="bg1"/>
                </a:solidFill>
              </a:defRPr>
            </a:lvl1pPr>
          </a:lstStyle>
          <a:p>
            <a:fld id="{E9462EF3-3C4F-43EE-ACEE-D4B806740EA3}" type="datetimeFigureOut">
              <a:rPr lang="en-US" dirty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1976" y="3227832"/>
            <a:ext cx="3867912" cy="310896"/>
          </a:xfrm>
        </p:spPr>
        <p:txBody>
          <a:bodyPr/>
          <a:lstStyle>
            <a:lvl1pPr>
              <a:defRPr sz="1000" b="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9"/>
            <a:ext cx="8825659" cy="706964"/>
          </a:xfrm>
          <a:prstGeom prst="rect">
            <a:avLst/>
          </a:prstGeo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0EF2-9919-473B-8215-8616BAF10692}" type="datetimeFigureOut">
              <a:rPr lang="en-US" dirty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9192"/>
            <a:ext cx="4343400" cy="2286000"/>
          </a:xfrm>
          <a:prstGeom prst="rect">
            <a:avLst/>
          </a:prstGeom>
        </p:spPr>
        <p:txBody>
          <a:bodyPr anchor="ctr" anchorCtr="0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4576" y="2679192"/>
            <a:ext cx="3758184" cy="2286000"/>
          </a:xfrm>
        </p:spPr>
        <p:txBody>
          <a:bodyPr anchor="ctr" anchorCtr="0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472EB-AC54-4713-BFC2-BEB621108C63}" type="datetimeFigureOut">
              <a:rPr lang="en-US" dirty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8032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76" y="2603500"/>
            <a:ext cx="4828032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55A0C-791E-4545-B787-F98AD45CD761}" type="datetimeFigureOut">
              <a:rPr lang="en-US" dirty="0"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69264"/>
            <a:ext cx="8825659" cy="70408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98448"/>
            <a:ext cx="4828032" cy="284378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76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1" y="3187921"/>
            <a:ext cx="4825160" cy="285431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36B77-F4F4-4427-AC4F-9A623798AD82}" type="datetimeFigureOut">
              <a:rPr lang="en-US" dirty="0"/>
              <a:t>11/24/2019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2144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E790C-34EB-4565-8437-CACF4CDB7822}" type="datetimeFigureOut">
              <a:rPr lang="en-US" dirty="0"/>
              <a:t>11/24/2019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A4C11-22B8-4A4E-8126-B3AF6B948A8E}" type="datetimeFigureOut">
              <a:rPr lang="en-US" dirty="0"/>
              <a:t>11/24/2019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298448"/>
            <a:ext cx="2793159" cy="1597152"/>
          </a:xfrm>
          <a:prstGeom prst="rect">
            <a:avLst/>
          </a:prstGeo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79008" y="1447800"/>
            <a:ext cx="5195997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3" y="3129280"/>
            <a:ext cx="2793159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D06B6-C816-4861-964D-15A98395707D}" type="datetimeFigureOut">
              <a:rPr lang="en-US" dirty="0"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59" cy="173566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1A8AB-EA7C-4B1B-9D73-E2551851FABE}" type="datetimeFigureOut">
              <a:rPr lang="en-US" dirty="0"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7" y="4969927"/>
            <a:ext cx="8825657" cy="56673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7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43B39-165A-4B68-AA5C-581F5336313C}" type="datetimeFigureOut">
              <a:rPr lang="en-US" dirty="0"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0704"/>
            <a:ext cx="8833104" cy="1371600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2144" y="3547872"/>
            <a:ext cx="8825659" cy="2478024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C8C57-33F9-4259-AC4F-0E3F5BEC9B94}" type="datetimeFigureOut">
              <a:rPr lang="en-US" dirty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6" name="Rectangle 1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2" name="TextBox 11"/>
          <p:cNvSpPr txBox="1"/>
          <p:nvPr/>
        </p:nvSpPr>
        <p:spPr bwMode="gray">
          <a:xfrm>
            <a:off x="898295" y="596767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 bwMode="gray">
          <a:xfrm>
            <a:off x="9715063" y="2629300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980517"/>
            <a:ext cx="8460983" cy="2698249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 bwMode="gray">
          <a:xfrm>
            <a:off x="1945945" y="3679987"/>
            <a:ext cx="7725772" cy="34217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400" cap="small" dirty="0">
                <a:solidFill>
                  <a:schemeClr val="tx2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8"/>
            <a:ext cx="8825659" cy="997858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8772B-8FA2-401F-A0A1-A59855EDBC3E}" type="datetimeFigureOut">
              <a:rPr lang="en-US" dirty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3" name="Rectangle 2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3525"/>
            <a:ext cx="8865623" cy="1819656"/>
          </a:xfrm>
          <a:prstGeom prst="rect">
            <a:avLst/>
          </a:prstGeo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9200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D5BDE-5A90-4611-82E9-0FC5746D30C5}" type="datetimeFigureOut">
              <a:rPr lang="en-US" dirty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3129168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79764"/>
            <a:ext cx="3129168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5380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4"/>
            <a:ext cx="3145380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595032"/>
            <a:ext cx="3161029" cy="58473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79764"/>
            <a:ext cx="3161029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991" y="2603500"/>
            <a:ext cx="32564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5824" y="2603500"/>
            <a:ext cx="0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DA17D-0BEA-4E76-A7FC-F7C188BC48D1}" type="datetimeFigureOut">
              <a:rPr lang="en-US" dirty="0"/>
              <a:t>11/24/2019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 anchor="ctr" anchorCtr="0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5"/>
            <a:ext cx="3050438" cy="57626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10916"/>
            <a:ext cx="2691242" cy="158409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7"/>
            <a:ext cx="3050438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09108"/>
            <a:ext cx="3050438" cy="91257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3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3" y="5109107"/>
            <a:ext cx="3050438" cy="91794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245" y="2603500"/>
            <a:ext cx="1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7352" y="2603500"/>
            <a:ext cx="0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9AC7D-18CA-4236-82B9-D75EB1D66EAE}" type="datetimeFigureOut">
              <a:rPr lang="en-US" dirty="0"/>
              <a:t>11/24/2019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595033"/>
            <a:ext cx="8825659" cy="3424768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8300E-C023-45CD-A0BE-EDB7A8C6EA8B}" type="datetimeFigureOut">
              <a:rPr lang="en-US" dirty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Rectangle 12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6"/>
            <a:ext cx="1441567" cy="4748591"/>
          </a:xfrm>
          <a:prstGeom prst="rect">
            <a:avLst/>
          </a:prstGeo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5"/>
            <a:ext cx="6256025" cy="474859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20EAD-E369-4933-8469-ED7764B56A1B}" type="datetimeFigureOut">
              <a:rPr lang="en-US" dirty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0" name="Rectangle 1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7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0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2760" y="6391656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90786BE5-D2A3-4BF0-8B30-D7403E61B3DC}" type="datetimeFigureOut">
              <a:rPr lang="en-US" dirty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7784" y="6391656"/>
            <a:ext cx="3867912" cy="310896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9" name="Rectangle 2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0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7">
            <a:extLst>
              <a:ext uri="{FF2B5EF4-FFF2-40B4-BE49-F238E27FC236}">
                <a16:creationId xmlns:a16="http://schemas.microsoft.com/office/drawing/2014/main" id="{F1ECA4FE-7D2F-4576-B767-3A5F5ABFE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5969441E-5462-4859-86CD-1737FDE360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596BD4B5-6833-40CC-96FE-EDC675634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988ED67-44E7-4D5E-BDDA-477B6205D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3171" y="1169773"/>
            <a:ext cx="8825658" cy="2870161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5000">
                <a:solidFill>
                  <a:schemeClr val="tx1"/>
                </a:solidFill>
              </a:rPr>
              <a:t>What is causing the lack of female participation in sport?</a:t>
            </a:r>
            <a:br>
              <a:rPr lang="en-GB" sz="5000">
                <a:solidFill>
                  <a:schemeClr val="tx1"/>
                </a:solidFill>
              </a:rPr>
            </a:br>
            <a:r>
              <a:rPr lang="en-GB" sz="5000">
                <a:solidFill>
                  <a:schemeClr val="tx1"/>
                </a:solidFill>
              </a:rPr>
              <a:t>(M4X02088)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E23EAA-C2CB-447E-8548-8B29A3DCA3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83171" y="4293441"/>
            <a:ext cx="8825658" cy="1234148"/>
          </a:xfrm>
        </p:spPr>
        <p:txBody>
          <a:bodyPr>
            <a:normAutofit/>
          </a:bodyPr>
          <a:lstStyle/>
          <a:p>
            <a:pPr lvl="0" algn="ctr">
              <a:lnSpc>
                <a:spcPct val="90000"/>
              </a:lnSpc>
            </a:pPr>
            <a:r>
              <a:rPr lang="en-GB" sz="2000" dirty="0">
                <a:latin typeface="+mj-lt"/>
              </a:rPr>
              <a:t>Cerys Grigg – 1900559 </a:t>
            </a:r>
          </a:p>
          <a:p>
            <a:pPr lvl="0" algn="ctr">
              <a:lnSpc>
                <a:spcPct val="90000"/>
              </a:lnSpc>
            </a:pPr>
            <a:r>
              <a:rPr lang="en-GB" sz="2000" dirty="0">
                <a:latin typeface="+mj-lt"/>
              </a:rPr>
              <a:t>Chelsea Jenkins - 1910104</a:t>
            </a:r>
          </a:p>
          <a:p>
            <a:pPr lvl="0" algn="ctr">
              <a:lnSpc>
                <a:spcPct val="90000"/>
              </a:lnSpc>
            </a:pPr>
            <a:r>
              <a:rPr lang="en-GB" sz="2000" dirty="0">
                <a:latin typeface="+mj-lt"/>
              </a:rPr>
              <a:t>Cerys Young - 1900040</a:t>
            </a:r>
          </a:p>
          <a:p>
            <a:pPr algn="ctr">
              <a:lnSpc>
                <a:spcPct val="90000"/>
              </a:lnSpc>
            </a:pPr>
            <a:endParaRPr lang="en-GB" sz="2000" dirty="0"/>
          </a:p>
        </p:txBody>
      </p:sp>
      <p:cxnSp>
        <p:nvCxnSpPr>
          <p:cNvPr id="15" name="Straight Connector 11">
            <a:extLst>
              <a:ext uri="{FF2B5EF4-FFF2-40B4-BE49-F238E27FC236}">
                <a16:creationId xmlns:a16="http://schemas.microsoft.com/office/drawing/2014/main" id="{E81F53E2-F556-42FA-8D24-113839EE1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58249" y="4166888"/>
            <a:ext cx="675502" cy="0"/>
          </a:xfrm>
          <a:prstGeom prst="line">
            <a:avLst/>
          </a:prstGeom>
          <a:ln w="127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19841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8682CCCE-534D-4FC6-BF2B-9BEA2F2BB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108000"/>
                  <a:satMod val="164000"/>
                  <a:lumMod val="74000"/>
                </a:schemeClr>
                <a:schemeClr val="dk2">
                  <a:tint val="96000"/>
                  <a:hueMod val="88000"/>
                  <a:satMod val="140000"/>
                  <a:lumMod val="13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BC664B74-EEBB-416C-9D86-AE1FECC022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52000483-C30E-42A1-8569-E1DE1F55B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6" name="Freeform 5">
            <a:extLst>
              <a:ext uri="{FF2B5EF4-FFF2-40B4-BE49-F238E27FC236}">
                <a16:creationId xmlns:a16="http://schemas.microsoft.com/office/drawing/2014/main" id="{A5ACD7E0-6D9A-4803-8B9B-D4602DC48C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C238E92D-87E7-4B27-AD36-0E133005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5713412" y="402165"/>
            <a:ext cx="6055253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0" name="Freeform 5">
            <a:extLst>
              <a:ext uri="{FF2B5EF4-FFF2-40B4-BE49-F238E27FC236}">
                <a16:creationId xmlns:a16="http://schemas.microsoft.com/office/drawing/2014/main" id="{6D0B958C-B82E-4F4B-945B-6B038D6556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2229377" y="2801721"/>
            <a:ext cx="6053670" cy="1254558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52" name="Freeform 5">
            <a:extLst>
              <a:ext uri="{FF2B5EF4-FFF2-40B4-BE49-F238E27FC236}">
                <a16:creationId xmlns:a16="http://schemas.microsoft.com/office/drawing/2014/main" id="{E18F3B2A-BB9B-4FB6-B8A5-2A8E5DB93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F80E4-536B-4683-BFBF-ED92A9BD9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Key Points</a:t>
            </a:r>
            <a:br>
              <a:rPr lang="en-GB" dirty="0">
                <a:solidFill>
                  <a:srgbClr val="EBEBEB"/>
                </a:solidFill>
              </a:rPr>
            </a:br>
            <a:br>
              <a:rPr lang="en-GB" dirty="0">
                <a:solidFill>
                  <a:srgbClr val="EBEBEB"/>
                </a:solidFill>
              </a:rPr>
            </a:br>
            <a:r>
              <a:rPr lang="en-GB" dirty="0" err="1">
                <a:solidFill>
                  <a:srgbClr val="EBEBEB"/>
                </a:solidFill>
              </a:rPr>
              <a:t>Pwyntiau</a:t>
            </a:r>
            <a:r>
              <a:rPr lang="en-GB" dirty="0">
                <a:solidFill>
                  <a:srgbClr val="EBEBEB"/>
                </a:solidFill>
              </a:rPr>
              <a:t> </a:t>
            </a:r>
            <a:r>
              <a:rPr lang="en-GB" dirty="0" err="1">
                <a:solidFill>
                  <a:srgbClr val="EBEBEB"/>
                </a:solidFill>
              </a:rPr>
              <a:t>Allweddol</a:t>
            </a:r>
            <a:endParaRPr lang="en-GB" dirty="0">
              <a:solidFill>
                <a:srgbClr val="EBEBEB"/>
              </a:solidFill>
            </a:endParaRP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C4164AEF-861B-41D1-9ED5-B81051DA7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467BCC16-3858-4864-BA3A-2EAF818705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3881876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240973E-F3D0-407C-9CA5-4C430256DE1F}"/>
              </a:ext>
            </a:extLst>
          </p:cNvPr>
          <p:cNvSpPr txBox="1"/>
          <p:nvPr/>
        </p:nvSpPr>
        <p:spPr>
          <a:xfrm>
            <a:off x="10189164" y="6434480"/>
            <a:ext cx="20986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1910104/1900040</a:t>
            </a:r>
          </a:p>
        </p:txBody>
      </p:sp>
    </p:spTree>
    <p:extLst>
      <p:ext uri="{BB962C8B-B14F-4D97-AF65-F5344CB8AC3E}">
        <p14:creationId xmlns:p14="http://schemas.microsoft.com/office/powerpoint/2010/main" val="3831102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6F4C418-89C9-4C85-93DE-60C479C38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 sz="2800" dirty="0">
                <a:solidFill>
                  <a:schemeClr val="tx1"/>
                </a:solidFill>
              </a:rPr>
              <a:t>Sport </a:t>
            </a:r>
            <a:r>
              <a:rPr lang="en-GB" sz="2800" dirty="0" err="1">
                <a:solidFill>
                  <a:schemeClr val="tx1"/>
                </a:solidFill>
              </a:rPr>
              <a:t>Particpation</a:t>
            </a:r>
            <a:r>
              <a:rPr lang="en-GB" sz="2800" dirty="0">
                <a:solidFill>
                  <a:schemeClr val="tx1"/>
                </a:solidFill>
              </a:rPr>
              <a:t>/ </a:t>
            </a:r>
            <a:r>
              <a:rPr lang="en-GB" sz="2800" dirty="0" err="1">
                <a:solidFill>
                  <a:schemeClr val="tx1"/>
                </a:solidFill>
              </a:rPr>
              <a:t>Cyfranogiad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Mewn</a:t>
            </a:r>
            <a:r>
              <a:rPr lang="en-GB" sz="2800" dirty="0">
                <a:solidFill>
                  <a:schemeClr val="tx1"/>
                </a:solidFill>
              </a:rPr>
              <a:t> </a:t>
            </a:r>
            <a:r>
              <a:rPr lang="en-GB" sz="2800" dirty="0" err="1">
                <a:solidFill>
                  <a:schemeClr val="tx1"/>
                </a:solidFill>
              </a:rPr>
              <a:t>Chwaraeon</a:t>
            </a:r>
            <a:endParaRPr lang="en-GB" sz="2800" dirty="0">
              <a:solidFill>
                <a:schemeClr val="tx1"/>
              </a:solidFill>
            </a:endParaRP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D15CC01F-1B49-4E0F-BFEC-4528BE416A09}"/>
              </a:ext>
            </a:extLst>
          </p:cNvPr>
          <p:cNvSpPr txBox="1"/>
          <p:nvPr/>
        </p:nvSpPr>
        <p:spPr>
          <a:xfrm>
            <a:off x="4929000" y="1557107"/>
            <a:ext cx="5579707" cy="468690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"</a:t>
            </a:r>
            <a:r>
              <a:rPr lang="en-GB" sz="1600" dirty="0"/>
              <a:t>1.6m fewer women than men currently take part in sport on a regular basis (age 16+)“</a:t>
            </a:r>
            <a:br>
              <a:rPr lang="en-GB" sz="1600" dirty="0"/>
            </a:br>
            <a:endParaRPr lang="en-GB" sz="1600" dirty="0"/>
          </a:p>
          <a:p>
            <a:r>
              <a:rPr lang="en-GB" sz="1600" dirty="0"/>
              <a:t>  " Sports participation – at least once a week     (aged 16+): Male: 8,716,500 (40.7%) Female: 7,117,800 (31.7%)“</a:t>
            </a:r>
          </a:p>
          <a:p>
            <a:endParaRPr lang="en-GB" sz="16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600" dirty="0"/>
              <a:t>“1.6m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llai</a:t>
            </a:r>
            <a:r>
              <a:rPr lang="en-GB" sz="1600" dirty="0"/>
              <a:t> o </a:t>
            </a:r>
            <a:r>
              <a:rPr lang="en-GB" sz="1600" dirty="0" err="1"/>
              <a:t>fenywod</a:t>
            </a:r>
            <a:r>
              <a:rPr lang="en-GB" sz="1600" dirty="0"/>
              <a:t> </a:t>
            </a:r>
            <a:r>
              <a:rPr lang="en-GB" sz="1600" dirty="0" err="1"/>
              <a:t>na</a:t>
            </a:r>
            <a:r>
              <a:rPr lang="en-GB" sz="1600" dirty="0"/>
              <a:t> </a:t>
            </a:r>
            <a:r>
              <a:rPr lang="en-GB" sz="1600" dirty="0" err="1"/>
              <a:t>dynion</a:t>
            </a:r>
            <a:r>
              <a:rPr lang="en-GB" sz="1600" dirty="0"/>
              <a:t> 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hyn</a:t>
            </a:r>
            <a:r>
              <a:rPr lang="en-GB" sz="1600" dirty="0"/>
              <a:t> o </a:t>
            </a:r>
            <a:r>
              <a:rPr lang="en-GB" sz="1600" dirty="0" err="1"/>
              <a:t>bryd</a:t>
            </a:r>
            <a:r>
              <a:rPr lang="en-GB" sz="1600" dirty="0"/>
              <a:t> 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cymryd</a:t>
            </a:r>
            <a:r>
              <a:rPr lang="en-GB" sz="1600" dirty="0"/>
              <a:t> </a:t>
            </a:r>
            <a:r>
              <a:rPr lang="en-GB" sz="1600" dirty="0" err="1"/>
              <a:t>rhan</a:t>
            </a:r>
            <a:r>
              <a:rPr lang="en-GB" sz="1600" dirty="0"/>
              <a:t> </a:t>
            </a:r>
            <a:r>
              <a:rPr lang="en-GB" sz="1600" dirty="0" err="1"/>
              <a:t>mewn</a:t>
            </a:r>
            <a:r>
              <a:rPr lang="en-GB" sz="1600" dirty="0"/>
              <a:t> </a:t>
            </a:r>
            <a:r>
              <a:rPr lang="en-GB" sz="1600" dirty="0" err="1"/>
              <a:t>chwaraeon</a:t>
            </a:r>
            <a:r>
              <a:rPr lang="en-GB" sz="1600" dirty="0"/>
              <a:t> 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rheolaidd</a:t>
            </a:r>
            <a:r>
              <a:rPr lang="en-GB" sz="1600" dirty="0"/>
              <a:t> (16+ </a:t>
            </a:r>
            <a:r>
              <a:rPr lang="en-GB" sz="1600" dirty="0" err="1"/>
              <a:t>oed</a:t>
            </a:r>
            <a:r>
              <a:rPr lang="en-GB" sz="1600" dirty="0"/>
              <a:t>)"</a:t>
            </a:r>
          </a:p>
          <a:p>
            <a:pPr lvl="0">
              <a:defRPr/>
            </a:pPr>
            <a:endParaRPr lang="en-GB" sz="1600" dirty="0"/>
          </a:p>
          <a:p>
            <a:pPr lvl="0">
              <a:defRPr/>
            </a:pPr>
            <a:r>
              <a:rPr lang="en-GB" sz="1600" dirty="0"/>
              <a:t>"</a:t>
            </a:r>
            <a:r>
              <a:rPr lang="en-GB" sz="1600" dirty="0" err="1"/>
              <a:t>Cyfranogiad</a:t>
            </a:r>
            <a:r>
              <a:rPr lang="en-GB" sz="1600" dirty="0"/>
              <a:t> </a:t>
            </a:r>
            <a:r>
              <a:rPr lang="en-GB" sz="1600" dirty="0" err="1"/>
              <a:t>mewn</a:t>
            </a:r>
            <a:r>
              <a:rPr lang="en-GB" sz="1600" dirty="0"/>
              <a:t> </a:t>
            </a:r>
            <a:r>
              <a:rPr lang="en-GB" sz="1600" dirty="0" err="1"/>
              <a:t>chwaraeon</a:t>
            </a:r>
            <a:r>
              <a:rPr lang="en-GB" sz="1600" dirty="0"/>
              <a:t> - o leaf un </a:t>
            </a:r>
            <a:r>
              <a:rPr lang="en-GB" sz="1600" dirty="0" err="1"/>
              <a:t>waith</a:t>
            </a:r>
            <a:r>
              <a:rPr lang="en-GB" sz="1600" dirty="0"/>
              <a:t> </a:t>
            </a:r>
            <a:r>
              <a:rPr lang="en-GB" sz="1600" dirty="0" err="1"/>
              <a:t>yr</a:t>
            </a:r>
            <a:r>
              <a:rPr lang="en-GB" sz="1600" dirty="0"/>
              <a:t> </a:t>
            </a:r>
            <a:r>
              <a:rPr lang="en-GB" sz="1600" dirty="0" err="1"/>
              <a:t>wythnos</a:t>
            </a:r>
            <a:r>
              <a:rPr lang="en-GB" sz="1600" dirty="0"/>
              <a:t> 16 </a:t>
            </a:r>
            <a:r>
              <a:rPr lang="en-GB" sz="1600" dirty="0" err="1"/>
              <a:t>mlywdd</a:t>
            </a:r>
            <a:r>
              <a:rPr lang="en-GB" sz="1600" dirty="0"/>
              <a:t> </a:t>
            </a:r>
            <a:r>
              <a:rPr lang="en-GB" sz="1600" dirty="0" err="1"/>
              <a:t>oed</a:t>
            </a:r>
            <a:r>
              <a:rPr lang="en-GB" sz="1600" dirty="0"/>
              <a:t> neu 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fwy</a:t>
            </a:r>
            <a:r>
              <a:rPr lang="en-GB" sz="1600" dirty="0"/>
              <a:t>: </a:t>
            </a:r>
            <a:r>
              <a:rPr lang="en-GB" sz="1600" dirty="0" err="1"/>
              <a:t>Dynion</a:t>
            </a:r>
            <a:r>
              <a:rPr lang="en-GB" sz="1600" dirty="0"/>
              <a:t>: 8,716,500 (40.7%) </a:t>
            </a:r>
            <a:r>
              <a:rPr lang="en-GB" sz="1600" dirty="0" err="1"/>
              <a:t>Menywod</a:t>
            </a:r>
            <a:r>
              <a:rPr lang="en-GB" sz="1600" dirty="0"/>
              <a:t>: 7,117,800 (31.7%)".</a:t>
            </a:r>
          </a:p>
          <a:p>
            <a:endParaRPr lang="en-GB" dirty="0">
              <a:solidFill>
                <a:prstClr val="black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>
              <a:solidFill>
                <a:prstClr val="black"/>
              </a:solidFill>
            </a:endParaRP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2" name="Footer Placeholder 4">
            <a:extLst>
              <a:ext uri="{FF2B5EF4-FFF2-40B4-BE49-F238E27FC236}">
                <a16:creationId xmlns:a16="http://schemas.microsoft.com/office/drawing/2014/main" id="{0308D749-5984-4BB8-A788-A85D24304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000" b="0" i="0" kern="1200">
                <a:solidFill>
                  <a:schemeClr val="bg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b="1" dirty="0">
              <a:solidFill>
                <a:srgbClr val="B31166"/>
              </a:solidFill>
            </a:endParaRPr>
          </a:p>
        </p:txBody>
      </p:sp>
      <p:sp>
        <p:nvSpPr>
          <p:cNvPr id="34" name="Date Placeholder 3">
            <a:extLst>
              <a:ext uri="{FF2B5EF4-FFF2-40B4-BE49-F238E27FC236}">
                <a16:creationId xmlns:a16="http://schemas.microsoft.com/office/drawing/2014/main" id="{95B8172D-A4C8-41B4-8991-78BBEC403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7718854" y="6391839"/>
            <a:ext cx="2997637" cy="30479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l" defTabSz="457200" rtl="0" eaLnBrk="1" latinLnBrk="0" hangingPunct="1">
              <a:defRPr sz="1000" b="0" i="0" kern="1200">
                <a:solidFill>
                  <a:schemeClr val="bg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en-US" b="1" dirty="0">
              <a:solidFill>
                <a:srgbClr val="B31166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36247E-06B0-4B55-A0BE-F731ABC382E9}"/>
              </a:ext>
            </a:extLst>
          </p:cNvPr>
          <p:cNvSpPr txBox="1"/>
          <p:nvPr/>
        </p:nvSpPr>
        <p:spPr>
          <a:xfrm>
            <a:off x="2869036" y="6019889"/>
            <a:ext cx="53521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ea typeface="+mn-lt"/>
                <a:cs typeface="+mn-lt"/>
              </a:rPr>
              <a:t>Active People Survey  (Sport England, April 2015 – March 2016) found:</a:t>
            </a:r>
            <a:endParaRPr lang="en-GB" sz="1200" dirty="0">
              <a:ea typeface="+mn-lt"/>
              <a:cs typeface="+mn-lt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6161A36-52D0-490A-AC88-502F566E2931}"/>
              </a:ext>
            </a:extLst>
          </p:cNvPr>
          <p:cNvSpPr/>
          <p:nvPr/>
        </p:nvSpPr>
        <p:spPr>
          <a:xfrm>
            <a:off x="10629339" y="6049414"/>
            <a:ext cx="1082348" cy="3416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lnSpc>
                <a:spcPct val="90000"/>
              </a:lnSpc>
            </a:pPr>
            <a:r>
              <a:rPr lang="en-GB" dirty="0"/>
              <a:t>1900040</a:t>
            </a:r>
          </a:p>
        </p:txBody>
      </p:sp>
    </p:spTree>
    <p:extLst>
      <p:ext uri="{BB962C8B-B14F-4D97-AF65-F5344CB8AC3E}">
        <p14:creationId xmlns:p14="http://schemas.microsoft.com/office/powerpoint/2010/main" val="25030614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43A114B-CAF8-402E-A898-DEE2C2022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108000"/>
                  <a:satMod val="164000"/>
                  <a:lumMod val="74000"/>
                </a:schemeClr>
                <a:schemeClr val="dk2">
                  <a:tint val="96000"/>
                  <a:hueMod val="88000"/>
                  <a:satMod val="140000"/>
                  <a:lumMod val="13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64E68BB1-DCF6-49AB-8FF1-7E68DCBCD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1412" y="18288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A9B8539-604B-420E-BA1B-0A2E64CD7C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1412" y="5870955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4000"/>
                </a:schemeClr>
              </a:gs>
              <a:gs pos="66000">
                <a:schemeClr val="accent5">
                  <a:alpha val="0"/>
                </a:schemeClr>
              </a:gs>
              <a:gs pos="36000">
                <a:schemeClr val="accent5"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7236CAA2-54C3-4136-B0CC-6837B14D8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40F86E67-9E86-453F-92BC-648189829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73C5439-21D4-46F3-9CF4-FF1CE786F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B273D3-4B4F-449A-80CB-27849109B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790" y="1756088"/>
            <a:ext cx="3441830" cy="3153753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Difference between male and female/</a:t>
            </a:r>
            <a:br>
              <a:rPr lang="en-US" sz="3200" dirty="0">
                <a:solidFill>
                  <a:schemeClr val="bg1"/>
                </a:solidFill>
              </a:rPr>
            </a:br>
            <a:r>
              <a:rPr lang="en-US" sz="3200" dirty="0" err="1">
                <a:solidFill>
                  <a:schemeClr val="bg1"/>
                </a:solidFill>
              </a:rPr>
              <a:t>Gwahanieaeth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rhwng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dynion</a:t>
            </a:r>
            <a:r>
              <a:rPr lang="en-US" sz="3200" dirty="0">
                <a:solidFill>
                  <a:schemeClr val="bg1"/>
                </a:solidFill>
              </a:rPr>
              <a:t> a </a:t>
            </a:r>
            <a:r>
              <a:rPr lang="en-US" sz="3200" dirty="0" err="1">
                <a:solidFill>
                  <a:schemeClr val="bg1"/>
                </a:solidFill>
              </a:rPr>
              <a:t>menywod</a:t>
            </a:r>
            <a:r>
              <a:rPr lang="en-US" sz="3200" dirty="0">
                <a:solidFill>
                  <a:schemeClr val="bg1"/>
                </a:solidFill>
              </a:rPr>
              <a:t>. 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27140B8-92FC-43F0-8CCA-F40052CE5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3332" y="396837"/>
            <a:ext cx="7906665" cy="6058999"/>
            <a:chOff x="423332" y="396837"/>
            <a:chExt cx="7906665" cy="6058999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E14FEF32-7604-4713-A9F1-9D90A6F78B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flipH="1">
              <a:off x="423332" y="402165"/>
              <a:ext cx="678513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95AD3905-A7DD-4026-B7FD-C203CC3052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400000" flipH="1">
              <a:off x="4616676" y="2801722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467A9BDB-6572-473C-B2E5-C1AC2F7163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677511" flipH="1">
              <a:off x="6459831" y="1826079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04FBB979-B7D0-41BF-B27A-760A390E48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09763" y="1496046"/>
            <a:ext cx="6443180" cy="386590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C575978-8BE4-4368-A9A3-A8F53D0C3C7E}"/>
              </a:ext>
            </a:extLst>
          </p:cNvPr>
          <p:cNvSpPr txBox="1"/>
          <p:nvPr/>
        </p:nvSpPr>
        <p:spPr>
          <a:xfrm>
            <a:off x="11096451" y="6490446"/>
            <a:ext cx="12323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1900040</a:t>
            </a:r>
          </a:p>
        </p:txBody>
      </p:sp>
    </p:spTree>
    <p:extLst>
      <p:ext uri="{BB962C8B-B14F-4D97-AF65-F5344CB8AC3E}">
        <p14:creationId xmlns:p14="http://schemas.microsoft.com/office/powerpoint/2010/main" val="10109706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9">
            <a:extLst>
              <a:ext uri="{FF2B5EF4-FFF2-40B4-BE49-F238E27FC236}">
                <a16:creationId xmlns:a16="http://schemas.microsoft.com/office/drawing/2014/main" id="{C43A114B-CAF8-402E-A898-DEE2C2022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108000"/>
                  <a:satMod val="164000"/>
                  <a:lumMod val="74000"/>
                </a:schemeClr>
                <a:schemeClr val="dk2">
                  <a:tint val="96000"/>
                  <a:hueMod val="88000"/>
                  <a:satMod val="140000"/>
                  <a:lumMod val="13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64E68BB1-DCF6-49AB-8FF1-7E68DCBCD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1412" y="18288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Oval 13">
            <a:extLst>
              <a:ext uri="{FF2B5EF4-FFF2-40B4-BE49-F238E27FC236}">
                <a16:creationId xmlns:a16="http://schemas.microsoft.com/office/drawing/2014/main" id="{DA9B8539-604B-420E-BA1B-0A2E64CD7C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1412" y="5870955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4000"/>
                </a:schemeClr>
              </a:gs>
              <a:gs pos="66000">
                <a:schemeClr val="accent5">
                  <a:alpha val="0"/>
                </a:schemeClr>
              </a:gs>
              <a:gs pos="36000">
                <a:schemeClr val="accent5"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Oval 15">
            <a:extLst>
              <a:ext uri="{FF2B5EF4-FFF2-40B4-BE49-F238E27FC236}">
                <a16:creationId xmlns:a16="http://schemas.microsoft.com/office/drawing/2014/main" id="{7236CAA2-54C3-4136-B0CC-6837B14D8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Freeform 5">
            <a:extLst>
              <a:ext uri="{FF2B5EF4-FFF2-40B4-BE49-F238E27FC236}">
                <a16:creationId xmlns:a16="http://schemas.microsoft.com/office/drawing/2014/main" id="{40F86E67-9E86-453F-92BC-648189829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35" name="Rectangle 19">
            <a:extLst>
              <a:ext uri="{FF2B5EF4-FFF2-40B4-BE49-F238E27FC236}">
                <a16:creationId xmlns:a16="http://schemas.microsoft.com/office/drawing/2014/main" id="{F73C5439-21D4-46F3-9CF4-FF1CE786F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3E851-77E2-4F9B-B430-3F4CD5C5B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9796" y="2046541"/>
            <a:ext cx="3161016" cy="315375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>
              <a:lnSpc>
                <a:spcPct val="90000"/>
              </a:lnSpc>
            </a:pPr>
            <a:br>
              <a:rPr lang="en-US" sz="5400" dirty="0"/>
            </a:br>
            <a:br>
              <a:rPr lang="en-US" sz="5400" dirty="0"/>
            </a:br>
            <a:r>
              <a:rPr lang="en-US" sz="5400" dirty="0"/>
              <a:t>Pay Gap /</a:t>
            </a:r>
            <a:r>
              <a:rPr lang="en-US" sz="5400" dirty="0" err="1"/>
              <a:t>Blwch</a:t>
            </a:r>
            <a:r>
              <a:rPr lang="en-US" sz="5400" dirty="0"/>
              <a:t> </a:t>
            </a:r>
            <a:r>
              <a:rPr lang="en-US" sz="5400" dirty="0" err="1"/>
              <a:t>Cyflog</a:t>
            </a:r>
            <a:br>
              <a:rPr lang="en-US" sz="5400" dirty="0"/>
            </a:br>
            <a:endParaRPr lang="en-US" sz="5400" dirty="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27140B8-92FC-43F0-8CCA-F40052CE5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3332" y="396837"/>
            <a:ext cx="7906665" cy="6058999"/>
            <a:chOff x="423332" y="396837"/>
            <a:chExt cx="7906665" cy="6058999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E14FEF32-7604-4713-A9F1-9D90A6F78B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flipH="1">
              <a:off x="423332" y="402165"/>
              <a:ext cx="678513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95AD3905-A7DD-4026-B7FD-C203CC3052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400000" flipH="1">
              <a:off x="4616676" y="2801722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467A9BDB-6572-473C-B2E5-C1AC2F7163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677511" flipH="1">
              <a:off x="6459831" y="1826079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FD2B0D71-EF8B-45E1-9512-DD3B61FADB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85377" y="883923"/>
            <a:ext cx="6566031" cy="485886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CEF4EF8-6755-4901-92B7-EFA1DEFD9355}"/>
              </a:ext>
            </a:extLst>
          </p:cNvPr>
          <p:cNvSpPr txBox="1"/>
          <p:nvPr/>
        </p:nvSpPr>
        <p:spPr>
          <a:xfrm>
            <a:off x="11097610" y="6455835"/>
            <a:ext cx="1585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1900559</a:t>
            </a:r>
          </a:p>
        </p:txBody>
      </p:sp>
    </p:spTree>
    <p:extLst>
      <p:ext uri="{BB962C8B-B14F-4D97-AF65-F5344CB8AC3E}">
        <p14:creationId xmlns:p14="http://schemas.microsoft.com/office/powerpoint/2010/main" val="5543665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8" name="Group 70">
            <a:extLst>
              <a:ext uri="{FF2B5EF4-FFF2-40B4-BE49-F238E27FC236}">
                <a16:creationId xmlns:a16="http://schemas.microsoft.com/office/drawing/2014/main" id="{C87953A2-6175-48B2-B244-D3B8CB261C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88" y="0"/>
            <a:ext cx="12193588" cy="6858000"/>
            <a:chOff x="-1588" y="0"/>
            <a:chExt cx="12193588" cy="6858000"/>
          </a:xfrm>
        </p:grpSpPr>
        <p:sp>
          <p:nvSpPr>
            <p:cNvPr id="72" name="Rectangle 71">
              <a:extLst>
                <a:ext uri="{FF2B5EF4-FFF2-40B4-BE49-F238E27FC236}">
                  <a16:creationId xmlns:a16="http://schemas.microsoft.com/office/drawing/2014/main" id="{46EBB794-1D68-4A8C-8B36-0A44FE016A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FDA24F05-1BB6-46E9-AFA8-EEB5C4FEFD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FD645837-0AD2-4926-8CD1-23C780D72F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5" name="Freeform 5">
              <a:extLst>
                <a:ext uri="{FF2B5EF4-FFF2-40B4-BE49-F238E27FC236}">
                  <a16:creationId xmlns:a16="http://schemas.microsoft.com/office/drawing/2014/main" id="{6E146E44-DB1E-4F8A-96BE-B07EC04402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76" name="Freeform 5">
              <a:extLst>
                <a:ext uri="{FF2B5EF4-FFF2-40B4-BE49-F238E27FC236}">
                  <a16:creationId xmlns:a16="http://schemas.microsoft.com/office/drawing/2014/main" id="{CB7AE09E-9F15-4A9E-8B3F-1E647CF5AC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7" name="Freeform 5">
              <a:extLst>
                <a:ext uri="{FF2B5EF4-FFF2-40B4-BE49-F238E27FC236}">
                  <a16:creationId xmlns:a16="http://schemas.microsoft.com/office/drawing/2014/main" id="{A327EA69-7801-438A-BB12-6721805A50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3DA73C5-EE49-4183-AD04-57B1D34AC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4886461" cy="1622322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Tennis/</a:t>
            </a:r>
            <a:r>
              <a:rPr lang="en-GB" dirty="0" err="1"/>
              <a:t>Tenis</a:t>
            </a:r>
            <a:endParaRPr lang="en-GB" dirty="0"/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4B6F45E6-9B0A-4F30-9B2C-6851FACD2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1295" y="2185622"/>
            <a:ext cx="4886461" cy="3811742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bg1"/>
                </a:solidFill>
                <a:cs typeface="Calibri"/>
              </a:rPr>
              <a:t>Dwedodd</a:t>
            </a:r>
            <a:r>
              <a:rPr lang="en-GB" dirty="0">
                <a:solidFill>
                  <a:schemeClr val="bg1"/>
                </a:solidFill>
                <a:cs typeface="Calibri"/>
              </a:rPr>
              <a:t> 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Djokovic </a:t>
            </a:r>
            <a:r>
              <a:rPr lang="en-GB" dirty="0" err="1">
                <a:solidFill>
                  <a:schemeClr val="bg1"/>
                </a:solidFill>
                <a:ea typeface="+mn-lt"/>
                <a:cs typeface="+mn-lt"/>
              </a:rPr>
              <a:t>I'r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 BBC </a:t>
            </a:r>
            <a:r>
              <a:rPr lang="en-GB" dirty="0" err="1">
                <a:solidFill>
                  <a:schemeClr val="bg1"/>
                </a:solidFill>
                <a:ea typeface="+mn-lt"/>
                <a:cs typeface="+mn-lt"/>
              </a:rPr>
              <a:t>yn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 2016 bod </a:t>
            </a:r>
            <a:r>
              <a:rPr lang="en-GB" dirty="0" err="1">
                <a:solidFill>
                  <a:schemeClr val="bg1"/>
                </a:solidFill>
                <a:ea typeface="+mn-lt"/>
                <a:cs typeface="+mn-lt"/>
              </a:rPr>
              <a:t>menywod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....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"fought for what they deserve, and they got it",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bg1"/>
                </a:solidFill>
                <a:ea typeface="+mn-lt"/>
                <a:cs typeface="+mn-lt"/>
              </a:rPr>
              <a:t>Ond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+mn-lt"/>
                <a:cs typeface="+mn-lt"/>
              </a:rPr>
              <a:t>dweododd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+mn-lt"/>
                <a:cs typeface="+mn-lt"/>
              </a:rPr>
              <a:t>hefyd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 bod </a:t>
            </a:r>
            <a:r>
              <a:rPr lang="en-GB" dirty="0" err="1">
                <a:solidFill>
                  <a:schemeClr val="bg1"/>
                </a:solidFill>
                <a:ea typeface="+mn-lt"/>
                <a:cs typeface="+mn-lt"/>
              </a:rPr>
              <a:t>ddylai'r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+mn-lt"/>
                <a:cs typeface="+mn-lt"/>
              </a:rPr>
              <a:t>arain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+mn-lt"/>
                <a:cs typeface="+mn-lt"/>
              </a:rPr>
              <a:t>sydd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+mn-lt"/>
                <a:cs typeface="+mn-lt"/>
              </a:rPr>
              <a:t>yn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+mn-lt"/>
                <a:cs typeface="+mn-lt"/>
              </a:rPr>
              <a:t>cael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+mn-lt"/>
                <a:cs typeface="+mn-lt"/>
              </a:rPr>
              <a:t>eu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+mn-lt"/>
                <a:cs typeface="+mn-lt"/>
              </a:rPr>
              <a:t>ennill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 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"fairly distributed" </a:t>
            </a:r>
            <a:r>
              <a:rPr lang="en-GB" dirty="0" err="1">
                <a:solidFill>
                  <a:schemeClr val="bg1"/>
                </a:solidFill>
                <a:ea typeface="+mn-lt"/>
                <a:cs typeface="+mn-lt"/>
              </a:rPr>
              <a:t>yn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+mn-lt"/>
                <a:cs typeface="+mn-lt"/>
              </a:rPr>
              <a:t>selieg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+mn-lt"/>
                <a:cs typeface="+mn-lt"/>
              </a:rPr>
              <a:t>ar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 "who attracts more attention, spectators and who sells more tickets".</a:t>
            </a:r>
            <a:endParaRPr lang="en-GB" dirty="0">
              <a:solidFill>
                <a:schemeClr val="bg1"/>
              </a:solidFill>
              <a:cs typeface="Calibri"/>
            </a:endParaRP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26" name="Picture 2" descr="Image result for djokovic press conference">
            <a:extLst>
              <a:ext uri="{FF2B5EF4-FFF2-40B4-BE49-F238E27FC236}">
                <a16:creationId xmlns:a16="http://schemas.microsoft.com/office/drawing/2014/main" id="{CFFDDB21-F7AB-4D91-84A8-50ADE1D9B4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42" r="17841" b="-1"/>
          <a:stretch/>
        </p:blipFill>
        <p:spPr bwMode="auto">
          <a:xfrm>
            <a:off x="6172200" y="645106"/>
            <a:ext cx="5371343" cy="5585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713A6E1E-CBC2-4384-A35B-B259DC70AC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D3552428-2B34-47DA-BA4E-C67590C83D7D}"/>
              </a:ext>
            </a:extLst>
          </p:cNvPr>
          <p:cNvSpPr txBox="1"/>
          <p:nvPr/>
        </p:nvSpPr>
        <p:spPr>
          <a:xfrm>
            <a:off x="11123612" y="6454886"/>
            <a:ext cx="1585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1900559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3A492EF-2FCC-4FD3-9C63-1AC765B21842}"/>
              </a:ext>
            </a:extLst>
          </p:cNvPr>
          <p:cNvSpPr txBox="1"/>
          <p:nvPr/>
        </p:nvSpPr>
        <p:spPr>
          <a:xfrm>
            <a:off x="4667532" y="6074846"/>
            <a:ext cx="12876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(BBC,2016.) </a:t>
            </a:r>
          </a:p>
        </p:txBody>
      </p:sp>
    </p:spTree>
    <p:extLst>
      <p:ext uri="{BB962C8B-B14F-4D97-AF65-F5344CB8AC3E}">
        <p14:creationId xmlns:p14="http://schemas.microsoft.com/office/powerpoint/2010/main" val="11051652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Group 69">
            <a:extLst>
              <a:ext uri="{FF2B5EF4-FFF2-40B4-BE49-F238E27FC236}">
                <a16:creationId xmlns:a16="http://schemas.microsoft.com/office/drawing/2014/main" id="{46AC64B6-5299-4EDC-A5BA-C486DE605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BA11BA08-D406-4EBC-80F9-8C9B13860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1CD848F9-F2DE-446B-8417-F43DDB436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2950ADE9-C1AB-43FC-837A-4805DF5D7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B4A32DB1-B927-4CC4-86F7-62404124F1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5" name="Freeform 5">
              <a:extLst>
                <a:ext uri="{FF2B5EF4-FFF2-40B4-BE49-F238E27FC236}">
                  <a16:creationId xmlns:a16="http://schemas.microsoft.com/office/drawing/2014/main" id="{D096476B-32CF-4EEC-A4D2-18B931E582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77" name="Rectangle 76">
            <a:extLst>
              <a:ext uri="{FF2B5EF4-FFF2-40B4-BE49-F238E27FC236}">
                <a16:creationId xmlns:a16="http://schemas.microsoft.com/office/drawing/2014/main" id="{CB300B9C-C1F6-47BC-A43F-3B172CD7F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79" name="Group 78">
            <a:extLst>
              <a:ext uri="{FF2B5EF4-FFF2-40B4-BE49-F238E27FC236}">
                <a16:creationId xmlns:a16="http://schemas.microsoft.com/office/drawing/2014/main" id="{F1ECA4FE-7D2F-4576-B767-3A5F5ABFE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80" name="Rectangle 79">
              <a:extLst>
                <a:ext uri="{FF2B5EF4-FFF2-40B4-BE49-F238E27FC236}">
                  <a16:creationId xmlns:a16="http://schemas.microsoft.com/office/drawing/2014/main" id="{5969441E-5462-4859-86CD-1737FDE360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81" name="Freeform 5">
              <a:extLst>
                <a:ext uri="{FF2B5EF4-FFF2-40B4-BE49-F238E27FC236}">
                  <a16:creationId xmlns:a16="http://schemas.microsoft.com/office/drawing/2014/main" id="{596BD4B5-6833-40CC-96FE-EDC675634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5A4357B-4DD8-4A06-8E44-E9E995AEB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9494" y="95071"/>
            <a:ext cx="4189412" cy="362286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dirty="0">
                <a:solidFill>
                  <a:schemeClr val="tx1"/>
                </a:solidFill>
              </a:rPr>
              <a:t>Stereotypes and Physical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CA40F5-1315-4B83-B9FA-F45F44C084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83171" y="4293441"/>
            <a:ext cx="8825658" cy="12341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400" cap="all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“Boys and Girls are funneled into playing particular sports”</a:t>
            </a:r>
          </a:p>
        </p:txBody>
      </p: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E81F53E2-F556-42FA-8D24-113839EE1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58249" y="4166888"/>
            <a:ext cx="675502" cy="0"/>
          </a:xfrm>
          <a:prstGeom prst="line">
            <a:avLst/>
          </a:prstGeom>
          <a:ln w="127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Content Placeholder 2">
            <a:extLst>
              <a:ext uri="{FF2B5EF4-FFF2-40B4-BE49-F238E27FC236}">
                <a16:creationId xmlns:a16="http://schemas.microsoft.com/office/drawing/2014/main" id="{0796CA7A-C50F-4CE7-9B67-AF9B07590AE4}"/>
              </a:ext>
            </a:extLst>
          </p:cNvPr>
          <p:cNvSpPr txBox="1">
            <a:spLocks/>
          </p:cNvSpPr>
          <p:nvPr/>
        </p:nvSpPr>
        <p:spPr>
          <a:xfrm>
            <a:off x="1683171" y="5136026"/>
            <a:ext cx="8825658" cy="12341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3" charset="2"/>
              <a:buNone/>
            </a:pPr>
            <a:r>
              <a:rPr lang="en-US" sz="1000" cap="all" dirty="0">
                <a:solidFill>
                  <a:schemeClr val="tx2">
                    <a:lumMod val="40000"/>
                    <a:lumOff val="60000"/>
                  </a:schemeClr>
                </a:solidFill>
              </a:rPr>
              <a:t>(</a:t>
            </a:r>
            <a:r>
              <a:rPr lang="en-US" sz="1000" cap="all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MarjoriBank</a:t>
            </a:r>
            <a:r>
              <a:rPr lang="en-US" sz="1000" cap="all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&amp; Farquharson, 2012.P61)</a:t>
            </a:r>
          </a:p>
        </p:txBody>
      </p:sp>
      <p:sp>
        <p:nvSpPr>
          <p:cNvPr id="78" name="Title 1">
            <a:extLst>
              <a:ext uri="{FF2B5EF4-FFF2-40B4-BE49-F238E27FC236}">
                <a16:creationId xmlns:a16="http://schemas.microsoft.com/office/drawing/2014/main" id="{534DDB32-964A-4626-95E5-625C1C027C78}"/>
              </a:ext>
            </a:extLst>
          </p:cNvPr>
          <p:cNvSpPr txBox="1">
            <a:spLocks/>
          </p:cNvSpPr>
          <p:nvPr/>
        </p:nvSpPr>
        <p:spPr bwMode="gray">
          <a:xfrm>
            <a:off x="6929117" y="95071"/>
            <a:ext cx="4189412" cy="36228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b="0" i="0" kern="1200">
                <a:solidFill>
                  <a:schemeClr val="bg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4800" dirty="0" err="1">
                <a:solidFill>
                  <a:schemeClr val="tx1"/>
                </a:solidFill>
              </a:rPr>
              <a:t>Stereoteipiau</a:t>
            </a:r>
            <a:r>
              <a:rPr lang="en-US" sz="4800" dirty="0">
                <a:solidFill>
                  <a:schemeClr val="tx1"/>
                </a:solidFill>
              </a:rPr>
              <a:t> ac </a:t>
            </a:r>
            <a:r>
              <a:rPr lang="en-US" sz="4800" dirty="0" err="1">
                <a:solidFill>
                  <a:schemeClr val="tx1"/>
                </a:solidFill>
              </a:rPr>
              <a:t>addysg</a:t>
            </a:r>
            <a:r>
              <a:rPr lang="en-US" sz="4800" dirty="0">
                <a:solidFill>
                  <a:schemeClr val="tx1"/>
                </a:solidFill>
              </a:rPr>
              <a:t> </a:t>
            </a:r>
            <a:r>
              <a:rPr lang="en-US" sz="4800" dirty="0" err="1">
                <a:solidFill>
                  <a:schemeClr val="tx1"/>
                </a:solidFill>
              </a:rPr>
              <a:t>gorfforol</a:t>
            </a:r>
            <a:endParaRPr lang="en-US" sz="4800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7A8AAC-740C-42EA-9E3C-0EBE9A256CA1}"/>
              </a:ext>
            </a:extLst>
          </p:cNvPr>
          <p:cNvSpPr txBox="1"/>
          <p:nvPr/>
        </p:nvSpPr>
        <p:spPr>
          <a:xfrm>
            <a:off x="10649329" y="5995145"/>
            <a:ext cx="19210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1910104</a:t>
            </a:r>
          </a:p>
        </p:txBody>
      </p:sp>
    </p:spTree>
    <p:extLst>
      <p:ext uri="{BB962C8B-B14F-4D97-AF65-F5344CB8AC3E}">
        <p14:creationId xmlns:p14="http://schemas.microsoft.com/office/powerpoint/2010/main" val="33030355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" name="Group 54">
            <a:extLst>
              <a:ext uri="{FF2B5EF4-FFF2-40B4-BE49-F238E27FC236}">
                <a16:creationId xmlns:a16="http://schemas.microsoft.com/office/drawing/2014/main" id="{1D4F4DA4-C427-4DEF-91E0-8E7129A4B3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56" name="Rectangle 55">
              <a:extLst>
                <a:ext uri="{FF2B5EF4-FFF2-40B4-BE49-F238E27FC236}">
                  <a16:creationId xmlns:a16="http://schemas.microsoft.com/office/drawing/2014/main" id="{8A59FAFC-7B5E-427D-A4B0-8DD38FC5C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B5E46F92-B11F-4D04-84C1-B48CE43C6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E49A7C8E-F405-4731-86CC-6F65E0AD6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C61AA71F-D19D-4361-A8DD-FB1505D4AD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0" name="Freeform 5">
              <a:extLst>
                <a:ext uri="{FF2B5EF4-FFF2-40B4-BE49-F238E27FC236}">
                  <a16:creationId xmlns:a16="http://schemas.microsoft.com/office/drawing/2014/main" id="{9A66077B-2F4D-4996-B9E4-70A41DC7B9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61" name="Freeform 5">
              <a:extLst>
                <a:ext uri="{FF2B5EF4-FFF2-40B4-BE49-F238E27FC236}">
                  <a16:creationId xmlns:a16="http://schemas.microsoft.com/office/drawing/2014/main" id="{8E765F22-322F-4361-8A97-254C7B4422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62" name="Freeform 5">
              <a:extLst>
                <a:ext uri="{FF2B5EF4-FFF2-40B4-BE49-F238E27FC236}">
                  <a16:creationId xmlns:a16="http://schemas.microsoft.com/office/drawing/2014/main" id="{509B3A9B-4394-4305-9D7B-FD39CE4331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64" name="Rectangle 63">
            <a:extLst>
              <a:ext uri="{FF2B5EF4-FFF2-40B4-BE49-F238E27FC236}">
                <a16:creationId xmlns:a16="http://schemas.microsoft.com/office/drawing/2014/main" id="{8DCAC2A9-D869-46E1-9DD3-353AE3254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E98CD42C-2E98-437C-AF0D-ADB770381D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108000"/>
                  <a:satMod val="164000"/>
                  <a:lumMod val="74000"/>
                </a:schemeClr>
                <a:schemeClr val="dk2">
                  <a:tint val="96000"/>
                  <a:hueMod val="88000"/>
                  <a:satMod val="140000"/>
                  <a:lumMod val="13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8" name="Freeform 5">
            <a:extLst>
              <a:ext uri="{FF2B5EF4-FFF2-40B4-BE49-F238E27FC236}">
                <a16:creationId xmlns:a16="http://schemas.microsoft.com/office/drawing/2014/main" id="{3AA7B5C7-7348-4EFC-BEE4-5AA469D57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90315D-6BF8-4FE2-A2BF-1B7BF2A25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9"/>
            <a:ext cx="8825659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Stereotypes and Society</a:t>
            </a: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A76BBD40-26F7-4779-A7E1-17EADF3488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0" name="Content Placeholder 2">
            <a:extLst>
              <a:ext uri="{FF2B5EF4-FFF2-40B4-BE49-F238E27FC236}">
                <a16:creationId xmlns:a16="http://schemas.microsoft.com/office/drawing/2014/main" id="{CB0E25E9-5D91-406F-B345-5FB30B89F538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449601453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E73CE7D-2DF7-4CE1-8B8F-34D5761C90CD}"/>
              </a:ext>
            </a:extLst>
          </p:cNvPr>
          <p:cNvSpPr txBox="1"/>
          <p:nvPr/>
        </p:nvSpPr>
        <p:spPr>
          <a:xfrm>
            <a:off x="10582687" y="5932555"/>
            <a:ext cx="1221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1910104</a:t>
            </a:r>
          </a:p>
        </p:txBody>
      </p:sp>
    </p:spTree>
    <p:extLst>
      <p:ext uri="{BB962C8B-B14F-4D97-AF65-F5344CB8AC3E}">
        <p14:creationId xmlns:p14="http://schemas.microsoft.com/office/powerpoint/2010/main" val="11425975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2" name="Group 131">
            <a:extLst>
              <a:ext uri="{FF2B5EF4-FFF2-40B4-BE49-F238E27FC236}">
                <a16:creationId xmlns:a16="http://schemas.microsoft.com/office/drawing/2014/main" id="{B6583EC0-B95E-4CD4-9A9A-0C3F6FA82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33" name="Rectangle 132">
              <a:extLst>
                <a:ext uri="{FF2B5EF4-FFF2-40B4-BE49-F238E27FC236}">
                  <a16:creationId xmlns:a16="http://schemas.microsoft.com/office/drawing/2014/main" id="{185B8355-5373-403A-B5C2-4C8E70AC8A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4" name="Oval 133">
              <a:extLst>
                <a:ext uri="{FF2B5EF4-FFF2-40B4-BE49-F238E27FC236}">
                  <a16:creationId xmlns:a16="http://schemas.microsoft.com/office/drawing/2014/main" id="{25BACD68-BDD7-43D0-A593-66B247A49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5" name="Oval 134">
              <a:extLst>
                <a:ext uri="{FF2B5EF4-FFF2-40B4-BE49-F238E27FC236}">
                  <a16:creationId xmlns:a16="http://schemas.microsoft.com/office/drawing/2014/main" id="{D20AC87D-DE1E-46F5-889B-6CFD4FB14B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6" name="Oval 135">
              <a:extLst>
                <a:ext uri="{FF2B5EF4-FFF2-40B4-BE49-F238E27FC236}">
                  <a16:creationId xmlns:a16="http://schemas.microsoft.com/office/drawing/2014/main" id="{21C643F3-476E-4474-A4AA-2AF19ECCB3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7" name="Freeform 5">
              <a:extLst>
                <a:ext uri="{FF2B5EF4-FFF2-40B4-BE49-F238E27FC236}">
                  <a16:creationId xmlns:a16="http://schemas.microsoft.com/office/drawing/2014/main" id="{B7EE1E46-6AD7-4F25-ABEB-0C06AE4663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8" name="Freeform 5">
              <a:extLst>
                <a:ext uri="{FF2B5EF4-FFF2-40B4-BE49-F238E27FC236}">
                  <a16:creationId xmlns:a16="http://schemas.microsoft.com/office/drawing/2014/main" id="{19C342B7-8020-4464-8EB2-AE58A8B8FB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9" name="Freeform 5">
              <a:extLst>
                <a:ext uri="{FF2B5EF4-FFF2-40B4-BE49-F238E27FC236}">
                  <a16:creationId xmlns:a16="http://schemas.microsoft.com/office/drawing/2014/main" id="{1F3EC447-6BFD-478D-BCE7-B572B85BF7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1" name="Rectangle 140">
            <a:extLst>
              <a:ext uri="{FF2B5EF4-FFF2-40B4-BE49-F238E27FC236}">
                <a16:creationId xmlns:a16="http://schemas.microsoft.com/office/drawing/2014/main" id="{19EF6B20-23CA-444F-8D20-3A38184B6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43" name="Group 142">
            <a:extLst>
              <a:ext uri="{FF2B5EF4-FFF2-40B4-BE49-F238E27FC236}">
                <a16:creationId xmlns:a16="http://schemas.microsoft.com/office/drawing/2014/main" id="{4E8CF7C5-117C-459C-9B4C-82B31795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88" y="0"/>
            <a:ext cx="12193588" cy="6858000"/>
            <a:chOff x="-1588" y="0"/>
            <a:chExt cx="12193588" cy="6858000"/>
          </a:xfrm>
        </p:grpSpPr>
        <p:sp>
          <p:nvSpPr>
            <p:cNvPr id="144" name="Rectangle 143">
              <a:extLst>
                <a:ext uri="{FF2B5EF4-FFF2-40B4-BE49-F238E27FC236}">
                  <a16:creationId xmlns:a16="http://schemas.microsoft.com/office/drawing/2014/main" id="{D4B3FB86-7EC1-4073-8317-D932BC5711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5" name="Oval 144">
              <a:extLst>
                <a:ext uri="{FF2B5EF4-FFF2-40B4-BE49-F238E27FC236}">
                  <a16:creationId xmlns:a16="http://schemas.microsoft.com/office/drawing/2014/main" id="{346F02C3-73C4-4B91-B422-EAB2FACE6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6" name="Rectangle 145">
              <a:extLst>
                <a:ext uri="{FF2B5EF4-FFF2-40B4-BE49-F238E27FC236}">
                  <a16:creationId xmlns:a16="http://schemas.microsoft.com/office/drawing/2014/main" id="{23E54839-92D5-4E97-B38E-24927FD44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7" name="Freeform 5">
              <a:extLst>
                <a:ext uri="{FF2B5EF4-FFF2-40B4-BE49-F238E27FC236}">
                  <a16:creationId xmlns:a16="http://schemas.microsoft.com/office/drawing/2014/main" id="{18959A4D-BD4D-4664-AA21-132D65AFF6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8" name="Freeform 5">
              <a:extLst>
                <a:ext uri="{FF2B5EF4-FFF2-40B4-BE49-F238E27FC236}">
                  <a16:creationId xmlns:a16="http://schemas.microsoft.com/office/drawing/2014/main" id="{ECB0910B-74A9-4D39-9741-5AD6A5A54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9" name="Freeform 5">
              <a:extLst>
                <a:ext uri="{FF2B5EF4-FFF2-40B4-BE49-F238E27FC236}">
                  <a16:creationId xmlns:a16="http://schemas.microsoft.com/office/drawing/2014/main" id="{703AEDDF-85E0-4F20-B92E-3C244FB6BF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F24F9D6-6527-4BE9-B539-FD6FF37ED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4886461" cy="162232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5400" dirty="0"/>
              <a:t>In Conclusion/ </a:t>
            </a:r>
            <a:r>
              <a:rPr lang="en-US" sz="5400" dirty="0" err="1"/>
              <a:t>Casgliad</a:t>
            </a:r>
            <a:endParaRPr lang="en-US" sz="5400" dirty="0"/>
          </a:p>
        </p:txBody>
      </p:sp>
      <p:sp>
        <p:nvSpPr>
          <p:cNvPr id="127" name="TextBox 2">
            <a:extLst>
              <a:ext uri="{FF2B5EF4-FFF2-40B4-BE49-F238E27FC236}">
                <a16:creationId xmlns:a16="http://schemas.microsoft.com/office/drawing/2014/main" id="{7078D5AB-2E07-497C-9512-CB1FF811095A}"/>
              </a:ext>
            </a:extLst>
          </p:cNvPr>
          <p:cNvSpPr txBox="1"/>
          <p:nvPr/>
        </p:nvSpPr>
        <p:spPr>
          <a:xfrm>
            <a:off x="611188" y="2638209"/>
            <a:ext cx="4886461" cy="38117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chemeClr val="bg1"/>
                </a:solidFill>
              </a:rPr>
              <a:t>More than one factor that contributes to the lack of female participation.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dirty="0" err="1">
                <a:solidFill>
                  <a:schemeClr val="bg1"/>
                </a:solidFill>
              </a:rPr>
              <a:t>Mwy</a:t>
            </a:r>
            <a:r>
              <a:rPr lang="en-US" sz="1600" dirty="0">
                <a:solidFill>
                  <a:schemeClr val="bg1"/>
                </a:solidFill>
              </a:rPr>
              <a:t> nag un </a:t>
            </a:r>
            <a:r>
              <a:rPr lang="en-US" sz="1600" dirty="0" err="1">
                <a:solidFill>
                  <a:schemeClr val="bg1"/>
                </a:solidFill>
              </a:rPr>
              <a:t>ffactor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sy’n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cyfrannu</a:t>
            </a:r>
            <a:r>
              <a:rPr lang="en-US" sz="1600" dirty="0">
                <a:solidFill>
                  <a:schemeClr val="bg1"/>
                </a:solidFill>
              </a:rPr>
              <a:t> at </a:t>
            </a:r>
            <a:r>
              <a:rPr lang="en-US" sz="1600" dirty="0" err="1">
                <a:solidFill>
                  <a:schemeClr val="bg1"/>
                </a:solidFill>
              </a:rPr>
              <a:t>ddiffyg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cysfranogiad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menywod</a:t>
            </a:r>
            <a:r>
              <a:rPr lang="en-US" sz="1600" dirty="0">
                <a:solidFill>
                  <a:schemeClr val="bg1"/>
                </a:solidFill>
              </a:rPr>
              <a:t>.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chemeClr val="bg1"/>
                </a:solidFill>
              </a:rPr>
              <a:t>Strides have been taken to improve the problem.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dirty="0" err="1">
                <a:solidFill>
                  <a:schemeClr val="bg1"/>
                </a:solidFill>
              </a:rPr>
              <a:t>Camau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wedi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cael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ei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chymryd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i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wella’r</a:t>
            </a:r>
            <a:r>
              <a:rPr lang="en-US" sz="1600" dirty="0">
                <a:solidFill>
                  <a:schemeClr val="bg1"/>
                </a:solidFill>
              </a:rPr>
              <a:t> problem. 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1600" dirty="0">
                <a:solidFill>
                  <a:schemeClr val="bg1"/>
                </a:solidFill>
              </a:rPr>
              <a:t>There is still a long way to go for equality in sport.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600" dirty="0">
                <a:solidFill>
                  <a:schemeClr val="bg1"/>
                </a:solidFill>
              </a:rPr>
              <a:t>Mae </a:t>
            </a:r>
            <a:r>
              <a:rPr lang="en-US" sz="1600" dirty="0" err="1">
                <a:solidFill>
                  <a:schemeClr val="bg1"/>
                </a:solidFill>
              </a:rPr>
              <a:t>yna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cryn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dipyn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i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wneud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er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mwyn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gwella’r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sefyllfa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ymysg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chwaraeon</a:t>
            </a:r>
            <a:r>
              <a:rPr lang="en-US" sz="1600" dirty="0">
                <a:solidFill>
                  <a:schemeClr val="bg1"/>
                </a:solidFill>
              </a:rPr>
              <a:t>.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bg1"/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98" name="Graphic 97" descr="Business Growth">
            <a:extLst>
              <a:ext uri="{FF2B5EF4-FFF2-40B4-BE49-F238E27FC236}">
                <a16:creationId xmlns:a16="http://schemas.microsoft.com/office/drawing/2014/main" id="{FD789795-105D-45C6-996D-BB6E1E49E4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172200" y="752119"/>
            <a:ext cx="5371343" cy="5371343"/>
          </a:xfrm>
          <a:prstGeom prst="rect">
            <a:avLst/>
          </a:prstGeom>
        </p:spPr>
      </p:pic>
      <p:sp>
        <p:nvSpPr>
          <p:cNvPr id="151" name="Rectangle 150">
            <a:extLst>
              <a:ext uri="{FF2B5EF4-FFF2-40B4-BE49-F238E27FC236}">
                <a16:creationId xmlns:a16="http://schemas.microsoft.com/office/drawing/2014/main" id="{6C9E16AD-C39A-45E0-9155-60C082A8DD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2967E18C-127F-4584-BFD9-FAEAA4151ED2}"/>
              </a:ext>
            </a:extLst>
          </p:cNvPr>
          <p:cNvSpPr txBox="1"/>
          <p:nvPr/>
        </p:nvSpPr>
        <p:spPr>
          <a:xfrm>
            <a:off x="10191316" y="6449951"/>
            <a:ext cx="2170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1910104/</a:t>
            </a:r>
            <a:r>
              <a:rPr lang="en-GB" dirty="0">
                <a:solidFill>
                  <a:prstClr val="black"/>
                </a:solidFill>
              </a:rPr>
              <a:t>1900040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13451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46AC64B6-5299-4EDC-A5BA-C486DE605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BA11BA08-D406-4EBC-80F9-8C9B13860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1CD848F9-F2DE-446B-8417-F43DDB436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2950ADE9-C1AB-43FC-837A-4805DF5D7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B4A32DB1-B927-4CC4-86F7-62404124F1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D096476B-32CF-4EEC-A4D2-18B931E582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CB300B9C-C1F6-47BC-A43F-3B172CD7F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1ECA4FE-7D2F-4576-B767-3A5F5ABFE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8" name="Rectangle 17">
              <a:extLst>
                <a:ext uri="{FF2B5EF4-FFF2-40B4-BE49-F238E27FC236}">
                  <a16:creationId xmlns:a16="http://schemas.microsoft.com/office/drawing/2014/main" id="{5969441E-5462-4859-86CD-1737FDE360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596BD4B5-6833-40CC-96FE-EDC675634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9B8CB40-30C2-4A11-82D9-F751404D9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171" y="1315602"/>
            <a:ext cx="8825658" cy="287016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chemeClr val="tx1"/>
                </a:solidFill>
              </a:rPr>
              <a:t>Evaluation/</a:t>
            </a:r>
            <a:r>
              <a:rPr lang="en-US" sz="5400" dirty="0" err="1">
                <a:solidFill>
                  <a:schemeClr val="tx1"/>
                </a:solidFill>
              </a:rPr>
              <a:t>Gwerthusiad</a:t>
            </a:r>
            <a:r>
              <a:rPr lang="en-US" sz="5400" dirty="0">
                <a:solidFill>
                  <a:schemeClr val="tx1"/>
                </a:solidFill>
              </a:rPr>
              <a:t>….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E81F53E2-F556-42FA-8D24-113839EE1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58249" y="4166888"/>
            <a:ext cx="675502" cy="0"/>
          </a:xfrm>
          <a:prstGeom prst="line">
            <a:avLst/>
          </a:prstGeom>
          <a:ln w="127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94966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ln>
              <a:noFill/>
            </a:ln>
          </p:spPr>
          <p:style>
            <a:lnRef idx="0">
              <a:scrgbClr r="0" g="0" b="0"/>
            </a:lnRef>
            <a:fillRef idx="1002">
              <a:schemeClr val="dk2"/>
            </a:fillRef>
            <a:effectRef idx="0">
              <a:scrgbClr r="0" g="0" b="0"/>
            </a:effectRef>
            <a:fontRef idx="major"/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799E106-CE66-4897-8CD4-EE9DDE10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372" y="1209957"/>
            <a:ext cx="3034580" cy="44380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200" dirty="0">
                <a:solidFill>
                  <a:schemeClr val="tx1"/>
                </a:solidFill>
              </a:rPr>
              <a:t>Reference List: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BB1F29-F2F9-4E5B-8908-B39D1BCFE1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0978" y="1780478"/>
            <a:ext cx="5302189" cy="47399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200" dirty="0">
                <a:ea typeface="+mn-lt"/>
                <a:cs typeface="+mn-lt"/>
              </a:rPr>
              <a:t>BBC Sport. (2016). </a:t>
            </a:r>
            <a:r>
              <a:rPr lang="en-GB" sz="1200" i="1" dirty="0">
                <a:ea typeface="+mn-lt"/>
                <a:cs typeface="+mn-lt"/>
              </a:rPr>
              <a:t>Men get more prize money than women in 30% of sports</a:t>
            </a:r>
            <a:r>
              <a:rPr lang="en-GB" sz="1200" dirty="0">
                <a:ea typeface="+mn-lt"/>
                <a:cs typeface="+mn-lt"/>
              </a:rPr>
              <a:t>. [online]  https://www.bbc.co.uk/sport/football/29744400 [Accessed 20 Nov. 2019].</a:t>
            </a:r>
            <a:endParaRPr lang="en-GB" sz="1200" dirty="0">
              <a:cs typeface="Calibri"/>
            </a:endParaRPr>
          </a:p>
          <a:p>
            <a:pPr marL="0" indent="0">
              <a:buNone/>
            </a:pPr>
            <a:r>
              <a:rPr lang="en-GB" sz="1200" dirty="0">
                <a:ea typeface="+mn-lt"/>
                <a:cs typeface="+mn-lt"/>
              </a:rPr>
              <a:t>BBC Sport. (2017). </a:t>
            </a:r>
            <a:r>
              <a:rPr lang="en-GB" sz="1200" i="1" dirty="0">
                <a:ea typeface="+mn-lt"/>
                <a:cs typeface="+mn-lt"/>
              </a:rPr>
              <a:t>Women's Sport Week 2017: Gender prize money gap narrowing, new study shows</a:t>
            </a:r>
            <a:r>
              <a:rPr lang="en-GB" sz="1200" dirty="0">
                <a:ea typeface="+mn-lt"/>
                <a:cs typeface="+mn-lt"/>
              </a:rPr>
              <a:t>. [online] https://www.bbc.co.uk/sport/40299469 [Accessed 20 Nov. 2019].</a:t>
            </a:r>
            <a:endParaRPr lang="en-GB" sz="1200" dirty="0">
              <a:cs typeface="Calibri"/>
            </a:endParaRPr>
          </a:p>
          <a:p>
            <a:pPr marL="0" indent="0">
              <a:buNone/>
            </a:pPr>
            <a:r>
              <a:rPr lang="en-GB" sz="1200" dirty="0">
                <a:ea typeface="+mn-lt"/>
                <a:cs typeface="+mn-lt"/>
              </a:rPr>
              <a:t>BBC Sport. (2016). </a:t>
            </a:r>
            <a:r>
              <a:rPr lang="en-GB" sz="1200" i="1" dirty="0">
                <a:ea typeface="+mn-lt"/>
                <a:cs typeface="+mn-lt"/>
              </a:rPr>
              <a:t>'Equal pay is as much a myth as it is a minefield'</a:t>
            </a:r>
            <a:r>
              <a:rPr lang="en-GB" sz="1200" dirty="0">
                <a:ea typeface="+mn-lt"/>
                <a:cs typeface="+mn-lt"/>
              </a:rPr>
              <a:t>. [online]  https://www.bbc.co.uk/sport/tennis/35863208 [Accessed 20 Nov. 2019].</a:t>
            </a:r>
            <a:endParaRPr lang="en-GB" sz="1200" dirty="0"/>
          </a:p>
          <a:p>
            <a:pPr marL="0" indent="0">
              <a:buNone/>
            </a:pPr>
            <a:r>
              <a:rPr lang="en-GB" sz="1200" dirty="0"/>
              <a:t>Coad, D. (2008). The Metrosexual: Gender, Sexuality and Sport. Albany: State University of New York Press.</a:t>
            </a:r>
          </a:p>
          <a:p>
            <a:pPr marL="0" indent="0">
              <a:buNone/>
            </a:pPr>
            <a:r>
              <a:rPr lang="en-GB" sz="1200" dirty="0"/>
              <a:t>Gratton, C. and Jones, I. (2010). </a:t>
            </a:r>
            <a:r>
              <a:rPr lang="en-GB" sz="1200" i="1" dirty="0"/>
              <a:t>Research Methods for Sports Studies</a:t>
            </a:r>
            <a:r>
              <a:rPr lang="en-GB" sz="1200" dirty="0"/>
              <a:t>. 2nd ed. Oxon: Routledge, p.272,273.</a:t>
            </a:r>
          </a:p>
          <a:p>
            <a:pPr marL="0" indent="0">
              <a:buNone/>
            </a:pPr>
            <a:r>
              <a:rPr lang="en-GB" sz="1200" dirty="0"/>
              <a:t>Houlihan, B. (2008). </a:t>
            </a:r>
            <a:r>
              <a:rPr lang="en-GB" sz="1200" i="1" dirty="0"/>
              <a:t>Sport and Society</a:t>
            </a:r>
            <a:r>
              <a:rPr lang="en-GB" sz="1200" dirty="0"/>
              <a:t>. 2nd ed. London: SAGE, p.86-91</a:t>
            </a:r>
            <a:r>
              <a:rPr lang="en-GB" sz="1300" dirty="0"/>
              <a:t>.</a:t>
            </a:r>
          </a:p>
          <a:p>
            <a:pPr marL="0" indent="0">
              <a:buNone/>
            </a:pPr>
            <a:endParaRPr lang="en-GB" sz="1200" dirty="0"/>
          </a:p>
          <a:p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24" name="Straight Connector 16">
            <a:extLst>
              <a:ext uri="{FF2B5EF4-FFF2-40B4-BE49-F238E27FC236}">
                <a16:creationId xmlns:a16="http://schemas.microsoft.com/office/drawing/2014/main" id="{AD23B2CD-009B-425A-9616-1E1AD1D5A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accent1">
                <a:lumMod val="7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87048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ln>
              <a:noFill/>
            </a:ln>
          </p:spPr>
          <p:style>
            <a:lnRef idx="0">
              <a:scrgbClr r="0" g="0" b="0"/>
            </a:lnRef>
            <a:fillRef idx="1002">
              <a:schemeClr val="dk2"/>
            </a:fillRef>
            <a:effectRef idx="0">
              <a:scrgbClr r="0" g="0" b="0"/>
            </a:effectRef>
            <a:fontRef idx="major"/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799E106-CE66-4897-8CD4-EE9DDE10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372" y="1209957"/>
            <a:ext cx="3034580" cy="44380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200" dirty="0">
                <a:solidFill>
                  <a:schemeClr val="tx1"/>
                </a:solidFill>
              </a:rPr>
              <a:t>Reference List: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BB1F29-F2F9-4E5B-8908-B39D1BCFE1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8033" y="1440519"/>
            <a:ext cx="5302189" cy="47399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200" dirty="0"/>
              <a:t>Publichealthwalesobservatory.wales.nhs.uk. (2019). </a:t>
            </a:r>
            <a:r>
              <a:rPr lang="en-GB" sz="1200" i="1" dirty="0"/>
              <a:t>Public Health Wales Observatory</a:t>
            </a:r>
            <a:r>
              <a:rPr lang="en-GB" sz="1200" dirty="0"/>
              <a:t>. [online]: http://www.publichealthwalesobservatory.wales.nhs.uk/home [Accessed 2 Nov. 2019]. </a:t>
            </a:r>
          </a:p>
          <a:p>
            <a:pPr marL="0" indent="0">
              <a:buNone/>
            </a:pPr>
            <a:r>
              <a:rPr lang="en-GB" sz="1200" dirty="0"/>
              <a:t>Jeanes, R., Hills, L., and Kay, T. (2016). Women, Sport and Gender Equity, in Houlihan, B. and Malcolm, D. eds. (2016) Sport and Society, 3rd Edition. London: Sage Publications.</a:t>
            </a:r>
          </a:p>
          <a:p>
            <a:pPr marL="0" indent="0">
              <a:buNone/>
            </a:pPr>
            <a:r>
              <a:rPr lang="en-GB" sz="1200" dirty="0"/>
              <a:t>Marjoribanks, T. and Farquharson, K. (2012). Sport and Society in the Global Age. Basingstoke: Palgrave Macmillan,p.61.62.63.65.</a:t>
            </a:r>
          </a:p>
          <a:p>
            <a:pPr marL="0" indent="0">
              <a:buNone/>
            </a:pPr>
            <a:r>
              <a:rPr lang="en-GB" sz="1200" dirty="0"/>
              <a:t>Messner, M.A. (2002). Taking the Field: Women, Men and Sports. Minneapolis: University of Minnesota Press. </a:t>
            </a:r>
          </a:p>
          <a:p>
            <a:pPr marL="0" indent="0">
              <a:buNone/>
            </a:pPr>
            <a:r>
              <a:rPr lang="en-GB" sz="1200" dirty="0"/>
              <a:t>Sportengland.org. (2019). </a:t>
            </a:r>
            <a:r>
              <a:rPr lang="en-GB" sz="1200" i="1" dirty="0"/>
              <a:t>This Girl Can</a:t>
            </a:r>
            <a:r>
              <a:rPr lang="en-GB" sz="1200" dirty="0"/>
              <a:t>. https://www.sportengland.org/our-work/women/this-girl-can/ [Accessed 20 Oct. 2019].</a:t>
            </a:r>
          </a:p>
          <a:p>
            <a:pPr marL="0" indent="0">
              <a:buNone/>
            </a:pPr>
            <a:r>
              <a:rPr lang="en-GB" sz="1200" dirty="0" err="1"/>
              <a:t>Sport.Wales</a:t>
            </a:r>
            <a:r>
              <a:rPr lang="en-GB" sz="1200" dirty="0"/>
              <a:t>. (2019). </a:t>
            </a:r>
            <a:r>
              <a:rPr lang="en-GB" sz="1200" i="1" dirty="0"/>
              <a:t>Research &amp; Policy | Sport Wales - </a:t>
            </a:r>
            <a:r>
              <a:rPr lang="en-GB" sz="1200" i="1" dirty="0" err="1"/>
              <a:t>Chwaraeon</a:t>
            </a:r>
            <a:r>
              <a:rPr lang="en-GB" sz="1200" i="1" dirty="0"/>
              <a:t> Cymru</a:t>
            </a:r>
            <a:r>
              <a:rPr lang="en-GB" sz="1200" dirty="0"/>
              <a:t>. [online]: http://sport.wales/research--policy.aspx [Accessed 2 Nov. 2019].</a:t>
            </a:r>
          </a:p>
        </p:txBody>
      </p:sp>
      <p:cxnSp>
        <p:nvCxnSpPr>
          <p:cNvPr id="24" name="Straight Connector 16">
            <a:extLst>
              <a:ext uri="{FF2B5EF4-FFF2-40B4-BE49-F238E27FC236}">
                <a16:creationId xmlns:a16="http://schemas.microsoft.com/office/drawing/2014/main" id="{AD23B2CD-009B-425A-9616-1E1AD1D5A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accent1">
                <a:lumMod val="7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4841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EC7F02AD-9687-440F-A9DF-FAA6F22270D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207</Words>
  <Application>Microsoft Office PowerPoint</Application>
  <PresentationFormat>Widescreen</PresentationFormat>
  <Paragraphs>64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Century Gothic</vt:lpstr>
      <vt:lpstr>Wingdings</vt:lpstr>
      <vt:lpstr>Wingdings 3</vt:lpstr>
      <vt:lpstr>Ion Boardroom</vt:lpstr>
      <vt:lpstr>What is causing the lack of female participation in sport? (M4X02088)</vt:lpstr>
      <vt:lpstr>Key Points  Pwyntiau Allweddol</vt:lpstr>
      <vt:lpstr>Sport Particpation/ Cyfranogiad Mewn Chwaraeon</vt:lpstr>
      <vt:lpstr>Difference between male and female/ Gwahanieaeth rhwng dynion a menywod. </vt:lpstr>
      <vt:lpstr>  Pay Gap /Blwch Cyflog </vt:lpstr>
      <vt:lpstr>Tennis/Tenis</vt:lpstr>
      <vt:lpstr>Stereotypes and Physical Education</vt:lpstr>
      <vt:lpstr>Stereotypes and Society</vt:lpstr>
      <vt:lpstr>In Conclusion/ Casgliad</vt:lpstr>
      <vt:lpstr>Evaluation/Gwerthusiad….</vt:lpstr>
      <vt:lpstr>Reference List: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causing the lack of female participation in sport? (M4X02088)</dc:title>
  <dc:creator>Kyle Cummings</dc:creator>
  <cp:lastModifiedBy>Kyle Cummings</cp:lastModifiedBy>
  <cp:revision>7</cp:revision>
  <dcterms:created xsi:type="dcterms:W3CDTF">2019-11-24T20:42:45Z</dcterms:created>
  <dcterms:modified xsi:type="dcterms:W3CDTF">2019-11-24T21:28:41Z</dcterms:modified>
</cp:coreProperties>
</file>