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4E50DE-7200-49BB-95DF-235580A77400}" type="datetimeFigureOut">
              <a:rPr lang="en-US" smtClean="0"/>
              <a:t>10/7/2026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5DE5-AE98-4DCC-8115-8DC4C3A8BEA2}" type="slidenum">
              <a:rPr lang="en-US" smtClean="0"/>
              <a:t>‹#›</a:t>
            </a:fld>
            <a:endParaRPr lang="en-US"/>
          </a:p>
        </p:txBody>
      </p:sp>
    </p:spTree>
    <p:extLst>
      <p:ext uri="{BB962C8B-B14F-4D97-AF65-F5344CB8AC3E}">
        <p14:creationId xmlns:p14="http://schemas.microsoft.com/office/powerpoint/2010/main" val="630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75F23D-AED5-41A9-B7A2-020BDF2C61A9}" type="slidenum">
              <a:rPr lang="en-US" smtClean="0"/>
              <a:t>1</a:t>
            </a:fld>
            <a:endParaRPr lang="en-US"/>
          </a:p>
        </p:txBody>
      </p:sp>
    </p:spTree>
    <p:extLst>
      <p:ext uri="{BB962C8B-B14F-4D97-AF65-F5344CB8AC3E}">
        <p14:creationId xmlns:p14="http://schemas.microsoft.com/office/powerpoint/2010/main" val="161517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A52-76D6-2AF5-D225-62D49EC725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E95E0DB-D1FB-82A3-E78A-800573169F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BDE12B-6CE3-3F0C-57EF-3A42EF00F8B0}"/>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5" name="Footer Placeholder 4">
            <a:extLst>
              <a:ext uri="{FF2B5EF4-FFF2-40B4-BE49-F238E27FC236}">
                <a16:creationId xmlns:a16="http://schemas.microsoft.com/office/drawing/2014/main" id="{6946A736-7F9B-509F-2857-A51EC47B27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757EF7-7CFD-4E01-8518-D38CBF51E29A}"/>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3692111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74021-1F42-DD17-C4A7-F6754D38479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0C85FDF-22C6-BD86-A7A1-739AD90071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92C6A-B320-CF12-B1D2-90AA917676F6}"/>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5" name="Footer Placeholder 4">
            <a:extLst>
              <a:ext uri="{FF2B5EF4-FFF2-40B4-BE49-F238E27FC236}">
                <a16:creationId xmlns:a16="http://schemas.microsoft.com/office/drawing/2014/main" id="{3944BF2E-37D0-4D7A-22E9-0CB3C0D2C6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ACFCDA-DAF1-2A07-2514-C6AA448B21CE}"/>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1520811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14CEC-6D6E-C522-C8F0-148C4D43BA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B14B88E-FB63-B489-5FE8-E02C315BC93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7F8C2B-97A9-4AEC-5490-3E0D312E025C}"/>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5" name="Footer Placeholder 4">
            <a:extLst>
              <a:ext uri="{FF2B5EF4-FFF2-40B4-BE49-F238E27FC236}">
                <a16:creationId xmlns:a16="http://schemas.microsoft.com/office/drawing/2014/main" id="{FECAF5A1-0FFE-BF69-3C03-8D04DF4271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4308D7-E56C-6FCC-DDC5-D6D4627B0820}"/>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939356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BF57B-63B8-ECEC-4B08-EA5F728BC1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DCB7EB-7438-B6C3-B7C9-83F7FC7EAD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86FCFA-1CD3-9539-AF66-FF3BB15B23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D5F2C5-A609-A3B9-9919-CD581DDED16B}"/>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6" name="Footer Placeholder 5">
            <a:extLst>
              <a:ext uri="{FF2B5EF4-FFF2-40B4-BE49-F238E27FC236}">
                <a16:creationId xmlns:a16="http://schemas.microsoft.com/office/drawing/2014/main" id="{673B07E5-B498-CD98-C8B4-EBD4E236DA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5053C6-0776-3E1F-9C9F-36A4AC7602B0}"/>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1412208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DF0E2-49E4-34D7-CC4C-5879531AD14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E46E85-5F0A-BB64-FC16-1EF408CDE3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1B73C0-8720-39C3-DFC2-CEE79EF346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6FE5D33-4976-7592-CF72-0F2B52DAA7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2974D1-5BBA-4E7A-9E49-D71E0B5C5B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B355B9E-01C0-D3B3-4C73-EAD725255807}"/>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8" name="Footer Placeholder 7">
            <a:extLst>
              <a:ext uri="{FF2B5EF4-FFF2-40B4-BE49-F238E27FC236}">
                <a16:creationId xmlns:a16="http://schemas.microsoft.com/office/drawing/2014/main" id="{529005A1-17A5-3505-5C34-FECF67822E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5CA92C-5DA8-9639-CEE5-2610A7808465}"/>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1512500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B2356-C082-E573-F167-D66579DD472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37363C5-4484-DD8D-3ECD-7163F416D5D3}"/>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4" name="Footer Placeholder 3">
            <a:extLst>
              <a:ext uri="{FF2B5EF4-FFF2-40B4-BE49-F238E27FC236}">
                <a16:creationId xmlns:a16="http://schemas.microsoft.com/office/drawing/2014/main" id="{E2F5E9A8-BB23-AA03-856A-E59F696D1F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E17B0D-2F32-CEFB-BDDD-1C247139AAD0}"/>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3620006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AF6AD9-193B-C1B0-EA89-D7623B35A68B}"/>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3" name="Footer Placeholder 2">
            <a:extLst>
              <a:ext uri="{FF2B5EF4-FFF2-40B4-BE49-F238E27FC236}">
                <a16:creationId xmlns:a16="http://schemas.microsoft.com/office/drawing/2014/main" id="{3C4F58CA-7865-78AF-DBE3-2E1EFF5855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75B4B82-A210-728F-D1F9-B5D7FE43BB6B}"/>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551106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C9510-D8B8-5BA1-34A6-1F6BBD74B8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961F29D-B56E-F3B4-0EE6-482AE5A469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A5B8A19-EA98-2B42-73B6-79BA659FA5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667A2B-A987-8ECC-DA2D-811AEA63C91D}"/>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6" name="Footer Placeholder 5">
            <a:extLst>
              <a:ext uri="{FF2B5EF4-FFF2-40B4-BE49-F238E27FC236}">
                <a16:creationId xmlns:a16="http://schemas.microsoft.com/office/drawing/2014/main" id="{5644D215-8403-B4C1-E811-DE14FD2E59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B3621D-E5F7-C213-0CDD-D394A875488B}"/>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3858885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B9FB-A43A-C28A-C428-C6265C4F0D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D8BA0B1-FDDF-A61D-47D8-363D1FFDA2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97A031D-780F-C407-5F2C-A3E6DB464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D57EDA-D9B0-F7A7-FD5D-BBCF85AAB3B5}"/>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6" name="Footer Placeholder 5">
            <a:extLst>
              <a:ext uri="{FF2B5EF4-FFF2-40B4-BE49-F238E27FC236}">
                <a16:creationId xmlns:a16="http://schemas.microsoft.com/office/drawing/2014/main" id="{5722159D-8906-AF27-4DBC-42F59A5BBD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C9D602-0371-237D-6CC7-D928B4228F29}"/>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2286704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867AF-DEDC-2EE6-E3E8-78B79B20888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C06C4D3-DA00-5814-2B79-413CC60AA4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536BA6-B654-FA2E-E69F-52BF92A9867A}"/>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5" name="Footer Placeholder 4">
            <a:extLst>
              <a:ext uri="{FF2B5EF4-FFF2-40B4-BE49-F238E27FC236}">
                <a16:creationId xmlns:a16="http://schemas.microsoft.com/office/drawing/2014/main" id="{30AEF7E0-99B4-92DA-320C-16CFAEBFE0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59A696-7487-3A5D-3673-21A1BF4B3C14}"/>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842922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6C1A4F-40C6-63AA-2128-E287ACADD0D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E481997-212F-82EA-6A54-6936C0D237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178598-1A7D-C392-1BB6-A5EF211CD159}"/>
              </a:ext>
            </a:extLst>
          </p:cNvPr>
          <p:cNvSpPr>
            <a:spLocks noGrp="1"/>
          </p:cNvSpPr>
          <p:nvPr>
            <p:ph type="dt" sz="half" idx="10"/>
          </p:nvPr>
        </p:nvSpPr>
        <p:spPr/>
        <p:txBody>
          <a:bodyPr/>
          <a:lstStyle/>
          <a:p>
            <a:fld id="{4F7D9D70-298B-483B-BDE0-112C7935404E}" type="datetimeFigureOut">
              <a:rPr lang="en-US" smtClean="0"/>
              <a:t>10/7/2026</a:t>
            </a:fld>
            <a:endParaRPr lang="en-US"/>
          </a:p>
        </p:txBody>
      </p:sp>
      <p:sp>
        <p:nvSpPr>
          <p:cNvPr id="5" name="Footer Placeholder 4">
            <a:extLst>
              <a:ext uri="{FF2B5EF4-FFF2-40B4-BE49-F238E27FC236}">
                <a16:creationId xmlns:a16="http://schemas.microsoft.com/office/drawing/2014/main" id="{3708476F-7379-D9AA-961E-3591A92CE7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7C3824-38C5-9A44-1489-06FAB7173415}"/>
              </a:ext>
            </a:extLst>
          </p:cNvPr>
          <p:cNvSpPr>
            <a:spLocks noGrp="1"/>
          </p:cNvSpPr>
          <p:nvPr>
            <p:ph type="sldNum" sz="quarter" idx="12"/>
          </p:nvPr>
        </p:nvSpPr>
        <p:spPr/>
        <p:txBody>
          <a:bodyPr/>
          <a:lstStyle/>
          <a:p>
            <a:fld id="{72519257-71E0-4EC6-A6DA-F412C87C9485}" type="slidenum">
              <a:rPr lang="en-US" smtClean="0"/>
              <a:t>‹#›</a:t>
            </a:fld>
            <a:endParaRPr lang="en-US"/>
          </a:p>
        </p:txBody>
      </p:sp>
    </p:spTree>
    <p:extLst>
      <p:ext uri="{BB962C8B-B14F-4D97-AF65-F5344CB8AC3E}">
        <p14:creationId xmlns:p14="http://schemas.microsoft.com/office/powerpoint/2010/main" val="56180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8A35C5-B5ED-1FBC-5736-716579D056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BD9FBB-B40C-1ABA-E122-673490A63C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EE3982-382F-A975-42D7-F4043E8004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7D9D70-298B-483B-BDE0-112C7935404E}" type="datetimeFigureOut">
              <a:rPr lang="en-US" smtClean="0"/>
              <a:t>10/7/2026</a:t>
            </a:fld>
            <a:endParaRPr lang="en-US"/>
          </a:p>
        </p:txBody>
      </p:sp>
      <p:sp>
        <p:nvSpPr>
          <p:cNvPr id="5" name="Footer Placeholder 4">
            <a:extLst>
              <a:ext uri="{FF2B5EF4-FFF2-40B4-BE49-F238E27FC236}">
                <a16:creationId xmlns:a16="http://schemas.microsoft.com/office/drawing/2014/main" id="{44AA6DF1-73D3-3019-7F0B-9A2F561C80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9EDF7AA-F8D2-7B84-C156-165A63A085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519257-71E0-4EC6-A6DA-F412C87C9485}" type="slidenum">
              <a:rPr lang="en-US" smtClean="0"/>
              <a:t>‹#›</a:t>
            </a:fld>
            <a:endParaRPr lang="en-US"/>
          </a:p>
        </p:txBody>
      </p:sp>
    </p:spTree>
    <p:extLst>
      <p:ext uri="{BB962C8B-B14F-4D97-AF65-F5344CB8AC3E}">
        <p14:creationId xmlns:p14="http://schemas.microsoft.com/office/powerpoint/2010/main" val="211697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18497" y="95025"/>
            <a:ext cx="11887200" cy="533400"/>
          </a:xfrm>
          <a:prstGeom prst="roundRect">
            <a:avLst>
              <a:gd name="adj" fmla="val 17857"/>
            </a:avLst>
          </a:prstGeom>
          <a:solidFill>
            <a:srgbClr val="17337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134442" y="6031037"/>
            <a:ext cx="11887200" cy="247650"/>
          </a:xfrm>
          <a:prstGeom prst="roundRect">
            <a:avLst>
              <a:gd name="adj" fmla="val 23076"/>
            </a:avLst>
          </a:prstGeom>
          <a:solidFill>
            <a:srgbClr val="FEF08A"/>
          </a:solidFill>
          <a:ln w="9525">
            <a:solidFill>
              <a:srgbClr val="FDE047"/>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152400" y="6305103"/>
            <a:ext cx="11887200" cy="526033"/>
          </a:xfrm>
          <a:prstGeom prst="roundRect">
            <a:avLst>
              <a:gd name="adj" fmla="val 15329"/>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ounded Rectangle 4"/>
          <p:cNvSpPr/>
          <p:nvPr/>
        </p:nvSpPr>
        <p:spPr>
          <a:xfrm>
            <a:off x="152400" y="747266"/>
            <a:ext cx="3760886" cy="952500"/>
          </a:xfrm>
          <a:prstGeom prst="roundRect">
            <a:avLst>
              <a:gd name="adj" fmla="val 8000"/>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152400" y="1833116"/>
            <a:ext cx="3760886" cy="1071562"/>
          </a:xfrm>
          <a:prstGeom prst="roundRect">
            <a:avLst>
              <a:gd name="adj" fmla="val 7111"/>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152400" y="3038028"/>
            <a:ext cx="3760886" cy="3014662"/>
          </a:xfrm>
          <a:prstGeom prst="roundRect">
            <a:avLst>
              <a:gd name="adj" fmla="val 2527"/>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8413849" y="775841"/>
            <a:ext cx="3616226" cy="828675"/>
          </a:xfrm>
          <a:prstGeom prst="roundRect">
            <a:avLst>
              <a:gd name="adj" fmla="val 9195"/>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278862" y="1709291"/>
            <a:ext cx="3760886" cy="833437"/>
          </a:xfrm>
          <a:prstGeom prst="roundRect">
            <a:avLst>
              <a:gd name="adj" fmla="val 9142"/>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000"/>
          </a:p>
        </p:txBody>
      </p:sp>
      <p:sp>
        <p:nvSpPr>
          <p:cNvPr id="11" name="Rounded Rectangle 10"/>
          <p:cNvSpPr/>
          <p:nvPr/>
        </p:nvSpPr>
        <p:spPr>
          <a:xfrm>
            <a:off x="8278862" y="2676078"/>
            <a:ext cx="3760886" cy="1481137"/>
          </a:xfrm>
          <a:prstGeom prst="roundRect">
            <a:avLst>
              <a:gd name="adj" fmla="val 5144"/>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8293149" y="4278437"/>
            <a:ext cx="3760886" cy="1762125"/>
          </a:xfrm>
          <a:prstGeom prst="roundRect">
            <a:avLst>
              <a:gd name="adj" fmla="val 4324"/>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276225" y="6104632"/>
            <a:ext cx="838200" cy="152400"/>
          </a:xfrm>
          <a:prstGeom prst="roundRect">
            <a:avLst>
              <a:gd name="adj" fmla="val 25000"/>
            </a:avLst>
          </a:prstGeom>
          <a:solidFill>
            <a:srgbClr val="1E3A8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228599" y="6326313"/>
            <a:ext cx="771377" cy="407416"/>
          </a:xfrm>
          <a:prstGeom prst="roundRect">
            <a:avLst>
              <a:gd name="adj" fmla="val 21428"/>
            </a:avLst>
          </a:prstGeom>
          <a:solidFill>
            <a:srgbClr val="0F172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285750" y="832991"/>
            <a:ext cx="1047750" cy="247650"/>
          </a:xfrm>
          <a:prstGeom prst="roundRect">
            <a:avLst>
              <a:gd name="adj" fmla="val 50000"/>
            </a:avLst>
          </a:prstGeom>
          <a:solidFill>
            <a:srgbClr val="DC262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152400" y="1690241"/>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152400" y="747266"/>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152400" y="747266"/>
            <a:ext cx="38100" cy="952500"/>
          </a:xfrm>
          <a:prstGeom prst="rect">
            <a:avLst/>
          </a:prstGeom>
          <a:solidFill>
            <a:srgbClr val="DC262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903761" y="747266"/>
            <a:ext cx="9525" cy="952500"/>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ounded Rectangle 19"/>
          <p:cNvSpPr/>
          <p:nvPr/>
        </p:nvSpPr>
        <p:spPr>
          <a:xfrm>
            <a:off x="285750" y="1918841"/>
            <a:ext cx="952500" cy="247650"/>
          </a:xfrm>
          <a:prstGeom prst="roundRect">
            <a:avLst>
              <a:gd name="adj" fmla="val 50000"/>
            </a:avLst>
          </a:prstGeom>
          <a:solidFill>
            <a:srgbClr val="D9770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152400" y="2895153"/>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152400" y="1833116"/>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152400" y="1833116"/>
            <a:ext cx="38100" cy="1071562"/>
          </a:xfrm>
          <a:prstGeom prst="rect">
            <a:avLst/>
          </a:prstGeom>
          <a:solidFill>
            <a:srgbClr val="D9770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3903761" y="1833116"/>
            <a:ext cx="9525" cy="1071562"/>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152400" y="6043166"/>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152400" y="3038028"/>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152400" y="3038028"/>
            <a:ext cx="38100" cy="3014662"/>
          </a:xfrm>
          <a:prstGeom prst="rect">
            <a:avLst/>
          </a:prstGeom>
          <a:solidFill>
            <a:srgbClr val="1E3A8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3903761" y="3038028"/>
            <a:ext cx="9525" cy="3014662"/>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ounded Rectangle 28"/>
          <p:cNvSpPr/>
          <p:nvPr/>
        </p:nvSpPr>
        <p:spPr>
          <a:xfrm>
            <a:off x="285750" y="4800154"/>
            <a:ext cx="3522761" cy="1166811"/>
          </a:xfrm>
          <a:prstGeom prst="roundRect">
            <a:avLst>
              <a:gd name="adj" fmla="val 5594"/>
            </a:avLst>
          </a:prstGeom>
          <a:solidFill>
            <a:srgbClr val="FEF9C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30" name="Rectangle 29"/>
          <p:cNvSpPr/>
          <p:nvPr/>
        </p:nvSpPr>
        <p:spPr>
          <a:xfrm>
            <a:off x="4027586" y="6043166"/>
            <a:ext cx="413697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4027586" y="747266"/>
            <a:ext cx="413697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4027586" y="747266"/>
            <a:ext cx="38100" cy="5305425"/>
          </a:xfrm>
          <a:prstGeom prst="rect">
            <a:avLst/>
          </a:prstGeom>
          <a:solidFill>
            <a:srgbClr val="0F766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Rectangle 32"/>
          <p:cNvSpPr/>
          <p:nvPr/>
        </p:nvSpPr>
        <p:spPr>
          <a:xfrm>
            <a:off x="8155037" y="747266"/>
            <a:ext cx="9525" cy="53054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ounded Rectangle 33"/>
          <p:cNvSpPr/>
          <p:nvPr/>
        </p:nvSpPr>
        <p:spPr>
          <a:xfrm>
            <a:off x="8412212" y="832991"/>
            <a:ext cx="1633537" cy="247650"/>
          </a:xfrm>
          <a:prstGeom prst="roundRect">
            <a:avLst>
              <a:gd name="adj" fmla="val 50000"/>
            </a:avLst>
          </a:prstGeom>
          <a:solidFill>
            <a:srgbClr val="7C3A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8278862" y="1566416"/>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Rectangle 35"/>
          <p:cNvSpPr/>
          <p:nvPr/>
        </p:nvSpPr>
        <p:spPr>
          <a:xfrm>
            <a:off x="8278862" y="747266"/>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Rectangle 36"/>
          <p:cNvSpPr/>
          <p:nvPr/>
        </p:nvSpPr>
        <p:spPr>
          <a:xfrm>
            <a:off x="8278862" y="747266"/>
            <a:ext cx="38100" cy="828675"/>
          </a:xfrm>
          <a:prstGeom prst="rect">
            <a:avLst/>
          </a:prstGeom>
          <a:solidFill>
            <a:srgbClr val="7C3A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12030223" y="747266"/>
            <a:ext cx="9525" cy="82867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ounded Rectangle 38"/>
          <p:cNvSpPr/>
          <p:nvPr/>
        </p:nvSpPr>
        <p:spPr>
          <a:xfrm>
            <a:off x="8412212" y="1137791"/>
            <a:ext cx="3627388" cy="352425"/>
          </a:xfrm>
          <a:prstGeom prst="roundRect">
            <a:avLst>
              <a:gd name="adj" fmla="val 16216"/>
            </a:avLst>
          </a:prstGeom>
          <a:solidFill>
            <a:srgbClr val="F5F3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ounded Rectangle 39"/>
          <p:cNvSpPr/>
          <p:nvPr/>
        </p:nvSpPr>
        <p:spPr>
          <a:xfrm>
            <a:off x="8412212" y="1795016"/>
            <a:ext cx="1266825" cy="247650"/>
          </a:xfrm>
          <a:prstGeom prst="roundRect">
            <a:avLst>
              <a:gd name="adj" fmla="val 50000"/>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8278862" y="2533203"/>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Rectangle 41"/>
          <p:cNvSpPr/>
          <p:nvPr/>
        </p:nvSpPr>
        <p:spPr>
          <a:xfrm>
            <a:off x="8278862" y="1709291"/>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Rectangle 42"/>
          <p:cNvSpPr/>
          <p:nvPr/>
        </p:nvSpPr>
        <p:spPr>
          <a:xfrm>
            <a:off x="8278862" y="1709291"/>
            <a:ext cx="38100" cy="833437"/>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p:cNvSpPr/>
          <p:nvPr/>
        </p:nvSpPr>
        <p:spPr>
          <a:xfrm>
            <a:off x="12030223" y="1709291"/>
            <a:ext cx="9525" cy="833437"/>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ounded Rectangle 44"/>
          <p:cNvSpPr/>
          <p:nvPr/>
        </p:nvSpPr>
        <p:spPr>
          <a:xfrm>
            <a:off x="8412212" y="2761803"/>
            <a:ext cx="1747837" cy="247650"/>
          </a:xfrm>
          <a:prstGeom prst="roundRect">
            <a:avLst>
              <a:gd name="adj" fmla="val 50000"/>
            </a:avLst>
          </a:prstGeom>
          <a:solidFill>
            <a:srgbClr val="1D4ED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Rectangle 45"/>
          <p:cNvSpPr/>
          <p:nvPr/>
        </p:nvSpPr>
        <p:spPr>
          <a:xfrm>
            <a:off x="8278862" y="4147691"/>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Rectangle 46"/>
          <p:cNvSpPr/>
          <p:nvPr/>
        </p:nvSpPr>
        <p:spPr>
          <a:xfrm>
            <a:off x="8278862" y="2676078"/>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Rectangle 47"/>
          <p:cNvSpPr/>
          <p:nvPr/>
        </p:nvSpPr>
        <p:spPr>
          <a:xfrm>
            <a:off x="8278862" y="2676078"/>
            <a:ext cx="38100" cy="1481137"/>
          </a:xfrm>
          <a:prstGeom prst="rect">
            <a:avLst/>
          </a:prstGeom>
          <a:solidFill>
            <a:srgbClr val="1D4ED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Rectangle 48"/>
          <p:cNvSpPr/>
          <p:nvPr/>
        </p:nvSpPr>
        <p:spPr>
          <a:xfrm>
            <a:off x="12030223" y="2676078"/>
            <a:ext cx="9525" cy="1481137"/>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Rounded Rectangle 49"/>
          <p:cNvSpPr/>
          <p:nvPr/>
        </p:nvSpPr>
        <p:spPr>
          <a:xfrm>
            <a:off x="8412212" y="4376291"/>
            <a:ext cx="3522761" cy="247650"/>
          </a:xfrm>
          <a:prstGeom prst="roundRect">
            <a:avLst>
              <a:gd name="adj" fmla="val 50000"/>
            </a:avLst>
          </a:prstGeom>
          <a:solidFill>
            <a:srgbClr val="88133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Rectangle 50"/>
          <p:cNvSpPr/>
          <p:nvPr/>
        </p:nvSpPr>
        <p:spPr>
          <a:xfrm>
            <a:off x="8278862" y="6043166"/>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Rectangle 51"/>
          <p:cNvSpPr/>
          <p:nvPr/>
        </p:nvSpPr>
        <p:spPr>
          <a:xfrm>
            <a:off x="8278862" y="4290566"/>
            <a:ext cx="3760886"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Rectangle 52"/>
          <p:cNvSpPr/>
          <p:nvPr/>
        </p:nvSpPr>
        <p:spPr>
          <a:xfrm>
            <a:off x="8278862" y="4290566"/>
            <a:ext cx="38100" cy="1762125"/>
          </a:xfrm>
          <a:prstGeom prst="rect">
            <a:avLst/>
          </a:prstGeom>
          <a:solidFill>
            <a:srgbClr val="88133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Rectangle 53"/>
          <p:cNvSpPr/>
          <p:nvPr/>
        </p:nvSpPr>
        <p:spPr>
          <a:xfrm>
            <a:off x="12030223" y="4290566"/>
            <a:ext cx="9525" cy="17621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Rounded Rectangle 54"/>
          <p:cNvSpPr/>
          <p:nvPr/>
        </p:nvSpPr>
        <p:spPr>
          <a:xfrm>
            <a:off x="323850" y="861566"/>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Rounded Rectangle 55"/>
          <p:cNvSpPr/>
          <p:nvPr/>
        </p:nvSpPr>
        <p:spPr>
          <a:xfrm>
            <a:off x="323850" y="1947416"/>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Rounded Rectangle 56"/>
          <p:cNvSpPr/>
          <p:nvPr/>
        </p:nvSpPr>
        <p:spPr>
          <a:xfrm>
            <a:off x="285750" y="3123753"/>
            <a:ext cx="1152525" cy="247650"/>
          </a:xfrm>
          <a:prstGeom prst="roundRect">
            <a:avLst>
              <a:gd name="adj" fmla="val 50000"/>
            </a:avLst>
          </a:prstGeom>
          <a:solidFill>
            <a:srgbClr val="1E3A8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Rectangle 57"/>
          <p:cNvSpPr/>
          <p:nvPr/>
        </p:nvSpPr>
        <p:spPr>
          <a:xfrm>
            <a:off x="268606" y="4800154"/>
            <a:ext cx="45719" cy="1166811"/>
          </a:xfrm>
          <a:prstGeom prst="rect">
            <a:avLst/>
          </a:prstGeom>
          <a:solidFill>
            <a:srgbClr val="CA8A0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9" name="Rounded Rectangle 58"/>
          <p:cNvSpPr/>
          <p:nvPr/>
        </p:nvSpPr>
        <p:spPr>
          <a:xfrm>
            <a:off x="4160936" y="832991"/>
            <a:ext cx="1042987" cy="247650"/>
          </a:xfrm>
          <a:prstGeom prst="roundRect">
            <a:avLst>
              <a:gd name="adj" fmla="val 50000"/>
            </a:avLst>
          </a:prstGeom>
          <a:solidFill>
            <a:srgbClr val="0F766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Rounded Rectangle 59"/>
          <p:cNvSpPr/>
          <p:nvPr/>
        </p:nvSpPr>
        <p:spPr>
          <a:xfrm>
            <a:off x="8450312" y="861566"/>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Rounded Rectangle 60"/>
          <p:cNvSpPr/>
          <p:nvPr/>
        </p:nvSpPr>
        <p:spPr>
          <a:xfrm>
            <a:off x="8450312" y="1823591"/>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Rounded Rectangle 61"/>
          <p:cNvSpPr/>
          <p:nvPr/>
        </p:nvSpPr>
        <p:spPr>
          <a:xfrm>
            <a:off x="8450312" y="2790378"/>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3" name="Rounded Rectangle 62"/>
          <p:cNvSpPr/>
          <p:nvPr/>
        </p:nvSpPr>
        <p:spPr>
          <a:xfrm>
            <a:off x="8412212" y="3066603"/>
            <a:ext cx="3522761" cy="309562"/>
          </a:xfrm>
          <a:prstGeom prst="roundRect">
            <a:avLst>
              <a:gd name="adj" fmla="val 12307"/>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Rounded Rectangle 63"/>
          <p:cNvSpPr/>
          <p:nvPr/>
        </p:nvSpPr>
        <p:spPr>
          <a:xfrm>
            <a:off x="8412212" y="3414266"/>
            <a:ext cx="3522761" cy="309562"/>
          </a:xfrm>
          <a:prstGeom prst="roundRect">
            <a:avLst>
              <a:gd name="adj" fmla="val 12307"/>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Rounded Rectangle 64"/>
          <p:cNvSpPr/>
          <p:nvPr/>
        </p:nvSpPr>
        <p:spPr>
          <a:xfrm>
            <a:off x="8412212" y="3761928"/>
            <a:ext cx="3522761" cy="309562"/>
          </a:xfrm>
          <a:prstGeom prst="roundRect">
            <a:avLst>
              <a:gd name="adj" fmla="val 12307"/>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Rounded Rectangle 65"/>
          <p:cNvSpPr/>
          <p:nvPr/>
        </p:nvSpPr>
        <p:spPr>
          <a:xfrm>
            <a:off x="8450312" y="4404866"/>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7" name="Rounded Rectangle 66"/>
          <p:cNvSpPr/>
          <p:nvPr/>
        </p:nvSpPr>
        <p:spPr>
          <a:xfrm>
            <a:off x="8412212" y="4681091"/>
            <a:ext cx="859333" cy="1285875"/>
          </a:xfrm>
          <a:prstGeom prst="roundRect">
            <a:avLst>
              <a:gd name="adj" fmla="val 4433"/>
            </a:avLst>
          </a:prstGeom>
          <a:solidFill>
            <a:srgbClr val="FFF1F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8" name="Rounded Rectangle 67"/>
          <p:cNvSpPr/>
          <p:nvPr/>
        </p:nvSpPr>
        <p:spPr>
          <a:xfrm>
            <a:off x="9300120" y="4681091"/>
            <a:ext cx="859333" cy="1285875"/>
          </a:xfrm>
          <a:prstGeom prst="roundRect">
            <a:avLst>
              <a:gd name="adj" fmla="val 4433"/>
            </a:avLst>
          </a:prstGeom>
          <a:solidFill>
            <a:srgbClr val="F0F9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9" name="Rounded Rectangle 68"/>
          <p:cNvSpPr/>
          <p:nvPr/>
        </p:nvSpPr>
        <p:spPr>
          <a:xfrm>
            <a:off x="10188029" y="4681091"/>
            <a:ext cx="859333" cy="1285875"/>
          </a:xfrm>
          <a:prstGeom prst="roundRect">
            <a:avLst>
              <a:gd name="adj" fmla="val 4433"/>
            </a:avLst>
          </a:prstGeom>
          <a:solidFill>
            <a:srgbClr val="F0FDF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Rounded Rectangle 69"/>
          <p:cNvSpPr/>
          <p:nvPr/>
        </p:nvSpPr>
        <p:spPr>
          <a:xfrm>
            <a:off x="11075937" y="4681091"/>
            <a:ext cx="859333" cy="1285875"/>
          </a:xfrm>
          <a:prstGeom prst="roundRect">
            <a:avLst>
              <a:gd name="adj" fmla="val 4433"/>
            </a:avLst>
          </a:prstGeom>
          <a:solidFill>
            <a:srgbClr val="FAF5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a:p>
        </p:txBody>
      </p:sp>
      <p:sp>
        <p:nvSpPr>
          <p:cNvPr id="71" name="Rounded Rectangle 70"/>
          <p:cNvSpPr/>
          <p:nvPr/>
        </p:nvSpPr>
        <p:spPr>
          <a:xfrm>
            <a:off x="323850" y="3152328"/>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2" name="Rounded Rectangle 71"/>
          <p:cNvSpPr/>
          <p:nvPr/>
        </p:nvSpPr>
        <p:spPr>
          <a:xfrm>
            <a:off x="285750" y="3616672"/>
            <a:ext cx="3522761" cy="295275"/>
          </a:xfrm>
          <a:prstGeom prst="roundRect">
            <a:avLst>
              <a:gd name="adj" fmla="val 19354"/>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Rounded Rectangle 72"/>
          <p:cNvSpPr/>
          <p:nvPr/>
        </p:nvSpPr>
        <p:spPr>
          <a:xfrm>
            <a:off x="285750" y="3969097"/>
            <a:ext cx="3522761" cy="321468"/>
          </a:xfrm>
          <a:prstGeom prst="roundRect">
            <a:avLst>
              <a:gd name="adj" fmla="val 17777"/>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Rounded Rectangle 73"/>
          <p:cNvSpPr/>
          <p:nvPr/>
        </p:nvSpPr>
        <p:spPr>
          <a:xfrm>
            <a:off x="285750" y="4347716"/>
            <a:ext cx="3522761" cy="321468"/>
          </a:xfrm>
          <a:prstGeom prst="roundRect">
            <a:avLst>
              <a:gd name="adj" fmla="val 17777"/>
            </a:avLst>
          </a:prstGeom>
          <a:solidFill>
            <a:srgbClr val="FFFFFF"/>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5" name="Rounded Rectangle 74"/>
          <p:cNvSpPr/>
          <p:nvPr/>
        </p:nvSpPr>
        <p:spPr>
          <a:xfrm>
            <a:off x="4199036" y="861566"/>
            <a:ext cx="190500" cy="190500"/>
          </a:xfrm>
          <a:prstGeom prst="roundRect">
            <a:avLst>
              <a:gd name="adj" fmla="val 5000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1" name="Rounded Rectangle 80"/>
          <p:cNvSpPr/>
          <p:nvPr/>
        </p:nvSpPr>
        <p:spPr>
          <a:xfrm>
            <a:off x="4160936" y="5343078"/>
            <a:ext cx="946100" cy="623887"/>
          </a:xfrm>
          <a:prstGeom prst="roundRect">
            <a:avLst>
              <a:gd name="adj" fmla="val 6106"/>
            </a:avLst>
          </a:prstGeom>
          <a:solidFill>
            <a:srgbClr val="E0F2F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2" name="Rounded Rectangle 81"/>
          <p:cNvSpPr/>
          <p:nvPr/>
        </p:nvSpPr>
        <p:spPr>
          <a:xfrm>
            <a:off x="5145137" y="5343078"/>
            <a:ext cx="946100" cy="623887"/>
          </a:xfrm>
          <a:prstGeom prst="roundRect">
            <a:avLst>
              <a:gd name="adj" fmla="val 6106"/>
            </a:avLst>
          </a:prstGeom>
          <a:solidFill>
            <a:srgbClr val="CCFBF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3" name="Rounded Rectangle 82"/>
          <p:cNvSpPr/>
          <p:nvPr/>
        </p:nvSpPr>
        <p:spPr>
          <a:xfrm>
            <a:off x="6129337" y="5343078"/>
            <a:ext cx="946100" cy="623887"/>
          </a:xfrm>
          <a:prstGeom prst="roundRect">
            <a:avLst>
              <a:gd name="adj" fmla="val 6106"/>
            </a:avLst>
          </a:prstGeom>
          <a:solidFill>
            <a:srgbClr val="FEF3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4" name="Rounded Rectangle 83"/>
          <p:cNvSpPr/>
          <p:nvPr/>
        </p:nvSpPr>
        <p:spPr>
          <a:xfrm>
            <a:off x="7113537" y="5343078"/>
            <a:ext cx="946100" cy="623887"/>
          </a:xfrm>
          <a:prstGeom prst="roundRect">
            <a:avLst>
              <a:gd name="adj" fmla="val 6106"/>
            </a:avLst>
          </a:prstGeom>
          <a:solidFill>
            <a:srgbClr val="F3E8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5" name="Rounded Rectangle 84"/>
          <p:cNvSpPr/>
          <p:nvPr/>
        </p:nvSpPr>
        <p:spPr>
          <a:xfrm>
            <a:off x="8478887" y="3114228"/>
            <a:ext cx="190500" cy="123825"/>
          </a:xfrm>
          <a:prstGeom prst="roundRect">
            <a:avLst>
              <a:gd name="adj" fmla="val 23076"/>
            </a:avLst>
          </a:prstGeom>
          <a:solidFill>
            <a:srgbClr val="1D4ED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Rounded Rectangle 85"/>
          <p:cNvSpPr/>
          <p:nvPr/>
        </p:nvSpPr>
        <p:spPr>
          <a:xfrm>
            <a:off x="8478887" y="3461891"/>
            <a:ext cx="209550" cy="123825"/>
          </a:xfrm>
          <a:prstGeom prst="roundRect">
            <a:avLst>
              <a:gd name="adj" fmla="val 23076"/>
            </a:avLst>
          </a:prstGeom>
          <a:solidFill>
            <a:srgbClr val="0F766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7" name="Rounded Rectangle 86"/>
          <p:cNvSpPr/>
          <p:nvPr/>
        </p:nvSpPr>
        <p:spPr>
          <a:xfrm>
            <a:off x="8478887" y="3809553"/>
            <a:ext cx="209550" cy="123825"/>
          </a:xfrm>
          <a:prstGeom prst="roundRect">
            <a:avLst>
              <a:gd name="adj" fmla="val 23076"/>
            </a:avLst>
          </a:prstGeom>
          <a:solidFill>
            <a:srgbClr val="D9770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8" name="Rectangle 87"/>
          <p:cNvSpPr/>
          <p:nvPr/>
        </p:nvSpPr>
        <p:spPr>
          <a:xfrm>
            <a:off x="8412212" y="4681091"/>
            <a:ext cx="859333" cy="19050"/>
          </a:xfrm>
          <a:prstGeom prst="rect">
            <a:avLst/>
          </a:prstGeom>
          <a:solidFill>
            <a:srgbClr val="BE123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9" name="Rectangle 88"/>
          <p:cNvSpPr/>
          <p:nvPr/>
        </p:nvSpPr>
        <p:spPr>
          <a:xfrm>
            <a:off x="9300120" y="4681091"/>
            <a:ext cx="859333" cy="19050"/>
          </a:xfrm>
          <a:prstGeom prst="rect">
            <a:avLst/>
          </a:prstGeom>
          <a:solidFill>
            <a:srgbClr val="0369A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0" name="Rectangle 89"/>
          <p:cNvSpPr/>
          <p:nvPr/>
        </p:nvSpPr>
        <p:spPr>
          <a:xfrm>
            <a:off x="10188029" y="4681091"/>
            <a:ext cx="859333" cy="19050"/>
          </a:xfrm>
          <a:prstGeom prst="rect">
            <a:avLst/>
          </a:prstGeom>
          <a:solidFill>
            <a:srgbClr val="1580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1" name="Rectangle 90"/>
          <p:cNvSpPr/>
          <p:nvPr/>
        </p:nvSpPr>
        <p:spPr>
          <a:xfrm>
            <a:off x="11075937" y="4681091"/>
            <a:ext cx="859333" cy="19050"/>
          </a:xfrm>
          <a:prstGeom prst="rect">
            <a:avLst/>
          </a:prstGeom>
          <a:solidFill>
            <a:srgbClr val="7E2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2" name="Rounded Rectangle 91"/>
          <p:cNvSpPr/>
          <p:nvPr/>
        </p:nvSpPr>
        <p:spPr>
          <a:xfrm>
            <a:off x="352425" y="3664297"/>
            <a:ext cx="304800" cy="200025"/>
          </a:xfrm>
          <a:prstGeom prst="roundRect">
            <a:avLst>
              <a:gd name="adj" fmla="val 50000"/>
            </a:avLst>
          </a:prstGeom>
          <a:solidFill>
            <a:srgbClr val="1E3A8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3" name="Rounded Rectangle 92"/>
          <p:cNvSpPr/>
          <p:nvPr/>
        </p:nvSpPr>
        <p:spPr>
          <a:xfrm>
            <a:off x="352425" y="4029819"/>
            <a:ext cx="381000" cy="200025"/>
          </a:xfrm>
          <a:prstGeom prst="roundRect">
            <a:avLst>
              <a:gd name="adj" fmla="val 50000"/>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4" name="Rounded Rectangle 93"/>
          <p:cNvSpPr/>
          <p:nvPr/>
        </p:nvSpPr>
        <p:spPr>
          <a:xfrm>
            <a:off x="352425" y="4408437"/>
            <a:ext cx="371475" cy="200025"/>
          </a:xfrm>
          <a:prstGeom prst="roundRect">
            <a:avLst>
              <a:gd name="adj" fmla="val 50000"/>
            </a:avLst>
          </a:prstGeom>
          <a:solidFill>
            <a:srgbClr val="0F766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5" name="Rectangle 94"/>
          <p:cNvSpPr/>
          <p:nvPr/>
        </p:nvSpPr>
        <p:spPr>
          <a:xfrm>
            <a:off x="4160936" y="5343078"/>
            <a:ext cx="946100" cy="28575"/>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6" name="Rectangle 95"/>
          <p:cNvSpPr/>
          <p:nvPr/>
        </p:nvSpPr>
        <p:spPr>
          <a:xfrm>
            <a:off x="5145137" y="5343078"/>
            <a:ext cx="946100" cy="28575"/>
          </a:xfrm>
          <a:prstGeom prst="rect">
            <a:avLst/>
          </a:prstGeom>
          <a:solidFill>
            <a:srgbClr val="0F766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7" name="Rectangle 96"/>
          <p:cNvSpPr/>
          <p:nvPr/>
        </p:nvSpPr>
        <p:spPr>
          <a:xfrm>
            <a:off x="6129337" y="5343078"/>
            <a:ext cx="946100" cy="28575"/>
          </a:xfrm>
          <a:prstGeom prst="rect">
            <a:avLst/>
          </a:prstGeom>
          <a:solidFill>
            <a:srgbClr val="D9770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8" name="Rectangle 97"/>
          <p:cNvSpPr/>
          <p:nvPr/>
        </p:nvSpPr>
        <p:spPr>
          <a:xfrm>
            <a:off x="7113537" y="5343078"/>
            <a:ext cx="946100" cy="28575"/>
          </a:xfrm>
          <a:prstGeom prst="rect">
            <a:avLst/>
          </a:prstGeom>
          <a:solidFill>
            <a:srgbClr val="7C3A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7" name="TextBox 106"/>
          <p:cNvSpPr txBox="1"/>
          <p:nvPr/>
        </p:nvSpPr>
        <p:spPr>
          <a:xfrm>
            <a:off x="514350" y="240562"/>
            <a:ext cx="9848979" cy="208006"/>
          </a:xfrm>
          <a:prstGeom prst="rect">
            <a:avLst/>
          </a:prstGeom>
          <a:noFill/>
        </p:spPr>
        <p:txBody>
          <a:bodyPr wrap="none" lIns="0" tIns="0" rIns="0" bIns="0" anchor="t">
            <a:spAutoFit/>
          </a:bodyPr>
          <a:lstStyle/>
          <a:p>
            <a:pPr algn="ctr">
              <a:lnSpc>
                <a:spcPts val="1620"/>
              </a:lnSpc>
            </a:pPr>
            <a:r>
              <a:rPr sz="1600" b="1" i="0" u="none" dirty="0">
                <a:solidFill>
                  <a:srgbClr val="FFFFFF"/>
                </a:solidFill>
                <a:latin typeface="Plus Jakarta Sans"/>
              </a:rPr>
              <a:t>The Impact of Digital Exclusion on Access to Primary Healthcare Services among Older Adults in the United Kingdom</a:t>
            </a:r>
          </a:p>
        </p:txBody>
      </p:sp>
      <p:sp>
        <p:nvSpPr>
          <p:cNvPr id="108" name="TextBox 107"/>
          <p:cNvSpPr txBox="1"/>
          <p:nvPr/>
        </p:nvSpPr>
        <p:spPr>
          <a:xfrm>
            <a:off x="10820828" y="198516"/>
            <a:ext cx="809196" cy="182038"/>
          </a:xfrm>
          <a:prstGeom prst="rect">
            <a:avLst/>
          </a:prstGeom>
          <a:noFill/>
        </p:spPr>
        <p:txBody>
          <a:bodyPr wrap="none" lIns="0" tIns="0" rIns="0" bIns="0" anchor="t">
            <a:spAutoFit/>
          </a:bodyPr>
          <a:lstStyle/>
          <a:p>
            <a:pPr algn="r">
              <a:lnSpc>
                <a:spcPts val="1406"/>
              </a:lnSpc>
            </a:pPr>
            <a:r>
              <a:rPr sz="1400" b="1" i="0" u="none" dirty="0">
                <a:solidFill>
                  <a:srgbClr val="FFFFFF"/>
                </a:solidFill>
                <a:latin typeface="Inter"/>
              </a:rPr>
              <a:t>Paul Amoh</a:t>
            </a:r>
          </a:p>
        </p:txBody>
      </p:sp>
      <p:sp>
        <p:nvSpPr>
          <p:cNvPr id="109" name="TextBox 108"/>
          <p:cNvSpPr txBox="1"/>
          <p:nvPr/>
        </p:nvSpPr>
        <p:spPr>
          <a:xfrm>
            <a:off x="10226129" y="404812"/>
            <a:ext cx="1622970" cy="133434"/>
          </a:xfrm>
          <a:prstGeom prst="rect">
            <a:avLst/>
          </a:prstGeom>
          <a:noFill/>
        </p:spPr>
        <p:txBody>
          <a:bodyPr wrap="square" lIns="0" tIns="0" rIns="0" bIns="0" anchor="t">
            <a:spAutoFit/>
          </a:bodyPr>
          <a:lstStyle/>
          <a:p>
            <a:pPr algn="r">
              <a:lnSpc>
                <a:spcPts val="1031"/>
              </a:lnSpc>
            </a:pPr>
            <a:r>
              <a:rPr sz="1000" b="0" i="0" u="none" dirty="0">
                <a:solidFill>
                  <a:schemeClr val="bg1"/>
                </a:solidFill>
                <a:latin typeface="Inter"/>
              </a:rPr>
              <a:t>Student Number: 2246297</a:t>
            </a:r>
          </a:p>
        </p:txBody>
      </p:sp>
      <p:sp>
        <p:nvSpPr>
          <p:cNvPr id="110" name="TextBox 109"/>
          <p:cNvSpPr txBox="1"/>
          <p:nvPr/>
        </p:nvSpPr>
        <p:spPr>
          <a:xfrm>
            <a:off x="333375" y="6094362"/>
            <a:ext cx="781050" cy="153888"/>
          </a:xfrm>
          <a:prstGeom prst="rect">
            <a:avLst/>
          </a:prstGeom>
          <a:noFill/>
        </p:spPr>
        <p:txBody>
          <a:bodyPr wrap="square" lIns="0" tIns="0" rIns="0" bIns="0" anchor="t">
            <a:spAutoFit/>
          </a:bodyPr>
          <a:lstStyle/>
          <a:p>
            <a:pPr algn="l"/>
            <a:r>
              <a:rPr sz="1000" b="1" i="0" u="none" dirty="0">
                <a:solidFill>
                  <a:srgbClr val="FFFFFF"/>
                </a:solidFill>
                <a:latin typeface="Inter"/>
              </a:rPr>
              <a:t>KEY MESSAGE</a:t>
            </a:r>
          </a:p>
        </p:txBody>
      </p:sp>
      <p:sp>
        <p:nvSpPr>
          <p:cNvPr id="111" name="TextBox 110"/>
          <p:cNvSpPr txBox="1"/>
          <p:nvPr/>
        </p:nvSpPr>
        <p:spPr>
          <a:xfrm>
            <a:off x="1669554" y="6115536"/>
            <a:ext cx="6184065" cy="136832"/>
          </a:xfrm>
          <a:prstGeom prst="rect">
            <a:avLst/>
          </a:prstGeom>
          <a:noFill/>
        </p:spPr>
        <p:txBody>
          <a:bodyPr wrap="none" lIns="0" tIns="0" rIns="0" bIns="0" anchor="t">
            <a:spAutoFit/>
          </a:bodyPr>
          <a:lstStyle/>
          <a:p>
            <a:pPr algn="l">
              <a:lnSpc>
                <a:spcPts val="1031"/>
              </a:lnSpc>
            </a:pPr>
            <a:r>
              <a:rPr sz="1200" b="1" i="0" u="none" dirty="0">
                <a:solidFill>
                  <a:srgbClr val="1E3A8A"/>
                </a:solidFill>
                <a:latin typeface="Plus Jakarta Sans"/>
              </a:rPr>
              <a:t>Digital healthcare should expand access, not unintentionally create new barriers for older adults.</a:t>
            </a:r>
          </a:p>
        </p:txBody>
      </p:sp>
      <p:sp>
        <p:nvSpPr>
          <p:cNvPr id="112" name="TextBox 111"/>
          <p:cNvSpPr txBox="1"/>
          <p:nvPr/>
        </p:nvSpPr>
        <p:spPr>
          <a:xfrm>
            <a:off x="276225" y="6421785"/>
            <a:ext cx="742950" cy="169277"/>
          </a:xfrm>
          <a:prstGeom prst="rect">
            <a:avLst/>
          </a:prstGeom>
          <a:noFill/>
        </p:spPr>
        <p:txBody>
          <a:bodyPr wrap="square" lIns="0" tIns="0" rIns="0" bIns="0" anchor="t">
            <a:spAutoFit/>
          </a:bodyPr>
          <a:lstStyle/>
          <a:p>
            <a:pPr algn="l"/>
            <a:r>
              <a:rPr sz="1100" b="1" i="0" u="none" dirty="0">
                <a:solidFill>
                  <a:srgbClr val="FFFFFF"/>
                </a:solidFill>
                <a:latin typeface="Inter"/>
              </a:rPr>
              <a:t>References</a:t>
            </a:r>
          </a:p>
        </p:txBody>
      </p:sp>
      <p:sp>
        <p:nvSpPr>
          <p:cNvPr id="113" name="TextBox 112"/>
          <p:cNvSpPr txBox="1"/>
          <p:nvPr/>
        </p:nvSpPr>
        <p:spPr>
          <a:xfrm>
            <a:off x="555831" y="874000"/>
            <a:ext cx="897208" cy="184666"/>
          </a:xfrm>
          <a:prstGeom prst="rect">
            <a:avLst/>
          </a:prstGeom>
          <a:noFill/>
        </p:spPr>
        <p:txBody>
          <a:bodyPr wrap="square" lIns="0" tIns="0" rIns="0" bIns="0" anchor="ctr">
            <a:spAutoFit/>
          </a:bodyPr>
          <a:lstStyle/>
          <a:p>
            <a:pPr algn="l"/>
            <a:r>
              <a:rPr sz="1200" b="1" i="0" u="none" dirty="0">
                <a:solidFill>
                  <a:srgbClr val="FFFFFF"/>
                </a:solidFill>
                <a:latin typeface="Inter"/>
              </a:rPr>
              <a:t>DEFINITION</a:t>
            </a:r>
          </a:p>
        </p:txBody>
      </p:sp>
      <p:sp>
        <p:nvSpPr>
          <p:cNvPr id="114" name="TextBox 113"/>
          <p:cNvSpPr txBox="1"/>
          <p:nvPr/>
        </p:nvSpPr>
        <p:spPr>
          <a:xfrm>
            <a:off x="557689" y="1936581"/>
            <a:ext cx="895350" cy="184666"/>
          </a:xfrm>
          <a:prstGeom prst="rect">
            <a:avLst/>
          </a:prstGeom>
          <a:noFill/>
        </p:spPr>
        <p:txBody>
          <a:bodyPr wrap="square" lIns="0" tIns="0" rIns="0" bIns="0" anchor="ctr">
            <a:spAutoFit/>
          </a:bodyPr>
          <a:lstStyle/>
          <a:p>
            <a:pPr algn="l"/>
            <a:r>
              <a:rPr sz="1200" b="1" i="0" u="none" dirty="0">
                <a:solidFill>
                  <a:srgbClr val="FFFFFF"/>
                </a:solidFill>
                <a:latin typeface="Inter"/>
              </a:rPr>
              <a:t>INCIDENT</a:t>
            </a:r>
          </a:p>
        </p:txBody>
      </p:sp>
      <p:sp>
        <p:nvSpPr>
          <p:cNvPr id="115" name="TextBox 114"/>
          <p:cNvSpPr txBox="1"/>
          <p:nvPr/>
        </p:nvSpPr>
        <p:spPr>
          <a:xfrm>
            <a:off x="8745587" y="872178"/>
            <a:ext cx="1576387" cy="169277"/>
          </a:xfrm>
          <a:prstGeom prst="rect">
            <a:avLst/>
          </a:prstGeom>
          <a:noFill/>
        </p:spPr>
        <p:txBody>
          <a:bodyPr wrap="square" lIns="0" tIns="0" rIns="0" bIns="0" anchor="ctr">
            <a:spAutoFit/>
          </a:bodyPr>
          <a:lstStyle/>
          <a:p>
            <a:pPr algn="l"/>
            <a:r>
              <a:rPr sz="1100" b="1" i="0" u="none" dirty="0">
                <a:solidFill>
                  <a:srgbClr val="FFFFFF"/>
                </a:solidFill>
                <a:latin typeface="Inter"/>
              </a:rPr>
              <a:t>RESEARCH QUESTION</a:t>
            </a:r>
          </a:p>
        </p:txBody>
      </p:sp>
      <p:sp>
        <p:nvSpPr>
          <p:cNvPr id="116" name="TextBox 115"/>
          <p:cNvSpPr txBox="1"/>
          <p:nvPr/>
        </p:nvSpPr>
        <p:spPr>
          <a:xfrm>
            <a:off x="8688437" y="1834203"/>
            <a:ext cx="1209675" cy="169277"/>
          </a:xfrm>
          <a:prstGeom prst="rect">
            <a:avLst/>
          </a:prstGeom>
          <a:noFill/>
        </p:spPr>
        <p:txBody>
          <a:bodyPr wrap="square" lIns="0" tIns="0" rIns="0" bIns="0" anchor="ctr">
            <a:spAutoFit/>
          </a:bodyPr>
          <a:lstStyle/>
          <a:p>
            <a:pPr algn="l"/>
            <a:r>
              <a:rPr sz="1100" b="1" i="0" u="none" dirty="0">
                <a:solidFill>
                  <a:srgbClr val="FFFFFF"/>
                </a:solidFill>
                <a:latin typeface="Inter"/>
              </a:rPr>
              <a:t>RESEARCH AIM</a:t>
            </a:r>
          </a:p>
        </p:txBody>
      </p:sp>
      <p:sp>
        <p:nvSpPr>
          <p:cNvPr id="117" name="TextBox 116"/>
          <p:cNvSpPr txBox="1"/>
          <p:nvPr/>
        </p:nvSpPr>
        <p:spPr>
          <a:xfrm>
            <a:off x="8412212" y="2099816"/>
            <a:ext cx="3618011" cy="357187"/>
          </a:xfrm>
          <a:prstGeom prst="rect">
            <a:avLst/>
          </a:prstGeom>
          <a:noFill/>
        </p:spPr>
        <p:txBody>
          <a:bodyPr wrap="square" lIns="0" tIns="0" rIns="0" bIns="0" anchor="t">
            <a:spAutoFit/>
          </a:bodyPr>
          <a:lstStyle/>
          <a:p>
            <a:pPr algn="ctr">
              <a:lnSpc>
                <a:spcPts val="937"/>
              </a:lnSpc>
            </a:pPr>
            <a:r>
              <a:rPr sz="1050" b="1" i="0" u="none" dirty="0">
                <a:solidFill>
                  <a:srgbClr val="0369A1"/>
                </a:solidFill>
                <a:latin typeface="Inter"/>
              </a:rPr>
              <a:t>To investigate how digital exclusion affects access to primary healthcare services among older adults in the UK and identify approaches that could improve equitable access.</a:t>
            </a:r>
          </a:p>
        </p:txBody>
      </p:sp>
      <p:sp>
        <p:nvSpPr>
          <p:cNvPr id="118" name="TextBox 117"/>
          <p:cNvSpPr txBox="1"/>
          <p:nvPr/>
        </p:nvSpPr>
        <p:spPr>
          <a:xfrm>
            <a:off x="8678912" y="2800990"/>
            <a:ext cx="1690687" cy="169277"/>
          </a:xfrm>
          <a:prstGeom prst="rect">
            <a:avLst/>
          </a:prstGeom>
          <a:noFill/>
        </p:spPr>
        <p:txBody>
          <a:bodyPr wrap="square" lIns="0" tIns="0" rIns="0" bIns="0" anchor="ctr">
            <a:spAutoFit/>
          </a:bodyPr>
          <a:lstStyle/>
          <a:p>
            <a:pPr algn="l"/>
            <a:r>
              <a:rPr sz="1100" b="1" i="0" u="none" dirty="0">
                <a:solidFill>
                  <a:srgbClr val="FFFFFF"/>
                </a:solidFill>
                <a:latin typeface="Inter"/>
              </a:rPr>
              <a:t>RESEARCH OBJECTIVES</a:t>
            </a:r>
          </a:p>
        </p:txBody>
      </p:sp>
      <p:sp>
        <p:nvSpPr>
          <p:cNvPr id="119" name="TextBox 118"/>
          <p:cNvSpPr txBox="1"/>
          <p:nvPr/>
        </p:nvSpPr>
        <p:spPr>
          <a:xfrm>
            <a:off x="8688437" y="4388288"/>
            <a:ext cx="3465611" cy="184666"/>
          </a:xfrm>
          <a:prstGeom prst="rect">
            <a:avLst/>
          </a:prstGeom>
          <a:noFill/>
        </p:spPr>
        <p:txBody>
          <a:bodyPr wrap="square" lIns="0" tIns="0" rIns="0" bIns="0" anchor="ctr">
            <a:spAutoFit/>
          </a:bodyPr>
          <a:lstStyle/>
          <a:p>
            <a:pPr algn="l"/>
            <a:r>
              <a:rPr sz="1200" b="1" i="0" u="none" dirty="0">
                <a:solidFill>
                  <a:srgbClr val="FFFFFF"/>
                </a:solidFill>
                <a:latin typeface="Inter"/>
              </a:rPr>
              <a:t>POTENTIAL RESEARCH IMPACT</a:t>
            </a:r>
          </a:p>
        </p:txBody>
      </p:sp>
      <p:sp>
        <p:nvSpPr>
          <p:cNvPr id="122" name="TextBox 121"/>
          <p:cNvSpPr txBox="1"/>
          <p:nvPr/>
        </p:nvSpPr>
        <p:spPr>
          <a:xfrm>
            <a:off x="180975" y="861566"/>
            <a:ext cx="476250" cy="190500"/>
          </a:xfrm>
          <a:prstGeom prst="rect">
            <a:avLst/>
          </a:prstGeom>
          <a:noFill/>
        </p:spPr>
        <p:txBody>
          <a:bodyPr wrap="square" lIns="0" tIns="0" rIns="0" bIns="0" anchor="ctr">
            <a:spAutoFit/>
          </a:bodyPr>
          <a:lstStyle/>
          <a:p>
            <a:pPr algn="ctr"/>
            <a:r>
              <a:rPr sz="825" b="1" i="0" u="none">
                <a:solidFill>
                  <a:srgbClr val="DC2626"/>
                </a:solidFill>
                <a:latin typeface="Inter"/>
              </a:rPr>
              <a:t>1</a:t>
            </a:r>
          </a:p>
        </p:txBody>
      </p:sp>
      <p:sp>
        <p:nvSpPr>
          <p:cNvPr id="123" name="TextBox 122"/>
          <p:cNvSpPr txBox="1"/>
          <p:nvPr/>
        </p:nvSpPr>
        <p:spPr>
          <a:xfrm>
            <a:off x="265881" y="1084385"/>
            <a:ext cx="3637061" cy="615553"/>
          </a:xfrm>
          <a:prstGeom prst="rect">
            <a:avLst/>
          </a:prstGeom>
          <a:noFill/>
        </p:spPr>
        <p:txBody>
          <a:bodyPr wrap="square" lIns="0" tIns="0" rIns="0" bIns="0" anchor="t">
            <a:spAutoFit/>
          </a:bodyPr>
          <a:lstStyle/>
          <a:p>
            <a:pPr algn="l"/>
            <a:r>
              <a:rPr sz="1000" b="0" i="0" u="none" dirty="0">
                <a:solidFill>
                  <a:schemeClr val="tx1">
                    <a:lumMod val="95000"/>
                    <a:lumOff val="5000"/>
                  </a:schemeClr>
                </a:solidFill>
                <a:latin typeface="Inter"/>
              </a:rPr>
              <a:t>Digital exclusion refers to the lack of access to, or ability to use, digital technologies such as the internet, devices and online services. In healthcare, it means being unable to use digital tools to access, communicate with or manage primary healthcare services.</a:t>
            </a:r>
          </a:p>
        </p:txBody>
      </p:sp>
      <p:sp>
        <p:nvSpPr>
          <p:cNvPr id="124" name="TextBox 123"/>
          <p:cNvSpPr txBox="1"/>
          <p:nvPr/>
        </p:nvSpPr>
        <p:spPr>
          <a:xfrm>
            <a:off x="161925" y="1941254"/>
            <a:ext cx="476250" cy="190500"/>
          </a:xfrm>
          <a:prstGeom prst="rect">
            <a:avLst/>
          </a:prstGeom>
          <a:noFill/>
        </p:spPr>
        <p:txBody>
          <a:bodyPr wrap="square" lIns="0" tIns="0" rIns="0" bIns="0" anchor="ctr">
            <a:spAutoFit/>
          </a:bodyPr>
          <a:lstStyle/>
          <a:p>
            <a:pPr algn="ctr"/>
            <a:r>
              <a:rPr sz="825" b="1" i="0" u="none">
                <a:solidFill>
                  <a:srgbClr val="D97706"/>
                </a:solidFill>
                <a:latin typeface="Inter"/>
              </a:rPr>
              <a:t>2</a:t>
            </a:r>
          </a:p>
        </p:txBody>
      </p:sp>
      <p:sp>
        <p:nvSpPr>
          <p:cNvPr id="125" name="TextBox 124"/>
          <p:cNvSpPr txBox="1"/>
          <p:nvPr/>
        </p:nvSpPr>
        <p:spPr>
          <a:xfrm>
            <a:off x="238125" y="2185523"/>
            <a:ext cx="3608486" cy="769441"/>
          </a:xfrm>
          <a:prstGeom prst="rect">
            <a:avLst/>
          </a:prstGeom>
          <a:noFill/>
        </p:spPr>
        <p:txBody>
          <a:bodyPr wrap="square" lIns="0" tIns="0" rIns="0" bIns="0" anchor="t">
            <a:spAutoFit/>
          </a:bodyPr>
          <a:lstStyle/>
          <a:p>
            <a:pPr algn="l"/>
            <a:r>
              <a:rPr sz="1000" b="0" i="0" u="none" dirty="0">
                <a:solidFill>
                  <a:schemeClr val="bg2">
                    <a:lumMod val="10000"/>
                  </a:schemeClr>
                </a:solidFill>
                <a:latin typeface="Inter"/>
              </a:rPr>
              <a:t>A recent incident in 2024 highlighted the risks of digital exclusion when NHS appointment systems became increasingly online. Many older adults reported difficulties booking GP appointments due to lack of digital access or skills, resulting in delayed care and increased pressure on telephone lines.</a:t>
            </a:r>
          </a:p>
        </p:txBody>
      </p:sp>
      <p:sp>
        <p:nvSpPr>
          <p:cNvPr id="126" name="TextBox 125"/>
          <p:cNvSpPr txBox="1"/>
          <p:nvPr/>
        </p:nvSpPr>
        <p:spPr>
          <a:xfrm>
            <a:off x="566737" y="3140958"/>
            <a:ext cx="1095375" cy="184666"/>
          </a:xfrm>
          <a:prstGeom prst="rect">
            <a:avLst/>
          </a:prstGeom>
          <a:noFill/>
        </p:spPr>
        <p:txBody>
          <a:bodyPr wrap="square" lIns="0" tIns="0" rIns="0" bIns="0" anchor="ctr">
            <a:spAutoFit/>
          </a:bodyPr>
          <a:lstStyle/>
          <a:p>
            <a:pPr algn="l"/>
            <a:r>
              <a:rPr sz="1200" b="1" i="0" u="none" dirty="0">
                <a:solidFill>
                  <a:srgbClr val="FFFFFF"/>
                </a:solidFill>
                <a:latin typeface="Inter"/>
              </a:rPr>
              <a:t>PREVALENCE</a:t>
            </a:r>
          </a:p>
        </p:txBody>
      </p:sp>
      <p:sp>
        <p:nvSpPr>
          <p:cNvPr id="127" name="TextBox 126"/>
          <p:cNvSpPr txBox="1"/>
          <p:nvPr/>
        </p:nvSpPr>
        <p:spPr>
          <a:xfrm>
            <a:off x="285750" y="3428553"/>
            <a:ext cx="2946897" cy="136832"/>
          </a:xfrm>
          <a:prstGeom prst="rect">
            <a:avLst/>
          </a:prstGeom>
          <a:noFill/>
        </p:spPr>
        <p:txBody>
          <a:bodyPr wrap="none" lIns="0" tIns="0" rIns="0" bIns="0" anchor="t">
            <a:spAutoFit/>
          </a:bodyPr>
          <a:lstStyle/>
          <a:p>
            <a:pPr algn="l">
              <a:lnSpc>
                <a:spcPts val="1031"/>
              </a:lnSpc>
            </a:pPr>
            <a:r>
              <a:rPr sz="1200" b="1" i="0" u="none" dirty="0">
                <a:solidFill>
                  <a:srgbClr val="1E3A8A"/>
                </a:solidFill>
                <a:latin typeface="Inter"/>
              </a:rPr>
              <a:t>Digital exclusion among older adults in the UK</a:t>
            </a:r>
          </a:p>
        </p:txBody>
      </p:sp>
      <p:sp>
        <p:nvSpPr>
          <p:cNvPr id="128" name="TextBox 127"/>
          <p:cNvSpPr txBox="1"/>
          <p:nvPr/>
        </p:nvSpPr>
        <p:spPr>
          <a:xfrm>
            <a:off x="371475" y="4863258"/>
            <a:ext cx="1690912" cy="133947"/>
          </a:xfrm>
          <a:prstGeom prst="rect">
            <a:avLst/>
          </a:prstGeom>
          <a:noFill/>
        </p:spPr>
        <p:txBody>
          <a:bodyPr wrap="none" lIns="0" tIns="0" rIns="0" bIns="0" anchor="t">
            <a:spAutoFit/>
          </a:bodyPr>
          <a:lstStyle/>
          <a:p>
            <a:pPr algn="l">
              <a:lnSpc>
                <a:spcPts val="937"/>
              </a:lnSpc>
            </a:pPr>
            <a:r>
              <a:rPr sz="1400" b="1" i="0" u="none" dirty="0">
                <a:solidFill>
                  <a:srgbClr val="854D0E"/>
                </a:solidFill>
                <a:latin typeface="Inter"/>
              </a:rPr>
              <a:t>Why is this important?</a:t>
            </a:r>
          </a:p>
        </p:txBody>
      </p:sp>
      <p:sp>
        <p:nvSpPr>
          <p:cNvPr id="129" name="TextBox 128"/>
          <p:cNvSpPr txBox="1"/>
          <p:nvPr/>
        </p:nvSpPr>
        <p:spPr>
          <a:xfrm>
            <a:off x="352425" y="5049712"/>
            <a:ext cx="3437036" cy="692497"/>
          </a:xfrm>
          <a:prstGeom prst="rect">
            <a:avLst/>
          </a:prstGeom>
          <a:noFill/>
        </p:spPr>
        <p:txBody>
          <a:bodyPr wrap="square" lIns="0" tIns="0" rIns="0" bIns="0" anchor="t">
            <a:spAutoFit/>
          </a:bodyPr>
          <a:lstStyle/>
          <a:p>
            <a:pPr algn="l"/>
            <a:r>
              <a:rPr sz="900" i="0" u="none" dirty="0">
                <a:solidFill>
                  <a:schemeClr val="tx1">
                    <a:lumMod val="95000"/>
                    <a:lumOff val="5000"/>
                  </a:schemeClr>
                </a:solidFill>
                <a:latin typeface="Inter"/>
              </a:rPr>
              <a:t>Primary care increasingly uses online appointments, digital consultations, electronic records and online prescriptions. While these services can improve convenience, older adults with limited digital capability may experience additional barriers to accessing care (NHS England, 2025a; Winder et al., 2024).</a:t>
            </a:r>
          </a:p>
        </p:txBody>
      </p:sp>
      <p:sp>
        <p:nvSpPr>
          <p:cNvPr id="130" name="TextBox 129"/>
          <p:cNvSpPr txBox="1"/>
          <p:nvPr/>
        </p:nvSpPr>
        <p:spPr>
          <a:xfrm>
            <a:off x="4468713" y="868803"/>
            <a:ext cx="985837" cy="161583"/>
          </a:xfrm>
          <a:prstGeom prst="rect">
            <a:avLst/>
          </a:prstGeom>
          <a:noFill/>
        </p:spPr>
        <p:txBody>
          <a:bodyPr wrap="square" lIns="0" tIns="0" rIns="0" bIns="0" anchor="ctr">
            <a:spAutoFit/>
          </a:bodyPr>
          <a:lstStyle/>
          <a:p>
            <a:pPr algn="l"/>
            <a:r>
              <a:rPr sz="1050" b="1" i="0" u="none" dirty="0">
                <a:solidFill>
                  <a:srgbClr val="FFFFFF"/>
                </a:solidFill>
                <a:latin typeface="Inter"/>
              </a:rPr>
              <a:t>RATIONALE</a:t>
            </a:r>
          </a:p>
        </p:txBody>
      </p:sp>
      <p:sp>
        <p:nvSpPr>
          <p:cNvPr id="131" name="TextBox 130"/>
          <p:cNvSpPr txBox="1"/>
          <p:nvPr/>
        </p:nvSpPr>
        <p:spPr>
          <a:xfrm>
            <a:off x="4107111" y="1242220"/>
            <a:ext cx="2507674" cy="143565"/>
          </a:xfrm>
          <a:prstGeom prst="rect">
            <a:avLst/>
          </a:prstGeom>
          <a:noFill/>
        </p:spPr>
        <p:txBody>
          <a:bodyPr wrap="none" lIns="0" tIns="0" rIns="0" bIns="0" anchor="t">
            <a:spAutoFit/>
          </a:bodyPr>
          <a:lstStyle/>
          <a:p>
            <a:pPr algn="l">
              <a:lnSpc>
                <a:spcPts val="1031"/>
              </a:lnSpc>
            </a:pPr>
            <a:r>
              <a:rPr sz="1400" b="1" i="0" u="none" dirty="0">
                <a:solidFill>
                  <a:srgbClr val="0F766E"/>
                </a:solidFill>
                <a:latin typeface="Inter"/>
              </a:rPr>
              <a:t>Why investigate digital exclusion?</a:t>
            </a:r>
          </a:p>
        </p:txBody>
      </p:sp>
      <p:sp>
        <p:nvSpPr>
          <p:cNvPr id="132" name="TextBox 131"/>
          <p:cNvSpPr txBox="1"/>
          <p:nvPr/>
        </p:nvSpPr>
        <p:spPr>
          <a:xfrm>
            <a:off x="4132511" y="1487611"/>
            <a:ext cx="3994100" cy="769441"/>
          </a:xfrm>
          <a:prstGeom prst="rect">
            <a:avLst/>
          </a:prstGeom>
          <a:noFill/>
        </p:spPr>
        <p:txBody>
          <a:bodyPr wrap="square" lIns="0" tIns="0" rIns="0" bIns="0" anchor="t">
            <a:spAutoFit/>
          </a:bodyPr>
          <a:lstStyle/>
          <a:p>
            <a:pPr algn="l"/>
            <a:r>
              <a:rPr sz="1000" b="0" i="0" u="none" dirty="0">
                <a:solidFill>
                  <a:schemeClr val="bg2">
                    <a:lumMod val="10000"/>
                  </a:schemeClr>
                </a:solidFill>
                <a:latin typeface="Inter"/>
              </a:rPr>
              <a:t>The rapid digitalisation of primary healthcare is changing how patients communicate with services and obtain care. Digital routes can increase convenience and flexibility, but their benefits depend on patients having the access, skills and confidence required to use them effectively (NHS England, 2025b).</a:t>
            </a:r>
          </a:p>
        </p:txBody>
      </p:sp>
      <p:sp>
        <p:nvSpPr>
          <p:cNvPr id="133" name="TextBox 132"/>
          <p:cNvSpPr txBox="1"/>
          <p:nvPr/>
        </p:nvSpPr>
        <p:spPr>
          <a:xfrm>
            <a:off x="4170462" y="2333399"/>
            <a:ext cx="3994100" cy="615553"/>
          </a:xfrm>
          <a:prstGeom prst="rect">
            <a:avLst/>
          </a:prstGeom>
          <a:noFill/>
        </p:spPr>
        <p:txBody>
          <a:bodyPr wrap="square" lIns="0" tIns="0" rIns="0" bIns="0" anchor="t">
            <a:spAutoFit/>
          </a:bodyPr>
          <a:lstStyle/>
          <a:p>
            <a:pPr algn="l"/>
            <a:r>
              <a:rPr sz="1000" b="0" i="0" u="none" dirty="0">
                <a:solidFill>
                  <a:schemeClr val="bg2">
                    <a:lumMod val="10000"/>
                  </a:schemeClr>
                </a:solidFill>
                <a:latin typeface="Inter"/>
              </a:rPr>
              <a:t>Older adults may experience several barriers simultaneously. Limited digital skills can make online systems difficult to navigate, while affordability, physical limitations, accessibility needs and low confidence may further restrict participation (Yu et al., 2026).</a:t>
            </a:r>
          </a:p>
        </p:txBody>
      </p:sp>
      <p:sp>
        <p:nvSpPr>
          <p:cNvPr id="134" name="TextBox 133"/>
          <p:cNvSpPr txBox="1"/>
          <p:nvPr/>
        </p:nvSpPr>
        <p:spPr>
          <a:xfrm>
            <a:off x="4107111" y="3047553"/>
            <a:ext cx="2461315" cy="133947"/>
          </a:xfrm>
          <a:prstGeom prst="rect">
            <a:avLst/>
          </a:prstGeom>
          <a:noFill/>
        </p:spPr>
        <p:txBody>
          <a:bodyPr wrap="none" lIns="0" tIns="0" rIns="0" bIns="0" anchor="t">
            <a:spAutoFit/>
          </a:bodyPr>
          <a:lstStyle/>
          <a:p>
            <a:pPr algn="l">
              <a:lnSpc>
                <a:spcPts val="937"/>
              </a:lnSpc>
            </a:pPr>
            <a:r>
              <a:rPr sz="1400" b="1" i="0" u="none" dirty="0">
                <a:solidFill>
                  <a:schemeClr val="bg2">
                    <a:lumMod val="10000"/>
                  </a:schemeClr>
                </a:solidFill>
                <a:latin typeface="Inter"/>
              </a:rPr>
              <a:t>The potential inequality pathway</a:t>
            </a:r>
          </a:p>
        </p:txBody>
      </p:sp>
      <p:sp>
        <p:nvSpPr>
          <p:cNvPr id="135" name="TextBox 134"/>
          <p:cNvSpPr txBox="1"/>
          <p:nvPr/>
        </p:nvSpPr>
        <p:spPr>
          <a:xfrm>
            <a:off x="4160936" y="3554118"/>
            <a:ext cx="738985" cy="122085"/>
          </a:xfrm>
          <a:prstGeom prst="rect">
            <a:avLst/>
          </a:prstGeom>
          <a:noFill/>
        </p:spPr>
        <p:txBody>
          <a:bodyPr wrap="none" lIns="0" tIns="0" rIns="0" bIns="0" anchor="t">
            <a:spAutoFit/>
          </a:bodyPr>
          <a:lstStyle/>
          <a:p>
            <a:pPr algn="l">
              <a:lnSpc>
                <a:spcPts val="937"/>
              </a:lnSpc>
            </a:pPr>
            <a:r>
              <a:rPr sz="1050" b="1" i="0" u="none" dirty="0">
                <a:solidFill>
                  <a:schemeClr val="bg2">
                    <a:lumMod val="10000"/>
                  </a:schemeClr>
                </a:solidFill>
                <a:latin typeface="Inter"/>
              </a:rPr>
              <a:t>Research gap</a:t>
            </a:r>
          </a:p>
        </p:txBody>
      </p:sp>
      <p:sp>
        <p:nvSpPr>
          <p:cNvPr id="136" name="TextBox 135"/>
          <p:cNvSpPr txBox="1"/>
          <p:nvPr/>
        </p:nvSpPr>
        <p:spPr>
          <a:xfrm>
            <a:off x="4121273" y="4195166"/>
            <a:ext cx="3994100" cy="769441"/>
          </a:xfrm>
          <a:prstGeom prst="rect">
            <a:avLst/>
          </a:prstGeom>
          <a:noFill/>
        </p:spPr>
        <p:txBody>
          <a:bodyPr wrap="square" lIns="0" tIns="0" rIns="0" bIns="0" anchor="t">
            <a:spAutoFit/>
          </a:bodyPr>
          <a:lstStyle/>
          <a:p>
            <a:pPr algn="l"/>
            <a:r>
              <a:rPr sz="1000" b="0" i="0" u="none" dirty="0">
                <a:solidFill>
                  <a:schemeClr val="bg2">
                    <a:lumMod val="10000"/>
                  </a:schemeClr>
                </a:solidFill>
                <a:latin typeface="Inter"/>
              </a:rPr>
              <a:t>Existing research has established that digital exclusion can create barriers to healthcare access. However, evidence remains fragmented regarding how different dimensions of digital exclusion interact with access to primary healthcare among older adults across the UK, and which approaches may most effectively support equitable access.</a:t>
            </a:r>
          </a:p>
        </p:txBody>
      </p:sp>
      <p:sp>
        <p:nvSpPr>
          <p:cNvPr id="137" name="TextBox 136"/>
          <p:cNvSpPr txBox="1"/>
          <p:nvPr/>
        </p:nvSpPr>
        <p:spPr>
          <a:xfrm>
            <a:off x="4107111" y="5083521"/>
            <a:ext cx="1949316" cy="133947"/>
          </a:xfrm>
          <a:prstGeom prst="rect">
            <a:avLst/>
          </a:prstGeom>
          <a:noFill/>
        </p:spPr>
        <p:txBody>
          <a:bodyPr wrap="none" lIns="0" tIns="0" rIns="0" bIns="0" anchor="t">
            <a:spAutoFit/>
          </a:bodyPr>
          <a:lstStyle/>
          <a:p>
            <a:pPr algn="l">
              <a:lnSpc>
                <a:spcPts val="937"/>
              </a:lnSpc>
            </a:pPr>
            <a:r>
              <a:rPr sz="1400" b="1" i="0" u="none" dirty="0">
                <a:solidFill>
                  <a:schemeClr val="bg2">
                    <a:lumMod val="10000"/>
                  </a:schemeClr>
                </a:solidFill>
                <a:latin typeface="Inter"/>
              </a:rPr>
              <a:t>Why this research matters</a:t>
            </a:r>
          </a:p>
        </p:txBody>
      </p:sp>
      <p:sp>
        <p:nvSpPr>
          <p:cNvPr id="138" name="TextBox 137"/>
          <p:cNvSpPr txBox="1"/>
          <p:nvPr/>
        </p:nvSpPr>
        <p:spPr>
          <a:xfrm>
            <a:off x="8307437" y="861566"/>
            <a:ext cx="476250" cy="190500"/>
          </a:xfrm>
          <a:prstGeom prst="rect">
            <a:avLst/>
          </a:prstGeom>
          <a:noFill/>
        </p:spPr>
        <p:txBody>
          <a:bodyPr wrap="square" lIns="0" tIns="0" rIns="0" bIns="0" anchor="ctr">
            <a:spAutoFit/>
          </a:bodyPr>
          <a:lstStyle/>
          <a:p>
            <a:pPr algn="ctr"/>
            <a:r>
              <a:rPr sz="825" b="1" i="0" u="none">
                <a:solidFill>
                  <a:srgbClr val="7C3AED"/>
                </a:solidFill>
                <a:latin typeface="Inter"/>
              </a:rPr>
              <a:t>5</a:t>
            </a:r>
          </a:p>
        </p:txBody>
      </p:sp>
      <p:sp>
        <p:nvSpPr>
          <p:cNvPr id="139" name="TextBox 138"/>
          <p:cNvSpPr txBox="1"/>
          <p:nvPr/>
        </p:nvSpPr>
        <p:spPr>
          <a:xfrm>
            <a:off x="8349127" y="1180207"/>
            <a:ext cx="3699997" cy="358047"/>
          </a:xfrm>
          <a:prstGeom prst="rect">
            <a:avLst/>
          </a:prstGeom>
          <a:noFill/>
        </p:spPr>
        <p:txBody>
          <a:bodyPr wrap="square" lIns="0" tIns="0" rIns="0" bIns="0" anchor="t">
            <a:spAutoFit/>
          </a:bodyPr>
          <a:lstStyle/>
          <a:p>
            <a:pPr algn="ctr">
              <a:lnSpc>
                <a:spcPts val="937"/>
              </a:lnSpc>
            </a:pPr>
            <a:r>
              <a:rPr sz="1200" b="1" i="1" u="none" dirty="0">
                <a:solidFill>
                  <a:srgbClr val="5B21B6"/>
                </a:solidFill>
                <a:latin typeface="Inter"/>
              </a:rPr>
              <a:t>"How does digital exclusion affect access to primary healthcare services among older adults in the United Kingdom?"</a:t>
            </a:r>
          </a:p>
        </p:txBody>
      </p:sp>
      <p:sp>
        <p:nvSpPr>
          <p:cNvPr id="140" name="TextBox 139"/>
          <p:cNvSpPr txBox="1"/>
          <p:nvPr/>
        </p:nvSpPr>
        <p:spPr>
          <a:xfrm>
            <a:off x="8307437" y="1823591"/>
            <a:ext cx="476250" cy="190500"/>
          </a:xfrm>
          <a:prstGeom prst="rect">
            <a:avLst/>
          </a:prstGeom>
          <a:noFill/>
        </p:spPr>
        <p:txBody>
          <a:bodyPr wrap="square" lIns="0" tIns="0" rIns="0" bIns="0" anchor="ctr">
            <a:spAutoFit/>
          </a:bodyPr>
          <a:lstStyle/>
          <a:p>
            <a:pPr algn="ctr"/>
            <a:r>
              <a:rPr sz="825" b="1" i="0" u="none">
                <a:solidFill>
                  <a:srgbClr val="0284C7"/>
                </a:solidFill>
                <a:latin typeface="Inter"/>
              </a:rPr>
              <a:t>6</a:t>
            </a:r>
          </a:p>
        </p:txBody>
      </p:sp>
      <p:sp>
        <p:nvSpPr>
          <p:cNvPr id="141" name="TextBox 140"/>
          <p:cNvSpPr txBox="1"/>
          <p:nvPr/>
        </p:nvSpPr>
        <p:spPr>
          <a:xfrm>
            <a:off x="8307437" y="2790378"/>
            <a:ext cx="476250" cy="190500"/>
          </a:xfrm>
          <a:prstGeom prst="rect">
            <a:avLst/>
          </a:prstGeom>
          <a:noFill/>
        </p:spPr>
        <p:txBody>
          <a:bodyPr wrap="square" lIns="0" tIns="0" rIns="0" bIns="0" anchor="ctr">
            <a:spAutoFit/>
          </a:bodyPr>
          <a:lstStyle/>
          <a:p>
            <a:pPr algn="ctr"/>
            <a:r>
              <a:rPr sz="825" b="1" i="0" u="none">
                <a:solidFill>
                  <a:srgbClr val="1D4ED8"/>
                </a:solidFill>
                <a:latin typeface="Inter"/>
              </a:rPr>
              <a:t>7</a:t>
            </a:r>
          </a:p>
        </p:txBody>
      </p:sp>
      <p:sp>
        <p:nvSpPr>
          <p:cNvPr id="142" name="TextBox 141"/>
          <p:cNvSpPr txBox="1"/>
          <p:nvPr/>
        </p:nvSpPr>
        <p:spPr>
          <a:xfrm>
            <a:off x="8307437" y="4404866"/>
            <a:ext cx="476250" cy="190500"/>
          </a:xfrm>
          <a:prstGeom prst="rect">
            <a:avLst/>
          </a:prstGeom>
          <a:noFill/>
        </p:spPr>
        <p:txBody>
          <a:bodyPr wrap="square" lIns="0" tIns="0" rIns="0" bIns="0" anchor="ctr">
            <a:spAutoFit/>
          </a:bodyPr>
          <a:lstStyle/>
          <a:p>
            <a:pPr algn="ctr"/>
            <a:r>
              <a:rPr sz="825" b="1" i="0" u="none">
                <a:solidFill>
                  <a:srgbClr val="881337"/>
                </a:solidFill>
                <a:latin typeface="Inter"/>
              </a:rPr>
              <a:t>8</a:t>
            </a:r>
          </a:p>
        </p:txBody>
      </p:sp>
      <p:sp>
        <p:nvSpPr>
          <p:cNvPr id="143" name="TextBox 142"/>
          <p:cNvSpPr txBox="1"/>
          <p:nvPr/>
        </p:nvSpPr>
        <p:spPr>
          <a:xfrm>
            <a:off x="180975" y="3152328"/>
            <a:ext cx="476250" cy="190500"/>
          </a:xfrm>
          <a:prstGeom prst="rect">
            <a:avLst/>
          </a:prstGeom>
          <a:noFill/>
        </p:spPr>
        <p:txBody>
          <a:bodyPr wrap="square" lIns="0" tIns="0" rIns="0" bIns="0" anchor="ctr">
            <a:spAutoFit/>
          </a:bodyPr>
          <a:lstStyle/>
          <a:p>
            <a:pPr algn="ctr"/>
            <a:r>
              <a:rPr sz="825" b="1" i="0" u="none">
                <a:solidFill>
                  <a:srgbClr val="1E3A8A"/>
                </a:solidFill>
                <a:latin typeface="Inter"/>
              </a:rPr>
              <a:t>3</a:t>
            </a:r>
          </a:p>
        </p:txBody>
      </p:sp>
      <p:sp>
        <p:nvSpPr>
          <p:cNvPr id="144" name="TextBox 143"/>
          <p:cNvSpPr txBox="1"/>
          <p:nvPr/>
        </p:nvSpPr>
        <p:spPr>
          <a:xfrm>
            <a:off x="4056161" y="861566"/>
            <a:ext cx="476250" cy="190500"/>
          </a:xfrm>
          <a:prstGeom prst="rect">
            <a:avLst/>
          </a:prstGeom>
          <a:noFill/>
        </p:spPr>
        <p:txBody>
          <a:bodyPr wrap="square" lIns="0" tIns="0" rIns="0" bIns="0" anchor="ctr">
            <a:spAutoFit/>
          </a:bodyPr>
          <a:lstStyle/>
          <a:p>
            <a:pPr algn="ctr"/>
            <a:r>
              <a:rPr sz="825" b="1" i="0" u="none">
                <a:solidFill>
                  <a:srgbClr val="0F766E"/>
                </a:solidFill>
                <a:latin typeface="Inter"/>
              </a:rPr>
              <a:t>4</a:t>
            </a:r>
          </a:p>
        </p:txBody>
      </p:sp>
      <p:sp>
        <p:nvSpPr>
          <p:cNvPr id="150" name="TextBox 149"/>
          <p:cNvSpPr txBox="1"/>
          <p:nvPr/>
        </p:nvSpPr>
        <p:spPr>
          <a:xfrm>
            <a:off x="8526512" y="3123753"/>
            <a:ext cx="381000" cy="104775"/>
          </a:xfrm>
          <a:prstGeom prst="rect">
            <a:avLst/>
          </a:prstGeom>
          <a:noFill/>
        </p:spPr>
        <p:txBody>
          <a:bodyPr wrap="none" lIns="0" tIns="0" rIns="0" bIns="0" anchor="t">
            <a:spAutoFit/>
          </a:bodyPr>
          <a:lstStyle/>
          <a:p>
            <a:pPr algn="l"/>
            <a:r>
              <a:rPr sz="675" b="1" i="0" u="none" dirty="0">
                <a:solidFill>
                  <a:srgbClr val="FFFFFF"/>
                </a:solidFill>
                <a:latin typeface="Inter"/>
              </a:rPr>
              <a:t>01</a:t>
            </a:r>
          </a:p>
        </p:txBody>
      </p:sp>
      <p:sp>
        <p:nvSpPr>
          <p:cNvPr id="151" name="TextBox 150"/>
          <p:cNvSpPr txBox="1"/>
          <p:nvPr/>
        </p:nvSpPr>
        <p:spPr>
          <a:xfrm>
            <a:off x="8726537" y="3114228"/>
            <a:ext cx="3237011" cy="216791"/>
          </a:xfrm>
          <a:prstGeom prst="rect">
            <a:avLst/>
          </a:prstGeom>
          <a:noFill/>
        </p:spPr>
        <p:txBody>
          <a:bodyPr wrap="square" lIns="0" tIns="0" rIns="0" bIns="0" anchor="t">
            <a:spAutoFit/>
          </a:bodyPr>
          <a:lstStyle/>
          <a:p>
            <a:pPr algn="l">
              <a:lnSpc>
                <a:spcPts val="843"/>
              </a:lnSpc>
            </a:pPr>
            <a:r>
              <a:rPr sz="1100" b="0" i="0" u="none" dirty="0">
                <a:solidFill>
                  <a:schemeClr val="bg2">
                    <a:lumMod val="10000"/>
                  </a:schemeClr>
                </a:solidFill>
                <a:latin typeface="Inter"/>
              </a:rPr>
              <a:t>Examine the extent and nature of digital exclusion experienced by older adults in the UK.</a:t>
            </a:r>
          </a:p>
        </p:txBody>
      </p:sp>
      <p:sp>
        <p:nvSpPr>
          <p:cNvPr id="152" name="TextBox 151"/>
          <p:cNvSpPr txBox="1"/>
          <p:nvPr/>
        </p:nvSpPr>
        <p:spPr>
          <a:xfrm>
            <a:off x="8526512" y="3471416"/>
            <a:ext cx="400050" cy="104775"/>
          </a:xfrm>
          <a:prstGeom prst="rect">
            <a:avLst/>
          </a:prstGeom>
          <a:noFill/>
        </p:spPr>
        <p:txBody>
          <a:bodyPr wrap="none" lIns="0" tIns="0" rIns="0" bIns="0" anchor="t">
            <a:spAutoFit/>
          </a:bodyPr>
          <a:lstStyle/>
          <a:p>
            <a:pPr algn="l"/>
            <a:r>
              <a:rPr sz="675" b="1" i="0" u="none">
                <a:solidFill>
                  <a:srgbClr val="FFFFFF"/>
                </a:solidFill>
                <a:latin typeface="Inter"/>
              </a:rPr>
              <a:t>02</a:t>
            </a:r>
          </a:p>
        </p:txBody>
      </p:sp>
      <p:sp>
        <p:nvSpPr>
          <p:cNvPr id="153" name="TextBox 152"/>
          <p:cNvSpPr txBox="1"/>
          <p:nvPr/>
        </p:nvSpPr>
        <p:spPr>
          <a:xfrm>
            <a:off x="8745587" y="3461891"/>
            <a:ext cx="3217961" cy="216791"/>
          </a:xfrm>
          <a:prstGeom prst="rect">
            <a:avLst/>
          </a:prstGeom>
          <a:noFill/>
        </p:spPr>
        <p:txBody>
          <a:bodyPr wrap="square" lIns="0" tIns="0" rIns="0" bIns="0" anchor="t">
            <a:spAutoFit/>
          </a:bodyPr>
          <a:lstStyle/>
          <a:p>
            <a:pPr algn="l">
              <a:lnSpc>
                <a:spcPts val="843"/>
              </a:lnSpc>
            </a:pPr>
            <a:r>
              <a:rPr sz="1100" b="0" i="0" u="none" dirty="0">
                <a:solidFill>
                  <a:schemeClr val="bg2">
                    <a:lumMod val="10000"/>
                  </a:schemeClr>
                </a:solidFill>
                <a:latin typeface="Inter"/>
              </a:rPr>
              <a:t>Investigate the relationship between digital exclusion and access to primary healthcare services.</a:t>
            </a:r>
          </a:p>
        </p:txBody>
      </p:sp>
      <p:sp>
        <p:nvSpPr>
          <p:cNvPr id="154" name="TextBox 153"/>
          <p:cNvSpPr txBox="1"/>
          <p:nvPr/>
        </p:nvSpPr>
        <p:spPr>
          <a:xfrm>
            <a:off x="8526512" y="3819078"/>
            <a:ext cx="400050" cy="104775"/>
          </a:xfrm>
          <a:prstGeom prst="rect">
            <a:avLst/>
          </a:prstGeom>
          <a:noFill/>
        </p:spPr>
        <p:txBody>
          <a:bodyPr wrap="none" lIns="0" tIns="0" rIns="0" bIns="0" anchor="t">
            <a:spAutoFit/>
          </a:bodyPr>
          <a:lstStyle/>
          <a:p>
            <a:pPr algn="l"/>
            <a:r>
              <a:rPr sz="675" b="1" i="0" u="none">
                <a:solidFill>
                  <a:srgbClr val="FFFFFF"/>
                </a:solidFill>
                <a:latin typeface="Inter"/>
              </a:rPr>
              <a:t>03</a:t>
            </a:r>
          </a:p>
        </p:txBody>
      </p:sp>
      <p:sp>
        <p:nvSpPr>
          <p:cNvPr id="155" name="TextBox 154"/>
          <p:cNvSpPr txBox="1"/>
          <p:nvPr/>
        </p:nvSpPr>
        <p:spPr>
          <a:xfrm>
            <a:off x="8745587" y="3809553"/>
            <a:ext cx="3217961" cy="213392"/>
          </a:xfrm>
          <a:prstGeom prst="rect">
            <a:avLst/>
          </a:prstGeom>
          <a:noFill/>
        </p:spPr>
        <p:txBody>
          <a:bodyPr wrap="square" lIns="0" tIns="0" rIns="0" bIns="0" anchor="t">
            <a:spAutoFit/>
          </a:bodyPr>
          <a:lstStyle/>
          <a:p>
            <a:pPr algn="l">
              <a:lnSpc>
                <a:spcPts val="843"/>
              </a:lnSpc>
            </a:pPr>
            <a:r>
              <a:rPr sz="1000" b="0" i="0" u="none" dirty="0">
                <a:solidFill>
                  <a:schemeClr val="bg2">
                    <a:lumMod val="10000"/>
                  </a:schemeClr>
                </a:solidFill>
                <a:latin typeface="Inter"/>
              </a:rPr>
              <a:t>Explore potential approaches for improving equitable primary healthcare access for digitally excluded older adults.</a:t>
            </a:r>
          </a:p>
        </p:txBody>
      </p:sp>
      <p:sp>
        <p:nvSpPr>
          <p:cNvPr id="156" name="TextBox 155"/>
          <p:cNvSpPr txBox="1"/>
          <p:nvPr/>
        </p:nvSpPr>
        <p:spPr>
          <a:xfrm>
            <a:off x="8450312" y="4738241"/>
            <a:ext cx="724557" cy="97784"/>
          </a:xfrm>
          <a:prstGeom prst="rect">
            <a:avLst/>
          </a:prstGeom>
          <a:noFill/>
        </p:spPr>
        <p:txBody>
          <a:bodyPr wrap="none" lIns="0" tIns="0" rIns="0" bIns="0" anchor="t">
            <a:spAutoFit/>
          </a:bodyPr>
          <a:lstStyle/>
          <a:p>
            <a:pPr algn="l">
              <a:lnSpc>
                <a:spcPts val="703"/>
              </a:lnSpc>
            </a:pPr>
            <a:r>
              <a:rPr sz="900" b="1" i="0" u="none" dirty="0">
                <a:solidFill>
                  <a:srgbClr val="9F1239"/>
                </a:solidFill>
                <a:latin typeface="Inter"/>
              </a:rPr>
              <a:t>OLDER ADULTS</a:t>
            </a:r>
          </a:p>
        </p:txBody>
      </p:sp>
      <p:sp>
        <p:nvSpPr>
          <p:cNvPr id="157" name="TextBox 156"/>
          <p:cNvSpPr txBox="1"/>
          <p:nvPr/>
        </p:nvSpPr>
        <p:spPr>
          <a:xfrm>
            <a:off x="8364587" y="4971914"/>
            <a:ext cx="878383" cy="521168"/>
          </a:xfrm>
          <a:prstGeom prst="rect">
            <a:avLst/>
          </a:prstGeom>
          <a:noFill/>
        </p:spPr>
        <p:txBody>
          <a:bodyPr wrap="square" lIns="0" tIns="0" rIns="0" bIns="0" anchor="t">
            <a:spAutoFit/>
          </a:bodyPr>
          <a:lstStyle/>
          <a:p>
            <a:pPr algn="ctr">
              <a:lnSpc>
                <a:spcPts val="750"/>
              </a:lnSpc>
            </a:pPr>
            <a:r>
              <a:rPr sz="1000" b="0" i="0" u="none" dirty="0">
                <a:solidFill>
                  <a:srgbClr val="881337"/>
                </a:solidFill>
                <a:latin typeface="Inter"/>
              </a:rPr>
              <a:t>• Reduced barriers</a:t>
            </a:r>
            <a:r>
              <a:rPr sz="3200" dirty="0"/>
              <a:t>
</a:t>
            </a:r>
            <a:r>
              <a:rPr sz="1000" b="0" i="0" u="none" dirty="0">
                <a:solidFill>
                  <a:srgbClr val="881337"/>
                </a:solidFill>
                <a:latin typeface="Inter"/>
              </a:rPr>
              <a:t> • More accessible routes</a:t>
            </a:r>
          </a:p>
        </p:txBody>
      </p:sp>
      <p:sp>
        <p:nvSpPr>
          <p:cNvPr id="158" name="TextBox 157"/>
          <p:cNvSpPr txBox="1"/>
          <p:nvPr/>
        </p:nvSpPr>
        <p:spPr>
          <a:xfrm>
            <a:off x="9338220" y="4738241"/>
            <a:ext cx="732573" cy="97784"/>
          </a:xfrm>
          <a:prstGeom prst="rect">
            <a:avLst/>
          </a:prstGeom>
          <a:noFill/>
        </p:spPr>
        <p:txBody>
          <a:bodyPr wrap="none" lIns="0" tIns="0" rIns="0" bIns="0" anchor="t">
            <a:spAutoFit/>
          </a:bodyPr>
          <a:lstStyle/>
          <a:p>
            <a:pPr algn="l">
              <a:lnSpc>
                <a:spcPts val="703"/>
              </a:lnSpc>
            </a:pPr>
            <a:r>
              <a:rPr sz="900" b="1" i="0" u="none" dirty="0">
                <a:solidFill>
                  <a:srgbClr val="0369A1"/>
                </a:solidFill>
                <a:latin typeface="Inter"/>
              </a:rPr>
              <a:t>PRIMARY CARE</a:t>
            </a:r>
          </a:p>
        </p:txBody>
      </p:sp>
      <p:sp>
        <p:nvSpPr>
          <p:cNvPr id="159" name="TextBox 158"/>
          <p:cNvSpPr txBox="1"/>
          <p:nvPr/>
        </p:nvSpPr>
        <p:spPr>
          <a:xfrm>
            <a:off x="9300120" y="4980278"/>
            <a:ext cx="878383" cy="420243"/>
          </a:xfrm>
          <a:prstGeom prst="rect">
            <a:avLst/>
          </a:prstGeom>
          <a:noFill/>
        </p:spPr>
        <p:txBody>
          <a:bodyPr wrap="square" lIns="0" tIns="0" rIns="0" bIns="0" anchor="t">
            <a:spAutoFit/>
          </a:bodyPr>
          <a:lstStyle/>
          <a:p>
            <a:pPr algn="ctr">
              <a:lnSpc>
                <a:spcPts val="750"/>
              </a:lnSpc>
            </a:pPr>
            <a:r>
              <a:rPr sz="1050" b="0" i="0" u="none" dirty="0">
                <a:solidFill>
                  <a:srgbClr val="0C4A6E"/>
                </a:solidFill>
                <a:latin typeface="Inter"/>
              </a:rPr>
              <a:t>• Better recognition</a:t>
            </a:r>
            <a:r>
              <a:rPr sz="3600" dirty="0"/>
              <a:t>
</a:t>
            </a:r>
            <a:r>
              <a:rPr sz="1050" b="0" i="0" u="none" dirty="0">
                <a:solidFill>
                  <a:srgbClr val="0C4A6E"/>
                </a:solidFill>
                <a:latin typeface="Inter"/>
              </a:rPr>
              <a:t> • Alternative routes</a:t>
            </a:r>
          </a:p>
        </p:txBody>
      </p:sp>
      <p:sp>
        <p:nvSpPr>
          <p:cNvPr id="160" name="TextBox 159"/>
          <p:cNvSpPr txBox="1"/>
          <p:nvPr/>
        </p:nvSpPr>
        <p:spPr>
          <a:xfrm>
            <a:off x="10226129" y="4738241"/>
            <a:ext cx="780663" cy="97784"/>
          </a:xfrm>
          <a:prstGeom prst="rect">
            <a:avLst/>
          </a:prstGeom>
          <a:noFill/>
        </p:spPr>
        <p:txBody>
          <a:bodyPr wrap="none" lIns="0" tIns="0" rIns="0" bIns="0" anchor="t">
            <a:spAutoFit/>
          </a:bodyPr>
          <a:lstStyle/>
          <a:p>
            <a:pPr algn="l">
              <a:lnSpc>
                <a:spcPts val="703"/>
              </a:lnSpc>
            </a:pPr>
            <a:r>
              <a:rPr sz="900" b="1" i="0" u="none" dirty="0">
                <a:solidFill>
                  <a:srgbClr val="15803D"/>
                </a:solidFill>
                <a:latin typeface="Inter"/>
              </a:rPr>
              <a:t>PROFESSIONALS</a:t>
            </a:r>
          </a:p>
        </p:txBody>
      </p:sp>
      <p:sp>
        <p:nvSpPr>
          <p:cNvPr id="161" name="TextBox 160"/>
          <p:cNvSpPr txBox="1"/>
          <p:nvPr/>
        </p:nvSpPr>
        <p:spPr>
          <a:xfrm>
            <a:off x="10140404" y="4971914"/>
            <a:ext cx="878383" cy="418576"/>
          </a:xfrm>
          <a:prstGeom prst="rect">
            <a:avLst/>
          </a:prstGeom>
          <a:noFill/>
        </p:spPr>
        <p:txBody>
          <a:bodyPr wrap="square" lIns="0" tIns="0" rIns="0" bIns="0" anchor="t">
            <a:spAutoFit/>
          </a:bodyPr>
          <a:lstStyle/>
          <a:p>
            <a:pPr algn="ctr">
              <a:lnSpc>
                <a:spcPts val="750"/>
              </a:lnSpc>
            </a:pPr>
            <a:r>
              <a:rPr sz="1000" b="0" i="0" u="none" dirty="0">
                <a:solidFill>
                  <a:schemeClr val="bg2">
                    <a:lumMod val="10000"/>
                  </a:schemeClr>
                </a:solidFill>
                <a:latin typeface="Inter"/>
              </a:rPr>
              <a:t>• Inclusive practice</a:t>
            </a:r>
            <a:r>
              <a:rPr sz="3200" dirty="0">
                <a:solidFill>
                  <a:schemeClr val="bg2">
                    <a:lumMod val="10000"/>
                  </a:schemeClr>
                </a:solidFill>
              </a:rPr>
              <a:t>
</a:t>
            </a:r>
            <a:r>
              <a:rPr sz="1000" b="0" i="0" u="none" dirty="0">
                <a:solidFill>
                  <a:schemeClr val="bg2">
                    <a:lumMod val="10000"/>
                  </a:schemeClr>
                </a:solidFill>
                <a:latin typeface="Inter"/>
              </a:rPr>
              <a:t> • Patient care support</a:t>
            </a:r>
          </a:p>
        </p:txBody>
      </p:sp>
      <p:sp>
        <p:nvSpPr>
          <p:cNvPr id="162" name="TextBox 161"/>
          <p:cNvSpPr txBox="1"/>
          <p:nvPr/>
        </p:nvSpPr>
        <p:spPr>
          <a:xfrm>
            <a:off x="11073962" y="4738241"/>
            <a:ext cx="742191" cy="97784"/>
          </a:xfrm>
          <a:prstGeom prst="rect">
            <a:avLst/>
          </a:prstGeom>
          <a:noFill/>
        </p:spPr>
        <p:txBody>
          <a:bodyPr wrap="none" lIns="0" tIns="0" rIns="0" bIns="0" anchor="t">
            <a:spAutoFit/>
          </a:bodyPr>
          <a:lstStyle/>
          <a:p>
            <a:pPr algn="ctr">
              <a:lnSpc>
                <a:spcPts val="703"/>
              </a:lnSpc>
            </a:pPr>
            <a:r>
              <a:rPr sz="900" b="1" i="0" u="none" dirty="0">
                <a:solidFill>
                  <a:srgbClr val="7E22CE"/>
                </a:solidFill>
                <a:latin typeface="Inter"/>
              </a:rPr>
              <a:t>PUBLIC HEALTH</a:t>
            </a:r>
          </a:p>
        </p:txBody>
      </p:sp>
      <p:sp>
        <p:nvSpPr>
          <p:cNvPr id="163" name="TextBox 162"/>
          <p:cNvSpPr txBox="1"/>
          <p:nvPr/>
        </p:nvSpPr>
        <p:spPr>
          <a:xfrm>
            <a:off x="11094690" y="4989326"/>
            <a:ext cx="878383" cy="420243"/>
          </a:xfrm>
          <a:prstGeom prst="rect">
            <a:avLst/>
          </a:prstGeom>
          <a:noFill/>
        </p:spPr>
        <p:txBody>
          <a:bodyPr wrap="square" lIns="0" tIns="0" rIns="0" bIns="0" anchor="t">
            <a:spAutoFit/>
          </a:bodyPr>
          <a:lstStyle/>
          <a:p>
            <a:pPr algn="ctr">
              <a:lnSpc>
                <a:spcPts val="750"/>
              </a:lnSpc>
            </a:pPr>
            <a:r>
              <a:rPr sz="1050" b="0" i="0" u="none" dirty="0">
                <a:solidFill>
                  <a:srgbClr val="581C87"/>
                </a:solidFill>
                <a:latin typeface="Inter"/>
              </a:rPr>
              <a:t>• Policy evidence</a:t>
            </a:r>
            <a:r>
              <a:rPr sz="3600" dirty="0"/>
              <a:t>
</a:t>
            </a:r>
            <a:r>
              <a:rPr sz="1050" b="0" i="0" u="none" dirty="0">
                <a:solidFill>
                  <a:srgbClr val="581C87"/>
                </a:solidFill>
                <a:latin typeface="Inter"/>
              </a:rPr>
              <a:t> • Protect non-digital</a:t>
            </a:r>
          </a:p>
        </p:txBody>
      </p:sp>
      <p:sp>
        <p:nvSpPr>
          <p:cNvPr id="164" name="TextBox 163"/>
          <p:cNvSpPr txBox="1"/>
          <p:nvPr/>
        </p:nvSpPr>
        <p:spPr>
          <a:xfrm>
            <a:off x="409575" y="3692872"/>
            <a:ext cx="285750" cy="142875"/>
          </a:xfrm>
          <a:prstGeom prst="rect">
            <a:avLst/>
          </a:prstGeom>
          <a:noFill/>
        </p:spPr>
        <p:txBody>
          <a:bodyPr wrap="square" lIns="0" tIns="0" rIns="0" bIns="0" anchor="t">
            <a:spAutoFit/>
          </a:bodyPr>
          <a:lstStyle/>
          <a:p>
            <a:pPr algn="l"/>
            <a:r>
              <a:rPr sz="900" b="1" i="0" u="none">
                <a:solidFill>
                  <a:srgbClr val="FFFFFF"/>
                </a:solidFill>
                <a:latin typeface="Inter"/>
              </a:rPr>
              <a:t>6%</a:t>
            </a:r>
          </a:p>
        </p:txBody>
      </p:sp>
      <p:sp>
        <p:nvSpPr>
          <p:cNvPr id="165" name="TextBox 164"/>
          <p:cNvSpPr txBox="1"/>
          <p:nvPr/>
        </p:nvSpPr>
        <p:spPr>
          <a:xfrm>
            <a:off x="733425" y="3707755"/>
            <a:ext cx="2838919" cy="117020"/>
          </a:xfrm>
          <a:prstGeom prst="rect">
            <a:avLst/>
          </a:prstGeom>
          <a:noFill/>
        </p:spPr>
        <p:txBody>
          <a:bodyPr wrap="none" lIns="0" tIns="0" rIns="0" bIns="0" anchor="t">
            <a:spAutoFit/>
          </a:bodyPr>
          <a:lstStyle/>
          <a:p>
            <a:pPr algn="l">
              <a:lnSpc>
                <a:spcPts val="890"/>
              </a:lnSpc>
            </a:pPr>
            <a:r>
              <a:rPr sz="900" b="0" i="0" u="none" dirty="0">
                <a:solidFill>
                  <a:schemeClr val="bg2">
                    <a:lumMod val="10000"/>
                  </a:schemeClr>
                </a:solidFill>
                <a:latin typeface="Inter"/>
              </a:rPr>
              <a:t>of UK adults have no internet access at home (Ofcom, 2026).</a:t>
            </a:r>
          </a:p>
        </p:txBody>
      </p:sp>
      <p:sp>
        <p:nvSpPr>
          <p:cNvPr id="166" name="TextBox 165"/>
          <p:cNvSpPr txBox="1"/>
          <p:nvPr/>
        </p:nvSpPr>
        <p:spPr>
          <a:xfrm>
            <a:off x="409575" y="4058394"/>
            <a:ext cx="361950" cy="142875"/>
          </a:xfrm>
          <a:prstGeom prst="rect">
            <a:avLst/>
          </a:prstGeom>
          <a:noFill/>
        </p:spPr>
        <p:txBody>
          <a:bodyPr wrap="square" lIns="0" tIns="0" rIns="0" bIns="0" anchor="t">
            <a:spAutoFit/>
          </a:bodyPr>
          <a:lstStyle/>
          <a:p>
            <a:pPr algn="l"/>
            <a:r>
              <a:rPr sz="900" b="1" i="0" u="none">
                <a:solidFill>
                  <a:srgbClr val="FFFFFF"/>
                </a:solidFill>
                <a:latin typeface="Inter"/>
              </a:rPr>
              <a:t>66%</a:t>
            </a:r>
          </a:p>
        </p:txBody>
      </p:sp>
      <p:sp>
        <p:nvSpPr>
          <p:cNvPr id="167" name="TextBox 166"/>
          <p:cNvSpPr txBox="1"/>
          <p:nvPr/>
        </p:nvSpPr>
        <p:spPr>
          <a:xfrm>
            <a:off x="809625" y="4016722"/>
            <a:ext cx="3027461" cy="232436"/>
          </a:xfrm>
          <a:prstGeom prst="rect">
            <a:avLst/>
          </a:prstGeom>
          <a:noFill/>
        </p:spPr>
        <p:txBody>
          <a:bodyPr wrap="square" lIns="0" tIns="0" rIns="0" bIns="0" anchor="t">
            <a:spAutoFit/>
          </a:bodyPr>
          <a:lstStyle/>
          <a:p>
            <a:pPr algn="l">
              <a:lnSpc>
                <a:spcPts val="890"/>
              </a:lnSpc>
            </a:pPr>
            <a:r>
              <a:rPr sz="900" b="0" i="0" u="none" dirty="0">
                <a:solidFill>
                  <a:schemeClr val="bg2">
                    <a:lumMod val="10000"/>
                  </a:schemeClr>
                </a:solidFill>
                <a:latin typeface="Inter"/>
              </a:rPr>
              <a:t>of adults without home internet access are aged 75+ </a:t>
            </a:r>
            <a:endParaRPr lang="en-US" sz="900" b="0" i="0" u="none" dirty="0">
              <a:solidFill>
                <a:schemeClr val="bg2">
                  <a:lumMod val="10000"/>
                </a:schemeClr>
              </a:solidFill>
              <a:latin typeface="Inter"/>
            </a:endParaRPr>
          </a:p>
          <a:p>
            <a:pPr algn="l">
              <a:lnSpc>
                <a:spcPts val="890"/>
              </a:lnSpc>
            </a:pPr>
            <a:r>
              <a:rPr sz="900" b="0" i="0" u="none" dirty="0">
                <a:solidFill>
                  <a:schemeClr val="bg2">
                    <a:lumMod val="10000"/>
                  </a:schemeClr>
                </a:solidFill>
                <a:latin typeface="Inter"/>
              </a:rPr>
              <a:t>(Ofcom, 2026).</a:t>
            </a:r>
          </a:p>
        </p:txBody>
      </p:sp>
      <p:sp>
        <p:nvSpPr>
          <p:cNvPr id="168" name="TextBox 167"/>
          <p:cNvSpPr txBox="1"/>
          <p:nvPr/>
        </p:nvSpPr>
        <p:spPr>
          <a:xfrm>
            <a:off x="409575" y="4437012"/>
            <a:ext cx="352425" cy="142875"/>
          </a:xfrm>
          <a:prstGeom prst="rect">
            <a:avLst/>
          </a:prstGeom>
          <a:noFill/>
        </p:spPr>
        <p:txBody>
          <a:bodyPr wrap="square" lIns="0" tIns="0" rIns="0" bIns="0" anchor="t">
            <a:spAutoFit/>
          </a:bodyPr>
          <a:lstStyle/>
          <a:p>
            <a:pPr algn="l"/>
            <a:r>
              <a:rPr sz="900" b="1" i="0" u="none">
                <a:solidFill>
                  <a:srgbClr val="FFFFFF"/>
                </a:solidFill>
                <a:latin typeface="Inter"/>
              </a:rPr>
              <a:t>53%</a:t>
            </a:r>
          </a:p>
        </p:txBody>
      </p:sp>
      <p:sp>
        <p:nvSpPr>
          <p:cNvPr id="169" name="TextBox 168"/>
          <p:cNvSpPr txBox="1"/>
          <p:nvPr/>
        </p:nvSpPr>
        <p:spPr>
          <a:xfrm>
            <a:off x="800100" y="4395341"/>
            <a:ext cx="3036986" cy="230832"/>
          </a:xfrm>
          <a:prstGeom prst="rect">
            <a:avLst/>
          </a:prstGeom>
          <a:noFill/>
        </p:spPr>
        <p:txBody>
          <a:bodyPr wrap="square" lIns="0" tIns="0" rIns="0" bIns="0" anchor="t">
            <a:spAutoFit/>
          </a:bodyPr>
          <a:lstStyle/>
          <a:p>
            <a:pPr algn="l">
              <a:lnSpc>
                <a:spcPts val="890"/>
              </a:lnSpc>
            </a:pPr>
            <a:r>
              <a:rPr sz="900" b="0" i="0" u="none" dirty="0">
                <a:solidFill>
                  <a:schemeClr val="bg2">
                    <a:lumMod val="10000"/>
                  </a:schemeClr>
                </a:solidFill>
                <a:latin typeface="Inter"/>
              </a:rPr>
              <a:t>of people aged 75+ have Foundation-level digital skills (Good Things Foundation, 2024a).</a:t>
            </a:r>
          </a:p>
        </p:txBody>
      </p:sp>
      <p:sp>
        <p:nvSpPr>
          <p:cNvPr id="170" name="TextBox 169"/>
          <p:cNvSpPr txBox="1"/>
          <p:nvPr/>
        </p:nvSpPr>
        <p:spPr>
          <a:xfrm>
            <a:off x="4305370" y="5409753"/>
            <a:ext cx="657232" cy="107402"/>
          </a:xfrm>
          <a:prstGeom prst="rect">
            <a:avLst/>
          </a:prstGeom>
          <a:noFill/>
        </p:spPr>
        <p:txBody>
          <a:bodyPr wrap="none" lIns="0" tIns="0" rIns="0" bIns="0" anchor="t">
            <a:spAutoFit/>
          </a:bodyPr>
          <a:lstStyle/>
          <a:p>
            <a:pPr algn="ctr">
              <a:lnSpc>
                <a:spcPts val="750"/>
              </a:lnSpc>
            </a:pPr>
            <a:r>
              <a:rPr sz="900" b="1" i="0" u="none" dirty="0">
                <a:solidFill>
                  <a:srgbClr val="0369A1"/>
                </a:solidFill>
                <a:latin typeface="Inter"/>
              </a:rPr>
              <a:t>IMPORTANCE</a:t>
            </a:r>
          </a:p>
        </p:txBody>
      </p:sp>
      <p:sp>
        <p:nvSpPr>
          <p:cNvPr id="171" name="TextBox 170"/>
          <p:cNvSpPr txBox="1"/>
          <p:nvPr/>
        </p:nvSpPr>
        <p:spPr>
          <a:xfrm>
            <a:off x="4192489" y="5580310"/>
            <a:ext cx="922435" cy="312586"/>
          </a:xfrm>
          <a:prstGeom prst="rect">
            <a:avLst/>
          </a:prstGeom>
          <a:noFill/>
        </p:spPr>
        <p:txBody>
          <a:bodyPr wrap="square" lIns="0" tIns="0" rIns="0" bIns="0" anchor="t">
            <a:spAutoFit/>
          </a:bodyPr>
          <a:lstStyle/>
          <a:p>
            <a:pPr algn="ctr">
              <a:lnSpc>
                <a:spcPts val="796"/>
              </a:lnSpc>
            </a:pPr>
            <a:r>
              <a:rPr sz="900" b="0" i="0" u="none" dirty="0">
                <a:solidFill>
                  <a:schemeClr val="bg2">
                    <a:lumMod val="10000"/>
                  </a:schemeClr>
                </a:solidFill>
                <a:latin typeface="Inter"/>
              </a:rPr>
              <a:t>Supports equitable access to essential primary healthcare.</a:t>
            </a:r>
          </a:p>
        </p:txBody>
      </p:sp>
      <p:sp>
        <p:nvSpPr>
          <p:cNvPr id="172" name="TextBox 171"/>
          <p:cNvSpPr txBox="1"/>
          <p:nvPr/>
        </p:nvSpPr>
        <p:spPr>
          <a:xfrm>
            <a:off x="5384950" y="5409753"/>
            <a:ext cx="466474" cy="107402"/>
          </a:xfrm>
          <a:prstGeom prst="rect">
            <a:avLst/>
          </a:prstGeom>
          <a:noFill/>
        </p:spPr>
        <p:txBody>
          <a:bodyPr wrap="none" lIns="0" tIns="0" rIns="0" bIns="0" anchor="t">
            <a:spAutoFit/>
          </a:bodyPr>
          <a:lstStyle/>
          <a:p>
            <a:pPr algn="ctr">
              <a:lnSpc>
                <a:spcPts val="750"/>
              </a:lnSpc>
            </a:pPr>
            <a:r>
              <a:rPr sz="900" b="1" i="0" u="none" dirty="0">
                <a:solidFill>
                  <a:srgbClr val="0F766E"/>
                </a:solidFill>
                <a:latin typeface="Inter"/>
              </a:rPr>
              <a:t>URGENCY</a:t>
            </a:r>
          </a:p>
        </p:txBody>
      </p:sp>
      <p:sp>
        <p:nvSpPr>
          <p:cNvPr id="173" name="TextBox 172"/>
          <p:cNvSpPr txBox="1"/>
          <p:nvPr/>
        </p:nvSpPr>
        <p:spPr>
          <a:xfrm>
            <a:off x="5135611" y="5555391"/>
            <a:ext cx="974676" cy="307777"/>
          </a:xfrm>
          <a:prstGeom prst="rect">
            <a:avLst/>
          </a:prstGeom>
          <a:noFill/>
        </p:spPr>
        <p:txBody>
          <a:bodyPr wrap="square" lIns="0" tIns="0" rIns="0" bIns="0" anchor="t">
            <a:spAutoFit/>
          </a:bodyPr>
          <a:lstStyle/>
          <a:p>
            <a:pPr algn="ctr">
              <a:lnSpc>
                <a:spcPts val="796"/>
              </a:lnSpc>
            </a:pPr>
            <a:r>
              <a:rPr sz="800" b="0" i="0" u="none" dirty="0">
                <a:solidFill>
                  <a:schemeClr val="bg2">
                    <a:lumMod val="10000"/>
                  </a:schemeClr>
                </a:solidFill>
                <a:latin typeface="Inter"/>
              </a:rPr>
              <a:t>Digital transformation of healthcare is continuing rapidly.</a:t>
            </a:r>
          </a:p>
        </p:txBody>
      </p:sp>
      <p:sp>
        <p:nvSpPr>
          <p:cNvPr id="174" name="TextBox 173"/>
          <p:cNvSpPr txBox="1"/>
          <p:nvPr/>
        </p:nvSpPr>
        <p:spPr>
          <a:xfrm>
            <a:off x="6486971" y="5409753"/>
            <a:ext cx="230832" cy="104067"/>
          </a:xfrm>
          <a:prstGeom prst="rect">
            <a:avLst/>
          </a:prstGeom>
          <a:noFill/>
        </p:spPr>
        <p:txBody>
          <a:bodyPr wrap="none" lIns="0" tIns="0" rIns="0" bIns="0" anchor="t">
            <a:spAutoFit/>
          </a:bodyPr>
          <a:lstStyle/>
          <a:p>
            <a:pPr algn="ctr">
              <a:lnSpc>
                <a:spcPts val="750"/>
              </a:lnSpc>
            </a:pPr>
            <a:r>
              <a:rPr sz="800" b="1" i="0" u="none" dirty="0">
                <a:solidFill>
                  <a:srgbClr val="B45309"/>
                </a:solidFill>
                <a:latin typeface="Inter"/>
              </a:rPr>
              <a:t>NEED</a:t>
            </a:r>
          </a:p>
        </p:txBody>
      </p:sp>
      <p:sp>
        <p:nvSpPr>
          <p:cNvPr id="175" name="TextBox 174"/>
          <p:cNvSpPr txBox="1"/>
          <p:nvPr/>
        </p:nvSpPr>
        <p:spPr>
          <a:xfrm>
            <a:off x="6138862" y="5530602"/>
            <a:ext cx="974675" cy="415178"/>
          </a:xfrm>
          <a:prstGeom prst="rect">
            <a:avLst/>
          </a:prstGeom>
          <a:noFill/>
        </p:spPr>
        <p:txBody>
          <a:bodyPr wrap="square" lIns="0" tIns="0" rIns="0" bIns="0" anchor="t">
            <a:spAutoFit/>
          </a:bodyPr>
          <a:lstStyle/>
          <a:p>
            <a:pPr algn="ctr">
              <a:lnSpc>
                <a:spcPts val="796"/>
              </a:lnSpc>
            </a:pPr>
            <a:r>
              <a:rPr sz="800" b="0" i="0" u="none" dirty="0">
                <a:solidFill>
                  <a:schemeClr val="bg2">
                    <a:lumMod val="10000"/>
                  </a:schemeClr>
                </a:solidFill>
                <a:latin typeface="Inter"/>
              </a:rPr>
              <a:t>Primary care requires evidence on patients who may be left behind.</a:t>
            </a:r>
          </a:p>
        </p:txBody>
      </p:sp>
      <p:sp>
        <p:nvSpPr>
          <p:cNvPr id="176" name="TextBox 175"/>
          <p:cNvSpPr txBox="1"/>
          <p:nvPr/>
        </p:nvSpPr>
        <p:spPr>
          <a:xfrm>
            <a:off x="7310870" y="5409753"/>
            <a:ext cx="551434" cy="104067"/>
          </a:xfrm>
          <a:prstGeom prst="rect">
            <a:avLst/>
          </a:prstGeom>
          <a:noFill/>
        </p:spPr>
        <p:txBody>
          <a:bodyPr wrap="none" lIns="0" tIns="0" rIns="0" bIns="0" anchor="t">
            <a:spAutoFit/>
          </a:bodyPr>
          <a:lstStyle/>
          <a:p>
            <a:pPr algn="ctr">
              <a:lnSpc>
                <a:spcPts val="750"/>
              </a:lnSpc>
            </a:pPr>
            <a:r>
              <a:rPr sz="800" b="1" i="0" u="none" dirty="0">
                <a:solidFill>
                  <a:srgbClr val="6D28D9"/>
                </a:solidFill>
                <a:latin typeface="Inter"/>
              </a:rPr>
              <a:t>ORIGINALITY</a:t>
            </a:r>
          </a:p>
        </p:txBody>
      </p:sp>
      <p:sp>
        <p:nvSpPr>
          <p:cNvPr id="177" name="TextBox 176"/>
          <p:cNvSpPr txBox="1"/>
          <p:nvPr/>
        </p:nvSpPr>
        <p:spPr>
          <a:xfrm>
            <a:off x="7170390" y="5530602"/>
            <a:ext cx="868708" cy="411844"/>
          </a:xfrm>
          <a:prstGeom prst="rect">
            <a:avLst/>
          </a:prstGeom>
          <a:noFill/>
        </p:spPr>
        <p:txBody>
          <a:bodyPr wrap="square" lIns="0" tIns="0" rIns="0" bIns="0" anchor="t">
            <a:spAutoFit/>
          </a:bodyPr>
          <a:lstStyle/>
          <a:p>
            <a:pPr algn="ctr">
              <a:lnSpc>
                <a:spcPts val="796"/>
              </a:lnSpc>
            </a:pPr>
            <a:r>
              <a:rPr sz="800" b="0" i="0" u="none" dirty="0">
                <a:solidFill>
                  <a:schemeClr val="bg2">
                    <a:lumMod val="10000"/>
                  </a:schemeClr>
                </a:solidFill>
                <a:latin typeface="Inter"/>
              </a:rPr>
              <a:t>Connects digital exclusion, healthcare access and solutions.</a:t>
            </a:r>
          </a:p>
        </p:txBody>
      </p:sp>
      <p:pic>
        <p:nvPicPr>
          <p:cNvPr id="179" name="Picture 178">
            <a:extLst>
              <a:ext uri="{FF2B5EF4-FFF2-40B4-BE49-F238E27FC236}">
                <a16:creationId xmlns:a16="http://schemas.microsoft.com/office/drawing/2014/main" id="{B44CE0BF-3BE1-AEAB-5097-6CFC0027CEEB}"/>
              </a:ext>
            </a:extLst>
          </p:cNvPr>
          <p:cNvPicPr>
            <a:picLocks noChangeAspect="1"/>
          </p:cNvPicPr>
          <p:nvPr/>
        </p:nvPicPr>
        <p:blipFill>
          <a:blip r:embed="rId3"/>
          <a:stretch>
            <a:fillRect/>
          </a:stretch>
        </p:blipFill>
        <p:spPr>
          <a:xfrm>
            <a:off x="4130179" y="3232211"/>
            <a:ext cx="3895725" cy="876300"/>
          </a:xfrm>
          <a:prstGeom prst="rect">
            <a:avLst/>
          </a:prstGeom>
        </p:spPr>
      </p:pic>
      <p:sp>
        <p:nvSpPr>
          <p:cNvPr id="180" name="Rectangle: Rounded Corners 179">
            <a:extLst>
              <a:ext uri="{FF2B5EF4-FFF2-40B4-BE49-F238E27FC236}">
                <a16:creationId xmlns:a16="http://schemas.microsoft.com/office/drawing/2014/main" id="{1621487C-79B7-34B0-3A71-586954B8FE3A}"/>
              </a:ext>
            </a:extLst>
          </p:cNvPr>
          <p:cNvSpPr/>
          <p:nvPr/>
        </p:nvSpPr>
        <p:spPr>
          <a:xfrm>
            <a:off x="1019175" y="6276752"/>
            <a:ext cx="5467796" cy="52603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US" sz="400" b="1" dirty="0">
                <a:solidFill>
                  <a:schemeClr val="tx1">
                    <a:lumMod val="95000"/>
                    <a:lumOff val="5000"/>
                  </a:schemeClr>
                </a:solidFill>
              </a:rPr>
              <a:t>1.</a:t>
            </a:r>
            <a:r>
              <a:rPr lang="en-US" sz="400" dirty="0">
                <a:solidFill>
                  <a:schemeClr val="tx1">
                    <a:lumMod val="95000"/>
                    <a:lumOff val="5000"/>
                  </a:schemeClr>
                </a:solidFill>
              </a:rPr>
              <a:t> Ahmed, N., Hall, A., Poku, B., McDermott, J., Astbury, J. and Todd, C. (2024) 'Experiences and views of older adults of South Asian, Black African, and Caribbean backgrounds about the digitalization of primary care services since the COVID-19 pandemic: a qualitative focus group study', </a:t>
            </a:r>
            <a:r>
              <a:rPr lang="en-US" sz="400" i="1" dirty="0">
                <a:solidFill>
                  <a:schemeClr val="tx1">
                    <a:lumMod val="95000"/>
                    <a:lumOff val="5000"/>
                  </a:schemeClr>
                </a:solidFill>
              </a:rPr>
              <a:t>JMIR Formative Research</a:t>
            </a:r>
            <a:r>
              <a:rPr lang="en-US" sz="400" dirty="0">
                <a:solidFill>
                  <a:schemeClr val="tx1">
                    <a:lumMod val="95000"/>
                    <a:lumOff val="5000"/>
                  </a:schemeClr>
                </a:solidFill>
              </a:rPr>
              <a:t>, 8, e51780.</a:t>
            </a:r>
          </a:p>
          <a:p>
            <a:r>
              <a:rPr lang="en-US" sz="400" b="1" dirty="0">
                <a:solidFill>
                  <a:schemeClr val="tx1">
                    <a:lumMod val="95000"/>
                    <a:lumOff val="5000"/>
                  </a:schemeClr>
                </a:solidFill>
              </a:rPr>
              <a:t>2.</a:t>
            </a:r>
            <a:r>
              <a:rPr lang="en-US" sz="400" dirty="0">
                <a:solidFill>
                  <a:schemeClr val="tx1">
                    <a:lumMod val="95000"/>
                    <a:lumOff val="5000"/>
                  </a:schemeClr>
                </a:solidFill>
              </a:rPr>
              <a:t> Centre for Ageing Better (2024) </a:t>
            </a:r>
            <a:r>
              <a:rPr lang="en-US" sz="400" i="1" dirty="0">
                <a:solidFill>
                  <a:schemeClr val="tx1">
                    <a:lumMod val="95000"/>
                    <a:lumOff val="5000"/>
                  </a:schemeClr>
                </a:solidFill>
              </a:rPr>
              <a:t>Digital inclusion and older people</a:t>
            </a:r>
            <a:r>
              <a:rPr lang="en-US" sz="400" dirty="0">
                <a:solidFill>
                  <a:schemeClr val="tx1">
                    <a:lumMod val="95000"/>
                    <a:lumOff val="5000"/>
                  </a:schemeClr>
                </a:solidFill>
              </a:rPr>
              <a:t>. London: Centre for Ageing Better.</a:t>
            </a:r>
          </a:p>
          <a:p>
            <a:r>
              <a:rPr lang="en-US" sz="400" b="1" dirty="0">
                <a:solidFill>
                  <a:schemeClr val="tx1">
                    <a:lumMod val="95000"/>
                    <a:lumOff val="5000"/>
                  </a:schemeClr>
                </a:solidFill>
              </a:rPr>
              <a:t>3.</a:t>
            </a:r>
            <a:r>
              <a:rPr lang="en-US" sz="400" dirty="0">
                <a:solidFill>
                  <a:schemeClr val="tx1">
                    <a:lumMod val="95000"/>
                    <a:lumOff val="5000"/>
                  </a:schemeClr>
                </a:solidFill>
              </a:rPr>
              <a:t> Good Things Foundation (2024a) </a:t>
            </a:r>
            <a:r>
              <a:rPr lang="en-US" sz="400" i="1" dirty="0">
                <a:solidFill>
                  <a:schemeClr val="tx1">
                    <a:lumMod val="95000"/>
                    <a:lumOff val="5000"/>
                  </a:schemeClr>
                </a:solidFill>
              </a:rPr>
              <a:t>Digital inclusion and health: summary of key statistics</a:t>
            </a:r>
            <a:r>
              <a:rPr lang="en-US" sz="400" dirty="0">
                <a:solidFill>
                  <a:schemeClr val="tx1">
                    <a:lumMod val="95000"/>
                    <a:lumOff val="5000"/>
                  </a:schemeClr>
                </a:solidFill>
              </a:rPr>
              <a:t>. Sheffield: Good Things Foundation.</a:t>
            </a:r>
          </a:p>
          <a:p>
            <a:r>
              <a:rPr lang="en-US" sz="400" b="1" dirty="0">
                <a:solidFill>
                  <a:schemeClr val="tx1">
                    <a:lumMod val="95000"/>
                    <a:lumOff val="5000"/>
                  </a:schemeClr>
                </a:solidFill>
              </a:rPr>
              <a:t>4.</a:t>
            </a:r>
            <a:r>
              <a:rPr lang="en-US" sz="400" dirty="0">
                <a:solidFill>
                  <a:schemeClr val="tx1">
                    <a:lumMod val="95000"/>
                    <a:lumOff val="5000"/>
                  </a:schemeClr>
                </a:solidFill>
              </a:rPr>
              <a:t> Good Things Foundation (2024b) </a:t>
            </a:r>
            <a:r>
              <a:rPr lang="en-US" sz="400" i="1" dirty="0">
                <a:solidFill>
                  <a:schemeClr val="tx1">
                    <a:lumMod val="95000"/>
                    <a:lumOff val="5000"/>
                  </a:schemeClr>
                </a:solidFill>
              </a:rPr>
              <a:t>Digital Nation 2024</a:t>
            </a:r>
            <a:r>
              <a:rPr lang="en-US" sz="400" dirty="0">
                <a:solidFill>
                  <a:schemeClr val="tx1">
                    <a:lumMod val="95000"/>
                    <a:lumOff val="5000"/>
                  </a:schemeClr>
                </a:solidFill>
              </a:rPr>
              <a:t>. Sheffield: Good Things Foundation.</a:t>
            </a:r>
          </a:p>
          <a:p>
            <a:r>
              <a:rPr lang="en-US" sz="400" b="1" dirty="0">
                <a:solidFill>
                  <a:schemeClr val="tx1">
                    <a:lumMod val="95000"/>
                    <a:lumOff val="5000"/>
                  </a:schemeClr>
                </a:solidFill>
              </a:rPr>
              <a:t>5.</a:t>
            </a:r>
            <a:r>
              <a:rPr lang="en-US" sz="400" dirty="0">
                <a:solidFill>
                  <a:schemeClr val="tx1">
                    <a:lumMod val="95000"/>
                    <a:lumOff val="5000"/>
                  </a:schemeClr>
                </a:solidFill>
              </a:rPr>
              <a:t> Lloyds Bank (2024) </a:t>
            </a:r>
            <a:r>
              <a:rPr lang="en-US" sz="400" i="1" dirty="0">
                <a:solidFill>
                  <a:schemeClr val="tx1">
                    <a:lumMod val="95000"/>
                    <a:lumOff val="5000"/>
                  </a:schemeClr>
                </a:solidFill>
              </a:rPr>
              <a:t>Essential Digital Skills Report 2024</a:t>
            </a:r>
            <a:r>
              <a:rPr lang="en-US" sz="400" dirty="0">
                <a:solidFill>
                  <a:schemeClr val="tx1">
                    <a:lumMod val="95000"/>
                    <a:lumOff val="5000"/>
                  </a:schemeClr>
                </a:solidFill>
              </a:rPr>
              <a:t>. London: Lloyds Bank.</a:t>
            </a:r>
          </a:p>
          <a:p>
            <a:r>
              <a:rPr lang="en-US" sz="400" b="1" dirty="0">
                <a:solidFill>
                  <a:schemeClr val="tx1">
                    <a:lumMod val="95000"/>
                    <a:lumOff val="5000"/>
                  </a:schemeClr>
                </a:solidFill>
              </a:rPr>
              <a:t>6.</a:t>
            </a:r>
            <a:r>
              <a:rPr lang="en-US" sz="400" dirty="0">
                <a:solidFill>
                  <a:schemeClr val="tx1">
                    <a:lumMod val="95000"/>
                    <a:lumOff val="5000"/>
                  </a:schemeClr>
                </a:solidFill>
              </a:rPr>
              <a:t> NHS England (2024) </a:t>
            </a:r>
            <a:r>
              <a:rPr lang="en-US" sz="400" i="1" dirty="0">
                <a:solidFill>
                  <a:schemeClr val="tx1">
                    <a:lumMod val="95000"/>
                    <a:lumOff val="5000"/>
                  </a:schemeClr>
                </a:solidFill>
              </a:rPr>
              <a:t>Supporting digital inclusion in general practice</a:t>
            </a:r>
            <a:r>
              <a:rPr lang="en-US" sz="400" dirty="0">
                <a:solidFill>
                  <a:schemeClr val="tx1">
                    <a:lumMod val="95000"/>
                    <a:lumOff val="5000"/>
                  </a:schemeClr>
                </a:solidFill>
              </a:rPr>
              <a:t>. London: NHS England.</a:t>
            </a:r>
          </a:p>
          <a:p>
            <a:r>
              <a:rPr lang="en-US" sz="400" b="1" dirty="0">
                <a:solidFill>
                  <a:schemeClr val="tx1">
                    <a:lumMod val="95000"/>
                    <a:lumOff val="5000"/>
                  </a:schemeClr>
                </a:solidFill>
              </a:rPr>
              <a:t>7.</a:t>
            </a:r>
            <a:r>
              <a:rPr lang="en-US" sz="400" dirty="0">
                <a:solidFill>
                  <a:schemeClr val="tx1">
                    <a:lumMod val="95000"/>
                    <a:lumOff val="5000"/>
                  </a:schemeClr>
                </a:solidFill>
              </a:rPr>
              <a:t> NHS England (2025a) </a:t>
            </a:r>
            <a:r>
              <a:rPr lang="en-US" sz="400" i="1" dirty="0">
                <a:solidFill>
                  <a:schemeClr val="tx1">
                    <a:lumMod val="95000"/>
                    <a:lumOff val="5000"/>
                  </a:schemeClr>
                </a:solidFill>
              </a:rPr>
              <a:t>Health inequalities and digital inclusion</a:t>
            </a:r>
            <a:r>
              <a:rPr lang="en-US" sz="400" dirty="0">
                <a:solidFill>
                  <a:schemeClr val="tx1">
                    <a:lumMod val="95000"/>
                    <a:lumOff val="5000"/>
                  </a:schemeClr>
                </a:solidFill>
              </a:rPr>
              <a:t>. London: NHS England.</a:t>
            </a:r>
          </a:p>
        </p:txBody>
      </p:sp>
      <p:sp>
        <p:nvSpPr>
          <p:cNvPr id="181" name="Rectangle: Rounded Corners 180">
            <a:extLst>
              <a:ext uri="{FF2B5EF4-FFF2-40B4-BE49-F238E27FC236}">
                <a16:creationId xmlns:a16="http://schemas.microsoft.com/office/drawing/2014/main" id="{B3AD125F-1D0D-4162-FC40-F34E0B784254}"/>
              </a:ext>
            </a:extLst>
          </p:cNvPr>
          <p:cNvSpPr/>
          <p:nvPr/>
        </p:nvSpPr>
        <p:spPr>
          <a:xfrm>
            <a:off x="6486971" y="6257031"/>
            <a:ext cx="5546032" cy="561751"/>
          </a:xfrm>
          <a:prstGeom prst="roundRect">
            <a:avLst>
              <a:gd name="adj" fmla="val 17552"/>
            </a:avLst>
          </a:prstGeom>
        </p:spPr>
        <p:style>
          <a:lnRef idx="1">
            <a:schemeClr val="accent6"/>
          </a:lnRef>
          <a:fillRef idx="2">
            <a:schemeClr val="accent6"/>
          </a:fillRef>
          <a:effectRef idx="1">
            <a:schemeClr val="accent6"/>
          </a:effectRef>
          <a:fontRef idx="minor">
            <a:schemeClr val="dk1"/>
          </a:fontRef>
        </p:style>
        <p:txBody>
          <a:bodyPr rtlCol="0" anchor="ctr"/>
          <a:lstStyle/>
          <a:p>
            <a:r>
              <a:rPr lang="en-US" sz="400" b="1" dirty="0">
                <a:solidFill>
                  <a:schemeClr val="tx1">
                    <a:lumMod val="95000"/>
                    <a:lumOff val="5000"/>
                  </a:schemeClr>
                </a:solidFill>
              </a:rPr>
              <a:t>8.</a:t>
            </a:r>
            <a:r>
              <a:rPr lang="en-US" sz="400" dirty="0">
                <a:solidFill>
                  <a:schemeClr val="tx1">
                    <a:lumMod val="95000"/>
                    <a:lumOff val="5000"/>
                  </a:schemeClr>
                </a:solidFill>
              </a:rPr>
              <a:t> NHS England (2025b) </a:t>
            </a:r>
            <a:r>
              <a:rPr lang="en-US" sz="400" i="1" dirty="0">
                <a:solidFill>
                  <a:schemeClr val="tx1">
                    <a:lumMod val="95000"/>
                    <a:lumOff val="5000"/>
                  </a:schemeClr>
                </a:solidFill>
              </a:rPr>
              <a:t>Inclusive digital healthcare: a framework for NHS action on digital inclusion</a:t>
            </a:r>
            <a:r>
              <a:rPr lang="en-US" sz="400" dirty="0">
                <a:solidFill>
                  <a:schemeClr val="tx1">
                    <a:lumMod val="95000"/>
                    <a:lumOff val="5000"/>
                  </a:schemeClr>
                </a:solidFill>
              </a:rPr>
              <a:t>. London: NHS England.</a:t>
            </a:r>
          </a:p>
          <a:p>
            <a:r>
              <a:rPr lang="en-US" sz="400" b="1" dirty="0">
                <a:solidFill>
                  <a:schemeClr val="tx1">
                    <a:lumMod val="95000"/>
                    <a:lumOff val="5000"/>
                  </a:schemeClr>
                </a:solidFill>
              </a:rPr>
              <a:t>9.</a:t>
            </a:r>
            <a:r>
              <a:rPr lang="en-US" sz="400" dirty="0">
                <a:solidFill>
                  <a:schemeClr val="tx1">
                    <a:lumMod val="95000"/>
                    <a:lumOff val="5000"/>
                  </a:schemeClr>
                </a:solidFill>
              </a:rPr>
              <a:t> Ofcom (2026) </a:t>
            </a:r>
            <a:r>
              <a:rPr lang="en-US" sz="400" i="1" dirty="0">
                <a:solidFill>
                  <a:schemeClr val="tx1">
                    <a:lumMod val="95000"/>
                    <a:lumOff val="5000"/>
                  </a:schemeClr>
                </a:solidFill>
              </a:rPr>
              <a:t>Adults' Media Use and Attitudes Report 2026</a:t>
            </a:r>
            <a:r>
              <a:rPr lang="en-US" sz="400" dirty="0">
                <a:solidFill>
                  <a:schemeClr val="tx1">
                    <a:lumMod val="95000"/>
                    <a:lumOff val="5000"/>
                  </a:schemeClr>
                </a:solidFill>
              </a:rPr>
              <a:t>. London: Office of Communications.</a:t>
            </a:r>
          </a:p>
          <a:p>
            <a:r>
              <a:rPr lang="en-US" sz="400" b="1" dirty="0">
                <a:solidFill>
                  <a:schemeClr val="tx1">
                    <a:lumMod val="95000"/>
                    <a:lumOff val="5000"/>
                  </a:schemeClr>
                </a:solidFill>
              </a:rPr>
              <a:t>10.</a:t>
            </a:r>
            <a:r>
              <a:rPr lang="en-US" sz="400" dirty="0">
                <a:solidFill>
                  <a:schemeClr val="tx1">
                    <a:lumMod val="95000"/>
                    <a:lumOff val="5000"/>
                  </a:schemeClr>
                </a:solidFill>
              </a:rPr>
              <a:t> The Health Foundation (2024) </a:t>
            </a:r>
            <a:r>
              <a:rPr lang="en-US" sz="400" i="1" dirty="0">
                <a:solidFill>
                  <a:schemeClr val="tx1">
                    <a:lumMod val="95000"/>
                    <a:lumOff val="5000"/>
                  </a:schemeClr>
                </a:solidFill>
              </a:rPr>
              <a:t>How does the public feel about health technologies and data?</a:t>
            </a:r>
            <a:r>
              <a:rPr lang="en-US" sz="400" dirty="0">
                <a:solidFill>
                  <a:schemeClr val="tx1">
                    <a:lumMod val="95000"/>
                    <a:lumOff val="5000"/>
                  </a:schemeClr>
                </a:solidFill>
              </a:rPr>
              <a:t> London: The Health Foundation.</a:t>
            </a:r>
          </a:p>
          <a:p>
            <a:r>
              <a:rPr lang="en-US" sz="400" b="1" dirty="0">
                <a:solidFill>
                  <a:schemeClr val="tx1">
                    <a:lumMod val="95000"/>
                    <a:lumOff val="5000"/>
                  </a:schemeClr>
                </a:solidFill>
              </a:rPr>
              <a:t>11.</a:t>
            </a:r>
            <a:r>
              <a:rPr lang="en-US" sz="400" dirty="0">
                <a:solidFill>
                  <a:schemeClr val="tx1">
                    <a:lumMod val="95000"/>
                    <a:lumOff val="5000"/>
                  </a:schemeClr>
                </a:solidFill>
              </a:rPr>
              <a:t> The Health Foundation (2024) </a:t>
            </a:r>
            <a:r>
              <a:rPr lang="en-US" sz="400" i="1" dirty="0">
                <a:solidFill>
                  <a:schemeClr val="tx1">
                    <a:lumMod val="95000"/>
                    <a:lumOff val="5000"/>
                  </a:schemeClr>
                </a:solidFill>
              </a:rPr>
              <a:t>All in health care: what do the public and NHS staff think?</a:t>
            </a:r>
            <a:r>
              <a:rPr lang="en-US" sz="400" dirty="0">
                <a:solidFill>
                  <a:schemeClr val="tx1">
                    <a:lumMod val="95000"/>
                    <a:lumOff val="5000"/>
                  </a:schemeClr>
                </a:solidFill>
              </a:rPr>
              <a:t> London: The Health Foundation.</a:t>
            </a:r>
          </a:p>
          <a:p>
            <a:r>
              <a:rPr lang="en-US" sz="400" b="1" dirty="0">
                <a:solidFill>
                  <a:schemeClr val="tx1">
                    <a:lumMod val="95000"/>
                    <a:lumOff val="5000"/>
                  </a:schemeClr>
                </a:solidFill>
              </a:rPr>
              <a:t>12.</a:t>
            </a:r>
            <a:r>
              <a:rPr lang="en-US" sz="400" dirty="0">
                <a:solidFill>
                  <a:schemeClr val="tx1">
                    <a:lumMod val="95000"/>
                    <a:lumOff val="5000"/>
                  </a:schemeClr>
                </a:solidFill>
              </a:rPr>
              <a:t> Turnbull, J., Prichard, J., MacLellan, J. and Popo, C. (2024) 'eHealth literacy and the use of NHS 111 online urgent care service in England: cross-sectional survey', </a:t>
            </a:r>
            <a:r>
              <a:rPr lang="en-US" sz="400" i="1" dirty="0">
                <a:solidFill>
                  <a:schemeClr val="tx1">
                    <a:lumMod val="95000"/>
                    <a:lumOff val="5000"/>
                  </a:schemeClr>
                </a:solidFill>
              </a:rPr>
              <a:t>Journal of Medical Internet Research</a:t>
            </a:r>
            <a:r>
              <a:rPr lang="en-US" sz="400" dirty="0">
                <a:solidFill>
                  <a:schemeClr val="tx1">
                    <a:lumMod val="95000"/>
                    <a:lumOff val="5000"/>
                  </a:schemeClr>
                </a:solidFill>
              </a:rPr>
              <a:t>, 26, e56573.</a:t>
            </a:r>
          </a:p>
          <a:p>
            <a:r>
              <a:rPr lang="en-US" sz="400" b="1" dirty="0">
                <a:solidFill>
                  <a:schemeClr val="tx1">
                    <a:lumMod val="95000"/>
                    <a:lumOff val="5000"/>
                  </a:schemeClr>
                </a:solidFill>
              </a:rPr>
              <a:t>13.</a:t>
            </a:r>
            <a:r>
              <a:rPr lang="en-US" sz="400" dirty="0">
                <a:solidFill>
                  <a:schemeClr val="tx1">
                    <a:lumMod val="95000"/>
                    <a:lumOff val="5000"/>
                  </a:schemeClr>
                </a:solidFill>
              </a:rPr>
              <a:t> Winder, R. et al. (2024) 'Exploring how podcasts are supported to use online services in primary care in England through "digital facilitation": survey study', </a:t>
            </a:r>
            <a:r>
              <a:rPr lang="en-US" sz="400" i="1" dirty="0">
                <a:solidFill>
                  <a:schemeClr val="tx1">
                    <a:lumMod val="95000"/>
                    <a:lumOff val="5000"/>
                  </a:schemeClr>
                </a:solidFill>
              </a:rPr>
              <a:t>Journal of Medical Internet Research</a:t>
            </a:r>
            <a:r>
              <a:rPr lang="en-US" sz="400" dirty="0">
                <a:solidFill>
                  <a:schemeClr val="tx1">
                    <a:lumMod val="95000"/>
                    <a:lumOff val="5000"/>
                  </a:schemeClr>
                </a:solidFill>
              </a:rPr>
              <a:t>, 26, e56582.</a:t>
            </a:r>
          </a:p>
          <a:p>
            <a:r>
              <a:rPr lang="en-US" sz="400" b="1" dirty="0">
                <a:solidFill>
                  <a:schemeClr val="tx1">
                    <a:lumMod val="95000"/>
                    <a:lumOff val="5000"/>
                  </a:schemeClr>
                </a:solidFill>
              </a:rPr>
              <a:t>14.</a:t>
            </a:r>
            <a:r>
              <a:rPr lang="en-US" sz="400" dirty="0">
                <a:solidFill>
                  <a:schemeClr val="tx1">
                    <a:lumMod val="95000"/>
                    <a:lumOff val="5000"/>
                  </a:schemeClr>
                </a:solidFill>
              </a:rPr>
              <a:t> Yu, H. et al. (2026) 'Digital exclusion among older adults: a scoping analysis based on scoping review', </a:t>
            </a:r>
            <a:r>
              <a:rPr lang="en-US" sz="400" i="1" dirty="0">
                <a:solidFill>
                  <a:schemeClr val="tx1">
                    <a:lumMod val="95000"/>
                    <a:lumOff val="5000"/>
                  </a:schemeClr>
                </a:solidFill>
              </a:rPr>
              <a:t>Journal of Applied Gerontology</a:t>
            </a:r>
            <a:r>
              <a:rPr lang="en-US" sz="400" dirty="0">
                <a:solidFill>
                  <a:schemeClr val="tx1">
                    <a:lumMod val="95000"/>
                    <a:lumOff val="5000"/>
                  </a:schemeClr>
                </a:solidFill>
              </a:rPr>
              <a:t>.</a:t>
            </a:r>
            <a:endParaRPr lang="en-US" sz="400" dirty="0">
              <a:solidFill>
                <a:schemeClr val="tx1">
                  <a:lumMod val="95000"/>
                  <a:lumOff val="5000"/>
                </a:schemeClr>
              </a:solidFill>
              <a:effectLs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1015</Words>
  <Application>Microsoft Office PowerPoint</Application>
  <PresentationFormat>Widescreen</PresentationFormat>
  <Paragraphs>80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Inter</vt:lpstr>
      <vt:lpstr>Plus Jakarta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Anonymous</dc:creator>
  <cp:lastModifiedBy>Osagyefo Amoh</cp:lastModifiedBy>
  <cp:revision>1</cp:revision>
  <dcterms:created xsi:type="dcterms:W3CDTF">2026-10-06T15:48:44Z</dcterms:created>
  <dcterms:modified xsi:type="dcterms:W3CDTF">2026-10-07T13:27:39Z</dcterms:modified>
</cp:coreProperties>
</file>